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3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百分比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放热</c:v>
                </c:pt>
                <c:pt idx="1">
                  <c:v>吸热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0.85</c:v>
                </c:pt>
                <c:pt idx="1">
                  <c:v>0.15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551475164033536"/>
          <c:y val="0.37687024766336535"/>
          <c:w val="0.30543960805309817"/>
          <c:h val="0.3137061922476368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百分比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熵增</c:v>
                </c:pt>
                <c:pt idx="1">
                  <c:v>熵减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0.85</c:v>
                </c:pt>
                <c:pt idx="1">
                  <c:v>0.15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551475164033536"/>
          <c:y val="0.37687024766336535"/>
          <c:w val="0.30543960805309817"/>
          <c:h val="0.3137061922476368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DD5912-8A99-4A1A-AC71-05AF0CD8A6D5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DF6EC28F-9508-4E0C-88D7-8E5C5E8365AD}">
      <dgm:prSet phldrT="[文本]"/>
      <dgm:spPr/>
      <dgm:t>
        <a:bodyPr/>
        <a:lstStyle/>
        <a:p>
          <a:r>
            <a:rPr lang="zh-CN" altLang="en-US" dirty="0" smtClean="0"/>
            <a:t>自发反应</a:t>
          </a:r>
          <a:endParaRPr lang="zh-CN" altLang="en-US" dirty="0"/>
        </a:p>
      </dgm:t>
    </dgm:pt>
    <dgm:pt modelId="{7C12C4F8-51C9-47C8-9F54-C86FC59149EA}" type="parTrans" cxnId="{7B31AEE5-B67D-422C-BD7D-2BCA02ABE221}">
      <dgm:prSet/>
      <dgm:spPr/>
      <dgm:t>
        <a:bodyPr/>
        <a:lstStyle/>
        <a:p>
          <a:endParaRPr lang="zh-CN" altLang="en-US"/>
        </a:p>
      </dgm:t>
    </dgm:pt>
    <dgm:pt modelId="{D91842D5-C572-4932-AB7E-FBEA884CC3EA}" type="sibTrans" cxnId="{7B31AEE5-B67D-422C-BD7D-2BCA02ABE221}">
      <dgm:prSet/>
      <dgm:spPr/>
      <dgm:t>
        <a:bodyPr/>
        <a:lstStyle/>
        <a:p>
          <a:endParaRPr lang="zh-CN" altLang="en-US"/>
        </a:p>
      </dgm:t>
    </dgm:pt>
    <dgm:pt modelId="{659DE024-E904-420E-9DD9-F37B3917EFE9}">
      <dgm:prSet phldrT="[文本]"/>
      <dgm:spPr/>
      <dgm:t>
        <a:bodyPr/>
        <a:lstStyle/>
        <a:p>
          <a:r>
            <a:rPr lang="zh-CN" altLang="en-US" dirty="0" smtClean="0"/>
            <a:t>非自发反应</a:t>
          </a:r>
          <a:endParaRPr lang="zh-CN" altLang="en-US" dirty="0"/>
        </a:p>
      </dgm:t>
    </dgm:pt>
    <dgm:pt modelId="{50200A5E-12C4-4314-85C0-3581AF849FC9}" type="parTrans" cxnId="{F4C80A94-EA4F-4CA4-A8AD-9F92CD2CEF52}">
      <dgm:prSet/>
      <dgm:spPr/>
      <dgm:t>
        <a:bodyPr/>
        <a:lstStyle/>
        <a:p>
          <a:endParaRPr lang="zh-CN" altLang="en-US"/>
        </a:p>
      </dgm:t>
    </dgm:pt>
    <dgm:pt modelId="{24F3E513-12B1-4820-A9BB-0DF18F25A6F2}" type="sibTrans" cxnId="{F4C80A94-EA4F-4CA4-A8AD-9F92CD2CEF52}">
      <dgm:prSet/>
      <dgm:spPr/>
      <dgm:t>
        <a:bodyPr/>
        <a:lstStyle/>
        <a:p>
          <a:endParaRPr lang="zh-CN" altLang="en-US"/>
        </a:p>
      </dgm:t>
    </dgm:pt>
    <dgm:pt modelId="{4BB66528-281D-4611-840F-BE7B94D80BC6}" type="pres">
      <dgm:prSet presAssocID="{1EDD5912-8A99-4A1A-AC71-05AF0CD8A6D5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E5C59D9-EABB-4C5C-A312-C59A453FF662}" type="pres">
      <dgm:prSet presAssocID="{1EDD5912-8A99-4A1A-AC71-05AF0CD8A6D5}" presName="ribbon" presStyleLbl="node1" presStyleIdx="0" presStyleCnt="1" custLinFactNeighborX="179" custLinFactNeighborY="-1339"/>
      <dgm:spPr/>
    </dgm:pt>
    <dgm:pt modelId="{83A0DA07-4494-4D24-B703-9A28FCA33C2B}" type="pres">
      <dgm:prSet presAssocID="{1EDD5912-8A99-4A1A-AC71-05AF0CD8A6D5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8DB131B-828E-49CB-8613-DCF4F94E4038}" type="pres">
      <dgm:prSet presAssocID="{1EDD5912-8A99-4A1A-AC71-05AF0CD8A6D5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E3E7056-67CD-4C0C-9302-5664327C2A67}" type="presOf" srcId="{659DE024-E904-420E-9DD9-F37B3917EFE9}" destId="{08DB131B-828E-49CB-8613-DCF4F94E4038}" srcOrd="0" destOrd="0" presId="urn:microsoft.com/office/officeart/2005/8/layout/arrow6"/>
    <dgm:cxn modelId="{06818496-D2E5-419C-A208-458BEABC5F0F}" type="presOf" srcId="{1EDD5912-8A99-4A1A-AC71-05AF0CD8A6D5}" destId="{4BB66528-281D-4611-840F-BE7B94D80BC6}" srcOrd="0" destOrd="0" presId="urn:microsoft.com/office/officeart/2005/8/layout/arrow6"/>
    <dgm:cxn modelId="{7B31AEE5-B67D-422C-BD7D-2BCA02ABE221}" srcId="{1EDD5912-8A99-4A1A-AC71-05AF0CD8A6D5}" destId="{DF6EC28F-9508-4E0C-88D7-8E5C5E8365AD}" srcOrd="0" destOrd="0" parTransId="{7C12C4F8-51C9-47C8-9F54-C86FC59149EA}" sibTransId="{D91842D5-C572-4932-AB7E-FBEA884CC3EA}"/>
    <dgm:cxn modelId="{9072F79D-999B-4AFA-98E2-4757316A0878}" type="presOf" srcId="{DF6EC28F-9508-4E0C-88D7-8E5C5E8365AD}" destId="{83A0DA07-4494-4D24-B703-9A28FCA33C2B}" srcOrd="0" destOrd="0" presId="urn:microsoft.com/office/officeart/2005/8/layout/arrow6"/>
    <dgm:cxn modelId="{F4C80A94-EA4F-4CA4-A8AD-9F92CD2CEF52}" srcId="{1EDD5912-8A99-4A1A-AC71-05AF0CD8A6D5}" destId="{659DE024-E904-420E-9DD9-F37B3917EFE9}" srcOrd="1" destOrd="0" parTransId="{50200A5E-12C4-4314-85C0-3581AF849FC9}" sibTransId="{24F3E513-12B1-4820-A9BB-0DF18F25A6F2}"/>
    <dgm:cxn modelId="{F0FDCC19-D4AD-42ED-A450-860DAED92943}" type="presParOf" srcId="{4BB66528-281D-4611-840F-BE7B94D80BC6}" destId="{CE5C59D9-EABB-4C5C-A312-C59A453FF662}" srcOrd="0" destOrd="0" presId="urn:microsoft.com/office/officeart/2005/8/layout/arrow6"/>
    <dgm:cxn modelId="{73DB5714-6559-4226-9F11-84E05C5D0203}" type="presParOf" srcId="{4BB66528-281D-4611-840F-BE7B94D80BC6}" destId="{83A0DA07-4494-4D24-B703-9A28FCA33C2B}" srcOrd="1" destOrd="0" presId="urn:microsoft.com/office/officeart/2005/8/layout/arrow6"/>
    <dgm:cxn modelId="{7544ABED-C2A7-4BB6-83F6-FD71E991F0B4}" type="presParOf" srcId="{4BB66528-281D-4611-840F-BE7B94D80BC6}" destId="{08DB131B-828E-49CB-8613-DCF4F94E4038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42D1A8-EC17-4D6B-8548-BE44E408880C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588787BA-8D07-4B9E-BD6D-8D7F5F7F8D24}">
      <dgm:prSet phldrT="[文本]"/>
      <dgm:spPr/>
      <dgm:t>
        <a:bodyPr/>
        <a:lstStyle/>
        <a:p>
          <a:r>
            <a:rPr lang="zh-CN" altLang="en-US" dirty="0" smtClean="0"/>
            <a:t>放热</a:t>
          </a:r>
          <a:endParaRPr lang="zh-CN" altLang="en-US" dirty="0"/>
        </a:p>
      </dgm:t>
    </dgm:pt>
    <dgm:pt modelId="{994CE927-9B49-4780-AB46-A3EF7E00A4E7}" type="parTrans" cxnId="{38176AA1-7FB1-4480-8951-56329378ECE4}">
      <dgm:prSet/>
      <dgm:spPr/>
      <dgm:t>
        <a:bodyPr/>
        <a:lstStyle/>
        <a:p>
          <a:endParaRPr lang="zh-CN" altLang="en-US"/>
        </a:p>
      </dgm:t>
    </dgm:pt>
    <dgm:pt modelId="{D1916E3C-F722-44A3-91BA-DE25C8CCA861}" type="sibTrans" cxnId="{38176AA1-7FB1-4480-8951-56329378ECE4}">
      <dgm:prSet/>
      <dgm:spPr/>
      <dgm:t>
        <a:bodyPr/>
        <a:lstStyle/>
        <a:p>
          <a:endParaRPr lang="zh-CN" altLang="en-US"/>
        </a:p>
      </dgm:t>
    </dgm:pt>
    <dgm:pt modelId="{0DFB27F5-508D-4D84-A7BE-88A115D59BEB}">
      <dgm:prSet phldrT="[文本]"/>
      <dgm:spPr/>
      <dgm:t>
        <a:bodyPr/>
        <a:lstStyle/>
        <a:p>
          <a:r>
            <a:rPr lang="zh-CN" altLang="en-US" dirty="0" smtClean="0"/>
            <a:t>能量降低</a:t>
          </a:r>
          <a:endParaRPr lang="zh-CN" altLang="en-US" dirty="0"/>
        </a:p>
      </dgm:t>
    </dgm:pt>
    <dgm:pt modelId="{7652251A-773E-4AA6-BF4E-AEA2F985734D}" type="parTrans" cxnId="{869B0F99-69F6-4A08-AA5B-347D928815B2}">
      <dgm:prSet/>
      <dgm:spPr/>
      <dgm:t>
        <a:bodyPr/>
        <a:lstStyle/>
        <a:p>
          <a:endParaRPr lang="zh-CN" altLang="en-US"/>
        </a:p>
      </dgm:t>
    </dgm:pt>
    <dgm:pt modelId="{885BBD75-D553-41BB-B22F-6D1FE7D2B418}" type="sibTrans" cxnId="{869B0F99-69F6-4A08-AA5B-347D928815B2}">
      <dgm:prSet/>
      <dgm:spPr/>
      <dgm:t>
        <a:bodyPr/>
        <a:lstStyle/>
        <a:p>
          <a:endParaRPr lang="zh-CN" altLang="en-US"/>
        </a:p>
      </dgm:t>
    </dgm:pt>
    <dgm:pt modelId="{812DFC97-DD7B-4601-A524-76960607F142}">
      <dgm:prSet phldrT="[文本]"/>
      <dgm:spPr/>
      <dgm:t>
        <a:bodyPr/>
        <a:lstStyle/>
        <a:p>
          <a:r>
            <a:rPr lang="zh-CN" altLang="en-US" dirty="0" smtClean="0"/>
            <a:t>变得稳定</a:t>
          </a:r>
          <a:endParaRPr lang="zh-CN" altLang="en-US" dirty="0"/>
        </a:p>
      </dgm:t>
    </dgm:pt>
    <dgm:pt modelId="{865B9122-6B15-43EE-86BE-D591B996D208}" type="parTrans" cxnId="{2DB2C3F7-0F93-4030-A736-7591A20E5A0F}">
      <dgm:prSet/>
      <dgm:spPr/>
      <dgm:t>
        <a:bodyPr/>
        <a:lstStyle/>
        <a:p>
          <a:endParaRPr lang="zh-CN" altLang="en-US"/>
        </a:p>
      </dgm:t>
    </dgm:pt>
    <dgm:pt modelId="{75C0679F-72B6-4D5E-933D-1F0F313B3092}" type="sibTrans" cxnId="{2DB2C3F7-0F93-4030-A736-7591A20E5A0F}">
      <dgm:prSet/>
      <dgm:spPr/>
      <dgm:t>
        <a:bodyPr/>
        <a:lstStyle/>
        <a:p>
          <a:endParaRPr lang="zh-CN" altLang="en-US"/>
        </a:p>
      </dgm:t>
    </dgm:pt>
    <dgm:pt modelId="{E8267C32-22A0-4245-8253-79BEF75F4E11}" type="pres">
      <dgm:prSet presAssocID="{AE42D1A8-EC17-4D6B-8548-BE44E408880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6439CD7A-EBE2-4E29-8AD1-B5EA01A2A5E3}" type="pres">
      <dgm:prSet presAssocID="{588787BA-8D07-4B9E-BD6D-8D7F5F7F8D24}" presName="composite" presStyleCnt="0"/>
      <dgm:spPr/>
    </dgm:pt>
    <dgm:pt modelId="{0497F06E-325E-40F1-9C18-A713BDCD1DFC}" type="pres">
      <dgm:prSet presAssocID="{588787BA-8D07-4B9E-BD6D-8D7F5F7F8D24}" presName="bentUpArrow1" presStyleLbl="alignImgPlace1" presStyleIdx="0" presStyleCnt="2"/>
      <dgm:spPr/>
    </dgm:pt>
    <dgm:pt modelId="{78F2F8C3-6AF5-4844-94B5-47DB32E5F3C4}" type="pres">
      <dgm:prSet presAssocID="{588787BA-8D07-4B9E-BD6D-8D7F5F7F8D24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DCEAFA6-E3B2-4CE2-8D66-D5477C71F9A2}" type="pres">
      <dgm:prSet presAssocID="{588787BA-8D07-4B9E-BD6D-8D7F5F7F8D24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3D94399-F00C-47A1-88BB-F1836A27640B}" type="pres">
      <dgm:prSet presAssocID="{D1916E3C-F722-44A3-91BA-DE25C8CCA861}" presName="sibTrans" presStyleCnt="0"/>
      <dgm:spPr/>
    </dgm:pt>
    <dgm:pt modelId="{D2F19498-6759-4683-AD2F-A116E578F477}" type="pres">
      <dgm:prSet presAssocID="{0DFB27F5-508D-4D84-A7BE-88A115D59BEB}" presName="composite" presStyleCnt="0"/>
      <dgm:spPr/>
    </dgm:pt>
    <dgm:pt modelId="{ED61A1CD-5A1A-48BC-B55D-75A101239EAC}" type="pres">
      <dgm:prSet presAssocID="{0DFB27F5-508D-4D84-A7BE-88A115D59BEB}" presName="bentUpArrow1" presStyleLbl="alignImgPlace1" presStyleIdx="1" presStyleCnt="2"/>
      <dgm:spPr/>
    </dgm:pt>
    <dgm:pt modelId="{D5509B62-136E-47A5-9B26-F1EDC57E9964}" type="pres">
      <dgm:prSet presAssocID="{0DFB27F5-508D-4D84-A7BE-88A115D59BEB}" presName="ParentText" presStyleLbl="node1" presStyleIdx="1" presStyleCnt="3" custScaleX="12630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85DCF88-17B3-43A9-A894-80AEEB7ED06E}" type="pres">
      <dgm:prSet presAssocID="{0DFB27F5-508D-4D84-A7BE-88A115D59BEB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81A2BA3-FE6B-4C77-935C-4AD829B44F2D}" type="pres">
      <dgm:prSet presAssocID="{885BBD75-D553-41BB-B22F-6D1FE7D2B418}" presName="sibTrans" presStyleCnt="0"/>
      <dgm:spPr/>
    </dgm:pt>
    <dgm:pt modelId="{9AC428AA-EA28-4768-A297-8D36FA8C711C}" type="pres">
      <dgm:prSet presAssocID="{812DFC97-DD7B-4601-A524-76960607F142}" presName="composite" presStyleCnt="0"/>
      <dgm:spPr/>
    </dgm:pt>
    <dgm:pt modelId="{E5044D56-F299-4AB4-886A-C692CDF514D2}" type="pres">
      <dgm:prSet presAssocID="{812DFC97-DD7B-4601-A524-76960607F142}" presName="ParentText" presStyleLbl="node1" presStyleIdx="2" presStyleCnt="3" custScaleX="11996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C41567BD-A95F-4D48-989E-585A7A9A19CE}" type="presOf" srcId="{AE42D1A8-EC17-4D6B-8548-BE44E408880C}" destId="{E8267C32-22A0-4245-8253-79BEF75F4E11}" srcOrd="0" destOrd="0" presId="urn:microsoft.com/office/officeart/2005/8/layout/StepDownProcess"/>
    <dgm:cxn modelId="{2DB2C3F7-0F93-4030-A736-7591A20E5A0F}" srcId="{AE42D1A8-EC17-4D6B-8548-BE44E408880C}" destId="{812DFC97-DD7B-4601-A524-76960607F142}" srcOrd="2" destOrd="0" parTransId="{865B9122-6B15-43EE-86BE-D591B996D208}" sibTransId="{75C0679F-72B6-4D5E-933D-1F0F313B3092}"/>
    <dgm:cxn modelId="{C9873D1D-C411-403D-AC2E-22B9BB79C754}" type="presOf" srcId="{0DFB27F5-508D-4D84-A7BE-88A115D59BEB}" destId="{D5509B62-136E-47A5-9B26-F1EDC57E9964}" srcOrd="0" destOrd="0" presId="urn:microsoft.com/office/officeart/2005/8/layout/StepDownProcess"/>
    <dgm:cxn modelId="{9FBED8D8-0BDC-499F-8972-2ABD425F4C35}" type="presOf" srcId="{812DFC97-DD7B-4601-A524-76960607F142}" destId="{E5044D56-F299-4AB4-886A-C692CDF514D2}" srcOrd="0" destOrd="0" presId="urn:microsoft.com/office/officeart/2005/8/layout/StepDownProcess"/>
    <dgm:cxn modelId="{38176AA1-7FB1-4480-8951-56329378ECE4}" srcId="{AE42D1A8-EC17-4D6B-8548-BE44E408880C}" destId="{588787BA-8D07-4B9E-BD6D-8D7F5F7F8D24}" srcOrd="0" destOrd="0" parTransId="{994CE927-9B49-4780-AB46-A3EF7E00A4E7}" sibTransId="{D1916E3C-F722-44A3-91BA-DE25C8CCA861}"/>
    <dgm:cxn modelId="{869B0F99-69F6-4A08-AA5B-347D928815B2}" srcId="{AE42D1A8-EC17-4D6B-8548-BE44E408880C}" destId="{0DFB27F5-508D-4D84-A7BE-88A115D59BEB}" srcOrd="1" destOrd="0" parTransId="{7652251A-773E-4AA6-BF4E-AEA2F985734D}" sibTransId="{885BBD75-D553-41BB-B22F-6D1FE7D2B418}"/>
    <dgm:cxn modelId="{33DFBC15-5457-4694-90C4-739A357A3E5A}" type="presOf" srcId="{588787BA-8D07-4B9E-BD6D-8D7F5F7F8D24}" destId="{78F2F8C3-6AF5-4844-94B5-47DB32E5F3C4}" srcOrd="0" destOrd="0" presId="urn:microsoft.com/office/officeart/2005/8/layout/StepDownProcess"/>
    <dgm:cxn modelId="{1F7FDF69-D5DB-40C5-9EF3-2AF55E07E8EE}" type="presParOf" srcId="{E8267C32-22A0-4245-8253-79BEF75F4E11}" destId="{6439CD7A-EBE2-4E29-8AD1-B5EA01A2A5E3}" srcOrd="0" destOrd="0" presId="urn:microsoft.com/office/officeart/2005/8/layout/StepDownProcess"/>
    <dgm:cxn modelId="{88907D07-02CC-4C6A-BDB8-1A125D678043}" type="presParOf" srcId="{6439CD7A-EBE2-4E29-8AD1-B5EA01A2A5E3}" destId="{0497F06E-325E-40F1-9C18-A713BDCD1DFC}" srcOrd="0" destOrd="0" presId="urn:microsoft.com/office/officeart/2005/8/layout/StepDownProcess"/>
    <dgm:cxn modelId="{71F3C35D-C7FA-4DDA-B1A5-57379D0D0F6C}" type="presParOf" srcId="{6439CD7A-EBE2-4E29-8AD1-B5EA01A2A5E3}" destId="{78F2F8C3-6AF5-4844-94B5-47DB32E5F3C4}" srcOrd="1" destOrd="0" presId="urn:microsoft.com/office/officeart/2005/8/layout/StepDownProcess"/>
    <dgm:cxn modelId="{D05CCB92-B86C-4F9B-9425-0F058EAA7ECC}" type="presParOf" srcId="{6439CD7A-EBE2-4E29-8AD1-B5EA01A2A5E3}" destId="{5DCEAFA6-E3B2-4CE2-8D66-D5477C71F9A2}" srcOrd="2" destOrd="0" presId="urn:microsoft.com/office/officeart/2005/8/layout/StepDownProcess"/>
    <dgm:cxn modelId="{6B0BEB4B-C5AB-41F0-9F1C-1BF87FD56BB5}" type="presParOf" srcId="{E8267C32-22A0-4245-8253-79BEF75F4E11}" destId="{43D94399-F00C-47A1-88BB-F1836A27640B}" srcOrd="1" destOrd="0" presId="urn:microsoft.com/office/officeart/2005/8/layout/StepDownProcess"/>
    <dgm:cxn modelId="{B172F80B-7C3D-402E-84FF-38B926EF17CA}" type="presParOf" srcId="{E8267C32-22A0-4245-8253-79BEF75F4E11}" destId="{D2F19498-6759-4683-AD2F-A116E578F477}" srcOrd="2" destOrd="0" presId="urn:microsoft.com/office/officeart/2005/8/layout/StepDownProcess"/>
    <dgm:cxn modelId="{0B1DD874-A9B4-442E-9ED9-C7C378DFEC7C}" type="presParOf" srcId="{D2F19498-6759-4683-AD2F-A116E578F477}" destId="{ED61A1CD-5A1A-48BC-B55D-75A101239EAC}" srcOrd="0" destOrd="0" presId="urn:microsoft.com/office/officeart/2005/8/layout/StepDownProcess"/>
    <dgm:cxn modelId="{7A83231F-1E30-47BD-974E-E945E678A8E7}" type="presParOf" srcId="{D2F19498-6759-4683-AD2F-A116E578F477}" destId="{D5509B62-136E-47A5-9B26-F1EDC57E9964}" srcOrd="1" destOrd="0" presId="urn:microsoft.com/office/officeart/2005/8/layout/StepDownProcess"/>
    <dgm:cxn modelId="{6E034486-BA83-48D6-B86F-9091EBCA5008}" type="presParOf" srcId="{D2F19498-6759-4683-AD2F-A116E578F477}" destId="{485DCF88-17B3-43A9-A894-80AEEB7ED06E}" srcOrd="2" destOrd="0" presId="urn:microsoft.com/office/officeart/2005/8/layout/StepDownProcess"/>
    <dgm:cxn modelId="{9B564793-668A-4EC7-8B96-D9CA3DA8266F}" type="presParOf" srcId="{E8267C32-22A0-4245-8253-79BEF75F4E11}" destId="{981A2BA3-FE6B-4C77-935C-4AD829B44F2D}" srcOrd="3" destOrd="0" presId="urn:microsoft.com/office/officeart/2005/8/layout/StepDownProcess"/>
    <dgm:cxn modelId="{36734909-3C36-4D8B-AE85-6FE0238F2D71}" type="presParOf" srcId="{E8267C32-22A0-4245-8253-79BEF75F4E11}" destId="{9AC428AA-EA28-4768-A297-8D36FA8C711C}" srcOrd="4" destOrd="0" presId="urn:microsoft.com/office/officeart/2005/8/layout/StepDownProcess"/>
    <dgm:cxn modelId="{BCA5D723-6891-49C6-A799-3FA942272C3A}" type="presParOf" srcId="{9AC428AA-EA28-4768-A297-8D36FA8C711C}" destId="{E5044D56-F299-4AB4-886A-C692CDF514D2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5C59D9-EABB-4C5C-A312-C59A453FF662}">
      <dsp:nvSpPr>
        <dsp:cNvPr id="0" name=""/>
        <dsp:cNvSpPr/>
      </dsp:nvSpPr>
      <dsp:spPr>
        <a:xfrm>
          <a:off x="0" y="1040199"/>
          <a:ext cx="8128000" cy="3251199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A0DA07-4494-4D24-B703-9A28FCA33C2B}">
      <dsp:nvSpPr>
        <dsp:cNvPr id="0" name=""/>
        <dsp:cNvSpPr/>
      </dsp:nvSpPr>
      <dsp:spPr>
        <a:xfrm>
          <a:off x="975360" y="1652693"/>
          <a:ext cx="2682239" cy="15930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4244" rIns="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900" kern="1200" dirty="0" smtClean="0"/>
            <a:t>自发反应</a:t>
          </a:r>
          <a:endParaRPr lang="zh-CN" altLang="en-US" sz="4900" kern="1200" dirty="0"/>
        </a:p>
      </dsp:txBody>
      <dsp:txXfrm>
        <a:off x="975360" y="1652693"/>
        <a:ext cx="2682239" cy="1593088"/>
      </dsp:txXfrm>
    </dsp:sp>
    <dsp:sp modelId="{08DB131B-828E-49CB-8613-DCF4F94E4038}">
      <dsp:nvSpPr>
        <dsp:cNvPr id="0" name=""/>
        <dsp:cNvSpPr/>
      </dsp:nvSpPr>
      <dsp:spPr>
        <a:xfrm>
          <a:off x="4064000" y="2172885"/>
          <a:ext cx="3169920" cy="15930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4244" rIns="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900" kern="1200" dirty="0" smtClean="0"/>
            <a:t>非自发反应</a:t>
          </a:r>
          <a:endParaRPr lang="zh-CN" altLang="en-US" sz="4900" kern="1200" dirty="0"/>
        </a:p>
      </dsp:txBody>
      <dsp:txXfrm>
        <a:off x="4064000" y="2172885"/>
        <a:ext cx="3169920" cy="15930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97F06E-325E-40F1-9C18-A713BDCD1DFC}">
      <dsp:nvSpPr>
        <dsp:cNvPr id="0" name=""/>
        <dsp:cNvSpPr/>
      </dsp:nvSpPr>
      <dsp:spPr>
        <a:xfrm rot="5400000">
          <a:off x="531204" y="743876"/>
          <a:ext cx="657894" cy="748990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F2F8C3-6AF5-4844-94B5-47DB32E5F3C4}">
      <dsp:nvSpPr>
        <dsp:cNvPr id="0" name=""/>
        <dsp:cNvSpPr/>
      </dsp:nvSpPr>
      <dsp:spPr>
        <a:xfrm>
          <a:off x="356902" y="14587"/>
          <a:ext cx="1107507" cy="775219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放热</a:t>
          </a:r>
          <a:endParaRPr lang="zh-CN" altLang="en-US" sz="2100" kern="1200" dirty="0"/>
        </a:p>
      </dsp:txBody>
      <dsp:txXfrm>
        <a:off x="394752" y="52437"/>
        <a:ext cx="1031807" cy="699519"/>
      </dsp:txXfrm>
    </dsp:sp>
    <dsp:sp modelId="{5DCEAFA6-E3B2-4CE2-8D66-D5477C71F9A2}">
      <dsp:nvSpPr>
        <dsp:cNvPr id="0" name=""/>
        <dsp:cNvSpPr/>
      </dsp:nvSpPr>
      <dsp:spPr>
        <a:xfrm>
          <a:off x="1464409" y="88521"/>
          <a:ext cx="805495" cy="62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61A1CD-5A1A-48BC-B55D-75A101239EAC}">
      <dsp:nvSpPr>
        <dsp:cNvPr id="0" name=""/>
        <dsp:cNvSpPr/>
      </dsp:nvSpPr>
      <dsp:spPr>
        <a:xfrm rot="5400000">
          <a:off x="1595099" y="1614703"/>
          <a:ext cx="657894" cy="748990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509B62-136E-47A5-9B26-F1EDC57E9964}">
      <dsp:nvSpPr>
        <dsp:cNvPr id="0" name=""/>
        <dsp:cNvSpPr/>
      </dsp:nvSpPr>
      <dsp:spPr>
        <a:xfrm>
          <a:off x="1275143" y="885414"/>
          <a:ext cx="1398815" cy="775219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能量降低</a:t>
          </a:r>
          <a:endParaRPr lang="zh-CN" altLang="en-US" sz="2100" kern="1200" dirty="0"/>
        </a:p>
      </dsp:txBody>
      <dsp:txXfrm>
        <a:off x="1312993" y="923264"/>
        <a:ext cx="1323115" cy="699519"/>
      </dsp:txXfrm>
    </dsp:sp>
    <dsp:sp modelId="{485DCF88-17B3-43A9-A894-80AEEB7ED06E}">
      <dsp:nvSpPr>
        <dsp:cNvPr id="0" name=""/>
        <dsp:cNvSpPr/>
      </dsp:nvSpPr>
      <dsp:spPr>
        <a:xfrm>
          <a:off x="2528305" y="959349"/>
          <a:ext cx="805495" cy="62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044D56-F299-4AB4-886A-C692CDF514D2}">
      <dsp:nvSpPr>
        <dsp:cNvPr id="0" name=""/>
        <dsp:cNvSpPr/>
      </dsp:nvSpPr>
      <dsp:spPr>
        <a:xfrm>
          <a:off x="2193385" y="1756241"/>
          <a:ext cx="1328654" cy="775219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变得稳定</a:t>
          </a:r>
          <a:endParaRPr lang="zh-CN" altLang="en-US" sz="2100" kern="1200" dirty="0"/>
        </a:p>
      </dsp:txBody>
      <dsp:txXfrm>
        <a:off x="2231235" y="1794091"/>
        <a:ext cx="1252954" cy="6995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608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341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342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030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0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396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689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428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8950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81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7B801-5C34-42A0-8525-DF7C9B1A800F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C4ECE-4111-4CC1-8DF5-EDBED507B6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610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image" Target="../media/image9.png"/><Relationship Id="rId5" Type="http://schemas.openxmlformats.org/officeDocument/2006/relationships/diagramColors" Target="../diagrams/colors2.xml"/><Relationship Id="rId10" Type="http://schemas.openxmlformats.org/officeDocument/2006/relationships/chart" Target="../charts/chart1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ctrTitle"/>
          </p:nvPr>
        </p:nvSpPr>
        <p:spPr>
          <a:xfrm>
            <a:off x="4149247" y="1339403"/>
            <a:ext cx="3692590" cy="886784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sz="2400" dirty="0"/>
              <a:t>人教</a:t>
            </a:r>
            <a:r>
              <a:rPr lang="zh-CN" altLang="en-US" sz="2400" dirty="0" smtClean="0"/>
              <a:t>版  选择性必修一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zh-CN" altLang="en-US" sz="2400" dirty="0" smtClean="0"/>
              <a:t>化学反应原理</a:t>
            </a:r>
          </a:p>
        </p:txBody>
      </p:sp>
      <p:sp>
        <p:nvSpPr>
          <p:cNvPr id="3075" name="副标题 2"/>
          <p:cNvSpPr>
            <a:spLocks noGrp="1"/>
          </p:cNvSpPr>
          <p:nvPr>
            <p:ph type="subTitle" idx="1"/>
          </p:nvPr>
        </p:nvSpPr>
        <p:spPr>
          <a:xfrm>
            <a:off x="2695331" y="4941168"/>
            <a:ext cx="6858000" cy="596747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中大附中  张伟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957604" y="2819566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/>
              <a:t>第</a:t>
            </a:r>
            <a:r>
              <a:rPr lang="zh-CN" altLang="en-US" sz="4000" dirty="0">
                <a:solidFill>
                  <a:srgbClr val="FF0000"/>
                </a:solidFill>
              </a:rPr>
              <a:t>二</a:t>
            </a:r>
            <a:r>
              <a:rPr lang="zh-CN" altLang="en-US" sz="4000" dirty="0"/>
              <a:t>章 化学反应速率和化学平衡</a:t>
            </a:r>
            <a:endParaRPr lang="en-US" altLang="zh-CN" sz="4000" dirty="0"/>
          </a:p>
          <a:p>
            <a:pPr algn="ctr"/>
            <a:r>
              <a:rPr lang="zh-CN" altLang="en-US" sz="4000" dirty="0" smtClean="0"/>
              <a:t>      </a:t>
            </a:r>
            <a:r>
              <a:rPr lang="zh-CN" altLang="en-US" sz="3200" dirty="0" smtClean="0"/>
              <a:t>第</a:t>
            </a:r>
            <a:r>
              <a:rPr lang="zh-CN" altLang="en-US" sz="3200" dirty="0" smtClean="0">
                <a:solidFill>
                  <a:srgbClr val="FF0000"/>
                </a:solidFill>
              </a:rPr>
              <a:t>三</a:t>
            </a:r>
            <a:r>
              <a:rPr lang="zh-CN" altLang="en-US" sz="3200" dirty="0" smtClean="0"/>
              <a:t>节 化学反应进行的方向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64103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354258" y="132431"/>
            <a:ext cx="68682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/>
              <a:t>自然界的自发过程</a:t>
            </a:r>
            <a:r>
              <a:rPr lang="en-US" altLang="zh-CN" sz="4000" dirty="0" smtClean="0"/>
              <a:t>/</a:t>
            </a:r>
            <a:r>
              <a:rPr lang="zh-CN" altLang="en-US" sz="4000" dirty="0" smtClean="0"/>
              <a:t>自发反应</a:t>
            </a:r>
            <a:endParaRPr lang="zh-CN" altLang="en-US" sz="4000" dirty="0"/>
          </a:p>
        </p:txBody>
      </p:sp>
      <p:sp>
        <p:nvSpPr>
          <p:cNvPr id="6" name="文本框 5"/>
          <p:cNvSpPr txBox="1"/>
          <p:nvPr/>
        </p:nvSpPr>
        <p:spPr>
          <a:xfrm>
            <a:off x="5718630" y="1081944"/>
            <a:ext cx="6139543" cy="138499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飞流直下三千尺</a:t>
            </a:r>
            <a:r>
              <a:rPr lang="en-US" altLang="zh-CN" sz="2800" dirty="0" smtClean="0"/>
              <a:t>—</a:t>
            </a:r>
            <a:r>
              <a:rPr lang="zh-CN" altLang="en-US" sz="2800" dirty="0" smtClean="0"/>
              <a:t>水从高处往低处流</a:t>
            </a:r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春天，冰雪融化</a:t>
            </a:r>
            <a:endParaRPr lang="en-US" altLang="zh-CN" sz="28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铁在潮湿的空气中生锈</a:t>
            </a:r>
            <a:endParaRPr lang="zh-CN" altLang="en-US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0" y="-24135"/>
            <a:ext cx="928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1028" name="Picture 4" descr="https://timgsa.baidu.com/timg?image&amp;quality=80&amp;size=b9999_10000&amp;sec=1571152012&amp;di=caa7d9849caf01ef093cc4e820968736&amp;imgtype=jpg&amp;er=1&amp;src=http%3A%2F%2Fwww.altxw.com%2Fpic%2F003%2F000%2F336%2F00300033639_5a4cc68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1" b="8914"/>
          <a:stretch/>
        </p:blipFill>
        <p:spPr bwMode="auto">
          <a:xfrm>
            <a:off x="5263730" y="3118828"/>
            <a:ext cx="3949815" cy="3533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本框 9"/>
          <p:cNvSpPr txBox="1"/>
          <p:nvPr/>
        </p:nvSpPr>
        <p:spPr>
          <a:xfrm>
            <a:off x="5294688" y="3180514"/>
            <a:ext cx="928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endParaRPr lang="zh-CN" altLang="en-US" sz="28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3545" y="4624159"/>
            <a:ext cx="2978455" cy="2233841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9213545" y="4624159"/>
            <a:ext cx="928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</a:t>
            </a:r>
            <a:endParaRPr lang="zh-CN" altLang="en-US" sz="2800" dirty="0"/>
          </a:p>
        </p:txBody>
      </p:sp>
      <p:sp>
        <p:nvSpPr>
          <p:cNvPr id="9" name="文本框 8"/>
          <p:cNvSpPr txBox="1"/>
          <p:nvPr/>
        </p:nvSpPr>
        <p:spPr>
          <a:xfrm>
            <a:off x="9173030" y="3062509"/>
            <a:ext cx="29899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自发过程：在一定温度、压强下，不借助光、电等外部力量就能自动进行的过程。</a:t>
            </a:r>
            <a:endParaRPr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79" y="13124"/>
            <a:ext cx="5254752" cy="685800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79827" y="132431"/>
            <a:ext cx="928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</a:rPr>
              <a:t>1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0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2896848830"/>
              </p:ext>
            </p:extLst>
          </p:nvPr>
        </p:nvGraphicFramePr>
        <p:xfrm>
          <a:off x="2032000" y="16812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0" y="-112708"/>
            <a:ext cx="5979886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 smtClean="0"/>
              <a:t>在给定条件下（</a:t>
            </a:r>
            <a:r>
              <a:rPr lang="en-US" altLang="zh-CN" sz="4000" i="1" dirty="0" smtClean="0"/>
              <a:t>T</a:t>
            </a:r>
            <a:r>
              <a:rPr lang="zh-CN" altLang="en-US" sz="4000" dirty="0" smtClean="0"/>
              <a:t>、</a:t>
            </a:r>
            <a:r>
              <a:rPr lang="en-US" altLang="zh-CN" sz="4000" i="1" dirty="0" smtClean="0"/>
              <a:t>P</a:t>
            </a:r>
            <a:r>
              <a:rPr lang="zh-CN" altLang="en-US" sz="4000" dirty="0" smtClean="0"/>
              <a:t>），可以自发进行的反应。</a:t>
            </a:r>
            <a:endParaRPr lang="zh-CN" altLang="en-US" sz="4000" dirty="0"/>
          </a:p>
        </p:txBody>
      </p:sp>
      <p:sp>
        <p:nvSpPr>
          <p:cNvPr id="6" name="文本框 5"/>
          <p:cNvSpPr txBox="1"/>
          <p:nvPr/>
        </p:nvSpPr>
        <p:spPr>
          <a:xfrm>
            <a:off x="7903026" y="4033991"/>
            <a:ext cx="3606804" cy="107721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必须借助某种外力才能进行的反应</a:t>
            </a:r>
            <a:endParaRPr lang="zh-CN" altLang="en-US" sz="3200" dirty="0"/>
          </a:p>
        </p:txBody>
      </p:sp>
      <p:pic>
        <p:nvPicPr>
          <p:cNvPr id="2050" name="Picture 2" descr="https://timgsa.baidu.com/timg?image&amp;quality=80&amp;size=b9999_10000&amp;sec=1570559340808&amp;di=881809fa07ad1a6898fa0a388d1dcb95&amp;imgtype=0&amp;src=http%3A%2F%2Fww2.sinaimg.cn%2Flarge%2F6ca8651ejw1eu4sfkmvtjj20fk08o74u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026" y="5099410"/>
            <a:ext cx="3766460" cy="1872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timgsa.baidu.com/timg?image&amp;quality=80&amp;size=b9999_10000&amp;sec=1570559447692&amp;di=882dce687b03b1635f6ce7354d4957c5&amp;imgtype=0&amp;src=http%3A%2F%2Fimage.rayli.com.cn%2F0018%2F2010-06-10%2Fimages%2F20100610824223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88713"/>
            <a:ext cx="3753579" cy="273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928914" y="4265712"/>
            <a:ext cx="264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顺其自然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5043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1038000845"/>
              </p:ext>
            </p:extLst>
          </p:nvPr>
        </p:nvGraphicFramePr>
        <p:xfrm>
          <a:off x="56244" y="1140581"/>
          <a:ext cx="3878942" cy="2546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484086" cy="478971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焓判据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3316514" y="56849"/>
                <a:ext cx="6545942" cy="17543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400" dirty="0" smtClean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大多数放热反应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可自发进行</a:t>
                </a:r>
                <a:endParaRPr lang="en-US" altLang="zh-CN" sz="2400" dirty="0">
                  <a:solidFill>
                    <a:srgbClr val="000000"/>
                  </a:solidFill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NaOH(</a:t>
                </a:r>
                <a:r>
                  <a:rPr lang="en-US" altLang="zh-CN" sz="2400" dirty="0" err="1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aq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)+</a:t>
                </a:r>
                <a:r>
                  <a:rPr lang="en-US" altLang="zh-CN" sz="2400" dirty="0" err="1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HCl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en-US" altLang="zh-CN" sz="2400" dirty="0" err="1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aq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= </a:t>
                </a:r>
                <a:r>
                  <a:rPr lang="en-US" altLang="zh-CN" sz="2400" dirty="0" err="1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NaCl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en-US" altLang="zh-CN" sz="2400" dirty="0" err="1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aq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)+H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O(l) </a:t>
                </a:r>
                <a14:m>
                  <m:oMath xmlns:m="http://schemas.openxmlformats.org/officeDocument/2006/math">
                    <m:r>
                      <a:rPr lang="en-US" altLang="zh-CN" sz="240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4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&lt;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0</a:t>
                </a:r>
                <a:endParaRPr lang="zh-CN" altLang="zh-CN" sz="24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dirty="0" err="1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CaO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(s)+H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O(l)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=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Ca(OH)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en-US" altLang="zh-CN" sz="2400" dirty="0" err="1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aq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&lt;0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6514" y="56849"/>
                <a:ext cx="6545942" cy="1754326"/>
              </a:xfrm>
              <a:prstGeom prst="rect">
                <a:avLst/>
              </a:prstGeom>
              <a:blipFill rotWithShape="0">
                <a:blip r:embed="rId7"/>
                <a:stretch>
                  <a:fillRect l="-1397" b="-20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47172" y="5103674"/>
                <a:ext cx="5704114" cy="17543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en-US" sz="2400" dirty="0" smtClean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少部分吸热反应常温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也可以自发</a:t>
                </a:r>
                <a:endParaRPr lang="en-US" altLang="zh-CN" sz="2400" dirty="0" smtClean="0">
                  <a:solidFill>
                    <a:srgbClr val="000000"/>
                  </a:solidFill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2N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5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=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4NO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(g)+O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&gt;0</a:t>
                </a:r>
                <a:endParaRPr lang="zh-CN" altLang="zh-CN" sz="24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(NH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(s)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=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NH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(g)+NH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(s)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&gt;0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72" y="5103674"/>
                <a:ext cx="5704114" cy="1754326"/>
              </a:xfrm>
              <a:prstGeom prst="rect">
                <a:avLst/>
              </a:prstGeom>
              <a:blipFill rotWithShape="0">
                <a:blip r:embed="rId8"/>
                <a:stretch>
                  <a:fillRect l="-1711" r="-1497" b="-20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矩形 9"/>
              <p:cNvSpPr/>
              <p:nvPr/>
            </p:nvSpPr>
            <p:spPr>
              <a:xfrm>
                <a:off x="6347443" y="5367794"/>
                <a:ext cx="4651828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en-US" sz="2400" dirty="0" smtClean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少部分吸热反应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高温下可以自发</a:t>
                </a:r>
                <a:endParaRPr lang="en-US" altLang="zh-CN" sz="2400" dirty="0" smtClean="0">
                  <a:solidFill>
                    <a:srgbClr val="000000"/>
                  </a:solidFill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碳酸钙高温受热分解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&gt;0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0" name="矩形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7443" y="5367794"/>
                <a:ext cx="4651828" cy="1200329"/>
              </a:xfrm>
              <a:prstGeom prst="rect">
                <a:avLst/>
              </a:prstGeom>
              <a:blipFill rotWithShape="0">
                <a:blip r:embed="rId9"/>
                <a:stretch>
                  <a:fillRect l="-1966" r="-1048" b="-40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文本框 8"/>
          <p:cNvSpPr txBox="1"/>
          <p:nvPr/>
        </p:nvSpPr>
        <p:spPr>
          <a:xfrm>
            <a:off x="3834945" y="2295832"/>
            <a:ext cx="3828595" cy="193899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 smtClean="0"/>
              <a:t>焓变是自发依据之一</a:t>
            </a:r>
            <a:endParaRPr lang="en-US" altLang="zh-CN" sz="4000" dirty="0" smtClean="0"/>
          </a:p>
          <a:p>
            <a:r>
              <a:rPr lang="zh-CN" altLang="en-US" sz="4000" dirty="0"/>
              <a:t>但</a:t>
            </a:r>
            <a:r>
              <a:rPr lang="zh-CN" altLang="en-US" sz="4000" dirty="0" smtClean="0"/>
              <a:t>不是唯一依据</a:t>
            </a:r>
            <a:endParaRPr lang="zh-CN" altLang="en-US" sz="4000" dirty="0"/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3904780097"/>
              </p:ext>
            </p:extLst>
          </p:nvPr>
        </p:nvGraphicFramePr>
        <p:xfrm>
          <a:off x="7663540" y="1764521"/>
          <a:ext cx="4372429" cy="3617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3834945" y="4234824"/>
                <a:ext cx="3828595" cy="584775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&lt;0</a:t>
                </a:r>
                <a:r>
                  <a:rPr lang="zh-CN" altLang="en-US" sz="3200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对自发有利</a:t>
                </a:r>
                <a:endParaRPr lang="zh-CN" altLang="en-US" sz="3200" dirty="0"/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4945" y="4234824"/>
                <a:ext cx="3828595" cy="584775"/>
              </a:xfrm>
              <a:prstGeom prst="rect">
                <a:avLst/>
              </a:prstGeom>
              <a:blipFill rotWithShape="0">
                <a:blip r:embed="rId11"/>
                <a:stretch>
                  <a:fillRect t="-18750" b="-33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95172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1484086" cy="478971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smtClean="0"/>
              <a:t>1</a:t>
            </a:r>
            <a:r>
              <a:rPr lang="zh-CN" altLang="en-US" sz="2800" smtClean="0"/>
              <a:t>焓判据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362856" y="1040428"/>
                <a:ext cx="11219543" cy="4524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1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.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已知下列反应都能自发进行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其中不能用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“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焓判据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”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解释的是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32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A.2Na(s)+Cl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2NaCl(s)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&lt;0</a:t>
                </a:r>
                <a:endParaRPr lang="zh-CN" altLang="zh-CN" sz="32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B.C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8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(g)+5O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3CO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(g)+4H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O(l)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&lt;0</a:t>
                </a:r>
                <a:endParaRPr lang="zh-CN" altLang="zh-CN" sz="32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C.2NH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Cl(s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)+Ba(OH)</a:t>
                </a:r>
                <a:r>
                  <a:rPr lang="en-US" altLang="zh-CN" sz="3200" baseline="-250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(s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2NH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)+BaCl</a:t>
                </a:r>
                <a:r>
                  <a:rPr lang="en-US" altLang="zh-CN" sz="3200" baseline="-250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(s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)+2H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O(l)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&gt;0</a:t>
                </a:r>
                <a:endParaRPr lang="zh-CN" altLang="zh-CN" sz="32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D.2Mg(s)+O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2MgO(s)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&lt;0</a:t>
                </a:r>
                <a:endParaRPr lang="zh-CN" altLang="zh-CN" sz="32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856" y="1040428"/>
                <a:ext cx="11219543" cy="4524315"/>
              </a:xfrm>
              <a:prstGeom prst="rect">
                <a:avLst/>
              </a:prstGeom>
              <a:blipFill rotWithShape="0">
                <a:blip r:embed="rId2"/>
                <a:stretch>
                  <a:fillRect l="-1413" r="-761" b="-9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 5"/>
          <p:cNvSpPr/>
          <p:nvPr/>
        </p:nvSpPr>
        <p:spPr>
          <a:xfrm>
            <a:off x="1595663" y="1704592"/>
            <a:ext cx="553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403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061030" cy="478971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混乱度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熵</a:t>
            </a:r>
            <a:endParaRPr lang="zh-CN" altLang="en-US" sz="2800" dirty="0"/>
          </a:p>
        </p:txBody>
      </p:sp>
      <p:pic>
        <p:nvPicPr>
          <p:cNvPr id="9" name="Picture 2" descr="pic_2493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836" y="895803"/>
            <a:ext cx="5364163" cy="482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377849" y="1759403"/>
            <a:ext cx="18732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有序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450874" y="4712153"/>
            <a:ext cx="16573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000000"/>
                </a:solidFill>
                <a:latin typeface="Webdings" panose="05030102010509060703" pitchFamily="18" charset="2"/>
                <a:ea typeface="华文行楷" panose="02010800040101010101" pitchFamily="2" charset="-122"/>
              </a:rPr>
              <a:t>混乱</a:t>
            </a: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2811236" y="2623003"/>
            <a:ext cx="504825" cy="2087563"/>
          </a:xfrm>
          <a:prstGeom prst="downArrow">
            <a:avLst>
              <a:gd name="adj1" fmla="val 50000"/>
              <a:gd name="adj2" fmla="val 10338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/>
              <p:cNvSpPr txBox="1"/>
              <p:nvPr/>
            </p:nvSpPr>
            <p:spPr>
              <a:xfrm>
                <a:off x="10146847" y="3265714"/>
                <a:ext cx="163875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4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40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</m:oMath>
                </a14:m>
                <a:r>
                  <a:rPr lang="en-US" altLang="zh-CN" sz="4000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&gt;0</a:t>
                </a:r>
                <a:endParaRPr lang="zh-CN" altLang="en-US" sz="4000" dirty="0"/>
              </a:p>
            </p:txBody>
          </p:sp>
        </mc:Choice>
        <mc:Fallback xmlns=""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6847" y="3265714"/>
                <a:ext cx="1638753" cy="707886"/>
              </a:xfrm>
              <a:prstGeom prst="rect">
                <a:avLst/>
              </a:prstGeom>
              <a:blipFill rotWithShape="0">
                <a:blip r:embed="rId3"/>
                <a:stretch>
                  <a:fillRect t="-20690" b="-310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0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061030" cy="478971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混乱度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熵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203200" y="663058"/>
                <a:ext cx="11988800" cy="4524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2.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请按要求回答下列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问题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填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“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&gt;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”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或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“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&lt;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”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下同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zh-CN" altLang="zh-CN" sz="32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(1)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溶解少量蔗糖于水中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zh-CN" altLang="zh-CN" sz="3200" u="sng" dirty="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0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32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(2)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乙烯聚合成聚乙烯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zh-CN" altLang="zh-CN" sz="3200" u="sng" dirty="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0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32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(3)CaCO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(s)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加热分解生成</a:t>
                </a:r>
                <a:r>
                  <a:rPr lang="en-US" altLang="zh-CN" sz="3200" dirty="0" err="1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CaO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(s)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和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32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(g),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zh-CN" altLang="zh-CN" sz="3200" u="sng" dirty="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0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32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(4)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O</m:t>
                    </m:r>
                    <m: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s</m:t>
                    </m:r>
                    <m: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)→</m:t>
                    </m:r>
                    <m:sSub>
                      <m:sSubPr>
                        <m:ctrlPr>
                          <a:rPr lang="en-US" altLang="zh-CN" sz="28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O</m:t>
                    </m:r>
                    <m: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l</m:t>
                    </m:r>
                    <m: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)→</m:t>
                    </m:r>
                    <m:sSub>
                      <m:sSubPr>
                        <m:ctrlPr>
                          <a:rPr lang="en-US" altLang="zh-CN" sz="28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O</m:t>
                    </m:r>
                    <m: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g</m:t>
                    </m:r>
                    <m: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 </m:t>
                    </m:r>
                    <m:r>
                      <a:rPr lang="en-US" altLang="zh-CN" sz="2800" b="0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zh-CN" altLang="zh-CN" sz="3200" u="sng" dirty="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0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en-US" altLang="zh-CN" sz="3200" dirty="0" smtClean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(5)</a:t>
                </a:r>
                <a:r>
                  <a:rPr lang="en-US" altLang="zh-CN" sz="3200" dirty="0"/>
                  <a:t> 2N</a:t>
                </a:r>
                <a:r>
                  <a:rPr lang="en-US" altLang="zh-CN" sz="3200" baseline="-25000" dirty="0"/>
                  <a:t>2</a:t>
                </a:r>
                <a:r>
                  <a:rPr lang="en-US" altLang="zh-CN" sz="3200" dirty="0"/>
                  <a:t>O</a:t>
                </a:r>
                <a:r>
                  <a:rPr lang="en-US" altLang="zh-CN" sz="3200" baseline="-25000" dirty="0"/>
                  <a:t>5</a:t>
                </a:r>
                <a:r>
                  <a:rPr lang="en-US" altLang="zh-CN" sz="3200" dirty="0"/>
                  <a:t>(g)</a:t>
                </a:r>
                <a:r>
                  <a:rPr lang="zh-CN" altLang="zh-CN" sz="3200" dirty="0"/>
                  <a:t>⇌ </a:t>
                </a:r>
                <a:r>
                  <a:rPr lang="en-US" altLang="zh-CN" sz="3200" dirty="0"/>
                  <a:t>4NO</a:t>
                </a:r>
                <a:r>
                  <a:rPr lang="en-US" altLang="zh-CN" sz="3200" baseline="-25000" dirty="0"/>
                  <a:t>2</a:t>
                </a:r>
                <a:r>
                  <a:rPr lang="en-US" altLang="zh-CN" sz="3200" dirty="0"/>
                  <a:t>(g)+O</a:t>
                </a:r>
                <a:r>
                  <a:rPr lang="en-US" altLang="zh-CN" sz="3200" baseline="-25000" dirty="0"/>
                  <a:t>2</a:t>
                </a:r>
                <a:r>
                  <a:rPr lang="en-US" altLang="zh-CN" sz="3200" dirty="0"/>
                  <a:t>(g</a:t>
                </a:r>
                <a:r>
                  <a:rPr lang="en-US" altLang="zh-CN" sz="3200" dirty="0" smtClean="0"/>
                  <a:t>)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zh-CN" altLang="zh-CN" sz="3200" u="sng" dirty="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0</a:t>
                </a:r>
                <a:endParaRPr lang="en-US" altLang="zh-CN" sz="3200" dirty="0" smtClean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" y="663058"/>
                <a:ext cx="11988800" cy="4524315"/>
              </a:xfrm>
              <a:prstGeom prst="rect">
                <a:avLst/>
              </a:prstGeom>
              <a:blipFill rotWithShape="0">
                <a:blip r:embed="rId2"/>
                <a:stretch>
                  <a:fillRect l="-1271" b="-188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 5"/>
          <p:cNvSpPr/>
          <p:nvPr/>
        </p:nvSpPr>
        <p:spPr>
          <a:xfrm>
            <a:off x="5932944" y="1211106"/>
            <a:ext cx="529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&gt;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5533802" y="2001885"/>
            <a:ext cx="529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&lt;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9147858" y="2669791"/>
            <a:ext cx="529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&gt;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6368372" y="3477211"/>
            <a:ext cx="529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&gt;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21232" y="4264043"/>
            <a:ext cx="529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&gt;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3829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061030" cy="478971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熵判据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4422547" y="268513"/>
            <a:ext cx="7315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400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许多</a:t>
            </a:r>
            <a:r>
              <a:rPr lang="zh-CN" altLang="zh-CN" sz="24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熵增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的反应在常温、常压下</a:t>
            </a:r>
            <a:r>
              <a:rPr lang="zh-CN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可以</a:t>
            </a:r>
            <a:r>
              <a:rPr lang="zh-CN" altLang="en-US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自发</a:t>
            </a:r>
            <a:r>
              <a:rPr lang="zh-CN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进行</a:t>
            </a:r>
            <a:endParaRPr lang="en-US" altLang="zh-CN" sz="2400" dirty="0" smtClean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latin typeface="+mn-ea"/>
              </a:rPr>
              <a:t>(NH</a:t>
            </a:r>
            <a:r>
              <a:rPr lang="en-US" altLang="zh-CN" sz="2400" baseline="-25000" dirty="0">
                <a:latin typeface="+mn-ea"/>
              </a:rPr>
              <a:t>4</a:t>
            </a:r>
            <a:r>
              <a:rPr lang="en-US" altLang="zh-CN" sz="2400" dirty="0">
                <a:latin typeface="+mn-ea"/>
              </a:rPr>
              <a:t>)</a:t>
            </a:r>
            <a:r>
              <a:rPr lang="en-US" altLang="zh-CN" sz="2400" baseline="-25000" dirty="0">
                <a:latin typeface="+mn-ea"/>
              </a:rPr>
              <a:t>2</a:t>
            </a:r>
            <a:r>
              <a:rPr lang="en-US" altLang="zh-CN" sz="2400" dirty="0">
                <a:latin typeface="+mn-ea"/>
              </a:rPr>
              <a:t>CO</a:t>
            </a:r>
            <a:r>
              <a:rPr lang="en-US" altLang="zh-CN" sz="2400" baseline="-25000" dirty="0">
                <a:latin typeface="+mn-ea"/>
              </a:rPr>
              <a:t>3</a:t>
            </a:r>
            <a:r>
              <a:rPr lang="en-US" altLang="zh-CN" sz="2400" dirty="0">
                <a:latin typeface="+mn-ea"/>
              </a:rPr>
              <a:t>(s) = </a:t>
            </a:r>
            <a:r>
              <a:rPr lang="en-US" altLang="zh-CN" sz="2400" dirty="0" smtClean="0">
                <a:latin typeface="+mn-ea"/>
              </a:rPr>
              <a:t>NH</a:t>
            </a:r>
            <a:r>
              <a:rPr lang="en-US" altLang="zh-CN" sz="2400" baseline="-25000" dirty="0" smtClean="0">
                <a:latin typeface="+mn-ea"/>
              </a:rPr>
              <a:t>4</a:t>
            </a:r>
            <a:r>
              <a:rPr lang="en-US" altLang="zh-CN" sz="2400" dirty="0" smtClean="0">
                <a:latin typeface="+mn-ea"/>
              </a:rPr>
              <a:t>HCO</a:t>
            </a:r>
            <a:r>
              <a:rPr lang="en-US" altLang="zh-CN" sz="2400" baseline="-25000" dirty="0" smtClean="0">
                <a:latin typeface="+mn-ea"/>
              </a:rPr>
              <a:t>3</a:t>
            </a:r>
            <a:r>
              <a:rPr lang="en-US" altLang="zh-CN" sz="2400" dirty="0" smtClean="0">
                <a:latin typeface="+mn-ea"/>
              </a:rPr>
              <a:t>(s</a:t>
            </a:r>
            <a:r>
              <a:rPr lang="en-US" altLang="zh-CN" sz="2400" dirty="0">
                <a:latin typeface="+mn-ea"/>
              </a:rPr>
              <a:t>)+NH</a:t>
            </a:r>
            <a:r>
              <a:rPr lang="en-US" altLang="zh-CN" sz="2400" baseline="-25000" dirty="0">
                <a:latin typeface="+mn-ea"/>
              </a:rPr>
              <a:t>3</a:t>
            </a:r>
            <a:r>
              <a:rPr lang="en-US" altLang="zh-CN" sz="2400" dirty="0">
                <a:latin typeface="+mn-ea"/>
              </a:rPr>
              <a:t>(g) </a:t>
            </a:r>
            <a:endParaRPr lang="en-US" altLang="zh-CN" sz="2400" dirty="0" smtClean="0">
              <a:latin typeface="+mn-ea"/>
            </a:endParaRPr>
          </a:p>
          <a:p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2NH</a:t>
            </a:r>
            <a:r>
              <a:rPr lang="en-US" altLang="zh-CN" sz="24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Cl(s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)+Ba(OH)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(s)= 2NH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(g)+BaCl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(s)+2H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O(l)</a:t>
            </a:r>
            <a:endParaRPr lang="en-US" altLang="zh-CN" sz="2400" dirty="0" smtClean="0">
              <a:latin typeface="+mn-ea"/>
            </a:endParaRPr>
          </a:p>
          <a:p>
            <a:r>
              <a:rPr lang="en-US" altLang="zh-CN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 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0" y="1600431"/>
            <a:ext cx="58347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400" dirty="0" smtClean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有些</a:t>
            </a:r>
            <a:r>
              <a:rPr lang="zh-CN" altLang="zh-CN" sz="2400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熵增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的反应在常温、常压下不能自发进行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但在</a:t>
            </a:r>
            <a:r>
              <a:rPr lang="zh-CN" altLang="zh-CN" sz="2400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较高温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度下可以自发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进行</a:t>
            </a:r>
            <a:endParaRPr lang="en-US" altLang="zh-CN" sz="2400" dirty="0" smtClean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r>
              <a:rPr lang="en-US" altLang="zh-CN" sz="2400" dirty="0"/>
              <a:t>CaCO</a:t>
            </a:r>
            <a:r>
              <a:rPr lang="en-US" altLang="zh-CN" sz="2400" baseline="-25000" dirty="0"/>
              <a:t>3</a:t>
            </a:r>
            <a:r>
              <a:rPr lang="en-US" altLang="zh-CN" sz="2400" dirty="0"/>
              <a:t>(s</a:t>
            </a:r>
            <a:r>
              <a:rPr lang="en-US" altLang="zh-CN" sz="2400" dirty="0" smtClean="0"/>
              <a:t>)= </a:t>
            </a:r>
            <a:r>
              <a:rPr lang="en-US" altLang="zh-CN" sz="2400" dirty="0" err="1"/>
              <a:t>CaO</a:t>
            </a:r>
            <a:r>
              <a:rPr lang="en-US" altLang="zh-CN" sz="2400" dirty="0"/>
              <a:t>(s)+CO</a:t>
            </a:r>
            <a:r>
              <a:rPr lang="en-US" altLang="zh-CN" sz="2400" baseline="-25000" dirty="0"/>
              <a:t>2</a:t>
            </a:r>
            <a:r>
              <a:rPr lang="en-US" altLang="zh-CN" sz="2400" dirty="0"/>
              <a:t>(g) </a:t>
            </a:r>
            <a:endParaRPr lang="en-US" altLang="zh-CN" sz="2400" dirty="0" smtClean="0"/>
          </a:p>
          <a:p>
            <a:r>
              <a:rPr lang="en-US" altLang="zh-CN" sz="2400" dirty="0"/>
              <a:t>C(s)+H</a:t>
            </a:r>
            <a:r>
              <a:rPr lang="en-US" altLang="zh-CN" sz="2400" baseline="-25000" dirty="0"/>
              <a:t>2</a:t>
            </a:r>
            <a:r>
              <a:rPr lang="en-US" altLang="zh-CN" sz="2400" dirty="0"/>
              <a:t>O(g</a:t>
            </a:r>
            <a:r>
              <a:rPr lang="en-US" altLang="zh-CN" sz="2400" dirty="0" smtClean="0"/>
              <a:t>)</a:t>
            </a:r>
            <a:r>
              <a:rPr lang="en-US" altLang="zh-CN" sz="24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400" dirty="0" smtClean="0"/>
              <a:t> </a:t>
            </a:r>
            <a:r>
              <a:rPr lang="en-US" altLang="zh-CN" sz="2400" dirty="0"/>
              <a:t>CO(g)+H</a:t>
            </a:r>
            <a:r>
              <a:rPr lang="en-US" altLang="zh-CN" sz="2400" baseline="-25000" dirty="0"/>
              <a:t>2</a:t>
            </a:r>
            <a:r>
              <a:rPr lang="en-US" altLang="zh-CN" sz="2400" dirty="0"/>
              <a:t>(g)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261258" y="5381689"/>
            <a:ext cx="74022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zh-CN" sz="2400" dirty="0" smtClean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少数</a:t>
            </a:r>
            <a:r>
              <a:rPr lang="zh-CN" altLang="zh-CN" sz="2400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熵减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在一定条件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下</a:t>
            </a:r>
            <a:r>
              <a:rPr lang="zh-CN" altLang="en-US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（较低温度）</a:t>
            </a:r>
            <a:r>
              <a:rPr lang="zh-CN" altLang="zh-CN" sz="2400" dirty="0" smtClean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也</a:t>
            </a:r>
            <a:r>
              <a:rPr lang="zh-CN" altLang="zh-CN" sz="2400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可以自发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进行</a:t>
            </a:r>
            <a:endParaRPr lang="en-US" altLang="zh-CN" sz="2400" dirty="0" smtClean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r>
              <a:rPr lang="en-US" altLang="zh-CN" sz="2400" dirty="0"/>
              <a:t>Ba(OH)</a:t>
            </a:r>
            <a:r>
              <a:rPr lang="en-US" altLang="zh-CN" sz="2400" baseline="-25000" dirty="0"/>
              <a:t>2</a:t>
            </a:r>
            <a:r>
              <a:rPr lang="en-US" altLang="zh-CN" sz="2400" dirty="0"/>
              <a:t>(</a:t>
            </a:r>
            <a:r>
              <a:rPr lang="en-US" altLang="zh-CN" sz="2400" dirty="0" err="1"/>
              <a:t>aq</a:t>
            </a:r>
            <a:r>
              <a:rPr lang="en-US" altLang="zh-CN" sz="2400" dirty="0"/>
              <a:t>)+H</a:t>
            </a:r>
            <a:r>
              <a:rPr lang="en-US" altLang="zh-CN" sz="2400" baseline="-25000" dirty="0"/>
              <a:t>2</a:t>
            </a:r>
            <a:r>
              <a:rPr lang="en-US" altLang="zh-CN" sz="2400" dirty="0"/>
              <a:t>SO</a:t>
            </a:r>
            <a:r>
              <a:rPr lang="en-US" altLang="zh-CN" sz="2400" baseline="-25000" dirty="0"/>
              <a:t>4</a:t>
            </a:r>
            <a:r>
              <a:rPr lang="en-US" altLang="zh-CN" sz="2400" dirty="0"/>
              <a:t>(</a:t>
            </a:r>
            <a:r>
              <a:rPr lang="en-US" altLang="zh-CN" sz="2400" dirty="0" err="1"/>
              <a:t>aq</a:t>
            </a:r>
            <a:r>
              <a:rPr lang="en-US" altLang="zh-CN" sz="2400" dirty="0"/>
              <a:t>) = BaSO</a:t>
            </a:r>
            <a:r>
              <a:rPr lang="en-US" altLang="zh-CN" sz="2400" baseline="-25000" dirty="0"/>
              <a:t>4</a:t>
            </a:r>
            <a:r>
              <a:rPr lang="en-US" altLang="zh-CN" sz="2400" dirty="0"/>
              <a:t>(s)+2H</a:t>
            </a:r>
            <a:r>
              <a:rPr lang="en-US" altLang="zh-CN" sz="2400" baseline="-25000" dirty="0"/>
              <a:t>2</a:t>
            </a:r>
            <a:r>
              <a:rPr lang="en-US" altLang="zh-CN" sz="2400" dirty="0"/>
              <a:t>O(l)</a:t>
            </a:r>
            <a:endParaRPr lang="zh-CN" altLang="en-US" sz="2400" dirty="0"/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100752244"/>
              </p:ext>
            </p:extLst>
          </p:nvPr>
        </p:nvGraphicFramePr>
        <p:xfrm>
          <a:off x="7663540" y="1764521"/>
          <a:ext cx="4372429" cy="3617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2289628" y="3295719"/>
            <a:ext cx="4894944" cy="132343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 smtClean="0"/>
              <a:t>熵变是自发依据之一</a:t>
            </a:r>
            <a:endParaRPr lang="en-US" altLang="zh-CN" sz="4000" dirty="0" smtClean="0"/>
          </a:p>
          <a:p>
            <a:r>
              <a:rPr lang="zh-CN" altLang="en-US" sz="4000" dirty="0"/>
              <a:t>但</a:t>
            </a:r>
            <a:r>
              <a:rPr lang="zh-CN" altLang="en-US" sz="4000" dirty="0" smtClean="0"/>
              <a:t>不是唯一依据</a:t>
            </a:r>
            <a:endParaRPr lang="zh-CN" altLang="en-US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/>
              <p:cNvSpPr txBox="1"/>
              <p:nvPr/>
            </p:nvSpPr>
            <p:spPr>
              <a:xfrm>
                <a:off x="2289628" y="4619158"/>
                <a:ext cx="4894944" cy="584775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&gt;0</a:t>
                </a:r>
                <a:r>
                  <a:rPr lang="zh-CN" altLang="en-US" sz="3200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对自发有利</a:t>
                </a:r>
                <a:endParaRPr lang="zh-CN" altLang="en-US" sz="3200" dirty="0"/>
              </a:p>
            </p:txBody>
          </p:sp>
        </mc:Choice>
        <mc:Fallback xmlns=""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9628" y="4619158"/>
                <a:ext cx="4894944" cy="584775"/>
              </a:xfrm>
              <a:prstGeom prst="rect">
                <a:avLst/>
              </a:prstGeom>
              <a:blipFill rotWithShape="0">
                <a:blip r:embed="rId3"/>
                <a:stretch>
                  <a:fillRect t="-18750" b="-33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095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406400" y="759394"/>
                <a:ext cx="11161486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在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温度、压强一定的条件下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自发反应总是向</a:t>
                </a:r>
                <a14:m>
                  <m:oMath xmlns:m="http://schemas.openxmlformats.org/officeDocument/2006/math"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8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8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8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8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T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&lt;0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的方向进行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最终达到平衡状态。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endParaRPr lang="en-US" altLang="zh-CN" sz="2800" dirty="0" smtClean="0">
                  <a:solidFill>
                    <a:srgbClr val="000000"/>
                  </a:solidFill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复合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判据与化学反应能否自发进行的关系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a.</a:t>
                </a:r>
                <a:r>
                  <a:rPr lang="en-US" altLang="zh-CN" sz="28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8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8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T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&lt;0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化学反应能自发进行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;</a:t>
                </a:r>
                <a:endParaRPr lang="zh-CN" altLang="zh-CN" sz="28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b.</a:t>
                </a:r>
                <a:r>
                  <a:rPr lang="en-US" altLang="zh-CN" sz="28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8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8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T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</m:oMath>
                </a14:m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&gt;0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化学反应不能自发进行。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400" y="759394"/>
                <a:ext cx="11161486" cy="3970318"/>
              </a:xfrm>
              <a:prstGeom prst="rect">
                <a:avLst/>
              </a:prstGeom>
              <a:blipFill rotWithShape="0">
                <a:blip r:embed="rId2"/>
                <a:stretch>
                  <a:fillRect l="-1147" r="-655" b="-9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061030" cy="478971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/>
              <a:t>复合</a:t>
            </a:r>
            <a:r>
              <a:rPr lang="zh-CN" altLang="en-US" sz="2800" dirty="0" smtClean="0"/>
              <a:t>判据</a:t>
            </a:r>
            <a:endParaRPr lang="zh-CN" altLang="en-US" sz="2800" dirty="0"/>
          </a:p>
        </p:txBody>
      </p:sp>
      <p:cxnSp>
        <p:nvCxnSpPr>
          <p:cNvPr id="7" name="直接箭头连接符 6"/>
          <p:cNvCxnSpPr/>
          <p:nvPr/>
        </p:nvCxnSpPr>
        <p:spPr>
          <a:xfrm>
            <a:off x="7794171" y="3468914"/>
            <a:ext cx="422365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 flipV="1">
            <a:off x="9724571" y="1509487"/>
            <a:ext cx="0" cy="442685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11530457" y="3702898"/>
            <a:ext cx="530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ΔH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9009170" y="1509487"/>
            <a:ext cx="530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ΔS</a:t>
            </a:r>
            <a:endParaRPr lang="zh-CN" altLang="en-US" dirty="0"/>
          </a:p>
        </p:txBody>
      </p:sp>
      <p:pic>
        <p:nvPicPr>
          <p:cNvPr id="6146" name="Picture 2" descr="https://timgsa.baidu.com/timg?image&amp;quality=80&amp;size=b9999_10000&amp;sec=1570562087300&amp;di=91b2626f4dd2b08f040f96990428c2ef&amp;imgtype=0&amp;src=http%3A%2F%2Fi0.hdslb.com%2Fbfs%2Farchive%2F082e26364673c85892590f8180188bda84e0b4d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6" t="8752" r="58630" b="62784"/>
          <a:stretch/>
        </p:blipFill>
        <p:spPr bwMode="auto">
          <a:xfrm>
            <a:off x="7944305" y="2349495"/>
            <a:ext cx="1630132" cy="790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timgsa.baidu.com/timg?image&amp;quality=80&amp;size=b9999_10000&amp;sec=1570562135971&amp;di=9e93b56b3de78d53e9c73e4c99cab88f&amp;imgtype=0&amp;src=http%3A%2F%2Fimg3.doubanio.com%2Flpic%2Fs270277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5202" y="4035257"/>
            <a:ext cx="1622894" cy="162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timgsa.baidu.com/timg?image&amp;quality=80&amp;size=b9999_10000&amp;sec=1570562198788&amp;di=c089f2b65f83a25a6086f8cae9e5c4c2&amp;imgtype=0&amp;src=http%3A%2F%2Fvpic.video.qq.com%2F58414985%2Fs0354ayj8hf_ori_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10" t="12899" r="23267" b="9179"/>
          <a:stretch/>
        </p:blipFill>
        <p:spPr bwMode="auto">
          <a:xfrm>
            <a:off x="9924913" y="1878819"/>
            <a:ext cx="1883471" cy="148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46147" y="4242168"/>
            <a:ext cx="1637926" cy="1090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81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78972" y="1059842"/>
            <a:ext cx="1095746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1.CaCO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(s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</a:t>
            </a:r>
            <a:r>
              <a:rPr lang="en-US" altLang="zh-CN" sz="2400" dirty="0" err="1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CaO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(s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)+CO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是一个熵减小的过程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由焓判据可知放热反应容易进行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由熵判据可知熵值增加的反应是自发反应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4.Δ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&lt;0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的化学反应都是自发进行的放热反应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5.Δ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S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&gt;0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的化学反应都是能自发进行的反应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400" dirty="0"/>
              <a:t>6.</a:t>
            </a:r>
            <a:r>
              <a:rPr lang="zh-CN" altLang="zh-CN" sz="2400" dirty="0"/>
              <a:t>在其他外界条件不变的情况下</a:t>
            </a:r>
            <a:r>
              <a:rPr lang="en-US" altLang="zh-CN" sz="2400" dirty="0"/>
              <a:t>,</a:t>
            </a:r>
            <a:r>
              <a:rPr lang="zh-CN" altLang="zh-CN" sz="2400" dirty="0"/>
              <a:t>使用催化剂</a:t>
            </a:r>
            <a:r>
              <a:rPr lang="en-US" altLang="zh-CN" sz="2400" dirty="0"/>
              <a:t>,</a:t>
            </a:r>
            <a:r>
              <a:rPr lang="zh-CN" altLang="zh-CN" sz="2400" dirty="0"/>
              <a:t>可以改变化学反应进行的方向</a:t>
            </a:r>
            <a:r>
              <a:rPr lang="en-US" altLang="zh-CN" sz="2400" dirty="0"/>
              <a:t>(</a:t>
            </a:r>
            <a:r>
              <a:rPr lang="zh-CN" altLang="zh-CN" sz="2400" dirty="0"/>
              <a:t>　　</a:t>
            </a:r>
            <a:r>
              <a:rPr lang="en-US" altLang="zh-CN" sz="2400" dirty="0"/>
              <a:t>)</a:t>
            </a:r>
            <a:endParaRPr lang="zh-CN" altLang="zh-CN" sz="2400" dirty="0"/>
          </a:p>
          <a:p>
            <a:pPr>
              <a:lnSpc>
                <a:spcPct val="150000"/>
              </a:lnSpc>
            </a:pPr>
            <a:r>
              <a:rPr lang="en-US" altLang="zh-CN" sz="2400" dirty="0"/>
              <a:t>7.Δ</a:t>
            </a:r>
            <a:r>
              <a:rPr lang="en-US" altLang="zh-CN" sz="2400" i="1" dirty="0"/>
              <a:t>H</a:t>
            </a:r>
            <a:r>
              <a:rPr lang="en-US" altLang="zh-CN" sz="2400" dirty="0"/>
              <a:t>&lt;0</a:t>
            </a:r>
            <a:r>
              <a:rPr lang="zh-CN" altLang="zh-CN" sz="2400" dirty="0"/>
              <a:t>、</a:t>
            </a:r>
            <a:r>
              <a:rPr lang="en-US" altLang="zh-CN" sz="2400" dirty="0"/>
              <a:t>Δ</a:t>
            </a:r>
            <a:r>
              <a:rPr lang="en-US" altLang="zh-CN" sz="2400" i="1" dirty="0"/>
              <a:t>S</a:t>
            </a:r>
            <a:r>
              <a:rPr lang="en-US" altLang="zh-CN" sz="2400" dirty="0"/>
              <a:t>&gt;0</a:t>
            </a:r>
            <a:r>
              <a:rPr lang="zh-CN" altLang="zh-CN" sz="2400" dirty="0"/>
              <a:t>的反应</a:t>
            </a:r>
            <a:r>
              <a:rPr lang="en-US" altLang="zh-CN" sz="2400" dirty="0"/>
              <a:t>,</a:t>
            </a:r>
            <a:r>
              <a:rPr lang="zh-CN" altLang="zh-CN" sz="2400" dirty="0"/>
              <a:t>一定是自发反应</a:t>
            </a:r>
            <a:r>
              <a:rPr lang="en-US" altLang="zh-CN" sz="2400" dirty="0"/>
              <a:t>(</a:t>
            </a:r>
            <a:r>
              <a:rPr lang="zh-CN" altLang="zh-CN" sz="2400" dirty="0"/>
              <a:t>　　</a:t>
            </a:r>
            <a:r>
              <a:rPr lang="en-US" altLang="zh-CN" sz="2400" dirty="0"/>
              <a:t>)</a:t>
            </a:r>
            <a:endParaRPr lang="zh-CN" altLang="zh-CN" sz="2400" dirty="0"/>
          </a:p>
          <a:p>
            <a:pPr>
              <a:lnSpc>
                <a:spcPct val="150000"/>
              </a:lnSpc>
            </a:pPr>
            <a:r>
              <a:rPr lang="en-US" altLang="zh-CN" sz="2400" dirty="0"/>
              <a:t>8.K</a:t>
            </a:r>
            <a:r>
              <a:rPr lang="zh-CN" altLang="zh-CN" sz="2400" dirty="0"/>
              <a:t>与</a:t>
            </a:r>
            <a:r>
              <a:rPr lang="en-US" altLang="zh-CN" sz="2400" dirty="0"/>
              <a:t>H</a:t>
            </a:r>
            <a:r>
              <a:rPr lang="en-US" altLang="zh-CN" sz="2400" baseline="-25000" dirty="0"/>
              <a:t>2</a:t>
            </a:r>
            <a:r>
              <a:rPr lang="en-US" altLang="zh-CN" sz="2400" dirty="0"/>
              <a:t>O</a:t>
            </a:r>
            <a:r>
              <a:rPr lang="zh-CN" altLang="zh-CN" sz="2400" dirty="0"/>
              <a:t>的反应是熵增的放热反应</a:t>
            </a:r>
            <a:r>
              <a:rPr lang="en-US" altLang="zh-CN" sz="2400" dirty="0"/>
              <a:t>,</a:t>
            </a:r>
            <a:r>
              <a:rPr lang="zh-CN" altLang="zh-CN" sz="2400" dirty="0"/>
              <a:t>该反应能自发进行</a:t>
            </a:r>
            <a:r>
              <a:rPr lang="en-US" altLang="zh-CN" sz="2400" dirty="0"/>
              <a:t>(</a:t>
            </a:r>
            <a:r>
              <a:rPr lang="zh-CN" altLang="zh-CN" sz="2400" dirty="0"/>
              <a:t>　　</a:t>
            </a:r>
            <a:r>
              <a:rPr lang="en-US" altLang="zh-CN" sz="2400" dirty="0"/>
              <a:t>)</a:t>
            </a:r>
            <a:endParaRPr lang="zh-CN" altLang="zh-CN" sz="2400" dirty="0"/>
          </a:p>
          <a:p>
            <a:pPr>
              <a:lnSpc>
                <a:spcPct val="150000"/>
              </a:lnSpc>
            </a:pPr>
            <a:r>
              <a:rPr lang="en-US" altLang="zh-CN" sz="2400" dirty="0"/>
              <a:t>9.</a:t>
            </a:r>
            <a:r>
              <a:rPr lang="zh-CN" altLang="zh-CN" sz="2400" dirty="0"/>
              <a:t>反应的自发性不仅能用于判断反应的方向</a:t>
            </a:r>
            <a:r>
              <a:rPr lang="en-US" altLang="zh-CN" sz="2400" dirty="0"/>
              <a:t>,</a:t>
            </a:r>
            <a:r>
              <a:rPr lang="zh-CN" altLang="zh-CN" sz="2400" dirty="0"/>
              <a:t>还能确定反应的速率</a:t>
            </a:r>
            <a:r>
              <a:rPr lang="en-US" altLang="zh-CN" sz="2400" dirty="0"/>
              <a:t>(</a:t>
            </a:r>
            <a:r>
              <a:rPr lang="zh-CN" altLang="zh-CN" sz="2400" dirty="0"/>
              <a:t>　　</a:t>
            </a:r>
            <a:r>
              <a:rPr lang="en-US" altLang="zh-CN" sz="2400" dirty="0"/>
              <a:t>)</a:t>
            </a:r>
            <a:endParaRPr lang="zh-CN" altLang="en-US" sz="2400" dirty="0"/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3033486" cy="478971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/>
              <a:t>复合</a:t>
            </a:r>
            <a:r>
              <a:rPr lang="zh-CN" altLang="en-US" sz="2800" dirty="0" smtClean="0"/>
              <a:t>判据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例</a:t>
            </a:r>
            <a:r>
              <a:rPr lang="en-US" altLang="zh-CN" sz="2800" dirty="0" smtClean="0"/>
              <a:t>3 </a:t>
            </a:r>
            <a:r>
              <a:rPr lang="zh-CN" altLang="en-US" sz="2800" dirty="0" smtClean="0"/>
              <a:t>判断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5571811" y="4461463"/>
            <a:ext cx="489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7367818" y="1059842"/>
            <a:ext cx="562975" cy="583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MS PGothic" panose="020B0600070205080204" pitchFamily="34" charset="-128"/>
                <a:ea typeface="MS PGothic" panose="020B0600070205080204" pitchFamily="34" charset="-128"/>
              </a:rPr>
              <a:t> </a:t>
            </a:r>
            <a:r>
              <a:rPr lang="zh-CN" altLang="en-US" sz="2400" dirty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400" dirty="0"/>
          </a:p>
        </p:txBody>
      </p:sp>
      <p:sp>
        <p:nvSpPr>
          <p:cNvPr id="6" name="矩形 5"/>
          <p:cNvSpPr/>
          <p:nvPr/>
        </p:nvSpPr>
        <p:spPr>
          <a:xfrm>
            <a:off x="5253535" y="1642950"/>
            <a:ext cx="562975" cy="583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MS PGothic" panose="020B0600070205080204" pitchFamily="34" charset="-128"/>
                <a:ea typeface="MS PGothic" panose="020B0600070205080204" pitchFamily="34" charset="-128"/>
              </a:rPr>
              <a:t> </a:t>
            </a:r>
            <a:r>
              <a:rPr lang="zh-CN" altLang="en-US" sz="2400" dirty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6487761" y="2199427"/>
            <a:ext cx="562975" cy="583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MS PGothic" panose="020B0600070205080204" pitchFamily="34" charset="-128"/>
                <a:ea typeface="MS PGothic" panose="020B0600070205080204" pitchFamily="34" charset="-128"/>
              </a:rPr>
              <a:t> </a:t>
            </a:r>
            <a:r>
              <a:rPr lang="zh-CN" altLang="en-US" sz="2400" dirty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400" dirty="0"/>
          </a:p>
        </p:txBody>
      </p:sp>
      <p:sp>
        <p:nvSpPr>
          <p:cNvPr id="8" name="矩形 7"/>
          <p:cNvSpPr/>
          <p:nvPr/>
        </p:nvSpPr>
        <p:spPr>
          <a:xfrm>
            <a:off x="6629428" y="2780298"/>
            <a:ext cx="562975" cy="583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MS PGothic" panose="020B0600070205080204" pitchFamily="34" charset="-128"/>
                <a:ea typeface="MS PGothic" panose="020B0600070205080204" pitchFamily="34" charset="-128"/>
              </a:rPr>
              <a:t> </a:t>
            </a:r>
            <a:r>
              <a:rPr lang="zh-CN" altLang="en-US" sz="2400" dirty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400" dirty="0"/>
          </a:p>
        </p:txBody>
      </p:sp>
      <p:sp>
        <p:nvSpPr>
          <p:cNvPr id="9" name="矩形 8"/>
          <p:cNvSpPr/>
          <p:nvPr/>
        </p:nvSpPr>
        <p:spPr>
          <a:xfrm>
            <a:off x="6343199" y="3295247"/>
            <a:ext cx="562975" cy="583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MS PGothic" panose="020B0600070205080204" pitchFamily="34" charset="-128"/>
                <a:ea typeface="MS PGothic" panose="020B0600070205080204" pitchFamily="34" charset="-128"/>
              </a:rPr>
              <a:t> </a:t>
            </a:r>
            <a:r>
              <a:rPr lang="zh-CN" altLang="en-US" sz="2400" dirty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400" dirty="0"/>
          </a:p>
        </p:txBody>
      </p:sp>
      <p:sp>
        <p:nvSpPr>
          <p:cNvPr id="10" name="矩形 9"/>
          <p:cNvSpPr/>
          <p:nvPr/>
        </p:nvSpPr>
        <p:spPr>
          <a:xfrm>
            <a:off x="10518848" y="3878355"/>
            <a:ext cx="562975" cy="583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MS PGothic" panose="020B0600070205080204" pitchFamily="34" charset="-128"/>
                <a:ea typeface="MS PGothic" panose="020B0600070205080204" pitchFamily="34" charset="-128"/>
              </a:rPr>
              <a:t> </a:t>
            </a:r>
            <a:r>
              <a:rPr lang="zh-CN" altLang="en-US" sz="2400" dirty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400" dirty="0"/>
          </a:p>
        </p:txBody>
      </p:sp>
      <p:sp>
        <p:nvSpPr>
          <p:cNvPr id="11" name="矩形 10"/>
          <p:cNvSpPr/>
          <p:nvPr/>
        </p:nvSpPr>
        <p:spPr>
          <a:xfrm>
            <a:off x="9242989" y="5500531"/>
            <a:ext cx="562975" cy="583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MS PGothic" panose="020B0600070205080204" pitchFamily="34" charset="-128"/>
                <a:ea typeface="MS PGothic" panose="020B0600070205080204" pitchFamily="34" charset="-128"/>
              </a:rPr>
              <a:t> </a:t>
            </a:r>
            <a:r>
              <a:rPr lang="zh-CN" altLang="en-US" sz="2400" dirty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400" dirty="0"/>
          </a:p>
        </p:txBody>
      </p:sp>
      <p:sp>
        <p:nvSpPr>
          <p:cNvPr id="12" name="文本框 11"/>
          <p:cNvSpPr txBox="1"/>
          <p:nvPr/>
        </p:nvSpPr>
        <p:spPr>
          <a:xfrm>
            <a:off x="7686094" y="5038866"/>
            <a:ext cx="489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320810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246741" y="122354"/>
                <a:ext cx="12104915" cy="68218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4.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下列反应中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一定不能自发进行的是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A.2KClO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(s)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2KCl(s)+3O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800" i="1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=-78.03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                         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800" i="1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=+1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110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J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B.CO(g)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C(s,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石墨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 Δ</a:t>
                </a:r>
                <a:r>
                  <a:rPr lang="en-US" altLang="zh-CN" sz="2800" i="1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=+110.5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                         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800" i="1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=-89.36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J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C.4Fe(OH)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(s)+2H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O(l)+O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4Fe(OH)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(s)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                           Δ</a:t>
                </a:r>
                <a:r>
                  <a:rPr lang="en-US" altLang="zh-CN" sz="2800" i="1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=-444.3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                        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800" i="1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=-280.1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J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D.NH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HCO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(s)+CH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COOH(</a:t>
                </a:r>
                <a:r>
                  <a:rPr lang="en-US" altLang="zh-CN" sz="2800" dirty="0" err="1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aq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(g)+CH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COONH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en-US" altLang="zh-CN" sz="2800" dirty="0" err="1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aq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)+H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O(l)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           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800" i="1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=+37.30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800" i="1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=+184.0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41" y="122354"/>
                <a:ext cx="12104915" cy="6821868"/>
              </a:xfrm>
              <a:prstGeom prst="rect">
                <a:avLst/>
              </a:prstGeom>
              <a:blipFill rotWithShape="0">
                <a:blip r:embed="rId2"/>
                <a:stretch>
                  <a:fillRect l="-1007" b="-8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6923927" y="223522"/>
            <a:ext cx="3802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6606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580571" y="491390"/>
                <a:ext cx="9207373" cy="54553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5</a:t>
                </a:r>
                <a:r>
                  <a:rPr lang="zh-CN" altLang="en-US" sz="32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：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在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一定条件下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,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对于反应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mA(g)+</a:t>
                </a:r>
                <a:r>
                  <a:rPr lang="en-US" altLang="zh-CN" sz="3200" dirty="0" err="1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nB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(g)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⇌ </a:t>
                </a:r>
                <a:r>
                  <a:rPr lang="en-US" altLang="zh-CN" sz="3200" dirty="0" err="1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cC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(g)+</a:t>
                </a:r>
                <a:r>
                  <a:rPr lang="en-US" altLang="zh-CN" sz="3200" dirty="0" err="1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dD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(g),C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物质的体积分数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(C%)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与温度、压强的关系如图所示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,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下列判断正确的是</a:t>
                </a:r>
                <a:r>
                  <a:rPr lang="en-US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(</a:t>
                </a:r>
                <a:r>
                  <a:rPr lang="zh-CN" altLang="zh-CN" sz="32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)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3200" dirty="0">
                    <a:latin typeface="+mn-ea"/>
                  </a:rPr>
                  <a:t>A.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>
                    <a:latin typeface="+mn-ea"/>
                  </a:rPr>
                  <a:t>&lt;0</a:t>
                </a:r>
                <a:r>
                  <a:rPr lang="zh-CN" altLang="zh-CN" sz="3200" dirty="0">
                    <a:latin typeface="+mn-ea"/>
                  </a:rPr>
                  <a:t>　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>
                    <a:latin typeface="+mn-ea"/>
                  </a:rPr>
                  <a:t>&gt;0	</a:t>
                </a:r>
                <a:endParaRPr lang="en-US" altLang="zh-CN" sz="3200" dirty="0" smtClean="0">
                  <a:latin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3200" dirty="0" smtClean="0">
                    <a:latin typeface="+mn-ea"/>
                  </a:rPr>
                  <a:t>B.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 smtClean="0">
                    <a:latin typeface="+mn-ea"/>
                  </a:rPr>
                  <a:t>&gt;0</a:t>
                </a:r>
                <a:r>
                  <a:rPr lang="zh-CN" altLang="zh-CN" sz="3200" dirty="0">
                    <a:latin typeface="+mn-ea"/>
                  </a:rPr>
                  <a:t>　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>
                    <a:latin typeface="+mn-ea"/>
                  </a:rPr>
                  <a:t>&lt;0</a:t>
                </a:r>
                <a:endParaRPr lang="zh-CN" altLang="zh-CN" sz="3200" dirty="0">
                  <a:latin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3200" dirty="0">
                    <a:latin typeface="+mn-ea"/>
                  </a:rPr>
                  <a:t>C.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>
                    <a:latin typeface="+mn-ea"/>
                  </a:rPr>
                  <a:t>&gt;0</a:t>
                </a:r>
                <a:r>
                  <a:rPr lang="zh-CN" altLang="zh-CN" sz="3200" dirty="0">
                    <a:latin typeface="+mn-ea"/>
                  </a:rPr>
                  <a:t>　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>
                    <a:latin typeface="+mn-ea"/>
                  </a:rPr>
                  <a:t>&gt;0	</a:t>
                </a:r>
                <a:endParaRPr lang="en-US" altLang="zh-CN" sz="3200" dirty="0" smtClean="0">
                  <a:latin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3200" dirty="0" smtClean="0">
                    <a:latin typeface="+mn-ea"/>
                  </a:rPr>
                  <a:t>D.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 smtClean="0">
                    <a:latin typeface="+mn-ea"/>
                  </a:rPr>
                  <a:t>&lt;0</a:t>
                </a:r>
                <a:r>
                  <a:rPr lang="zh-CN" altLang="zh-CN" sz="3200" dirty="0">
                    <a:latin typeface="+mn-ea"/>
                  </a:rPr>
                  <a:t>　</a:t>
                </a:r>
                <a:r>
                  <a:rPr lang="en-US" altLang="zh-CN" sz="3200" dirty="0">
                    <a:solidFill>
                      <a:srgbClr val="000000"/>
                    </a:solidFill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3200" dirty="0">
                    <a:latin typeface="+mn-ea"/>
                  </a:rPr>
                  <a:t>&lt;0</a:t>
                </a:r>
                <a:endParaRPr lang="zh-CN" altLang="zh-CN" sz="3200" dirty="0">
                  <a:latin typeface="+mn-ea"/>
                </a:endParaRPr>
              </a:p>
              <a:p>
                <a:pPr>
                  <a:lnSpc>
                    <a:spcPts val="1500"/>
                  </a:lnSpc>
                  <a:spcAft>
                    <a:spcPts val="0"/>
                  </a:spcAft>
                </a:pPr>
                <a:endParaRPr lang="zh-CN" altLang="zh-CN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1" y="491390"/>
                <a:ext cx="9207373" cy="5455340"/>
              </a:xfrm>
              <a:prstGeom prst="rect">
                <a:avLst/>
              </a:prstGeom>
              <a:blipFill rotWithShape="0">
                <a:blip r:embed="rId2"/>
                <a:stretch>
                  <a:fillRect l="-165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20xx4rjhx89.jpg" descr="id:2147505967;FounderCES"/>
          <p:cNvPicPr/>
          <p:nvPr/>
        </p:nvPicPr>
        <p:blipFill>
          <a:blip r:embed="rId3"/>
          <a:stretch>
            <a:fillRect/>
          </a:stretch>
        </p:blipFill>
        <p:spPr>
          <a:xfrm>
            <a:off x="5453972" y="2871256"/>
            <a:ext cx="4984252" cy="330549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338619" y="2103838"/>
            <a:ext cx="4523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245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505755" cy="1325563"/>
          </a:xfrm>
        </p:spPr>
        <p:txBody>
          <a:bodyPr/>
          <a:lstStyle/>
          <a:p>
            <a:r>
              <a:rPr lang="zh-CN" altLang="en-US" dirty="0" smtClean="0"/>
              <a:t>小结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72482" cy="1278183"/>
          </a:xfrm>
        </p:spPr>
        <p:txBody>
          <a:bodyPr/>
          <a:lstStyle/>
          <a:p>
            <a:r>
              <a:rPr lang="zh-CN" altLang="en-US" dirty="0" smtClean="0"/>
              <a:t>判断反应是否自发，两个判据同时使用；</a:t>
            </a:r>
            <a:endParaRPr lang="en-US" altLang="zh-CN" dirty="0" smtClean="0"/>
          </a:p>
          <a:p>
            <a:r>
              <a:rPr lang="zh-CN" altLang="zh-CN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∆</a:t>
            </a:r>
            <a:r>
              <a:rPr lang="en-US" altLang="zh-CN" i="1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H</a:t>
            </a:r>
            <a:r>
              <a:rPr lang="en-US" altLang="zh-CN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&lt;0</a:t>
            </a:r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、∆</a:t>
            </a:r>
            <a:r>
              <a:rPr lang="en-US" altLang="zh-CN" i="1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S</a:t>
            </a:r>
            <a:r>
              <a:rPr lang="en-US" altLang="zh-CN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&gt;0</a:t>
            </a:r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，对自发有利，只要有一个有利因素，就有可能自发。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8249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620</Words>
  <Application>Microsoft Office PowerPoint</Application>
  <PresentationFormat>宽屏</PresentationFormat>
  <Paragraphs>118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8" baseType="lpstr">
      <vt:lpstr>MS PGothic</vt:lpstr>
      <vt:lpstr>NEU-BZ</vt:lpstr>
      <vt:lpstr>NEU-BZ-S92</vt:lpstr>
      <vt:lpstr>方正书宋_GBK</vt:lpstr>
      <vt:lpstr>华文行楷</vt:lpstr>
      <vt:lpstr>楷体</vt:lpstr>
      <vt:lpstr>楷体_GB2312</vt:lpstr>
      <vt:lpstr>宋体</vt:lpstr>
      <vt:lpstr>Arial</vt:lpstr>
      <vt:lpstr>Calibri</vt:lpstr>
      <vt:lpstr>Calibri Light</vt:lpstr>
      <vt:lpstr>Cambria Math</vt:lpstr>
      <vt:lpstr>Times New Roman</vt:lpstr>
      <vt:lpstr>Webdings</vt:lpstr>
      <vt:lpstr>Office 主题</vt:lpstr>
      <vt:lpstr>人教版  选择性必修一 化学反应原理</vt:lpstr>
      <vt:lpstr>PowerPoint 演示文稿</vt:lpstr>
      <vt:lpstr>PowerPoint 演示文稿</vt:lpstr>
      <vt:lpstr>1焓判据</vt:lpstr>
      <vt:lpstr>PowerPoint 演示文稿</vt:lpstr>
      <vt:lpstr>2混乱度-熵</vt:lpstr>
      <vt:lpstr>2混乱度-熵</vt:lpstr>
      <vt:lpstr>2熵判据</vt:lpstr>
      <vt:lpstr>3复合判据</vt:lpstr>
      <vt:lpstr>3复合判据-例3 判断</vt:lpstr>
      <vt:lpstr>PowerPoint 演示文稿</vt:lpstr>
      <vt:lpstr>PowerPoint 演示文稿</vt:lpstr>
      <vt:lpstr>小结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选修四 化学反应原理</dc:title>
  <dc:creator>XiaZaiMa.COM</dc:creator>
  <cp:lastModifiedBy>http://www.kingedu.net</cp:lastModifiedBy>
  <cp:revision>20</cp:revision>
  <dcterms:created xsi:type="dcterms:W3CDTF">2019-10-07T16:35:41Z</dcterms:created>
  <dcterms:modified xsi:type="dcterms:W3CDTF">2022-10-24T06:56:13Z</dcterms:modified>
</cp:coreProperties>
</file>