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3"/>
    <p:sldId id="285" r:id="rId4"/>
    <p:sldId id="317" r:id="rId5"/>
    <p:sldId id="300" r:id="rId6"/>
    <p:sldId id="260" r:id="rId7"/>
    <p:sldId id="314" r:id="rId8"/>
    <p:sldId id="315" r:id="rId9"/>
    <p:sldId id="316" r:id="rId10"/>
    <p:sldId id="318" r:id="rId11"/>
    <p:sldId id="319" r:id="rId12"/>
    <p:sldId id="320" r:id="rId13"/>
    <p:sldId id="321" r:id="rId14"/>
    <p:sldId id="322" r:id="rId15"/>
    <p:sldId id="323" r:id="rId16"/>
    <p:sldId id="324" r:id="rId17"/>
    <p:sldId id="325" r:id="rId18"/>
    <p:sldId id="326" r:id="rId19"/>
    <p:sldId id="327" r:id="rId20"/>
    <p:sldId id="328" r:id="rId21"/>
    <p:sldId id="263" r:id="rId22"/>
    <p:sldId id="264" r:id="rId24"/>
    <p:sldId id="269" r:id="rId25"/>
    <p:sldId id="270" r:id="rId26"/>
    <p:sldId id="265" r:id="rId27"/>
    <p:sldId id="266" r:id="rId28"/>
    <p:sldId id="267" r:id="rId29"/>
    <p:sldId id="268" r:id="rId30"/>
    <p:sldId id="258"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User" initials="L"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945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43" autoAdjust="0"/>
    <p:restoredTop sz="94659" autoAdjust="0"/>
  </p:normalViewPr>
  <p:slideViewPr>
    <p:cSldViewPr>
      <p:cViewPr varScale="1">
        <p:scale>
          <a:sx n="67" d="100"/>
          <a:sy n="67" d="100"/>
        </p:scale>
        <p:origin x="-780" y="-102"/>
      </p:cViewPr>
      <p:guideLst>
        <p:guide orient="horz" pos="2160"/>
        <p:guide pos="3840"/>
      </p:guideLst>
    </p:cSldViewPr>
  </p:slideViewPr>
  <p:outlineViewPr>
    <p:cViewPr>
      <p:scale>
        <a:sx n="33" d="100"/>
        <a:sy n="33" d="100"/>
      </p:scale>
      <p:origin x="0" y="724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commentAuthors" Target="commentAuthors.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zh-CN" b="1" dirty="0">
                <a:latin typeface="宋体" panose="02010600030101010101" pitchFamily="2" charset="-122"/>
                <a:ea typeface="宋体" panose="02010600030101010101" pitchFamily="2" charset="-122"/>
                <a:sym typeface="+mn-ea"/>
              </a:rPr>
              <a:t>“变色龙”本是指自然界中皮肤颜色随着周围环境颜色变化的动物，本文以此为题，是借这种动物善于变换肤色以适应周围环境的特点来讽喻奥楚蔑洛夫见风使舵、趋炎附势的性格</a:t>
            </a:r>
            <a:r>
              <a:rPr lang="zh-CN" altLang="zh-CN" b="1" dirty="0" smtClean="0">
                <a:latin typeface="宋体" panose="02010600030101010101" pitchFamily="2" charset="-122"/>
                <a:ea typeface="宋体" panose="02010600030101010101" pitchFamily="2" charset="-122"/>
                <a:sym typeface="+mn-ea"/>
              </a:rPr>
              <a:t>，</a:t>
            </a:r>
            <a:r>
              <a:rPr lang="zh-CN" altLang="en-US" b="1" dirty="0" smtClean="0">
                <a:latin typeface="宋体" panose="02010600030101010101" pitchFamily="2" charset="-122"/>
                <a:ea typeface="宋体" panose="02010600030101010101" pitchFamily="2" charset="-122"/>
                <a:sym typeface="+mn-ea"/>
              </a:rPr>
              <a:t>同时揭示了当时社会的畸形与黑暗，</a:t>
            </a:r>
            <a:r>
              <a:rPr lang="zh-CN" altLang="zh-CN" b="1" dirty="0" smtClean="0">
                <a:latin typeface="宋体" panose="02010600030101010101" pitchFamily="2" charset="-122"/>
                <a:ea typeface="宋体" panose="02010600030101010101" pitchFamily="2" charset="-122"/>
                <a:sym typeface="+mn-ea"/>
              </a:rPr>
              <a:t>形象</a:t>
            </a:r>
            <a:r>
              <a:rPr lang="zh-CN" altLang="zh-CN" b="1" dirty="0">
                <a:latin typeface="宋体" panose="02010600030101010101" pitchFamily="2" charset="-122"/>
                <a:ea typeface="宋体" panose="02010600030101010101" pitchFamily="2" charset="-122"/>
                <a:sym typeface="+mn-ea"/>
              </a:rPr>
              <a:t>而生动，有画龙点睛的作用。</a:t>
            </a:r>
            <a:endParaRPr lang="zh-CN" altLang="zh-CN" b="1" dirty="0">
              <a:latin typeface="宋体" panose="02010600030101010101" pitchFamily="2" charset="-122"/>
              <a:ea typeface="宋体" panose="02010600030101010101" pitchFamily="2" charset="-122"/>
            </a:endParaRPr>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kern="0" dirty="0" smtClean="0">
                <a:solidFill>
                  <a:srgbClr val="000000"/>
                </a:solidFill>
                <a:latin typeface="Gill Sans MT" panose="020B0502020104020203"/>
                <a:ea typeface="华文中宋" panose="02010600040101010101" charset="-122"/>
                <a:sym typeface="Gill Sans MT" panose="020B0502020104020203" pitchFamily="34" charset="0"/>
              </a:rPr>
              <a:t>警官奥楚蔑洛夫</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（主要人物，</a:t>
            </a:r>
            <a:r>
              <a:rPr lang="en-US" altLang="zh-CN"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kern="0" dirty="0" smtClean="0">
                <a:solidFill>
                  <a:srgbClr val="000000"/>
                </a:solidFill>
                <a:latin typeface="Gill Sans MT" panose="020B0502020104020203"/>
                <a:ea typeface="华文中宋" panose="02010600040101010101" charset="-122"/>
                <a:sym typeface="Gill Sans MT" panose="020B0502020104020203" pitchFamily="34" charset="0"/>
              </a:rPr>
              <a:t>在广场上处理一起狗咬人事件</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（事件，</a:t>
            </a:r>
            <a:r>
              <a:rPr lang="en-US" altLang="zh-CN"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kern="0" dirty="0" smtClean="0">
                <a:solidFill>
                  <a:srgbClr val="000000"/>
                </a:solidFill>
                <a:latin typeface="Gill Sans MT" panose="020B0502020104020203"/>
                <a:ea typeface="华文中宋" panose="02010600040101010101" charset="-122"/>
                <a:sym typeface="Gill Sans MT" panose="020B0502020104020203" pitchFamily="34" charset="0"/>
              </a:rPr>
              <a:t>，态度根据狗主人的不同身份而不断变化</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（经过，</a:t>
            </a:r>
            <a:r>
              <a:rPr lang="en-US" altLang="zh-CN"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kern="0" dirty="0" smtClean="0">
                <a:solidFill>
                  <a:srgbClr val="000000"/>
                </a:solidFill>
                <a:latin typeface="Gill Sans MT" panose="020B0502020104020203"/>
                <a:ea typeface="华文中宋" panose="02010600040101010101" charset="-122"/>
                <a:sym typeface="Gill Sans MT" panose="020B0502020104020203" pitchFamily="34" charset="0"/>
              </a:rPr>
              <a:t>。最后小狗被带走，赫留金受到嘲笑和恐吓。</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（结果，</a:t>
            </a:r>
            <a:r>
              <a:rPr lang="en-US" altLang="zh-CN"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kern="0" dirty="0" smtClean="0">
                <a:solidFill>
                  <a:schemeClr val="accent6"/>
                </a:solidFill>
                <a:latin typeface="Gill Sans MT" panose="020B0502020104020203"/>
                <a:ea typeface="华文中宋" panose="02010600040101010101" charset="-122"/>
                <a:sym typeface="Gill Sans MT" panose="020B0502020104020203" pitchFamily="34" charset="0"/>
              </a:rPr>
              <a:t>分）</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“无精打采”，采用</a:t>
            </a:r>
            <a:r>
              <a:rPr lang="zh-CN" altLang="en-US" b="1" kern="0" dirty="0">
                <a:solidFill>
                  <a:srgbClr val="FF0066"/>
                </a:solidFill>
                <a:latin typeface="Gill Sans MT" panose="020B0502020104020203"/>
                <a:ea typeface="华文中宋" panose="02010600040101010101" charset="-122"/>
                <a:sym typeface="Gill Sans MT" panose="020B0502020104020203" pitchFamily="34" charset="0"/>
              </a:rPr>
              <a:t>拟人</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的</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手法</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暗示</a:t>
            </a:r>
            <a:r>
              <a:rPr lang="zh-CN" altLang="en-US" b="1" kern="0" dirty="0">
                <a:solidFill>
                  <a:srgbClr val="FF0066"/>
                </a:solidFill>
                <a:latin typeface="Gill Sans MT" panose="020B0502020104020203"/>
                <a:ea typeface="华文中宋" panose="02010600040101010101" charset="-122"/>
                <a:sym typeface="Gill Sans MT" panose="020B0502020104020203" pitchFamily="34" charset="0"/>
              </a:rPr>
              <a:t>市场的不景气</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b="1" kern="0" dirty="0" smtClean="0">
                <a:solidFill>
                  <a:srgbClr val="FF0066"/>
                </a:solidFill>
                <a:latin typeface="Gill Sans MT" panose="020B0502020104020203"/>
                <a:ea typeface="华文中宋" panose="02010600040101010101" charset="-122"/>
                <a:sym typeface="Gill Sans MT" panose="020B0502020104020203" pitchFamily="34" charset="0"/>
              </a:rPr>
              <a:t>把</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商店和饭馆的门</a:t>
            </a:r>
            <a:r>
              <a:rPr lang="zh-CN" altLang="en-US" b="1" kern="0" dirty="0">
                <a:solidFill>
                  <a:srgbClr val="FF0066"/>
                </a:solidFill>
                <a:latin typeface="Gill Sans MT" panose="020B0502020104020203"/>
                <a:ea typeface="华文中宋" panose="02010600040101010101" charset="-122"/>
                <a:sym typeface="Gill Sans MT" panose="020B0502020104020203" pitchFamily="34" charset="0"/>
              </a:rPr>
              <a:t>比作</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“饥饿的嘴巴”</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形象地写出了无顾客上门，门可罗雀的</a:t>
            </a:r>
            <a:r>
              <a:rPr lang="zh-CN" altLang="en-US" b="1" kern="0" dirty="0">
                <a:solidFill>
                  <a:srgbClr val="FF0066"/>
                </a:solidFill>
                <a:latin typeface="Gill Sans MT" panose="020B0502020104020203"/>
                <a:ea typeface="华文中宋" panose="02010600040101010101" charset="-122"/>
                <a:sym typeface="Gill Sans MT" panose="020B0502020104020203" pitchFamily="34" charset="0"/>
              </a:rPr>
              <a:t>萧条</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景象</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门口连一个乞丐也没有”，四下沉静，广场无人，没有乞讨的对象，当然也就没有乞丐。这段话是</a:t>
            </a:r>
            <a:r>
              <a:rPr lang="zh-CN" altLang="en-US" b="1" kern="0" dirty="0">
                <a:solidFill>
                  <a:srgbClr val="FF0066"/>
                </a:solidFill>
                <a:latin typeface="Gill Sans MT" panose="020B0502020104020203"/>
                <a:ea typeface="华文中宋" panose="02010600040101010101" charset="-122"/>
                <a:sym typeface="Gill Sans MT" panose="020B0502020104020203" pitchFamily="34" charset="0"/>
              </a:rPr>
              <a:t>社会环境描写</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，运用</a:t>
            </a:r>
            <a:r>
              <a:rPr lang="zh-CN" altLang="en-US" b="1" kern="0" dirty="0">
                <a:solidFill>
                  <a:srgbClr val="FF0066"/>
                </a:solidFill>
                <a:latin typeface="Gill Sans MT" panose="020B0502020104020203"/>
                <a:ea typeface="华文中宋" panose="02010600040101010101" charset="-122"/>
                <a:sym typeface="Gill Sans MT" panose="020B0502020104020203" pitchFamily="34" charset="0"/>
              </a:rPr>
              <a:t>拟人和比喻</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的手法，生动地写出了当时</a:t>
            </a:r>
            <a:r>
              <a:rPr lang="zh-CN" altLang="en-US" b="1" kern="0" dirty="0">
                <a:solidFill>
                  <a:srgbClr val="FF0066"/>
                </a:solidFill>
                <a:latin typeface="Gill Sans MT" panose="020B0502020104020203"/>
                <a:ea typeface="华文中宋" panose="02010600040101010101" charset="-122"/>
                <a:sym typeface="Gill Sans MT" panose="020B0502020104020203" pitchFamily="34" charset="0"/>
              </a:rPr>
              <a:t>经济萧条、人民贫困、整个社会死气沉沉</a:t>
            </a:r>
            <a:r>
              <a:rPr lang="zh-CN" altLang="en-US" b="1" kern="0" dirty="0">
                <a:solidFill>
                  <a:srgbClr val="000000"/>
                </a:solidFill>
                <a:latin typeface="Gill Sans MT" panose="020B0502020104020203"/>
                <a:ea typeface="华文中宋" panose="02010600040101010101" charset="-122"/>
                <a:sym typeface="Gill Sans MT" panose="020B0502020104020203" pitchFamily="34" charset="0"/>
              </a:rPr>
              <a:t>的特点</a:t>
            </a:r>
            <a:r>
              <a:rPr lang="zh-CN" altLang="en-US"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b="1" kern="0" dirty="0" smtClean="0">
                <a:solidFill>
                  <a:schemeClr val="accent6"/>
                </a:solidFill>
                <a:latin typeface="Gill Sans MT" panose="020B0502020104020203"/>
                <a:ea typeface="华文中宋" panose="02010600040101010101" charset="-122"/>
                <a:sym typeface="Gill Sans MT" panose="020B0502020104020203" pitchFamily="34" charset="0"/>
              </a:rPr>
              <a:t>2</a:t>
            </a:r>
            <a:r>
              <a:rPr lang="zh-CN" altLang="en-US"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b="1" dirty="0" smtClean="0">
                <a:latin typeface="宋体" panose="02010600030101010101" pitchFamily="2" charset="-122"/>
                <a:ea typeface="宋体" panose="02010600030101010101" pitchFamily="2" charset="-122"/>
                <a:sym typeface="+mn-ea"/>
              </a:rPr>
              <a:t>1</a:t>
            </a:r>
            <a:r>
              <a:rPr lang="zh-CN" altLang="en-US" b="1" dirty="0" smtClean="0">
                <a:latin typeface="宋体" panose="02010600030101010101" pitchFamily="2" charset="-122"/>
                <a:ea typeface="宋体" panose="02010600030101010101" pitchFamily="2" charset="-122"/>
                <a:sym typeface="+mn-ea"/>
              </a:rPr>
              <a:t>、</a:t>
            </a:r>
            <a:r>
              <a:rPr lang="zh-CN" altLang="en-US" b="1" dirty="0" smtClean="0">
                <a:solidFill>
                  <a:srgbClr val="FF0066"/>
                </a:solidFill>
                <a:latin typeface="宋体" panose="02010600030101010101" pitchFamily="2" charset="-122"/>
                <a:ea typeface="宋体" panose="02010600030101010101" pitchFamily="2" charset="-122"/>
                <a:sym typeface="+mn-ea"/>
              </a:rPr>
              <a:t>善变（见风使舵）</a:t>
            </a:r>
            <a:r>
              <a:rPr lang="zh-CN" altLang="en-US" b="1" dirty="0" smtClean="0">
                <a:latin typeface="宋体" panose="02010600030101010101" pitchFamily="2" charset="-122"/>
                <a:ea typeface="宋体" panose="02010600030101010101" pitchFamily="2" charset="-122"/>
                <a:sym typeface="+mn-ea"/>
              </a:rPr>
              <a:t>。</a:t>
            </a:r>
            <a:r>
              <a:rPr lang="zh-CN" altLang="en-US" b="1" dirty="0" smtClean="0">
                <a:solidFill>
                  <a:srgbClr val="FF0000"/>
                </a:solidFill>
                <a:latin typeface="宋体" panose="02010600030101010101" pitchFamily="2" charset="-122"/>
                <a:ea typeface="宋体" panose="02010600030101010101" pitchFamily="2" charset="-122"/>
                <a:sym typeface="+mn-ea"/>
              </a:rPr>
              <a:t>（</a:t>
            </a:r>
            <a:r>
              <a:rPr lang="en-US" altLang="zh-CN" b="1" dirty="0">
                <a:solidFill>
                  <a:srgbClr val="FF0000"/>
                </a:solidFill>
                <a:latin typeface="宋体" panose="02010600030101010101" pitchFamily="2" charset="-122"/>
                <a:ea typeface="宋体" panose="02010600030101010101" pitchFamily="2" charset="-122"/>
                <a:sym typeface="+mn-ea"/>
              </a:rPr>
              <a:t>1</a:t>
            </a:r>
            <a:r>
              <a:rPr lang="zh-CN" altLang="en-US" b="1" dirty="0">
                <a:solidFill>
                  <a:srgbClr val="FF0000"/>
                </a:solidFill>
                <a:latin typeface="宋体" panose="02010600030101010101" pitchFamily="2" charset="-122"/>
                <a:ea typeface="宋体" panose="02010600030101010101" pitchFamily="2" charset="-122"/>
                <a:sym typeface="+mn-ea"/>
              </a:rPr>
              <a:t>分</a:t>
            </a:r>
            <a:r>
              <a:rPr lang="zh-CN" altLang="en-US" b="1" dirty="0" smtClean="0">
                <a:solidFill>
                  <a:srgbClr val="FF0000"/>
                </a:solidFill>
                <a:latin typeface="宋体" panose="02010600030101010101" pitchFamily="2" charset="-122"/>
                <a:ea typeface="宋体" panose="02010600030101010101" pitchFamily="2" charset="-122"/>
                <a:sym typeface="+mn-ea"/>
              </a:rPr>
              <a:t>）</a:t>
            </a:r>
            <a:r>
              <a:rPr lang="zh-CN" altLang="en-US" b="1" dirty="0" smtClean="0">
                <a:latin typeface="宋体" panose="02010600030101010101" pitchFamily="2" charset="-122"/>
                <a:ea typeface="宋体" panose="02010600030101010101" pitchFamily="2" charset="-122"/>
                <a:sym typeface="+mn-ea"/>
              </a:rPr>
              <a:t>奥楚蔑洛夫在处理狗咬人的案件时，因狗主人的身份变化，不停地转变自己的态度。一会儿义正辞严扬言要弄死小狗，惩罚狗主人；一会儿又谄媚地夸小狗伶俐，体现了他善变（见风使舵）的性格。</a:t>
            </a:r>
            <a:r>
              <a:rPr lang="zh-CN" altLang="en-US" b="1" dirty="0" smtClean="0">
                <a:solidFill>
                  <a:srgbClr val="FF0000"/>
                </a:solidFill>
                <a:latin typeface="宋体" panose="02010600030101010101" pitchFamily="2" charset="-122"/>
                <a:ea typeface="宋体" panose="02010600030101010101" pitchFamily="2" charset="-122"/>
                <a:sym typeface="+mn-ea"/>
              </a:rPr>
              <a:t>（</a:t>
            </a:r>
            <a:r>
              <a:rPr lang="en-US" altLang="zh-CN" b="1" dirty="0" smtClean="0">
                <a:solidFill>
                  <a:srgbClr val="FF0000"/>
                </a:solidFill>
                <a:latin typeface="宋体" panose="02010600030101010101" pitchFamily="2" charset="-122"/>
                <a:ea typeface="宋体" panose="02010600030101010101" pitchFamily="2" charset="-122"/>
                <a:sym typeface="+mn-ea"/>
              </a:rPr>
              <a:t>1</a:t>
            </a:r>
            <a:r>
              <a:rPr lang="zh-CN" altLang="en-US" b="1" dirty="0" smtClean="0">
                <a:solidFill>
                  <a:srgbClr val="FF0000"/>
                </a:solidFill>
                <a:latin typeface="宋体" panose="02010600030101010101" pitchFamily="2" charset="-122"/>
                <a:ea typeface="宋体" panose="02010600030101010101" pitchFamily="2" charset="-122"/>
                <a:sym typeface="+mn-ea"/>
              </a:rPr>
              <a:t>分）</a:t>
            </a:r>
            <a:endParaRPr lang="en-US" altLang="zh-CN" b="1" dirty="0" smtClean="0">
              <a:solidFill>
                <a:srgbClr val="FF0000"/>
              </a:solidFill>
              <a:latin typeface="宋体" panose="02010600030101010101" pitchFamily="2" charset="-122"/>
              <a:ea typeface="宋体" panose="02010600030101010101" pitchFamily="2" charset="-122"/>
            </a:endParaRPr>
          </a:p>
          <a:p>
            <a:r>
              <a:rPr lang="en-US" altLang="zh-CN" b="1" dirty="0" smtClean="0">
                <a:latin typeface="宋体" panose="02010600030101010101" pitchFamily="2" charset="-122"/>
                <a:ea typeface="宋体" panose="02010600030101010101" pitchFamily="2" charset="-122"/>
                <a:sym typeface="+mn-ea"/>
              </a:rPr>
              <a:t>2</a:t>
            </a:r>
            <a:r>
              <a:rPr lang="zh-CN" altLang="en-US" b="1" dirty="0" smtClean="0">
                <a:latin typeface="宋体" panose="02010600030101010101" pitchFamily="2" charset="-122"/>
                <a:ea typeface="宋体" panose="02010600030101010101" pitchFamily="2" charset="-122"/>
                <a:sym typeface="+mn-ea"/>
              </a:rPr>
              <a:t>、</a:t>
            </a:r>
            <a:r>
              <a:rPr lang="zh-CN" altLang="en-US" b="1" dirty="0" smtClean="0">
                <a:solidFill>
                  <a:srgbClr val="FF0066"/>
                </a:solidFill>
                <a:latin typeface="宋体" panose="02010600030101010101" pitchFamily="2" charset="-122"/>
                <a:ea typeface="宋体" panose="02010600030101010101" pitchFamily="2" charset="-122"/>
                <a:sym typeface="+mn-ea"/>
              </a:rPr>
              <a:t>媚上欺下</a:t>
            </a:r>
            <a:r>
              <a:rPr lang="zh-CN" altLang="en-US" b="1" dirty="0" smtClean="0">
                <a:latin typeface="宋体" panose="02010600030101010101" pitchFamily="2" charset="-122"/>
                <a:ea typeface="宋体" panose="02010600030101010101" pitchFamily="2" charset="-122"/>
                <a:sym typeface="+mn-ea"/>
              </a:rPr>
              <a:t>。</a:t>
            </a:r>
            <a:r>
              <a:rPr lang="zh-CN" altLang="en-US" b="1" dirty="0" smtClean="0">
                <a:solidFill>
                  <a:srgbClr val="FF0000"/>
                </a:solidFill>
                <a:latin typeface="宋体" panose="02010600030101010101" pitchFamily="2" charset="-122"/>
                <a:ea typeface="宋体" panose="02010600030101010101" pitchFamily="2" charset="-122"/>
                <a:sym typeface="+mn-ea"/>
              </a:rPr>
              <a:t>（</a:t>
            </a:r>
            <a:r>
              <a:rPr lang="en-US" altLang="zh-CN" b="1" dirty="0" smtClean="0">
                <a:solidFill>
                  <a:srgbClr val="FF0000"/>
                </a:solidFill>
                <a:latin typeface="宋体" panose="02010600030101010101" pitchFamily="2" charset="-122"/>
                <a:ea typeface="宋体" panose="02010600030101010101" pitchFamily="2" charset="-122"/>
                <a:sym typeface="+mn-ea"/>
              </a:rPr>
              <a:t>1</a:t>
            </a:r>
            <a:r>
              <a:rPr lang="zh-CN" altLang="en-US" b="1" dirty="0" smtClean="0">
                <a:solidFill>
                  <a:srgbClr val="FF0000"/>
                </a:solidFill>
                <a:latin typeface="宋体" panose="02010600030101010101" pitchFamily="2" charset="-122"/>
                <a:ea typeface="宋体" panose="02010600030101010101" pitchFamily="2" charset="-122"/>
                <a:sym typeface="+mn-ea"/>
              </a:rPr>
              <a:t>分）</a:t>
            </a:r>
            <a:r>
              <a:rPr lang="zh-CN" altLang="en-US" b="1" dirty="0" smtClean="0">
                <a:latin typeface="宋体" panose="02010600030101010101" pitchFamily="2" charset="-122"/>
                <a:ea typeface="宋体" panose="02010600030101010101" pitchFamily="2" charset="-122"/>
                <a:sym typeface="+mn-ea"/>
              </a:rPr>
              <a:t>奥楚蔑洛夫面对普通人，常常会摆出一副官架子，他恐吓赫留金“我早晚要收拾你”；面对权贵，却是一副奴颜婢膝的样子，“整个脸上洋溢着含笑的温情”。</a:t>
            </a:r>
            <a:r>
              <a:rPr lang="zh-CN" altLang="en-US" b="1" dirty="0" smtClean="0">
                <a:solidFill>
                  <a:srgbClr val="FF0000"/>
                </a:solidFill>
                <a:latin typeface="宋体" panose="02010600030101010101" pitchFamily="2" charset="-122"/>
                <a:ea typeface="宋体" panose="02010600030101010101" pitchFamily="2" charset="-122"/>
                <a:sym typeface="+mn-ea"/>
              </a:rPr>
              <a:t>（</a:t>
            </a:r>
            <a:r>
              <a:rPr lang="en-US" altLang="zh-CN" b="1" dirty="0" smtClean="0">
                <a:solidFill>
                  <a:srgbClr val="FF0000"/>
                </a:solidFill>
                <a:latin typeface="宋体" panose="02010600030101010101" pitchFamily="2" charset="-122"/>
                <a:ea typeface="宋体" panose="02010600030101010101" pitchFamily="2" charset="-122"/>
                <a:sym typeface="+mn-ea"/>
              </a:rPr>
              <a:t>1</a:t>
            </a:r>
            <a:r>
              <a:rPr lang="zh-CN" altLang="en-US" b="1" dirty="0" smtClean="0">
                <a:solidFill>
                  <a:srgbClr val="FF0000"/>
                </a:solidFill>
                <a:latin typeface="宋体" panose="02010600030101010101" pitchFamily="2" charset="-122"/>
                <a:ea typeface="宋体" panose="02010600030101010101" pitchFamily="2" charset="-122"/>
                <a:sym typeface="+mn-ea"/>
              </a:rPr>
              <a:t>分）</a:t>
            </a:r>
            <a:endParaRPr lang="en-US" altLang="zh-CN" b="1" dirty="0" smtClean="0">
              <a:solidFill>
                <a:srgbClr val="FF0000"/>
              </a:solidFill>
              <a:latin typeface="宋体" panose="02010600030101010101" pitchFamily="2" charset="-122"/>
              <a:ea typeface="宋体" panose="02010600030101010101" pitchFamily="2" charset="-122"/>
            </a:endParaRPr>
          </a:p>
          <a:p>
            <a:r>
              <a:rPr lang="zh-CN" altLang="en-US" b="1" dirty="0" smtClean="0">
                <a:latin typeface="宋体" panose="02010600030101010101" pitchFamily="2" charset="-122"/>
                <a:ea typeface="宋体" panose="02010600030101010101" pitchFamily="2" charset="-122"/>
                <a:sym typeface="+mn-ea"/>
              </a:rPr>
              <a:t>我觉得奥楚蔑洛夫也是一个值得同情的人。</a:t>
            </a:r>
            <a:r>
              <a:rPr lang="zh-CN" altLang="en-US" b="1" dirty="0" smtClean="0">
                <a:solidFill>
                  <a:srgbClr val="FF0000"/>
                </a:solidFill>
                <a:latin typeface="宋体" panose="02010600030101010101" pitchFamily="2" charset="-122"/>
                <a:ea typeface="宋体" panose="02010600030101010101" pitchFamily="2" charset="-122"/>
                <a:sym typeface="+mn-ea"/>
              </a:rPr>
              <a:t>（</a:t>
            </a:r>
            <a:r>
              <a:rPr lang="en-US" altLang="zh-CN" b="1" dirty="0" smtClean="0">
                <a:solidFill>
                  <a:srgbClr val="FF0000"/>
                </a:solidFill>
                <a:latin typeface="宋体" panose="02010600030101010101" pitchFamily="2" charset="-122"/>
                <a:ea typeface="宋体" panose="02010600030101010101" pitchFamily="2" charset="-122"/>
                <a:sym typeface="+mn-ea"/>
              </a:rPr>
              <a:t>1</a:t>
            </a:r>
            <a:r>
              <a:rPr lang="zh-CN" altLang="en-US" b="1" dirty="0" smtClean="0">
                <a:solidFill>
                  <a:srgbClr val="FF0000"/>
                </a:solidFill>
                <a:latin typeface="宋体" panose="02010600030101010101" pitchFamily="2" charset="-122"/>
                <a:ea typeface="宋体" panose="02010600030101010101" pitchFamily="2" charset="-122"/>
                <a:sym typeface="+mn-ea"/>
              </a:rPr>
              <a:t>分）</a:t>
            </a:r>
            <a:r>
              <a:rPr lang="zh-CN" altLang="en-US" b="1" dirty="0" smtClean="0">
                <a:latin typeface="宋体" panose="02010600030101010101" pitchFamily="2" charset="-122"/>
                <a:ea typeface="宋体" panose="02010600030101010101" pitchFamily="2" charset="-122"/>
                <a:sym typeface="+mn-ea"/>
              </a:rPr>
              <a:t>他只是一个小官吏，见风使舵、趋炎附势也是为了生存，所以不得不丧失人格和尊严来换取生存空间，他也是一个可怜人。</a:t>
            </a:r>
            <a:r>
              <a:rPr lang="zh-CN" altLang="en-US" b="1" dirty="0" smtClean="0">
                <a:solidFill>
                  <a:srgbClr val="FF0000"/>
                </a:solidFill>
                <a:latin typeface="宋体" panose="02010600030101010101" pitchFamily="2" charset="-122"/>
                <a:ea typeface="宋体" panose="02010600030101010101" pitchFamily="2" charset="-122"/>
                <a:sym typeface="+mn-ea"/>
              </a:rPr>
              <a:t>（</a:t>
            </a:r>
            <a:r>
              <a:rPr lang="en-US" altLang="zh-CN" b="1" dirty="0" smtClean="0">
                <a:solidFill>
                  <a:srgbClr val="FF0000"/>
                </a:solidFill>
                <a:latin typeface="宋体" panose="02010600030101010101" pitchFamily="2" charset="-122"/>
                <a:ea typeface="宋体" panose="02010600030101010101" pitchFamily="2" charset="-122"/>
                <a:sym typeface="+mn-ea"/>
              </a:rPr>
              <a:t>1</a:t>
            </a:r>
            <a:r>
              <a:rPr lang="zh-CN" altLang="en-US" b="1" dirty="0" smtClean="0">
                <a:solidFill>
                  <a:srgbClr val="FF0000"/>
                </a:solidFill>
                <a:latin typeface="宋体" panose="02010600030101010101" pitchFamily="2" charset="-122"/>
                <a:ea typeface="宋体" panose="02010600030101010101" pitchFamily="2" charset="-122"/>
                <a:sym typeface="+mn-ea"/>
              </a:rPr>
              <a:t>分） 言之有理即可</a:t>
            </a:r>
            <a:endParaRPr lang="en-US" altLang="zh-CN" b="1" dirty="0" smtClean="0">
              <a:solidFill>
                <a:srgbClr val="FF0000"/>
              </a:solidFill>
              <a:latin typeface="宋体" panose="02010600030101010101" pitchFamily="2" charset="-122"/>
              <a:ea typeface="宋体" panose="02010600030101010101" pitchFamily="2" charset="-122"/>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赫留金的手指头一会儿是要求赔偿的本钱，一会儿是他冒犯名狗的罪证</a:t>
            </a:r>
            <a:endParaRPr lang="zh-CN" altLang="en-US"/>
          </a:p>
          <a:p>
            <a:r>
              <a:rPr lang="zh-CN" altLang="en-US">
                <a:sym typeface="+mn-ea"/>
              </a:rPr>
              <a:t> 作用：手指头的细节描写写出赫留金的命运和遭遇，活画出奥楚蔑洛夫的媚上欺下、见风使舵的丑态。</a:t>
            </a:r>
            <a:endParaRPr lang="zh-CN" altLang="en-US"/>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楷体_GB2312" pitchFamily="49" charset="-122"/>
                <a:ea typeface="楷体_GB2312" pitchFamily="49" charset="-122"/>
                <a:sym typeface="+mn-ea"/>
              </a:rPr>
              <a:t>开头奥楚蔑洛夫穿着新军大衣出场，这件大衣是</a:t>
            </a:r>
            <a:r>
              <a:rPr lang="zh-CN" altLang="en-US" b="1" dirty="0">
                <a:solidFill>
                  <a:srgbClr val="FF0066"/>
                </a:solidFill>
                <a:latin typeface="楷体_GB2312" pitchFamily="49" charset="-122"/>
                <a:ea typeface="楷体_GB2312" pitchFamily="49" charset="-122"/>
                <a:sym typeface="+mn-ea"/>
              </a:rPr>
              <a:t>沙皇警犬的标志</a:t>
            </a:r>
            <a:r>
              <a:rPr lang="zh-CN" altLang="en-US" b="1" dirty="0">
                <a:latin typeface="楷体_GB2312" pitchFamily="49" charset="-122"/>
                <a:ea typeface="楷体_GB2312" pitchFamily="49" charset="-122"/>
                <a:sym typeface="+mn-ea"/>
              </a:rPr>
              <a:t>，也是他</a:t>
            </a:r>
            <a:r>
              <a:rPr lang="zh-CN" altLang="en-US" b="1" dirty="0">
                <a:solidFill>
                  <a:srgbClr val="FF0066"/>
                </a:solidFill>
                <a:latin typeface="楷体_GB2312" pitchFamily="49" charset="-122"/>
                <a:ea typeface="楷体_GB2312" pitchFamily="49" charset="-122"/>
                <a:sym typeface="+mn-ea"/>
              </a:rPr>
              <a:t>装腔作势</a:t>
            </a:r>
            <a:r>
              <a:rPr lang="zh-CN" altLang="en-US" b="1" dirty="0">
                <a:latin typeface="楷体_GB2312" pitchFamily="49" charset="-122"/>
                <a:ea typeface="楷体_GB2312" pitchFamily="49" charset="-122"/>
                <a:sym typeface="+mn-ea"/>
              </a:rPr>
              <a:t>，</a:t>
            </a:r>
            <a:r>
              <a:rPr lang="zh-CN" altLang="en-US" b="1" dirty="0">
                <a:solidFill>
                  <a:srgbClr val="FF0066"/>
                </a:solidFill>
                <a:latin typeface="楷体_GB2312" pitchFamily="49" charset="-122"/>
                <a:ea typeface="楷体_GB2312" pitchFamily="49" charset="-122"/>
                <a:sym typeface="+mn-ea"/>
              </a:rPr>
              <a:t>显示威风</a:t>
            </a:r>
            <a:r>
              <a:rPr lang="zh-CN" altLang="en-US" b="1" dirty="0">
                <a:latin typeface="楷体_GB2312" pitchFamily="49" charset="-122"/>
                <a:ea typeface="楷体_GB2312" pitchFamily="49" charset="-122"/>
                <a:sym typeface="+mn-ea"/>
              </a:rPr>
              <a:t>的工具；</a:t>
            </a:r>
            <a:endParaRPr lang="zh-CN" altLang="en-US" b="1" dirty="0">
              <a:latin typeface="楷体_GB2312" pitchFamily="49" charset="-122"/>
              <a:ea typeface="楷体_GB2312" pitchFamily="49" charset="-122"/>
              <a:sym typeface="+mn-ea"/>
            </a:endParaRPr>
          </a:p>
          <a:p>
            <a:endParaRPr lang="zh-CN" altLang="en-US" b="1" dirty="0">
              <a:latin typeface="楷体_GB2312" pitchFamily="49" charset="-122"/>
              <a:ea typeface="楷体_GB2312" pitchFamily="49" charset="-122"/>
              <a:sym typeface="+mn-ea"/>
            </a:endParaRPr>
          </a:p>
          <a:p>
            <a:r>
              <a:rPr lang="zh-CN" altLang="en-US" b="1" dirty="0">
                <a:latin typeface="Times New Roman" panose="02020603050405020304" pitchFamily="18" charset="0"/>
                <a:sym typeface="+mn-ea"/>
              </a:rPr>
              <a:t>中间的两次（第</a:t>
            </a:r>
            <a:r>
              <a:rPr lang="en-US" altLang="zh-CN" b="1" dirty="0">
                <a:latin typeface="Times New Roman" panose="02020603050405020304" pitchFamily="18" charset="0"/>
                <a:sym typeface="+mn-ea"/>
              </a:rPr>
              <a:t>10</a:t>
            </a:r>
            <a:r>
              <a:rPr lang="zh-CN" altLang="en-US" b="1" dirty="0">
                <a:latin typeface="Times New Roman" panose="02020603050405020304" pitchFamily="18" charset="0"/>
                <a:sym typeface="+mn-ea"/>
              </a:rPr>
              <a:t>段和第</a:t>
            </a:r>
            <a:r>
              <a:rPr lang="en-US" altLang="zh-CN" b="1" dirty="0">
                <a:latin typeface="Times New Roman" panose="02020603050405020304" pitchFamily="18" charset="0"/>
                <a:sym typeface="+mn-ea"/>
              </a:rPr>
              <a:t>20</a:t>
            </a:r>
            <a:r>
              <a:rPr lang="zh-CN" altLang="en-US" b="1" dirty="0">
                <a:latin typeface="Times New Roman" panose="02020603050405020304" pitchFamily="18" charset="0"/>
                <a:sym typeface="+mn-ea"/>
              </a:rPr>
              <a:t>段） </a:t>
            </a:r>
            <a:endParaRPr lang="zh-CN" altLang="en-US" b="1" dirty="0">
              <a:latin typeface="Times New Roman" panose="02020603050405020304" pitchFamily="18" charset="0"/>
              <a:sym typeface="+mn-ea"/>
            </a:endParaRPr>
          </a:p>
          <a:p>
            <a:r>
              <a:rPr lang="zh-CN" altLang="en-US" b="1" dirty="0">
                <a:latin typeface="楷体_GB2312" pitchFamily="49" charset="-122"/>
                <a:ea typeface="楷体_GB2312" pitchFamily="49" charset="-122"/>
                <a:sym typeface="+mn-ea"/>
              </a:rPr>
              <a:t>他因判 “错”了狗而吃惊、胆怯，一热一冷，一脱一穿，这一细节描写充分表现了他</a:t>
            </a:r>
            <a:r>
              <a:rPr lang="zh-CN" altLang="en-US" b="1" dirty="0">
                <a:solidFill>
                  <a:srgbClr val="FF0066"/>
                </a:solidFill>
                <a:latin typeface="楷体_GB2312" pitchFamily="49" charset="-122"/>
                <a:ea typeface="楷体_GB2312" pitchFamily="49" charset="-122"/>
                <a:sym typeface="+mn-ea"/>
              </a:rPr>
              <a:t>内心恐慌</a:t>
            </a:r>
            <a:r>
              <a:rPr lang="zh-CN" altLang="en-US" b="1" dirty="0">
                <a:latin typeface="楷体_GB2312" pitchFamily="49" charset="-122"/>
                <a:ea typeface="楷体_GB2312" pitchFamily="49" charset="-122"/>
                <a:sym typeface="+mn-ea"/>
              </a:rPr>
              <a:t>和</a:t>
            </a:r>
            <a:r>
              <a:rPr lang="zh-CN" altLang="en-US" b="1" dirty="0">
                <a:solidFill>
                  <a:srgbClr val="FF0066"/>
                </a:solidFill>
                <a:latin typeface="楷体_GB2312" pitchFamily="49" charset="-122"/>
                <a:ea typeface="楷体_GB2312" pitchFamily="49" charset="-122"/>
                <a:sym typeface="+mn-ea"/>
              </a:rPr>
              <a:t>强作镇定</a:t>
            </a:r>
            <a:r>
              <a:rPr lang="zh-CN" altLang="en-US" b="1" dirty="0">
                <a:latin typeface="楷体_GB2312" pitchFamily="49" charset="-122"/>
                <a:ea typeface="楷体_GB2312" pitchFamily="49" charset="-122"/>
                <a:sym typeface="+mn-ea"/>
              </a:rPr>
              <a:t>的复杂心理。</a:t>
            </a:r>
            <a:endParaRPr lang="zh-CN" altLang="en-US" b="1" dirty="0">
              <a:latin typeface="Times New Roman" panose="02020603050405020304" pitchFamily="18" charset="0"/>
              <a:ea typeface="楷体_GB2312" pitchFamily="49" charset="-122"/>
              <a:sym typeface="+mn-ea"/>
            </a:endParaRPr>
          </a:p>
          <a:p>
            <a:endParaRPr lang="zh-CN" altLang="en-US" b="1" dirty="0">
              <a:latin typeface="Times New Roman" panose="02020603050405020304" pitchFamily="18" charset="0"/>
              <a:ea typeface="楷体_GB2312" pitchFamily="49" charset="-122"/>
              <a:sym typeface="+mn-ea"/>
            </a:endParaRPr>
          </a:p>
          <a:p>
            <a:r>
              <a:rPr lang="zh-CN" altLang="en-US" b="1" dirty="0">
                <a:latin typeface="楷体_GB2312" pitchFamily="49" charset="-122"/>
                <a:ea typeface="楷体_GB2312" pitchFamily="49" charset="-122"/>
                <a:sym typeface="+mn-ea"/>
              </a:rPr>
              <a:t>结局“裹紧大衣”离场，他力图保持自己的威风，但对于自己不光彩的表演，却显得</a:t>
            </a:r>
            <a:r>
              <a:rPr lang="zh-CN" altLang="en-US" b="1" dirty="0">
                <a:solidFill>
                  <a:srgbClr val="FF0066"/>
                </a:solidFill>
                <a:latin typeface="楷体_GB2312" pitchFamily="49" charset="-122"/>
                <a:ea typeface="楷体_GB2312" pitchFamily="49" charset="-122"/>
                <a:sym typeface="+mn-ea"/>
              </a:rPr>
              <a:t>难堪</a:t>
            </a:r>
            <a:r>
              <a:rPr lang="zh-CN" altLang="en-US" b="1" dirty="0">
                <a:latin typeface="楷体_GB2312" pitchFamily="49" charset="-122"/>
                <a:ea typeface="楷体_GB2312" pitchFamily="49" charset="-122"/>
                <a:sym typeface="+mn-ea"/>
              </a:rPr>
              <a:t>，与开头照应。</a:t>
            </a:r>
            <a:endParaRPr lang="zh-CN" altLang="en-US" b="1" dirty="0">
              <a:latin typeface="楷体_GB2312" pitchFamily="49" charset="-122"/>
              <a:ea typeface="楷体_GB2312" pitchFamily="49" charset="-122"/>
            </a:endParaRP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spcBef>
                <a:spcPct val="50000"/>
              </a:spcBef>
              <a:buClr>
                <a:schemeClr val="bg1"/>
              </a:buClr>
            </a:pPr>
            <a:r>
              <a:rPr lang="zh-CN" altLang="en-US" b="1" dirty="0">
                <a:latin typeface="Times New Roman" panose="02020603050405020304" pitchFamily="18" charset="0"/>
                <a:ea typeface="楷体_GB2312" pitchFamily="49" charset="-122"/>
                <a:sym typeface="+mn-ea"/>
              </a:rPr>
              <a:t>第</a:t>
            </a:r>
            <a:r>
              <a:rPr lang="en-US" altLang="zh-CN" b="1" dirty="0">
                <a:latin typeface="Times New Roman" panose="02020603050405020304" pitchFamily="18" charset="0"/>
                <a:ea typeface="楷体_GB2312" pitchFamily="49" charset="-122"/>
                <a:sym typeface="+mn-ea"/>
              </a:rPr>
              <a:t>3</a:t>
            </a:r>
            <a:r>
              <a:rPr lang="zh-CN" altLang="en-US" b="1" dirty="0">
                <a:latin typeface="Times New Roman" panose="02020603050405020304" pitchFamily="18" charset="0"/>
                <a:ea typeface="楷体_GB2312" pitchFamily="49" charset="-122"/>
                <a:sym typeface="+mn-ea"/>
              </a:rPr>
              <a:t>段“木材厂四周很快就聚了一群人，仿佛一下子从地底下钻出来的。”</a:t>
            </a:r>
            <a:endParaRPr lang="zh-CN" altLang="en-US" b="1" dirty="0">
              <a:latin typeface="Times New Roman" panose="02020603050405020304" pitchFamily="18" charset="0"/>
              <a:ea typeface="楷体_GB2312" pitchFamily="49" charset="-122"/>
            </a:endParaRPr>
          </a:p>
          <a:p>
            <a:pPr>
              <a:spcBef>
                <a:spcPct val="50000"/>
              </a:spcBef>
              <a:buClr>
                <a:schemeClr val="bg1"/>
              </a:buClr>
            </a:pPr>
            <a:r>
              <a:rPr lang="zh-CN" altLang="en-US" b="1" dirty="0">
                <a:latin typeface="Times New Roman" panose="02020603050405020304" pitchFamily="18" charset="0"/>
                <a:ea typeface="楷体_GB2312" pitchFamily="49" charset="-122"/>
                <a:sym typeface="+mn-ea"/>
              </a:rPr>
              <a:t>  通过“钻”字写活了围观群众的聚结之快，写出了他们以</a:t>
            </a:r>
            <a:r>
              <a:rPr lang="zh-CN" altLang="en-US" b="1" dirty="0">
                <a:solidFill>
                  <a:srgbClr val="FF3300"/>
                </a:solidFill>
                <a:latin typeface="Times New Roman" panose="02020603050405020304" pitchFamily="18" charset="0"/>
                <a:ea typeface="楷体_GB2312" pitchFamily="49" charset="-122"/>
                <a:sym typeface="+mn-ea"/>
              </a:rPr>
              <a:t>爱热闹</a:t>
            </a:r>
            <a:r>
              <a:rPr lang="zh-CN" altLang="en-US" b="1" dirty="0">
                <a:latin typeface="Times New Roman" panose="02020603050405020304" pitchFamily="18" charset="0"/>
                <a:ea typeface="楷体_GB2312" pitchFamily="49" charset="-122"/>
                <a:sym typeface="+mn-ea"/>
              </a:rPr>
              <a:t>为乐的</a:t>
            </a:r>
            <a:r>
              <a:rPr lang="zh-CN" altLang="en-US" b="1" dirty="0">
                <a:solidFill>
                  <a:srgbClr val="FF3300"/>
                </a:solidFill>
                <a:latin typeface="Times New Roman" panose="02020603050405020304" pitchFamily="18" charset="0"/>
                <a:ea typeface="楷体_GB2312" pitchFamily="49" charset="-122"/>
                <a:sym typeface="+mn-ea"/>
              </a:rPr>
              <a:t>无聊心态</a:t>
            </a:r>
            <a:r>
              <a:rPr lang="zh-CN" altLang="en-US" b="1" dirty="0">
                <a:latin typeface="Times New Roman" panose="02020603050405020304" pitchFamily="18" charset="0"/>
                <a:ea typeface="楷体_GB2312" pitchFamily="49" charset="-122"/>
                <a:sym typeface="+mn-ea"/>
              </a:rPr>
              <a:t>。</a:t>
            </a:r>
            <a:endParaRPr lang="zh-CN" altLang="en-US" b="1" dirty="0">
              <a:latin typeface="Times New Roman" panose="02020603050405020304" pitchFamily="18" charset="0"/>
              <a:ea typeface="楷体_GB2312" pitchFamily="49" charset="-122"/>
            </a:endParaRPr>
          </a:p>
          <a:p>
            <a:pPr>
              <a:spcBef>
                <a:spcPct val="50000"/>
              </a:spcBef>
              <a:buClr>
                <a:schemeClr val="bg1"/>
              </a:buClr>
            </a:pPr>
            <a:r>
              <a:rPr lang="zh-CN" altLang="en-US" b="1" dirty="0">
                <a:latin typeface="Times New Roman" panose="02020603050405020304" pitchFamily="18" charset="0"/>
                <a:ea typeface="楷体_GB2312" pitchFamily="49" charset="-122"/>
                <a:sym typeface="+mn-ea"/>
              </a:rPr>
              <a:t>      </a:t>
            </a:r>
            <a:endParaRPr lang="zh-CN" altLang="en-US" b="1" dirty="0">
              <a:latin typeface="Times New Roman" panose="02020603050405020304" pitchFamily="18" charset="0"/>
              <a:ea typeface="楷体_GB2312" pitchFamily="49" charset="-122"/>
              <a:sym typeface="+mn-ea"/>
            </a:endParaRPr>
          </a:p>
          <a:p>
            <a:pPr>
              <a:spcBef>
                <a:spcPct val="50000"/>
              </a:spcBef>
              <a:buClr>
                <a:schemeClr val="bg1"/>
              </a:buClr>
            </a:pPr>
            <a:r>
              <a:rPr lang="zh-CN" altLang="en-US" b="1" dirty="0">
                <a:latin typeface="Times New Roman" panose="02020603050405020304" pitchFamily="18" charset="0"/>
                <a:ea typeface="楷体_GB2312" pitchFamily="49" charset="-122"/>
                <a:sym typeface="+mn-ea"/>
              </a:rPr>
              <a:t>第</a:t>
            </a:r>
            <a:r>
              <a:rPr lang="en-US" altLang="zh-CN" b="1" dirty="0">
                <a:latin typeface="Times New Roman" panose="02020603050405020304" pitchFamily="18" charset="0"/>
                <a:ea typeface="楷体_GB2312" pitchFamily="49" charset="-122"/>
                <a:sym typeface="+mn-ea"/>
              </a:rPr>
              <a:t>28</a:t>
            </a:r>
            <a:r>
              <a:rPr lang="zh-CN" altLang="en-US" b="1" dirty="0">
                <a:latin typeface="Times New Roman" panose="02020603050405020304" pitchFamily="18" charset="0"/>
                <a:ea typeface="楷体_GB2312" pitchFamily="49" charset="-122"/>
                <a:sym typeface="+mn-ea"/>
              </a:rPr>
              <a:t>段“那群人就对着赫留金哈哈大笑”深刻地揭示了小市民阶层的</a:t>
            </a:r>
            <a:r>
              <a:rPr lang="zh-CN" altLang="en-US" b="1" dirty="0">
                <a:solidFill>
                  <a:srgbClr val="FF3300"/>
                </a:solidFill>
                <a:latin typeface="Times New Roman" panose="02020603050405020304" pitchFamily="18" charset="0"/>
                <a:ea typeface="楷体_GB2312" pitchFamily="49" charset="-122"/>
                <a:sym typeface="+mn-ea"/>
              </a:rPr>
              <a:t>麻木、庸俗、奴性</a:t>
            </a:r>
            <a:r>
              <a:rPr lang="zh-CN" altLang="en-US" b="1" dirty="0">
                <a:latin typeface="Times New Roman" panose="02020603050405020304" pitchFamily="18" charset="0"/>
                <a:ea typeface="楷体_GB2312" pitchFamily="49" charset="-122"/>
                <a:sym typeface="+mn-ea"/>
              </a:rPr>
              <a:t>，也揭示了当时俄国社会的</a:t>
            </a:r>
            <a:r>
              <a:rPr lang="zh-CN" altLang="en-US" b="1" dirty="0">
                <a:solidFill>
                  <a:srgbClr val="FF3300"/>
                </a:solidFill>
                <a:latin typeface="Times New Roman" panose="02020603050405020304" pitchFamily="18" charset="0"/>
                <a:ea typeface="楷体_GB2312" pitchFamily="49" charset="-122"/>
                <a:sym typeface="+mn-ea"/>
              </a:rPr>
              <a:t>病苦</a:t>
            </a:r>
            <a:r>
              <a:rPr lang="zh-CN" altLang="en-US" b="1" dirty="0">
                <a:latin typeface="Times New Roman" panose="02020603050405020304" pitchFamily="18" charset="0"/>
                <a:ea typeface="楷体_GB2312" pitchFamily="49" charset="-122"/>
                <a:sym typeface="+mn-ea"/>
              </a:rPr>
              <a:t>。</a:t>
            </a:r>
            <a:endParaRPr lang="zh-CN" altLang="en-US" b="1" dirty="0">
              <a:latin typeface="Times New Roman" panose="02020603050405020304" pitchFamily="18" charset="0"/>
              <a:ea typeface="楷体_GB2312" pitchFamily="49" charset="-122"/>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a:sym typeface="+mn-ea"/>
              </a:rPr>
              <a:t>第一次在第七段，赫留金提出法律根据，反映了底层人民机敏的一面,是作者讽喻沙皇的“法律”对人民的压迫。</a:t>
            </a:r>
            <a:endParaRPr lang="zh-CN" altLang="en-US" dirty="0"/>
          </a:p>
          <a:p>
            <a:r>
              <a:rPr lang="zh-CN" altLang="en-US" dirty="0">
                <a:sym typeface="+mn-ea"/>
              </a:rPr>
              <a:t>第二次在第十二段，赫留金引用法律为自己辩护，接着抬出“当宪兵”的兄弟,通过人物语言揭露沙皇法律的实质是：宪兵就是法律，对沙皇法律的又一次尖锐讽刺。</a:t>
            </a:r>
            <a:endParaRPr lang="zh-CN" altLang="en-US" dirty="0"/>
          </a:p>
          <a:p>
            <a:r>
              <a:rPr lang="zh-CN" altLang="en-US" dirty="0">
                <a:sym typeface="+mn-ea"/>
              </a:rPr>
              <a:t>第三次在第十七段，从侧面揭露法律在统治阶级眼里，不过是一纸空文，说明法律的虚伪。</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2988022F-5CF6-429B-B283-11FCB0A16AC4}"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2988022F-5CF6-429B-B283-11FCB0A16AC4}"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2988022F-5CF6-429B-B283-11FCB0A16AC4}"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2988022F-5CF6-429B-B283-11FCB0A16AC4}"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2988022F-5CF6-429B-B283-11FCB0A16AC4}"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2988022F-5CF6-429B-B283-11FCB0A16AC4}"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2988022F-5CF6-429B-B283-11FCB0A16AC4}"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2988022F-5CF6-429B-B283-11FCB0A16AC4}" type="datetimeFigureOut">
              <a:rPr lang="zh-CN" altLang="en-US" smtClean="0"/>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57CF8B8A-5C8F-4501-B631-7B4FC947F9B4}"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2988022F-5CF6-429B-B283-11FCB0A16AC4}"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7CF8B8A-5C8F-4501-B631-7B4FC947F9B4}" type="slidenum">
              <a:rPr lang="zh-CN" altLang="en-US" smtClean="0"/>
            </a:fld>
            <a:endParaRPr lang="zh-CN" alt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C4F30D43-5F83-4CED-BF34-48441BDC14B6}" type="datetime1">
              <a:rPr lang="zh-CN" altLang="en-US"/>
            </a:fld>
            <a:endParaRPr lang="zh-CN" altLang="en-US" sz="1800">
              <a:solidFill>
                <a:schemeClr val="tx1"/>
              </a:solidFill>
            </a:endParaRPr>
          </a:p>
        </p:txBody>
      </p:sp>
      <p:sp>
        <p:nvSpPr>
          <p:cNvPr id="4" name="页脚占位符 3"/>
          <p:cNvSpPr>
            <a:spLocks noGrp="1"/>
          </p:cNvSpPr>
          <p:nvPr>
            <p:ph type="ftr" sz="quarter" idx="11"/>
            <p:custDataLst>
              <p:tags r:id="rId3"/>
            </p:custDataLst>
          </p:nvPr>
        </p:nvSpPr>
        <p:spPr/>
        <p:txBody>
          <a:bodyPr/>
          <a:lstStyle/>
          <a:p>
            <a:endParaRPr lang="zh-CN" altLang="zh-CN"/>
          </a:p>
        </p:txBody>
      </p:sp>
      <p:sp>
        <p:nvSpPr>
          <p:cNvPr id="5" name="灯片编号占位符 4"/>
          <p:cNvSpPr>
            <a:spLocks noGrp="1"/>
          </p:cNvSpPr>
          <p:nvPr>
            <p:ph type="sldNum" sz="quarter" idx="12"/>
            <p:custDataLst>
              <p:tags r:id="rId4"/>
            </p:custDataLst>
          </p:nvPr>
        </p:nvSpPr>
        <p:spPr/>
        <p:txBody>
          <a:bodyPr/>
          <a:lstStyle/>
          <a:p>
            <a:fld id="{5E2E108E-EFB9-470F-A214-828F83581DFF}" type="slidenum">
              <a:rPr lang="zh-CN" altLang="en-US"/>
            </a:fld>
            <a:endParaRPr lang="zh-CN" altLang="en-US" sz="1800">
              <a:solidFill>
                <a:schemeClr val="tx1"/>
              </a:solidFill>
            </a:endParaRPr>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2988022F-5CF6-429B-B283-11FCB0A16AC4}"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57CF8B8A-5C8F-4501-B631-7B4FC947F9B4}" type="slidenum">
              <a:rPr lang="zh-CN" altLang="en-US" smtClean="0"/>
            </a:fld>
            <a:endParaRPr lang="zh-CN" altLang="en-US"/>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GIF"/><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png"/><Relationship Id="rId2" Type="http://schemas.openxmlformats.org/officeDocument/2006/relationships/slide" Target="slide4.xml"/><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1.xml"/><Relationship Id="rId2" Type="http://schemas.openxmlformats.org/officeDocument/2006/relationships/image" Target="../media/image10.wmf"/><Relationship Id="rId1"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2.xml"/><Relationship Id="rId3" Type="http://schemas.openxmlformats.org/officeDocument/2006/relationships/audio" Target="../media/audio1.wav"/><Relationship Id="rId2" Type="http://schemas.openxmlformats.org/officeDocument/2006/relationships/image" Target="../media/image11.wmf"/><Relationship Id="rId1"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png"/><Relationship Id="rId1" Type="http://schemas.openxmlformats.org/officeDocument/2006/relationships/hyperlink" Target="http://baike.so.com/doc/5327839.html" TargetMode="External"/></Relationships>
</file>

<file path=ppt/slides/_rels/slide15.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2.xml"/><Relationship Id="rId2" Type="http://schemas.openxmlformats.org/officeDocument/2006/relationships/image" Target="../media/image11.wmf"/><Relationship Id="rId1" Type="http://schemas.openxmlformats.org/officeDocument/2006/relationships/oleObject" Target="../embeddings/oleObject3.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5" Type="http://schemas.openxmlformats.org/officeDocument/2006/relationships/vmlDrawing" Target="../drawings/vmlDrawing4.vml"/><Relationship Id="rId4" Type="http://schemas.openxmlformats.org/officeDocument/2006/relationships/slideLayout" Target="../slideLayouts/slideLayout2.xml"/><Relationship Id="rId3" Type="http://schemas.openxmlformats.org/officeDocument/2006/relationships/audio" Target="../media/audio2.wav"/><Relationship Id="rId2" Type="http://schemas.openxmlformats.org/officeDocument/2006/relationships/image" Target="../media/image11.wmf"/><Relationship Id="rId1" Type="http://schemas.openxmlformats.org/officeDocument/2006/relationships/oleObject" Target="../embeddings/oleObject4.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openxmlformats.org/officeDocument/2006/relationships/image" Target="../media/image15.jpeg"/><Relationship Id="rId1" Type="http://schemas.openxmlformats.org/officeDocument/2006/relationships/slide" Target="slide1.xml"/></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slide" Target="slide1.xml"/></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7.xml"/><Relationship Id="rId2" Type="http://schemas.openxmlformats.org/officeDocument/2006/relationships/image" Target="../media/image17.png"/><Relationship Id="rId1" Type="http://schemas.openxmlformats.org/officeDocument/2006/relationships/slide" Target="slide1.xml"/></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7.xml"/><Relationship Id="rId2" Type="http://schemas.openxmlformats.org/officeDocument/2006/relationships/image" Target="../media/image18.jpeg"/><Relationship Id="rId1" Type="http://schemas.openxmlformats.org/officeDocument/2006/relationships/slide" Target="slide1.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slide" Target="slide1.xml"/><Relationship Id="rId1"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9210" y="-12700"/>
            <a:ext cx="121666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pic>
      <p:sp>
        <p:nvSpPr>
          <p:cNvPr id="3" name="副标题 2"/>
          <p:cNvSpPr>
            <a:spLocks noGrp="1"/>
          </p:cNvSpPr>
          <p:nvPr>
            <p:ph type="subTitle" idx="1"/>
          </p:nvPr>
        </p:nvSpPr>
        <p:spPr/>
        <p:txBody>
          <a:bodyPr>
            <a:normAutofit/>
          </a:bodyPr>
          <a:lstStyle/>
          <a:p>
            <a:pPr algn="ctr"/>
            <a:r>
              <a:rPr lang="zh-CN" altLang="zh-CN" sz="3600" b="1" dirty="0">
                <a:solidFill>
                  <a:srgbClr val="002060"/>
                </a:solidFill>
              </a:rPr>
              <a:t>契诃夫</a:t>
            </a:r>
            <a:endParaRPr lang="zh-CN" altLang="zh-CN" sz="3600" b="1" dirty="0">
              <a:solidFill>
                <a:srgbClr val="002060"/>
              </a:solidFill>
            </a:endParaRPr>
          </a:p>
          <a:p>
            <a:endParaRPr lang="zh-CN" altLang="en-US" sz="3200" dirty="0"/>
          </a:p>
        </p:txBody>
      </p:sp>
      <p:sp>
        <p:nvSpPr>
          <p:cNvPr id="2" name="标题 1"/>
          <p:cNvSpPr>
            <a:spLocks noGrp="1"/>
          </p:cNvSpPr>
          <p:nvPr>
            <p:ph type="ctrTitle"/>
          </p:nvPr>
        </p:nvSpPr>
        <p:spPr/>
        <p:txBody>
          <a:bodyPr/>
          <a:lstStyle/>
          <a:p>
            <a:pPr marL="182880" indent="0" algn="ctr">
              <a:buNone/>
            </a:pPr>
            <a:r>
              <a:rPr lang="zh-CN" altLang="en-US" dirty="0"/>
              <a:t>变色龙</a:t>
            </a:r>
            <a:br>
              <a:rPr lang="zh-CN" altLang="en-US" dirty="0"/>
            </a:br>
            <a:endParaRPr lang="zh-CN" altLang="en-US" dirty="0"/>
          </a:p>
        </p:txBody>
      </p:sp>
      <p:sp>
        <p:nvSpPr>
          <p:cNvPr id="5" name="标题 1"/>
          <p:cNvSpPr txBox="1">
            <a:spLocks noChangeArrowheads="1"/>
          </p:cNvSpPr>
          <p:nvPr/>
        </p:nvSpPr>
        <p:spPr>
          <a:xfrm>
            <a:off x="2362200" y="588963"/>
            <a:ext cx="7405688" cy="1471612"/>
          </a:xfrm>
          <a:prstGeom prst="rect">
            <a:avLst/>
          </a:prstGeom>
          <a:effectLst/>
        </p:spPr>
        <p:txBody>
          <a:bodyPr vert="horz" lIns="91440" tIns="45720" rIns="91440" bIns="45720" rtlCol="0" anchor="b" anchorCtr="0">
            <a:noAutofit/>
          </a:bodyPr>
          <a:lstStyle>
            <a:lvl1pPr marL="320040" indent="-320040" algn="r" defTabSz="914400" rtl="0" eaLnBrk="1" latinLnBrk="0" hangingPunct="1">
              <a:spcBef>
                <a:spcPct val="0"/>
              </a:spcBef>
              <a:buClr>
                <a:schemeClr val="accent6">
                  <a:lumMod val="75000"/>
                </a:schemeClr>
              </a:buClr>
              <a:buSzPct val="128000"/>
              <a:buFont typeface="Georgia" panose="02040502050405020303"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zh-CN" altLang="en-US" sz="6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62" name="图片 40961" descr="855677861151"/>
          <p:cNvPicPr>
            <a:picLocks noChangeAspect="1"/>
          </p:cNvPicPr>
          <p:nvPr/>
        </p:nvPicPr>
        <p:blipFill>
          <a:blip r:embed="rId1"/>
          <a:srcRect b="10001"/>
          <a:stretch>
            <a:fillRect/>
          </a:stretch>
        </p:blipFill>
        <p:spPr>
          <a:xfrm>
            <a:off x="393383" y="845503"/>
            <a:ext cx="4367212" cy="5165725"/>
          </a:xfrm>
          <a:prstGeom prst="rect">
            <a:avLst/>
          </a:prstGeom>
          <a:noFill/>
          <a:ln w="9525">
            <a:noFill/>
          </a:ln>
        </p:spPr>
      </p:pic>
      <p:sp>
        <p:nvSpPr>
          <p:cNvPr id="40963" name="文本框 40962"/>
          <p:cNvSpPr txBox="1"/>
          <p:nvPr/>
        </p:nvSpPr>
        <p:spPr>
          <a:xfrm>
            <a:off x="5138420" y="205105"/>
            <a:ext cx="6605905" cy="6508750"/>
          </a:xfrm>
          <a:prstGeom prst="rect">
            <a:avLst/>
          </a:prstGeom>
          <a:noFill/>
          <a:ln w="9525">
            <a:noFill/>
          </a:ln>
        </p:spPr>
        <p:txBody>
          <a:bodyPr wrap="square">
            <a:spAutoFit/>
          </a:bodyPr>
          <a:p>
            <a:pPr>
              <a:lnSpc>
                <a:spcPct val="120000"/>
              </a:lnSpc>
              <a:spcBef>
                <a:spcPct val="50000"/>
              </a:spcBef>
            </a:pPr>
            <a:r>
              <a:rPr lang="en-US" altLang="zh-CN" sz="2800" b="1">
                <a:latin typeface="黑体" panose="02010609060101010101" charset="-122"/>
                <a:ea typeface="黑体" panose="02010609060101010101" charset="-122"/>
              </a:rPr>
              <a:t>    </a:t>
            </a:r>
            <a:r>
              <a:rPr lang="zh-CN" altLang="en-US" sz="2800" b="1">
                <a:latin typeface="黑体" panose="02010609060101010101" charset="-122"/>
                <a:ea typeface="黑体" panose="02010609060101010101" charset="-122"/>
              </a:rPr>
              <a:t>契诃夫</a:t>
            </a:r>
            <a:r>
              <a:rPr lang="en-US" altLang="zh-CN" sz="2800" b="1">
                <a:latin typeface="黑体" panose="02010609060101010101" charset="-122"/>
                <a:ea typeface="黑体" panose="02010609060101010101" charset="-122"/>
              </a:rPr>
              <a:t>(1860</a:t>
            </a:r>
            <a:r>
              <a:rPr lang="zh-CN" altLang="en-US" sz="2800" b="1">
                <a:latin typeface="黑体" panose="02010609060101010101" charset="-122"/>
                <a:ea typeface="黑体" panose="02010609060101010101" charset="-122"/>
              </a:rPr>
              <a:t>～</a:t>
            </a:r>
            <a:r>
              <a:rPr lang="en-US" altLang="zh-CN" sz="2800" b="1">
                <a:latin typeface="黑体" panose="02010609060101010101" charset="-122"/>
                <a:ea typeface="黑体" panose="02010609060101010101" charset="-122"/>
              </a:rPr>
              <a:t>1904)</a:t>
            </a:r>
            <a:r>
              <a:rPr lang="zh-CN" altLang="en-US" sz="2800" b="1">
                <a:latin typeface="黑体" panose="02010609060101010101" charset="-122"/>
                <a:ea typeface="黑体" panose="02010609060101010101" charset="-122"/>
              </a:rPr>
              <a:t>，是十九世纪末具有世界声誉的</a:t>
            </a:r>
            <a:r>
              <a:rPr lang="zh-CN" altLang="en-US" sz="2800" b="1">
                <a:solidFill>
                  <a:srgbClr val="FF0000"/>
                </a:solidFill>
                <a:latin typeface="黑体" panose="02010609060101010101" charset="-122"/>
                <a:ea typeface="黑体" panose="02010609060101010101" charset="-122"/>
              </a:rPr>
              <a:t>俄国</a:t>
            </a:r>
            <a:r>
              <a:rPr lang="zh-CN" altLang="en-US" sz="2800" b="1">
                <a:solidFill>
                  <a:srgbClr val="FF0000"/>
                </a:solidFill>
                <a:latin typeface="Arial" panose="020B0604020202020204" pitchFamily="34" charset="0"/>
                <a:ea typeface="黑体" panose="02010609060101010101" charset="-122"/>
              </a:rPr>
              <a:t>批判现实主义作家</a:t>
            </a:r>
            <a:r>
              <a:rPr lang="zh-CN" altLang="en-US" sz="2800" b="1">
                <a:latin typeface="黑体" panose="02010609060101010101" charset="-122"/>
                <a:ea typeface="黑体" panose="02010609060101010101" charset="-122"/>
              </a:rPr>
              <a:t>，</a:t>
            </a:r>
            <a:r>
              <a:rPr lang="zh-CN" altLang="en-US" sz="2800" b="1">
                <a:latin typeface="Arial" panose="020B0604020202020204" pitchFamily="34" charset="0"/>
                <a:ea typeface="黑体" panose="02010609060101010101" charset="-122"/>
              </a:rPr>
              <a:t>与</a:t>
            </a:r>
            <a:r>
              <a:rPr lang="zh-CN" altLang="en-US" sz="2800" b="1">
                <a:solidFill>
                  <a:schemeClr val="accent1"/>
                </a:solidFill>
                <a:latin typeface="Arial" panose="020B0604020202020204" pitchFamily="34" charset="0"/>
                <a:ea typeface="黑体" panose="02010609060101010101" charset="-122"/>
              </a:rPr>
              <a:t>莫泊桑、欧</a:t>
            </a:r>
            <a:r>
              <a:rPr lang="en-US" altLang="zh-CN" sz="2800" b="1">
                <a:solidFill>
                  <a:schemeClr val="accent1"/>
                </a:solidFill>
                <a:latin typeface="Arial" panose="020B0604020202020204" pitchFamily="34" charset="0"/>
                <a:ea typeface="黑体" panose="02010609060101010101" charset="-122"/>
              </a:rPr>
              <a:t>·</a:t>
            </a:r>
            <a:r>
              <a:rPr lang="zh-CN" altLang="en-US" sz="2800" b="1">
                <a:solidFill>
                  <a:schemeClr val="accent1"/>
                </a:solidFill>
                <a:latin typeface="Arial" panose="020B0604020202020204" pitchFamily="34" charset="0"/>
                <a:ea typeface="黑体" panose="02010609060101010101" charset="-122"/>
              </a:rPr>
              <a:t>亨利</a:t>
            </a:r>
            <a:r>
              <a:rPr lang="zh-CN" altLang="en-US" sz="2800" b="1">
                <a:latin typeface="Arial" panose="020B0604020202020204" pitchFamily="34" charset="0"/>
                <a:ea typeface="黑体" panose="02010609060101010101" charset="-122"/>
              </a:rPr>
              <a:t>并称为世界三大</a:t>
            </a:r>
            <a:r>
              <a:rPr lang="zh-CN" altLang="en-US" sz="2800" b="1">
                <a:solidFill>
                  <a:srgbClr val="FF0000"/>
                </a:solidFill>
                <a:latin typeface="Arial" panose="020B0604020202020204" pitchFamily="34" charset="0"/>
                <a:ea typeface="黑体" panose="02010609060101010101" charset="-122"/>
              </a:rPr>
              <a:t>短篇小说之王</a:t>
            </a:r>
            <a:r>
              <a:rPr lang="zh-CN" altLang="en-US" sz="2800" b="1">
                <a:latin typeface="Arial" panose="020B0604020202020204" pitchFamily="34" charset="0"/>
                <a:ea typeface="黑体" panose="02010609060101010101" charset="-122"/>
              </a:rPr>
              <a:t>。</a:t>
            </a:r>
            <a:r>
              <a:rPr lang="zh-CN" altLang="en-US" sz="2800" b="1">
                <a:solidFill>
                  <a:srgbClr val="000000"/>
                </a:solidFill>
                <a:latin typeface="Arial" panose="020B0604020202020204" pitchFamily="34" charset="0"/>
                <a:ea typeface="黑体" panose="02010609060101010101" charset="-122"/>
              </a:rPr>
              <a:t>他的小说短小精悍，简练朴素，结构紧凑，情节生动，笔调幽默，语言明快，寓意深刻。</a:t>
            </a:r>
            <a:endParaRPr lang="zh-CN" altLang="en-US" sz="2800" b="1">
              <a:solidFill>
                <a:srgbClr val="000000"/>
              </a:solidFill>
              <a:latin typeface="Arial" panose="020B0604020202020204" pitchFamily="34" charset="0"/>
              <a:ea typeface="黑体" panose="02010609060101010101" charset="-122"/>
            </a:endParaRPr>
          </a:p>
          <a:p>
            <a:pPr>
              <a:lnSpc>
                <a:spcPct val="120000"/>
              </a:lnSpc>
              <a:spcBef>
                <a:spcPct val="50000"/>
              </a:spcBef>
            </a:pPr>
            <a:r>
              <a:rPr lang="zh-CN" altLang="en-US" sz="2800" b="1">
                <a:latin typeface="黑体" panose="02010609060101010101" charset="-122"/>
                <a:ea typeface="黑体" panose="02010609060101010101" charset="-122"/>
              </a:rPr>
              <a:t>    契诃夫一生写了大量的中、短篇小说，其中名篇有</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变色龙</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苦恼</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万卡</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第六病室</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装在套子里的人</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小公务员之死</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新娘</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等。剧本有</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海鸥</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万尼亚舅舅</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三姊妹</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樱桃园</a:t>
            </a:r>
            <a:r>
              <a:rPr lang="en-US" altLang="zh-CN" sz="2800" b="1">
                <a:latin typeface="黑体" panose="02010609060101010101" charset="-122"/>
                <a:ea typeface="黑体" panose="02010609060101010101" charset="-122"/>
              </a:rPr>
              <a:t>》</a:t>
            </a:r>
            <a:r>
              <a:rPr lang="zh-CN" altLang="en-US" sz="2800" b="1">
                <a:latin typeface="黑体" panose="02010609060101010101" charset="-122"/>
                <a:ea typeface="黑体" panose="02010609060101010101" charset="-122"/>
              </a:rPr>
              <a:t>等。</a:t>
            </a:r>
            <a:endParaRPr lang="zh-CN" altLang="en-US" sz="2800" b="1">
              <a:latin typeface="黑体" panose="02010609060101010101" charset="-122"/>
              <a:ea typeface="黑体" panose="02010609060101010101"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文本框 8193"/>
          <p:cNvSpPr txBox="1"/>
          <p:nvPr/>
        </p:nvSpPr>
        <p:spPr>
          <a:xfrm>
            <a:off x="1524000" y="1609725"/>
            <a:ext cx="9144000" cy="4399915"/>
          </a:xfrm>
          <a:prstGeom prst="rect">
            <a:avLst/>
          </a:prstGeom>
          <a:noFill/>
          <a:ln w="9525">
            <a:noFill/>
          </a:ln>
        </p:spPr>
        <p:txBody>
          <a:bodyPr>
            <a:spAutoFit/>
          </a:bodyPr>
          <a:p>
            <a:pPr>
              <a:spcBef>
                <a:spcPct val="50000"/>
              </a:spcBef>
            </a:pPr>
            <a:r>
              <a:rPr lang="en-US" altLang="zh-CN" sz="2400" dirty="0">
                <a:latin typeface="Times New Roman" panose="02020603050405020304" pitchFamily="18" charset="0"/>
              </a:rPr>
              <a:t>       </a:t>
            </a: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变色龙</a:t>
            </a: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这篇小说写于</a:t>
            </a:r>
            <a:r>
              <a:rPr lang="en-US" altLang="zh-CN" sz="2800" b="1" dirty="0">
                <a:latin typeface="黑体" panose="02010609060101010101" charset="-122"/>
                <a:ea typeface="黑体" panose="02010609060101010101" charset="-122"/>
              </a:rPr>
              <a:t>1884</a:t>
            </a:r>
            <a:r>
              <a:rPr lang="zh-CN" altLang="en-US" sz="2800" b="1" dirty="0">
                <a:latin typeface="黑体" panose="02010609060101010101" charset="-122"/>
                <a:ea typeface="黑体" panose="02010609060101010101" charset="-122"/>
              </a:rPr>
              <a:t>年，</a:t>
            </a:r>
            <a:endParaRPr lang="zh-CN" altLang="en-US" sz="2800" b="1" dirty="0">
              <a:latin typeface="黑体" panose="02010609060101010101" charset="-122"/>
              <a:ea typeface="黑体" panose="02010609060101010101" charset="-122"/>
            </a:endParaRPr>
          </a:p>
          <a:p>
            <a:pPr>
              <a:spcBef>
                <a:spcPct val="50000"/>
              </a:spcBef>
            </a:pPr>
            <a:r>
              <a:rPr lang="zh-CN" altLang="en-US" sz="2800" b="1" dirty="0">
                <a:latin typeface="黑体" panose="02010609060101010101" charset="-122"/>
                <a:ea typeface="黑体" panose="02010609060101010101" charset="-122"/>
              </a:rPr>
              <a:t>作家刚</a:t>
            </a:r>
            <a:r>
              <a:rPr lang="en-US" altLang="zh-CN" sz="2800" b="1" dirty="0">
                <a:latin typeface="黑体" panose="02010609060101010101" charset="-122"/>
                <a:ea typeface="黑体" panose="02010609060101010101" charset="-122"/>
              </a:rPr>
              <a:t>24</a:t>
            </a:r>
            <a:r>
              <a:rPr lang="zh-CN" altLang="en-US" sz="2800" b="1" dirty="0">
                <a:latin typeface="黑体" panose="02010609060101010101" charset="-122"/>
                <a:ea typeface="黑体" panose="02010609060101010101" charset="-122"/>
              </a:rPr>
              <a:t>岁。当时正是俄国沙皇亚历山大三世统治最反动的时期。民粹派采取个人恐怖手段刺杀了亚历山大二世，不仅没解决任何社会问题，反而促使新上台的亚历山大三世采取更加反动的高压政策。加强了宪兵警察等专政机构，豢（</a:t>
            </a:r>
            <a:r>
              <a:rPr lang="en-US" altLang="zh-CN" sz="2800" b="1" err="1">
                <a:latin typeface="黑体" panose="02010609060101010101" charset="-122"/>
                <a:ea typeface="黑体" panose="02010609060101010101" charset="-122"/>
              </a:rPr>
              <a:t>hu</a:t>
            </a:r>
            <a:r>
              <a:rPr lang="en-US" altLang="zh-CN" sz="2800" b="1" err="1">
                <a:latin typeface="Times New Roman" panose="02020603050405020304" pitchFamily="18" charset="0"/>
                <a:ea typeface="黑体" panose="02010609060101010101" charset="-122"/>
              </a:rPr>
              <a:t>à</a:t>
            </a:r>
            <a:r>
              <a:rPr lang="en-US" altLang="zh-CN" sz="2800" b="1" err="1">
                <a:latin typeface="黑体" panose="02010609060101010101" charset="-122"/>
                <a:ea typeface="黑体" panose="02010609060101010101" charset="-122"/>
              </a:rPr>
              <a:t>n</a:t>
            </a: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养了一批媚上欺下的走狗，为其镇压人民服务。整个俄罗斯笼罩在军警宪兵的白色恐怖之中。沙皇专制警察往往打着遵守法令的官腔但干的却是欺下媚上的勾当。</a:t>
            </a:r>
            <a:endParaRPr lang="zh-CN" altLang="en-US" sz="2800" b="1" dirty="0">
              <a:latin typeface="黑体" panose="02010609060101010101" charset="-122"/>
              <a:ea typeface="黑体" panose="02010609060101010101" charset="-122"/>
            </a:endParaRPr>
          </a:p>
          <a:p>
            <a:pPr>
              <a:spcBef>
                <a:spcPct val="50000"/>
              </a:spcBef>
            </a:pP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变色龙</a:t>
            </a: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奥楚蔑洛夫正是其中的典型代表。</a:t>
            </a:r>
            <a:endParaRPr lang="zh-CN" altLang="en-US" sz="2800" b="1">
              <a:latin typeface="黑体" panose="02010609060101010101" charset="-122"/>
              <a:ea typeface="黑体" panose="02010609060101010101" charset="-122"/>
            </a:endParaRPr>
          </a:p>
        </p:txBody>
      </p:sp>
      <p:sp>
        <p:nvSpPr>
          <p:cNvPr id="8195" name="矩形 8194"/>
          <p:cNvSpPr/>
          <p:nvPr/>
        </p:nvSpPr>
        <p:spPr>
          <a:xfrm>
            <a:off x="3962400" y="228600"/>
            <a:ext cx="2971800" cy="914400"/>
          </a:xfrm>
          <a:prstGeom prst="rect">
            <a:avLst/>
          </a:prstGeom>
        </p:spPr>
        <p:txBody>
          <a:bodyPr wrap="none" fromWordArt="1">
            <a:prstTxWarp prst="textPlain">
              <a:avLst>
                <a:gd name="adj" fmla="val 50000"/>
              </a:avLst>
            </a:prstTxWarp>
            <a:normAutofit/>
          </a:bodyPr>
          <a:p>
            <a:pPr algn="ctr"/>
            <a:r>
              <a:rPr lang="zh-CN" altLang="en-US" sz="5400" b="1" i="1">
                <a:gradFill rotWithShape="0">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宋体" panose="02010600030101010101" pitchFamily="2" charset="-122"/>
                <a:ea typeface="宋体" panose="02010600030101010101" pitchFamily="2" charset="-122"/>
              </a:rPr>
              <a:t>时代背景</a:t>
            </a:r>
            <a:endParaRPr lang="zh-CN" altLang="en-US" sz="5400" b="1" i="1">
              <a:gradFill rotWithShape="0">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宋体" panose="02010600030101010101" pitchFamily="2" charset="-122"/>
              <a:ea typeface="宋体" panose="02010600030101010101" pitchFamily="2" charset="-122"/>
            </a:endParaRPr>
          </a:p>
        </p:txBody>
      </p:sp>
      <p:pic>
        <p:nvPicPr>
          <p:cNvPr id="8196" name="图片 8195" descr="图片1"/>
          <p:cNvPicPr>
            <a:picLocks noChangeAspect="1"/>
          </p:cNvPicPr>
          <p:nvPr/>
        </p:nvPicPr>
        <p:blipFill>
          <a:blip r:embed="rId1"/>
          <a:stretch>
            <a:fillRect/>
          </a:stretch>
        </p:blipFill>
        <p:spPr>
          <a:xfrm>
            <a:off x="8510588" y="0"/>
            <a:ext cx="2157412" cy="2286000"/>
          </a:xfrm>
          <a:prstGeom prst="rect">
            <a:avLst/>
          </a:prstGeom>
          <a:noFill/>
          <a:ln w="9525">
            <a:noFill/>
          </a:ln>
        </p:spPr>
      </p:pic>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ppt_x</p:attrName>
                                        </p:attrNameLst>
                                      </p:cBhvr>
                                      <p:tavLst>
                                        <p:tav tm="0">
                                          <p:val>
                                            <p:strVal val="#ppt_x"/>
                                          </p:val>
                                        </p:tav>
                                        <p:tav tm="100000">
                                          <p:val>
                                            <p:strVal val="#ppt_x"/>
                                          </p:val>
                                        </p:tav>
                                      </p:tavLst>
                                    </p:anim>
                                    <p:anim calcmode="lin" valueType="num">
                                      <p:cBhvr>
                                        <p:cTn id="8" dur="500" fill="hold"/>
                                        <p:tgtEl>
                                          <p:spTgt spid="8194"/>
                                        </p:tgtEl>
                                        <p:attrNameLst>
                                          <p:attrName>ppt_y</p:attrName>
                                        </p:attrNameLst>
                                      </p:cBhvr>
                                      <p:tavLst>
                                        <p:tav tm="0">
                                          <p:val>
                                            <p:strVal val="#ppt_y-#ppt_h/2"/>
                                          </p:val>
                                        </p:tav>
                                        <p:tav tm="100000">
                                          <p:val>
                                            <p:strVal val="#ppt_y"/>
                                          </p:val>
                                        </p:tav>
                                      </p:tavLst>
                                    </p:anim>
                                    <p:anim calcmode="lin" valueType="num">
                                      <p:cBhvr>
                                        <p:cTn id="9" dur="500" fill="hold"/>
                                        <p:tgtEl>
                                          <p:spTgt spid="8194"/>
                                        </p:tgtEl>
                                        <p:attrNameLst>
                                          <p:attrName>ppt_w</p:attrName>
                                        </p:attrNameLst>
                                      </p:cBhvr>
                                      <p:tavLst>
                                        <p:tav tm="0">
                                          <p:val>
                                            <p:strVal val="#ppt_w"/>
                                          </p:val>
                                        </p:tav>
                                        <p:tav tm="100000">
                                          <p:val>
                                            <p:strVal val="#ppt_w"/>
                                          </p:val>
                                        </p:tav>
                                      </p:tavLst>
                                    </p:anim>
                                    <p:anim calcmode="lin" valueType="num">
                                      <p:cBhvr>
                                        <p:cTn id="10" dur="500" fill="hold"/>
                                        <p:tgtEl>
                                          <p:spTgt spid="8194"/>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标题 1"/>
          <p:cNvSpPr>
            <a:spLocks noGrp="1"/>
          </p:cNvSpPr>
          <p:nvPr/>
        </p:nvSpPr>
        <p:spPr>
          <a:xfrm>
            <a:off x="669882" y="432000"/>
            <a:ext cx="10852237" cy="648000"/>
          </a:xfrm>
          <a:prstGeom prst="rect">
            <a:avLst/>
          </a:prstGeom>
        </p:spPr>
        <p:txBody>
          <a:bodyPr vert="horz" lIns="101600" tIns="38100" rIns="76200" bIns="38100" rtlCol="0" anchor="ctr" anchorCtr="0">
            <a:noAutofit/>
          </a:bodyPr>
          <a:lstStyle>
            <a:lvl1pPr marL="0" marR="0" lvl="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lgn="ctr">
              <a:buClrTx/>
              <a:buSzTx/>
              <a:buFontTx/>
            </a:pPr>
            <a:r>
              <a:rPr sz="4400">
                <a:solidFill>
                  <a:srgbClr val="0945A5"/>
                </a:solidFill>
                <a:sym typeface="+mn-ea"/>
              </a:rPr>
              <a:t>检查字词</a:t>
            </a:r>
            <a:endParaRPr sz="4400">
              <a:solidFill>
                <a:srgbClr val="0945A5"/>
              </a:solidFill>
              <a:sym typeface="+mn-ea"/>
            </a:endParaRPr>
          </a:p>
        </p:txBody>
      </p:sp>
      <p:sp>
        <p:nvSpPr>
          <p:cNvPr id="12291" name="Rectangle 8"/>
          <p:cNvSpPr>
            <a:spLocks noRot="1"/>
          </p:cNvSpPr>
          <p:nvPr/>
        </p:nvSpPr>
        <p:spPr>
          <a:xfrm>
            <a:off x="670560" y="1236345"/>
            <a:ext cx="11057890" cy="5152390"/>
          </a:xfrm>
          <a:prstGeom prst="rect">
            <a:avLst/>
          </a:prstGeom>
          <a:noFill/>
          <a:ln w="9525">
            <a:noFill/>
          </a:ln>
        </p:spPr>
        <p:txBody>
          <a:bodyPr/>
          <a:p>
            <a:pPr>
              <a:lnSpc>
                <a:spcPct val="150000"/>
              </a:lnSpc>
              <a:spcBef>
                <a:spcPct val="20000"/>
              </a:spcBef>
              <a:buClr>
                <a:schemeClr val="folHlink"/>
              </a:buClr>
              <a:buSzPct val="85000"/>
              <a:buFont typeface="Wingdings 2" panose="05020102010507070707" pitchFamily="18" charset="2"/>
            </a:pPr>
            <a:r>
              <a:rPr lang="zh-CN" altLang="en-US" sz="4000" dirty="0">
                <a:solidFill>
                  <a:srgbClr val="FF0066"/>
                </a:solidFill>
                <a:uFillTx/>
                <a:ea typeface="华文中宋" panose="02010600040101010101" charset="-122"/>
                <a:cs typeface="+mn-lt"/>
              </a:rPr>
              <a:t>贱</a:t>
            </a:r>
            <a:r>
              <a:rPr lang="en-US" altLang="zh-CN" sz="4000" dirty="0">
                <a:solidFill>
                  <a:schemeClr val="tx1"/>
                </a:solidFill>
                <a:uFillTx/>
                <a:ea typeface="华文中宋" panose="02010600040101010101" charset="-122"/>
                <a:cs typeface="+mn-lt"/>
                <a:sym typeface="+mn-ea"/>
              </a:rPr>
              <a:t>( </a:t>
            </a:r>
            <a:r>
              <a:rPr lang="zh-CN" altLang="en-US" sz="4000" dirty="0">
                <a:solidFill>
                  <a:srgbClr val="FF0066"/>
                </a:solidFill>
                <a:uFillTx/>
                <a:ea typeface="华文中宋" panose="02010600040101010101" charset="-122"/>
                <a:cs typeface="+mn-lt"/>
                <a:sym typeface="+mn-ea"/>
              </a:rPr>
              <a:t>jiàn</a:t>
            </a:r>
            <a:r>
              <a:rPr lang="en-US" altLang="zh-CN" sz="4000" dirty="0">
                <a:solidFill>
                  <a:schemeClr val="tx1"/>
                </a:solidFill>
                <a:uFillTx/>
                <a:ea typeface="华文中宋" panose="02010600040101010101" charset="-122"/>
                <a:cs typeface="+mn-lt"/>
                <a:sym typeface="+mn-ea"/>
              </a:rPr>
              <a:t> )     </a:t>
            </a:r>
            <a:r>
              <a:rPr lang="zh-CN" altLang="en-US" sz="4000" dirty="0">
                <a:solidFill>
                  <a:srgbClr val="FF0066"/>
                </a:solidFill>
                <a:uFillTx/>
                <a:ea typeface="华文中宋" panose="02010600040101010101" charset="-122"/>
                <a:cs typeface="+mn-lt"/>
                <a:sym typeface="+mn-ea"/>
              </a:rPr>
              <a:t>拧</a:t>
            </a:r>
            <a:r>
              <a:rPr lang="en-US" altLang="zh-CN" sz="4000" dirty="0">
                <a:solidFill>
                  <a:schemeClr val="tx1"/>
                </a:solidFill>
                <a:uFillTx/>
                <a:ea typeface="华文中宋" panose="02010600040101010101" charset="-122"/>
                <a:cs typeface="+mn-lt"/>
              </a:rPr>
              <a:t>( </a:t>
            </a:r>
            <a:r>
              <a:rPr lang="zh-CN" altLang="en-US" sz="4000" dirty="0">
                <a:solidFill>
                  <a:srgbClr val="FF0066"/>
                </a:solidFill>
                <a:uFillTx/>
                <a:ea typeface="华文中宋" panose="02010600040101010101" charset="-122"/>
                <a:cs typeface="+mn-lt"/>
              </a:rPr>
              <a:t>nǐng</a:t>
            </a:r>
            <a:r>
              <a:rPr lang="en-US" altLang="zh-CN" sz="4000" dirty="0">
                <a:solidFill>
                  <a:schemeClr val="tx1"/>
                </a:solidFill>
                <a:uFillTx/>
                <a:ea typeface="华文中宋" panose="02010600040101010101" charset="-122"/>
                <a:cs typeface="+mn-lt"/>
              </a:rPr>
              <a:t> )     </a:t>
            </a:r>
            <a:r>
              <a:rPr lang="zh-CN" altLang="en-US" sz="4000" dirty="0">
                <a:solidFill>
                  <a:srgbClr val="FF0066"/>
                </a:solidFill>
                <a:uFillTx/>
                <a:ea typeface="华文中宋" panose="02010600040101010101" charset="-122"/>
                <a:cs typeface="+mn-lt"/>
              </a:rPr>
              <a:t>筛</a:t>
            </a:r>
            <a:r>
              <a:rPr lang="zh-CN" altLang="en-US" sz="4000" dirty="0">
                <a:solidFill>
                  <a:schemeClr val="tx1"/>
                </a:solidFill>
                <a:uFillTx/>
                <a:ea typeface="华文中宋" panose="02010600040101010101" charset="-122"/>
                <a:cs typeface="+mn-lt"/>
              </a:rPr>
              <a:t>子</a:t>
            </a:r>
            <a:r>
              <a:rPr lang="en-US" altLang="zh-CN" sz="4000" dirty="0">
                <a:solidFill>
                  <a:schemeClr val="tx1"/>
                </a:solidFill>
                <a:uFillTx/>
                <a:ea typeface="华文中宋" panose="02010600040101010101" charset="-122"/>
                <a:cs typeface="+mn-lt"/>
                <a:sym typeface="+mn-ea"/>
              </a:rPr>
              <a:t>( </a:t>
            </a:r>
            <a:r>
              <a:rPr lang="zh-CN" altLang="en-US" sz="4000" dirty="0">
                <a:solidFill>
                  <a:srgbClr val="FF0066"/>
                </a:solidFill>
                <a:uFillTx/>
                <a:ea typeface="华文中宋" panose="02010600040101010101" charset="-122"/>
                <a:cs typeface="+mn-lt"/>
                <a:sym typeface="+mn-ea"/>
              </a:rPr>
              <a:t>shāi</a:t>
            </a:r>
            <a:r>
              <a:rPr lang="en-US" altLang="zh-CN" sz="4000" dirty="0">
                <a:solidFill>
                  <a:schemeClr val="tx1"/>
                </a:solidFill>
                <a:uFillTx/>
                <a:ea typeface="华文中宋" panose="02010600040101010101" charset="-122"/>
                <a:cs typeface="+mn-lt"/>
                <a:sym typeface="+mn-ea"/>
              </a:rPr>
              <a:t> )   </a:t>
            </a:r>
            <a:r>
              <a:rPr lang="zh-CN" altLang="en-US" sz="4000" dirty="0">
                <a:solidFill>
                  <a:srgbClr val="FF0066"/>
                </a:solidFill>
                <a:uFillTx/>
                <a:ea typeface="华文中宋" panose="02010600040101010101" charset="-122"/>
                <a:cs typeface="+mn-lt"/>
                <a:sym typeface="+mn-ea"/>
              </a:rPr>
              <a:t>坎</a:t>
            </a:r>
            <a:r>
              <a:rPr lang="zh-CN" altLang="en-US" sz="4000" dirty="0">
                <a:solidFill>
                  <a:schemeClr val="tx1"/>
                </a:solidFill>
                <a:uFillTx/>
                <a:ea typeface="华文中宋" panose="02010600040101010101" charset="-122"/>
                <a:cs typeface="+mn-lt"/>
                <a:sym typeface="+mn-ea"/>
              </a:rPr>
              <a:t>肩</a:t>
            </a:r>
            <a:r>
              <a:rPr lang="en-US" altLang="zh-CN" sz="4000" dirty="0">
                <a:solidFill>
                  <a:schemeClr val="tx1"/>
                </a:solidFill>
                <a:uFillTx/>
                <a:ea typeface="华文中宋" panose="02010600040101010101" charset="-122"/>
                <a:cs typeface="+mn-lt"/>
                <a:sym typeface="+mn-ea"/>
              </a:rPr>
              <a:t>( </a:t>
            </a:r>
            <a:r>
              <a:rPr lang="zh-CN" altLang="en-US" sz="4000" dirty="0">
                <a:solidFill>
                  <a:srgbClr val="FF0066"/>
                </a:solidFill>
                <a:uFillTx/>
                <a:ea typeface="华文中宋" panose="02010600040101010101" charset="-122"/>
                <a:cs typeface="+mn-lt"/>
                <a:sym typeface="+mn-ea"/>
              </a:rPr>
              <a:t>kǎn</a:t>
            </a:r>
            <a:r>
              <a:rPr lang="en-US" altLang="zh-CN" sz="4000" dirty="0">
                <a:solidFill>
                  <a:schemeClr val="tx1"/>
                </a:solidFill>
                <a:uFillTx/>
                <a:ea typeface="华文中宋" panose="02010600040101010101" charset="-122"/>
                <a:cs typeface="+mn-lt"/>
                <a:sym typeface="+mn-ea"/>
              </a:rPr>
              <a:t> )</a:t>
            </a:r>
            <a:r>
              <a:rPr lang="zh-CN" altLang="en-US" sz="4000" dirty="0">
                <a:solidFill>
                  <a:schemeClr val="tx1"/>
                </a:solidFill>
                <a:uFillTx/>
                <a:ea typeface="华文中宋" panose="02010600040101010101" charset="-122"/>
                <a:cs typeface="+mn-lt"/>
                <a:sym typeface="+mn-ea"/>
              </a:rPr>
              <a:t>        旗</a:t>
            </a:r>
            <a:r>
              <a:rPr lang="zh-CN" altLang="en-US" sz="4000" dirty="0">
                <a:solidFill>
                  <a:srgbClr val="FF0066"/>
                </a:solidFill>
                <a:uFillTx/>
                <a:ea typeface="华文中宋" panose="02010600040101010101" charset="-122"/>
                <a:cs typeface="+mn-lt"/>
                <a:sym typeface="+mn-ea"/>
              </a:rPr>
              <a:t>帜</a:t>
            </a:r>
            <a:r>
              <a:rPr lang="en-US" altLang="zh-CN" sz="4000" dirty="0">
                <a:solidFill>
                  <a:schemeClr val="tx1"/>
                </a:solidFill>
                <a:uFillTx/>
                <a:ea typeface="华文中宋" panose="02010600040101010101" charset="-122"/>
                <a:cs typeface="+mn-lt"/>
                <a:sym typeface="+mn-ea"/>
              </a:rPr>
              <a:t>( </a:t>
            </a:r>
            <a:r>
              <a:rPr lang="zh-CN" altLang="en-US" sz="4000" dirty="0">
                <a:solidFill>
                  <a:srgbClr val="FF0066"/>
                </a:solidFill>
                <a:uFillTx/>
                <a:ea typeface="华文中宋" panose="02010600040101010101" charset="-122"/>
                <a:cs typeface="+mn-lt"/>
                <a:sym typeface="+mn-ea"/>
              </a:rPr>
              <a:t>zhì</a:t>
            </a:r>
            <a:r>
              <a:rPr lang="en-US" altLang="zh-CN" sz="4000" dirty="0">
                <a:solidFill>
                  <a:schemeClr val="tx1"/>
                </a:solidFill>
                <a:uFillTx/>
                <a:ea typeface="华文中宋" panose="02010600040101010101" charset="-122"/>
                <a:cs typeface="+mn-lt"/>
                <a:sym typeface="+mn-ea"/>
              </a:rPr>
              <a:t> ) </a:t>
            </a:r>
            <a:r>
              <a:rPr lang="zh-CN" altLang="en-US" sz="4000" dirty="0">
                <a:solidFill>
                  <a:schemeClr val="tx1"/>
                </a:solidFill>
                <a:uFillTx/>
                <a:ea typeface="华文中宋" panose="02010600040101010101" charset="-122"/>
                <a:cs typeface="+mn-lt"/>
                <a:sym typeface="+mn-ea"/>
              </a:rPr>
              <a:t>       荒唐</a:t>
            </a:r>
            <a:r>
              <a:rPr lang="zh-CN" altLang="en-US" sz="4000" dirty="0">
                <a:uFillTx/>
                <a:ea typeface="华文中宋" panose="02010600040101010101" charset="-122"/>
                <a:cs typeface="+mn-lt"/>
                <a:sym typeface="+mn-ea"/>
              </a:rPr>
              <a:t>       </a:t>
            </a:r>
            <a:r>
              <a:rPr lang="zh-CN" altLang="en-US" sz="4000" dirty="0">
                <a:solidFill>
                  <a:schemeClr val="tx1"/>
                </a:solidFill>
                <a:uFillTx/>
                <a:ea typeface="华文中宋" panose="02010600040101010101" charset="-122"/>
                <a:cs typeface="+mn-lt"/>
              </a:rPr>
              <a:t>洋</a:t>
            </a:r>
            <a:r>
              <a:rPr lang="zh-CN" altLang="en-US" sz="4000" dirty="0">
                <a:solidFill>
                  <a:srgbClr val="FF0066"/>
                </a:solidFill>
                <a:uFillTx/>
                <a:ea typeface="华文中宋" panose="02010600040101010101" charset="-122"/>
                <a:cs typeface="+mn-lt"/>
              </a:rPr>
              <a:t>溢</a:t>
            </a:r>
            <a:r>
              <a:rPr lang="en-US" altLang="zh-CN" sz="4000" dirty="0">
                <a:solidFill>
                  <a:schemeClr val="tx1"/>
                </a:solidFill>
                <a:uFillTx/>
                <a:ea typeface="华文中宋" panose="02010600040101010101" charset="-122"/>
                <a:cs typeface="+mn-lt"/>
              </a:rPr>
              <a:t>( </a:t>
            </a:r>
            <a:r>
              <a:rPr lang="zh-CN" altLang="en-US" sz="4000" dirty="0">
                <a:solidFill>
                  <a:srgbClr val="FF0066"/>
                </a:solidFill>
                <a:uFillTx/>
                <a:ea typeface="华文中宋" panose="02010600040101010101" charset="-122"/>
                <a:cs typeface="+mn-lt"/>
              </a:rPr>
              <a:t>yì</a:t>
            </a:r>
            <a:r>
              <a:rPr lang="en-US" altLang="zh-CN" sz="4000" dirty="0">
                <a:solidFill>
                  <a:schemeClr val="tx1"/>
                </a:solidFill>
                <a:uFillTx/>
                <a:ea typeface="华文中宋" panose="02010600040101010101" charset="-122"/>
                <a:cs typeface="+mn-lt"/>
              </a:rPr>
              <a:t> )        </a:t>
            </a:r>
            <a:r>
              <a:rPr lang="zh-CN" altLang="en-US" sz="4000" dirty="0">
                <a:solidFill>
                  <a:schemeClr val="tx1"/>
                </a:solidFill>
                <a:uFillTx/>
                <a:ea typeface="华文中宋" panose="02010600040101010101" charset="-122"/>
                <a:cs typeface="+mn-lt"/>
              </a:rPr>
              <a:t>温情</a:t>
            </a:r>
            <a:r>
              <a:rPr lang="en-US" altLang="zh-CN" sz="4000" dirty="0">
                <a:solidFill>
                  <a:schemeClr val="tx1"/>
                </a:solidFill>
                <a:uFillTx/>
                <a:ea typeface="华文中宋" panose="02010600040101010101" charset="-122"/>
                <a:cs typeface="+mn-lt"/>
                <a:sym typeface="+mn-ea"/>
              </a:rPr>
              <a:t>       </a:t>
            </a:r>
            <a:endParaRPr lang="en-US" altLang="zh-CN" sz="4000" dirty="0">
              <a:solidFill>
                <a:schemeClr val="tx1"/>
              </a:solidFill>
              <a:uFillTx/>
              <a:ea typeface="华文中宋" panose="02010600040101010101" charset="-122"/>
              <a:cs typeface="+mn-lt"/>
              <a:sym typeface="+mn-ea"/>
            </a:endParaRPr>
          </a:p>
          <a:p>
            <a:pPr>
              <a:lnSpc>
                <a:spcPct val="150000"/>
              </a:lnSpc>
              <a:spcBef>
                <a:spcPct val="20000"/>
              </a:spcBef>
              <a:buClr>
                <a:schemeClr val="folHlink"/>
              </a:buClr>
              <a:buSzPct val="85000"/>
              <a:buFont typeface="Wingdings 2" panose="05020102010507070707" pitchFamily="18" charset="2"/>
            </a:pPr>
            <a:r>
              <a:rPr lang="zh-CN" altLang="en-US" sz="4000" dirty="0">
                <a:solidFill>
                  <a:srgbClr val="FF0066"/>
                </a:solidFill>
                <a:uFillTx/>
                <a:ea typeface="华文中宋" panose="02010600040101010101" charset="-122"/>
                <a:cs typeface="+mn-lt"/>
              </a:rPr>
              <a:t>惦</a:t>
            </a:r>
            <a:r>
              <a:rPr lang="zh-CN" altLang="en-US" sz="4000" dirty="0">
                <a:solidFill>
                  <a:schemeClr val="tx1"/>
                </a:solidFill>
                <a:uFillTx/>
                <a:ea typeface="华文中宋" panose="02010600040101010101" charset="-122"/>
                <a:cs typeface="+mn-lt"/>
              </a:rPr>
              <a:t>记</a:t>
            </a:r>
            <a:r>
              <a:rPr lang="en-US" altLang="zh-CN" sz="4000" dirty="0">
                <a:solidFill>
                  <a:schemeClr val="tx1"/>
                </a:solidFill>
                <a:uFillTx/>
                <a:ea typeface="华文中宋" panose="02010600040101010101" charset="-122"/>
                <a:cs typeface="+mn-lt"/>
                <a:sym typeface="+mn-ea"/>
              </a:rPr>
              <a:t>( </a:t>
            </a:r>
            <a:r>
              <a:rPr lang="zh-CN" altLang="en-US" sz="4000" dirty="0">
                <a:solidFill>
                  <a:srgbClr val="FF0066"/>
                </a:solidFill>
                <a:uFillTx/>
                <a:ea typeface="华文中宋" panose="02010600040101010101" charset="-122"/>
                <a:cs typeface="+mn-lt"/>
                <a:sym typeface="+mn-ea"/>
              </a:rPr>
              <a:t>diàn</a:t>
            </a:r>
            <a:r>
              <a:rPr lang="en-US" altLang="zh-CN" sz="4000" dirty="0">
                <a:solidFill>
                  <a:schemeClr val="tx1"/>
                </a:solidFill>
                <a:uFillTx/>
                <a:ea typeface="华文中宋" panose="02010600040101010101" charset="-122"/>
                <a:cs typeface="+mn-lt"/>
                <a:sym typeface="+mn-ea"/>
              </a:rPr>
              <a:t> )       </a:t>
            </a:r>
            <a:r>
              <a:rPr lang="zh-CN" altLang="en-US" sz="4000" dirty="0">
                <a:solidFill>
                  <a:schemeClr val="tx1"/>
                </a:solidFill>
                <a:uFillTx/>
                <a:ea typeface="华文中宋" panose="02010600040101010101" charset="-122"/>
                <a:cs typeface="+mn-lt"/>
              </a:rPr>
              <a:t>恐</a:t>
            </a:r>
            <a:r>
              <a:rPr lang="zh-CN" altLang="en-US" sz="4000" dirty="0">
                <a:solidFill>
                  <a:srgbClr val="FF0066"/>
                </a:solidFill>
                <a:uFillTx/>
                <a:ea typeface="华文中宋" panose="02010600040101010101" charset="-122"/>
                <a:cs typeface="+mn-lt"/>
              </a:rPr>
              <a:t>吓</a:t>
            </a:r>
            <a:r>
              <a:rPr lang="en-US" altLang="zh-CN" sz="4000" dirty="0">
                <a:solidFill>
                  <a:schemeClr val="tx1"/>
                </a:solidFill>
                <a:uFillTx/>
                <a:ea typeface="华文中宋" panose="02010600040101010101" charset="-122"/>
                <a:cs typeface="+mn-lt"/>
                <a:sym typeface="+mn-ea"/>
              </a:rPr>
              <a:t>( </a:t>
            </a:r>
            <a:r>
              <a:rPr lang="zh-CN" altLang="en-US" sz="4000" dirty="0">
                <a:solidFill>
                  <a:srgbClr val="FF0066"/>
                </a:solidFill>
                <a:uFillTx/>
                <a:ea typeface="华文中宋" panose="02010600040101010101" charset="-122"/>
                <a:cs typeface="+mn-lt"/>
                <a:sym typeface="+mn-ea"/>
              </a:rPr>
              <a:t>hè</a:t>
            </a:r>
            <a:r>
              <a:rPr lang="en-US" altLang="zh-CN" sz="4000" dirty="0">
                <a:solidFill>
                  <a:schemeClr val="tx1"/>
                </a:solidFill>
                <a:uFillTx/>
                <a:ea typeface="华文中宋" panose="02010600040101010101" charset="-122"/>
                <a:cs typeface="+mn-lt"/>
                <a:sym typeface="+mn-ea"/>
              </a:rPr>
              <a:t> )</a:t>
            </a:r>
            <a:r>
              <a:rPr lang="zh-CN" altLang="en-US" sz="4000" dirty="0">
                <a:solidFill>
                  <a:schemeClr val="tx1"/>
                </a:solidFill>
                <a:uFillTx/>
                <a:ea typeface="华文中宋" panose="02010600040101010101" charset="-122"/>
                <a:cs typeface="+mn-lt"/>
              </a:rPr>
              <a:t>        </a:t>
            </a:r>
            <a:r>
              <a:rPr lang="zh-CN" altLang="en-US" sz="4000" dirty="0">
                <a:solidFill>
                  <a:srgbClr val="FF0066"/>
                </a:solidFill>
                <a:uFillTx/>
                <a:ea typeface="华文中宋" panose="02010600040101010101" charset="-122"/>
                <a:cs typeface="+mn-lt"/>
                <a:sym typeface="+mn-ea"/>
              </a:rPr>
              <a:t>径</a:t>
            </a:r>
            <a:r>
              <a:rPr lang="zh-CN" altLang="en-US" sz="4000" dirty="0">
                <a:solidFill>
                  <a:schemeClr val="tx1"/>
                </a:solidFill>
                <a:uFillTx/>
                <a:ea typeface="华文中宋" panose="02010600040101010101" charset="-122"/>
                <a:cs typeface="+mn-lt"/>
                <a:sym typeface="+mn-ea"/>
              </a:rPr>
              <a:t>自</a:t>
            </a:r>
            <a:r>
              <a:rPr lang="en-US" altLang="zh-CN" sz="4000" dirty="0">
                <a:solidFill>
                  <a:schemeClr val="tx1"/>
                </a:solidFill>
                <a:uFillTx/>
                <a:ea typeface="华文中宋" panose="02010600040101010101" charset="-122"/>
                <a:cs typeface="+mn-lt"/>
                <a:sym typeface="+mn-ea"/>
              </a:rPr>
              <a:t>( </a:t>
            </a:r>
            <a:r>
              <a:rPr lang="zh-CN" altLang="en-US" sz="4000" dirty="0">
                <a:solidFill>
                  <a:srgbClr val="FF0066"/>
                </a:solidFill>
                <a:uFillTx/>
                <a:ea typeface="华文中宋" panose="02010600040101010101" charset="-122"/>
                <a:cs typeface="+mn-lt"/>
                <a:sym typeface="+mn-ea"/>
              </a:rPr>
              <a:t>jìng</a:t>
            </a:r>
            <a:r>
              <a:rPr lang="en-US" altLang="zh-CN" sz="4000" dirty="0">
                <a:solidFill>
                  <a:schemeClr val="tx1"/>
                </a:solidFill>
                <a:uFillTx/>
                <a:ea typeface="华文中宋" panose="02010600040101010101" charset="-122"/>
                <a:cs typeface="+mn-lt"/>
                <a:sym typeface="+mn-ea"/>
              </a:rPr>
              <a:t> )</a:t>
            </a:r>
            <a:r>
              <a:rPr lang="zh-CN" altLang="en-US" sz="4000" dirty="0">
                <a:solidFill>
                  <a:schemeClr val="tx1"/>
                </a:solidFill>
                <a:uFillTx/>
                <a:ea typeface="华文中宋" panose="02010600040101010101" charset="-122"/>
                <a:cs typeface="+mn-lt"/>
                <a:sym typeface="+mn-ea"/>
              </a:rPr>
              <a:t> </a:t>
            </a:r>
            <a:r>
              <a:rPr lang="en-US" altLang="zh-CN" sz="4000" dirty="0">
                <a:solidFill>
                  <a:schemeClr val="tx1"/>
                </a:solidFill>
                <a:uFillTx/>
                <a:ea typeface="华文中宋" panose="02010600040101010101" charset="-122"/>
                <a:cs typeface="+mn-lt"/>
              </a:rPr>
              <a:t>      </a:t>
            </a:r>
            <a:endParaRPr lang="en-US" altLang="zh-CN" sz="4000" dirty="0">
              <a:solidFill>
                <a:schemeClr val="tx1"/>
              </a:solidFill>
              <a:uFillTx/>
              <a:ea typeface="华文中宋" panose="02010600040101010101" charset="-122"/>
              <a:cs typeface="+mn-lt"/>
            </a:endParaRPr>
          </a:p>
          <a:p>
            <a:pPr>
              <a:lnSpc>
                <a:spcPct val="150000"/>
              </a:lnSpc>
              <a:spcBef>
                <a:spcPct val="20000"/>
              </a:spcBef>
              <a:buClr>
                <a:schemeClr val="folHlink"/>
              </a:buClr>
              <a:buSzPct val="85000"/>
              <a:buFont typeface="Wingdings 2" panose="05020102010507070707" pitchFamily="18" charset="2"/>
            </a:pPr>
            <a:r>
              <a:rPr lang="zh-CN" sz="4000" dirty="0">
                <a:solidFill>
                  <a:schemeClr val="tx1"/>
                </a:solidFill>
                <a:uFillTx/>
                <a:ea typeface="华文中宋" panose="02010600040101010101" charset="-122"/>
                <a:cs typeface="+mn-lt"/>
              </a:rPr>
              <a:t>无精打</a:t>
            </a:r>
            <a:r>
              <a:rPr lang="zh-CN" altLang="en-US" sz="4000" dirty="0">
                <a:solidFill>
                  <a:srgbClr val="00B050"/>
                </a:solidFill>
                <a:uFillTx/>
                <a:ea typeface="华文中宋" panose="02010600040101010101" charset="-122"/>
                <a:cs typeface="+mn-lt"/>
              </a:rPr>
              <a:t>采    </a:t>
            </a:r>
            <a:r>
              <a:rPr lang="zh-CN" sz="4000" dirty="0">
                <a:solidFill>
                  <a:schemeClr val="tx1"/>
                </a:solidFill>
                <a:uFillTx/>
                <a:ea typeface="华文中宋" panose="02010600040101010101" charset="-122"/>
                <a:cs typeface="+mn-lt"/>
              </a:rPr>
              <a:t>无</a:t>
            </a:r>
            <a:r>
              <a:rPr lang="zh-CN" altLang="en-US" sz="4000" dirty="0">
                <a:solidFill>
                  <a:srgbClr val="00B050"/>
                </a:solidFill>
                <a:uFillTx/>
                <a:ea typeface="华文中宋" panose="02010600040101010101" charset="-122"/>
                <a:cs typeface="+mn-lt"/>
              </a:rPr>
              <a:t>缘</a:t>
            </a:r>
            <a:r>
              <a:rPr lang="zh-CN" sz="4000" dirty="0">
                <a:solidFill>
                  <a:schemeClr val="tx1"/>
                </a:solidFill>
                <a:uFillTx/>
                <a:ea typeface="华文中宋" panose="02010600040101010101" charset="-122"/>
                <a:cs typeface="+mn-lt"/>
              </a:rPr>
              <a:t>无故        异想天开</a:t>
            </a:r>
            <a:r>
              <a:rPr lang="en-US" altLang="zh-CN" sz="4000" dirty="0">
                <a:solidFill>
                  <a:schemeClr val="tx1"/>
                </a:solidFill>
                <a:uFillTx/>
                <a:ea typeface="华文中宋" panose="02010600040101010101" charset="-122"/>
                <a:cs typeface="+mn-lt"/>
              </a:rPr>
              <a:t>      </a:t>
            </a:r>
            <a:endParaRPr lang="en-US" altLang="zh-CN" sz="4000" dirty="0">
              <a:solidFill>
                <a:schemeClr val="tx1"/>
              </a:solidFill>
              <a:uFillTx/>
              <a:ea typeface="华文中宋" panose="02010600040101010101" charset="-122"/>
              <a:cs typeface="+mn-lt"/>
            </a:endParaRPr>
          </a:p>
          <a:p>
            <a:pPr>
              <a:lnSpc>
                <a:spcPct val="150000"/>
              </a:lnSpc>
              <a:spcBef>
                <a:spcPct val="20000"/>
              </a:spcBef>
              <a:buClr>
                <a:schemeClr val="folHlink"/>
              </a:buClr>
              <a:buSzPct val="85000"/>
              <a:buFont typeface="Wingdings 2" panose="05020102010507070707" pitchFamily="18" charset="2"/>
            </a:pPr>
            <a:r>
              <a:rPr lang="en-US" altLang="zh-CN" sz="4000" dirty="0">
                <a:solidFill>
                  <a:schemeClr val="tx1"/>
                </a:solidFill>
                <a:uFillTx/>
                <a:ea typeface="华文中宋" panose="02010600040101010101" charset="-122"/>
                <a:cs typeface="+mn-lt"/>
              </a:rPr>
              <a:t>契</a:t>
            </a:r>
            <a:r>
              <a:rPr lang="en-US" altLang="zh-CN" sz="4000" dirty="0">
                <a:solidFill>
                  <a:srgbClr val="FF0066"/>
                </a:solidFill>
                <a:uFillTx/>
                <a:ea typeface="华文中宋" panose="02010600040101010101" charset="-122"/>
                <a:cs typeface="+mn-lt"/>
              </a:rPr>
              <a:t>诃</a:t>
            </a:r>
            <a:r>
              <a:rPr lang="en-US" altLang="zh-CN" sz="4000" dirty="0">
                <a:solidFill>
                  <a:schemeClr val="tx1"/>
                </a:solidFill>
                <a:uFillTx/>
                <a:ea typeface="华文中宋" panose="02010600040101010101" charset="-122"/>
                <a:cs typeface="+mn-lt"/>
              </a:rPr>
              <a:t>夫( </a:t>
            </a:r>
            <a:r>
              <a:rPr lang="en-US" altLang="zh-CN" sz="4000" dirty="0">
                <a:solidFill>
                  <a:srgbClr val="FF0066"/>
                </a:solidFill>
                <a:uFillTx/>
                <a:ea typeface="华文中宋" panose="02010600040101010101" charset="-122"/>
                <a:cs typeface="+mn-lt"/>
              </a:rPr>
              <a:t>hē</a:t>
            </a:r>
            <a:r>
              <a:rPr lang="en-US" altLang="zh-CN" sz="4000" dirty="0">
                <a:solidFill>
                  <a:schemeClr val="tx1"/>
                </a:solidFill>
                <a:uFillTx/>
                <a:ea typeface="华文中宋" panose="02010600040101010101" charset="-122"/>
                <a:cs typeface="+mn-lt"/>
              </a:rPr>
              <a:t> )      </a:t>
            </a:r>
            <a:r>
              <a:rPr lang="zh-CN" altLang="en-US" sz="4000" dirty="0">
                <a:solidFill>
                  <a:srgbClr val="FF0066"/>
                </a:solidFill>
                <a:uFillTx/>
                <a:ea typeface="华文中宋" panose="02010600040101010101" charset="-122"/>
                <a:cs typeface="+mn-lt"/>
              </a:rPr>
              <a:t>魁梧</a:t>
            </a:r>
            <a:r>
              <a:rPr lang="en-US" altLang="zh-CN" sz="4000" dirty="0">
                <a:solidFill>
                  <a:schemeClr val="tx1"/>
                </a:solidFill>
                <a:uFillTx/>
                <a:ea typeface="华文中宋" panose="02010600040101010101" charset="-122"/>
                <a:cs typeface="+mn-lt"/>
              </a:rPr>
              <a:t>( </a:t>
            </a:r>
            <a:r>
              <a:rPr lang="en-US" altLang="zh-CN" sz="4000" dirty="0">
                <a:solidFill>
                  <a:srgbClr val="FF0066"/>
                </a:solidFill>
                <a:uFillTx/>
                <a:ea typeface="华文中宋" panose="02010600040101010101" charset="-122"/>
                <a:cs typeface="+mn-lt"/>
              </a:rPr>
              <a:t>kuí  wú</a:t>
            </a:r>
            <a:r>
              <a:rPr lang="en-US" altLang="zh-CN" sz="4000" dirty="0">
                <a:solidFill>
                  <a:schemeClr val="tx1"/>
                </a:solidFill>
                <a:uFillTx/>
                <a:ea typeface="华文中宋" panose="02010600040101010101" charset="-122"/>
                <a:cs typeface="+mn-lt"/>
              </a:rPr>
              <a:t> )     </a:t>
            </a:r>
            <a:r>
              <a:rPr lang="zh-CN" altLang="en-US" sz="4000" dirty="0">
                <a:solidFill>
                  <a:srgbClr val="FF0066"/>
                </a:solidFill>
                <a:uFillTx/>
                <a:ea typeface="华文中宋" panose="02010600040101010101" charset="-122"/>
                <a:cs typeface="+mn-lt"/>
              </a:rPr>
              <a:t>胚</a:t>
            </a:r>
            <a:r>
              <a:rPr lang="zh-CN" altLang="en-US" sz="4000" dirty="0">
                <a:solidFill>
                  <a:schemeClr val="tx1"/>
                </a:solidFill>
                <a:uFillTx/>
                <a:ea typeface="华文中宋" panose="02010600040101010101" charset="-122"/>
                <a:cs typeface="+mn-lt"/>
              </a:rPr>
              <a:t>子</a:t>
            </a:r>
            <a:r>
              <a:rPr lang="en-US" altLang="zh-CN" sz="4000" dirty="0">
                <a:solidFill>
                  <a:schemeClr val="tx1"/>
                </a:solidFill>
                <a:uFillTx/>
                <a:ea typeface="华文中宋" panose="02010600040101010101" charset="-122"/>
                <a:cs typeface="+mn-lt"/>
              </a:rPr>
              <a:t>( </a:t>
            </a:r>
            <a:r>
              <a:rPr lang="en-US" altLang="zh-CN" sz="4000" dirty="0">
                <a:solidFill>
                  <a:srgbClr val="FF0066"/>
                </a:solidFill>
                <a:uFillTx/>
                <a:ea typeface="华文中宋" panose="02010600040101010101" charset="-122"/>
                <a:cs typeface="+mn-lt"/>
              </a:rPr>
              <a:t>pēi</a:t>
            </a:r>
            <a:r>
              <a:rPr lang="en-US" altLang="zh-CN" sz="4000" dirty="0">
                <a:solidFill>
                  <a:schemeClr val="tx1"/>
                </a:solidFill>
                <a:uFillTx/>
                <a:ea typeface="华文中宋" panose="02010600040101010101" charset="-122"/>
                <a:cs typeface="+mn-lt"/>
              </a:rPr>
              <a:t> )</a:t>
            </a:r>
            <a:endParaRPr lang="en-US" altLang="zh-CN" sz="4000" dirty="0">
              <a:solidFill>
                <a:schemeClr val="tx1"/>
              </a:solidFill>
              <a:uFillTx/>
              <a:ea typeface="华文中宋" panose="02010600040101010101" charset="-122"/>
              <a:cs typeface="+mn-lt"/>
            </a:endParaRPr>
          </a:p>
          <a:p>
            <a:pPr>
              <a:lnSpc>
                <a:spcPct val="150000"/>
              </a:lnSpc>
              <a:spcBef>
                <a:spcPct val="20000"/>
              </a:spcBef>
              <a:buClr>
                <a:schemeClr val="folHlink"/>
              </a:buClr>
              <a:buSzPct val="85000"/>
              <a:buFont typeface="Wingdings 2" panose="05020102010507070707" pitchFamily="18" charset="2"/>
            </a:pPr>
            <a:r>
              <a:rPr lang="zh-CN" altLang="en-US" sz="4000" dirty="0">
                <a:solidFill>
                  <a:schemeClr val="tx1"/>
                </a:solidFill>
                <a:uFillTx/>
                <a:ea typeface="华文中宋" panose="02010600040101010101" charset="-122"/>
                <a:cs typeface="+mn-lt"/>
              </a:rPr>
              <a:t>    </a:t>
            </a:r>
            <a:endParaRPr lang="zh-CN" altLang="en-US" sz="4000" dirty="0">
              <a:solidFill>
                <a:schemeClr val="tx1"/>
              </a:solidFill>
              <a:uFillTx/>
              <a:ea typeface="华文中宋" panose="02010600040101010101" charset="-122"/>
              <a:cs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rcRect r="23971"/>
          <a:stretch>
            <a:fillRect/>
          </a:stretch>
        </p:blipFill>
        <p:spPr>
          <a:xfrm>
            <a:off x="-16510" y="-11430"/>
            <a:ext cx="12226925" cy="6894830"/>
          </a:xfrm>
          <a:prstGeom prst="rect">
            <a:avLst/>
          </a:prstGeom>
        </p:spPr>
      </p:pic>
      <p:sp>
        <p:nvSpPr>
          <p:cNvPr id="7" name="标题 6"/>
          <p:cNvSpPr>
            <a:spLocks noGrp="1"/>
          </p:cNvSpPr>
          <p:nvPr>
            <p:ph type="title"/>
          </p:nvPr>
        </p:nvSpPr>
        <p:spPr/>
        <p:txBody>
          <a:bodyPr vert="horz" lIns="101600" tIns="38100" rIns="76200" bIns="38100" rtlCol="0" anchor="ctr" anchorCtr="0">
            <a:noAutofit/>
          </a:bodyPr>
          <a:lstStyle>
            <a:lvl1pPr marL="0" marR="0" lvl="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lgn="ctr">
              <a:buClrTx/>
              <a:buSzTx/>
              <a:buFontTx/>
            </a:pPr>
            <a:r>
              <a:rPr sz="4400">
                <a:solidFill>
                  <a:srgbClr val="0945A5"/>
                </a:solidFill>
                <a:sym typeface="+mn-ea"/>
              </a:rPr>
              <a:t>默读思考</a:t>
            </a:r>
            <a:endParaRPr sz="4400">
              <a:solidFill>
                <a:srgbClr val="0945A5"/>
              </a:solidFill>
              <a:sym typeface="+mn-ea"/>
            </a:endParaRPr>
          </a:p>
        </p:txBody>
      </p:sp>
      <p:sp>
        <p:nvSpPr>
          <p:cNvPr id="2" name="内容占位符 1"/>
          <p:cNvSpPr>
            <a:spLocks noGrp="1"/>
          </p:cNvSpPr>
          <p:nvPr>
            <p:ph idx="1"/>
          </p:nvPr>
        </p:nvSpPr>
        <p:spPr>
          <a:xfrm>
            <a:off x="2482215" y="1649730"/>
            <a:ext cx="9039860" cy="2461895"/>
          </a:xfrm>
        </p:spPr>
        <p:txBody>
          <a:bodyPr>
            <a:normAutofit/>
            <a:scene3d>
              <a:camera prst="orthographicFront"/>
              <a:lightRig rig="threePt" dir="t"/>
            </a:scene3d>
          </a:bodyPr>
          <a:lstStyle/>
          <a:p>
            <a:pPr algn="l">
              <a:buClrTx/>
              <a:buSzTx/>
            </a:pPr>
            <a:r>
              <a:rPr lang="zh-CN" altLang="en-US" sz="36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课文</a:t>
            </a:r>
            <a:r>
              <a:rPr lang="zh-CN" altLang="en-US" sz="3600" b="1" dirty="0" smtClean="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中，</a:t>
            </a:r>
            <a:r>
              <a:rPr sz="3600" b="1">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奥楚蔑洛夫他每一次对案子的双方作出怎样的判定？判定案子的依据是什么？</a:t>
            </a:r>
            <a:endParaRPr lang="zh-CN" altLang="en-US" sz="36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3314" name="表格 13313"/>
          <p:cNvGraphicFramePr/>
          <p:nvPr/>
        </p:nvGraphicFramePr>
        <p:xfrm>
          <a:off x="1524000" y="0"/>
          <a:ext cx="9144000" cy="6764020"/>
        </p:xfrm>
        <a:graphic>
          <a:graphicData uri="http://schemas.openxmlformats.org/drawingml/2006/table">
            <a:tbl>
              <a:tblPr/>
              <a:tblGrid>
                <a:gridCol w="711200"/>
                <a:gridCol w="2794000"/>
                <a:gridCol w="3148330"/>
                <a:gridCol w="2490470"/>
              </a:tblGrid>
              <a:tr h="10668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en-US" altLang="zh-CN" b="1"/>
                    </a:p>
                    <a:p>
                      <a:pPr marL="0" lvl="0" indent="0">
                        <a:buNone/>
                      </a:pPr>
                      <a:endParaRPr lang="zh-CN" altLang="en-US"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b="1" dirty="0"/>
                        <a:t>对小猎狗</a:t>
                      </a:r>
                      <a:endParaRPr lang="zh-CN" altLang="en-US"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b="1" dirty="0"/>
                        <a:t>对赫留金</a:t>
                      </a:r>
                      <a:endParaRPr lang="zh-CN" altLang="en-US" b="1"/>
                    </a:p>
                  </a:txBody>
                  <a:tcPr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9883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b="1"/>
                        <a:t>1</a:t>
                      </a:r>
                      <a:endParaRPr lang="zh-CN" altLang="en-US" b="1"/>
                    </a:p>
                  </a:txBody>
                  <a:tcPr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50000"/>
                        </a:spcBef>
                        <a:buNone/>
                      </a:pPr>
                      <a:r>
                        <a:rPr lang="zh-CN" altLang="en-US" sz="2000" b="1" dirty="0"/>
                        <a:t>不知狗的主人是谁</a:t>
                      </a:r>
                      <a:endParaRPr lang="zh-CN" altLang="en-US" sz="2000"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7917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b="1"/>
                        <a:t>2</a:t>
                      </a:r>
                      <a:endParaRPr lang="zh-CN" altLang="en-US" b="1"/>
                    </a:p>
                  </a:txBody>
                  <a:tcPr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000" b="1" dirty="0"/>
                        <a:t>有人说好象是将军家的狗</a:t>
                      </a:r>
                      <a:endParaRPr lang="zh-CN" altLang="en-US" sz="2000"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804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b="1"/>
                        <a:t>3</a:t>
                      </a:r>
                      <a:endParaRPr lang="zh-CN" altLang="en-US" b="1"/>
                    </a:p>
                  </a:txBody>
                  <a:tcPr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000" b="1" dirty="0"/>
                        <a:t>巡警说不是将军家的狗 </a:t>
                      </a:r>
                      <a:endParaRPr lang="zh-CN" altLang="en-US" sz="2000"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7980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b="1"/>
                        <a:t>4</a:t>
                      </a:r>
                      <a:endParaRPr lang="zh-CN" altLang="en-US" b="1"/>
                    </a:p>
                  </a:txBody>
                  <a:tcPr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000" b="1" dirty="0"/>
                        <a:t>巡警说是将军家的狗 </a:t>
                      </a:r>
                      <a:endParaRPr lang="zh-CN" altLang="en-US" sz="2000" b="1" dirty="0"/>
                    </a:p>
                    <a:p>
                      <a:pPr marL="0" lvl="0" indent="0">
                        <a:buNone/>
                      </a:pPr>
                      <a:endParaRPr lang="zh-CN" altLang="en-US" sz="2000"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779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b="1"/>
                        <a:t>5</a:t>
                      </a:r>
                      <a:endParaRPr lang="zh-CN" altLang="en-US" b="1"/>
                    </a:p>
                  </a:txBody>
                  <a:tcPr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000" b="1" dirty="0"/>
                        <a:t>厨师说不是将军家的狗</a:t>
                      </a:r>
                      <a:endParaRPr lang="zh-CN" altLang="en-US" sz="2000"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8107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en-US" altLang="zh-CN" b="1"/>
                        <a:t>6</a:t>
                      </a:r>
                      <a:endParaRPr lang="zh-CN" altLang="en-US" b="1"/>
                    </a:p>
                  </a:txBody>
                  <a:tcPr anchor="ctr" anchorCtr="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000" b="1" dirty="0"/>
                        <a:t>厨师说是将军哥哥家的狗</a:t>
                      </a:r>
                      <a:endParaRPr lang="zh-CN" altLang="en-US" sz="2000" b="1"/>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3358" name="文本框 13357"/>
          <p:cNvSpPr txBox="1"/>
          <p:nvPr/>
        </p:nvSpPr>
        <p:spPr>
          <a:xfrm>
            <a:off x="5181600" y="1143000"/>
            <a:ext cx="2514600" cy="706755"/>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野畜生，疯狗把它弄死好了</a:t>
            </a:r>
            <a:endParaRPr lang="zh-CN" altLang="en-US" sz="2000" b="1">
              <a:solidFill>
                <a:srgbClr val="008000"/>
              </a:solidFill>
              <a:latin typeface="Times New Roman" panose="02020603050405020304" pitchFamily="18" charset="0"/>
            </a:endParaRPr>
          </a:p>
        </p:txBody>
      </p:sp>
      <p:sp>
        <p:nvSpPr>
          <p:cNvPr id="13359" name="文本框 13358"/>
          <p:cNvSpPr txBox="1"/>
          <p:nvPr/>
        </p:nvSpPr>
        <p:spPr>
          <a:xfrm>
            <a:off x="8305800" y="1219200"/>
            <a:ext cx="2362200" cy="398780"/>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肯定赫是被狗咬了</a:t>
            </a:r>
            <a:endParaRPr lang="zh-CN" altLang="en-US" sz="2000" b="1">
              <a:solidFill>
                <a:srgbClr val="008000"/>
              </a:solidFill>
              <a:latin typeface="Times New Roman" panose="02020603050405020304" pitchFamily="18" charset="0"/>
            </a:endParaRPr>
          </a:p>
        </p:txBody>
      </p:sp>
      <p:sp>
        <p:nvSpPr>
          <p:cNvPr id="13360" name="文本框 13359"/>
          <p:cNvSpPr txBox="1"/>
          <p:nvPr/>
        </p:nvSpPr>
        <p:spPr>
          <a:xfrm>
            <a:off x="5105400" y="1981200"/>
            <a:ext cx="2895600" cy="706755"/>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它是那么小，它怎么会咬着你的？</a:t>
            </a:r>
            <a:endParaRPr lang="zh-CN" altLang="en-US" sz="2000" b="1">
              <a:solidFill>
                <a:srgbClr val="008000"/>
              </a:solidFill>
              <a:latin typeface="Times New Roman" panose="02020603050405020304" pitchFamily="18" charset="0"/>
            </a:endParaRPr>
          </a:p>
        </p:txBody>
      </p:sp>
      <p:sp>
        <p:nvSpPr>
          <p:cNvPr id="13361" name="文本框 13360"/>
          <p:cNvSpPr txBox="1"/>
          <p:nvPr/>
        </p:nvSpPr>
        <p:spPr>
          <a:xfrm>
            <a:off x="8229600" y="1905000"/>
            <a:ext cx="2667000" cy="706755"/>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你那手指头一定是给钉子弄破的。鬼东西</a:t>
            </a:r>
            <a:endParaRPr lang="zh-CN" altLang="en-US" sz="2000" b="1">
              <a:solidFill>
                <a:srgbClr val="008000"/>
              </a:solidFill>
              <a:latin typeface="Times New Roman" panose="02020603050405020304" pitchFamily="18" charset="0"/>
            </a:endParaRPr>
          </a:p>
        </p:txBody>
      </p:sp>
      <p:sp>
        <p:nvSpPr>
          <p:cNvPr id="13362" name="文本框 13361"/>
          <p:cNvSpPr txBox="1"/>
          <p:nvPr/>
        </p:nvSpPr>
        <p:spPr>
          <a:xfrm>
            <a:off x="5181600" y="2971800"/>
            <a:ext cx="2819400" cy="398780"/>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下贱胚子</a:t>
            </a:r>
            <a:endParaRPr lang="zh-CN" altLang="en-US" sz="2000" b="1">
              <a:solidFill>
                <a:srgbClr val="008000"/>
              </a:solidFill>
              <a:latin typeface="Times New Roman" panose="02020603050405020304" pitchFamily="18" charset="0"/>
            </a:endParaRPr>
          </a:p>
        </p:txBody>
      </p:sp>
      <p:sp>
        <p:nvSpPr>
          <p:cNvPr id="13363" name="文本框 13362"/>
          <p:cNvSpPr txBox="1"/>
          <p:nvPr/>
        </p:nvSpPr>
        <p:spPr>
          <a:xfrm>
            <a:off x="8229600" y="2971800"/>
            <a:ext cx="2209800" cy="706755"/>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受了害，我决不能不管</a:t>
            </a:r>
            <a:endParaRPr lang="zh-CN" altLang="en-US" sz="2000" b="1">
              <a:solidFill>
                <a:srgbClr val="008000"/>
              </a:solidFill>
              <a:latin typeface="Times New Roman" panose="02020603050405020304" pitchFamily="18" charset="0"/>
            </a:endParaRPr>
          </a:p>
        </p:txBody>
      </p:sp>
      <p:sp>
        <p:nvSpPr>
          <p:cNvPr id="13364" name="文本框 13363"/>
          <p:cNvSpPr txBox="1"/>
          <p:nvPr/>
        </p:nvSpPr>
        <p:spPr>
          <a:xfrm>
            <a:off x="5181600" y="3962400"/>
            <a:ext cx="3048000" cy="706755"/>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名贵的狗，狗是娇贵的动物</a:t>
            </a:r>
            <a:endParaRPr lang="zh-CN" altLang="en-US" sz="2000" b="1">
              <a:solidFill>
                <a:srgbClr val="008000"/>
              </a:solidFill>
              <a:latin typeface="Times New Roman" panose="02020603050405020304" pitchFamily="18" charset="0"/>
            </a:endParaRPr>
          </a:p>
        </p:txBody>
      </p:sp>
      <p:sp>
        <p:nvSpPr>
          <p:cNvPr id="13365" name="文本框 13364"/>
          <p:cNvSpPr txBox="1"/>
          <p:nvPr/>
        </p:nvSpPr>
        <p:spPr>
          <a:xfrm>
            <a:off x="8229600" y="3886200"/>
            <a:ext cx="2133600" cy="922020"/>
          </a:xfrm>
          <a:prstGeom prst="rect">
            <a:avLst/>
          </a:prstGeom>
          <a:noFill/>
          <a:ln w="9525">
            <a:noFill/>
          </a:ln>
        </p:spPr>
        <p:txBody>
          <a:bodyPr>
            <a:spAutoFit/>
          </a:bodyPr>
          <a:p>
            <a:pPr>
              <a:spcBef>
                <a:spcPct val="50000"/>
              </a:spcBef>
            </a:pPr>
            <a:r>
              <a:rPr lang="zh-CN" altLang="en-US" b="1" dirty="0">
                <a:solidFill>
                  <a:srgbClr val="008000"/>
                </a:solidFill>
                <a:latin typeface="Times New Roman" panose="02020603050405020304" pitchFamily="18" charset="0"/>
              </a:rPr>
              <a:t>你这混蛋不用把你那手指头伸出来！怪你不好</a:t>
            </a:r>
            <a:endParaRPr lang="zh-CN" altLang="en-US" b="1">
              <a:solidFill>
                <a:srgbClr val="008000"/>
              </a:solidFill>
              <a:latin typeface="Times New Roman" panose="02020603050405020304" pitchFamily="18" charset="0"/>
            </a:endParaRPr>
          </a:p>
        </p:txBody>
      </p:sp>
      <p:sp>
        <p:nvSpPr>
          <p:cNvPr id="13366" name="文本框 13365"/>
          <p:cNvSpPr txBox="1"/>
          <p:nvPr/>
        </p:nvSpPr>
        <p:spPr>
          <a:xfrm>
            <a:off x="5181600" y="4953000"/>
            <a:ext cx="2895600" cy="398780"/>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野狗，弄死它算了。</a:t>
            </a:r>
            <a:endParaRPr lang="zh-CN" altLang="en-US" sz="2000" b="1">
              <a:solidFill>
                <a:srgbClr val="008000"/>
              </a:solidFill>
              <a:latin typeface="Times New Roman" panose="02020603050405020304" pitchFamily="18" charset="0"/>
            </a:endParaRPr>
          </a:p>
        </p:txBody>
      </p:sp>
      <p:sp>
        <p:nvSpPr>
          <p:cNvPr id="13367" name="文本框 13366"/>
          <p:cNvSpPr txBox="1"/>
          <p:nvPr/>
        </p:nvSpPr>
        <p:spPr>
          <a:xfrm>
            <a:off x="5181600" y="5851525"/>
            <a:ext cx="2819400" cy="645160"/>
          </a:xfrm>
          <a:prstGeom prst="rect">
            <a:avLst/>
          </a:prstGeom>
          <a:noFill/>
          <a:ln w="9525">
            <a:noFill/>
          </a:ln>
        </p:spPr>
        <p:txBody>
          <a:bodyPr>
            <a:spAutoFit/>
          </a:bodyPr>
          <a:p>
            <a:pPr>
              <a:spcBef>
                <a:spcPct val="50000"/>
              </a:spcBef>
            </a:pPr>
            <a:r>
              <a:rPr lang="zh-CN" altLang="en-US" b="1" dirty="0">
                <a:solidFill>
                  <a:srgbClr val="008000"/>
                </a:solidFill>
                <a:latin typeface="Times New Roman" panose="02020603050405020304" pitchFamily="18" charset="0"/>
              </a:rPr>
              <a:t>真不赖，怪伶俐的，一口就咬破了这家伙的手指头</a:t>
            </a:r>
            <a:endParaRPr lang="zh-CN" altLang="en-US" b="1">
              <a:solidFill>
                <a:srgbClr val="008000"/>
              </a:solidFill>
              <a:latin typeface="Times New Roman" panose="02020603050405020304" pitchFamily="18" charset="0"/>
            </a:endParaRPr>
          </a:p>
        </p:txBody>
      </p:sp>
      <p:sp>
        <p:nvSpPr>
          <p:cNvPr id="13368" name="文本框 13367"/>
          <p:cNvSpPr txBox="1"/>
          <p:nvPr/>
        </p:nvSpPr>
        <p:spPr>
          <a:xfrm>
            <a:off x="8153400" y="5943600"/>
            <a:ext cx="2514600" cy="398780"/>
          </a:xfrm>
          <a:prstGeom prst="rect">
            <a:avLst/>
          </a:prstGeom>
          <a:noFill/>
          <a:ln w="9525">
            <a:noFill/>
          </a:ln>
        </p:spPr>
        <p:txBody>
          <a:bodyPr>
            <a:spAutoFit/>
          </a:bodyPr>
          <a:p>
            <a:pPr>
              <a:spcBef>
                <a:spcPct val="50000"/>
              </a:spcBef>
            </a:pPr>
            <a:r>
              <a:rPr lang="zh-CN" altLang="en-US" sz="2000" b="1" dirty="0">
                <a:solidFill>
                  <a:srgbClr val="008000"/>
                </a:solidFill>
                <a:latin typeface="Times New Roman" panose="02020603050405020304" pitchFamily="18" charset="0"/>
              </a:rPr>
              <a:t>我早晚要收拾你</a:t>
            </a:r>
            <a:endParaRPr lang="zh-CN" altLang="en-US" sz="2000" b="1">
              <a:solidFill>
                <a:srgbClr val="008000"/>
              </a:solidFill>
              <a:latin typeface="Times New Roman" panose="02020603050405020304" pitchFamily="18" charset="0"/>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3358"/>
                                        </p:tgtEl>
                                        <p:attrNameLst>
                                          <p:attrName>style.visibility</p:attrName>
                                        </p:attrNameLst>
                                      </p:cBhvr>
                                      <p:to>
                                        <p:strVal val="visible"/>
                                      </p:to>
                                    </p:set>
                                    <p:anim calcmode="lin" valueType="num">
                                      <p:cBhvr>
                                        <p:cTn id="7" dur="500" fill="hold"/>
                                        <p:tgtEl>
                                          <p:spTgt spid="13358"/>
                                        </p:tgtEl>
                                        <p:attrNameLst>
                                          <p:attrName>ppt_w</p:attrName>
                                        </p:attrNameLst>
                                      </p:cBhvr>
                                      <p:tavLst>
                                        <p:tav tm="0">
                                          <p:val>
                                            <p:fltVal val="0.000000"/>
                                          </p:val>
                                        </p:tav>
                                        <p:tav tm="100000">
                                          <p:val>
                                            <p:strVal val="#ppt_w"/>
                                          </p:val>
                                        </p:tav>
                                      </p:tavLst>
                                    </p:anim>
                                    <p:anim calcmode="lin" valueType="num">
                                      <p:cBhvr>
                                        <p:cTn id="8" dur="500" fill="hold"/>
                                        <p:tgtEl>
                                          <p:spTgt spid="13358"/>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528" fill="hold" grpId="0" nodeType="clickEffect">
                                  <p:stCondLst>
                                    <p:cond delay="0"/>
                                  </p:stCondLst>
                                  <p:childTnLst>
                                    <p:set>
                                      <p:cBhvr>
                                        <p:cTn id="12" dur="1" fill="hold">
                                          <p:stCondLst>
                                            <p:cond delay="0"/>
                                          </p:stCondLst>
                                        </p:cTn>
                                        <p:tgtEl>
                                          <p:spTgt spid="13359"/>
                                        </p:tgtEl>
                                        <p:attrNameLst>
                                          <p:attrName>style.visibility</p:attrName>
                                        </p:attrNameLst>
                                      </p:cBhvr>
                                      <p:to>
                                        <p:strVal val="visible"/>
                                      </p:to>
                                    </p:set>
                                    <p:anim calcmode="lin" valueType="num">
                                      <p:cBhvr>
                                        <p:cTn id="13" dur="500" fill="hold"/>
                                        <p:tgtEl>
                                          <p:spTgt spid="13359"/>
                                        </p:tgtEl>
                                        <p:attrNameLst>
                                          <p:attrName>ppt_w</p:attrName>
                                        </p:attrNameLst>
                                      </p:cBhvr>
                                      <p:tavLst>
                                        <p:tav tm="0">
                                          <p:val>
                                            <p:fltVal val="0.000000"/>
                                          </p:val>
                                        </p:tav>
                                        <p:tav tm="100000">
                                          <p:val>
                                            <p:strVal val="#ppt_w"/>
                                          </p:val>
                                        </p:tav>
                                      </p:tavLst>
                                    </p:anim>
                                    <p:anim calcmode="lin" valueType="num">
                                      <p:cBhvr>
                                        <p:cTn id="14" dur="500" fill="hold"/>
                                        <p:tgtEl>
                                          <p:spTgt spid="13359"/>
                                        </p:tgtEl>
                                        <p:attrNameLst>
                                          <p:attrName>ppt_h</p:attrName>
                                        </p:attrNameLst>
                                      </p:cBhvr>
                                      <p:tavLst>
                                        <p:tav tm="0">
                                          <p:val>
                                            <p:fltVal val="0.000000"/>
                                          </p:val>
                                        </p:tav>
                                        <p:tav tm="100000">
                                          <p:val>
                                            <p:strVal val="#ppt_h"/>
                                          </p:val>
                                        </p:tav>
                                      </p:tavLst>
                                    </p:anim>
                                    <p:anim calcmode="lin" valueType="num">
                                      <p:cBhvr>
                                        <p:cTn id="15" dur="500" fill="hold"/>
                                        <p:tgtEl>
                                          <p:spTgt spid="13359"/>
                                        </p:tgtEl>
                                        <p:attrNameLst>
                                          <p:attrName>ppt_x</p:attrName>
                                        </p:attrNameLst>
                                      </p:cBhvr>
                                      <p:tavLst>
                                        <p:tav tm="0">
                                          <p:val>
                                            <p:fltVal val="0.500000"/>
                                          </p:val>
                                        </p:tav>
                                        <p:tav tm="100000">
                                          <p:val>
                                            <p:strVal val="#ppt_x"/>
                                          </p:val>
                                        </p:tav>
                                      </p:tavLst>
                                    </p:anim>
                                    <p:anim calcmode="lin" valueType="num">
                                      <p:cBhvr>
                                        <p:cTn id="16" dur="500" fill="hold"/>
                                        <p:tgtEl>
                                          <p:spTgt spid="13359"/>
                                        </p:tgtEl>
                                        <p:attrNameLst>
                                          <p:attrName>ppt_y</p:attrName>
                                        </p:attrNameLst>
                                      </p:cBhvr>
                                      <p:tavLst>
                                        <p:tav tm="0">
                                          <p:val>
                                            <p:fltVal val="0.500000"/>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3360"/>
                                        </p:tgtEl>
                                        <p:attrNameLst>
                                          <p:attrName>style.visibility</p:attrName>
                                        </p:attrNameLst>
                                      </p:cBhvr>
                                      <p:to>
                                        <p:strVal val="visible"/>
                                      </p:to>
                                    </p:set>
                                    <p:animEffect transition="in" filter="dissolve">
                                      <p:cBhvr>
                                        <p:cTn id="21" dur="500"/>
                                        <p:tgtEl>
                                          <p:spTgt spid="13360"/>
                                        </p:tgtEl>
                                      </p:cBhvr>
                                    </p:animEffect>
                                  </p:childTnLst>
                                </p:cTn>
                              </p:par>
                            </p:childTnLst>
                          </p:cTn>
                        </p:par>
                      </p:childTnLst>
                    </p:cTn>
                  </p:par>
                  <p:par>
                    <p:cTn id="22" fill="hold">
                      <p:stCondLst>
                        <p:cond delay="indefinite"/>
                      </p:stCondLst>
                      <p:childTnLst>
                        <p:par>
                          <p:cTn id="23" fill="hold">
                            <p:stCondLst>
                              <p:cond delay="0"/>
                            </p:stCondLst>
                            <p:childTnLst>
                              <p:par>
                                <p:cTn id="24" presetID="15" presetClass="entr" presetSubtype="0" fill="hold" grpId="0" nodeType="clickEffect">
                                  <p:stCondLst>
                                    <p:cond delay="0"/>
                                  </p:stCondLst>
                                  <p:childTnLst>
                                    <p:set>
                                      <p:cBhvr>
                                        <p:cTn id="25" dur="1" fill="hold">
                                          <p:stCondLst>
                                            <p:cond delay="0"/>
                                          </p:stCondLst>
                                        </p:cTn>
                                        <p:tgtEl>
                                          <p:spTgt spid="13361"/>
                                        </p:tgtEl>
                                        <p:attrNameLst>
                                          <p:attrName>style.visibility</p:attrName>
                                        </p:attrNameLst>
                                      </p:cBhvr>
                                      <p:to>
                                        <p:strVal val="visible"/>
                                      </p:to>
                                    </p:set>
                                    <p:anim calcmode="lin" valueType="num">
                                      <p:cBhvr>
                                        <p:cTn id="26" dur="1000" fill="hold"/>
                                        <p:tgtEl>
                                          <p:spTgt spid="13361"/>
                                        </p:tgtEl>
                                        <p:attrNameLst>
                                          <p:attrName>ppt_w</p:attrName>
                                        </p:attrNameLst>
                                      </p:cBhvr>
                                      <p:tavLst>
                                        <p:tav tm="0">
                                          <p:val>
                                            <p:fltVal val="0.000000"/>
                                          </p:val>
                                        </p:tav>
                                        <p:tav tm="100000">
                                          <p:val>
                                            <p:strVal val="#ppt_w"/>
                                          </p:val>
                                        </p:tav>
                                      </p:tavLst>
                                    </p:anim>
                                    <p:anim calcmode="lin" valueType="num">
                                      <p:cBhvr>
                                        <p:cTn id="27" dur="1000" fill="hold"/>
                                        <p:tgtEl>
                                          <p:spTgt spid="13361"/>
                                        </p:tgtEl>
                                        <p:attrNameLst>
                                          <p:attrName>ppt_h</p:attrName>
                                        </p:attrNameLst>
                                      </p:cBhvr>
                                      <p:tavLst>
                                        <p:tav tm="0">
                                          <p:val>
                                            <p:fltVal val="0.000000"/>
                                          </p:val>
                                        </p:tav>
                                        <p:tav tm="100000">
                                          <p:val>
                                            <p:strVal val="#ppt_h"/>
                                          </p:val>
                                        </p:tav>
                                      </p:tavLst>
                                    </p:anim>
                                    <p:anim calcmode="lin" valueType="num">
                                      <p:cBhvr>
                                        <p:cTn id="28" dur="1000" fill="hold"/>
                                        <p:tgtEl>
                                          <p:spTgt spid="13361"/>
                                        </p:tgtEl>
                                        <p:attrNameLst>
                                          <p:attrName>ppt_x</p:attrName>
                                        </p:attrNameLst>
                                      </p:cBhvr>
                                      <p:tavLst>
                                        <p:tav tm="0" fmla="#ppt_x+(cos(-2*pi*(1-$))*-#ppt_x-sin(-2*pi*(1-$))*(1-#ppt_y))*(1-$)">
                                          <p:val>
                                            <p:fltVal val="0.000000"/>
                                          </p:val>
                                        </p:tav>
                                        <p:tav tm="100000">
                                          <p:val>
                                            <p:fltVal val="1.000000"/>
                                          </p:val>
                                        </p:tav>
                                      </p:tavLst>
                                    </p:anim>
                                    <p:anim calcmode="lin" valueType="num">
                                      <p:cBhvr>
                                        <p:cTn id="29" dur="1000" fill="hold"/>
                                        <p:tgtEl>
                                          <p:spTgt spid="13361"/>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3362"/>
                                        </p:tgtEl>
                                        <p:attrNameLst>
                                          <p:attrName>style.visibility</p:attrName>
                                        </p:attrNameLst>
                                      </p:cBhvr>
                                      <p:to>
                                        <p:strVal val="visible"/>
                                      </p:to>
                                    </p:set>
                                    <p:animEffect transition="in" filter="barn(inVertical)">
                                      <p:cBhvr>
                                        <p:cTn id="34" dur="500"/>
                                        <p:tgtEl>
                                          <p:spTgt spid="13362"/>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grpId="0" nodeType="clickEffect">
                                  <p:stCondLst>
                                    <p:cond delay="0"/>
                                  </p:stCondLst>
                                  <p:childTnLst>
                                    <p:set>
                                      <p:cBhvr>
                                        <p:cTn id="38" dur="1" fill="hold">
                                          <p:stCondLst>
                                            <p:cond delay="0"/>
                                          </p:stCondLst>
                                        </p:cTn>
                                        <p:tgtEl>
                                          <p:spTgt spid="13363"/>
                                        </p:tgtEl>
                                        <p:attrNameLst>
                                          <p:attrName>style.visibility</p:attrName>
                                        </p:attrNameLst>
                                      </p:cBhvr>
                                      <p:to>
                                        <p:strVal val="visible"/>
                                      </p:to>
                                    </p:set>
                                    <p:animEffect transition="in" filter="checkerboard(across)">
                                      <p:cBhvr>
                                        <p:cTn id="39" dur="500"/>
                                        <p:tgtEl>
                                          <p:spTgt spid="13363"/>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13364"/>
                                        </p:tgtEl>
                                        <p:attrNameLst>
                                          <p:attrName>style.visibility</p:attrName>
                                        </p:attrNameLst>
                                      </p:cBhvr>
                                      <p:to>
                                        <p:strVal val="visible"/>
                                      </p:to>
                                    </p:set>
                                    <p:animEffect transition="in" filter="dissolve">
                                      <p:cBhvr>
                                        <p:cTn id="44" dur="500"/>
                                        <p:tgtEl>
                                          <p:spTgt spid="13364"/>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2" fill="hold" grpId="0" nodeType="clickEffect">
                                  <p:stCondLst>
                                    <p:cond delay="0"/>
                                  </p:stCondLst>
                                  <p:childTnLst>
                                    <p:set>
                                      <p:cBhvr>
                                        <p:cTn id="48" dur="1" fill="hold">
                                          <p:stCondLst>
                                            <p:cond delay="0"/>
                                          </p:stCondLst>
                                        </p:cTn>
                                        <p:tgtEl>
                                          <p:spTgt spid="13365"/>
                                        </p:tgtEl>
                                        <p:attrNameLst>
                                          <p:attrName>style.visibility</p:attrName>
                                        </p:attrNameLst>
                                      </p:cBhvr>
                                      <p:to>
                                        <p:strVal val="visible"/>
                                      </p:to>
                                    </p:set>
                                    <p:animEffect transition="in" filter="wipe(right)">
                                      <p:cBhvr>
                                        <p:cTn id="49" dur="500"/>
                                        <p:tgtEl>
                                          <p:spTgt spid="13365"/>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2" fill="hold" grpId="0" nodeType="clickEffect">
                                  <p:stCondLst>
                                    <p:cond delay="0"/>
                                  </p:stCondLst>
                                  <p:childTnLst>
                                    <p:set>
                                      <p:cBhvr>
                                        <p:cTn id="53" dur="1" fill="hold">
                                          <p:stCondLst>
                                            <p:cond delay="0"/>
                                          </p:stCondLst>
                                        </p:cTn>
                                        <p:tgtEl>
                                          <p:spTgt spid="13366"/>
                                        </p:tgtEl>
                                        <p:attrNameLst>
                                          <p:attrName>style.visibility</p:attrName>
                                        </p:attrNameLst>
                                      </p:cBhvr>
                                      <p:to>
                                        <p:strVal val="visible"/>
                                      </p:to>
                                    </p:set>
                                    <p:animEffect transition="in" filter="wipe(right)">
                                      <p:cBhvr>
                                        <p:cTn id="54" dur="500"/>
                                        <p:tgtEl>
                                          <p:spTgt spid="13366"/>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13367"/>
                                        </p:tgtEl>
                                        <p:attrNameLst>
                                          <p:attrName>style.visibility</p:attrName>
                                        </p:attrNameLst>
                                      </p:cBhvr>
                                      <p:to>
                                        <p:strVal val="visible"/>
                                      </p:to>
                                    </p:set>
                                    <p:animEffect transition="in" filter="wipe(left)">
                                      <p:cBhvr>
                                        <p:cTn id="59" dur="500"/>
                                        <p:tgtEl>
                                          <p:spTgt spid="13367"/>
                                        </p:tgtEl>
                                      </p:cBhvr>
                                    </p:animEffect>
                                  </p:childTnLst>
                                </p:cTn>
                              </p:par>
                            </p:childTnLst>
                          </p:cTn>
                        </p:par>
                      </p:childTnLst>
                    </p:cTn>
                  </p:par>
                  <p:par>
                    <p:cTn id="60" fill="hold">
                      <p:stCondLst>
                        <p:cond delay="indefinite"/>
                      </p:stCondLst>
                      <p:childTnLst>
                        <p:par>
                          <p:cTn id="61" fill="hold">
                            <p:stCondLst>
                              <p:cond delay="0"/>
                            </p:stCondLst>
                            <p:childTnLst>
                              <p:par>
                                <p:cTn id="62" presetID="23" presetClass="entr" presetSubtype="36" fill="hold" grpId="0" nodeType="clickEffect">
                                  <p:stCondLst>
                                    <p:cond delay="0"/>
                                  </p:stCondLst>
                                  <p:childTnLst>
                                    <p:set>
                                      <p:cBhvr>
                                        <p:cTn id="63" dur="1" fill="hold">
                                          <p:stCondLst>
                                            <p:cond delay="0"/>
                                          </p:stCondLst>
                                        </p:cTn>
                                        <p:tgtEl>
                                          <p:spTgt spid="13368"/>
                                        </p:tgtEl>
                                        <p:attrNameLst>
                                          <p:attrName>style.visibility</p:attrName>
                                        </p:attrNameLst>
                                      </p:cBhvr>
                                      <p:to>
                                        <p:strVal val="visible"/>
                                      </p:to>
                                    </p:set>
                                    <p:anim calcmode="lin" valueType="num">
                                      <p:cBhvr>
                                        <p:cTn id="64" dur="500" fill="hold"/>
                                        <p:tgtEl>
                                          <p:spTgt spid="13368"/>
                                        </p:tgtEl>
                                        <p:attrNameLst>
                                          <p:attrName>ppt_w</p:attrName>
                                        </p:attrNameLst>
                                      </p:cBhvr>
                                      <p:tavLst>
                                        <p:tav tm="0">
                                          <p:val>
                                            <p:strVal val="(6*min(max(#ppt_w*#ppt_h,.3),1)-7.4)/-.7*#ppt_w"/>
                                          </p:val>
                                        </p:tav>
                                        <p:tav tm="100000">
                                          <p:val>
                                            <p:strVal val="#ppt_w"/>
                                          </p:val>
                                        </p:tav>
                                      </p:tavLst>
                                    </p:anim>
                                    <p:anim calcmode="lin" valueType="num">
                                      <p:cBhvr>
                                        <p:cTn id="65" dur="500" fill="hold"/>
                                        <p:tgtEl>
                                          <p:spTgt spid="13368"/>
                                        </p:tgtEl>
                                        <p:attrNameLst>
                                          <p:attrName>ppt_h</p:attrName>
                                        </p:attrNameLst>
                                      </p:cBhvr>
                                      <p:tavLst>
                                        <p:tav tm="0">
                                          <p:val>
                                            <p:strVal val="(6*min(max(#ppt_w*#ppt_h,.3),1)-7.4)/-.7*#ppt_h"/>
                                          </p:val>
                                        </p:tav>
                                        <p:tav tm="100000">
                                          <p:val>
                                            <p:strVal val="#ppt_h"/>
                                          </p:val>
                                        </p:tav>
                                      </p:tavLst>
                                    </p:anim>
                                    <p:anim calcmode="lin" valueType="num">
                                      <p:cBhvr>
                                        <p:cTn id="66" dur="500" fill="hold"/>
                                        <p:tgtEl>
                                          <p:spTgt spid="13368"/>
                                        </p:tgtEl>
                                        <p:attrNameLst>
                                          <p:attrName>ppt_x</p:attrName>
                                        </p:attrNameLst>
                                      </p:cBhvr>
                                      <p:tavLst>
                                        <p:tav tm="0">
                                          <p:val>
                                            <p:fltVal val="0.500000"/>
                                          </p:val>
                                        </p:tav>
                                        <p:tav tm="100000">
                                          <p:val>
                                            <p:strVal val="#ppt_x"/>
                                          </p:val>
                                        </p:tav>
                                      </p:tavLst>
                                    </p:anim>
                                    <p:anim calcmode="lin" valueType="num">
                                      <p:cBhvr>
                                        <p:cTn id="67" dur="500" fill="hold"/>
                                        <p:tgtEl>
                                          <p:spTgt spid="13368"/>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8" grpId="0"/>
      <p:bldP spid="13359" grpId="0"/>
      <p:bldP spid="13360" grpId="0"/>
      <p:bldP spid="13361" grpId="0"/>
      <p:bldP spid="13362" grpId="0"/>
      <p:bldP spid="13363" grpId="0"/>
      <p:bldP spid="13364" grpId="0"/>
      <p:bldP spid="13365" grpId="0"/>
      <p:bldP spid="13366" grpId="0"/>
      <p:bldP spid="13367" grpId="0"/>
      <p:bldP spid="1336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矩形 14337"/>
          <p:cNvSpPr/>
          <p:nvPr/>
        </p:nvSpPr>
        <p:spPr>
          <a:xfrm>
            <a:off x="4267200" y="1676400"/>
            <a:ext cx="2514600" cy="1752600"/>
          </a:xfrm>
          <a:prstGeom prst="rect">
            <a:avLst/>
          </a:prstGeom>
        </p:spPr>
        <p:txBody>
          <a:bodyPr wrap="none" fromWordArt="1">
            <a:prstTxWarp prst="textPlain">
              <a:avLst>
                <a:gd name="adj" fmla="val 50000"/>
              </a:avLst>
            </a:prstTxWarp>
            <a:normAutofit/>
          </a:bodyPr>
          <a:p>
            <a:pPr algn="ctr"/>
            <a:r>
              <a:rPr lang="zh-CN" altLang="en-US" sz="7200" b="1" i="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宋体" panose="02010600030101010101" pitchFamily="2" charset="-122"/>
                <a:ea typeface="宋体" panose="02010600030101010101" pitchFamily="2" charset="-122"/>
              </a:rPr>
              <a:t>变</a:t>
            </a:r>
            <a:endParaRPr lang="zh-CN" altLang="en-US" sz="7200" b="1" i="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宋体" panose="02010600030101010101" pitchFamily="2" charset="-122"/>
              <a:ea typeface="宋体" panose="02010600030101010101" pitchFamily="2" charset="-122"/>
            </a:endParaRPr>
          </a:p>
        </p:txBody>
      </p:sp>
      <p:sp>
        <p:nvSpPr>
          <p:cNvPr id="14339" name="文本框 14338"/>
          <p:cNvSpPr txBox="1"/>
          <p:nvPr/>
        </p:nvSpPr>
        <p:spPr>
          <a:xfrm>
            <a:off x="1905000" y="457200"/>
            <a:ext cx="8458200" cy="1076325"/>
          </a:xfrm>
          <a:prstGeom prst="rect">
            <a:avLst/>
          </a:prstGeom>
          <a:noFill/>
          <a:ln w="9525">
            <a:noFill/>
          </a:ln>
        </p:spPr>
        <p:txBody>
          <a:bodyPr>
            <a:spAutoFit/>
          </a:bodyPr>
          <a:p>
            <a:pPr>
              <a:spcBef>
                <a:spcPct val="50000"/>
              </a:spcBef>
            </a:pPr>
            <a:r>
              <a:rPr lang="zh-CN" altLang="en-US" sz="3200" b="1" i="1" dirty="0">
                <a:latin typeface="宋体" panose="02010600030101010101" pitchFamily="2" charset="-122"/>
              </a:rPr>
              <a:t>奥楚蔑洛夫处理“狗咬人”案件时</a:t>
            </a:r>
            <a:r>
              <a:rPr lang="en-US" altLang="zh-CN" sz="3200" b="1" i="1" dirty="0">
                <a:latin typeface="宋体" panose="02010600030101010101" pitchFamily="2" charset="-122"/>
              </a:rPr>
              <a:t>,</a:t>
            </a:r>
            <a:r>
              <a:rPr lang="zh-CN" altLang="en-US" sz="3200" b="1" i="1" dirty="0">
                <a:latin typeface="宋体" panose="02010600030101010101" pitchFamily="2" charset="-122"/>
              </a:rPr>
              <a:t>他的态度是随着什么变化的？</a:t>
            </a:r>
            <a:endParaRPr lang="zh-CN" altLang="en-US" sz="3200" b="1" i="1" dirty="0">
              <a:latin typeface="宋体" panose="02010600030101010101" pitchFamily="2" charset="-122"/>
            </a:endParaRPr>
          </a:p>
        </p:txBody>
      </p:sp>
      <p:pic>
        <p:nvPicPr>
          <p:cNvPr id="14340" name="图片 14339" descr="tnpic187">
            <a:hlinkClick r:id="" action="ppaction://hlinkshowjump?jump=nextslide"/>
          </p:cNvPr>
          <p:cNvPicPr>
            <a:picLocks noChangeAspect="1"/>
          </p:cNvPicPr>
          <p:nvPr/>
        </p:nvPicPr>
        <p:blipFill>
          <a:blip r:embed="rId1"/>
          <a:stretch>
            <a:fillRect/>
          </a:stretch>
        </p:blipFill>
        <p:spPr>
          <a:xfrm>
            <a:off x="8010525" y="1143000"/>
            <a:ext cx="1514475" cy="2514600"/>
          </a:xfrm>
          <a:prstGeom prst="rect">
            <a:avLst/>
          </a:prstGeom>
          <a:noFill/>
          <a:ln w="9525">
            <a:noFill/>
          </a:ln>
        </p:spPr>
      </p:pic>
      <p:sp>
        <p:nvSpPr>
          <p:cNvPr id="14342" name="文本框 14341"/>
          <p:cNvSpPr txBox="1"/>
          <p:nvPr/>
        </p:nvSpPr>
        <p:spPr>
          <a:xfrm>
            <a:off x="2209800" y="3505200"/>
            <a:ext cx="4953000" cy="583565"/>
          </a:xfrm>
          <a:prstGeom prst="rect">
            <a:avLst/>
          </a:prstGeom>
          <a:noFill/>
          <a:ln w="9525">
            <a:noFill/>
          </a:ln>
        </p:spPr>
        <p:txBody>
          <a:bodyPr>
            <a:spAutoFit/>
          </a:bodyPr>
          <a:p>
            <a:pPr>
              <a:spcBef>
                <a:spcPct val="50000"/>
              </a:spcBef>
            </a:pPr>
            <a:r>
              <a:rPr lang="zh-CN" altLang="en-US" sz="3200" b="1" i="1" dirty="0">
                <a:latin typeface="Times New Roman" panose="02020603050405020304" pitchFamily="18" charset="0"/>
              </a:rPr>
              <a:t>随着狗的主人是谁而变化。</a:t>
            </a:r>
            <a:endParaRPr lang="zh-CN" altLang="en-US" sz="3200" b="1" i="1">
              <a:latin typeface="Times New Roman" panose="02020603050405020304" pitchFamily="18" charset="0"/>
            </a:endParaRPr>
          </a:p>
        </p:txBody>
      </p:sp>
      <p:pic>
        <p:nvPicPr>
          <p:cNvPr id="14343" name="图片 14342" descr="dog10"/>
          <p:cNvPicPr>
            <a:picLocks noChangeAspect="1"/>
          </p:cNvPicPr>
          <p:nvPr/>
        </p:nvPicPr>
        <p:blipFill>
          <a:blip r:embed="rId2"/>
          <a:stretch>
            <a:fillRect/>
          </a:stretch>
        </p:blipFill>
        <p:spPr>
          <a:xfrm>
            <a:off x="1568450" y="4572000"/>
            <a:ext cx="2241550" cy="2590800"/>
          </a:xfrm>
          <a:prstGeom prst="rect">
            <a:avLst/>
          </a:prstGeom>
          <a:noFill/>
          <a:ln w="9525">
            <a:noFill/>
          </a:ln>
        </p:spPr>
      </p:pic>
      <p:sp>
        <p:nvSpPr>
          <p:cNvPr id="14341" name="文本框 14340"/>
          <p:cNvSpPr txBox="1"/>
          <p:nvPr/>
        </p:nvSpPr>
        <p:spPr>
          <a:xfrm>
            <a:off x="4419600" y="4648200"/>
            <a:ext cx="8305800" cy="1322070"/>
          </a:xfrm>
          <a:prstGeom prst="rect">
            <a:avLst/>
          </a:prstGeom>
          <a:noFill/>
          <a:ln w="9525">
            <a:noFill/>
          </a:ln>
        </p:spPr>
        <p:txBody>
          <a:bodyPr>
            <a:spAutoFit/>
          </a:bodyPr>
          <a:p>
            <a:pPr>
              <a:spcBef>
                <a:spcPct val="50000"/>
              </a:spcBef>
            </a:pPr>
            <a:r>
              <a:rPr lang="zh-CN" altLang="en-US" sz="3200" b="1" i="1" dirty="0">
                <a:solidFill>
                  <a:srgbClr val="FF0066"/>
                </a:solidFill>
                <a:latin typeface="Times New Roman" panose="02020603050405020304" pitchFamily="18" charset="0"/>
              </a:rPr>
              <a:t>由此可看出，</a:t>
            </a:r>
            <a:endParaRPr lang="zh-CN" altLang="en-US" sz="3200" b="1" i="1" dirty="0">
              <a:solidFill>
                <a:srgbClr val="FF0066"/>
              </a:solidFill>
              <a:latin typeface="Times New Roman" panose="02020603050405020304" pitchFamily="18" charset="0"/>
            </a:endParaRPr>
          </a:p>
          <a:p>
            <a:pPr>
              <a:spcBef>
                <a:spcPct val="50000"/>
              </a:spcBef>
            </a:pPr>
            <a:r>
              <a:rPr lang="zh-CN" altLang="en-US" sz="3200" b="1" i="1" dirty="0">
                <a:solidFill>
                  <a:srgbClr val="FF0066"/>
                </a:solidFill>
                <a:latin typeface="Times New Roman" panose="02020603050405020304" pitchFamily="18" charset="0"/>
                <a:cs typeface="Times New Roman" panose="02020603050405020304" pitchFamily="18" charset="0"/>
              </a:rPr>
              <a:t>奥楚蔑洛夫是一个什么样的人</a:t>
            </a:r>
            <a:r>
              <a:rPr lang="en-US" altLang="zh-CN" sz="3200" b="1" i="1">
                <a:solidFill>
                  <a:srgbClr val="FF0066"/>
                </a:solidFill>
                <a:latin typeface="Times New Roman" panose="02020603050405020304" pitchFamily="18" charset="0"/>
              </a:rPr>
              <a:t>?  </a:t>
            </a:r>
            <a:endParaRPr lang="en-US" altLang="zh-CN" sz="3200" b="1" i="1">
              <a:solidFill>
                <a:srgbClr val="FF0066"/>
              </a:solidFill>
              <a:latin typeface="Times New Roman" panose="02020603050405020304"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dissolve">
                                      <p:cBhvr>
                                        <p:cTn id="7" dur="5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anim calcmode="lin" valueType="num">
                                      <p:cBhvr>
                                        <p:cTn id="12" dur="1000" fill="hold"/>
                                        <p:tgtEl>
                                          <p:spTgt spid="14339"/>
                                        </p:tgtEl>
                                        <p:attrNameLst>
                                          <p:attrName>ppt_w</p:attrName>
                                        </p:attrNameLst>
                                      </p:cBhvr>
                                      <p:tavLst>
                                        <p:tav tm="0">
                                          <p:val>
                                            <p:fltVal val="0.000000"/>
                                          </p:val>
                                        </p:tav>
                                        <p:tav tm="100000">
                                          <p:val>
                                            <p:strVal val="#ppt_w"/>
                                          </p:val>
                                        </p:tav>
                                      </p:tavLst>
                                    </p:anim>
                                    <p:anim calcmode="lin" valueType="num">
                                      <p:cBhvr>
                                        <p:cTn id="13" dur="1000" fill="hold"/>
                                        <p:tgtEl>
                                          <p:spTgt spid="14339"/>
                                        </p:tgtEl>
                                        <p:attrNameLst>
                                          <p:attrName>ppt_h</p:attrName>
                                        </p:attrNameLst>
                                      </p:cBhvr>
                                      <p:tavLst>
                                        <p:tav tm="0">
                                          <p:val>
                                            <p:fltVal val="0.000000"/>
                                          </p:val>
                                        </p:tav>
                                        <p:tav tm="100000">
                                          <p:val>
                                            <p:strVal val="#ppt_h"/>
                                          </p:val>
                                        </p:tav>
                                      </p:tavLst>
                                    </p:anim>
                                    <p:anim calcmode="lin" valueType="num">
                                      <p:cBhvr>
                                        <p:cTn id="14" dur="1000" fill="hold"/>
                                        <p:tgtEl>
                                          <p:spTgt spid="14339"/>
                                        </p:tgtEl>
                                        <p:attrNameLst>
                                          <p:attrName>ppt_x</p:attrName>
                                        </p:attrNameLst>
                                      </p:cBhvr>
                                      <p:tavLst>
                                        <p:tav tm="0" fmla="#ppt_x+(cos(-2*pi*(1-$))*-#ppt_x-sin(-2*pi*(1-$))*(1-#ppt_y))*(1-$)">
                                          <p:val>
                                            <p:fltVal val="0.000000"/>
                                          </p:val>
                                        </p:tav>
                                        <p:tav tm="100000">
                                          <p:val>
                                            <p:fltVal val="1.000000"/>
                                          </p:val>
                                        </p:tav>
                                      </p:tavLst>
                                    </p:anim>
                                    <p:anim calcmode="lin" valueType="num">
                                      <p:cBhvr>
                                        <p:cTn id="15" dur="1000" fill="hold"/>
                                        <p:tgtEl>
                                          <p:spTgt spid="14339"/>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4342"/>
                                        </p:tgtEl>
                                        <p:attrNameLst>
                                          <p:attrName>style.visibility</p:attrName>
                                        </p:attrNameLst>
                                      </p:cBhvr>
                                      <p:to>
                                        <p:strVal val="visible"/>
                                      </p:to>
                                    </p:set>
                                    <p:animEffect transition="in" filter="box(in)">
                                      <p:cBhvr>
                                        <p:cTn id="20" dur="500"/>
                                        <p:tgtEl>
                                          <p:spTgt spid="1434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4341"/>
                                        </p:tgtEl>
                                        <p:attrNameLst>
                                          <p:attrName>style.visibility</p:attrName>
                                        </p:attrNameLst>
                                      </p:cBhvr>
                                      <p:to>
                                        <p:strVal val="visible"/>
                                      </p:to>
                                    </p:set>
                                    <p:animEffect transition="in" filter="wipe(up)">
                                      <p:cBhvr>
                                        <p:cTn id="25" dur="500"/>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2" grpId="0"/>
      <p:bldP spid="143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2" name="图片 15361" descr="图片3"/>
          <p:cNvPicPr>
            <a:picLocks noChangeAspect="1"/>
          </p:cNvPicPr>
          <p:nvPr/>
        </p:nvPicPr>
        <p:blipFill>
          <a:blip r:embed="rId1"/>
          <a:stretch>
            <a:fillRect/>
          </a:stretch>
        </p:blipFill>
        <p:spPr>
          <a:xfrm>
            <a:off x="0" y="0"/>
            <a:ext cx="12192000" cy="6858000"/>
          </a:xfrm>
          <a:prstGeom prst="rect">
            <a:avLst/>
          </a:prstGeom>
          <a:noFill/>
          <a:ln w="9525">
            <a:noFill/>
          </a:ln>
        </p:spPr>
      </p:pic>
      <p:pic>
        <p:nvPicPr>
          <p:cNvPr id="15363" name="图片 15362" descr="按钮3">
            <a:hlinkClick r:id="rId2" action="ppaction://hlinksldjump"/>
          </p:cNvPr>
          <p:cNvPicPr>
            <a:picLocks noChangeAspect="1"/>
          </p:cNvPicPr>
          <p:nvPr/>
        </p:nvPicPr>
        <p:blipFill>
          <a:blip r:embed="rId3"/>
          <a:stretch>
            <a:fillRect/>
          </a:stretch>
        </p:blipFill>
        <p:spPr>
          <a:xfrm>
            <a:off x="9982200" y="6286500"/>
            <a:ext cx="685800" cy="571500"/>
          </a:xfrm>
          <a:prstGeom prst="rect">
            <a:avLst/>
          </a:prstGeom>
          <a:noFill/>
          <a:ln w="9525">
            <a:noFill/>
          </a:ln>
        </p:spPr>
      </p:pic>
    </p:spTree>
  </p:cSld>
  <p:clrMapOvr>
    <a:masterClrMapping/>
  </p:clrMapOvr>
  <p:transition>
    <p:split orient="vert" dir="in"/>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标题 10241"/>
          <p:cNvSpPr>
            <a:spLocks noGrp="1"/>
          </p:cNvSpPr>
          <p:nvPr>
            <p:ph type="title"/>
          </p:nvPr>
        </p:nvSpPr>
        <p:spPr>
          <a:xfrm>
            <a:off x="4025265" y="838200"/>
            <a:ext cx="5652135" cy="1143000"/>
          </a:xfrm>
        </p:spPr>
        <p:txBody>
          <a:bodyPr anchor="ctr"/>
          <a:p>
            <a:r>
              <a:rPr lang="zh-CN" altLang="en-US" sz="4000" b="1" dirty="0"/>
              <a:t>奥楚蔑洛夫借助什么道具来完成变色的？ </a:t>
            </a:r>
            <a:endParaRPr lang="zh-CN" altLang="en-US" sz="4000" b="1" dirty="0"/>
          </a:p>
        </p:txBody>
      </p:sp>
      <p:pic>
        <p:nvPicPr>
          <p:cNvPr id="10244" name="文本占位符 10243" descr="未命名1"/>
          <p:cNvPicPr>
            <a:picLocks noChangeAspect="1"/>
          </p:cNvPicPr>
          <p:nvPr>
            <p:ph type="body" idx="1"/>
          </p:nvPr>
        </p:nvPicPr>
        <p:blipFill>
          <a:blip r:embed="rId1"/>
          <a:srcRect l="14201" t="47433" r="25444" b="10666"/>
          <a:stretch>
            <a:fillRect/>
          </a:stretch>
        </p:blipFill>
        <p:spPr>
          <a:xfrm>
            <a:off x="528955" y="838200"/>
            <a:ext cx="2743200" cy="5715000"/>
          </a:xfrm>
        </p:spPr>
      </p:pic>
      <p:sp>
        <p:nvSpPr>
          <p:cNvPr id="10245" name="文本框 10244"/>
          <p:cNvSpPr txBox="1"/>
          <p:nvPr/>
        </p:nvSpPr>
        <p:spPr>
          <a:xfrm>
            <a:off x="3838575" y="2652395"/>
            <a:ext cx="7131685" cy="1814830"/>
          </a:xfrm>
          <a:prstGeom prst="rect">
            <a:avLst/>
          </a:prstGeom>
          <a:noFill/>
          <a:ln w="9525">
            <a:noFill/>
          </a:ln>
        </p:spPr>
        <p:txBody>
          <a:bodyPr wrap="square">
            <a:spAutoFit/>
          </a:bodyPr>
          <a:p>
            <a:pPr>
              <a:spcBef>
                <a:spcPct val="50000"/>
              </a:spcBef>
            </a:pPr>
            <a:r>
              <a:rPr lang="zh-CN" altLang="en-US" sz="3200" b="1" dirty="0">
                <a:solidFill>
                  <a:srgbClr val="FF0066"/>
                </a:solidFill>
                <a:latin typeface="Arial" panose="020B0604020202020204" pitchFamily="34" charset="0"/>
              </a:rPr>
              <a:t>请找出文中有关“军大衣”描写语句，认真读一读。</a:t>
            </a:r>
            <a:endParaRPr lang="zh-CN" altLang="en-US" sz="3200" b="1" dirty="0">
              <a:solidFill>
                <a:srgbClr val="FF0066"/>
              </a:solidFill>
              <a:latin typeface="Arial" panose="020B0604020202020204" pitchFamily="34" charset="0"/>
            </a:endParaRPr>
          </a:p>
          <a:p>
            <a:pPr>
              <a:spcBef>
                <a:spcPct val="50000"/>
              </a:spcBef>
            </a:pPr>
            <a:r>
              <a:rPr lang="zh-CN" altLang="en-US" sz="3200" b="1" dirty="0">
                <a:solidFill>
                  <a:srgbClr val="FF0066"/>
                </a:solidFill>
                <a:latin typeface="Arial" panose="020B0604020202020204" pitchFamily="34" charset="0"/>
              </a:rPr>
              <a:t>“军大衣”共出现了几次？有什么作用？ </a:t>
            </a:r>
            <a:endParaRPr lang="zh-CN" altLang="en-US" sz="3200" b="1" dirty="0">
              <a:solidFill>
                <a:srgbClr val="FF0066"/>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blinds(horizontal)">
                                      <p:cBhvr>
                                        <p:cTn id="7" dur="500"/>
                                        <p:tgtEl>
                                          <p:spTgt spid="1024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blinds(horizontal)">
                                      <p:cBhvr>
                                        <p:cTn id="12" dur="5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100" name="对象 4099"/>
          <p:cNvGraphicFramePr/>
          <p:nvPr/>
        </p:nvGraphicFramePr>
        <p:xfrm>
          <a:off x="254000" y="3657600"/>
          <a:ext cx="2786063" cy="3200400"/>
        </p:xfrm>
        <a:graphic>
          <a:graphicData uri="http://schemas.openxmlformats.org/presentationml/2006/ole">
            <mc:AlternateContent xmlns:mc="http://schemas.openxmlformats.org/markup-compatibility/2006">
              <mc:Choice xmlns:v="urn:schemas-microsoft-com:vml" Requires="v">
                <p:oleObj spid="_x0000_s3078" name="" r:id="rId1" imgW="1057275" imgH="1219200" progId="Word.Document.8">
                  <p:embed/>
                </p:oleObj>
              </mc:Choice>
              <mc:Fallback>
                <p:oleObj name="" r:id="rId1" imgW="1057275" imgH="1219200" progId="Word.Document.8">
                  <p:embed/>
                  <p:pic>
                    <p:nvPicPr>
                      <p:cNvPr id="0" name="图片 3077"/>
                      <p:cNvPicPr/>
                      <p:nvPr/>
                    </p:nvPicPr>
                    <p:blipFill>
                      <a:blip r:embed="rId2"/>
                      <a:stretch>
                        <a:fillRect/>
                      </a:stretch>
                    </p:blipFill>
                    <p:spPr>
                      <a:xfrm>
                        <a:off x="254000" y="3657600"/>
                        <a:ext cx="2786063" cy="3200400"/>
                      </a:xfrm>
                      <a:prstGeom prst="rect">
                        <a:avLst/>
                      </a:prstGeom>
                      <a:noFill/>
                      <a:ln w="38100">
                        <a:noFill/>
                        <a:miter/>
                      </a:ln>
                    </p:spPr>
                  </p:pic>
                </p:oleObj>
              </mc:Fallback>
            </mc:AlternateContent>
          </a:graphicData>
        </a:graphic>
      </p:graphicFrame>
      <p:sp>
        <p:nvSpPr>
          <p:cNvPr id="4101" name="文本框 4100"/>
          <p:cNvSpPr txBox="1"/>
          <p:nvPr/>
        </p:nvSpPr>
        <p:spPr>
          <a:xfrm>
            <a:off x="1043305" y="514350"/>
            <a:ext cx="9803765" cy="460375"/>
          </a:xfrm>
          <a:prstGeom prst="rect">
            <a:avLst/>
          </a:prstGeom>
          <a:noFill/>
          <a:ln w="9525">
            <a:noFill/>
          </a:ln>
        </p:spPr>
        <p:txBody>
          <a:bodyPr wrap="square">
            <a:spAutoFit/>
          </a:bodyPr>
          <a:p>
            <a:pPr>
              <a:spcBef>
                <a:spcPct val="50000"/>
              </a:spcBef>
            </a:pPr>
            <a:r>
              <a:rPr lang="zh-CN" altLang="en-US" sz="2400" b="1" dirty="0">
                <a:latin typeface="Arial" panose="020B0604020202020204" pitchFamily="34" charset="0"/>
              </a:rPr>
              <a:t>第一次：小说开头。新的军大衣是奥楚蔑洛夫警察</a:t>
            </a:r>
            <a:r>
              <a:rPr lang="zh-CN" altLang="en-US" sz="2400" b="1" dirty="0">
                <a:solidFill>
                  <a:srgbClr val="FF0066"/>
                </a:solidFill>
                <a:latin typeface="Arial" panose="020B0604020202020204" pitchFamily="34" charset="0"/>
              </a:rPr>
              <a:t>身份和地位的标志</a:t>
            </a:r>
            <a:r>
              <a:rPr lang="zh-CN" altLang="en-US" sz="2400" b="1" dirty="0">
                <a:latin typeface="Arial" panose="020B0604020202020204" pitchFamily="34" charset="0"/>
              </a:rPr>
              <a:t>。</a:t>
            </a:r>
            <a:r>
              <a:rPr lang="en-US" altLang="zh-CN" sz="2400" b="1" dirty="0">
                <a:latin typeface="Arial" panose="020B0604020202020204" pitchFamily="34" charset="0"/>
              </a:rPr>
              <a:t>  </a:t>
            </a:r>
            <a:endParaRPr lang="en-US" altLang="zh-CN" sz="2400" b="1" dirty="0">
              <a:latin typeface="Arial" panose="020B0604020202020204" pitchFamily="34" charset="0"/>
            </a:endParaRPr>
          </a:p>
        </p:txBody>
      </p:sp>
      <p:sp>
        <p:nvSpPr>
          <p:cNvPr id="4102" name="文本框 4101"/>
          <p:cNvSpPr txBox="1"/>
          <p:nvPr/>
        </p:nvSpPr>
        <p:spPr>
          <a:xfrm>
            <a:off x="1043305" y="1188085"/>
            <a:ext cx="10038715" cy="829945"/>
          </a:xfrm>
          <a:prstGeom prst="rect">
            <a:avLst/>
          </a:prstGeom>
          <a:noFill/>
          <a:ln w="9525">
            <a:noFill/>
          </a:ln>
        </p:spPr>
        <p:txBody>
          <a:bodyPr wrap="square">
            <a:spAutoFit/>
          </a:bodyPr>
          <a:p>
            <a:pPr>
              <a:spcBef>
                <a:spcPct val="50000"/>
              </a:spcBef>
            </a:pPr>
            <a:r>
              <a:rPr lang="zh-CN" altLang="en-US" sz="2400" b="1" dirty="0">
                <a:latin typeface="Arial" panose="020B0604020202020204" pitchFamily="34" charset="0"/>
              </a:rPr>
              <a:t>第二次：听说“这好像是将军家的狗”，借口天气热，脱大衣，以“脱大衣”</a:t>
            </a:r>
            <a:r>
              <a:rPr lang="zh-CN" altLang="en-US" sz="2400" b="1" dirty="0">
                <a:solidFill>
                  <a:srgbClr val="FF0066"/>
                </a:solidFill>
                <a:latin typeface="Arial" panose="020B0604020202020204" pitchFamily="34" charset="0"/>
              </a:rPr>
              <a:t>掩盖自己的狼狈</a:t>
            </a:r>
            <a:r>
              <a:rPr lang="zh-CN" altLang="en-US" sz="2400" b="1" dirty="0">
                <a:latin typeface="Arial" panose="020B0604020202020204" pitchFamily="34" charset="0"/>
              </a:rPr>
              <a:t>。 </a:t>
            </a:r>
            <a:endParaRPr lang="zh-CN" altLang="en-US" sz="2400" b="1" dirty="0">
              <a:latin typeface="Arial" panose="020B0604020202020204" pitchFamily="34" charset="0"/>
            </a:endParaRPr>
          </a:p>
        </p:txBody>
      </p:sp>
      <p:sp>
        <p:nvSpPr>
          <p:cNvPr id="4103" name="文本框 4102"/>
          <p:cNvSpPr txBox="1"/>
          <p:nvPr/>
        </p:nvSpPr>
        <p:spPr>
          <a:xfrm>
            <a:off x="1043305" y="2018030"/>
            <a:ext cx="9510395" cy="829945"/>
          </a:xfrm>
          <a:prstGeom prst="rect">
            <a:avLst/>
          </a:prstGeom>
          <a:noFill/>
          <a:ln w="9525">
            <a:noFill/>
          </a:ln>
        </p:spPr>
        <p:txBody>
          <a:bodyPr wrap="square">
            <a:spAutoFit/>
          </a:bodyPr>
          <a:p>
            <a:pPr>
              <a:spcBef>
                <a:spcPct val="50000"/>
              </a:spcBef>
            </a:pPr>
            <a:r>
              <a:rPr lang="zh-CN" altLang="en-US" sz="2400" b="1" dirty="0">
                <a:latin typeface="Arial" panose="020B0604020202020204" pitchFamily="34" charset="0"/>
              </a:rPr>
              <a:t>第三次：听到人群中有人肯定是将军家的狗，奥楚蔑洛夫为自己的言语的冒犯而</a:t>
            </a:r>
            <a:r>
              <a:rPr lang="zh-CN" altLang="en-US" sz="2400" b="1" dirty="0">
                <a:solidFill>
                  <a:srgbClr val="FF0066"/>
                </a:solidFill>
                <a:latin typeface="Arial" panose="020B0604020202020204" pitchFamily="34" charset="0"/>
              </a:rPr>
              <a:t>恐惧不已</a:t>
            </a:r>
            <a:r>
              <a:rPr lang="zh-CN" altLang="en-US" sz="2400" b="1" dirty="0">
                <a:latin typeface="Arial" panose="020B0604020202020204" pitchFamily="34" charset="0"/>
              </a:rPr>
              <a:t>，吓得浑身发抖。因而又要巡警给他穿上大衣。 </a:t>
            </a:r>
            <a:endParaRPr lang="zh-CN" altLang="en-US" sz="2400" b="1" dirty="0">
              <a:latin typeface="Arial" panose="020B0604020202020204" pitchFamily="34" charset="0"/>
            </a:endParaRPr>
          </a:p>
        </p:txBody>
      </p:sp>
      <p:sp>
        <p:nvSpPr>
          <p:cNvPr id="4104" name="文本框 4103"/>
          <p:cNvSpPr txBox="1"/>
          <p:nvPr/>
        </p:nvSpPr>
        <p:spPr>
          <a:xfrm>
            <a:off x="3040380" y="4081780"/>
            <a:ext cx="8042275" cy="829945"/>
          </a:xfrm>
          <a:prstGeom prst="rect">
            <a:avLst/>
          </a:prstGeom>
          <a:noFill/>
          <a:ln w="9525">
            <a:noFill/>
          </a:ln>
        </p:spPr>
        <p:txBody>
          <a:bodyPr wrap="square">
            <a:spAutoFit/>
          </a:bodyPr>
          <a:p>
            <a:pPr>
              <a:spcBef>
                <a:spcPct val="50000"/>
              </a:spcBef>
            </a:pPr>
            <a:r>
              <a:rPr lang="zh-CN" altLang="en-US" sz="2400" b="1" dirty="0">
                <a:latin typeface="Arial" panose="020B0604020202020204" pitchFamily="34" charset="0"/>
              </a:rPr>
              <a:t>第四次：小说结尾。“裹紧大衣”。奥楚蔑洛夫担心丢掉官职，因此他</a:t>
            </a:r>
            <a:r>
              <a:rPr lang="zh-CN" altLang="en-US" sz="2400" b="1" dirty="0">
                <a:solidFill>
                  <a:srgbClr val="FF0066"/>
                </a:solidFill>
                <a:latin typeface="Arial" panose="020B0604020202020204" pitchFamily="34" charset="0"/>
              </a:rPr>
              <a:t>不寒而栗</a:t>
            </a:r>
            <a:r>
              <a:rPr lang="zh-CN" altLang="en-US" sz="2400" b="1" dirty="0">
                <a:latin typeface="Arial" panose="020B0604020202020204" pitchFamily="34" charset="0"/>
              </a:rPr>
              <a:t>，情不自禁地要“裹紧大衣”。</a:t>
            </a:r>
            <a:r>
              <a:rPr lang="en-US" altLang="zh-CN" sz="2400" b="1" dirty="0">
                <a:latin typeface="Arial" panose="020B0604020202020204" pitchFamily="34" charset="0"/>
              </a:rPr>
              <a:t>  </a:t>
            </a:r>
            <a:endParaRPr lang="en-US" altLang="zh-CN" sz="2400" b="1" dirty="0">
              <a:latin typeface="Arial" panose="020B0604020202020204" pitchFamily="34" charset="0"/>
            </a:endParaRPr>
          </a:p>
        </p:txBody>
      </p:sp>
      <p:sp>
        <p:nvSpPr>
          <p:cNvPr id="4105" name="文本框 4104"/>
          <p:cNvSpPr txBox="1"/>
          <p:nvPr/>
        </p:nvSpPr>
        <p:spPr>
          <a:xfrm>
            <a:off x="3336290" y="5457190"/>
            <a:ext cx="7364730" cy="953135"/>
          </a:xfrm>
          <a:prstGeom prst="rect">
            <a:avLst/>
          </a:prstGeom>
          <a:noFill/>
          <a:ln w="9525">
            <a:noFill/>
          </a:ln>
        </p:spPr>
        <p:txBody>
          <a:bodyPr wrap="square">
            <a:spAutoFit/>
          </a:bodyPr>
          <a:p>
            <a:pPr>
              <a:spcBef>
                <a:spcPct val="50000"/>
              </a:spcBef>
            </a:pPr>
            <a:r>
              <a:rPr lang="zh-CN" altLang="en-US" sz="2800" b="1" dirty="0">
                <a:solidFill>
                  <a:srgbClr val="3333CC"/>
                </a:solidFill>
                <a:latin typeface="Arial" panose="020B0604020202020204" pitchFamily="34" charset="0"/>
              </a:rPr>
              <a:t>军大衣这一</a:t>
            </a:r>
            <a:r>
              <a:rPr lang="zh-CN" altLang="en-US" sz="2800" b="1" dirty="0">
                <a:solidFill>
                  <a:srgbClr val="FF0066"/>
                </a:solidFill>
                <a:latin typeface="Arial" panose="020B0604020202020204" pitchFamily="34" charset="0"/>
              </a:rPr>
              <a:t>细节描写</a:t>
            </a:r>
            <a:r>
              <a:rPr lang="zh-CN" altLang="en-US" sz="2800" b="1" dirty="0">
                <a:solidFill>
                  <a:srgbClr val="3333CC"/>
                </a:solidFill>
                <a:latin typeface="Arial" panose="020B0604020202020204" pitchFamily="34" charset="0"/>
              </a:rPr>
              <a:t>，将奥楚蔑洛夫变色过程中的</a:t>
            </a:r>
            <a:r>
              <a:rPr lang="zh-CN" altLang="en-US" sz="2800" b="1" dirty="0">
                <a:solidFill>
                  <a:srgbClr val="FF0066"/>
                </a:solidFill>
                <a:latin typeface="Arial" panose="020B0604020202020204" pitchFamily="34" charset="0"/>
              </a:rPr>
              <a:t>丑态</a:t>
            </a:r>
            <a:r>
              <a:rPr lang="zh-CN" altLang="en-US" sz="2800" b="1" dirty="0">
                <a:solidFill>
                  <a:srgbClr val="3333CC"/>
                </a:solidFill>
                <a:latin typeface="Arial" panose="020B0604020202020204" pitchFamily="34" charset="0"/>
              </a:rPr>
              <a:t>以及</a:t>
            </a:r>
            <a:r>
              <a:rPr lang="zh-CN" altLang="en-US" sz="2800" b="1" dirty="0">
                <a:solidFill>
                  <a:srgbClr val="FF0066"/>
                </a:solidFill>
                <a:latin typeface="Arial" panose="020B0604020202020204" pitchFamily="34" charset="0"/>
              </a:rPr>
              <a:t>卑劣</a:t>
            </a:r>
            <a:r>
              <a:rPr lang="zh-CN" altLang="en-US" sz="2800" b="1" dirty="0">
                <a:solidFill>
                  <a:srgbClr val="3333CC"/>
                </a:solidFill>
                <a:latin typeface="Arial" panose="020B0604020202020204" pitchFamily="34" charset="0"/>
              </a:rPr>
              <a:t>的心理活动刻画得淋漓尽致。 </a:t>
            </a:r>
            <a:endParaRPr lang="zh-CN" altLang="en-US" sz="2800" b="1" dirty="0">
              <a:solidFill>
                <a:srgbClr val="3333CC"/>
              </a:solidFill>
              <a:latin typeface="Arial" panose="020B0604020202020204" pitchFamily="34" charset="0"/>
            </a:endParaRPr>
          </a:p>
        </p:txBody>
      </p:sp>
      <p:sp>
        <p:nvSpPr>
          <p:cNvPr id="2" name="文本框 1"/>
          <p:cNvSpPr txBox="1"/>
          <p:nvPr/>
        </p:nvSpPr>
        <p:spPr>
          <a:xfrm>
            <a:off x="1043305" y="2952115"/>
            <a:ext cx="10273030" cy="953135"/>
          </a:xfrm>
          <a:prstGeom prst="rect">
            <a:avLst/>
          </a:prstGeom>
          <a:noFill/>
        </p:spPr>
        <p:txBody>
          <a:bodyPr wrap="square" rtlCol="0" anchor="t">
            <a:spAutoFit/>
          </a:bodyPr>
          <a:p>
            <a:r>
              <a:rPr lang="zh-CN" altLang="en-US" sz="2800" b="1" dirty="0">
                <a:solidFill>
                  <a:srgbClr val="FF0066"/>
                </a:solidFill>
                <a:latin typeface="隶书" panose="02010509060101010101" charset="-122"/>
                <a:ea typeface="隶书" panose="02010509060101010101" charset="-122"/>
                <a:cs typeface="隶书" panose="02010509060101010101" charset="-122"/>
                <a:sym typeface="+mn-ea"/>
              </a:rPr>
              <a:t>他因判 “错”了狗而吃惊、胆怯，一热一冷，一脱一穿，这一细节描写充分表现了他内心</a:t>
            </a:r>
            <a:r>
              <a:rPr lang="zh-CN" altLang="en-US" sz="2800" b="1" dirty="0">
                <a:solidFill>
                  <a:srgbClr val="0070C0"/>
                </a:solidFill>
                <a:latin typeface="隶书" panose="02010509060101010101" charset="-122"/>
                <a:ea typeface="隶书" panose="02010509060101010101" charset="-122"/>
                <a:cs typeface="隶书" panose="02010509060101010101" charset="-122"/>
                <a:sym typeface="+mn-ea"/>
              </a:rPr>
              <a:t>恐慌</a:t>
            </a:r>
            <a:r>
              <a:rPr lang="zh-CN" altLang="en-US" sz="2800" b="1" dirty="0">
                <a:solidFill>
                  <a:srgbClr val="FF0066"/>
                </a:solidFill>
                <a:latin typeface="隶书" panose="02010509060101010101" charset="-122"/>
                <a:ea typeface="隶书" panose="02010509060101010101" charset="-122"/>
                <a:cs typeface="隶书" panose="02010509060101010101" charset="-122"/>
                <a:sym typeface="+mn-ea"/>
              </a:rPr>
              <a:t>和</a:t>
            </a:r>
            <a:r>
              <a:rPr lang="zh-CN" altLang="en-US" sz="2800" b="1" dirty="0">
                <a:solidFill>
                  <a:srgbClr val="0070C0"/>
                </a:solidFill>
                <a:latin typeface="隶书" panose="02010509060101010101" charset="-122"/>
                <a:ea typeface="隶书" panose="02010509060101010101" charset="-122"/>
                <a:cs typeface="隶书" panose="02010509060101010101" charset="-122"/>
                <a:sym typeface="+mn-ea"/>
              </a:rPr>
              <a:t>强作镇定</a:t>
            </a:r>
            <a:r>
              <a:rPr lang="zh-CN" altLang="en-US" sz="2800" b="1" dirty="0">
                <a:solidFill>
                  <a:srgbClr val="FF0066"/>
                </a:solidFill>
                <a:latin typeface="隶书" panose="02010509060101010101" charset="-122"/>
                <a:ea typeface="隶书" panose="02010509060101010101" charset="-122"/>
                <a:cs typeface="隶书" panose="02010509060101010101" charset="-122"/>
                <a:sym typeface="+mn-ea"/>
              </a:rPr>
              <a:t>的复杂心理。</a:t>
            </a:r>
            <a:endParaRPr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01"/>
                                        </p:tgtEl>
                                        <p:attrNameLst>
                                          <p:attrName>style.visibility</p:attrName>
                                        </p:attrNameLst>
                                      </p:cBhvr>
                                      <p:to>
                                        <p:strVal val="visible"/>
                                      </p:to>
                                    </p:set>
                                    <p:animEffect transition="in" filter="blinds(horizontal)">
                                      <p:cBhvr>
                                        <p:cTn id="7" dur="500"/>
                                        <p:tgtEl>
                                          <p:spTgt spid="410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blinds(horizontal)">
                                      <p:cBhvr>
                                        <p:cTn id="12" dur="500"/>
                                        <p:tgtEl>
                                          <p:spTgt spid="410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103"/>
                                        </p:tgtEl>
                                        <p:attrNameLst>
                                          <p:attrName>style.visibility</p:attrName>
                                        </p:attrNameLst>
                                      </p:cBhvr>
                                      <p:to>
                                        <p:strVal val="visible"/>
                                      </p:to>
                                    </p:set>
                                    <p:animEffect transition="in" filter="blinds(horizontal)">
                                      <p:cBhvr>
                                        <p:cTn id="17" dur="500"/>
                                        <p:tgtEl>
                                          <p:spTgt spid="410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104"/>
                                        </p:tgtEl>
                                        <p:attrNameLst>
                                          <p:attrName>style.visibility</p:attrName>
                                        </p:attrNameLst>
                                      </p:cBhvr>
                                      <p:to>
                                        <p:strVal val="visible"/>
                                      </p:to>
                                    </p:set>
                                    <p:animEffect transition="in" filter="blinds(horizontal)">
                                      <p:cBhvr>
                                        <p:cTn id="27" dur="500"/>
                                        <p:tgtEl>
                                          <p:spTgt spid="410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105"/>
                                        </p:tgtEl>
                                        <p:attrNameLst>
                                          <p:attrName>style.visibility</p:attrName>
                                        </p:attrNameLst>
                                      </p:cBhvr>
                                      <p:to>
                                        <p:strVal val="visible"/>
                                      </p:to>
                                    </p:set>
                                    <p:animEffect transition="in" filter="blinds(horizontal)">
                                      <p:cBhvr>
                                        <p:cTn id="32" dur="500"/>
                                        <p:tgtEl>
                                          <p:spTgt spid="4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2" grpId="0"/>
      <p:bldP spid="4103" grpId="0"/>
      <p:bldP spid="4104" grpId="0"/>
      <p:bldP spid="4105"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7" name="标题 18436"/>
          <p:cNvSpPr>
            <a:spLocks noGrp="1"/>
          </p:cNvSpPr>
          <p:nvPr>
            <p:ph type="title"/>
          </p:nvPr>
        </p:nvSpPr>
        <p:spPr>
          <a:xfrm>
            <a:off x="1637665" y="1156335"/>
            <a:ext cx="8229600" cy="1143000"/>
          </a:xfrm>
        </p:spPr>
        <p:txBody>
          <a:bodyPr anchor="ctr"/>
          <a:p>
            <a:pPr algn="l"/>
            <a:r>
              <a:rPr lang="zh-CN" altLang="en-US" sz="2800" b="1" dirty="0">
                <a:solidFill>
                  <a:srgbClr val="FF0066"/>
                </a:solidFill>
                <a:ea typeface="楷体_GB2312" pitchFamily="49" charset="-122"/>
              </a:rPr>
              <a:t>小组讨论</a:t>
            </a:r>
            <a:br>
              <a:rPr lang="zh-CN" altLang="en-US" sz="2800" b="1" dirty="0">
                <a:solidFill>
                  <a:srgbClr val="FF0066"/>
                </a:solidFill>
                <a:ea typeface="楷体_GB2312" pitchFamily="49" charset="-122"/>
              </a:rPr>
            </a:br>
            <a:r>
              <a:rPr lang="zh-CN" altLang="en-US" sz="2800" b="1" dirty="0">
                <a:solidFill>
                  <a:srgbClr val="FF0066"/>
                </a:solidFill>
                <a:ea typeface="楷体_GB2312" pitchFamily="49" charset="-122"/>
              </a:rPr>
              <a:t>        </a:t>
            </a:r>
            <a:r>
              <a:rPr lang="zh-CN" altLang="en-US" sz="2800" b="1" dirty="0"/>
              <a:t>题目“变色龙”与奥楚蔑洛夫有何相似之处？这在表达小说的主题上有什么作用呢？ </a:t>
            </a:r>
            <a:endParaRPr lang="zh-CN" altLang="en-US" sz="2800" b="1" dirty="0"/>
          </a:p>
        </p:txBody>
      </p:sp>
      <p:graphicFrame>
        <p:nvGraphicFramePr>
          <p:cNvPr id="18436" name="内容占位符 18435"/>
          <p:cNvGraphicFramePr/>
          <p:nvPr>
            <p:ph idx="1"/>
          </p:nvPr>
        </p:nvGraphicFramePr>
        <p:xfrm>
          <a:off x="4342765" y="2599690"/>
          <a:ext cx="2819400" cy="3733800"/>
        </p:xfrm>
        <a:graphic>
          <a:graphicData uri="http://schemas.openxmlformats.org/presentationml/2006/ole">
            <mc:AlternateContent xmlns:mc="http://schemas.openxmlformats.org/markup-compatibility/2006">
              <mc:Choice xmlns:v="urn:schemas-microsoft-com:vml" Requires="v">
                <p:oleObj spid="_x0000_s3079" name="" r:id="rId1" imgW="1209675" imgH="1219200" progId="Word.Document.8">
                  <p:embed/>
                </p:oleObj>
              </mc:Choice>
              <mc:Fallback>
                <p:oleObj name="" r:id="rId1" imgW="1209675" imgH="1219200" progId="Word.Document.8">
                  <p:embed/>
                  <p:pic>
                    <p:nvPicPr>
                      <p:cNvPr id="0" name="图片 3078"/>
                      <p:cNvPicPr/>
                      <p:nvPr/>
                    </p:nvPicPr>
                    <p:blipFill>
                      <a:blip r:embed="rId2"/>
                      <a:stretch>
                        <a:fillRect/>
                      </a:stretch>
                    </p:blipFill>
                    <p:spPr>
                      <a:xfrm>
                        <a:off x="4342765" y="2599690"/>
                        <a:ext cx="2819400" cy="3733800"/>
                      </a:xfrm>
                      <a:prstGeom prst="rect">
                        <a:avLst/>
                      </a:prstGeom>
                      <a:noFill/>
                      <a:ln w="38100">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 calcmode="lin" valueType="num">
                                      <p:cBhvr additive="base">
                                        <p:cTn id="7" dur="500" fill="hold"/>
                                        <p:tgtEl>
                                          <p:spTgt spid="18436"/>
                                        </p:tgtEl>
                                        <p:attrNameLst>
                                          <p:attrName>ppt_x</p:attrName>
                                        </p:attrNameLst>
                                      </p:cBhvr>
                                      <p:tavLst>
                                        <p:tav tm="0">
                                          <p:val>
                                            <p:strVal val="#ppt_x"/>
                                          </p:val>
                                        </p:tav>
                                        <p:tav tm="100000">
                                          <p:val>
                                            <p:strVal val="#ppt_x"/>
                                          </p:val>
                                        </p:tav>
                                      </p:tavLst>
                                    </p:anim>
                                    <p:anim calcmode="lin" valueType="num">
                                      <p:cBhvr additive="base">
                                        <p:cTn id="8" dur="500" fill="hold"/>
                                        <p:tgtEl>
                                          <p:spTgt spid="18436"/>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图片 21505" descr="cc200521384621706"/>
          <p:cNvPicPr>
            <a:picLocks noChangeAspect="1"/>
          </p:cNvPicPr>
          <p:nvPr/>
        </p:nvPicPr>
        <p:blipFill>
          <a:blip r:embed="rId1"/>
          <a:stretch>
            <a:fillRect/>
          </a:stretch>
        </p:blipFill>
        <p:spPr>
          <a:xfrm>
            <a:off x="1524000" y="0"/>
            <a:ext cx="9144000" cy="6858000"/>
          </a:xfrm>
          <a:prstGeom prst="rect">
            <a:avLst/>
          </a:prstGeom>
          <a:noFill/>
          <a:ln w="9525">
            <a:noFill/>
          </a:ln>
        </p:spPr>
      </p:pic>
    </p:spTree>
  </p:cSld>
  <p:clrMapOvr>
    <a:masterClrMapping/>
  </p:clrMapOvr>
  <p:transition advClick="0" advTm="8000">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8" name="图片 24577" descr="20051103024750277"/>
          <p:cNvPicPr>
            <a:picLocks noChangeAspect="1"/>
          </p:cNvPicPr>
          <p:nvPr/>
        </p:nvPicPr>
        <p:blipFill>
          <a:blip r:embed="rId1"/>
          <a:stretch>
            <a:fillRect/>
          </a:stretch>
        </p:blipFill>
        <p:spPr>
          <a:xfrm>
            <a:off x="1524000" y="0"/>
            <a:ext cx="9144000" cy="6858000"/>
          </a:xfrm>
          <a:prstGeom prst="rect">
            <a:avLst/>
          </a:prstGeom>
          <a:noFill/>
          <a:ln w="9525">
            <a:noFill/>
          </a:ln>
        </p:spPr>
      </p:pic>
    </p:spTree>
  </p:cSld>
  <p:clrMapOvr>
    <a:masterClrMapping/>
  </p:clrMapOvr>
  <p:transition>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3" name="文本占位符 20482"/>
          <p:cNvSpPr>
            <a:spLocks noGrp="1"/>
          </p:cNvSpPr>
          <p:nvPr>
            <p:ph type="body" idx="1"/>
          </p:nvPr>
        </p:nvSpPr>
        <p:spPr>
          <a:xfrm>
            <a:off x="1027430" y="908685"/>
            <a:ext cx="9863455" cy="5041265"/>
          </a:xfrm>
        </p:spPr>
        <p:txBody>
          <a:bodyPr/>
          <a:p>
            <a:pPr>
              <a:lnSpc>
                <a:spcPct val="90000"/>
              </a:lnSpc>
            </a:pPr>
            <a:r>
              <a:rPr lang="zh-CN" altLang="en-US" sz="2800" b="1" dirty="0"/>
              <a:t>知识链接</a:t>
            </a:r>
            <a:r>
              <a:rPr lang="zh-CN" altLang="en-US" sz="2800" dirty="0"/>
              <a:t>：</a:t>
            </a:r>
            <a:endParaRPr lang="zh-CN" altLang="en-US" sz="2800" dirty="0"/>
          </a:p>
          <a:p>
            <a:pPr marL="0" indent="0">
              <a:lnSpc>
                <a:spcPct val="90000"/>
              </a:lnSpc>
              <a:buNone/>
            </a:pPr>
            <a:r>
              <a:rPr lang="en-US" altLang="zh-CN" sz="2800" dirty="0"/>
              <a:t>        </a:t>
            </a:r>
            <a:r>
              <a:rPr lang="zh-CN" altLang="en-US" sz="3200" dirty="0"/>
              <a:t>变色龙，学名叫避役，属于爬行纲，与蜥蜴同属于蜥蜴亚目。主要树栖。特征为体色能变化，与其他生物的保护色、警戒色相似。变色龙的皮肤会随着背景、温度的变化和心情而改变；雄性变色龙会将暗黑的</a:t>
            </a:r>
            <a:r>
              <a:rPr lang="zh-CN" altLang="en-US" sz="3200" dirty="0">
                <a:hlinkClick r:id="rId1"/>
              </a:rPr>
              <a:t>保护色</a:t>
            </a:r>
            <a:r>
              <a:rPr lang="zh-CN" altLang="en-US" sz="3200" dirty="0"/>
              <a:t>变成明亮的颜色，以警告其它变色龙离开自己的领地；有些变色龙</a:t>
            </a:r>
            <a:endParaRPr lang="zh-CN" altLang="en-US" sz="3200" dirty="0"/>
          </a:p>
          <a:p>
            <a:pPr marL="0" indent="0">
              <a:lnSpc>
                <a:spcPct val="90000"/>
              </a:lnSpc>
              <a:buNone/>
            </a:pPr>
            <a:r>
              <a:rPr lang="zh-CN" altLang="en-US" sz="3200" dirty="0"/>
              <a:t>还会将平静时的绿色变成红色来威</a:t>
            </a:r>
            <a:endParaRPr lang="zh-CN" altLang="en-US" sz="3200" dirty="0"/>
          </a:p>
          <a:p>
            <a:pPr marL="0" indent="0">
              <a:lnSpc>
                <a:spcPct val="90000"/>
              </a:lnSpc>
              <a:buNone/>
            </a:pPr>
            <a:r>
              <a:rPr lang="zh-CN" altLang="en-US" sz="3200" dirty="0"/>
              <a:t>吓敌人。目的是为了保护自己，免</a:t>
            </a:r>
            <a:endParaRPr lang="zh-CN" altLang="en-US" sz="3200" dirty="0"/>
          </a:p>
          <a:p>
            <a:pPr marL="0" indent="0">
              <a:lnSpc>
                <a:spcPct val="90000"/>
              </a:lnSpc>
              <a:buNone/>
            </a:pPr>
            <a:r>
              <a:rPr lang="zh-CN" altLang="en-US" sz="3200" dirty="0"/>
              <a:t>遭袭击，使自己生存下来。</a:t>
            </a:r>
            <a:endParaRPr lang="zh-CN" altLang="en-US" sz="32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4950" y="3806825"/>
            <a:ext cx="4018915" cy="2376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标题 22529"/>
          <p:cNvSpPr>
            <a:spLocks noGrp="1"/>
          </p:cNvSpPr>
          <p:nvPr>
            <p:ph type="title"/>
          </p:nvPr>
        </p:nvSpPr>
        <p:spPr>
          <a:xfrm>
            <a:off x="1905000" y="533400"/>
            <a:ext cx="8229600" cy="1143000"/>
          </a:xfrm>
        </p:spPr>
        <p:txBody>
          <a:bodyPr anchor="ctr"/>
          <a:p>
            <a:pPr algn="l"/>
            <a:r>
              <a:rPr lang="zh-CN" altLang="en-US" sz="2800" b="1" dirty="0">
                <a:solidFill>
                  <a:srgbClr val="FF0066"/>
                </a:solidFill>
                <a:ea typeface="楷体_GB2312" pitchFamily="49" charset="-122"/>
              </a:rPr>
              <a:t>小组讨论</a:t>
            </a:r>
            <a:br>
              <a:rPr lang="zh-CN" altLang="en-US" sz="2800" b="1" dirty="0">
                <a:solidFill>
                  <a:srgbClr val="FF0066"/>
                </a:solidFill>
                <a:ea typeface="楷体_GB2312" pitchFamily="49" charset="-122"/>
              </a:rPr>
            </a:br>
            <a:endParaRPr lang="zh-CN" altLang="en-US" sz="2800" b="1" dirty="0"/>
          </a:p>
        </p:txBody>
      </p:sp>
      <p:graphicFrame>
        <p:nvGraphicFramePr>
          <p:cNvPr id="22531" name="内容占位符 22530"/>
          <p:cNvGraphicFramePr/>
          <p:nvPr>
            <p:ph idx="1"/>
          </p:nvPr>
        </p:nvGraphicFramePr>
        <p:xfrm>
          <a:off x="8824595" y="2209800"/>
          <a:ext cx="2819400" cy="3733800"/>
        </p:xfrm>
        <a:graphic>
          <a:graphicData uri="http://schemas.openxmlformats.org/presentationml/2006/ole">
            <mc:AlternateContent xmlns:mc="http://schemas.openxmlformats.org/markup-compatibility/2006">
              <mc:Choice xmlns:v="urn:schemas-microsoft-com:vml" Requires="v">
                <p:oleObj spid="_x0000_s3077" name="" r:id="rId1" imgW="1209675" imgH="1219200" progId="Word.Document.8">
                  <p:embed/>
                </p:oleObj>
              </mc:Choice>
              <mc:Fallback>
                <p:oleObj name="" r:id="rId1" imgW="1209675" imgH="1219200" progId="Word.Document.8">
                  <p:embed/>
                  <p:pic>
                    <p:nvPicPr>
                      <p:cNvPr id="0" name="图片 3076"/>
                      <p:cNvPicPr/>
                      <p:nvPr/>
                    </p:nvPicPr>
                    <p:blipFill>
                      <a:blip r:embed="rId2"/>
                      <a:stretch>
                        <a:fillRect/>
                      </a:stretch>
                    </p:blipFill>
                    <p:spPr>
                      <a:xfrm>
                        <a:off x="8824595" y="2209800"/>
                        <a:ext cx="2819400" cy="3733800"/>
                      </a:xfrm>
                      <a:prstGeom prst="rect">
                        <a:avLst/>
                      </a:prstGeom>
                      <a:noFill/>
                      <a:ln w="38100">
                        <a:miter/>
                      </a:ln>
                    </p:spPr>
                  </p:pic>
                </p:oleObj>
              </mc:Fallback>
            </mc:AlternateContent>
          </a:graphicData>
        </a:graphic>
      </p:graphicFrame>
      <p:sp>
        <p:nvSpPr>
          <p:cNvPr id="22532" name="文本框 22531"/>
          <p:cNvSpPr txBox="1"/>
          <p:nvPr/>
        </p:nvSpPr>
        <p:spPr>
          <a:xfrm>
            <a:off x="1018540" y="1256665"/>
            <a:ext cx="10426700" cy="953135"/>
          </a:xfrm>
          <a:prstGeom prst="rect">
            <a:avLst/>
          </a:prstGeom>
          <a:noFill/>
          <a:ln w="9525">
            <a:noFill/>
          </a:ln>
        </p:spPr>
        <p:txBody>
          <a:bodyPr wrap="square">
            <a:spAutoFit/>
          </a:bodyPr>
          <a:p>
            <a:pPr>
              <a:spcBef>
                <a:spcPct val="50000"/>
              </a:spcBef>
            </a:pPr>
            <a:r>
              <a:rPr lang="en-US" altLang="zh-CN" sz="2800" b="1" dirty="0">
                <a:latin typeface="Arial" panose="020B0604020202020204" pitchFamily="34" charset="0"/>
              </a:rPr>
              <a:t>       </a:t>
            </a:r>
            <a:r>
              <a:rPr lang="zh-CN" altLang="en-US" sz="2800" b="1" dirty="0">
                <a:latin typeface="Arial" panose="020B0604020202020204" pitchFamily="34" charset="0"/>
              </a:rPr>
              <a:t>蜥蜴变色是为了保护自己，奥楚蔑洛夫反复无常变色又是为什么？ </a:t>
            </a:r>
            <a:endParaRPr lang="zh-CN" altLang="en-US" sz="2800" b="1" dirty="0">
              <a:latin typeface="Arial" panose="020B0604020202020204" pitchFamily="34" charset="0"/>
            </a:endParaRPr>
          </a:p>
        </p:txBody>
      </p:sp>
      <p:sp>
        <p:nvSpPr>
          <p:cNvPr id="22533" name="文本框 22532"/>
          <p:cNvSpPr txBox="1"/>
          <p:nvPr/>
        </p:nvSpPr>
        <p:spPr>
          <a:xfrm>
            <a:off x="1018540" y="2209800"/>
            <a:ext cx="7701280" cy="2676525"/>
          </a:xfrm>
          <a:prstGeom prst="rect">
            <a:avLst/>
          </a:prstGeom>
          <a:noFill/>
          <a:ln w="9525">
            <a:noFill/>
          </a:ln>
        </p:spPr>
        <p:txBody>
          <a:bodyPr wrap="square">
            <a:spAutoFit/>
          </a:bodyPr>
          <a:p>
            <a:pPr>
              <a:spcBef>
                <a:spcPct val="50000"/>
              </a:spcBef>
            </a:pPr>
            <a:r>
              <a:rPr lang="en-US" altLang="zh-CN" sz="2800" dirty="0">
                <a:latin typeface="Arial" panose="020B0604020202020204" pitchFamily="34" charset="0"/>
              </a:rPr>
              <a:t>       </a:t>
            </a:r>
            <a:r>
              <a:rPr lang="zh-CN" altLang="en-US" sz="2800" dirty="0">
                <a:latin typeface="Arial" panose="020B0604020202020204" pitchFamily="34" charset="0"/>
              </a:rPr>
              <a:t>奥楚蔑洛夫之所以几次变色，是因为他</a:t>
            </a:r>
            <a:r>
              <a:rPr lang="zh-CN" altLang="en-US" sz="2800" dirty="0">
                <a:solidFill>
                  <a:srgbClr val="FF0066"/>
                </a:solidFill>
                <a:latin typeface="Arial" panose="020B0604020202020204" pitchFamily="34" charset="0"/>
              </a:rPr>
              <a:t>不敢得罪权贵</a:t>
            </a:r>
            <a:r>
              <a:rPr lang="zh-CN" altLang="en-US" sz="2800" dirty="0">
                <a:latin typeface="Arial" panose="020B0604020202020204" pitchFamily="34" charset="0"/>
              </a:rPr>
              <a:t>，哪怕仅仅是权贵家的一条狗。当时沙皇统治的俄国，</a:t>
            </a:r>
            <a:r>
              <a:rPr lang="zh-CN" altLang="en-US" sz="2800" dirty="0">
                <a:solidFill>
                  <a:srgbClr val="FF0066"/>
                </a:solidFill>
                <a:latin typeface="Arial" panose="020B0604020202020204" pitchFamily="34" charset="0"/>
              </a:rPr>
              <a:t>经济落后，思想保守，实行残酷的专制统治</a:t>
            </a:r>
            <a:r>
              <a:rPr lang="zh-CN" altLang="en-US" sz="2800" dirty="0">
                <a:latin typeface="Arial" panose="020B0604020202020204" pitchFamily="34" charset="0"/>
              </a:rPr>
              <a:t>，而作为这样一个国家机器上的小零件，像奥楚蔑洛夫这样的小官僚，</a:t>
            </a:r>
            <a:r>
              <a:rPr lang="zh-CN" altLang="en-US" sz="2800" dirty="0">
                <a:solidFill>
                  <a:srgbClr val="FF0066"/>
                </a:solidFill>
                <a:latin typeface="Arial" panose="020B0604020202020204" pitchFamily="34" charset="0"/>
              </a:rPr>
              <a:t>为了生存</a:t>
            </a:r>
            <a:r>
              <a:rPr lang="zh-CN" altLang="en-US" sz="2800" dirty="0">
                <a:latin typeface="Arial" panose="020B0604020202020204" pitchFamily="34" charset="0"/>
              </a:rPr>
              <a:t>，不得不用丧失人格和尊严来换取生存空间。 </a:t>
            </a:r>
            <a:endParaRPr lang="zh-CN" altLang="en-US" sz="2800" dirty="0">
              <a:latin typeface="Arial" panose="020B0604020202020204" pitchFamily="34" charset="0"/>
            </a:endParaRPr>
          </a:p>
        </p:txBody>
      </p:sp>
      <p:sp>
        <p:nvSpPr>
          <p:cNvPr id="22534" name="文本框 22533"/>
          <p:cNvSpPr txBox="1"/>
          <p:nvPr/>
        </p:nvSpPr>
        <p:spPr>
          <a:xfrm>
            <a:off x="997585" y="5163185"/>
            <a:ext cx="7722235" cy="1383665"/>
          </a:xfrm>
          <a:prstGeom prst="rect">
            <a:avLst/>
          </a:prstGeom>
          <a:noFill/>
          <a:ln w="9525">
            <a:noFill/>
          </a:ln>
        </p:spPr>
        <p:txBody>
          <a:bodyPr wrap="square">
            <a:spAutoFit/>
          </a:bodyPr>
          <a:p>
            <a:pPr>
              <a:spcBef>
                <a:spcPct val="50000"/>
              </a:spcBef>
            </a:pPr>
            <a:r>
              <a:rPr lang="en-US" altLang="zh-CN" sz="2800" b="1" dirty="0">
                <a:solidFill>
                  <a:srgbClr val="3333CC"/>
                </a:solidFill>
                <a:latin typeface="Arial" panose="020B0604020202020204" pitchFamily="34" charset="0"/>
              </a:rPr>
              <a:t>        </a:t>
            </a:r>
            <a:r>
              <a:rPr lang="zh-CN" altLang="en-US" sz="2800" b="1" dirty="0">
                <a:solidFill>
                  <a:srgbClr val="3333CC"/>
                </a:solidFill>
                <a:latin typeface="Arial" panose="020B0604020202020204" pitchFamily="34" charset="0"/>
              </a:rPr>
              <a:t>小说通过对</a:t>
            </a:r>
            <a:r>
              <a:rPr lang="zh-CN" altLang="en-US" sz="2800" b="1" dirty="0">
                <a:solidFill>
                  <a:srgbClr val="FF0000"/>
                </a:solidFill>
                <a:latin typeface="Arial" panose="020B0604020202020204" pitchFamily="34" charset="0"/>
              </a:rPr>
              <a:t>欺下媚上</a:t>
            </a:r>
            <a:r>
              <a:rPr lang="zh-CN" altLang="en-US" sz="2800" b="1" dirty="0">
                <a:solidFill>
                  <a:srgbClr val="3333CC"/>
                </a:solidFill>
                <a:latin typeface="Arial" panose="020B0604020202020204" pitchFamily="34" charset="0"/>
              </a:rPr>
              <a:t>、</a:t>
            </a:r>
            <a:r>
              <a:rPr lang="zh-CN" altLang="en-US" sz="2800" b="1" dirty="0">
                <a:solidFill>
                  <a:srgbClr val="FF0000"/>
                </a:solidFill>
                <a:latin typeface="Arial" panose="020B0604020202020204" pitchFamily="34" charset="0"/>
              </a:rPr>
              <a:t>见风使舵</a:t>
            </a:r>
            <a:r>
              <a:rPr lang="zh-CN" altLang="en-US" sz="2800" b="1" dirty="0">
                <a:solidFill>
                  <a:srgbClr val="3333CC"/>
                </a:solidFill>
                <a:latin typeface="Arial" panose="020B0604020202020204" pitchFamily="34" charset="0"/>
              </a:rPr>
              <a:t>的警官奥楚蔑洛夫的刻画，形象地揭露了俄国警察制度的腐朽黑暗。 </a:t>
            </a:r>
            <a:endParaRPr lang="zh-CN" altLang="en-US" sz="2800" b="1" dirty="0">
              <a:solidFill>
                <a:srgbClr val="3333CC"/>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3"/>
                                        </p:tgtEl>
                                        <p:attrNameLst>
                                          <p:attrName>style.visibility</p:attrName>
                                        </p:attrNameLst>
                                      </p:cBhvr>
                                      <p:to>
                                        <p:strVal val="visible"/>
                                      </p:to>
                                    </p:set>
                                    <p:animEffect transition="in" filter="blinds(horizontal)">
                                      <p:cBhvr>
                                        <p:cTn id="7" dur="500"/>
                                        <p:tgtEl>
                                          <p:spTgt spid="2253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34"/>
                                        </p:tgtEl>
                                        <p:attrNameLst>
                                          <p:attrName>style.visibility</p:attrName>
                                        </p:attrNameLst>
                                      </p:cBhvr>
                                      <p:to>
                                        <p:strVal val="visible"/>
                                      </p:to>
                                    </p:set>
                                    <p:anim calcmode="lin" valueType="num">
                                      <p:cBhvr additive="base">
                                        <p:cTn id="12" dur="500" fill="hold"/>
                                        <p:tgtEl>
                                          <p:spTgt spid="22534"/>
                                        </p:tgtEl>
                                        <p:attrNameLst>
                                          <p:attrName>ppt_x</p:attrName>
                                        </p:attrNameLst>
                                      </p:cBhvr>
                                      <p:tavLst>
                                        <p:tav tm="0">
                                          <p:val>
                                            <p:strVal val="#ppt_x"/>
                                          </p:val>
                                        </p:tav>
                                        <p:tav tm="100000">
                                          <p:val>
                                            <p:strVal val="#ppt_x"/>
                                          </p:val>
                                        </p:tav>
                                      </p:tavLst>
                                    </p:anim>
                                    <p:anim calcmode="lin" valueType="num">
                                      <p:cBhvr additive="base">
                                        <p:cTn id="13"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p:bldP spid="225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标题 23553"/>
          <p:cNvSpPr>
            <a:spLocks noGrp="1"/>
          </p:cNvSpPr>
          <p:nvPr>
            <p:ph type="title"/>
          </p:nvPr>
        </p:nvSpPr>
        <p:spPr>
          <a:xfrm>
            <a:off x="607695" y="304800"/>
            <a:ext cx="9603105" cy="1752600"/>
          </a:xfrm>
        </p:spPr>
        <p:txBody>
          <a:bodyPr anchor="ctr"/>
          <a:p>
            <a:pPr algn="l"/>
            <a:r>
              <a:rPr lang="zh-CN" altLang="en-US" sz="2800" b="1" dirty="0"/>
              <a:t>探究文本       </a:t>
            </a:r>
            <a:br>
              <a:rPr lang="zh-CN" altLang="en-US" sz="2800" b="1" dirty="0"/>
            </a:br>
            <a:r>
              <a:rPr lang="zh-CN" altLang="en-US" sz="2800" b="1" dirty="0"/>
              <a:t>       能否在文中找到相应的环境描写来证实这样的社会？</a:t>
            </a:r>
            <a:endParaRPr lang="zh-CN" altLang="en-US" sz="2800" b="1" dirty="0"/>
          </a:p>
        </p:txBody>
      </p:sp>
      <p:sp>
        <p:nvSpPr>
          <p:cNvPr id="23555" name="文本占位符 23554"/>
          <p:cNvSpPr>
            <a:spLocks noGrp="1"/>
          </p:cNvSpPr>
          <p:nvPr>
            <p:ph type="body" idx="1"/>
          </p:nvPr>
        </p:nvSpPr>
        <p:spPr>
          <a:xfrm>
            <a:off x="731520" y="1981200"/>
            <a:ext cx="9479280" cy="4526280"/>
          </a:xfrm>
        </p:spPr>
        <p:txBody>
          <a:bodyPr/>
          <a:p>
            <a:r>
              <a:rPr lang="zh-CN" altLang="en-US" sz="2400" dirty="0"/>
              <a:t>商店和饭馆的门无精打采地敞着，面对着上帝创造的这个世界，就跟许多饥饿的嘴巴一样。</a:t>
            </a:r>
            <a:endParaRPr lang="zh-CN" altLang="en-US" sz="2400" dirty="0"/>
          </a:p>
          <a:p>
            <a:endParaRPr lang="zh-CN" altLang="en-US" sz="2400" dirty="0"/>
          </a:p>
          <a:p>
            <a:r>
              <a:rPr lang="zh-CN" altLang="en-US" sz="2400" dirty="0">
                <a:solidFill>
                  <a:srgbClr val="000000"/>
                </a:solidFill>
                <a:cs typeface="Times New Roman" panose="02020603050405020304" pitchFamily="18" charset="0"/>
              </a:rPr>
              <a:t>木材厂四周很快就聚了一群人，仿佛一下子从地底下钻出来的。</a:t>
            </a:r>
            <a:r>
              <a:rPr lang="zh-CN" altLang="en-US" sz="2400" dirty="0"/>
              <a:t> </a:t>
            </a:r>
            <a:endParaRPr lang="zh-CN" altLang="en-US" sz="2400" dirty="0"/>
          </a:p>
          <a:p>
            <a:endParaRPr lang="zh-CN" altLang="en-US" sz="2400" dirty="0"/>
          </a:p>
          <a:p>
            <a:r>
              <a:rPr lang="zh-CN" altLang="en-US" sz="2400" dirty="0"/>
              <a:t>那群人就对着赫留金哈哈大笑。</a:t>
            </a:r>
            <a:endParaRPr lang="zh-CN" altLang="en-US" sz="2400" dirty="0"/>
          </a:p>
        </p:txBody>
      </p:sp>
      <p:sp>
        <p:nvSpPr>
          <p:cNvPr id="23556" name="文本框 23555"/>
          <p:cNvSpPr txBox="1"/>
          <p:nvPr/>
        </p:nvSpPr>
        <p:spPr>
          <a:xfrm>
            <a:off x="1504950" y="3013710"/>
            <a:ext cx="8883015" cy="829945"/>
          </a:xfrm>
          <a:prstGeom prst="rect">
            <a:avLst/>
          </a:prstGeom>
          <a:noFill/>
          <a:ln w="9525">
            <a:noFill/>
          </a:ln>
        </p:spPr>
        <p:txBody>
          <a:bodyPr wrap="square">
            <a:spAutoFit/>
          </a:bodyPr>
          <a:p>
            <a:pPr>
              <a:spcBef>
                <a:spcPct val="50000"/>
              </a:spcBef>
            </a:pPr>
            <a:r>
              <a:rPr lang="zh-CN" altLang="en-US" sz="2400" b="1" dirty="0">
                <a:solidFill>
                  <a:srgbClr val="FF0066"/>
                </a:solidFill>
                <a:latin typeface="Arial" panose="020B0604020202020204" pitchFamily="34" charset="0"/>
              </a:rPr>
              <a:t>比喻</a:t>
            </a:r>
            <a:r>
              <a:rPr lang="zh-CN" altLang="en-US" sz="2400" b="1" dirty="0">
                <a:solidFill>
                  <a:srgbClr val="3333CC"/>
                </a:solidFill>
                <a:latin typeface="Arial" panose="020B0604020202020204" pitchFamily="34" charset="0"/>
              </a:rPr>
              <a:t>、</a:t>
            </a:r>
            <a:r>
              <a:rPr lang="zh-CN" altLang="en-US" sz="2400" b="1" dirty="0">
                <a:solidFill>
                  <a:srgbClr val="FF0066"/>
                </a:solidFill>
                <a:latin typeface="Arial" panose="020B0604020202020204" pitchFamily="34" charset="0"/>
              </a:rPr>
              <a:t>拟人</a:t>
            </a:r>
            <a:r>
              <a:rPr lang="zh-CN" altLang="en-US" sz="2400" b="1" dirty="0">
                <a:solidFill>
                  <a:srgbClr val="3333CC"/>
                </a:solidFill>
                <a:latin typeface="Arial" panose="020B0604020202020204" pitchFamily="34" charset="0"/>
              </a:rPr>
              <a:t>的修辞手法，暗示了俄国人民</a:t>
            </a:r>
            <a:r>
              <a:rPr lang="zh-CN" altLang="en-US" sz="2400" b="1" dirty="0">
                <a:solidFill>
                  <a:srgbClr val="FF0066"/>
                </a:solidFill>
                <a:latin typeface="Arial" panose="020B0604020202020204" pitchFamily="34" charset="0"/>
              </a:rPr>
              <a:t>饥饿贫困</a:t>
            </a:r>
            <a:r>
              <a:rPr lang="zh-CN" altLang="en-US" sz="2400" b="1" dirty="0">
                <a:solidFill>
                  <a:srgbClr val="3333CC"/>
                </a:solidFill>
                <a:latin typeface="Arial" panose="020B0604020202020204" pitchFamily="34" charset="0"/>
              </a:rPr>
              <a:t>的生活，整个社会</a:t>
            </a:r>
            <a:r>
              <a:rPr lang="zh-CN" altLang="en-US" sz="2400" b="1" dirty="0">
                <a:solidFill>
                  <a:srgbClr val="FF0066"/>
                </a:solidFill>
                <a:latin typeface="Arial" panose="020B0604020202020204" pitchFamily="34" charset="0"/>
              </a:rPr>
              <a:t>死气沉沉</a:t>
            </a:r>
            <a:r>
              <a:rPr lang="zh-CN" altLang="en-US" sz="2400" b="1" dirty="0">
                <a:solidFill>
                  <a:srgbClr val="3333CC"/>
                </a:solidFill>
                <a:latin typeface="Arial" panose="020B0604020202020204" pitchFamily="34" charset="0"/>
              </a:rPr>
              <a:t>，交代了故事发生的环境。 </a:t>
            </a:r>
            <a:endParaRPr lang="zh-CN" altLang="en-US" sz="2400" b="1" dirty="0">
              <a:solidFill>
                <a:srgbClr val="3333CC"/>
              </a:solidFill>
              <a:latin typeface="Arial" panose="020B0604020202020204" pitchFamily="34" charset="0"/>
            </a:endParaRPr>
          </a:p>
        </p:txBody>
      </p:sp>
      <p:sp>
        <p:nvSpPr>
          <p:cNvPr id="23557" name="文本框 23556"/>
          <p:cNvSpPr txBox="1"/>
          <p:nvPr/>
        </p:nvSpPr>
        <p:spPr>
          <a:xfrm>
            <a:off x="1504950" y="4348480"/>
            <a:ext cx="7620000" cy="460375"/>
          </a:xfrm>
          <a:prstGeom prst="rect">
            <a:avLst/>
          </a:prstGeom>
          <a:noFill/>
          <a:ln w="9525">
            <a:noFill/>
          </a:ln>
        </p:spPr>
        <p:txBody>
          <a:bodyPr>
            <a:spAutoFit/>
          </a:bodyPr>
          <a:p>
            <a:pPr>
              <a:spcBef>
                <a:spcPct val="50000"/>
              </a:spcBef>
            </a:pPr>
            <a:r>
              <a:rPr lang="zh-CN" altLang="en-US" sz="2400" b="1" dirty="0">
                <a:solidFill>
                  <a:srgbClr val="3333CC"/>
                </a:solidFill>
                <a:latin typeface="Arial" panose="020B0604020202020204" pitchFamily="34" charset="0"/>
              </a:rPr>
              <a:t>围观的人聚结之</a:t>
            </a:r>
            <a:r>
              <a:rPr lang="zh-CN" altLang="en-US" sz="2400" b="1" dirty="0">
                <a:solidFill>
                  <a:srgbClr val="FF0066"/>
                </a:solidFill>
                <a:latin typeface="Arial" panose="020B0604020202020204" pitchFamily="34" charset="0"/>
              </a:rPr>
              <a:t>快</a:t>
            </a:r>
            <a:r>
              <a:rPr lang="zh-CN" altLang="en-US" sz="2400" b="1" dirty="0">
                <a:solidFill>
                  <a:srgbClr val="3333CC"/>
                </a:solidFill>
                <a:latin typeface="Arial" panose="020B0604020202020204" pitchFamily="34" charset="0"/>
              </a:rPr>
              <a:t>和他们的</a:t>
            </a:r>
            <a:r>
              <a:rPr lang="zh-CN" altLang="en-US" sz="2400" b="1" dirty="0">
                <a:solidFill>
                  <a:srgbClr val="FF0066"/>
                </a:solidFill>
                <a:latin typeface="Arial" panose="020B0604020202020204" pitchFamily="34" charset="0"/>
              </a:rPr>
              <a:t>无聊</a:t>
            </a:r>
            <a:r>
              <a:rPr lang="zh-CN" altLang="en-US" sz="2400" b="1" dirty="0">
                <a:solidFill>
                  <a:srgbClr val="3333CC"/>
                </a:solidFill>
                <a:latin typeface="Arial" panose="020B0604020202020204" pitchFamily="34" charset="0"/>
              </a:rPr>
              <a:t>心态</a:t>
            </a:r>
            <a:r>
              <a:rPr lang="en-US" altLang="zh-CN" sz="2400" b="1">
                <a:solidFill>
                  <a:srgbClr val="3333CC"/>
                </a:solidFill>
                <a:latin typeface="Arial" panose="020B0604020202020204" pitchFamily="34" charset="0"/>
              </a:rPr>
              <a:t>——</a:t>
            </a:r>
            <a:r>
              <a:rPr lang="zh-CN" altLang="en-US" sz="2400" b="1" dirty="0">
                <a:solidFill>
                  <a:srgbClr val="3333CC"/>
                </a:solidFill>
                <a:latin typeface="Arial" panose="020B0604020202020204" pitchFamily="34" charset="0"/>
              </a:rPr>
              <a:t>以看热闹为乐。 </a:t>
            </a:r>
            <a:endParaRPr lang="zh-CN" altLang="en-US" sz="2400" b="1" dirty="0">
              <a:solidFill>
                <a:srgbClr val="3333CC"/>
              </a:solidFill>
              <a:latin typeface="Arial" panose="020B0604020202020204" pitchFamily="34" charset="0"/>
            </a:endParaRPr>
          </a:p>
        </p:txBody>
      </p:sp>
      <p:sp>
        <p:nvSpPr>
          <p:cNvPr id="23558" name="文本框 23557"/>
          <p:cNvSpPr txBox="1"/>
          <p:nvPr/>
        </p:nvSpPr>
        <p:spPr>
          <a:xfrm>
            <a:off x="1408430" y="5476240"/>
            <a:ext cx="9128125" cy="460375"/>
          </a:xfrm>
          <a:prstGeom prst="rect">
            <a:avLst/>
          </a:prstGeom>
          <a:noFill/>
          <a:ln w="9525">
            <a:noFill/>
          </a:ln>
        </p:spPr>
        <p:txBody>
          <a:bodyPr wrap="square">
            <a:spAutoFit/>
          </a:bodyPr>
          <a:p>
            <a:pPr>
              <a:spcBef>
                <a:spcPct val="50000"/>
              </a:spcBef>
            </a:pPr>
            <a:r>
              <a:rPr lang="zh-CN" altLang="en-US" sz="2400" b="1" dirty="0">
                <a:solidFill>
                  <a:srgbClr val="3333CC"/>
                </a:solidFill>
                <a:latin typeface="Arial" panose="020B0604020202020204" pitchFamily="34" charset="0"/>
              </a:rPr>
              <a:t>小市民阶层的</a:t>
            </a:r>
            <a:r>
              <a:rPr lang="zh-CN" altLang="en-US" sz="2400" b="1" dirty="0">
                <a:solidFill>
                  <a:srgbClr val="FF0066"/>
                </a:solidFill>
                <a:latin typeface="Arial" panose="020B0604020202020204" pitchFamily="34" charset="0"/>
              </a:rPr>
              <a:t>麻木</a:t>
            </a:r>
            <a:r>
              <a:rPr lang="zh-CN" altLang="en-US" sz="2400" b="1" dirty="0">
                <a:solidFill>
                  <a:srgbClr val="3333CC"/>
                </a:solidFill>
                <a:latin typeface="Arial" panose="020B0604020202020204" pitchFamily="34" charset="0"/>
              </a:rPr>
              <a:t>、</a:t>
            </a:r>
            <a:r>
              <a:rPr lang="zh-CN" altLang="en-US" sz="2400" b="1" dirty="0">
                <a:solidFill>
                  <a:srgbClr val="FF0066"/>
                </a:solidFill>
                <a:latin typeface="Arial" panose="020B0604020202020204" pitchFamily="34" charset="0"/>
              </a:rPr>
              <a:t>庸俗</a:t>
            </a:r>
            <a:r>
              <a:rPr lang="zh-CN" altLang="en-US" sz="2400" b="1" dirty="0">
                <a:solidFill>
                  <a:srgbClr val="3333CC"/>
                </a:solidFill>
                <a:latin typeface="Arial" panose="020B0604020202020204" pitchFamily="34" charset="0"/>
              </a:rPr>
              <a:t>、</a:t>
            </a:r>
            <a:r>
              <a:rPr lang="zh-CN" altLang="en-US" sz="2400" b="1" dirty="0">
                <a:solidFill>
                  <a:srgbClr val="FF0066"/>
                </a:solidFill>
                <a:latin typeface="Arial" panose="020B0604020202020204" pitchFamily="34" charset="0"/>
              </a:rPr>
              <a:t>愚昧</a:t>
            </a:r>
            <a:r>
              <a:rPr lang="zh-CN" altLang="en-US" sz="2400" b="1" dirty="0">
                <a:solidFill>
                  <a:srgbClr val="3333CC"/>
                </a:solidFill>
                <a:latin typeface="Arial" panose="020B0604020202020204" pitchFamily="34" charset="0"/>
              </a:rPr>
              <a:t>，也揭示了当时俄国</a:t>
            </a:r>
            <a:r>
              <a:rPr lang="zh-CN" altLang="en-US" sz="2400" b="1" dirty="0">
                <a:solidFill>
                  <a:srgbClr val="FF0066"/>
                </a:solidFill>
                <a:latin typeface="Arial" panose="020B0604020202020204" pitchFamily="34" charset="0"/>
              </a:rPr>
              <a:t>社会的病苦</a:t>
            </a:r>
            <a:r>
              <a:rPr lang="zh-CN" altLang="en-US" sz="2400" b="1" dirty="0">
                <a:solidFill>
                  <a:srgbClr val="3333CC"/>
                </a:solidFill>
                <a:latin typeface="Arial" panose="020B0604020202020204" pitchFamily="34" charset="0"/>
              </a:rPr>
              <a:t>。</a:t>
            </a:r>
            <a:endParaRPr lang="zh-CN" altLang="en-US" sz="2400" b="1" dirty="0">
              <a:solidFill>
                <a:srgbClr val="3333CC"/>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5">
                                            <p:txEl>
                                              <p:charRg st="0" end="41"/>
                                            </p:txEl>
                                          </p:spTgt>
                                        </p:tgtEl>
                                        <p:attrNameLst>
                                          <p:attrName>style.visibility</p:attrName>
                                        </p:attrNameLst>
                                      </p:cBhvr>
                                      <p:to>
                                        <p:strVal val="visible"/>
                                      </p:to>
                                    </p:set>
                                    <p:animEffect transition="in" filter="blinds(horizontal)">
                                      <p:cBhvr>
                                        <p:cTn id="7" dur="500"/>
                                        <p:tgtEl>
                                          <p:spTgt spid="23555">
                                            <p:txEl>
                                              <p:charRg st="0" end="4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3555">
                                            <p:txEl>
                                              <p:pRg st="2" end="2"/>
                                            </p:txEl>
                                          </p:spTgt>
                                        </p:tgtEl>
                                        <p:attrNameLst>
                                          <p:attrName>style.visibility</p:attrName>
                                        </p:attrNameLst>
                                      </p:cBhvr>
                                      <p:to>
                                        <p:strVal val="visible"/>
                                      </p:to>
                                    </p:set>
                                    <p:animEffect transition="in" filter="blinds(horizontal)">
                                      <p:cBhvr>
                                        <p:cTn id="12" dur="500"/>
                                        <p:tgtEl>
                                          <p:spTgt spid="235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3555">
                                            <p:txEl>
                                              <p:pRg st="4" end="4"/>
                                            </p:txEl>
                                          </p:spTgt>
                                        </p:tgtEl>
                                        <p:attrNameLst>
                                          <p:attrName>style.visibility</p:attrName>
                                        </p:attrNameLst>
                                      </p:cBhvr>
                                      <p:to>
                                        <p:strVal val="visible"/>
                                      </p:to>
                                    </p:set>
                                    <p:animEffect transition="in" filter="blinds(horizontal)">
                                      <p:cBhvr>
                                        <p:cTn id="17" dur="500"/>
                                        <p:tgtEl>
                                          <p:spTgt spid="2355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556"/>
                                        </p:tgtEl>
                                        <p:attrNameLst>
                                          <p:attrName>style.visibility</p:attrName>
                                        </p:attrNameLst>
                                      </p:cBhvr>
                                      <p:to>
                                        <p:strVal val="visible"/>
                                      </p:to>
                                    </p:set>
                                    <p:animEffect transition="in" filter="blinds(horizontal)">
                                      <p:cBhvr>
                                        <p:cTn id="22" dur="500"/>
                                        <p:tgtEl>
                                          <p:spTgt spid="2355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557"/>
                                        </p:tgtEl>
                                        <p:attrNameLst>
                                          <p:attrName>style.visibility</p:attrName>
                                        </p:attrNameLst>
                                      </p:cBhvr>
                                      <p:to>
                                        <p:strVal val="visible"/>
                                      </p:to>
                                    </p:set>
                                    <p:animEffect transition="in" filter="blinds(horizontal)">
                                      <p:cBhvr>
                                        <p:cTn id="27" dur="500"/>
                                        <p:tgtEl>
                                          <p:spTgt spid="2355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3558"/>
                                        </p:tgtEl>
                                        <p:attrNameLst>
                                          <p:attrName>style.visibility</p:attrName>
                                        </p:attrNameLst>
                                      </p:cBhvr>
                                      <p:to>
                                        <p:strVal val="visible"/>
                                      </p:to>
                                    </p:set>
                                    <p:animEffect transition="in" filter="blinds(horizontal)">
                                      <p:cBhvr>
                                        <p:cTn id="32" dur="500"/>
                                        <p:tgtEl>
                                          <p:spTgt spid="23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P spid="23556" grpId="0"/>
      <p:bldP spid="23557" grpId="0"/>
      <p:bldP spid="235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标题 25601"/>
          <p:cNvSpPr>
            <a:spLocks noGrp="1"/>
          </p:cNvSpPr>
          <p:nvPr>
            <p:ph type="title"/>
          </p:nvPr>
        </p:nvSpPr>
        <p:spPr>
          <a:xfrm>
            <a:off x="744855" y="685800"/>
            <a:ext cx="10097770" cy="1143000"/>
          </a:xfrm>
        </p:spPr>
        <p:txBody>
          <a:bodyPr anchor="ctr"/>
          <a:p>
            <a:pPr algn="l"/>
            <a:r>
              <a:rPr lang="zh-CN" altLang="en-US" dirty="0"/>
              <a:t>写作方法</a:t>
            </a:r>
            <a:br>
              <a:rPr lang="zh-CN" altLang="en-US" dirty="0"/>
            </a:br>
            <a:r>
              <a:rPr lang="zh-CN" altLang="en-US" dirty="0"/>
              <a:t>       作为一篇讽刺小说，这篇小说的讽刺艺术主要表现在哪里？ </a:t>
            </a:r>
            <a:endParaRPr lang="zh-CN" altLang="en-US" dirty="0"/>
          </a:p>
        </p:txBody>
      </p:sp>
      <p:sp>
        <p:nvSpPr>
          <p:cNvPr id="25603" name="文本占位符 25602"/>
          <p:cNvSpPr>
            <a:spLocks noGrp="1"/>
          </p:cNvSpPr>
          <p:nvPr>
            <p:ph type="body" idx="1"/>
          </p:nvPr>
        </p:nvSpPr>
        <p:spPr>
          <a:xfrm>
            <a:off x="610235" y="2331720"/>
            <a:ext cx="10366375" cy="4526280"/>
          </a:xfrm>
        </p:spPr>
        <p:txBody>
          <a:bodyPr/>
          <a:p>
            <a:r>
              <a:rPr lang="zh-CN" altLang="en-US" sz="2800" b="1" dirty="0">
                <a:solidFill>
                  <a:srgbClr val="FF0066"/>
                </a:solidFill>
              </a:rPr>
              <a:t>夸张</a:t>
            </a:r>
            <a:r>
              <a:rPr lang="zh-CN" altLang="en-US" sz="2800" dirty="0"/>
              <a:t>：在短短的时间里，随着狗的主人身份的不断变化，奥楚蔑洛夫的态度也发生了五次变色。变化之快，跨度之大，令人瞠目。使人物性格鲜明突出，给人留下深刻的印象。</a:t>
            </a:r>
            <a:endParaRPr lang="zh-CN" altLang="en-US" sz="2800" dirty="0"/>
          </a:p>
          <a:p>
            <a:r>
              <a:rPr lang="zh-CN" altLang="en-US" sz="2800" b="1" dirty="0">
                <a:solidFill>
                  <a:srgbClr val="FF0066"/>
                </a:solidFill>
              </a:rPr>
              <a:t>对比</a:t>
            </a:r>
            <a:r>
              <a:rPr lang="zh-CN" altLang="en-US" sz="2800" dirty="0"/>
              <a:t>：奥楚蔑洛夫面对狗主人的身份的变化，不停地改变着自己的态度，时而威风凛凛，时而奴颜婢膝，一会儿痛骂小狗是“疯狗”“下贱胚子”，一会儿又夸小狗“名贵”“伶俐”，前后矛盾，对比鲜明，使小说的喜剧效果更加突出。 </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3">
                                            <p:txEl>
                                              <p:charRg st="0" end="78"/>
                                            </p:txEl>
                                          </p:spTgt>
                                        </p:tgtEl>
                                        <p:attrNameLst>
                                          <p:attrName>style.visibility</p:attrName>
                                        </p:attrNameLst>
                                      </p:cBhvr>
                                      <p:to>
                                        <p:strVal val="visible"/>
                                      </p:to>
                                    </p:set>
                                    <p:animEffect transition="in" filter="blinds(horizontal)">
                                      <p:cBhvr>
                                        <p:cTn id="7" dur="500"/>
                                        <p:tgtEl>
                                          <p:spTgt spid="25603">
                                            <p:txEl>
                                              <p:charRg st="0" end="7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3">
                                            <p:txEl>
                                              <p:charRg st="78" end="184"/>
                                            </p:txEl>
                                          </p:spTgt>
                                        </p:tgtEl>
                                        <p:attrNameLst>
                                          <p:attrName>style.visibility</p:attrName>
                                        </p:attrNameLst>
                                      </p:cBhvr>
                                      <p:to>
                                        <p:strVal val="visible"/>
                                      </p:to>
                                    </p:set>
                                    <p:animEffect transition="in" filter="blinds(horizontal)">
                                      <p:cBhvr>
                                        <p:cTn id="12" dur="500"/>
                                        <p:tgtEl>
                                          <p:spTgt spid="25603">
                                            <p:txEl>
                                              <p:charRg st="78" end="18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标题 26625"/>
          <p:cNvSpPr>
            <a:spLocks noGrp="1"/>
          </p:cNvSpPr>
          <p:nvPr>
            <p:ph type="title"/>
          </p:nvPr>
        </p:nvSpPr>
        <p:spPr/>
        <p:txBody>
          <a:bodyPr anchor="ctr"/>
          <a:p>
            <a:r>
              <a:rPr lang="zh-CN" altLang="en-US" dirty="0"/>
              <a:t>拓展思维</a:t>
            </a:r>
            <a:endParaRPr lang="zh-CN" altLang="en-US" dirty="0"/>
          </a:p>
        </p:txBody>
      </p:sp>
      <p:graphicFrame>
        <p:nvGraphicFramePr>
          <p:cNvPr id="26630" name="内容占位符 26629"/>
          <p:cNvGraphicFramePr/>
          <p:nvPr>
            <p:ph idx="1"/>
          </p:nvPr>
        </p:nvGraphicFramePr>
        <p:xfrm>
          <a:off x="1092835" y="2667000"/>
          <a:ext cx="3095625" cy="3657600"/>
        </p:xfrm>
        <a:graphic>
          <a:graphicData uri="http://schemas.openxmlformats.org/presentationml/2006/ole">
            <mc:AlternateContent xmlns:mc="http://schemas.openxmlformats.org/markup-compatibility/2006">
              <mc:Choice xmlns:v="urn:schemas-microsoft-com:vml" Requires="v">
                <p:oleObj spid="_x0000_s3076" name="" r:id="rId1" imgW="1209675" imgH="1219200" progId="Word.Document.8">
                  <p:embed/>
                </p:oleObj>
              </mc:Choice>
              <mc:Fallback>
                <p:oleObj name="" r:id="rId1" imgW="1209675" imgH="1219200" progId="Word.Document.8">
                  <p:embed/>
                  <p:pic>
                    <p:nvPicPr>
                      <p:cNvPr id="0" name="图片 3075"/>
                      <p:cNvPicPr/>
                      <p:nvPr/>
                    </p:nvPicPr>
                    <p:blipFill>
                      <a:blip r:embed="rId2"/>
                      <a:stretch>
                        <a:fillRect/>
                      </a:stretch>
                    </p:blipFill>
                    <p:spPr>
                      <a:xfrm>
                        <a:off x="1092835" y="2667000"/>
                        <a:ext cx="3095625" cy="3657600"/>
                      </a:xfrm>
                      <a:prstGeom prst="rect">
                        <a:avLst/>
                      </a:prstGeom>
                      <a:noFill/>
                      <a:ln w="38100">
                        <a:miter/>
                      </a:ln>
                    </p:spPr>
                  </p:pic>
                </p:oleObj>
              </mc:Fallback>
            </mc:AlternateContent>
          </a:graphicData>
        </a:graphic>
      </p:graphicFrame>
      <p:sp>
        <p:nvSpPr>
          <p:cNvPr id="26632" name="文本框 26631"/>
          <p:cNvSpPr txBox="1"/>
          <p:nvPr/>
        </p:nvSpPr>
        <p:spPr>
          <a:xfrm>
            <a:off x="1359535" y="1323975"/>
            <a:ext cx="9125585" cy="953135"/>
          </a:xfrm>
          <a:prstGeom prst="rect">
            <a:avLst/>
          </a:prstGeom>
          <a:noFill/>
          <a:ln w="9525">
            <a:noFill/>
          </a:ln>
        </p:spPr>
        <p:txBody>
          <a:bodyPr wrap="square">
            <a:spAutoFit/>
          </a:bodyPr>
          <a:p>
            <a:pPr>
              <a:spcBef>
                <a:spcPct val="50000"/>
              </a:spcBef>
            </a:pPr>
            <a:r>
              <a:rPr lang="en-US" altLang="zh-CN" sz="2800" b="1" dirty="0">
                <a:solidFill>
                  <a:srgbClr val="3333CC"/>
                </a:solidFill>
                <a:latin typeface="Arial" panose="020B0604020202020204" pitchFamily="34" charset="0"/>
              </a:rPr>
              <a:t>        </a:t>
            </a:r>
            <a:r>
              <a:rPr lang="zh-CN" altLang="en-US" sz="2800" b="1" dirty="0">
                <a:solidFill>
                  <a:srgbClr val="3333CC"/>
                </a:solidFill>
                <a:latin typeface="Arial" panose="020B0604020202020204" pitchFamily="34" charset="0"/>
              </a:rPr>
              <a:t>假设十年后，你也成为了一名警察，在你管辖的某小区也出现了这样一起狗咬人事件，你会怎么处理呢？</a:t>
            </a:r>
            <a:endParaRPr lang="zh-CN" altLang="en-US" sz="2800" b="1" dirty="0">
              <a:solidFill>
                <a:srgbClr val="3333CC"/>
              </a:solidFill>
              <a:latin typeface="Arial" panose="020B0604020202020204" pitchFamily="34" charset="0"/>
            </a:endParaRPr>
          </a:p>
        </p:txBody>
      </p:sp>
      <p:sp>
        <p:nvSpPr>
          <p:cNvPr id="26633" name="文本框 26632"/>
          <p:cNvSpPr txBox="1"/>
          <p:nvPr/>
        </p:nvSpPr>
        <p:spPr>
          <a:xfrm>
            <a:off x="5486400" y="2667000"/>
            <a:ext cx="4648200" cy="368300"/>
          </a:xfrm>
          <a:prstGeom prst="rect">
            <a:avLst/>
          </a:prstGeom>
          <a:noFill/>
          <a:ln w="9525">
            <a:noFill/>
          </a:ln>
        </p:spPr>
        <p:txBody>
          <a:bodyPr>
            <a:spAutoFit/>
          </a:bodyPr>
          <a:p>
            <a:pPr>
              <a:spcBef>
                <a:spcPct val="50000"/>
              </a:spcBef>
            </a:pPr>
            <a:endParaRPr dirty="0">
              <a:latin typeface="Arial" panose="020B0604020202020204" pitchFamily="34" charset="0"/>
            </a:endParaRPr>
          </a:p>
        </p:txBody>
      </p:sp>
      <p:sp>
        <p:nvSpPr>
          <p:cNvPr id="26634" name="矩形 26633"/>
          <p:cNvSpPr/>
          <p:nvPr/>
        </p:nvSpPr>
        <p:spPr>
          <a:xfrm>
            <a:off x="4665345" y="2895600"/>
            <a:ext cx="6397625" cy="3581400"/>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r>
              <a:rPr lang="en-US" altLang="zh-CN" sz="2800" b="1" dirty="0">
                <a:solidFill>
                  <a:srgbClr val="244C2E"/>
                </a:solidFill>
              </a:rPr>
              <a:t>《</a:t>
            </a:r>
            <a:r>
              <a:rPr lang="zh-CN" altLang="en-US" sz="2800" b="1" dirty="0">
                <a:solidFill>
                  <a:srgbClr val="244C2E"/>
                </a:solidFill>
              </a:rPr>
              <a:t>民法通则</a:t>
            </a:r>
            <a:r>
              <a:rPr lang="en-US" altLang="zh-CN" sz="2800" b="1" dirty="0">
                <a:solidFill>
                  <a:srgbClr val="244C2E"/>
                </a:solidFill>
              </a:rPr>
              <a:t>》</a:t>
            </a:r>
            <a:r>
              <a:rPr lang="zh-CN" altLang="en-US" sz="2800" b="1" dirty="0">
                <a:solidFill>
                  <a:srgbClr val="244C2E"/>
                </a:solidFill>
              </a:rPr>
              <a:t>第一百二十七条规定：饲养的动物造成他人损害的，动物饲养人或者管理人应当承担民事责任；由于受害人的过错造成损害的，动物饲养人或者管理人不承担民事责任。</a:t>
            </a:r>
            <a:endParaRPr lang="zh-CN" altLang="en-US" sz="2800" b="1" dirty="0">
              <a:solidFill>
                <a:srgbClr val="244C2E"/>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6634">
                                            <p:txEl>
                                              <p:charRg st="0" end="81"/>
                                            </p:txEl>
                                          </p:spTgt>
                                        </p:tgtEl>
                                        <p:attrNameLst>
                                          <p:attrName>style.visibility</p:attrName>
                                        </p:attrNameLst>
                                      </p:cBhvr>
                                      <p:to>
                                        <p:strVal val="visible"/>
                                      </p:to>
                                    </p:set>
                                    <p:anim calcmode="lin" valueType="num">
                                      <p:cBhvr>
                                        <p:cTn id="7" dur="1000" fill="hold"/>
                                        <p:tgtEl>
                                          <p:spTgt spid="26634">
                                            <p:txEl>
                                              <p:charRg st="0" end="81"/>
                                            </p:txEl>
                                          </p:spTgt>
                                        </p:tgtEl>
                                        <p:attrNameLst>
                                          <p:attrName>ppt_w</p:attrName>
                                        </p:attrNameLst>
                                      </p:cBhvr>
                                      <p:tavLst>
                                        <p:tav tm="0">
                                          <p:val>
                                            <p:fltVal val="0.000000"/>
                                          </p:val>
                                        </p:tav>
                                        <p:tav tm="100000">
                                          <p:val>
                                            <p:strVal val="#ppt_w"/>
                                          </p:val>
                                        </p:tav>
                                      </p:tavLst>
                                    </p:anim>
                                    <p:anim calcmode="lin" valueType="num">
                                      <p:cBhvr>
                                        <p:cTn id="8" dur="1000" fill="hold"/>
                                        <p:tgtEl>
                                          <p:spTgt spid="26634">
                                            <p:txEl>
                                              <p:charRg st="0" end="81"/>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文本框 17409"/>
          <p:cNvSpPr txBox="1"/>
          <p:nvPr/>
        </p:nvSpPr>
        <p:spPr>
          <a:xfrm>
            <a:off x="1524000" y="1524000"/>
            <a:ext cx="8686800" cy="1383665"/>
          </a:xfrm>
          <a:prstGeom prst="rect">
            <a:avLst/>
          </a:prstGeom>
          <a:noFill/>
          <a:ln w="9525">
            <a:noFill/>
          </a:ln>
        </p:spPr>
        <p:txBody>
          <a:bodyPr>
            <a:spAutoFit/>
          </a:bodyPr>
          <a:p>
            <a:pPr>
              <a:spcBef>
                <a:spcPct val="50000"/>
              </a:spcBef>
            </a:pPr>
            <a:r>
              <a:rPr lang="en-US" altLang="zh-CN" sz="2400" dirty="0">
                <a:latin typeface="Times New Roman" panose="02020603050405020304" pitchFamily="18" charset="0"/>
              </a:rPr>
              <a:t>       </a:t>
            </a:r>
            <a:r>
              <a:rPr lang="zh-CN" altLang="en-US" sz="2800" b="1" dirty="0">
                <a:latin typeface="Times New Roman" panose="02020603050405020304" pitchFamily="18" charset="0"/>
              </a:rPr>
              <a:t>文章最后写道奥楚蔑洛夫“</a:t>
            </a:r>
            <a:r>
              <a:rPr lang="zh-CN" altLang="en-US" sz="2800" b="1" dirty="0">
                <a:solidFill>
                  <a:srgbClr val="FF00FF"/>
                </a:solidFill>
                <a:latin typeface="Times New Roman" panose="02020603050405020304" pitchFamily="18" charset="0"/>
              </a:rPr>
              <a:t>裹紧大衣，接着穿过市场的广场径自走了</a:t>
            </a:r>
            <a:r>
              <a:rPr lang="zh-CN" altLang="en-US" sz="2800" b="1" dirty="0">
                <a:latin typeface="Times New Roman" panose="02020603050405020304" pitchFamily="18" charset="0"/>
              </a:rPr>
              <a:t>”，请设想一下奥楚蔑洛夫离开广场后去了哪里？要求设计的情节符合人物的性格特征。</a:t>
            </a:r>
            <a:endParaRPr lang="zh-CN" altLang="en-US" sz="2800" b="1">
              <a:latin typeface="Times New Roman" panose="02020603050405020304" pitchFamily="18" charset="0"/>
            </a:endParaRPr>
          </a:p>
        </p:txBody>
      </p:sp>
      <p:sp>
        <p:nvSpPr>
          <p:cNvPr id="17411" name="文本框 17410"/>
          <p:cNvSpPr txBox="1"/>
          <p:nvPr/>
        </p:nvSpPr>
        <p:spPr>
          <a:xfrm>
            <a:off x="1676400" y="3200400"/>
            <a:ext cx="8686800" cy="3415030"/>
          </a:xfrm>
          <a:prstGeom prst="rect">
            <a:avLst/>
          </a:prstGeom>
          <a:noFill/>
          <a:ln w="9525">
            <a:noFill/>
          </a:ln>
        </p:spPr>
        <p:txBody>
          <a:bodyPr>
            <a:spAutoFit/>
          </a:bodyPr>
          <a:p>
            <a:pPr>
              <a:spcBef>
                <a:spcPct val="50000"/>
              </a:spcBef>
            </a:pPr>
            <a:r>
              <a:rPr lang="en-US" altLang="zh-CN" sz="2400" b="1" dirty="0">
                <a:solidFill>
                  <a:srgbClr val="008000"/>
                </a:solidFill>
                <a:latin typeface="Times New Roman" panose="02020603050405020304" pitchFamily="18" charset="0"/>
              </a:rPr>
              <a:t>*</a:t>
            </a:r>
            <a:r>
              <a:rPr lang="zh-CN" altLang="en-US" sz="2400" b="1" dirty="0">
                <a:solidFill>
                  <a:srgbClr val="008000"/>
                </a:solidFill>
                <a:latin typeface="Times New Roman" panose="02020603050405020304" pitchFamily="18" charset="0"/>
              </a:rPr>
              <a:t>继续去别的地方搜刮民脂民膏。</a:t>
            </a:r>
            <a:br>
              <a:rPr lang="zh-CN" altLang="en-US" sz="2400" b="1" dirty="0">
                <a:solidFill>
                  <a:srgbClr val="008000"/>
                </a:solidFill>
                <a:latin typeface="Times New Roman" panose="02020603050405020304" pitchFamily="18" charset="0"/>
              </a:rPr>
            </a:br>
            <a:r>
              <a:rPr lang="en-US" altLang="zh-CN" sz="2400" b="1" dirty="0">
                <a:solidFill>
                  <a:srgbClr val="008000"/>
                </a:solidFill>
                <a:latin typeface="Times New Roman" panose="02020603050405020304" pitchFamily="18" charset="0"/>
              </a:rPr>
              <a:t>*</a:t>
            </a:r>
            <a:r>
              <a:rPr lang="zh-CN" altLang="en-US" sz="2400" b="1" dirty="0">
                <a:solidFill>
                  <a:srgbClr val="008000"/>
                </a:solidFill>
                <a:latin typeface="Times New Roman" panose="02020603050405020304" pitchFamily="18" charset="0"/>
              </a:rPr>
              <a:t>又遇见了一起类似狗咬人的案件，又做出了相同的处理，或者处理得更圆滑了。</a:t>
            </a:r>
            <a:br>
              <a:rPr lang="zh-CN" altLang="en-US" sz="2400" b="1" dirty="0">
                <a:solidFill>
                  <a:srgbClr val="008000"/>
                </a:solidFill>
                <a:latin typeface="Times New Roman" panose="02020603050405020304" pitchFamily="18" charset="0"/>
              </a:rPr>
            </a:br>
            <a:r>
              <a:rPr lang="en-US" altLang="zh-CN" sz="2400" b="1" dirty="0">
                <a:solidFill>
                  <a:srgbClr val="008000"/>
                </a:solidFill>
                <a:latin typeface="Times New Roman" panose="02020603050405020304" pitchFamily="18" charset="0"/>
              </a:rPr>
              <a:t>*</a:t>
            </a:r>
            <a:r>
              <a:rPr lang="zh-CN" altLang="en-US" sz="2400" b="1" dirty="0">
                <a:solidFill>
                  <a:srgbClr val="008000"/>
                </a:solidFill>
                <a:latin typeface="Times New Roman" panose="02020603050405020304" pitchFamily="18" charset="0"/>
              </a:rPr>
              <a:t>去找普洛诃尔套近乎。</a:t>
            </a:r>
            <a:br>
              <a:rPr lang="zh-CN" altLang="en-US" sz="2400" b="1" dirty="0">
                <a:solidFill>
                  <a:srgbClr val="008000"/>
                </a:solidFill>
                <a:latin typeface="Times New Roman" panose="02020603050405020304" pitchFamily="18" charset="0"/>
              </a:rPr>
            </a:br>
            <a:r>
              <a:rPr lang="en-US" altLang="zh-CN" sz="2400" b="1" dirty="0">
                <a:solidFill>
                  <a:srgbClr val="008000"/>
                </a:solidFill>
                <a:latin typeface="Times New Roman" panose="02020603050405020304" pitchFamily="18" charset="0"/>
              </a:rPr>
              <a:t>*</a:t>
            </a:r>
            <a:r>
              <a:rPr lang="zh-CN" altLang="en-US" sz="2400" b="1" dirty="0">
                <a:solidFill>
                  <a:srgbClr val="008000"/>
                </a:solidFill>
                <a:latin typeface="Times New Roman" panose="02020603050405020304" pitchFamily="18" charset="0"/>
              </a:rPr>
              <a:t>去将军家邀功请赏，在此之前到首饰店索要一些金银珠宝，一并送给将军。</a:t>
            </a:r>
            <a:br>
              <a:rPr lang="zh-CN" altLang="en-US" sz="2400" b="1" dirty="0">
                <a:solidFill>
                  <a:srgbClr val="008000"/>
                </a:solidFill>
                <a:latin typeface="Times New Roman" panose="02020603050405020304" pitchFamily="18" charset="0"/>
              </a:rPr>
            </a:br>
            <a:r>
              <a:rPr lang="en-US" altLang="zh-CN" sz="2400" b="1" dirty="0">
                <a:solidFill>
                  <a:srgbClr val="008000"/>
                </a:solidFill>
                <a:latin typeface="Times New Roman" panose="02020603050405020304" pitchFamily="18" charset="0"/>
              </a:rPr>
              <a:t>*“</a:t>
            </a:r>
            <a:r>
              <a:rPr lang="zh-CN" altLang="en-US" sz="2400" b="1" dirty="0">
                <a:solidFill>
                  <a:srgbClr val="008000"/>
                </a:solidFill>
                <a:latin typeface="Times New Roman" panose="02020603050405020304" pitchFamily="18" charset="0"/>
              </a:rPr>
              <a:t>买”一只小狗送给将军的哥哥。</a:t>
            </a:r>
            <a:br>
              <a:rPr lang="zh-CN" altLang="en-US" sz="2400" b="1" dirty="0">
                <a:solidFill>
                  <a:srgbClr val="008000"/>
                </a:solidFill>
                <a:latin typeface="Times New Roman" panose="02020603050405020304" pitchFamily="18" charset="0"/>
              </a:rPr>
            </a:br>
            <a:r>
              <a:rPr lang="en-US" altLang="zh-CN" sz="2400" b="1" dirty="0">
                <a:solidFill>
                  <a:srgbClr val="008000"/>
                </a:solidFill>
                <a:latin typeface="Times New Roman" panose="02020603050405020304" pitchFamily="18" charset="0"/>
              </a:rPr>
              <a:t>* </a:t>
            </a:r>
            <a:r>
              <a:rPr lang="zh-CN" altLang="en-US" sz="2400" b="1" dirty="0">
                <a:solidFill>
                  <a:srgbClr val="008000"/>
                </a:solidFill>
                <a:latin typeface="Times New Roman" panose="02020603050405020304" pitchFamily="18" charset="0"/>
              </a:rPr>
              <a:t>去赫留金工作的首饰店寻点儿麻烦。</a:t>
            </a:r>
            <a:br>
              <a:rPr lang="zh-CN" altLang="en-US" sz="2400" b="1" dirty="0">
                <a:solidFill>
                  <a:srgbClr val="008000"/>
                </a:solidFill>
                <a:latin typeface="Times New Roman" panose="02020603050405020304" pitchFamily="18" charset="0"/>
              </a:rPr>
            </a:br>
            <a:r>
              <a:rPr lang="en-US" altLang="zh-CN" sz="2400" b="1" dirty="0">
                <a:solidFill>
                  <a:srgbClr val="008000"/>
                </a:solidFill>
                <a:latin typeface="Times New Roman" panose="02020603050405020304" pitchFamily="18" charset="0"/>
              </a:rPr>
              <a:t>*</a:t>
            </a:r>
            <a:r>
              <a:rPr lang="zh-CN" altLang="en-US" sz="2400" b="1" dirty="0">
                <a:solidFill>
                  <a:srgbClr val="008000"/>
                </a:solidFill>
                <a:latin typeface="Times New Roman" panose="02020603050405020304" pitchFamily="18" charset="0"/>
              </a:rPr>
              <a:t>去纠集一批地痞流氓准备欧打赫留金。</a:t>
            </a:r>
            <a:endParaRPr lang="zh-CN" altLang="en-US" sz="2400" b="1">
              <a:solidFill>
                <a:srgbClr val="008000"/>
              </a:solidFill>
              <a:latin typeface="Times New Roman" panose="02020603050405020304" pitchFamily="18" charset="0"/>
            </a:endParaRPr>
          </a:p>
        </p:txBody>
      </p:sp>
      <p:sp>
        <p:nvSpPr>
          <p:cNvPr id="17412" name="矩形 17411"/>
          <p:cNvSpPr/>
          <p:nvPr/>
        </p:nvSpPr>
        <p:spPr>
          <a:xfrm>
            <a:off x="1905000" y="0"/>
            <a:ext cx="2286000" cy="1400175"/>
          </a:xfrm>
          <a:prstGeom prst="rect">
            <a:avLst/>
          </a:prstGeom>
        </p:spPr>
        <p:txBody>
          <a:bodyPr wrap="none" fromWordArt="1">
            <a:prstTxWarp prst="textWave1">
              <a:avLst>
                <a:gd name="adj1" fmla="val 13005"/>
                <a:gd name="adj2" fmla="val 0"/>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拓展与延伸</a:t>
            </a:r>
            <a:endParaRPr lang="zh-CN" altLang="en-US" sz="36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linds(vertical)">
                                      <p:cBhvr>
                                        <p:cTn id="7" dur="5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4" fill="hold" grpId="0" nodeType="clickEffect">
                                  <p:stCondLst>
                                    <p:cond delay="0"/>
                                  </p:stCondLst>
                                  <p:childTnLst>
                                    <p:set>
                                      <p:cBhvr>
                                        <p:cTn id="11" dur="1" fill="hold">
                                          <p:stCondLst>
                                            <p:cond delay="0"/>
                                          </p:stCondLst>
                                        </p:cTn>
                                        <p:tgtEl>
                                          <p:spTgt spid="17411"/>
                                        </p:tgtEl>
                                        <p:attrNameLst>
                                          <p:attrName>style.visibility</p:attrName>
                                        </p:attrNameLst>
                                      </p:cBhvr>
                                      <p:to>
                                        <p:strVal val="visible"/>
                                      </p:to>
                                    </p:set>
                                    <p:anim calcmode="lin" valueType="num">
                                      <p:cBhvr>
                                        <p:cTn id="12" dur="500" fill="hold"/>
                                        <p:tgtEl>
                                          <p:spTgt spid="17411"/>
                                        </p:tgtEl>
                                        <p:attrNameLst>
                                          <p:attrName>ppt_x</p:attrName>
                                        </p:attrNameLst>
                                      </p:cBhvr>
                                      <p:tavLst>
                                        <p:tav tm="0">
                                          <p:val>
                                            <p:strVal val="#ppt_x"/>
                                          </p:val>
                                        </p:tav>
                                        <p:tav tm="100000">
                                          <p:val>
                                            <p:strVal val="#ppt_x"/>
                                          </p:val>
                                        </p:tav>
                                      </p:tavLst>
                                    </p:anim>
                                    <p:anim calcmode="lin" valueType="num">
                                      <p:cBhvr>
                                        <p:cTn id="13" dur="500" fill="hold"/>
                                        <p:tgtEl>
                                          <p:spTgt spid="17411"/>
                                        </p:tgtEl>
                                        <p:attrNameLst>
                                          <p:attrName>ppt_y</p:attrName>
                                        </p:attrNameLst>
                                      </p:cBhvr>
                                      <p:tavLst>
                                        <p:tav tm="0">
                                          <p:val>
                                            <p:strVal val="#ppt_y+#ppt_h/2"/>
                                          </p:val>
                                        </p:tav>
                                        <p:tav tm="100000">
                                          <p:val>
                                            <p:strVal val="#ppt_y"/>
                                          </p:val>
                                        </p:tav>
                                      </p:tavLst>
                                    </p:anim>
                                    <p:anim calcmode="lin" valueType="num">
                                      <p:cBhvr>
                                        <p:cTn id="14" dur="500" fill="hold"/>
                                        <p:tgtEl>
                                          <p:spTgt spid="17411"/>
                                        </p:tgtEl>
                                        <p:attrNameLst>
                                          <p:attrName>ppt_w</p:attrName>
                                        </p:attrNameLst>
                                      </p:cBhvr>
                                      <p:tavLst>
                                        <p:tav tm="0">
                                          <p:val>
                                            <p:strVal val="#ppt_w"/>
                                          </p:val>
                                        </p:tav>
                                        <p:tav tm="100000">
                                          <p:val>
                                            <p:strVal val="#ppt_w"/>
                                          </p:val>
                                        </p:tav>
                                      </p:tavLst>
                                    </p:anim>
                                    <p:anim calcmode="lin" valueType="num">
                                      <p:cBhvr>
                                        <p:cTn id="15" dur="500" fill="hold"/>
                                        <p:tgtEl>
                                          <p:spTgt spid="17411"/>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p:txBody>
          <a:bodyPr vert="horz" lIns="101600" tIns="38100" rIns="76200" bIns="38100" rtlCol="0" anchor="ctr" anchorCtr="0">
            <a:noAutofit/>
          </a:bodyPr>
          <a:lstStyle>
            <a:lvl1pPr marL="0" marR="0" lvl="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lgn="ctr">
              <a:buClrTx/>
              <a:buSzTx/>
              <a:buFontTx/>
            </a:pPr>
            <a:r>
              <a:rPr sz="4400">
                <a:solidFill>
                  <a:srgbClr val="0945A5"/>
                </a:solidFill>
                <a:sym typeface="+mn-ea"/>
              </a:rPr>
              <a:t>课文</a:t>
            </a:r>
            <a:r>
              <a:rPr sz="4400">
                <a:solidFill>
                  <a:srgbClr val="0945A5"/>
                </a:solidFill>
                <a:sym typeface="+mn-ea"/>
              </a:rPr>
              <a:t>研讨</a:t>
            </a:r>
            <a:endParaRPr sz="4400">
              <a:solidFill>
                <a:srgbClr val="0945A5"/>
              </a:solidFill>
              <a:sym typeface="+mn-ea"/>
            </a:endParaRPr>
          </a:p>
        </p:txBody>
      </p:sp>
      <p:sp>
        <p:nvSpPr>
          <p:cNvPr id="2" name="内容占位符 1"/>
          <p:cNvSpPr>
            <a:spLocks noGrp="1"/>
          </p:cNvSpPr>
          <p:nvPr>
            <p:ph idx="1"/>
          </p:nvPr>
        </p:nvSpPr>
        <p:spPr/>
        <p:txBody>
          <a:bodyPr>
            <a:normAutofit lnSpcReduction="10000"/>
          </a:bodyPr>
          <a:lstStyle/>
          <a:p>
            <a:r>
              <a:rPr lang="zh-CN" altLang="en-US" sz="3200" b="1" dirty="0" smtClean="0"/>
              <a:t>作者为什么用“变色龙”做题目？</a:t>
            </a:r>
            <a:endParaRPr lang="en-US" altLang="zh-CN" sz="3200" b="1" dirty="0" smtClean="0"/>
          </a:p>
          <a:p>
            <a:r>
              <a:rPr lang="zh-CN" altLang="zh-CN" sz="3200" b="1" dirty="0">
                <a:latin typeface="宋体" panose="02010600030101010101" pitchFamily="2" charset="-122"/>
                <a:ea typeface="宋体" panose="02010600030101010101" pitchFamily="2" charset="-122"/>
              </a:rPr>
              <a:t>“变色龙”</a:t>
            </a:r>
            <a:r>
              <a:rPr lang="zh-CN" altLang="zh-CN" sz="3200" b="1" dirty="0">
                <a:solidFill>
                  <a:srgbClr val="FF0066"/>
                </a:solidFill>
                <a:latin typeface="宋体" panose="02010600030101010101" pitchFamily="2" charset="-122"/>
                <a:ea typeface="宋体" panose="02010600030101010101" pitchFamily="2" charset="-122"/>
              </a:rPr>
              <a:t>本是指</a:t>
            </a:r>
            <a:r>
              <a:rPr lang="zh-CN" altLang="zh-CN" sz="3200" b="1" dirty="0">
                <a:latin typeface="宋体" panose="02010600030101010101" pitchFamily="2" charset="-122"/>
                <a:ea typeface="宋体" panose="02010600030101010101" pitchFamily="2" charset="-122"/>
              </a:rPr>
              <a:t>自然界中皮肤颜色随着周围环境颜色变化的动物，本文以此为题，是借这种动物善于变换肤色以适应周围环境的特点来</a:t>
            </a:r>
            <a:r>
              <a:rPr lang="zh-CN" altLang="zh-CN" sz="3200" b="1" dirty="0">
                <a:solidFill>
                  <a:srgbClr val="FF0066"/>
                </a:solidFill>
                <a:latin typeface="宋体" panose="02010600030101010101" pitchFamily="2" charset="-122"/>
                <a:ea typeface="宋体" panose="02010600030101010101" pitchFamily="2" charset="-122"/>
              </a:rPr>
              <a:t>讽喻</a:t>
            </a:r>
            <a:r>
              <a:rPr lang="zh-CN" altLang="zh-CN" sz="3200" b="1" dirty="0">
                <a:latin typeface="宋体" panose="02010600030101010101" pitchFamily="2" charset="-122"/>
                <a:ea typeface="宋体" panose="02010600030101010101" pitchFamily="2" charset="-122"/>
              </a:rPr>
              <a:t>奥楚蔑洛夫</a:t>
            </a:r>
            <a:r>
              <a:rPr lang="zh-CN" altLang="zh-CN" sz="3200" b="1" dirty="0">
                <a:solidFill>
                  <a:srgbClr val="00B050"/>
                </a:solidFill>
                <a:latin typeface="宋体" panose="02010600030101010101" pitchFamily="2" charset="-122"/>
                <a:ea typeface="宋体" panose="02010600030101010101" pitchFamily="2" charset="-122"/>
              </a:rPr>
              <a:t>见风使舵、趋炎附势</a:t>
            </a:r>
            <a:r>
              <a:rPr lang="zh-CN" altLang="zh-CN" sz="3200" b="1" dirty="0">
                <a:latin typeface="宋体" panose="02010600030101010101" pitchFamily="2" charset="-122"/>
                <a:ea typeface="宋体" panose="02010600030101010101" pitchFamily="2" charset="-122"/>
              </a:rPr>
              <a:t>的性格</a:t>
            </a:r>
            <a:r>
              <a:rPr lang="zh-CN" altLang="zh-CN" sz="3200" b="1" dirty="0" smtClean="0">
                <a:latin typeface="宋体" panose="02010600030101010101" pitchFamily="2" charset="-122"/>
                <a:ea typeface="宋体" panose="02010600030101010101" pitchFamily="2" charset="-122"/>
              </a:rPr>
              <a:t>，</a:t>
            </a:r>
            <a:r>
              <a:rPr lang="zh-CN" altLang="en-US" sz="3200" b="1" dirty="0" smtClean="0">
                <a:latin typeface="宋体" panose="02010600030101010101" pitchFamily="2" charset="-122"/>
                <a:ea typeface="宋体" panose="02010600030101010101" pitchFamily="2" charset="-122"/>
              </a:rPr>
              <a:t>同时</a:t>
            </a:r>
            <a:r>
              <a:rPr lang="zh-CN" altLang="en-US" sz="3200" b="1" dirty="0" smtClean="0">
                <a:solidFill>
                  <a:srgbClr val="FF0066"/>
                </a:solidFill>
                <a:latin typeface="宋体" panose="02010600030101010101" pitchFamily="2" charset="-122"/>
                <a:ea typeface="宋体" panose="02010600030101010101" pitchFamily="2" charset="-122"/>
              </a:rPr>
              <a:t>揭示了当时社会</a:t>
            </a:r>
            <a:r>
              <a:rPr lang="zh-CN" altLang="en-US" sz="3200" b="1" dirty="0" smtClean="0">
                <a:latin typeface="宋体" panose="02010600030101010101" pitchFamily="2" charset="-122"/>
                <a:ea typeface="宋体" panose="02010600030101010101" pitchFamily="2" charset="-122"/>
              </a:rPr>
              <a:t>的</a:t>
            </a:r>
            <a:r>
              <a:rPr lang="zh-CN" altLang="en-US" sz="3200" b="1" dirty="0" smtClean="0">
                <a:solidFill>
                  <a:srgbClr val="00B050"/>
                </a:solidFill>
                <a:latin typeface="宋体" panose="02010600030101010101" pitchFamily="2" charset="-122"/>
                <a:ea typeface="宋体" panose="02010600030101010101" pitchFamily="2" charset="-122"/>
              </a:rPr>
              <a:t>畸形与黑暗</a:t>
            </a:r>
            <a:r>
              <a:rPr lang="zh-CN" altLang="en-US" sz="3200" b="1" dirty="0" smtClean="0">
                <a:latin typeface="宋体" panose="02010600030101010101" pitchFamily="2" charset="-122"/>
                <a:ea typeface="宋体" panose="02010600030101010101" pitchFamily="2" charset="-122"/>
              </a:rPr>
              <a:t>，</a:t>
            </a:r>
            <a:r>
              <a:rPr lang="zh-CN" altLang="zh-CN" sz="3200" b="1" dirty="0" smtClean="0">
                <a:latin typeface="宋体" panose="02010600030101010101" pitchFamily="2" charset="-122"/>
                <a:ea typeface="宋体" panose="02010600030101010101" pitchFamily="2" charset="-122"/>
              </a:rPr>
              <a:t>形象</a:t>
            </a:r>
            <a:r>
              <a:rPr lang="zh-CN" altLang="zh-CN" sz="3200" b="1" dirty="0">
                <a:latin typeface="宋体" panose="02010600030101010101" pitchFamily="2" charset="-122"/>
                <a:ea typeface="宋体" panose="02010600030101010101" pitchFamily="2" charset="-122"/>
              </a:rPr>
              <a:t>而生动，有画龙点睛的作用。</a:t>
            </a:r>
            <a:endParaRPr lang="zh-CN" altLang="zh-CN" sz="3200" b="1" dirty="0">
              <a:latin typeface="宋体" panose="02010600030101010101" pitchFamily="2" charset="-122"/>
              <a:ea typeface="宋体" panose="02010600030101010101" pitchFamily="2" charset="-122"/>
            </a:endParaRPr>
          </a:p>
          <a:p>
            <a:endParaRPr lang="en-US" altLang="zh-CN" sz="3200" b="1" dirty="0" smtClean="0"/>
          </a:p>
        </p:txBody>
      </p:sp>
      <p:sp>
        <p:nvSpPr>
          <p:cNvPr id="3" name="TextBox 2"/>
          <p:cNvSpPr txBox="1"/>
          <p:nvPr/>
        </p:nvSpPr>
        <p:spPr>
          <a:xfrm>
            <a:off x="2423592" y="5445224"/>
            <a:ext cx="5558790" cy="583565"/>
          </a:xfrm>
          <a:prstGeom prst="rect">
            <a:avLst/>
          </a:prstGeom>
          <a:noFill/>
        </p:spPr>
        <p:txBody>
          <a:bodyPr wrap="none" rtlCol="0">
            <a:spAutoFit/>
          </a:bodyPr>
          <a:lstStyle/>
          <a:p>
            <a:r>
              <a:rPr lang="zh-CN" altLang="en-US" sz="3200" b="1" dirty="0" smtClean="0">
                <a:solidFill>
                  <a:srgbClr val="7030A0"/>
                </a:solidFill>
              </a:rPr>
              <a:t>本来含义</a:t>
            </a:r>
            <a:r>
              <a:rPr lang="en-US" altLang="zh-CN" sz="3200" b="1" dirty="0" smtClean="0">
                <a:solidFill>
                  <a:srgbClr val="7030A0"/>
                </a:solidFill>
              </a:rPr>
              <a:t>+</a:t>
            </a:r>
            <a:r>
              <a:rPr lang="zh-CN" altLang="en-US" sz="3200" b="1" dirty="0" smtClean="0">
                <a:solidFill>
                  <a:srgbClr val="7030A0"/>
                </a:solidFill>
              </a:rPr>
              <a:t>文中意义</a:t>
            </a:r>
            <a:r>
              <a:rPr lang="en-US" altLang="zh-CN" sz="3200" b="1" dirty="0" smtClean="0">
                <a:solidFill>
                  <a:srgbClr val="7030A0"/>
                </a:solidFill>
              </a:rPr>
              <a:t>+</a:t>
            </a:r>
            <a:r>
              <a:rPr lang="zh-CN" altLang="en-US" sz="3200" b="1" dirty="0" smtClean="0">
                <a:solidFill>
                  <a:srgbClr val="7030A0"/>
                </a:solidFill>
              </a:rPr>
              <a:t>表达效果</a:t>
            </a:r>
            <a:endParaRPr lang="zh-CN" altLang="en-US" sz="3200" b="1" dirty="0">
              <a:solidFill>
                <a:srgbClr val="7030A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p:txBody>
          <a:bodyPr vert="horz" lIns="101600" tIns="38100" rIns="76200" bIns="38100" rtlCol="0" anchor="ctr" anchorCtr="0">
            <a:noAutofit/>
          </a:bodyPr>
          <a:lstStyle>
            <a:lvl1pPr marL="0" marR="0" lvl="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lgn="ctr">
              <a:buClrTx/>
              <a:buSzTx/>
              <a:buFontTx/>
            </a:pPr>
            <a:r>
              <a:rPr sz="4400">
                <a:solidFill>
                  <a:srgbClr val="0945A5"/>
                </a:solidFill>
                <a:sym typeface="+mn-ea"/>
              </a:rPr>
              <a:t>课堂反馈</a:t>
            </a:r>
            <a:endParaRPr sz="4400">
              <a:solidFill>
                <a:srgbClr val="0945A5"/>
              </a:solidFill>
              <a:sym typeface="+mn-ea"/>
            </a:endParaRPr>
          </a:p>
        </p:txBody>
      </p:sp>
      <p:sp>
        <p:nvSpPr>
          <p:cNvPr id="2" name="内容占位符 1"/>
          <p:cNvSpPr>
            <a:spLocks noGrp="1"/>
          </p:cNvSpPr>
          <p:nvPr>
            <p:ph idx="1"/>
          </p:nvPr>
        </p:nvSpPr>
        <p:spPr/>
        <p:txBody>
          <a:bodyPr>
            <a:normAutofit/>
          </a:bodyPr>
          <a:lstStyle/>
          <a:p>
            <a:r>
              <a:rPr lang="zh-CN" altLang="en-US" sz="3200" b="1" dirty="0" smtClean="0"/>
              <a:t>一、请用简洁的语言概括本文的故事内容。（</a:t>
            </a:r>
            <a:r>
              <a:rPr lang="en-US" altLang="zh-CN" sz="3200" b="1" dirty="0" smtClean="0"/>
              <a:t>4</a:t>
            </a:r>
            <a:r>
              <a:rPr lang="zh-CN" altLang="en-US" sz="3200" b="1" dirty="0" smtClean="0"/>
              <a:t>分）</a:t>
            </a:r>
            <a:endParaRPr lang="en-US" altLang="zh-CN" sz="3200" b="1" dirty="0" smtClean="0"/>
          </a:p>
          <a:p>
            <a:pPr marL="365125" lvl="0" indent="-282575" defTabSz="0" fontAlgn="base">
              <a:spcBef>
                <a:spcPts val="600"/>
              </a:spcBef>
              <a:spcAft>
                <a:spcPct val="0"/>
              </a:spcAft>
              <a:buClr>
                <a:srgbClr val="3891A7"/>
              </a:buClr>
              <a:buSzPct val="80000"/>
              <a:buFont typeface="Wingdings 2" panose="05020102010507070707" pitchFamily="18" charset="2"/>
              <a:buChar char=""/>
            </a:pPr>
            <a:r>
              <a:rPr lang="zh-CN" altLang="en-US" sz="3200" kern="0" dirty="0" smtClean="0">
                <a:solidFill>
                  <a:srgbClr val="000000"/>
                </a:solidFill>
                <a:latin typeface="Gill Sans MT" panose="020B0502020104020203"/>
                <a:ea typeface="华文中宋" panose="02010600040101010101" charset="-122"/>
                <a:sym typeface="Gill Sans MT" panose="020B0502020104020203" pitchFamily="34" charset="0"/>
              </a:rPr>
              <a:t>警官奥楚蔑洛夫</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（主要人物，</a:t>
            </a:r>
            <a:r>
              <a:rPr lang="en-US" altLang="zh-CN" sz="3200"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sz="3200" kern="0" dirty="0" smtClean="0">
                <a:solidFill>
                  <a:srgbClr val="000000"/>
                </a:solidFill>
                <a:latin typeface="Gill Sans MT" panose="020B0502020104020203"/>
                <a:ea typeface="华文中宋" panose="02010600040101010101" charset="-122"/>
                <a:sym typeface="Gill Sans MT" panose="020B0502020104020203" pitchFamily="34" charset="0"/>
              </a:rPr>
              <a:t>在广场上处理一起狗咬人事件</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（事件，</a:t>
            </a:r>
            <a:r>
              <a:rPr lang="en-US" altLang="zh-CN" sz="3200"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sz="3200" kern="0" dirty="0" smtClean="0">
                <a:solidFill>
                  <a:srgbClr val="000000"/>
                </a:solidFill>
                <a:latin typeface="Gill Sans MT" panose="020B0502020104020203"/>
                <a:ea typeface="华文中宋" panose="02010600040101010101" charset="-122"/>
                <a:sym typeface="Gill Sans MT" panose="020B0502020104020203" pitchFamily="34" charset="0"/>
              </a:rPr>
              <a:t>，态度根据狗主人的不同身份而不断变化</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（经过，</a:t>
            </a:r>
            <a:r>
              <a:rPr lang="en-US" altLang="zh-CN" sz="3200"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sz="3200" kern="0" dirty="0" smtClean="0">
                <a:solidFill>
                  <a:srgbClr val="000000"/>
                </a:solidFill>
                <a:latin typeface="Gill Sans MT" panose="020B0502020104020203"/>
                <a:ea typeface="华文中宋" panose="02010600040101010101" charset="-122"/>
                <a:sym typeface="Gill Sans MT" panose="020B0502020104020203" pitchFamily="34" charset="0"/>
              </a:rPr>
              <a:t>。最后小狗被带走，赫留金受到嘲笑和恐吓。</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（结果，</a:t>
            </a:r>
            <a:r>
              <a:rPr lang="en-US" altLang="zh-CN" sz="3200"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rPr>
              <a:t>分）</a:t>
            </a:r>
            <a:endParaRPr lang="zh-CN" altLang="en-US" sz="3200" kern="0" dirty="0" smtClean="0">
              <a:solidFill>
                <a:schemeClr val="accent6"/>
              </a:solidFill>
              <a:latin typeface="Gill Sans MT" panose="020B0502020104020203"/>
              <a:ea typeface="华文中宋" panose="02010600040101010101" charset="-122"/>
              <a:sym typeface="Gill Sans MT" panose="020B0502020104020203" pitchFamily="34" charset="0"/>
            </a:endParaRPr>
          </a:p>
        </p:txBody>
      </p:sp>
      <p:sp>
        <p:nvSpPr>
          <p:cNvPr id="3" name="矩形 2"/>
          <p:cNvSpPr/>
          <p:nvPr/>
        </p:nvSpPr>
        <p:spPr>
          <a:xfrm>
            <a:off x="1766362" y="4953863"/>
            <a:ext cx="7776864" cy="1383665"/>
          </a:xfrm>
          <a:prstGeom prst="rect">
            <a:avLst/>
          </a:prstGeom>
        </p:spPr>
        <p:txBody>
          <a:bodyPr wrap="square">
            <a:spAutoFit/>
          </a:bodyPr>
          <a:lstStyle/>
          <a:p>
            <a:r>
              <a:rPr lang="zh-CN" altLang="en-US" sz="2800" b="1" dirty="0" smtClean="0">
                <a:solidFill>
                  <a:srgbClr val="FF0000"/>
                </a:solidFill>
              </a:rPr>
              <a:t>方法指导：</a:t>
            </a:r>
            <a:endParaRPr lang="en-US" altLang="zh-CN" sz="2800" b="1" dirty="0" smtClean="0">
              <a:solidFill>
                <a:srgbClr val="FF0000"/>
              </a:solidFill>
            </a:endParaRPr>
          </a:p>
          <a:p>
            <a:r>
              <a:rPr lang="zh-CN" altLang="en-US" sz="2800" b="1" dirty="0" smtClean="0">
                <a:solidFill>
                  <a:srgbClr val="7030A0"/>
                </a:solidFill>
              </a:rPr>
              <a:t>概括一件事，应尽量包括时间、地点、人物、事件、结果等这几个主要因素。</a:t>
            </a:r>
            <a:endParaRPr lang="en-US" altLang="zh-CN" sz="2800" b="1" dirty="0">
              <a:solidFill>
                <a:srgbClr val="7030A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2000"/>
                                        <p:tgtEl>
                                          <p:spTgt spid="3"/>
                                        </p:tgtEl>
                                      </p:cBhvr>
                                    </p:animEffect>
                                    <p:anim calcmode="lin" valueType="num">
                                      <p:cBhvr>
                                        <p:cTn id="22" dur="2000" fill="hold"/>
                                        <p:tgtEl>
                                          <p:spTgt spid="3"/>
                                        </p:tgtEl>
                                        <p:attrNameLst>
                                          <p:attrName>ppt_w</p:attrName>
                                        </p:attrNameLst>
                                      </p:cBhvr>
                                      <p:tavLst>
                                        <p:tav tm="0" fmla="#ppt_w*sin(2.5*pi*$)">
                                          <p:val>
                                            <p:fltVal val="0"/>
                                          </p:val>
                                        </p:tav>
                                        <p:tav tm="100000">
                                          <p:val>
                                            <p:fltVal val="1"/>
                                          </p:val>
                                        </p:tav>
                                      </p:tavLst>
                                    </p:anim>
                                    <p:anim calcmode="lin" valueType="num">
                                      <p:cBhvr>
                                        <p:cTn id="2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669882" y="426685"/>
            <a:ext cx="10852237" cy="5041355"/>
          </a:xfrm>
        </p:spPr>
        <p:txBody>
          <a:bodyPr/>
          <a:lstStyle/>
          <a:p>
            <a:pPr>
              <a:lnSpc>
                <a:spcPct val="120000"/>
              </a:lnSpc>
            </a:pPr>
            <a:r>
              <a:rPr lang="zh-CN" altLang="en-US" sz="2800" b="1" dirty="0"/>
              <a:t>二</a:t>
            </a:r>
            <a:r>
              <a:rPr lang="zh-CN" altLang="en-US" sz="2800" b="1" dirty="0" smtClean="0"/>
              <a:t>、下面这段环境描写有什么特点？分析其内容及意义。（</a:t>
            </a:r>
            <a:r>
              <a:rPr lang="en-US" altLang="zh-CN" sz="2800" b="1" dirty="0"/>
              <a:t>6</a:t>
            </a:r>
            <a:r>
              <a:rPr lang="zh-CN" altLang="en-US" sz="2800" b="1" dirty="0" smtClean="0"/>
              <a:t>分）</a:t>
            </a:r>
            <a:endParaRPr lang="en-US" altLang="zh-CN" sz="2800" b="1" dirty="0" smtClean="0"/>
          </a:p>
          <a:p>
            <a:pPr marL="365125" lvl="0" indent="-282575" defTabSz="0" fontAlgn="base">
              <a:lnSpc>
                <a:spcPct val="120000"/>
              </a:lnSpc>
              <a:spcBef>
                <a:spcPts val="600"/>
              </a:spcBef>
              <a:spcAft>
                <a:spcPct val="0"/>
              </a:spcAft>
              <a:buClr>
                <a:srgbClr val="3891A7"/>
              </a:buClr>
              <a:buSzPct val="80000"/>
              <a:buFont typeface="Wingdings 2" panose="05020102010507070707" pitchFamily="18" charset="2"/>
              <a:buChar char=""/>
            </a:pPr>
            <a:r>
              <a:rPr lang="zh-CN" altLang="en-US" sz="2800" kern="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四下里一片沉静，广场上一个人也没有。商店和饭馆的门无精打采地敞着，面对着上帝创造的这个世界，就跟许多饥饿的嘴巴一样；门口连一个乞丐也没有</a:t>
            </a:r>
            <a:r>
              <a:rPr lang="zh-CN" altLang="en-US" sz="2800"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P45</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1</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en-US" altLang="zh-CN" sz="2800" kern="0" dirty="0">
              <a:solidFill>
                <a:srgbClr val="0070C0"/>
              </a:solidFill>
              <a:latin typeface="Gill Sans MT" panose="020B0502020104020203"/>
              <a:ea typeface="华文中宋" panose="02010600040101010101" charset="-122"/>
              <a:sym typeface="Gill Sans MT" panose="020B0502020104020203" pitchFamily="34" charset="0"/>
            </a:endParaRPr>
          </a:p>
          <a:p>
            <a:pPr marL="365125" lvl="0" indent="-282575" defTabSz="0" fontAlgn="base">
              <a:lnSpc>
                <a:spcPct val="120000"/>
              </a:lnSpc>
              <a:spcBef>
                <a:spcPts val="600"/>
              </a:spcBef>
              <a:spcAft>
                <a:spcPct val="0"/>
              </a:spcAft>
              <a:buClr>
                <a:srgbClr val="3891A7"/>
              </a:buClr>
              <a:buSzPct val="80000"/>
              <a:buFont typeface="Wingdings 2" panose="05020102010507070707" pitchFamily="18" charset="2"/>
              <a:buChar char=""/>
            </a:pP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“无精打采”，采用</a:t>
            </a:r>
            <a:r>
              <a:rPr lang="zh-CN" altLang="en-US" sz="2800" b="1" kern="0" dirty="0">
                <a:solidFill>
                  <a:srgbClr val="FF0066"/>
                </a:solidFill>
                <a:latin typeface="Gill Sans MT" panose="020B0502020104020203"/>
                <a:ea typeface="华文中宋" panose="02010600040101010101" charset="-122"/>
                <a:sym typeface="Gill Sans MT" panose="020B0502020104020203" pitchFamily="34" charset="0"/>
              </a:rPr>
              <a:t>拟人</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的</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手法</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sz="2800"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暗示</a:t>
            </a:r>
            <a:r>
              <a:rPr lang="zh-CN" altLang="en-US" sz="2800" b="1" kern="0" dirty="0">
                <a:solidFill>
                  <a:srgbClr val="FF0066"/>
                </a:solidFill>
                <a:latin typeface="Gill Sans MT" panose="020B0502020104020203"/>
                <a:ea typeface="华文中宋" panose="02010600040101010101" charset="-122"/>
                <a:sym typeface="Gill Sans MT" panose="020B0502020104020203" pitchFamily="34" charset="0"/>
              </a:rPr>
              <a:t>市场的不景气</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sz="2800"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sz="2800" b="1" kern="0" dirty="0" smtClean="0">
                <a:solidFill>
                  <a:srgbClr val="FF0066"/>
                </a:solidFill>
                <a:latin typeface="Gill Sans MT" panose="020B0502020104020203"/>
                <a:ea typeface="华文中宋" panose="02010600040101010101" charset="-122"/>
                <a:sym typeface="Gill Sans MT" panose="020B0502020104020203" pitchFamily="34" charset="0"/>
              </a:rPr>
              <a:t>把</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商店和饭馆的门</a:t>
            </a:r>
            <a:r>
              <a:rPr lang="zh-CN" altLang="en-US" sz="2800" b="1" kern="0" dirty="0">
                <a:solidFill>
                  <a:srgbClr val="FF0066"/>
                </a:solidFill>
                <a:latin typeface="Gill Sans MT" panose="020B0502020104020203"/>
                <a:ea typeface="华文中宋" panose="02010600040101010101" charset="-122"/>
                <a:sym typeface="Gill Sans MT" panose="020B0502020104020203" pitchFamily="34" charset="0"/>
              </a:rPr>
              <a:t>比作</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“饥饿的嘴巴”</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sz="2800"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形象地写出了无顾客上门，门可罗雀的</a:t>
            </a:r>
            <a:r>
              <a:rPr lang="zh-CN" altLang="en-US" sz="2800" b="1" kern="0" dirty="0">
                <a:solidFill>
                  <a:srgbClr val="FF0066"/>
                </a:solidFill>
                <a:latin typeface="Gill Sans MT" panose="020B0502020104020203"/>
                <a:ea typeface="华文中宋" panose="02010600040101010101" charset="-122"/>
                <a:sym typeface="Gill Sans MT" panose="020B0502020104020203" pitchFamily="34" charset="0"/>
              </a:rPr>
              <a:t>萧条</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景象</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sz="2800" b="1" kern="0" dirty="0" smtClean="0">
                <a:solidFill>
                  <a:schemeClr val="accent6"/>
                </a:solidFill>
                <a:latin typeface="Gill Sans MT" panose="020B0502020104020203"/>
                <a:ea typeface="华文中宋" panose="02010600040101010101" charset="-122"/>
                <a:sym typeface="Gill Sans MT" panose="020B0502020104020203" pitchFamily="34" charset="0"/>
              </a:rPr>
              <a:t>1</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门口连一个乞丐也没有”，四下沉静，广场无人，没有乞讨的对象，当然也就没有乞丐。这段话是</a:t>
            </a:r>
            <a:r>
              <a:rPr lang="zh-CN" altLang="en-US" sz="2800" b="1" kern="0" dirty="0">
                <a:solidFill>
                  <a:srgbClr val="FF0066"/>
                </a:solidFill>
                <a:latin typeface="Gill Sans MT" panose="020B0502020104020203"/>
                <a:ea typeface="华文中宋" panose="02010600040101010101" charset="-122"/>
                <a:sym typeface="Gill Sans MT" panose="020B0502020104020203" pitchFamily="34" charset="0"/>
              </a:rPr>
              <a:t>社会环境描写</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，运用</a:t>
            </a:r>
            <a:r>
              <a:rPr lang="zh-CN" altLang="en-US" sz="2800" b="1" kern="0" dirty="0">
                <a:solidFill>
                  <a:srgbClr val="FF0066"/>
                </a:solidFill>
                <a:latin typeface="Gill Sans MT" panose="020B0502020104020203"/>
                <a:ea typeface="华文中宋" panose="02010600040101010101" charset="-122"/>
                <a:sym typeface="Gill Sans MT" panose="020B0502020104020203" pitchFamily="34" charset="0"/>
              </a:rPr>
              <a:t>拟人和比喻</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的手法，生动地写出了当时</a:t>
            </a:r>
            <a:r>
              <a:rPr lang="zh-CN" altLang="en-US" sz="2800" b="1" kern="0" dirty="0">
                <a:solidFill>
                  <a:srgbClr val="FF0066"/>
                </a:solidFill>
                <a:latin typeface="Gill Sans MT" panose="020B0502020104020203"/>
                <a:ea typeface="华文中宋" panose="02010600040101010101" charset="-122"/>
                <a:sym typeface="Gill Sans MT" panose="020B0502020104020203" pitchFamily="34" charset="0"/>
              </a:rPr>
              <a:t>经济萧条、人民贫困、整个社会死气沉沉</a:t>
            </a:r>
            <a:r>
              <a:rPr lang="zh-CN" altLang="en-US" sz="2800" b="1" kern="0" dirty="0">
                <a:solidFill>
                  <a:srgbClr val="000000"/>
                </a:solidFill>
                <a:latin typeface="Gill Sans MT" panose="020B0502020104020203"/>
                <a:ea typeface="华文中宋" panose="02010600040101010101" charset="-122"/>
                <a:sym typeface="Gill Sans MT" panose="020B0502020104020203" pitchFamily="34" charset="0"/>
              </a:rPr>
              <a:t>的特点</a:t>
            </a:r>
            <a:r>
              <a:rPr lang="zh-CN" altLang="en-US" sz="2800" b="1" kern="0" dirty="0" smtClean="0">
                <a:solidFill>
                  <a:srgbClr val="000000"/>
                </a:solidFill>
                <a:latin typeface="Gill Sans MT" panose="020B0502020104020203"/>
                <a:ea typeface="华文中宋" panose="02010600040101010101" charset="-122"/>
                <a:sym typeface="Gill Sans MT" panose="020B0502020104020203" pitchFamily="34" charset="0"/>
              </a:rPr>
              <a:t>。</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a:t>
            </a:r>
            <a:r>
              <a:rPr lang="en-US" altLang="zh-CN" sz="2800" b="1" kern="0" dirty="0" smtClean="0">
                <a:solidFill>
                  <a:schemeClr val="accent6"/>
                </a:solidFill>
                <a:latin typeface="Gill Sans MT" panose="020B0502020104020203"/>
                <a:ea typeface="华文中宋" panose="02010600040101010101" charset="-122"/>
                <a:sym typeface="Gill Sans MT" panose="020B0502020104020203" pitchFamily="34" charset="0"/>
              </a:rPr>
              <a:t>2</a:t>
            </a:r>
            <a:r>
              <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rPr>
              <a:t>分）</a:t>
            </a:r>
            <a:endParaRPr lang="zh-CN" altLang="en-US" sz="2800" b="1" kern="0" dirty="0" smtClean="0">
              <a:solidFill>
                <a:schemeClr val="accent6"/>
              </a:solidFill>
              <a:latin typeface="Gill Sans MT" panose="020B0502020104020203"/>
              <a:ea typeface="华文中宋" panose="02010600040101010101" charset="-122"/>
              <a:sym typeface="Gill Sans MT" panose="020B0502020104020203" pitchFamily="34" charset="0"/>
            </a:endParaRPr>
          </a:p>
        </p:txBody>
      </p:sp>
      <p:sp>
        <p:nvSpPr>
          <p:cNvPr id="6" name="TextBox 5"/>
          <p:cNvSpPr txBox="1"/>
          <p:nvPr/>
        </p:nvSpPr>
        <p:spPr>
          <a:xfrm>
            <a:off x="5190936" y="6049913"/>
            <a:ext cx="5558790" cy="583565"/>
          </a:xfrm>
          <a:prstGeom prst="rect">
            <a:avLst/>
          </a:prstGeom>
          <a:noFill/>
        </p:spPr>
        <p:txBody>
          <a:bodyPr wrap="none" rtlCol="0">
            <a:spAutoFit/>
          </a:bodyPr>
          <a:lstStyle/>
          <a:p>
            <a:r>
              <a:rPr lang="zh-CN" altLang="en-US" sz="3200" b="1" dirty="0" smtClean="0">
                <a:solidFill>
                  <a:srgbClr val="7030A0"/>
                </a:solidFill>
              </a:rPr>
              <a:t>修辞手法</a:t>
            </a:r>
            <a:r>
              <a:rPr lang="en-US" altLang="zh-CN" sz="3200" b="1" dirty="0" smtClean="0">
                <a:solidFill>
                  <a:srgbClr val="7030A0"/>
                </a:solidFill>
              </a:rPr>
              <a:t>+</a:t>
            </a:r>
            <a:r>
              <a:rPr lang="zh-CN" altLang="en-US" sz="3200" b="1" dirty="0" smtClean="0">
                <a:solidFill>
                  <a:srgbClr val="7030A0"/>
                </a:solidFill>
              </a:rPr>
              <a:t>表达效果</a:t>
            </a:r>
            <a:r>
              <a:rPr lang="en-US" altLang="zh-CN" sz="3200" b="1" dirty="0" smtClean="0">
                <a:solidFill>
                  <a:srgbClr val="7030A0"/>
                </a:solidFill>
              </a:rPr>
              <a:t>+</a:t>
            </a:r>
            <a:r>
              <a:rPr lang="zh-CN" altLang="en-US" sz="3200" b="1" dirty="0" smtClean="0">
                <a:solidFill>
                  <a:srgbClr val="7030A0"/>
                </a:solidFill>
              </a:rPr>
              <a:t>作者用意</a:t>
            </a:r>
            <a:endParaRPr lang="zh-CN" altLang="en-US" sz="3200" b="1" dirty="0">
              <a:solidFill>
                <a:srgbClr val="7030A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anim calcmode="lin" valueType="num">
                                      <p:cBhvr>
                                        <p:cTn id="29" dur="2000" fill="hold"/>
                                        <p:tgtEl>
                                          <p:spTgt spid="6"/>
                                        </p:tgtEl>
                                        <p:attrNameLst>
                                          <p:attrName>ppt_w</p:attrName>
                                        </p:attrNameLst>
                                      </p:cBhvr>
                                      <p:tavLst>
                                        <p:tav tm="0" fmla="#ppt_w*sin(2.5*pi*$)">
                                          <p:val>
                                            <p:fltVal val="0"/>
                                          </p:val>
                                        </p:tav>
                                        <p:tav tm="100000">
                                          <p:val>
                                            <p:fltVal val="1"/>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669882" y="382235"/>
            <a:ext cx="10852237" cy="5041355"/>
          </a:xfrm>
        </p:spPr>
        <p:txBody>
          <a:bodyPr>
            <a:normAutofit lnSpcReduction="10000"/>
          </a:bodyPr>
          <a:lstStyle/>
          <a:p>
            <a:r>
              <a:rPr lang="zh-CN" altLang="en-US" sz="3000" b="1" dirty="0" smtClean="0"/>
              <a:t>三、</a:t>
            </a:r>
            <a:r>
              <a:rPr lang="zh-CN" altLang="en-US" sz="3000" b="1" dirty="0"/>
              <a:t>结合</a:t>
            </a:r>
            <a:r>
              <a:rPr lang="zh-CN" altLang="en-US" sz="3000" b="1" dirty="0" smtClean="0"/>
              <a:t>文本分析文中主人公奥楚蔑洛夫的性格特点。你如何评价他？（</a:t>
            </a:r>
            <a:r>
              <a:rPr lang="en-US" altLang="zh-CN" sz="3000" b="1" dirty="0"/>
              <a:t>6</a:t>
            </a:r>
            <a:r>
              <a:rPr lang="zh-CN" altLang="en-US" sz="3000" b="1" dirty="0" smtClean="0"/>
              <a:t>分）</a:t>
            </a:r>
            <a:endParaRPr lang="en-US" altLang="zh-CN" sz="3000" b="1" dirty="0" smtClean="0"/>
          </a:p>
          <a:p>
            <a:r>
              <a:rPr lang="en-US" altLang="zh-CN" sz="2400" b="1" dirty="0" smtClean="0">
                <a:latin typeface="宋体" panose="02010600030101010101" pitchFamily="2" charset="-122"/>
                <a:ea typeface="宋体" panose="02010600030101010101" pitchFamily="2" charset="-122"/>
              </a:rPr>
              <a:t>1</a:t>
            </a:r>
            <a:r>
              <a:rPr lang="zh-CN" altLang="en-US" sz="2400" b="1" dirty="0" smtClean="0">
                <a:latin typeface="宋体" panose="02010600030101010101" pitchFamily="2" charset="-122"/>
                <a:ea typeface="宋体" panose="02010600030101010101" pitchFamily="2" charset="-122"/>
              </a:rPr>
              <a:t>、</a:t>
            </a:r>
            <a:r>
              <a:rPr lang="zh-CN" altLang="en-US" sz="2400" b="1" dirty="0" smtClean="0">
                <a:solidFill>
                  <a:srgbClr val="FF0066"/>
                </a:solidFill>
                <a:latin typeface="宋体" panose="02010600030101010101" pitchFamily="2" charset="-122"/>
                <a:ea typeface="宋体" panose="02010600030101010101" pitchFamily="2" charset="-122"/>
              </a:rPr>
              <a:t>善变（见风使舵）</a:t>
            </a:r>
            <a:r>
              <a:rPr lang="zh-CN" altLang="en-US" sz="2400" b="1" dirty="0" smtClean="0">
                <a:latin typeface="宋体" panose="02010600030101010101" pitchFamily="2" charset="-122"/>
                <a:ea typeface="宋体" panose="02010600030101010101" pitchFamily="2" charset="-122"/>
              </a:rPr>
              <a:t>。</a:t>
            </a: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1</a:t>
            </a:r>
            <a:r>
              <a:rPr lang="zh-CN" altLang="en-US" sz="2400" b="1" dirty="0">
                <a:solidFill>
                  <a:srgbClr val="FF0000"/>
                </a:solidFill>
                <a:latin typeface="宋体" panose="02010600030101010101" pitchFamily="2" charset="-122"/>
                <a:ea typeface="宋体" panose="02010600030101010101" pitchFamily="2" charset="-122"/>
              </a:rPr>
              <a:t>分</a:t>
            </a:r>
            <a:r>
              <a:rPr lang="zh-CN" altLang="en-US"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latin typeface="宋体" panose="02010600030101010101" pitchFamily="2" charset="-122"/>
                <a:ea typeface="宋体" panose="02010600030101010101" pitchFamily="2" charset="-122"/>
              </a:rPr>
              <a:t>奥楚蔑洛夫在处理狗咬人的案件时，因狗主人的身份变化，不停地转变自己的态度。一会儿义正辞严扬言要弄死小狗，惩罚狗主人；一会儿又谄媚地夸小狗伶俐，体现了他善变（见风使舵）的性格。</a:t>
            </a: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分）</a:t>
            </a:r>
            <a:endParaRPr lang="en-US" altLang="zh-CN" sz="2400" b="1" dirty="0" smtClean="0">
              <a:solidFill>
                <a:srgbClr val="FF0000"/>
              </a:solidFill>
              <a:latin typeface="宋体" panose="02010600030101010101" pitchFamily="2" charset="-122"/>
              <a:ea typeface="宋体" panose="02010600030101010101" pitchFamily="2" charset="-122"/>
            </a:endParaRPr>
          </a:p>
          <a:p>
            <a:r>
              <a:rPr lang="en-US" altLang="zh-CN" sz="2400" b="1" dirty="0" smtClean="0">
                <a:latin typeface="宋体" panose="02010600030101010101" pitchFamily="2" charset="-122"/>
                <a:ea typeface="宋体" panose="02010600030101010101" pitchFamily="2" charset="-122"/>
              </a:rPr>
              <a:t>2</a:t>
            </a:r>
            <a:r>
              <a:rPr lang="zh-CN" altLang="en-US" sz="2400" b="1" dirty="0" smtClean="0">
                <a:latin typeface="宋体" panose="02010600030101010101" pitchFamily="2" charset="-122"/>
                <a:ea typeface="宋体" panose="02010600030101010101" pitchFamily="2" charset="-122"/>
              </a:rPr>
              <a:t>、</a:t>
            </a:r>
            <a:r>
              <a:rPr lang="zh-CN" altLang="en-US" sz="2400" b="1" dirty="0" smtClean="0">
                <a:solidFill>
                  <a:srgbClr val="FF0066"/>
                </a:solidFill>
                <a:latin typeface="宋体" panose="02010600030101010101" pitchFamily="2" charset="-122"/>
                <a:ea typeface="宋体" panose="02010600030101010101" pitchFamily="2" charset="-122"/>
              </a:rPr>
              <a:t>媚上欺下</a:t>
            </a:r>
            <a:r>
              <a:rPr lang="zh-CN" altLang="en-US" sz="2400" b="1" dirty="0" smtClean="0">
                <a:latin typeface="宋体" panose="02010600030101010101" pitchFamily="2" charset="-122"/>
                <a:ea typeface="宋体" panose="02010600030101010101" pitchFamily="2" charset="-122"/>
              </a:rPr>
              <a:t>。</a:t>
            </a: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分）</a:t>
            </a:r>
            <a:r>
              <a:rPr lang="zh-CN" altLang="en-US" sz="2400" b="1" dirty="0" smtClean="0">
                <a:latin typeface="宋体" panose="02010600030101010101" pitchFamily="2" charset="-122"/>
                <a:ea typeface="宋体" panose="02010600030101010101" pitchFamily="2" charset="-122"/>
              </a:rPr>
              <a:t>奥楚蔑洛夫面对普通人，常常会摆出一副官架子，他恐吓赫留金“我早晚要收拾你”；面对权贵，却是一副奴颜婢膝的样子，“整个脸上洋溢着含笑的温情”。</a:t>
            </a: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分）</a:t>
            </a:r>
            <a:endParaRPr lang="en-US" altLang="zh-CN" sz="2400" b="1" dirty="0" smtClean="0">
              <a:solidFill>
                <a:srgbClr val="FF0000"/>
              </a:solidFill>
              <a:latin typeface="宋体" panose="02010600030101010101" pitchFamily="2" charset="-122"/>
              <a:ea typeface="宋体" panose="02010600030101010101" pitchFamily="2" charset="-122"/>
            </a:endParaRPr>
          </a:p>
          <a:p>
            <a:r>
              <a:rPr lang="zh-CN" altLang="en-US" sz="2400" b="1" dirty="0" smtClean="0">
                <a:latin typeface="宋体" panose="02010600030101010101" pitchFamily="2" charset="-122"/>
                <a:ea typeface="宋体" panose="02010600030101010101" pitchFamily="2" charset="-122"/>
              </a:rPr>
              <a:t>我觉得奥楚蔑洛夫也是一个值得同情的人。</a:t>
            </a: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分）</a:t>
            </a:r>
            <a:r>
              <a:rPr lang="zh-CN" altLang="en-US" sz="2400" b="1" dirty="0" smtClean="0">
                <a:latin typeface="宋体" panose="02010600030101010101" pitchFamily="2" charset="-122"/>
                <a:ea typeface="宋体" panose="02010600030101010101" pitchFamily="2" charset="-122"/>
              </a:rPr>
              <a:t>他只是一个小官吏，见风使舵、趋炎附势也是为了生存，所以不得不丧失人格和尊严来换取生存空间，他也是一个可怜人。</a:t>
            </a: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分） 言之有理即可</a:t>
            </a:r>
            <a:endParaRPr lang="en-US" altLang="zh-CN" sz="2400" b="1" dirty="0" smtClean="0">
              <a:solidFill>
                <a:srgbClr val="FF0000"/>
              </a:solidFill>
              <a:latin typeface="宋体" panose="02010600030101010101" pitchFamily="2" charset="-122"/>
              <a:ea typeface="宋体" panose="02010600030101010101" pitchFamily="2" charset="-122"/>
            </a:endParaRPr>
          </a:p>
        </p:txBody>
      </p:sp>
      <p:sp>
        <p:nvSpPr>
          <p:cNvPr id="3" name="TextBox 2"/>
          <p:cNvSpPr txBox="1"/>
          <p:nvPr/>
        </p:nvSpPr>
        <p:spPr>
          <a:xfrm>
            <a:off x="7495736" y="4351650"/>
            <a:ext cx="3251200" cy="521970"/>
          </a:xfrm>
          <a:prstGeom prst="rect">
            <a:avLst/>
          </a:prstGeom>
          <a:noFill/>
        </p:spPr>
        <p:txBody>
          <a:bodyPr wrap="none" rtlCol="0">
            <a:spAutoFit/>
          </a:bodyPr>
          <a:lstStyle/>
          <a:p>
            <a:r>
              <a:rPr lang="zh-CN" altLang="en-US" sz="2800" b="1" dirty="0" smtClean="0">
                <a:solidFill>
                  <a:srgbClr val="7030A0"/>
                </a:solidFill>
              </a:rPr>
              <a:t>性格概括</a:t>
            </a:r>
            <a:r>
              <a:rPr lang="en-US" altLang="zh-CN" sz="2800" b="1" dirty="0" smtClean="0">
                <a:solidFill>
                  <a:srgbClr val="7030A0"/>
                </a:solidFill>
              </a:rPr>
              <a:t>+</a:t>
            </a:r>
            <a:r>
              <a:rPr lang="zh-CN" altLang="en-US" sz="2800" b="1" dirty="0" smtClean="0">
                <a:solidFill>
                  <a:srgbClr val="7030A0"/>
                </a:solidFill>
              </a:rPr>
              <a:t>文本分析</a:t>
            </a:r>
            <a:endParaRPr lang="zh-CN" altLang="en-US" sz="2800" b="1" dirty="0">
              <a:solidFill>
                <a:srgbClr val="7030A0"/>
              </a:solidFill>
            </a:endParaRPr>
          </a:p>
        </p:txBody>
      </p:sp>
      <p:sp>
        <p:nvSpPr>
          <p:cNvPr id="7" name="TextBox 6"/>
          <p:cNvSpPr txBox="1"/>
          <p:nvPr/>
        </p:nvSpPr>
        <p:spPr>
          <a:xfrm>
            <a:off x="9121314" y="5885269"/>
            <a:ext cx="1821180" cy="521970"/>
          </a:xfrm>
          <a:prstGeom prst="rect">
            <a:avLst/>
          </a:prstGeom>
          <a:noFill/>
        </p:spPr>
        <p:txBody>
          <a:bodyPr wrap="none" rtlCol="0">
            <a:spAutoFit/>
          </a:bodyPr>
          <a:lstStyle/>
          <a:p>
            <a:r>
              <a:rPr lang="zh-CN" altLang="en-US" sz="2800" b="1" dirty="0">
                <a:solidFill>
                  <a:srgbClr val="7030A0"/>
                </a:solidFill>
              </a:rPr>
              <a:t>观点</a:t>
            </a:r>
            <a:r>
              <a:rPr lang="en-US" altLang="zh-CN" sz="2800" b="1" dirty="0" smtClean="0">
                <a:solidFill>
                  <a:srgbClr val="7030A0"/>
                </a:solidFill>
              </a:rPr>
              <a:t>+</a:t>
            </a:r>
            <a:r>
              <a:rPr lang="zh-CN" altLang="en-US" sz="2800" b="1" dirty="0" smtClean="0">
                <a:solidFill>
                  <a:srgbClr val="7030A0"/>
                </a:solidFill>
              </a:rPr>
              <a:t>分析</a:t>
            </a:r>
            <a:endParaRPr lang="zh-CN" altLang="en-US" sz="2800" b="1" dirty="0">
              <a:solidFill>
                <a:srgbClr val="7030A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272" name="Picture 8" descr="c:\users\ytt\appdata\roaming\360se6\USERDA~1\Temp\129402~1.JPG">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4685" y="3983990"/>
            <a:ext cx="2646680" cy="287401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title"/>
          </p:nvPr>
        </p:nvSpPr>
        <p:spPr>
          <a:xfrm>
            <a:off x="669882" y="14498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lgn="ctr">
              <a:buClrTx/>
              <a:buSzTx/>
              <a:buFontTx/>
            </a:pPr>
            <a:r>
              <a:rPr sz="4400">
                <a:solidFill>
                  <a:srgbClr val="0945A5"/>
                </a:solidFill>
                <a:sym typeface="+mn-ea"/>
              </a:rPr>
              <a:t>文本细究</a:t>
            </a:r>
            <a:endParaRPr sz="4400">
              <a:solidFill>
                <a:srgbClr val="0945A5"/>
              </a:solidFill>
              <a:sym typeface="+mn-ea"/>
            </a:endParaRPr>
          </a:p>
        </p:txBody>
      </p:sp>
      <p:sp>
        <p:nvSpPr>
          <p:cNvPr id="11268" name="内容占位符 2"/>
          <p:cNvSpPr>
            <a:spLocks noGrp="1" noChangeArrowheads="1"/>
          </p:cNvSpPr>
          <p:nvPr>
            <p:ph idx="1"/>
          </p:nvPr>
        </p:nvSpPr>
        <p:spPr bwMode="auto">
          <a:xfrm>
            <a:off x="669882" y="792445"/>
            <a:ext cx="10852237" cy="50413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p>
            <a:pPr>
              <a:lnSpc>
                <a:spcPct val="90000"/>
              </a:lnSpc>
            </a:pPr>
            <a:r>
              <a:rPr lang="zh-CN" altLang="en-US" sz="4000" b="1" dirty="0">
                <a:solidFill>
                  <a:srgbClr val="00B050"/>
                </a:solidFill>
              </a:rPr>
              <a:t>细节</a:t>
            </a:r>
            <a:r>
              <a:rPr lang="zh-CN" altLang="en-US" sz="4000" b="1" dirty="0" smtClean="0">
                <a:solidFill>
                  <a:srgbClr val="00B050"/>
                </a:solidFill>
              </a:rPr>
              <a:t>之手指头</a:t>
            </a:r>
            <a:endParaRPr lang="en-US" altLang="zh-CN" sz="4000" b="1" dirty="0" smtClean="0">
              <a:solidFill>
                <a:srgbClr val="7030A0"/>
              </a:solidFill>
            </a:endParaRPr>
          </a:p>
          <a:p>
            <a:pPr marL="365125" lvl="0" indent="-282575" defTabSz="0" fontAlgn="base">
              <a:lnSpc>
                <a:spcPct val="110000"/>
              </a:lnSpc>
              <a:spcBef>
                <a:spcPts val="600"/>
              </a:spcBef>
              <a:spcAft>
                <a:spcPct val="0"/>
              </a:spcAft>
              <a:buClr>
                <a:srgbClr val="3891A7"/>
              </a:buClr>
              <a:buSzPct val="80000"/>
              <a:buFont typeface="Wingdings 2" panose="05020102010507070707" pitchFamily="18" charset="2"/>
              <a:buChar char=""/>
            </a:pPr>
            <a:r>
              <a:rPr lang="zh-CN" altLang="en-US" sz="2800" dirty="0" smtClean="0">
                <a:latin typeface="华文新魏" panose="02010800040101010101" pitchFamily="2" charset="-122"/>
                <a:ea typeface="华文新魏" panose="02010800040101010101" pitchFamily="2" charset="-122"/>
                <a:sym typeface="华文新魏" panose="02010800040101010101" pitchFamily="2" charset="-122"/>
              </a:rPr>
              <a:t>把一个血淋淋的手指头</a:t>
            </a:r>
            <a:r>
              <a:rPr lang="zh-CN" altLang="en-US" sz="2800" dirty="0" smtClean="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伸给人们看</a:t>
            </a:r>
            <a:r>
              <a:rPr lang="en-US" altLang="zh-CN" sz="2800" dirty="0" smtClean="0">
                <a:latin typeface="华文新魏" panose="02010800040101010101" pitchFamily="2" charset="-122"/>
                <a:ea typeface="华文新魏" panose="02010800040101010101" pitchFamily="2" charset="-122"/>
                <a:sym typeface="华文新魏" panose="02010800040101010101" pitchFamily="2" charset="-122"/>
              </a:rPr>
              <a:t>……</a:t>
            </a:r>
            <a:r>
              <a:rPr lang="zh-CN" altLang="en-US" sz="2800" dirty="0" smtClean="0">
                <a:latin typeface="华文新魏" panose="02010800040101010101" pitchFamily="2" charset="-122"/>
                <a:ea typeface="华文新魏" panose="02010800040101010101" pitchFamily="2" charset="-122"/>
                <a:sym typeface="华文新魏" panose="02010800040101010101" pitchFamily="2" charset="-122"/>
              </a:rPr>
              <a:t>就连那手指头也像是一面</a:t>
            </a:r>
            <a:r>
              <a:rPr lang="zh-CN" altLang="en-US" sz="2800" dirty="0" smtClean="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胜利的旗帜</a:t>
            </a:r>
            <a:r>
              <a:rPr lang="zh-CN" altLang="en-US" sz="2800" dirty="0" smtClean="0">
                <a:latin typeface="华文新魏" panose="02010800040101010101" pitchFamily="2" charset="-122"/>
                <a:ea typeface="华文新魏" panose="02010800040101010101" pitchFamily="2" charset="-122"/>
                <a:sym typeface="华文新魏" panose="02010800040101010101" pitchFamily="2" charset="-122"/>
              </a:rPr>
              <a:t>。</a:t>
            </a:r>
            <a:r>
              <a:rPr lang="zh-CN" altLang="en-US" sz="2800" kern="0" dirty="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P24</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5</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段</a:t>
            </a:r>
            <a:r>
              <a:rPr lang="zh-CN" altLang="en-US" sz="2400" kern="0" dirty="0" smtClean="0">
                <a:solidFill>
                  <a:srgbClr val="0070C0"/>
                </a:solidFill>
                <a:latin typeface="Gill Sans MT" panose="020B0502020104020203"/>
                <a:ea typeface="华文中宋" panose="02010600040101010101" charset="-122"/>
                <a:sym typeface="Gill Sans MT" panose="020B0502020104020203" pitchFamily="34" charset="0"/>
              </a:rPr>
              <a:t>）</a:t>
            </a:r>
            <a:endParaRPr lang="en-US" altLang="zh-CN" sz="2800" dirty="0" smtClean="0">
              <a:latin typeface="华文新魏" panose="02010800040101010101" pitchFamily="2" charset="-122"/>
              <a:ea typeface="华文新魏" panose="02010800040101010101" pitchFamily="2" charset="-122"/>
              <a:sym typeface="华文新魏" panose="02010800040101010101" pitchFamily="2" charset="-122"/>
            </a:endParaRPr>
          </a:p>
          <a:p>
            <a:pPr>
              <a:lnSpc>
                <a:spcPct val="90000"/>
              </a:lnSpc>
            </a:pPr>
            <a:r>
              <a:rPr lang="zh-CN" altLang="en-US" sz="2800" dirty="0" smtClean="0">
                <a:latin typeface="华文新魏" panose="02010800040101010101" pitchFamily="2" charset="-122"/>
                <a:ea typeface="华文新魏" panose="02010800040101010101" pitchFamily="2" charset="-122"/>
                <a:sym typeface="华文新魏" panose="02010800040101010101" pitchFamily="2" charset="-122"/>
              </a:rPr>
              <a:t>你</a:t>
            </a: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那手指头</a:t>
            </a:r>
            <a:r>
              <a:rPr lang="zh-CN" altLang="en-US" sz="28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一定</a:t>
            </a: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是给小钉子弄破的</a:t>
            </a:r>
            <a:r>
              <a:rPr lang="zh-CN" altLang="en-US" sz="2800" dirty="0" smtClean="0">
                <a:latin typeface="华文新魏" panose="02010800040101010101" pitchFamily="2" charset="-122"/>
                <a:ea typeface="华文新魏" panose="02010800040101010101" pitchFamily="2" charset="-122"/>
                <a:sym typeface="华文新魏" panose="02010800040101010101" pitchFamily="2" charset="-122"/>
              </a:rPr>
              <a:t>。</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P24</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10</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en-US" altLang="zh-CN" sz="2800" dirty="0">
              <a:latin typeface="华文新魏" panose="02010800040101010101" pitchFamily="2" charset="-122"/>
              <a:ea typeface="华文新魏" panose="02010800040101010101" pitchFamily="2" charset="-122"/>
              <a:sym typeface="华文新魏" panose="02010800040101010101" pitchFamily="2" charset="-122"/>
            </a:endParaRPr>
          </a:p>
          <a:p>
            <a:pPr>
              <a:lnSpc>
                <a:spcPct val="90000"/>
              </a:lnSpc>
            </a:pP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你这混蛋，把手</a:t>
            </a:r>
            <a:r>
              <a:rPr lang="zh-CN" altLang="en-US" sz="28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放下来</a:t>
            </a: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！不用把你那</a:t>
            </a:r>
            <a:r>
              <a:rPr lang="zh-CN" altLang="en-US" sz="28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蠢</a:t>
            </a: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手指头伸出来！</a:t>
            </a:r>
            <a:r>
              <a:rPr lang="zh-CN" altLang="en-US" sz="28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都怪你</a:t>
            </a: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自己不好！</a:t>
            </a:r>
            <a:r>
              <a:rPr lang="en-US" altLang="zh-CN" sz="2800" dirty="0" smtClean="0">
                <a:latin typeface="华文新魏" panose="02010800040101010101" pitchFamily="2" charset="-122"/>
                <a:ea typeface="华文新魏" panose="02010800040101010101" pitchFamily="2" charset="-122"/>
                <a:sym typeface="华文新魏" panose="02010800040101010101" pitchFamily="2" charset="-122"/>
              </a:rPr>
              <a:t>……</a:t>
            </a:r>
            <a:r>
              <a:rPr lang="zh-CN" altLang="en-US" sz="2800" kern="0" dirty="0">
                <a:solidFill>
                  <a:srgbClr val="0070C0"/>
                </a:solidFill>
                <a:latin typeface="Gill Sans MT" panose="020B0502020104020203"/>
                <a:ea typeface="华文中宋" panose="02010600040101010101" charset="-122"/>
                <a:sym typeface="Gill Sans MT" panose="020B0502020104020203" pitchFamily="34" charset="0"/>
              </a:rPr>
              <a:t> （</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P25</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20</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zh-CN" altLang="en-US" sz="2800" dirty="0">
              <a:latin typeface="华文新魏" panose="02010800040101010101" pitchFamily="2" charset="-122"/>
              <a:ea typeface="华文新魏" panose="02010800040101010101" pitchFamily="2" charset="-122"/>
              <a:sym typeface="华文新魏" panose="02010800040101010101" pitchFamily="2" charset="-122"/>
            </a:endParaRPr>
          </a:p>
          <a:p>
            <a:pPr>
              <a:lnSpc>
                <a:spcPct val="90000"/>
              </a:lnSpc>
            </a:pP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这条小狗还不赖，</a:t>
            </a:r>
            <a:r>
              <a:rPr lang="zh-CN" altLang="en-US" sz="28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挺伶俐</a:t>
            </a: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的，</a:t>
            </a:r>
            <a:r>
              <a:rPr lang="zh-CN" altLang="en-US" sz="28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一口</a:t>
            </a:r>
            <a:r>
              <a:rPr lang="zh-CN" altLang="en-US" sz="2800" dirty="0">
                <a:latin typeface="华文新魏" panose="02010800040101010101" pitchFamily="2" charset="-122"/>
                <a:ea typeface="华文新魏" panose="02010800040101010101" pitchFamily="2" charset="-122"/>
                <a:sym typeface="华文新魏" panose="02010800040101010101" pitchFamily="2" charset="-122"/>
              </a:rPr>
              <a:t>就咬破了这家伙的手指头</a:t>
            </a:r>
            <a:r>
              <a:rPr lang="zh-CN" altLang="en-US" sz="2800" dirty="0" smtClean="0">
                <a:latin typeface="华文新魏" panose="02010800040101010101" pitchFamily="2" charset="-122"/>
                <a:ea typeface="华文新魏" panose="02010800040101010101" pitchFamily="2" charset="-122"/>
                <a:sym typeface="华文新魏" panose="02010800040101010101" pitchFamily="2" charset="-122"/>
              </a:rPr>
              <a:t>！</a:t>
            </a:r>
            <a:r>
              <a:rPr lang="zh-CN" altLang="en-US" sz="2800" kern="0" dirty="0">
                <a:solidFill>
                  <a:srgbClr val="0070C0"/>
                </a:solidFill>
                <a:latin typeface="Gill Sans MT" panose="020B0502020104020203"/>
                <a:ea typeface="华文中宋" panose="02010600040101010101" charset="-122"/>
                <a:sym typeface="Gill Sans MT" panose="020B0502020104020203" pitchFamily="34" charset="0"/>
              </a:rPr>
              <a:t> （</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P26</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2800" kern="0" dirty="0" smtClean="0">
                <a:solidFill>
                  <a:srgbClr val="0070C0"/>
                </a:solidFill>
                <a:latin typeface="Gill Sans MT" panose="020B0502020104020203"/>
                <a:ea typeface="华文中宋" panose="02010600040101010101" charset="-122"/>
                <a:sym typeface="Gill Sans MT" panose="020B0502020104020203" pitchFamily="34" charset="0"/>
              </a:rPr>
              <a:t>27</a:t>
            </a:r>
            <a:r>
              <a:rPr lang="zh-CN" altLang="en-US" sz="28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zh-CN" altLang="en-US" sz="2800" dirty="0">
              <a:latin typeface="华文新魏" panose="02010800040101010101" pitchFamily="2" charset="-122"/>
              <a:ea typeface="华文新魏" panose="02010800040101010101" pitchFamily="2" charset="-122"/>
              <a:sym typeface="华文新魏" panose="02010800040101010101" pitchFamily="2" charset="-122"/>
            </a:endParaRPr>
          </a:p>
          <a:p>
            <a:pPr>
              <a:lnSpc>
                <a:spcPct val="90000"/>
              </a:lnSpc>
            </a:pPr>
            <a:endParaRPr lang="zh-CN" altLang="en-US" sz="3200" dirty="0"/>
          </a:p>
        </p:txBody>
      </p:sp>
      <p:sp>
        <p:nvSpPr>
          <p:cNvPr id="11269" name="Text Box 5"/>
          <p:cNvSpPr txBox="1">
            <a:spLocks noChangeArrowheads="1"/>
          </p:cNvSpPr>
          <p:nvPr/>
        </p:nvSpPr>
        <p:spPr bwMode="auto">
          <a:xfrm>
            <a:off x="4137705" y="4379188"/>
            <a:ext cx="4267200"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4000" b="1" dirty="0">
                <a:solidFill>
                  <a:srgbClr val="39319E"/>
                </a:solidFill>
              </a:rPr>
              <a:t>要求赔偿的本钱？</a:t>
            </a:r>
            <a:endParaRPr lang="zh-CN" altLang="zh-CN" sz="4000" b="1" dirty="0">
              <a:solidFill>
                <a:srgbClr val="39319E"/>
              </a:solidFill>
            </a:endParaRPr>
          </a:p>
          <a:p>
            <a:r>
              <a:rPr lang="zh-CN" altLang="zh-CN" sz="4000" b="1" dirty="0">
                <a:solidFill>
                  <a:srgbClr val="39319E"/>
                </a:solidFill>
              </a:rPr>
              <a:t>冒犯名狗的罪证？</a:t>
            </a:r>
            <a:endParaRPr lang="zh-CN" altLang="zh-CN" sz="4000" b="1" dirty="0">
              <a:solidFill>
                <a:srgbClr val="39319E"/>
              </a:solidFill>
            </a:endParaRPr>
          </a:p>
        </p:txBody>
      </p:sp>
      <p:sp>
        <p:nvSpPr>
          <p:cNvPr id="3" name="文本框 2"/>
          <p:cNvSpPr txBox="1"/>
          <p:nvPr/>
        </p:nvSpPr>
        <p:spPr>
          <a:xfrm>
            <a:off x="521335" y="5701030"/>
            <a:ext cx="9023350" cy="953135"/>
          </a:xfrm>
          <a:prstGeom prst="rect">
            <a:avLst/>
          </a:prstGeom>
          <a:noFill/>
        </p:spPr>
        <p:txBody>
          <a:bodyPr wrap="square" rtlCol="0" anchor="t">
            <a:spAutoFit/>
          </a:bodyPr>
          <a:p>
            <a:r>
              <a:rPr lang="zh-CN" altLang="en-US" sz="2800">
                <a:solidFill>
                  <a:schemeClr val="tx1"/>
                </a:solidFill>
                <a:latin typeface="隶书" panose="02010509060101010101" charset="-122"/>
                <a:ea typeface="隶书" panose="02010509060101010101" charset="-122"/>
                <a:sym typeface="+mn-ea"/>
              </a:rPr>
              <a:t>手指头的细节描写写出赫留金的命运和遭遇，活画出奥楚蔑洛夫的</a:t>
            </a:r>
            <a:r>
              <a:rPr lang="zh-CN" altLang="en-US" sz="2800">
                <a:solidFill>
                  <a:srgbClr val="0070C0"/>
                </a:solidFill>
                <a:latin typeface="隶书" panose="02010509060101010101" charset="-122"/>
                <a:ea typeface="隶书" panose="02010509060101010101" charset="-122"/>
                <a:sym typeface="+mn-ea"/>
              </a:rPr>
              <a:t>媚上欺下、见风使舵</a:t>
            </a:r>
            <a:r>
              <a:rPr lang="zh-CN" altLang="en-US" sz="2800">
                <a:solidFill>
                  <a:schemeClr val="tx1"/>
                </a:solidFill>
                <a:latin typeface="隶书" panose="02010509060101010101" charset="-122"/>
                <a:ea typeface="隶书" panose="02010509060101010101" charset="-122"/>
                <a:sym typeface="+mn-ea"/>
              </a:rPr>
              <a:t>的丑态。</a:t>
            </a:r>
            <a:endParaRPr lang="zh-CN" altLang="en-US" sz="2800">
              <a:solidFill>
                <a:schemeClr val="tx1"/>
              </a:solidFill>
              <a:latin typeface="隶书" panose="02010509060101010101" charset="-122"/>
              <a:ea typeface="隶书" panose="020105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1126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iterate type="lt">
                                    <p:tmAbs val="75"/>
                                  </p:iterate>
                                  <p:childTnLst>
                                    <p:set>
                                      <p:cBhvr>
                                        <p:cTn id="8" dur="1" fill="hold">
                                          <p:stCondLst>
                                            <p:cond delay="74"/>
                                          </p:stCondLst>
                                        </p:cTn>
                                        <p:tgtEl>
                                          <p:spTgt spid="1126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iterate type="lt">
                                    <p:tmAbs val="75"/>
                                  </p:iterate>
                                  <p:childTnLst>
                                    <p:set>
                                      <p:cBhvr>
                                        <p:cTn id="10" dur="1" fill="hold">
                                          <p:stCondLst>
                                            <p:cond delay="74"/>
                                          </p:stCondLst>
                                        </p:cTn>
                                        <p:tgtEl>
                                          <p:spTgt spid="1126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iterate type="lt">
                                    <p:tmAbs val="75"/>
                                  </p:iterate>
                                  <p:childTnLst>
                                    <p:set>
                                      <p:cBhvr>
                                        <p:cTn id="12" dur="1" fill="hold">
                                          <p:stCondLst>
                                            <p:cond delay="74"/>
                                          </p:stCondLst>
                                        </p:cTn>
                                        <p:tgtEl>
                                          <p:spTgt spid="1126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iterate type="lt">
                                    <p:tmAbs val="75"/>
                                  </p:iterate>
                                  <p:childTnLst>
                                    <p:set>
                                      <p:cBhvr>
                                        <p:cTn id="14" dur="1" fill="hold">
                                          <p:stCondLst>
                                            <p:cond delay="74"/>
                                          </p:stCondLst>
                                        </p:cTn>
                                        <p:tgtEl>
                                          <p:spTgt spid="1126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269"/>
                                        </p:tgtEl>
                                        <p:attrNameLst>
                                          <p:attrName>style.visibility</p:attrName>
                                        </p:attrNameLst>
                                      </p:cBhvr>
                                      <p:to>
                                        <p:strVal val="visible"/>
                                      </p:to>
                                    </p:set>
                                    <p:animEffect transition="in" filter="fade">
                                      <p:cBhvr>
                                        <p:cTn id="19" dur="500"/>
                                        <p:tgtEl>
                                          <p:spTgt spid="11269"/>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build="allAtOnce"/>
      <p:bldP spid="11269"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图片 3">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4723" y="1809433"/>
            <a:ext cx="2278062"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内容占位符 2"/>
          <p:cNvSpPr>
            <a:spLocks noGrp="1" noChangeArrowheads="1"/>
          </p:cNvSpPr>
          <p:nvPr>
            <p:ph idx="4294967295"/>
          </p:nvPr>
        </p:nvSpPr>
        <p:spPr bwMode="auto">
          <a:xfrm>
            <a:off x="538480" y="177165"/>
            <a:ext cx="9450070" cy="586803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p>
            <a:pPr>
              <a:lnSpc>
                <a:spcPct val="110000"/>
              </a:lnSpc>
            </a:pPr>
            <a:r>
              <a:rPr lang="zh-CN" altLang="en-US" sz="4800" b="1" dirty="0">
                <a:solidFill>
                  <a:srgbClr val="00B050"/>
                </a:solidFill>
              </a:rPr>
              <a:t>细节之</a:t>
            </a:r>
            <a:r>
              <a:rPr lang="zh-CN" altLang="en-US" sz="4800" b="1" dirty="0" smtClean="0">
                <a:solidFill>
                  <a:srgbClr val="00B050"/>
                </a:solidFill>
              </a:rPr>
              <a:t>军大衣</a:t>
            </a:r>
            <a:endParaRPr lang="en-US" altLang="zh-CN" sz="4800" b="1" dirty="0" smtClean="0">
              <a:solidFill>
                <a:srgbClr val="00B050"/>
              </a:solidFill>
            </a:endParaRPr>
          </a:p>
          <a:p>
            <a:pPr>
              <a:lnSpc>
                <a:spcPct val="110000"/>
              </a:lnSpc>
            </a:pP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警官</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奥楚蔑洛夫穿着</a:t>
            </a:r>
            <a:r>
              <a:rPr lang="zh-CN" altLang="en-US" sz="32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新的军大衣</a:t>
            </a: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，提着小包</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a:t>
            </a: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穿过市场的</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广场</a:t>
            </a: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P23</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1</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en-US" altLang="zh-CN"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endParaRPr>
          </a:p>
          <a:p>
            <a:pPr>
              <a:lnSpc>
                <a:spcPct val="110000"/>
              </a:lnSpc>
            </a:pP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叶尔德林</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，帮我把大衣</a:t>
            </a:r>
            <a:r>
              <a:rPr lang="zh-CN" altLang="en-US" sz="32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脱下</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来</a:t>
            </a:r>
            <a:r>
              <a:rPr lang="en-US" altLang="zh-CN"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真要命，天这么</a:t>
            </a:r>
            <a:r>
              <a:rPr lang="zh-CN" altLang="en-US" sz="32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热</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，看样子多半要下雨了</a:t>
            </a:r>
            <a:r>
              <a:rPr lang="en-US" altLang="zh-CN"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P24</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10</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en-US" altLang="zh-CN"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endParaRPr>
          </a:p>
          <a:p>
            <a:pPr>
              <a:lnSpc>
                <a:spcPct val="110000"/>
              </a:lnSpc>
            </a:pP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叶尔德林</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老弟，给我</a:t>
            </a:r>
            <a:r>
              <a:rPr lang="zh-CN" altLang="en-US" sz="32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穿上</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大衣吧。</a:t>
            </a:r>
            <a:r>
              <a:rPr lang="en-US" altLang="zh-CN"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a:t>
            </a:r>
            <a:r>
              <a:rPr lang="zh-CN" altLang="en-US" sz="3200" dirty="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好像起风了，挺</a:t>
            </a:r>
            <a:r>
              <a:rPr lang="zh-CN" altLang="en-US" sz="32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冷</a:t>
            </a:r>
            <a:r>
              <a:rPr lang="en-US" altLang="zh-CN"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P25</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20</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endParaRPr>
          </a:p>
          <a:p>
            <a:pPr>
              <a:lnSpc>
                <a:spcPct val="110000"/>
              </a:lnSpc>
            </a:pPr>
            <a:endParaRPr lang="en-US" altLang="zh-CN"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endParaRPr>
          </a:p>
          <a:p>
            <a:pPr>
              <a:lnSpc>
                <a:spcPct val="110000"/>
              </a:lnSpc>
            </a:pP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（奥）</a:t>
            </a:r>
            <a:r>
              <a:rPr lang="zh-CN" altLang="en-US" sz="3200" dirty="0" smtClean="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裹</a:t>
            </a:r>
            <a:r>
              <a:rPr lang="zh-CN" altLang="en-US" sz="32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紧</a:t>
            </a:r>
            <a:r>
              <a:rPr lang="zh-CN" altLang="en-US" sz="3200" dirty="0" smtClean="0">
                <a:solidFill>
                  <a:srgbClr val="000000"/>
                </a:solidFill>
                <a:latin typeface="华文新魏" panose="02010800040101010101" pitchFamily="2" charset="-122"/>
                <a:ea typeface="华文新魏" panose="02010800040101010101" pitchFamily="2" charset="-122"/>
                <a:sym typeface="华文新魏" panose="02010800040101010101" pitchFamily="2" charset="-122"/>
              </a:rPr>
              <a:t>大衣，穿过市场的广场径自走了。</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P26</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29</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endParaRPr>
          </a:p>
        </p:txBody>
      </p:sp>
      <p:sp>
        <p:nvSpPr>
          <p:cNvPr id="3" name="文本框 2"/>
          <p:cNvSpPr txBox="1"/>
          <p:nvPr/>
        </p:nvSpPr>
        <p:spPr>
          <a:xfrm>
            <a:off x="6240145" y="517525"/>
            <a:ext cx="4472940" cy="521970"/>
          </a:xfrm>
          <a:prstGeom prst="rect">
            <a:avLst/>
          </a:prstGeom>
          <a:solidFill>
            <a:schemeClr val="bg1">
              <a:lumMod val="95000"/>
            </a:schemeClr>
          </a:solidFill>
        </p:spPr>
        <p:txBody>
          <a:bodyPr wrap="none" rtlCol="0" anchor="t">
            <a:spAutoFit/>
          </a:bodyPr>
          <a:p>
            <a:r>
              <a:rPr lang="zh-CN" altLang="en-US" sz="2800" b="1" dirty="0">
                <a:solidFill>
                  <a:srgbClr val="FF0066"/>
                </a:solidFill>
                <a:latin typeface="隶书" panose="02010509060101010101" charset="-122"/>
                <a:ea typeface="隶书" panose="02010509060101010101" charset="-122"/>
                <a:sym typeface="+mn-ea"/>
              </a:rPr>
              <a:t>装腔作势，显示威风的工具</a:t>
            </a:r>
            <a:endParaRPr lang="zh-CN" altLang="en-US" sz="2800" b="1" dirty="0">
              <a:solidFill>
                <a:srgbClr val="FF0066"/>
              </a:solidFill>
              <a:latin typeface="隶书" panose="02010509060101010101" charset="-122"/>
              <a:ea typeface="隶书" panose="02010509060101010101" charset="-122"/>
              <a:sym typeface="+mn-ea"/>
            </a:endParaRPr>
          </a:p>
        </p:txBody>
      </p:sp>
      <p:sp>
        <p:nvSpPr>
          <p:cNvPr id="4" name="文本框 3"/>
          <p:cNvSpPr txBox="1"/>
          <p:nvPr/>
        </p:nvSpPr>
        <p:spPr>
          <a:xfrm>
            <a:off x="766445" y="4535170"/>
            <a:ext cx="9717405" cy="953135"/>
          </a:xfrm>
          <a:prstGeom prst="rect">
            <a:avLst/>
          </a:prstGeom>
          <a:solidFill>
            <a:schemeClr val="bg1">
              <a:lumMod val="95000"/>
            </a:schemeClr>
          </a:solidFill>
        </p:spPr>
        <p:txBody>
          <a:bodyPr wrap="square" rtlCol="0" anchor="t">
            <a:spAutoFit/>
          </a:bodyPr>
          <a:p>
            <a:r>
              <a:rPr lang="zh-CN" altLang="en-US" sz="2800" b="1" dirty="0">
                <a:solidFill>
                  <a:srgbClr val="FF0066"/>
                </a:solidFill>
                <a:latin typeface="隶书" panose="02010509060101010101" charset="-122"/>
                <a:ea typeface="隶书" panose="02010509060101010101" charset="-122"/>
                <a:cs typeface="隶书" panose="02010509060101010101" charset="-122"/>
                <a:sym typeface="+mn-ea"/>
              </a:rPr>
              <a:t>他因判 “错”了狗而吃惊、胆怯，一热一冷，一脱一穿，这一细节描写充分表现了他内心</a:t>
            </a:r>
            <a:r>
              <a:rPr lang="zh-CN" altLang="en-US" sz="2800" b="1" dirty="0">
                <a:solidFill>
                  <a:srgbClr val="0070C0"/>
                </a:solidFill>
                <a:latin typeface="隶书" panose="02010509060101010101" charset="-122"/>
                <a:ea typeface="隶书" panose="02010509060101010101" charset="-122"/>
                <a:cs typeface="隶书" panose="02010509060101010101" charset="-122"/>
                <a:sym typeface="+mn-ea"/>
              </a:rPr>
              <a:t>恐慌</a:t>
            </a:r>
            <a:r>
              <a:rPr lang="zh-CN" altLang="en-US" sz="2800" b="1" dirty="0">
                <a:solidFill>
                  <a:srgbClr val="FF0066"/>
                </a:solidFill>
                <a:latin typeface="隶书" panose="02010509060101010101" charset="-122"/>
                <a:ea typeface="隶书" panose="02010509060101010101" charset="-122"/>
                <a:cs typeface="隶书" panose="02010509060101010101" charset="-122"/>
                <a:sym typeface="+mn-ea"/>
              </a:rPr>
              <a:t>和</a:t>
            </a:r>
            <a:r>
              <a:rPr lang="zh-CN" altLang="en-US" sz="2800" b="1" dirty="0">
                <a:solidFill>
                  <a:srgbClr val="0070C0"/>
                </a:solidFill>
                <a:latin typeface="隶书" panose="02010509060101010101" charset="-122"/>
                <a:ea typeface="隶书" panose="02010509060101010101" charset="-122"/>
                <a:cs typeface="隶书" panose="02010509060101010101" charset="-122"/>
                <a:sym typeface="+mn-ea"/>
              </a:rPr>
              <a:t>强作镇定</a:t>
            </a:r>
            <a:r>
              <a:rPr lang="zh-CN" altLang="en-US" sz="2800" b="1" dirty="0">
                <a:solidFill>
                  <a:srgbClr val="FF0066"/>
                </a:solidFill>
                <a:latin typeface="隶书" panose="02010509060101010101" charset="-122"/>
                <a:ea typeface="隶书" panose="02010509060101010101" charset="-122"/>
                <a:cs typeface="隶书" panose="02010509060101010101" charset="-122"/>
                <a:sym typeface="+mn-ea"/>
              </a:rPr>
              <a:t>的复杂心理。</a:t>
            </a:r>
            <a:endParaRPr lang="zh-CN" altLang="en-US" sz="2800" b="1" dirty="0">
              <a:solidFill>
                <a:srgbClr val="FF0066"/>
              </a:solidFill>
              <a:latin typeface="隶书" panose="02010509060101010101" charset="-122"/>
              <a:ea typeface="隶书" panose="02010509060101010101" charset="-122"/>
              <a:cs typeface="隶书" panose="02010509060101010101" charset="-122"/>
              <a:sym typeface="+mn-ea"/>
            </a:endParaRPr>
          </a:p>
        </p:txBody>
      </p:sp>
      <p:sp>
        <p:nvSpPr>
          <p:cNvPr id="6" name="文本框 5"/>
          <p:cNvSpPr txBox="1"/>
          <p:nvPr/>
        </p:nvSpPr>
        <p:spPr>
          <a:xfrm>
            <a:off x="3968750" y="5901690"/>
            <a:ext cx="7880985" cy="953135"/>
          </a:xfrm>
          <a:prstGeom prst="rect">
            <a:avLst/>
          </a:prstGeom>
          <a:solidFill>
            <a:schemeClr val="bg1">
              <a:lumMod val="95000"/>
            </a:schemeClr>
          </a:solidFill>
        </p:spPr>
        <p:txBody>
          <a:bodyPr wrap="square" rtlCol="0" anchor="t">
            <a:spAutoFit/>
          </a:bodyPr>
          <a:p>
            <a:pPr lvl="0" algn="l">
              <a:buClrTx/>
              <a:buSzTx/>
              <a:buFontTx/>
            </a:pPr>
            <a:r>
              <a:rPr lang="zh-CN" altLang="en-US" sz="2800" b="1" dirty="0">
                <a:solidFill>
                  <a:srgbClr val="FF0066"/>
                </a:solidFill>
                <a:latin typeface="隶书" panose="02010509060101010101" charset="-122"/>
                <a:ea typeface="隶书" panose="02010509060101010101" charset="-122"/>
                <a:sym typeface="+mn-ea"/>
              </a:rPr>
              <a:t>力图保持自己的威风，但对于自己不光彩的表演，却显得</a:t>
            </a:r>
            <a:r>
              <a:rPr lang="zh-CN" altLang="en-US" sz="2800" b="1" dirty="0">
                <a:solidFill>
                  <a:srgbClr val="FF0066"/>
                </a:solidFill>
                <a:latin typeface="隶书" panose="02010509060101010101" charset="-122"/>
                <a:ea typeface="隶书" panose="02010509060101010101" charset="-122"/>
                <a:sym typeface="+mn-ea"/>
              </a:rPr>
              <a:t>难堪</a:t>
            </a:r>
            <a:r>
              <a:rPr lang="zh-CN" altLang="en-US" sz="2800" b="1" dirty="0">
                <a:solidFill>
                  <a:srgbClr val="FF0066"/>
                </a:solidFill>
                <a:latin typeface="隶书" panose="02010509060101010101" charset="-122"/>
                <a:ea typeface="隶书" panose="02010509060101010101" charset="-122"/>
                <a:sym typeface="+mn-ea"/>
              </a:rPr>
              <a:t>，与开头照应。</a:t>
            </a:r>
            <a:endParaRPr lang="zh-CN" altLang="en-US" sz="2800" b="1" dirty="0">
              <a:solidFill>
                <a:srgbClr val="FF0066"/>
              </a:solidFill>
              <a:latin typeface="隶书" panose="02010509060101010101" charset="-122"/>
              <a:ea typeface="隶书" panose="020105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p:cTn id="7" dur="500" fill="hold"/>
                                        <p:tgtEl>
                                          <p:spTgt spid="12291"/>
                                        </p:tgtEl>
                                        <p:attrNameLst>
                                          <p:attrName>ppt_w</p:attrName>
                                        </p:attrNameLst>
                                      </p:cBhvr>
                                      <p:tavLst>
                                        <p:tav tm="0">
                                          <p:val>
                                            <p:fltVal val="0"/>
                                          </p:val>
                                        </p:tav>
                                        <p:tav tm="100000">
                                          <p:val>
                                            <p:strVal val="#ppt_w"/>
                                          </p:val>
                                        </p:tav>
                                      </p:tavLst>
                                    </p:anim>
                                    <p:anim calcmode="lin" valueType="num">
                                      <p:cBhvr>
                                        <p:cTn id="8" dur="500" fill="hold"/>
                                        <p:tgtEl>
                                          <p:spTgt spid="12291"/>
                                        </p:tgtEl>
                                        <p:attrNameLst>
                                          <p:attrName>ppt_h</p:attrName>
                                        </p:attrNameLst>
                                      </p:cBhvr>
                                      <p:tavLst>
                                        <p:tav tm="0">
                                          <p:val>
                                            <p:fltVal val="0"/>
                                          </p:val>
                                        </p:tav>
                                        <p:tav tm="100000">
                                          <p:val>
                                            <p:strVal val="#ppt_h"/>
                                          </p:val>
                                        </p:tav>
                                      </p:tavLst>
                                    </p:anim>
                                    <p:anim calcmode="lin" valueType="num">
                                      <p:cBhvr>
                                        <p:cTn id="9" dur="500" fill="hold"/>
                                        <p:tgtEl>
                                          <p:spTgt spid="12291"/>
                                        </p:tgtEl>
                                        <p:attrNameLst>
                                          <p:attrName>style.rotation</p:attrName>
                                        </p:attrNameLst>
                                      </p:cBhvr>
                                      <p:tavLst>
                                        <p:tav tm="0">
                                          <p:val>
                                            <p:fltVal val="360"/>
                                          </p:val>
                                        </p:tav>
                                        <p:tav tm="100000">
                                          <p:val>
                                            <p:fltVal val="0"/>
                                          </p:val>
                                        </p:tav>
                                      </p:tavLst>
                                    </p:anim>
                                    <p:animEffect>
                                      <p:cBhvr>
                                        <p:cTn id="10" dur="500"/>
                                        <p:tgtEl>
                                          <p:spTgt spid="12291"/>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12292">
                                            <p:txEl>
                                              <p:pRg st="0" end="0"/>
                                            </p:txEl>
                                          </p:spTgt>
                                        </p:tgtEl>
                                        <p:attrNameLst>
                                          <p:attrName>style.visibility</p:attrName>
                                        </p:attrNameLst>
                                      </p:cBhvr>
                                      <p:to>
                                        <p:strVal val="visible"/>
                                      </p:to>
                                    </p:set>
                                    <p:anim calcmode="lin" valueType="num">
                                      <p:cBhvr>
                                        <p:cTn id="15" dur="500" fill="hold"/>
                                        <p:tgtEl>
                                          <p:spTgt spid="1229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2292">
                                            <p:txEl>
                                              <p:pRg st="0" end="0"/>
                                            </p:txEl>
                                          </p:spTgt>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2292">
                                            <p:txEl>
                                              <p:pRg st="1" end="1"/>
                                            </p:txEl>
                                          </p:spTgt>
                                        </p:tgtEl>
                                        <p:attrNameLst>
                                          <p:attrName>style.visibility</p:attrName>
                                        </p:attrNameLst>
                                      </p:cBhvr>
                                      <p:to>
                                        <p:strVal val="visible"/>
                                      </p:to>
                                    </p:set>
                                    <p:anim calcmode="lin" valueType="num">
                                      <p:cBhvr>
                                        <p:cTn id="19" dur="500" fill="hold"/>
                                        <p:tgtEl>
                                          <p:spTgt spid="12292">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2292">
                                            <p:txEl>
                                              <p:pRg st="1" end="1"/>
                                            </p:txEl>
                                          </p:spTgt>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2292">
                                            <p:txEl>
                                              <p:pRg st="2" end="2"/>
                                            </p:txEl>
                                          </p:spTgt>
                                        </p:tgtEl>
                                        <p:attrNameLst>
                                          <p:attrName>style.visibility</p:attrName>
                                        </p:attrNameLst>
                                      </p:cBhvr>
                                      <p:to>
                                        <p:strVal val="visible"/>
                                      </p:to>
                                    </p:set>
                                    <p:anim calcmode="lin" valueType="num">
                                      <p:cBhvr>
                                        <p:cTn id="23" dur="500" fill="hold"/>
                                        <p:tgtEl>
                                          <p:spTgt spid="12292">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2292">
                                            <p:txEl>
                                              <p:pRg st="2" end="2"/>
                                            </p:txEl>
                                          </p:spTgt>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2292">
                                            <p:txEl>
                                              <p:pRg st="3" end="3"/>
                                            </p:txEl>
                                          </p:spTgt>
                                        </p:tgtEl>
                                        <p:attrNameLst>
                                          <p:attrName>style.visibility</p:attrName>
                                        </p:attrNameLst>
                                      </p:cBhvr>
                                      <p:to>
                                        <p:strVal val="visible"/>
                                      </p:to>
                                    </p:set>
                                    <p:anim calcmode="lin" valueType="num">
                                      <p:cBhvr>
                                        <p:cTn id="27" dur="500" fill="hold"/>
                                        <p:tgtEl>
                                          <p:spTgt spid="12292">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12292">
                                            <p:txEl>
                                              <p:pRg st="3" end="3"/>
                                            </p:txEl>
                                          </p:spTgt>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2292">
                                            <p:txEl>
                                              <p:pRg st="5" end="5"/>
                                            </p:txEl>
                                          </p:spTgt>
                                        </p:tgtEl>
                                        <p:attrNameLst>
                                          <p:attrName>style.visibility</p:attrName>
                                        </p:attrNameLst>
                                      </p:cBhvr>
                                      <p:to>
                                        <p:strVal val="visible"/>
                                      </p:to>
                                    </p:set>
                                    <p:anim calcmode="lin" valueType="num">
                                      <p:cBhvr>
                                        <p:cTn id="31" dur="500" fill="hold"/>
                                        <p:tgtEl>
                                          <p:spTgt spid="12292">
                                            <p:txEl>
                                              <p:pRg st="5" end="5"/>
                                            </p:txEl>
                                          </p:spTgt>
                                        </p:tgtEl>
                                        <p:attrNameLst>
                                          <p:attrName>ppt_w</p:attrName>
                                        </p:attrNameLst>
                                      </p:cBhvr>
                                      <p:tavLst>
                                        <p:tav tm="0">
                                          <p:val>
                                            <p:fltVal val="0"/>
                                          </p:val>
                                        </p:tav>
                                        <p:tav tm="100000">
                                          <p:val>
                                            <p:strVal val="#ppt_w"/>
                                          </p:val>
                                        </p:tav>
                                      </p:tavLst>
                                    </p:anim>
                                    <p:anim calcmode="lin" valueType="num">
                                      <p:cBhvr>
                                        <p:cTn id="32" dur="500" fill="hold"/>
                                        <p:tgtEl>
                                          <p:spTgt spid="12292">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utoUpdateAnimBg="0" build="allAtOnce"/>
      <p:bldP spid="3" grpId="0" bldLvl="0" animBg="1"/>
      <p:bldP spid="4"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内容占位符 2"/>
          <p:cNvSpPr>
            <a:spLocks noGrp="1" noChangeArrowheads="1"/>
          </p:cNvSpPr>
          <p:nvPr>
            <p:ph idx="4294967295"/>
          </p:nvPr>
        </p:nvSpPr>
        <p:spPr bwMode="auto">
          <a:xfrm>
            <a:off x="707390" y="309880"/>
            <a:ext cx="10247630" cy="48958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lnSpc>
                <a:spcPct val="110000"/>
              </a:lnSpc>
            </a:pPr>
            <a:r>
              <a:rPr lang="zh-CN" altLang="en-US" sz="5400" b="1" dirty="0">
                <a:solidFill>
                  <a:srgbClr val="00B050"/>
                </a:solidFill>
              </a:rPr>
              <a:t>细节</a:t>
            </a:r>
            <a:r>
              <a:rPr lang="zh-CN" altLang="en-US" sz="5400" b="1" dirty="0" smtClean="0">
                <a:solidFill>
                  <a:srgbClr val="00B050"/>
                </a:solidFill>
              </a:rPr>
              <a:t>之人群</a:t>
            </a:r>
            <a:endParaRPr lang="en-US" altLang="zh-CN" sz="5400" b="1" dirty="0">
              <a:solidFill>
                <a:srgbClr val="00B050"/>
              </a:solidFill>
            </a:endParaRPr>
          </a:p>
          <a:p>
            <a:pPr>
              <a:lnSpc>
                <a:spcPct val="110000"/>
              </a:lnSpc>
            </a:pPr>
            <a:r>
              <a:rPr lang="zh-CN" altLang="en-US" sz="3600" dirty="0" smtClean="0">
                <a:latin typeface="华文新魏" panose="02010800040101010101" pitchFamily="2" charset="-122"/>
                <a:ea typeface="华文新魏" panose="02010800040101010101" pitchFamily="2" charset="-122"/>
                <a:sym typeface="华文新魏" panose="02010800040101010101" pitchFamily="2" charset="-122"/>
              </a:rPr>
              <a:t>木柴</a:t>
            </a:r>
            <a:r>
              <a:rPr lang="zh-CN" altLang="en-US" sz="3600" dirty="0">
                <a:latin typeface="华文新魏" panose="02010800040101010101" pitchFamily="2" charset="-122"/>
                <a:ea typeface="华文新魏" panose="02010800040101010101" pitchFamily="2" charset="-122"/>
                <a:sym typeface="华文新魏" panose="02010800040101010101" pitchFamily="2" charset="-122"/>
              </a:rPr>
              <a:t>厂四周很快就聚了一群人，仿佛一下子从地底下</a:t>
            </a:r>
            <a:r>
              <a:rPr lang="zh-CN" altLang="en-US" sz="3600" dirty="0">
                <a:solidFill>
                  <a:srgbClr val="FF0000"/>
                </a:solidFill>
                <a:latin typeface="华文新魏" panose="02010800040101010101" pitchFamily="2" charset="-122"/>
                <a:ea typeface="华文新魏" panose="02010800040101010101" pitchFamily="2" charset="-122"/>
                <a:sym typeface="华文新魏" panose="02010800040101010101" pitchFamily="2" charset="-122"/>
              </a:rPr>
              <a:t>钻</a:t>
            </a:r>
            <a:r>
              <a:rPr lang="zh-CN" altLang="en-US" sz="3600" dirty="0">
                <a:latin typeface="华文新魏" panose="02010800040101010101" pitchFamily="2" charset="-122"/>
                <a:ea typeface="华文新魏" panose="02010800040101010101" pitchFamily="2" charset="-122"/>
                <a:sym typeface="华文新魏" panose="02010800040101010101" pitchFamily="2" charset="-122"/>
              </a:rPr>
              <a:t>出来的</a:t>
            </a:r>
            <a:r>
              <a:rPr lang="zh-CN" altLang="en-US" sz="3600" dirty="0" smtClean="0"/>
              <a:t>。</a:t>
            </a:r>
            <a:r>
              <a:rPr lang="zh-CN" altLang="en-US" sz="3600" kern="0" dirty="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3600" kern="0" dirty="0" smtClean="0">
                <a:solidFill>
                  <a:srgbClr val="0070C0"/>
                </a:solidFill>
                <a:latin typeface="Gill Sans MT" panose="020B0502020104020203"/>
                <a:ea typeface="华文中宋" panose="02010600040101010101" charset="-122"/>
                <a:sym typeface="Gill Sans MT" panose="020B0502020104020203" pitchFamily="34" charset="0"/>
              </a:rPr>
              <a:t>P23</a:t>
            </a:r>
            <a:r>
              <a:rPr lang="zh-CN" altLang="en-US" sz="36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600" kern="0" dirty="0" smtClean="0">
                <a:solidFill>
                  <a:srgbClr val="0070C0"/>
                </a:solidFill>
                <a:latin typeface="Gill Sans MT" panose="020B0502020104020203"/>
                <a:ea typeface="华文中宋" panose="02010600040101010101" charset="-122"/>
                <a:sym typeface="Gill Sans MT" panose="020B0502020104020203" pitchFamily="34" charset="0"/>
              </a:rPr>
              <a:t>3</a:t>
            </a:r>
            <a:r>
              <a:rPr lang="zh-CN" altLang="en-US" sz="36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zh-CN" altLang="en-US" sz="3600" kern="0" dirty="0" smtClean="0">
              <a:solidFill>
                <a:srgbClr val="0070C0"/>
              </a:solidFill>
              <a:latin typeface="Gill Sans MT" panose="020B0502020104020203"/>
              <a:ea typeface="华文中宋" panose="02010600040101010101" charset="-122"/>
              <a:sym typeface="Gill Sans MT" panose="020B0502020104020203" pitchFamily="34" charset="0"/>
            </a:endParaRPr>
          </a:p>
          <a:p>
            <a:pPr>
              <a:lnSpc>
                <a:spcPct val="110000"/>
              </a:lnSpc>
            </a:pPr>
            <a:endParaRPr lang="en-US" altLang="zh-CN" sz="3600" dirty="0"/>
          </a:p>
          <a:p>
            <a:pPr>
              <a:lnSpc>
                <a:spcPct val="110000"/>
              </a:lnSpc>
            </a:pPr>
            <a:r>
              <a:rPr lang="zh-CN" altLang="en-US" sz="3600" dirty="0" smtClean="0">
                <a:latin typeface="华文新魏" panose="02010800040101010101" pitchFamily="2" charset="-122"/>
                <a:ea typeface="华文新魏" panose="02010800040101010101" pitchFamily="2" charset="-122"/>
              </a:rPr>
              <a:t>那</a:t>
            </a:r>
            <a:r>
              <a:rPr lang="zh-CN" altLang="en-US" sz="3600" dirty="0">
                <a:latin typeface="华文新魏" panose="02010800040101010101" pitchFamily="2" charset="-122"/>
                <a:ea typeface="华文新魏" panose="02010800040101010101" pitchFamily="2" charset="-122"/>
              </a:rPr>
              <a:t>群人就对着赫留</a:t>
            </a:r>
            <a:r>
              <a:rPr lang="zh-CN" altLang="en-US" sz="3600" dirty="0" smtClean="0">
                <a:latin typeface="华文新魏" panose="02010800040101010101" pitchFamily="2" charset="-122"/>
                <a:ea typeface="华文新魏" panose="02010800040101010101" pitchFamily="2" charset="-122"/>
              </a:rPr>
              <a:t>金</a:t>
            </a:r>
            <a:r>
              <a:rPr lang="zh-CN" altLang="en-US" sz="3600" dirty="0" smtClean="0">
                <a:solidFill>
                  <a:srgbClr val="FF0000"/>
                </a:solidFill>
                <a:latin typeface="华文新魏" panose="02010800040101010101" pitchFamily="2" charset="-122"/>
                <a:ea typeface="华文新魏" panose="02010800040101010101" pitchFamily="2" charset="-122"/>
              </a:rPr>
              <a:t>哈哈大笑</a:t>
            </a:r>
            <a:r>
              <a:rPr lang="zh-CN" altLang="en-US" sz="3600" dirty="0" smtClean="0">
                <a:latin typeface="华文新魏" panose="02010800040101010101" pitchFamily="2" charset="-122"/>
                <a:ea typeface="华文新魏" panose="02010800040101010101" pitchFamily="2" charset="-122"/>
              </a:rPr>
              <a:t>。</a:t>
            </a:r>
            <a:r>
              <a:rPr lang="zh-CN" altLang="en-US" sz="3600" kern="0" dirty="0">
                <a:solidFill>
                  <a:srgbClr val="0070C0"/>
                </a:solidFill>
                <a:latin typeface="Gill Sans MT" panose="020B0502020104020203"/>
                <a:ea typeface="华文中宋" panose="02010600040101010101" charset="-122"/>
                <a:sym typeface="Gill Sans MT" panose="020B0502020104020203" pitchFamily="34" charset="0"/>
              </a:rPr>
              <a:t>（</a:t>
            </a:r>
            <a:r>
              <a:rPr lang="en-US" altLang="zh-CN" sz="3600" kern="0" dirty="0" smtClean="0">
                <a:solidFill>
                  <a:srgbClr val="0070C0"/>
                </a:solidFill>
                <a:latin typeface="Gill Sans MT" panose="020B0502020104020203"/>
                <a:ea typeface="华文中宋" panose="02010600040101010101" charset="-122"/>
                <a:sym typeface="Gill Sans MT" panose="020B0502020104020203" pitchFamily="34" charset="0"/>
              </a:rPr>
              <a:t>P26</a:t>
            </a:r>
            <a:r>
              <a:rPr lang="zh-CN" altLang="en-US" sz="3600" kern="0" dirty="0" smtClean="0">
                <a:solidFill>
                  <a:srgbClr val="0070C0"/>
                </a:solidFill>
                <a:latin typeface="Gill Sans MT" panose="020B0502020104020203"/>
                <a:ea typeface="华文中宋" panose="02010600040101010101" charset="-122"/>
                <a:sym typeface="Gill Sans MT" panose="020B0502020104020203" pitchFamily="34" charset="0"/>
              </a:rPr>
              <a:t>，</a:t>
            </a:r>
            <a:r>
              <a:rPr lang="zh-CN" altLang="en-US" sz="3600" kern="0" dirty="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600" kern="0" dirty="0" smtClean="0">
                <a:solidFill>
                  <a:srgbClr val="0070C0"/>
                </a:solidFill>
                <a:latin typeface="Gill Sans MT" panose="020B0502020104020203"/>
                <a:ea typeface="华文中宋" panose="02010600040101010101" charset="-122"/>
                <a:sym typeface="Gill Sans MT" panose="020B0502020104020203" pitchFamily="34" charset="0"/>
              </a:rPr>
              <a:t>28</a:t>
            </a:r>
            <a:r>
              <a:rPr lang="zh-CN" altLang="en-US" sz="3600" kern="0" dirty="0" smtClean="0">
                <a:solidFill>
                  <a:srgbClr val="0070C0"/>
                </a:solidFill>
                <a:latin typeface="Gill Sans MT" panose="020B0502020104020203"/>
                <a:ea typeface="华文中宋" panose="02010600040101010101" charset="-122"/>
                <a:sym typeface="Gill Sans MT" panose="020B0502020104020203" pitchFamily="34" charset="0"/>
              </a:rPr>
              <a:t>段）</a:t>
            </a:r>
            <a:endParaRPr lang="zh-CN" altLang="en-US" sz="3600" kern="0" dirty="0" smtClean="0">
              <a:solidFill>
                <a:srgbClr val="0070C0"/>
              </a:solidFill>
              <a:latin typeface="Gill Sans MT" panose="020B0502020104020203"/>
              <a:ea typeface="华文中宋" panose="02010600040101010101" charset="-122"/>
              <a:sym typeface="Gill Sans MT" panose="020B0502020104020203" pitchFamily="34" charset="0"/>
            </a:endParaRPr>
          </a:p>
        </p:txBody>
      </p:sp>
      <p:pic>
        <p:nvPicPr>
          <p:cNvPr id="1026" name="Picture 2">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9495" y="3914775"/>
            <a:ext cx="3475355" cy="3014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文本框 2"/>
          <p:cNvSpPr txBox="1"/>
          <p:nvPr/>
        </p:nvSpPr>
        <p:spPr>
          <a:xfrm>
            <a:off x="929005" y="4395470"/>
            <a:ext cx="7731125" cy="953135"/>
          </a:xfrm>
          <a:prstGeom prst="rect">
            <a:avLst/>
          </a:prstGeom>
          <a:solidFill>
            <a:schemeClr val="bg1">
              <a:lumMod val="95000"/>
            </a:schemeClr>
          </a:solidFill>
        </p:spPr>
        <p:txBody>
          <a:bodyPr wrap="square" rtlCol="0" anchor="t">
            <a:spAutoFit/>
          </a:bodyPr>
          <a:p>
            <a:r>
              <a:rPr lang="zh-CN" altLang="en-US" sz="2800" b="1" dirty="0">
                <a:latin typeface="隶书" panose="02010509060101010101" charset="-122"/>
                <a:ea typeface="隶书" panose="02010509060101010101" charset="-122"/>
                <a:sym typeface="+mn-ea"/>
              </a:rPr>
              <a:t>深刻地揭示了小市民阶层的</a:t>
            </a:r>
            <a:r>
              <a:rPr lang="zh-CN" altLang="en-US" sz="2800" b="1" dirty="0">
                <a:solidFill>
                  <a:srgbClr val="FF3300"/>
                </a:solidFill>
                <a:latin typeface="隶书" panose="02010509060101010101" charset="-122"/>
                <a:ea typeface="隶书" panose="02010509060101010101" charset="-122"/>
                <a:sym typeface="+mn-ea"/>
              </a:rPr>
              <a:t>麻木、庸俗、奴性</a:t>
            </a:r>
            <a:r>
              <a:rPr lang="zh-CN" altLang="en-US" sz="2800" b="1" dirty="0">
                <a:latin typeface="隶书" panose="02010509060101010101" charset="-122"/>
                <a:ea typeface="隶书" panose="02010509060101010101" charset="-122"/>
                <a:sym typeface="+mn-ea"/>
              </a:rPr>
              <a:t>，也揭示了当时俄国社会的</a:t>
            </a:r>
            <a:r>
              <a:rPr lang="zh-CN" altLang="en-US" sz="2800" b="1" dirty="0">
                <a:solidFill>
                  <a:srgbClr val="FF3300"/>
                </a:solidFill>
                <a:latin typeface="隶书" panose="02010509060101010101" charset="-122"/>
                <a:ea typeface="隶书" panose="02010509060101010101" charset="-122"/>
                <a:sym typeface="+mn-ea"/>
              </a:rPr>
              <a:t>病苦</a:t>
            </a:r>
            <a:r>
              <a:rPr lang="zh-CN" altLang="en-US" sz="2800" b="1" dirty="0">
                <a:latin typeface="隶书" panose="02010509060101010101" charset="-122"/>
                <a:ea typeface="隶书" panose="02010509060101010101" charset="-122"/>
                <a:sym typeface="+mn-ea"/>
              </a:rPr>
              <a:t>。</a:t>
            </a:r>
            <a:endParaRPr lang="zh-CN" altLang="en-US" sz="2800" b="1" dirty="0">
              <a:latin typeface="隶书" panose="02010509060101010101" charset="-122"/>
              <a:ea typeface="隶书" panose="02010509060101010101" charset="-122"/>
              <a:sym typeface="+mn-ea"/>
            </a:endParaRPr>
          </a:p>
        </p:txBody>
      </p:sp>
      <p:sp>
        <p:nvSpPr>
          <p:cNvPr id="4" name="文本框 3"/>
          <p:cNvSpPr txBox="1"/>
          <p:nvPr/>
        </p:nvSpPr>
        <p:spPr>
          <a:xfrm>
            <a:off x="131445" y="2661920"/>
            <a:ext cx="12004040" cy="521970"/>
          </a:xfrm>
          <a:prstGeom prst="rect">
            <a:avLst/>
          </a:prstGeom>
          <a:solidFill>
            <a:schemeClr val="bg1">
              <a:lumMod val="95000"/>
            </a:schemeClr>
          </a:solidFill>
        </p:spPr>
        <p:txBody>
          <a:bodyPr wrap="square" rtlCol="0" anchor="t">
            <a:spAutoFit/>
          </a:bodyPr>
          <a:p>
            <a:pPr>
              <a:spcBef>
                <a:spcPct val="50000"/>
              </a:spcBef>
              <a:buClr>
                <a:schemeClr val="bg1"/>
              </a:buClr>
            </a:pPr>
            <a:r>
              <a:rPr lang="zh-CN" altLang="en-US" sz="2800" b="1" dirty="0">
                <a:latin typeface="隶书" panose="02010509060101010101" charset="-122"/>
                <a:ea typeface="隶书" panose="02010509060101010101" charset="-122"/>
                <a:cs typeface="隶书" panose="02010509060101010101" charset="-122"/>
                <a:sym typeface="+mn-ea"/>
              </a:rPr>
              <a:t>“钻”字写活了围观群众的</a:t>
            </a:r>
            <a:r>
              <a:rPr lang="zh-CN" altLang="en-US" sz="2800" b="1" dirty="0">
                <a:solidFill>
                  <a:srgbClr val="FF0000"/>
                </a:solidFill>
                <a:latin typeface="隶书" panose="02010509060101010101" charset="-122"/>
                <a:ea typeface="隶书" panose="02010509060101010101" charset="-122"/>
                <a:cs typeface="隶书" panose="02010509060101010101" charset="-122"/>
                <a:sym typeface="+mn-ea"/>
              </a:rPr>
              <a:t>聚结之快</a:t>
            </a:r>
            <a:r>
              <a:rPr lang="en-US" altLang="zh-CN" sz="2800" b="1" dirty="0">
                <a:latin typeface="隶书" panose="02010509060101010101" charset="-122"/>
                <a:ea typeface="隶书" panose="02010509060101010101" charset="-122"/>
                <a:cs typeface="隶书" panose="02010509060101010101" charset="-122"/>
                <a:sym typeface="+mn-ea"/>
              </a:rPr>
              <a:t>,</a:t>
            </a:r>
            <a:r>
              <a:rPr lang="zh-CN" altLang="en-US" sz="2800" b="1" dirty="0">
                <a:latin typeface="隶书" panose="02010509060101010101" charset="-122"/>
                <a:ea typeface="隶书" panose="02010509060101010101" charset="-122"/>
                <a:cs typeface="隶书" panose="02010509060101010101" charset="-122"/>
                <a:sym typeface="+mn-ea"/>
              </a:rPr>
              <a:t>写出了他们以</a:t>
            </a:r>
            <a:r>
              <a:rPr lang="zh-CN" altLang="en-US" sz="2800" b="1" dirty="0">
                <a:solidFill>
                  <a:srgbClr val="FF3300"/>
                </a:solidFill>
                <a:latin typeface="隶书" panose="02010509060101010101" charset="-122"/>
                <a:ea typeface="隶书" panose="02010509060101010101" charset="-122"/>
                <a:cs typeface="隶书" panose="02010509060101010101" charset="-122"/>
                <a:sym typeface="+mn-ea"/>
              </a:rPr>
              <a:t>爱热闹</a:t>
            </a:r>
            <a:r>
              <a:rPr lang="zh-CN" altLang="en-US" sz="2800" b="1" dirty="0">
                <a:latin typeface="隶书" panose="02010509060101010101" charset="-122"/>
                <a:ea typeface="隶书" panose="02010509060101010101" charset="-122"/>
                <a:cs typeface="隶书" panose="02010509060101010101" charset="-122"/>
                <a:sym typeface="+mn-ea"/>
              </a:rPr>
              <a:t>为乐的</a:t>
            </a:r>
            <a:r>
              <a:rPr lang="zh-CN" altLang="en-US" sz="2800" b="1" dirty="0">
                <a:solidFill>
                  <a:srgbClr val="FF3300"/>
                </a:solidFill>
                <a:latin typeface="隶书" panose="02010509060101010101" charset="-122"/>
                <a:ea typeface="隶书" panose="02010509060101010101" charset="-122"/>
                <a:cs typeface="隶书" panose="02010509060101010101" charset="-122"/>
                <a:sym typeface="+mn-ea"/>
              </a:rPr>
              <a:t>无聊心态</a:t>
            </a:r>
            <a:r>
              <a:rPr lang="zh-CN" altLang="en-US" sz="2800" b="1" dirty="0">
                <a:latin typeface="隶书" panose="02010509060101010101" charset="-122"/>
                <a:ea typeface="隶书" panose="02010509060101010101" charset="-122"/>
                <a:cs typeface="隶书" panose="02010509060101010101" charset="-122"/>
                <a:sym typeface="+mn-ea"/>
              </a:rPr>
              <a:t>。</a:t>
            </a:r>
            <a:endParaRPr lang="zh-CN" altLang="en-US" sz="2800" b="1" dirty="0">
              <a:latin typeface="隶书" panose="02010509060101010101" charset="-122"/>
              <a:ea typeface="隶书" panose="02010509060101010101" charset="-122"/>
              <a:cs typeface="隶书" panose="020105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anim calcmode="lin" valueType="num">
                                      <p:cBhvr>
                                        <p:cTn id="7" dur="500" fill="hold"/>
                                        <p:tgtEl>
                                          <p:spTgt spid="1229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2292">
                                            <p:txEl>
                                              <p:pRg st="0" end="0"/>
                                            </p:txEl>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2292">
                                            <p:txEl>
                                              <p:pRg st="1" end="1"/>
                                            </p:txEl>
                                          </p:spTgt>
                                        </p:tgtEl>
                                        <p:attrNameLst>
                                          <p:attrName>style.visibility</p:attrName>
                                        </p:attrNameLst>
                                      </p:cBhvr>
                                      <p:to>
                                        <p:strVal val="visible"/>
                                      </p:to>
                                    </p:set>
                                    <p:anim calcmode="lin" valueType="num">
                                      <p:cBhvr>
                                        <p:cTn id="11" dur="500" fill="hold"/>
                                        <p:tgtEl>
                                          <p:spTgt spid="12292">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12292">
                                            <p:txEl>
                                              <p:pRg st="1" end="1"/>
                                            </p:txEl>
                                          </p:spTgt>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2292">
                                            <p:txEl>
                                              <p:pRg st="3" end="3"/>
                                            </p:txEl>
                                          </p:spTgt>
                                        </p:tgtEl>
                                        <p:attrNameLst>
                                          <p:attrName>style.visibility</p:attrName>
                                        </p:attrNameLst>
                                      </p:cBhvr>
                                      <p:to>
                                        <p:strVal val="visible"/>
                                      </p:to>
                                    </p:set>
                                    <p:anim calcmode="lin" valueType="num">
                                      <p:cBhvr>
                                        <p:cTn id="15" dur="500" fill="hold"/>
                                        <p:tgtEl>
                                          <p:spTgt spid="12292">
                                            <p:txEl>
                                              <p:pRg st="3" end="3"/>
                                            </p:txEl>
                                          </p:spTgt>
                                        </p:tgtEl>
                                        <p:attrNameLst>
                                          <p:attrName>ppt_w</p:attrName>
                                        </p:attrNameLst>
                                      </p:cBhvr>
                                      <p:tavLst>
                                        <p:tav tm="0">
                                          <p:val>
                                            <p:fltVal val="0"/>
                                          </p:val>
                                        </p:tav>
                                        <p:tav tm="100000">
                                          <p:val>
                                            <p:strVal val="#ppt_w"/>
                                          </p:val>
                                        </p:tav>
                                      </p:tavLst>
                                    </p:anim>
                                    <p:anim calcmode="lin" valueType="num">
                                      <p:cBhvr>
                                        <p:cTn id="16" dur="500" fill="hold"/>
                                        <p:tgtEl>
                                          <p:spTgt spid="12292">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ldLvl="0" autoUpdateAnimBg="0" build="allAtOnce"/>
      <p:bldP spid="4"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ytt\appdata\roaming\360se6\USERDA~1\Temp\SY_201~1.JPG">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b="7234"/>
          <a:stretch>
            <a:fillRect/>
          </a:stretch>
        </p:blipFill>
        <p:spPr bwMode="auto">
          <a:xfrm>
            <a:off x="8188960" y="59055"/>
            <a:ext cx="3935730" cy="2312670"/>
          </a:xfrm>
          <a:prstGeom prst="rect">
            <a:avLst/>
          </a:prstGeom>
          <a:noFill/>
          <a:extLst>
            <a:ext uri="{909E8E84-426E-40DD-AFC4-6F175D3DCCD1}">
              <a14:hiddenFill xmlns:a14="http://schemas.microsoft.com/office/drawing/2010/main">
                <a:solidFill>
                  <a:srgbClr val="FFFFFF"/>
                </a:solidFill>
              </a14:hiddenFill>
            </a:ext>
          </a:extLst>
        </p:spPr>
      </p:pic>
      <p:sp>
        <p:nvSpPr>
          <p:cNvPr id="12292" name="内容占位符 2"/>
          <p:cNvSpPr>
            <a:spLocks noGrp="1" noChangeArrowheads="1"/>
          </p:cNvSpPr>
          <p:nvPr>
            <p:ph idx="4294967295"/>
          </p:nvPr>
        </p:nvSpPr>
        <p:spPr bwMode="auto">
          <a:xfrm>
            <a:off x="441960" y="689610"/>
            <a:ext cx="10658475" cy="60483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a:lnSpc>
                <a:spcPct val="110000"/>
              </a:lnSpc>
            </a:pPr>
            <a:endParaRPr lang="en-US" altLang="zh-CN" sz="4000" b="1" dirty="0" smtClean="0">
              <a:solidFill>
                <a:srgbClr val="00B050"/>
              </a:solidFill>
            </a:endParaRPr>
          </a:p>
          <a:p>
            <a:pPr>
              <a:lnSpc>
                <a:spcPct val="110000"/>
              </a:lnSpc>
            </a:pPr>
            <a:r>
              <a:rPr lang="zh-CN" altLang="en-US" sz="4400" b="1" dirty="0" smtClean="0">
                <a:solidFill>
                  <a:srgbClr val="00B050"/>
                </a:solidFill>
              </a:rPr>
              <a:t>细节之法律</a:t>
            </a:r>
            <a:endParaRPr lang="en-US" altLang="zh-CN" sz="4400" b="1" dirty="0">
              <a:solidFill>
                <a:srgbClr val="00B050"/>
              </a:solidFill>
            </a:endParaRPr>
          </a:p>
          <a:p>
            <a:pPr>
              <a:lnSpc>
                <a:spcPct val="110000"/>
              </a:lnSpc>
            </a:pPr>
            <a:r>
              <a:rPr lang="zh-CN" altLang="en-US" sz="2800" dirty="0" smtClean="0">
                <a:latin typeface="华文新魏" panose="02010800040101010101" pitchFamily="2" charset="-122"/>
                <a:ea typeface="华文新魏" panose="02010800040101010101" pitchFamily="2" charset="-122"/>
              </a:rPr>
              <a:t>长官</a:t>
            </a:r>
            <a:r>
              <a:rPr lang="zh-CN" altLang="en-US" sz="2800" dirty="0">
                <a:latin typeface="华文新魏" panose="02010800040101010101" pitchFamily="2" charset="-122"/>
                <a:ea typeface="华文新魏" panose="02010800040101010101" pitchFamily="2" charset="-122"/>
              </a:rPr>
              <a:t>，就连</a:t>
            </a:r>
            <a:r>
              <a:rPr lang="zh-CN" altLang="en-US" sz="2800" dirty="0">
                <a:solidFill>
                  <a:srgbClr val="FF0000"/>
                </a:solidFill>
                <a:latin typeface="华文新魏" panose="02010800040101010101" pitchFamily="2" charset="-122"/>
                <a:ea typeface="华文新魏" panose="02010800040101010101" pitchFamily="2" charset="-122"/>
              </a:rPr>
              <a:t>法律</a:t>
            </a:r>
            <a:r>
              <a:rPr lang="zh-CN" altLang="en-US" sz="2800" dirty="0">
                <a:latin typeface="华文新魏" panose="02010800040101010101" pitchFamily="2" charset="-122"/>
                <a:ea typeface="华文新魏" panose="02010800040101010101" pitchFamily="2" charset="-122"/>
              </a:rPr>
              <a:t>上也没有那么一条，说是人受了畜生的害就该忍着</a:t>
            </a:r>
            <a:r>
              <a:rPr lang="zh-CN" altLang="en-US" sz="2800" dirty="0" smtClean="0">
                <a:latin typeface="华文新魏" panose="02010800040101010101" pitchFamily="2" charset="-122"/>
                <a:ea typeface="华文新魏" panose="02010800040101010101" pitchFamily="2" charset="-122"/>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 （</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P24</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7</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段</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a:t>
            </a:r>
            <a:endParaRPr lang="en-US" altLang="zh-CN" sz="2800" dirty="0">
              <a:latin typeface="华文新魏" panose="02010800040101010101" pitchFamily="2" charset="-122"/>
              <a:ea typeface="华文新魏" panose="02010800040101010101" pitchFamily="2" charset="-122"/>
            </a:endParaRPr>
          </a:p>
          <a:p>
            <a:pPr algn="l">
              <a:lnSpc>
                <a:spcPct val="110000"/>
              </a:lnSpc>
              <a:buClrTx/>
              <a:buSzTx/>
            </a:pPr>
            <a:r>
              <a:rPr lang="zh-CN" altLang="en-US" sz="2800" dirty="0" smtClean="0">
                <a:latin typeface="华文新魏" panose="02010800040101010101" pitchFamily="2" charset="-122"/>
                <a:ea typeface="华文新魏" panose="02010800040101010101" pitchFamily="2" charset="-122"/>
              </a:rPr>
              <a:t>那些</a:t>
            </a:r>
            <a:r>
              <a:rPr lang="zh-CN" altLang="en-US" sz="2800" dirty="0">
                <a:latin typeface="华文新魏" panose="02010800040101010101" pitchFamily="2" charset="-122"/>
                <a:ea typeface="华文新魏" panose="02010800040101010101" pitchFamily="2" charset="-122"/>
              </a:rPr>
              <a:t>老爷既然不愿意遵守</a:t>
            </a:r>
            <a:r>
              <a:rPr lang="zh-CN" altLang="en-US" sz="2800" dirty="0">
                <a:solidFill>
                  <a:srgbClr val="FF0000"/>
                </a:solidFill>
                <a:latin typeface="华文新魏" panose="02010800040101010101" pitchFamily="2" charset="-122"/>
                <a:ea typeface="华文新魏" panose="02010800040101010101" pitchFamily="2" charset="-122"/>
              </a:rPr>
              <a:t>法令</a:t>
            </a:r>
            <a:r>
              <a:rPr lang="zh-CN" altLang="en-US" sz="2800" dirty="0">
                <a:latin typeface="华文新魏" panose="02010800040101010101" pitchFamily="2" charset="-122"/>
                <a:ea typeface="华文新魏" panose="02010800040101010101" pitchFamily="2" charset="-122"/>
              </a:rPr>
              <a:t>，现在就得</a:t>
            </a:r>
            <a:r>
              <a:rPr lang="zh-CN" altLang="en-US" sz="2800" dirty="0" smtClean="0">
                <a:latin typeface="华文新魏" panose="02010800040101010101" pitchFamily="2" charset="-122"/>
                <a:ea typeface="华文新魏" panose="02010800040101010101" pitchFamily="2" charset="-122"/>
              </a:rPr>
              <a:t>管管</a:t>
            </a:r>
            <a:r>
              <a:rPr lang="zh-CN" altLang="en-US" sz="2800" dirty="0">
                <a:latin typeface="华文新魏" panose="02010800040101010101" pitchFamily="2" charset="-122"/>
                <a:ea typeface="华文新魏" panose="02010800040101010101" pitchFamily="2" charset="-122"/>
              </a:rPr>
              <a:t>他们</a:t>
            </a:r>
            <a:r>
              <a:rPr lang="zh-CN" altLang="en-US" sz="2800" dirty="0" smtClean="0">
                <a:latin typeface="华文新魏" panose="02010800040101010101" pitchFamily="2" charset="-122"/>
                <a:ea typeface="华文新魏" panose="02010800040101010101" pitchFamily="2" charset="-122"/>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（P24，第8段）</a:t>
            </a:r>
            <a:endParaRPr lang="zh-CN" altLang="en-US" sz="3200" kern="0" dirty="0">
              <a:solidFill>
                <a:srgbClr val="0070C0"/>
              </a:solidFill>
              <a:latin typeface="Gill Sans MT" panose="020B0502020104020203"/>
              <a:ea typeface="华文中宋" panose="02010600040101010101" charset="-122"/>
            </a:endParaRPr>
          </a:p>
          <a:p>
            <a:pPr>
              <a:lnSpc>
                <a:spcPct val="110000"/>
              </a:lnSpc>
            </a:pPr>
            <a:r>
              <a:rPr lang="zh-CN" altLang="en-US" sz="2800" dirty="0" smtClean="0">
                <a:latin typeface="华文新魏" panose="02010800040101010101" pitchFamily="2" charset="-122"/>
                <a:ea typeface="华文新魏" panose="02010800040101010101" pitchFamily="2" charset="-122"/>
              </a:rPr>
              <a:t>他</a:t>
            </a:r>
            <a:r>
              <a:rPr lang="zh-CN" altLang="en-US" sz="2800" dirty="0">
                <a:latin typeface="华文新魏" panose="02010800040101010101" pitchFamily="2" charset="-122"/>
                <a:ea typeface="华文新魏" panose="02010800040101010101" pitchFamily="2" charset="-122"/>
              </a:rPr>
              <a:t>的</a:t>
            </a:r>
            <a:r>
              <a:rPr lang="zh-CN" altLang="en-US" sz="2800" dirty="0">
                <a:solidFill>
                  <a:srgbClr val="FF0000"/>
                </a:solidFill>
                <a:latin typeface="华文新魏" panose="02010800040101010101" pitchFamily="2" charset="-122"/>
                <a:ea typeface="华文新魏" panose="02010800040101010101" pitchFamily="2" charset="-122"/>
              </a:rPr>
              <a:t>法律</a:t>
            </a:r>
            <a:r>
              <a:rPr lang="zh-CN" altLang="en-US" sz="2800" dirty="0">
                <a:latin typeface="华文新魏" panose="02010800040101010101" pitchFamily="2" charset="-122"/>
                <a:ea typeface="华文新魏" panose="02010800040101010101" pitchFamily="2" charset="-122"/>
              </a:rPr>
              <a:t>上说得明白，现在大家都平等啦</a:t>
            </a:r>
            <a:r>
              <a:rPr lang="zh-CN" altLang="en-US" sz="2800" dirty="0" smtClean="0">
                <a:latin typeface="华文新魏" panose="02010800040101010101" pitchFamily="2" charset="-122"/>
                <a:ea typeface="华文新魏" panose="02010800040101010101" pitchFamily="2" charset="-122"/>
              </a:rPr>
              <a:t>。不</a:t>
            </a:r>
            <a:r>
              <a:rPr lang="zh-CN" altLang="en-US" sz="2800" dirty="0">
                <a:latin typeface="华文新魏" panose="02010800040101010101" pitchFamily="2" charset="-122"/>
                <a:ea typeface="华文新魏" panose="02010800040101010101" pitchFamily="2" charset="-122"/>
              </a:rPr>
              <a:t>瞒您说，我的兄弟就在当</a:t>
            </a:r>
            <a:r>
              <a:rPr lang="zh-CN" altLang="en-US" sz="2800" dirty="0">
                <a:solidFill>
                  <a:srgbClr val="FF0000"/>
                </a:solidFill>
                <a:latin typeface="华文新魏" panose="02010800040101010101" pitchFamily="2" charset="-122"/>
                <a:ea typeface="华文新魏" panose="02010800040101010101" pitchFamily="2" charset="-122"/>
              </a:rPr>
              <a:t>宪兵</a:t>
            </a:r>
            <a:r>
              <a:rPr lang="en-US" altLang="zh-CN" sz="2800" dirty="0" smtClean="0">
                <a:latin typeface="华文新魏" panose="02010800040101010101" pitchFamily="2" charset="-122"/>
                <a:ea typeface="华文新魏" panose="02010800040101010101" pitchFamily="2" charset="-122"/>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 （</a:t>
            </a:r>
            <a:r>
              <a:rPr lang="en-US" altLang="zh-CN" sz="3200" kern="0" dirty="0">
                <a:solidFill>
                  <a:srgbClr val="0070C0"/>
                </a:solidFill>
                <a:latin typeface="Gill Sans MT" panose="020B0502020104020203"/>
                <a:ea typeface="华文中宋" panose="02010600040101010101" charset="-122"/>
                <a:sym typeface="Gill Sans MT" panose="020B0502020104020203" pitchFamily="34" charset="0"/>
              </a:rPr>
              <a:t>P25</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12</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段</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a:t>
            </a:r>
            <a:endParaRPr lang="en-US" altLang="zh-CN" sz="2800" dirty="0" smtClean="0">
              <a:latin typeface="华文新魏" panose="02010800040101010101" pitchFamily="2" charset="-122"/>
              <a:ea typeface="华文新魏" panose="02010800040101010101" pitchFamily="2" charset="-122"/>
            </a:endParaRPr>
          </a:p>
          <a:p>
            <a:pPr>
              <a:lnSpc>
                <a:spcPct val="110000"/>
              </a:lnSpc>
            </a:pPr>
            <a:r>
              <a:rPr lang="zh-CN" altLang="en-US" sz="2800" dirty="0" smtClean="0">
                <a:latin typeface="华文新魏" panose="02010800040101010101" pitchFamily="2" charset="-122"/>
                <a:ea typeface="华文新魏" panose="02010800040101010101" pitchFamily="2" charset="-122"/>
              </a:rPr>
              <a:t>那儿</a:t>
            </a:r>
            <a:r>
              <a:rPr lang="zh-CN" altLang="en-US" sz="2800" dirty="0">
                <a:latin typeface="华文新魏" panose="02010800040101010101" pitchFamily="2" charset="-122"/>
                <a:ea typeface="华文新魏" panose="02010800040101010101" pitchFamily="2" charset="-122"/>
              </a:rPr>
              <a:t>的人可</a:t>
            </a:r>
            <a:r>
              <a:rPr lang="zh-CN" altLang="en-US" sz="2800" dirty="0">
                <a:solidFill>
                  <a:srgbClr val="FF0000"/>
                </a:solidFill>
                <a:latin typeface="华文新魏" panose="02010800040101010101" pitchFamily="2" charset="-122"/>
                <a:ea typeface="华文新魏" panose="02010800040101010101" pitchFamily="2" charset="-122"/>
              </a:rPr>
              <a:t>不管</a:t>
            </a:r>
            <a:r>
              <a:rPr lang="zh-CN" altLang="en-US" sz="2800" dirty="0">
                <a:latin typeface="华文新魏" panose="02010800040101010101" pitchFamily="2" charset="-122"/>
                <a:ea typeface="华文新魏" panose="02010800040101010101" pitchFamily="2" charset="-122"/>
              </a:rPr>
              <a:t>什么</a:t>
            </a:r>
            <a:r>
              <a:rPr lang="zh-CN" altLang="en-US" sz="2800" dirty="0">
                <a:solidFill>
                  <a:srgbClr val="FF0000"/>
                </a:solidFill>
                <a:latin typeface="华文新魏" panose="02010800040101010101" pitchFamily="2" charset="-122"/>
                <a:ea typeface="华文新魏" panose="02010800040101010101" pitchFamily="2" charset="-122"/>
              </a:rPr>
              <a:t>法律</a:t>
            </a:r>
            <a:r>
              <a:rPr lang="zh-CN" altLang="en-US" sz="2800" dirty="0">
                <a:latin typeface="华文新魏" panose="02010800040101010101" pitchFamily="2" charset="-122"/>
                <a:ea typeface="华文新魏" panose="02010800040101010101" pitchFamily="2" charset="-122"/>
              </a:rPr>
              <a:t>不法律，一眨眼的工夫就叫它断了气</a:t>
            </a:r>
            <a:r>
              <a:rPr lang="zh-CN" altLang="en-US" sz="2800" dirty="0" smtClean="0">
                <a:latin typeface="华文新魏" panose="02010800040101010101" pitchFamily="2" charset="-122"/>
                <a:ea typeface="华文新魏" panose="02010800040101010101" pitchFamily="2" charset="-122"/>
              </a:rPr>
              <a:t>！</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 （</a:t>
            </a:r>
            <a:r>
              <a:rPr lang="en-US" altLang="zh-CN" sz="3200" kern="0" dirty="0">
                <a:solidFill>
                  <a:srgbClr val="0070C0"/>
                </a:solidFill>
                <a:latin typeface="Gill Sans MT" panose="020B0502020104020203"/>
                <a:ea typeface="华文中宋" panose="02010600040101010101" charset="-122"/>
                <a:sym typeface="Gill Sans MT" panose="020B0502020104020203" pitchFamily="34" charset="0"/>
              </a:rPr>
              <a:t>P25</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，第</a:t>
            </a:r>
            <a:r>
              <a:rPr lang="en-US" altLang="zh-CN" sz="3200" kern="0" dirty="0" smtClean="0">
                <a:solidFill>
                  <a:srgbClr val="0070C0"/>
                </a:solidFill>
                <a:latin typeface="Gill Sans MT" panose="020B0502020104020203"/>
                <a:ea typeface="华文中宋" panose="02010600040101010101" charset="-122"/>
                <a:sym typeface="Gill Sans MT" panose="020B0502020104020203" pitchFamily="34" charset="0"/>
              </a:rPr>
              <a:t>17</a:t>
            </a:r>
            <a:r>
              <a:rPr lang="zh-CN" altLang="en-US" sz="3200" kern="0" dirty="0" smtClean="0">
                <a:solidFill>
                  <a:srgbClr val="0070C0"/>
                </a:solidFill>
                <a:latin typeface="Gill Sans MT" panose="020B0502020104020203"/>
                <a:ea typeface="华文中宋" panose="02010600040101010101" charset="-122"/>
                <a:sym typeface="Gill Sans MT" panose="020B0502020104020203" pitchFamily="34" charset="0"/>
              </a:rPr>
              <a:t>段</a:t>
            </a:r>
            <a:r>
              <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rPr>
              <a:t>）</a:t>
            </a:r>
            <a:endParaRPr lang="zh-CN" altLang="en-US" sz="3200" kern="0" dirty="0">
              <a:solidFill>
                <a:srgbClr val="0070C0"/>
              </a:solidFill>
              <a:latin typeface="Gill Sans MT" panose="020B0502020104020203"/>
              <a:ea typeface="华文中宋" panose="02010600040101010101" charset="-122"/>
              <a:sym typeface="Gill Sans MT" panose="020B0502020104020203" pitchFamily="34" charset="0"/>
            </a:endParaRPr>
          </a:p>
        </p:txBody>
      </p:sp>
      <p:sp>
        <p:nvSpPr>
          <p:cNvPr id="3" name="文本框 2"/>
          <p:cNvSpPr txBox="1"/>
          <p:nvPr/>
        </p:nvSpPr>
        <p:spPr>
          <a:xfrm>
            <a:off x="4110990" y="833755"/>
            <a:ext cx="4267200" cy="1383665"/>
          </a:xfrm>
          <a:prstGeom prst="rect">
            <a:avLst/>
          </a:prstGeom>
          <a:solidFill>
            <a:schemeClr val="bg1">
              <a:lumMod val="95000"/>
            </a:schemeClr>
          </a:solidFill>
        </p:spPr>
        <p:txBody>
          <a:bodyPr wrap="square" rtlCol="0" anchor="t">
            <a:spAutoFit/>
          </a:bodyPr>
          <a:p>
            <a:r>
              <a:rPr lang="zh-CN" altLang="en-US" sz="2800" dirty="0">
                <a:solidFill>
                  <a:srgbClr val="FF0066"/>
                </a:solidFill>
                <a:latin typeface="隶书" panose="02010509060101010101" charset="-122"/>
                <a:ea typeface="隶书" panose="02010509060101010101" charset="-122"/>
                <a:cs typeface="隶书" panose="02010509060101010101" charset="-122"/>
                <a:sym typeface="+mn-ea"/>
              </a:rPr>
              <a:t>反映了底层人民机敏的一面,是作者讽喻沙皇的“法律”对人民的压迫。</a:t>
            </a:r>
            <a:endParaRPr lang="zh-CN" altLang="en-US" sz="2800" dirty="0">
              <a:solidFill>
                <a:srgbClr val="FF0066"/>
              </a:solidFill>
              <a:latin typeface="隶书" panose="02010509060101010101" charset="-122"/>
              <a:ea typeface="隶书" panose="02010509060101010101" charset="-122"/>
              <a:cs typeface="隶书" panose="02010509060101010101" charset="-122"/>
              <a:sym typeface="+mn-ea"/>
            </a:endParaRPr>
          </a:p>
        </p:txBody>
      </p:sp>
      <p:sp>
        <p:nvSpPr>
          <p:cNvPr id="4" name="文本框 3"/>
          <p:cNvSpPr txBox="1"/>
          <p:nvPr/>
        </p:nvSpPr>
        <p:spPr>
          <a:xfrm>
            <a:off x="2120265" y="3643630"/>
            <a:ext cx="9932670" cy="829945"/>
          </a:xfrm>
          <a:prstGeom prst="rect">
            <a:avLst/>
          </a:prstGeom>
          <a:solidFill>
            <a:schemeClr val="bg1">
              <a:lumMod val="95000"/>
            </a:schemeClr>
          </a:solidFill>
        </p:spPr>
        <p:txBody>
          <a:bodyPr wrap="square" rtlCol="0" anchor="t">
            <a:spAutoFit/>
          </a:bodyPr>
          <a:p>
            <a:pPr lvl="0" algn="l">
              <a:buClrTx/>
              <a:buSzTx/>
              <a:buFontTx/>
            </a:pPr>
            <a:r>
              <a:rPr lang="zh-CN" altLang="en-US" sz="2400" dirty="0">
                <a:solidFill>
                  <a:srgbClr val="FF0066"/>
                </a:solidFill>
                <a:latin typeface="隶书" panose="02010509060101010101" charset="-122"/>
                <a:ea typeface="隶书" panose="02010509060101010101" charset="-122"/>
                <a:cs typeface="隶书" panose="02010509060101010101" charset="-122"/>
                <a:sym typeface="+mn-ea"/>
              </a:rPr>
              <a:t>赫留金引用法律为自己辩护，接着抬出“当宪兵”的兄弟,通过人物语言揭露沙皇法律的实质是：宪兵就是法律，对沙皇法律的又一次尖锐讽刺。</a:t>
            </a:r>
            <a:endParaRPr lang="zh-CN" altLang="en-US" sz="2400" dirty="0">
              <a:solidFill>
                <a:srgbClr val="FF0066"/>
              </a:solidFill>
              <a:latin typeface="隶书" panose="02010509060101010101" charset="-122"/>
              <a:ea typeface="隶书" panose="02010509060101010101" charset="-122"/>
              <a:cs typeface="隶书" panose="02010509060101010101" charset="-122"/>
              <a:sym typeface="+mn-ea"/>
            </a:endParaRPr>
          </a:p>
        </p:txBody>
      </p:sp>
      <p:sp>
        <p:nvSpPr>
          <p:cNvPr id="6" name="文本框 5"/>
          <p:cNvSpPr txBox="1"/>
          <p:nvPr/>
        </p:nvSpPr>
        <p:spPr>
          <a:xfrm>
            <a:off x="3830955" y="5883910"/>
            <a:ext cx="7873365" cy="953135"/>
          </a:xfrm>
          <a:prstGeom prst="rect">
            <a:avLst/>
          </a:prstGeom>
          <a:solidFill>
            <a:schemeClr val="bg1">
              <a:lumMod val="95000"/>
            </a:schemeClr>
          </a:solidFill>
        </p:spPr>
        <p:txBody>
          <a:bodyPr wrap="square" rtlCol="0" anchor="t">
            <a:spAutoFit/>
          </a:bodyPr>
          <a:p>
            <a:pPr lvl="0" algn="l">
              <a:buClrTx/>
              <a:buSzTx/>
              <a:buFontTx/>
            </a:pPr>
            <a:r>
              <a:rPr lang="zh-CN" altLang="en-US" sz="2800" dirty="0">
                <a:solidFill>
                  <a:srgbClr val="FF0066"/>
                </a:solidFill>
                <a:latin typeface="隶书" panose="02010509060101010101" charset="-122"/>
                <a:ea typeface="隶书" panose="02010509060101010101" charset="-122"/>
                <a:cs typeface="隶书" panose="02010509060101010101" charset="-122"/>
                <a:sym typeface="+mn-ea"/>
              </a:rPr>
              <a:t>从侧面揭露法律在统治阶级眼里，不过是一纸空文，说明法律的虚伪。</a:t>
            </a:r>
            <a:endParaRPr lang="zh-CN" altLang="en-US" sz="2800" dirty="0">
              <a:solidFill>
                <a:srgbClr val="FF0066"/>
              </a:solidFill>
              <a:latin typeface="隶书" panose="02010509060101010101" charset="-122"/>
              <a:ea typeface="隶书" panose="02010509060101010101" charset="-122"/>
              <a:cs typeface="隶书" panose="020105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292">
                                            <p:txEl>
                                              <p:pRg st="1" end="1"/>
                                            </p:txEl>
                                          </p:spTgt>
                                        </p:tgtEl>
                                        <p:attrNameLst>
                                          <p:attrName>style.visibility</p:attrName>
                                        </p:attrNameLst>
                                      </p:cBhvr>
                                      <p:to>
                                        <p:strVal val="visible"/>
                                      </p:to>
                                    </p:set>
                                    <p:anim calcmode="lin" valueType="num">
                                      <p:cBhvr>
                                        <p:cTn id="7" dur="500" fill="hold"/>
                                        <p:tgtEl>
                                          <p:spTgt spid="12292">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12292">
                                            <p:txEl>
                                              <p:pRg st="1" end="1"/>
                                            </p:txEl>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2292">
                                            <p:txEl>
                                              <p:pRg st="2" end="2"/>
                                            </p:txEl>
                                          </p:spTgt>
                                        </p:tgtEl>
                                        <p:attrNameLst>
                                          <p:attrName>style.visibility</p:attrName>
                                        </p:attrNameLst>
                                      </p:cBhvr>
                                      <p:to>
                                        <p:strVal val="visible"/>
                                      </p:to>
                                    </p:set>
                                    <p:anim calcmode="lin" valueType="num">
                                      <p:cBhvr>
                                        <p:cTn id="11" dur="500" fill="hold"/>
                                        <p:tgtEl>
                                          <p:spTgt spid="12292">
                                            <p:txEl>
                                              <p:pRg st="2" end="2"/>
                                            </p:txEl>
                                          </p:spTgt>
                                        </p:tgtEl>
                                        <p:attrNameLst>
                                          <p:attrName>ppt_w</p:attrName>
                                        </p:attrNameLst>
                                      </p:cBhvr>
                                      <p:tavLst>
                                        <p:tav tm="0">
                                          <p:val>
                                            <p:fltVal val="0"/>
                                          </p:val>
                                        </p:tav>
                                        <p:tav tm="100000">
                                          <p:val>
                                            <p:strVal val="#ppt_w"/>
                                          </p:val>
                                        </p:tav>
                                      </p:tavLst>
                                    </p:anim>
                                    <p:anim calcmode="lin" valueType="num">
                                      <p:cBhvr>
                                        <p:cTn id="12" dur="500" fill="hold"/>
                                        <p:tgtEl>
                                          <p:spTgt spid="12292">
                                            <p:txEl>
                                              <p:pRg st="2" end="2"/>
                                            </p:txEl>
                                          </p:spTgt>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2292">
                                            <p:txEl>
                                              <p:pRg st="3" end="3"/>
                                            </p:txEl>
                                          </p:spTgt>
                                        </p:tgtEl>
                                        <p:attrNameLst>
                                          <p:attrName>style.visibility</p:attrName>
                                        </p:attrNameLst>
                                      </p:cBhvr>
                                      <p:to>
                                        <p:strVal val="visible"/>
                                      </p:to>
                                    </p:set>
                                    <p:anim calcmode="lin" valueType="num">
                                      <p:cBhvr>
                                        <p:cTn id="15" dur="500" fill="hold"/>
                                        <p:tgtEl>
                                          <p:spTgt spid="12292">
                                            <p:txEl>
                                              <p:pRg st="3" end="3"/>
                                            </p:txEl>
                                          </p:spTgt>
                                        </p:tgtEl>
                                        <p:attrNameLst>
                                          <p:attrName>ppt_w</p:attrName>
                                        </p:attrNameLst>
                                      </p:cBhvr>
                                      <p:tavLst>
                                        <p:tav tm="0">
                                          <p:val>
                                            <p:fltVal val="0"/>
                                          </p:val>
                                        </p:tav>
                                        <p:tav tm="100000">
                                          <p:val>
                                            <p:strVal val="#ppt_w"/>
                                          </p:val>
                                        </p:tav>
                                      </p:tavLst>
                                    </p:anim>
                                    <p:anim calcmode="lin" valueType="num">
                                      <p:cBhvr>
                                        <p:cTn id="16" dur="500" fill="hold"/>
                                        <p:tgtEl>
                                          <p:spTgt spid="12292">
                                            <p:txEl>
                                              <p:pRg st="3" end="3"/>
                                            </p:txEl>
                                          </p:spTgt>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2292">
                                            <p:txEl>
                                              <p:pRg st="4" end="4"/>
                                            </p:txEl>
                                          </p:spTgt>
                                        </p:tgtEl>
                                        <p:attrNameLst>
                                          <p:attrName>style.visibility</p:attrName>
                                        </p:attrNameLst>
                                      </p:cBhvr>
                                      <p:to>
                                        <p:strVal val="visible"/>
                                      </p:to>
                                    </p:set>
                                    <p:anim calcmode="lin" valueType="num">
                                      <p:cBhvr>
                                        <p:cTn id="19" dur="500" fill="hold"/>
                                        <p:tgtEl>
                                          <p:spTgt spid="12292">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12292">
                                            <p:txEl>
                                              <p:pRg st="4" end="4"/>
                                            </p:txEl>
                                          </p:spTgt>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2292">
                                            <p:txEl>
                                              <p:pRg st="5" end="5"/>
                                            </p:txEl>
                                          </p:spTgt>
                                        </p:tgtEl>
                                        <p:attrNameLst>
                                          <p:attrName>style.visibility</p:attrName>
                                        </p:attrNameLst>
                                      </p:cBhvr>
                                      <p:to>
                                        <p:strVal val="visible"/>
                                      </p:to>
                                    </p:set>
                                    <p:anim calcmode="lin" valueType="num">
                                      <p:cBhvr>
                                        <p:cTn id="23" dur="500" fill="hold"/>
                                        <p:tgtEl>
                                          <p:spTgt spid="12292">
                                            <p:txEl>
                                              <p:pRg st="5" end="5"/>
                                            </p:txEl>
                                          </p:spTgt>
                                        </p:tgtEl>
                                        <p:attrNameLst>
                                          <p:attrName>ppt_w</p:attrName>
                                        </p:attrNameLst>
                                      </p:cBhvr>
                                      <p:tavLst>
                                        <p:tav tm="0">
                                          <p:val>
                                            <p:fltVal val="0"/>
                                          </p:val>
                                        </p:tav>
                                        <p:tav tm="100000">
                                          <p:val>
                                            <p:strVal val="#ppt_w"/>
                                          </p:val>
                                        </p:tav>
                                      </p:tavLst>
                                    </p:anim>
                                    <p:anim calcmode="lin" valueType="num">
                                      <p:cBhvr>
                                        <p:cTn id="24" dur="500" fill="hold"/>
                                        <p:tgtEl>
                                          <p:spTgt spid="12292">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1" nodeType="click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ldLvl="0" autoUpdateAnimBg="0" uiExpand="1" build="allAtOnce"/>
      <p:bldP spid="3" grpId="0" bldLvl="0" animBg="1"/>
      <p:bldP spid="4" grpId="0" bldLvl="0" animBg="1"/>
      <p:bldP spid="6"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rcRect l="32263"/>
          <a:stretch>
            <a:fillRect/>
          </a:stretch>
        </p:blipFill>
        <p:spPr>
          <a:xfrm>
            <a:off x="7620" y="10795"/>
            <a:ext cx="12147550" cy="6847205"/>
          </a:xfrm>
          <a:prstGeom prst="rect">
            <a:avLst/>
          </a:prstGeom>
        </p:spPr>
      </p:pic>
      <p:sp>
        <p:nvSpPr>
          <p:cNvPr id="2" name="标题 1"/>
          <p:cNvSpPr>
            <a:spLocks noGrp="1"/>
          </p:cNvSpPr>
          <p:nvPr>
            <p:ph type="title"/>
          </p:nvPr>
        </p:nvSpPr>
        <p:spPr>
          <a:xfrm>
            <a:off x="669925" y="431800"/>
            <a:ext cx="8507730" cy="647700"/>
          </a:xfrm>
        </p:spPr>
        <p:txBody>
          <a:bodyPr vert="horz" lIns="101600" tIns="38100" rIns="76200" bIns="38100" rtlCol="0" anchor="ctr" anchorCtr="0">
            <a:noAutofit/>
          </a:bodyPr>
          <a:lstStyle>
            <a:lvl1pPr marL="0" marR="0" lvl="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lgn="ctr">
              <a:buClrTx/>
              <a:buSzTx/>
              <a:buFontTx/>
            </a:pPr>
            <a:r>
              <a:rPr sz="4400">
                <a:solidFill>
                  <a:srgbClr val="0945A5"/>
                </a:solidFill>
                <a:sym typeface="+mn-ea"/>
              </a:rPr>
              <a:t>写作背景</a:t>
            </a:r>
            <a:endParaRPr sz="4400">
              <a:solidFill>
                <a:srgbClr val="0945A5"/>
              </a:solidFill>
              <a:sym typeface="+mn-ea"/>
            </a:endParaRPr>
          </a:p>
        </p:txBody>
      </p:sp>
      <p:sp>
        <p:nvSpPr>
          <p:cNvPr id="3" name="内容占位符 2"/>
          <p:cNvSpPr>
            <a:spLocks noGrp="1"/>
          </p:cNvSpPr>
          <p:nvPr>
            <p:ph idx="1"/>
          </p:nvPr>
        </p:nvSpPr>
        <p:spPr>
          <a:xfrm>
            <a:off x="669925" y="1296035"/>
            <a:ext cx="8596630" cy="4171315"/>
          </a:xfrm>
          <a:noFill/>
          <a:extLst>
            <a:ext uri="{909E8E84-426E-40DD-AFC4-6F175D3DCCD1}">
              <a14:hiddenFill xmlns:a14="http://schemas.microsoft.com/office/drawing/2010/main">
                <a:solidFill>
                  <a:schemeClr val="bg1">
                    <a:lumMod val="95000"/>
                  </a:schemeClr>
                </a:solidFill>
              </a14:hiddenFill>
            </a:ext>
          </a:extLst>
        </p:spPr>
        <p:txBody>
          <a:bodyPr>
            <a:noAutofit/>
            <a:scene3d>
              <a:camera prst="orthographicFront"/>
              <a:lightRig rig="threePt" dir="t"/>
            </a:scene3d>
          </a:bodyPr>
          <a:lstStyle/>
          <a:p>
            <a:pPr>
              <a:lnSpc>
                <a:spcPts val="3500"/>
              </a:lnSpc>
            </a:pPr>
            <a:r>
              <a:rPr lang="en-US" altLang="zh-CN" sz="2800" b="1" spc="100" dirty="0">
                <a:solidFill>
                  <a:schemeClr val="tx1"/>
                </a:solidFill>
                <a:effectLst>
                  <a:outerShdw blurRad="38100" dist="19050" dir="2700000" algn="tl" rotWithShape="0">
                    <a:schemeClr val="dk1">
                      <a:alpha val="40000"/>
                    </a:schemeClr>
                  </a:outerShdw>
                </a:effectLst>
              </a:rPr>
              <a:t>《</a:t>
            </a:r>
            <a:r>
              <a:rPr lang="zh-CN" altLang="en-US" sz="2800" b="1" spc="100" dirty="0">
                <a:solidFill>
                  <a:schemeClr val="tx1"/>
                </a:solidFill>
                <a:effectLst>
                  <a:outerShdw blurRad="38100" dist="19050" dir="2700000" algn="tl" rotWithShape="0">
                    <a:schemeClr val="dk1">
                      <a:alpha val="40000"/>
                    </a:schemeClr>
                  </a:outerShdw>
                </a:effectLst>
              </a:rPr>
              <a:t>变色龙</a:t>
            </a:r>
            <a:r>
              <a:rPr lang="en-US" altLang="zh-CN" sz="2800" b="1" spc="100" dirty="0">
                <a:solidFill>
                  <a:schemeClr val="tx1"/>
                </a:solidFill>
                <a:effectLst>
                  <a:outerShdw blurRad="38100" dist="19050" dir="2700000" algn="tl" rotWithShape="0">
                    <a:schemeClr val="dk1">
                      <a:alpha val="40000"/>
                    </a:schemeClr>
                  </a:outerShdw>
                </a:effectLst>
              </a:rPr>
              <a:t>》</a:t>
            </a:r>
            <a:r>
              <a:rPr lang="zh-CN" altLang="en-US" sz="2800" b="1" spc="100" dirty="0">
                <a:solidFill>
                  <a:schemeClr val="tx1"/>
                </a:solidFill>
                <a:effectLst>
                  <a:outerShdw blurRad="38100" dist="19050" dir="2700000" algn="tl" rotWithShape="0">
                    <a:schemeClr val="dk1">
                      <a:alpha val="40000"/>
                    </a:schemeClr>
                  </a:outerShdw>
                </a:effectLst>
              </a:rPr>
              <a:t>写于</a:t>
            </a:r>
            <a:r>
              <a:rPr lang="en-US" altLang="zh-CN" sz="2800" b="1" spc="100" dirty="0">
                <a:solidFill>
                  <a:schemeClr val="tx1"/>
                </a:solidFill>
                <a:effectLst>
                  <a:outerShdw blurRad="38100" dist="19050" dir="2700000" algn="tl" rotWithShape="0">
                    <a:schemeClr val="dk1">
                      <a:alpha val="40000"/>
                    </a:schemeClr>
                  </a:outerShdw>
                </a:effectLst>
              </a:rPr>
              <a:t>1884</a:t>
            </a:r>
            <a:r>
              <a:rPr lang="zh-CN" altLang="en-US" sz="2800" b="1" spc="100" dirty="0">
                <a:solidFill>
                  <a:schemeClr val="tx1"/>
                </a:solidFill>
                <a:effectLst>
                  <a:outerShdw blurRad="38100" dist="19050" dir="2700000" algn="tl" rotWithShape="0">
                    <a:schemeClr val="dk1">
                      <a:alpha val="40000"/>
                    </a:schemeClr>
                  </a:outerShdw>
                </a:effectLst>
              </a:rPr>
              <a:t>年，是契诃夫早期创作的一篇讽刺小说</a:t>
            </a:r>
            <a:r>
              <a:rPr lang="zh-CN" altLang="en-US" sz="2800" b="1" spc="100" dirty="0" smtClean="0">
                <a:solidFill>
                  <a:schemeClr val="tx1"/>
                </a:solidFill>
                <a:effectLst>
                  <a:outerShdw blurRad="38100" dist="19050" dir="2700000" algn="tl" rotWithShape="0">
                    <a:schemeClr val="dk1">
                      <a:alpha val="40000"/>
                    </a:schemeClr>
                  </a:outerShdw>
                </a:effectLst>
              </a:rPr>
              <a:t>。</a:t>
            </a:r>
            <a:endParaRPr lang="en-US" altLang="zh-CN" sz="2800" b="1" spc="100" dirty="0" smtClean="0">
              <a:solidFill>
                <a:schemeClr val="tx1"/>
              </a:solidFill>
              <a:effectLst>
                <a:outerShdw blurRad="38100" dist="19050" dir="2700000" algn="tl" rotWithShape="0">
                  <a:schemeClr val="dk1">
                    <a:alpha val="40000"/>
                  </a:schemeClr>
                </a:outerShdw>
              </a:effectLst>
            </a:endParaRPr>
          </a:p>
          <a:p>
            <a:pPr>
              <a:lnSpc>
                <a:spcPts val="3500"/>
              </a:lnSpc>
            </a:pPr>
            <a:r>
              <a:rPr lang="zh-CN" altLang="en-US" sz="2800" b="1" spc="100" dirty="0" smtClean="0">
                <a:solidFill>
                  <a:schemeClr val="tx1"/>
                </a:solidFill>
                <a:effectLst>
                  <a:outerShdw blurRad="38100" dist="19050" dir="2700000" algn="tl" rotWithShape="0">
                    <a:schemeClr val="dk1">
                      <a:alpha val="40000"/>
                    </a:schemeClr>
                  </a:outerShdw>
                </a:effectLst>
              </a:rPr>
              <a:t>当时</a:t>
            </a:r>
            <a:r>
              <a:rPr lang="zh-CN" altLang="en-US" sz="2800" b="1" spc="100" dirty="0">
                <a:solidFill>
                  <a:schemeClr val="tx1"/>
                </a:solidFill>
                <a:effectLst>
                  <a:outerShdw blurRad="38100" dist="19050" dir="2700000" algn="tl" rotWithShape="0">
                    <a:schemeClr val="dk1">
                      <a:alpha val="40000"/>
                    </a:schemeClr>
                  </a:outerShdw>
                </a:effectLst>
              </a:rPr>
              <a:t>正是俄国沙皇亚历山大三世统治最严酷的时期。民粹派采取个人恐怖手段刺杀了亚历山大二世，不仅没解决任何社会问题，反而促使新上台的亚历山大三世采取更高压的政策，</a:t>
            </a:r>
            <a:r>
              <a:rPr lang="zh-CN" altLang="en-US" sz="2800" b="1" spc="100" dirty="0">
                <a:solidFill>
                  <a:srgbClr val="FF0066"/>
                </a:solidFill>
                <a:effectLst>
                  <a:outerShdw blurRad="38100" dist="19050" dir="2700000" algn="tl" rotWithShape="0">
                    <a:schemeClr val="dk1">
                      <a:alpha val="40000"/>
                    </a:schemeClr>
                  </a:outerShdw>
                </a:effectLst>
              </a:rPr>
              <a:t>加强了宪兵警察等专政机构，为其镇压人民服务</a:t>
            </a:r>
            <a:r>
              <a:rPr lang="zh-CN" altLang="en-US" sz="2800" b="1" spc="100" dirty="0">
                <a:solidFill>
                  <a:schemeClr val="tx1"/>
                </a:solidFill>
                <a:effectLst>
                  <a:outerShdw blurRad="38100" dist="19050" dir="2700000" algn="tl" rotWithShape="0">
                    <a:schemeClr val="dk1">
                      <a:alpha val="40000"/>
                    </a:schemeClr>
                  </a:outerShdw>
                </a:effectLst>
              </a:rPr>
              <a:t>。他也</a:t>
            </a:r>
            <a:r>
              <a:rPr lang="zh-CN" altLang="en-US" sz="2800" b="1" spc="100" dirty="0">
                <a:solidFill>
                  <a:srgbClr val="FF0066"/>
                </a:solidFill>
                <a:effectLst>
                  <a:outerShdw blurRad="38100" dist="19050" dir="2700000" algn="tl" rotWithShape="0">
                    <a:schemeClr val="dk1">
                      <a:alpha val="40000"/>
                    </a:schemeClr>
                  </a:outerShdw>
                </a:effectLst>
              </a:rPr>
              <a:t>制定了一些掩人耳目的法令，给残暴的专制统治蒙上了一层面纱</a:t>
            </a:r>
            <a:r>
              <a:rPr lang="zh-CN" altLang="en-US" sz="2800" b="1" spc="100" dirty="0">
                <a:solidFill>
                  <a:schemeClr val="tx1"/>
                </a:solidFill>
                <a:effectLst>
                  <a:outerShdw blurRad="38100" dist="19050" dir="2700000" algn="tl" rotWithShape="0">
                    <a:schemeClr val="dk1">
                      <a:alpha val="40000"/>
                    </a:schemeClr>
                  </a:outerShdw>
                </a:effectLst>
              </a:rPr>
              <a:t>。整个俄罗斯笼罩在军警宪兵的白色恐怖之中。沙皇专制警察往往打着遵守法令的官腔，而干的却是趋炎附势、欺下媚上的勾当。</a:t>
            </a:r>
            <a:endParaRPr lang="zh-CN" altLang="en-US" sz="2800" b="1" spc="100" dirty="0">
              <a:solidFill>
                <a:schemeClr val="tx1"/>
              </a:solidFill>
              <a:effectLst>
                <a:outerShdw blurRad="38100" dist="19050" dir="2700000" algn="tl" rotWithShape="0">
                  <a:schemeClr val="dk1">
                    <a:alpha val="40000"/>
                  </a:schemeClr>
                </a:outerShdw>
              </a:effectLst>
            </a:endParaRPr>
          </a:p>
        </p:txBody>
      </p:sp>
      <p:sp>
        <p:nvSpPr>
          <p:cNvPr id="5" name="十字箭头标注 4">
            <a:hlinkClick r:id="rId2" action="ppaction://hlinksldjump"/>
          </p:cNvPr>
          <p:cNvSpPr/>
          <p:nvPr/>
        </p:nvSpPr>
        <p:spPr>
          <a:xfrm>
            <a:off x="10412020" y="5467094"/>
            <a:ext cx="971600" cy="1072136"/>
          </a:xfrm>
          <a:prstGeom prst="quad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4294967295" end="4294967295"/>
                                            </p:txEl>
                                          </p:spTgt>
                                        </p:tgtEl>
                                        <p:attrNameLst>
                                          <p:attrName>style.visibility</p:attrName>
                                        </p:attrNameLst>
                                      </p:cBhvr>
                                      <p:to>
                                        <p:strVal val="visible"/>
                                      </p:to>
                                    </p:set>
                                    <p:animEffect transition="in" filter="fade">
                                      <p:cBhvr>
                                        <p:cTn id="7" dur="500"/>
                                        <p:tgtEl>
                                          <p:spTgt spid="3">
                                            <p:txEl>
                                              <p:p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Slipstream</Template>
  <TotalTime>0</TotalTime>
  <Words>4652</Words>
  <Application>WPS 演示</Application>
  <PresentationFormat>全屏显示(4:3)</PresentationFormat>
  <Paragraphs>236</Paragraphs>
  <Slides>28</Slides>
  <Notes>0</Notes>
  <HiddenSlides>0</HiddenSlides>
  <MMClips>0</MMClips>
  <ScaleCrop>false</ScaleCrop>
  <HeadingPairs>
    <vt:vector size="8" baseType="variant">
      <vt:variant>
        <vt:lpstr>已用的字体</vt:lpstr>
      </vt:variant>
      <vt:variant>
        <vt:i4>17</vt:i4>
      </vt:variant>
      <vt:variant>
        <vt:lpstr>主题</vt:lpstr>
      </vt:variant>
      <vt:variant>
        <vt:i4>1</vt:i4>
      </vt:variant>
      <vt:variant>
        <vt:lpstr>嵌入 OLE 服务器</vt:lpstr>
      </vt:variant>
      <vt:variant>
        <vt:i4>4</vt:i4>
      </vt:variant>
      <vt:variant>
        <vt:lpstr>幻灯片标题</vt:lpstr>
      </vt:variant>
      <vt:variant>
        <vt:i4>28</vt:i4>
      </vt:variant>
    </vt:vector>
  </HeadingPairs>
  <TitlesOfParts>
    <vt:vector size="50" baseType="lpstr">
      <vt:lpstr>Arial</vt:lpstr>
      <vt:lpstr>宋体</vt:lpstr>
      <vt:lpstr>Wingdings</vt:lpstr>
      <vt:lpstr>Georgia</vt:lpstr>
      <vt:lpstr>黑体</vt:lpstr>
      <vt:lpstr>Times New Roman</vt:lpstr>
      <vt:lpstr>Wingdings 2</vt:lpstr>
      <vt:lpstr>华文中宋</vt:lpstr>
      <vt:lpstr>微软雅黑</vt:lpstr>
      <vt:lpstr>Arial Unicode MS</vt:lpstr>
      <vt:lpstr>Calibri</vt:lpstr>
      <vt:lpstr>楷体_GB2312</vt:lpstr>
      <vt:lpstr>新宋体</vt:lpstr>
      <vt:lpstr>Gill Sans MT</vt:lpstr>
      <vt:lpstr>Gill Sans MT</vt:lpstr>
      <vt:lpstr>华文新魏</vt:lpstr>
      <vt:lpstr>隶书</vt:lpstr>
      <vt:lpstr>Office 主题​​</vt:lpstr>
      <vt:lpstr>Word.Document.8</vt:lpstr>
      <vt:lpstr>Word.Document.8</vt:lpstr>
      <vt:lpstr>Word.Document.8</vt:lpstr>
      <vt:lpstr>Word.Document.8</vt:lpstr>
      <vt:lpstr>变色龙 </vt:lpstr>
      <vt:lpstr>PowerPoint 演示文稿</vt:lpstr>
      <vt:lpstr>PowerPoint 演示文稿</vt:lpstr>
      <vt:lpstr>PowerPoint 演示文稿</vt:lpstr>
      <vt:lpstr>默读思考</vt:lpstr>
      <vt:lpstr>PowerPoint 演示文稿</vt:lpstr>
      <vt:lpstr>PowerPoint 演示文稿</vt:lpstr>
      <vt:lpstr>PowerPoint 演示文稿</vt:lpstr>
      <vt:lpstr>奥楚蔑洛夫借助什么道具来完成变色的？ </vt:lpstr>
      <vt:lpstr>PowerPoint 演示文稿</vt:lpstr>
      <vt:lpstr>小组讨论         题目“变色龙”与奥楚蔑洛夫有何相似之处？这在表达小说的主题上有什么作用呢？ </vt:lpstr>
      <vt:lpstr>PowerPoint 演示文稿</vt:lpstr>
      <vt:lpstr>PowerPoint 演示文稿</vt:lpstr>
      <vt:lpstr>PowerPoint 演示文稿</vt:lpstr>
      <vt:lpstr>小组讨论 </vt:lpstr>
      <vt:lpstr>探究文本               能否在文中找到相应的环境描写来证实这样的社会？</vt:lpstr>
      <vt:lpstr>写作方法        作为一篇讽刺小说，这篇小说的讽刺艺术主要表现在哪里？ </vt:lpstr>
      <vt:lpstr>拓展思维</vt:lpstr>
      <vt:lpstr>PowerPoint 演示文稿</vt:lpstr>
      <vt:lpstr>课文研讨</vt:lpstr>
      <vt:lpstr>课堂反馈</vt:lpstr>
      <vt:lpstr>PowerPoint 演示文稿</vt:lpstr>
      <vt:lpstr>PowerPoint 演示文稿</vt:lpstr>
      <vt:lpstr>文本细究</vt:lpstr>
      <vt:lpstr>PowerPoint 演示文稿</vt:lpstr>
      <vt:lpstr>PowerPoint 演示文稿</vt:lpstr>
      <vt:lpstr>PowerPoint 演示文稿</vt:lpstr>
      <vt:lpstr>写作背景</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变色龙 </dc:title>
  <dc:creator>ytt</dc:creator>
  <cp:lastModifiedBy>开&amp;啦</cp:lastModifiedBy>
  <cp:revision>60</cp:revision>
  <dcterms:created xsi:type="dcterms:W3CDTF">2014-03-03T03:10:00Z</dcterms:created>
  <dcterms:modified xsi:type="dcterms:W3CDTF">2021-03-12T07:39:53Z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