
<file path=[Content_Types].xml><?xml version="1.0" encoding="utf-8"?>
<Types xmlns="http://schemas.openxmlformats.org/package/2006/content-types">
  <Default Extension="png" ContentType="image/png"/>
  <Default Extension="wdp" ContentType="image/vnd.ms-photo"/>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83"/>
  </p:notesMasterIdLst>
  <p:handoutMasterIdLst>
    <p:handoutMasterId r:id="rId84"/>
  </p:handoutMasterIdLst>
  <p:sldIdLst>
    <p:sldId id="1906" r:id="rId3"/>
    <p:sldId id="1677" r:id="rId4"/>
    <p:sldId id="1920" r:id="rId5"/>
    <p:sldId id="1678" r:id="rId6"/>
    <p:sldId id="1679" r:id="rId7"/>
    <p:sldId id="1908" r:id="rId8"/>
    <p:sldId id="1909" r:id="rId9"/>
    <p:sldId id="1796" r:id="rId10"/>
    <p:sldId id="1893" r:id="rId11"/>
    <p:sldId id="1894" r:id="rId12"/>
    <p:sldId id="1895" r:id="rId13"/>
    <p:sldId id="1742" r:id="rId14"/>
    <p:sldId id="1743" r:id="rId15"/>
    <p:sldId id="1746" r:id="rId16"/>
    <p:sldId id="1819" r:id="rId17"/>
    <p:sldId id="1820" r:id="rId18"/>
    <p:sldId id="1910" r:id="rId19"/>
    <p:sldId id="1821" r:id="rId20"/>
    <p:sldId id="1809" r:id="rId21"/>
    <p:sldId id="1897" r:id="rId22"/>
    <p:sldId id="1823" r:id="rId23"/>
    <p:sldId id="1825" r:id="rId24"/>
    <p:sldId id="1911" r:id="rId25"/>
    <p:sldId id="1826" r:id="rId26"/>
    <p:sldId id="1827" r:id="rId27"/>
    <p:sldId id="1899" r:id="rId28"/>
    <p:sldId id="1810" r:id="rId29"/>
    <p:sldId id="1811" r:id="rId30"/>
    <p:sldId id="1829" r:id="rId31"/>
    <p:sldId id="1830" r:id="rId32"/>
    <p:sldId id="1900" r:id="rId33"/>
    <p:sldId id="1813" r:id="rId34"/>
    <p:sldId id="1815" r:id="rId35"/>
    <p:sldId id="1816" r:id="rId36"/>
    <p:sldId id="1833" r:id="rId37"/>
    <p:sldId id="1839" r:id="rId38"/>
    <p:sldId id="1840" r:id="rId39"/>
    <p:sldId id="1921" r:id="rId40"/>
    <p:sldId id="1812" r:id="rId41"/>
    <p:sldId id="1904" r:id="rId42"/>
    <p:sldId id="1854" r:id="rId43"/>
    <p:sldId id="1855" r:id="rId44"/>
    <p:sldId id="1997" r:id="rId45"/>
    <p:sldId id="1860" r:id="rId46"/>
    <p:sldId id="1912" r:id="rId47"/>
    <p:sldId id="1995" r:id="rId48"/>
    <p:sldId id="1996" r:id="rId49"/>
    <p:sldId id="1922" r:id="rId50"/>
    <p:sldId id="1861" r:id="rId51"/>
    <p:sldId id="1901" r:id="rId52"/>
    <p:sldId id="1842" r:id="rId53"/>
    <p:sldId id="1843" r:id="rId54"/>
    <p:sldId id="1844" r:id="rId55"/>
    <p:sldId id="1847" r:id="rId56"/>
    <p:sldId id="1902" r:id="rId57"/>
    <p:sldId id="1850" r:id="rId58"/>
    <p:sldId id="1693" r:id="rId59"/>
    <p:sldId id="1713" r:id="rId60"/>
    <p:sldId id="1913" r:id="rId61"/>
    <p:sldId id="1872" r:id="rId62"/>
    <p:sldId id="1914" r:id="rId63"/>
    <p:sldId id="1873" r:id="rId64"/>
    <p:sldId id="1874" r:id="rId65"/>
    <p:sldId id="1875" r:id="rId66"/>
    <p:sldId id="1876" r:id="rId67"/>
    <p:sldId id="1877" r:id="rId68"/>
    <p:sldId id="1878" r:id="rId69"/>
    <p:sldId id="1915" r:id="rId70"/>
    <p:sldId id="1879" r:id="rId71"/>
    <p:sldId id="1881" r:id="rId72"/>
    <p:sldId id="1916" r:id="rId73"/>
    <p:sldId id="1882" r:id="rId74"/>
    <p:sldId id="1883" r:id="rId75"/>
    <p:sldId id="1917" r:id="rId76"/>
    <p:sldId id="1884" r:id="rId77"/>
    <p:sldId id="1918" r:id="rId78"/>
    <p:sldId id="1886" r:id="rId79"/>
    <p:sldId id="1919" r:id="rId80"/>
    <p:sldId id="1905" r:id="rId81"/>
    <p:sldId id="1907" r:id="rId82"/>
  </p:sldIdLst>
  <p:sldSz cx="12190095" cy="6859270"/>
  <p:notesSz cx="6858000" cy="9144000"/>
  <p:defaultTex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000FF"/>
    <a:srgbClr val="FFD966"/>
    <a:srgbClr val="660033"/>
    <a:srgbClr val="C0504D"/>
    <a:srgbClr val="C04F4D"/>
    <a:srgbClr val="B4C7E7"/>
    <a:srgbClr val="F3EFE5"/>
    <a:srgbClr val="00CCFF"/>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814" autoAdjust="0"/>
    <p:restoredTop sz="96206" autoAdjust="0"/>
  </p:normalViewPr>
  <p:slideViewPr>
    <p:cSldViewPr>
      <p:cViewPr varScale="1">
        <p:scale>
          <a:sx n="67" d="100"/>
          <a:sy n="67" d="100"/>
        </p:scale>
        <p:origin x="-870" y="-102"/>
      </p:cViewPr>
      <p:guideLst>
        <p:guide orient="horz" pos="2160"/>
        <p:guide pos="3850"/>
      </p:guideLst>
    </p:cSldViewPr>
  </p:slideViewPr>
  <p:notesTextViewPr>
    <p:cViewPr>
      <p:scale>
        <a:sx n="100" d="100"/>
        <a:sy n="100" d="100"/>
      </p:scale>
      <p:origin x="0" y="0"/>
    </p:cViewPr>
  </p:notesTextViewPr>
  <p:sorterViewPr>
    <p:cViewPr>
      <p:scale>
        <a:sx n="100" d="100"/>
        <a:sy n="100" d="100"/>
      </p:scale>
      <p:origin x="0" y="3906"/>
    </p:cViewPr>
  </p:sorterViewPr>
  <p:notesViewPr>
    <p:cSldViewPr>
      <p:cViewPr varScale="1">
        <p:scale>
          <a:sx n="79" d="100"/>
          <a:sy n="79" d="100"/>
        </p:scale>
        <p:origin x="-3966" y="-102"/>
      </p:cViewPr>
      <p:guideLst>
        <p:guide orient="horz" pos="2879"/>
        <p:guide pos="2166"/>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7" Type="http://schemas.openxmlformats.org/officeDocument/2006/relationships/tableStyles" Target="tableStyles.xml"/><Relationship Id="rId86" Type="http://schemas.openxmlformats.org/officeDocument/2006/relationships/viewProps" Target="viewProps.xml"/><Relationship Id="rId85" Type="http://schemas.openxmlformats.org/officeDocument/2006/relationships/presProps" Target="presProps.xml"/><Relationship Id="rId84" Type="http://schemas.openxmlformats.org/officeDocument/2006/relationships/handoutMaster" Target="handoutMasters/handoutMaster1.xml"/><Relationship Id="rId83" Type="http://schemas.openxmlformats.org/officeDocument/2006/relationships/notesMaster" Target="notesMasters/notesMaster1.xml"/><Relationship Id="rId82" Type="http://schemas.openxmlformats.org/officeDocument/2006/relationships/slide" Target="slides/slide80.xml"/><Relationship Id="rId81" Type="http://schemas.openxmlformats.org/officeDocument/2006/relationships/slide" Target="slides/slide79.xml"/><Relationship Id="rId80" Type="http://schemas.openxmlformats.org/officeDocument/2006/relationships/slide" Target="slides/slide78.xml"/><Relationship Id="rId8" Type="http://schemas.openxmlformats.org/officeDocument/2006/relationships/slide" Target="slides/slide6.xml"/><Relationship Id="rId79" Type="http://schemas.openxmlformats.org/officeDocument/2006/relationships/slide" Target="slides/slide77.xml"/><Relationship Id="rId78" Type="http://schemas.openxmlformats.org/officeDocument/2006/relationships/slide" Target="slides/slide76.xml"/><Relationship Id="rId77" Type="http://schemas.openxmlformats.org/officeDocument/2006/relationships/slide" Target="slides/slide75.xml"/><Relationship Id="rId76" Type="http://schemas.openxmlformats.org/officeDocument/2006/relationships/slide" Target="slides/slide74.xml"/><Relationship Id="rId75" Type="http://schemas.openxmlformats.org/officeDocument/2006/relationships/slide" Target="slides/slide73.xml"/><Relationship Id="rId74" Type="http://schemas.openxmlformats.org/officeDocument/2006/relationships/slide" Target="slides/slide72.xml"/><Relationship Id="rId73" Type="http://schemas.openxmlformats.org/officeDocument/2006/relationships/slide" Target="slides/slide71.xml"/><Relationship Id="rId72" Type="http://schemas.openxmlformats.org/officeDocument/2006/relationships/slide" Target="slides/slide70.xml"/><Relationship Id="rId71" Type="http://schemas.openxmlformats.org/officeDocument/2006/relationships/slide" Target="slides/slide69.xml"/><Relationship Id="rId70" Type="http://schemas.openxmlformats.org/officeDocument/2006/relationships/slide" Target="slides/slide68.xml"/><Relationship Id="rId7" Type="http://schemas.openxmlformats.org/officeDocument/2006/relationships/slide" Target="slides/slide5.xml"/><Relationship Id="rId69" Type="http://schemas.openxmlformats.org/officeDocument/2006/relationships/slide" Target="slides/slide67.xml"/><Relationship Id="rId68" Type="http://schemas.openxmlformats.org/officeDocument/2006/relationships/slide" Target="slides/slide66.xml"/><Relationship Id="rId67" Type="http://schemas.openxmlformats.org/officeDocument/2006/relationships/slide" Target="slides/slide65.xml"/><Relationship Id="rId66" Type="http://schemas.openxmlformats.org/officeDocument/2006/relationships/slide" Target="slides/slide64.xml"/><Relationship Id="rId65" Type="http://schemas.openxmlformats.org/officeDocument/2006/relationships/slide" Target="slides/slide63.xml"/><Relationship Id="rId64" Type="http://schemas.openxmlformats.org/officeDocument/2006/relationships/slide" Target="slides/slide62.xml"/><Relationship Id="rId63" Type="http://schemas.openxmlformats.org/officeDocument/2006/relationships/slide" Target="slides/slide61.xml"/><Relationship Id="rId62" Type="http://schemas.openxmlformats.org/officeDocument/2006/relationships/slide" Target="slides/slide60.xml"/><Relationship Id="rId61" Type="http://schemas.openxmlformats.org/officeDocument/2006/relationships/slide" Target="slides/slide59.xml"/><Relationship Id="rId60" Type="http://schemas.openxmlformats.org/officeDocument/2006/relationships/slide" Target="slides/slide58.xml"/><Relationship Id="rId6" Type="http://schemas.openxmlformats.org/officeDocument/2006/relationships/slide" Target="slides/slide4.xml"/><Relationship Id="rId59" Type="http://schemas.openxmlformats.org/officeDocument/2006/relationships/slide" Target="slides/slide57.xml"/><Relationship Id="rId58" Type="http://schemas.openxmlformats.org/officeDocument/2006/relationships/slide" Target="slides/slide56.xml"/><Relationship Id="rId57" Type="http://schemas.openxmlformats.org/officeDocument/2006/relationships/slide" Target="slides/slide55.xml"/><Relationship Id="rId56" Type="http://schemas.openxmlformats.org/officeDocument/2006/relationships/slide" Target="slides/slide54.xml"/><Relationship Id="rId55" Type="http://schemas.openxmlformats.org/officeDocument/2006/relationships/slide" Target="slides/slide53.xml"/><Relationship Id="rId54" Type="http://schemas.openxmlformats.org/officeDocument/2006/relationships/slide" Target="slides/slide52.xml"/><Relationship Id="rId53" Type="http://schemas.openxmlformats.org/officeDocument/2006/relationships/slide" Target="slides/slide51.xml"/><Relationship Id="rId52" Type="http://schemas.openxmlformats.org/officeDocument/2006/relationships/slide" Target="slides/slide50.xml"/><Relationship Id="rId51" Type="http://schemas.openxmlformats.org/officeDocument/2006/relationships/slide" Target="slides/slide49.xml"/><Relationship Id="rId50" Type="http://schemas.openxmlformats.org/officeDocument/2006/relationships/slide" Target="slides/slide48.xml"/><Relationship Id="rId5" Type="http://schemas.openxmlformats.org/officeDocument/2006/relationships/slide" Target="slides/slide3.xml"/><Relationship Id="rId49" Type="http://schemas.openxmlformats.org/officeDocument/2006/relationships/slide" Target="slides/slide47.xml"/><Relationship Id="rId48" Type="http://schemas.openxmlformats.org/officeDocument/2006/relationships/slide" Target="slides/slide46.xml"/><Relationship Id="rId47" Type="http://schemas.openxmlformats.org/officeDocument/2006/relationships/slide" Target="slides/slide45.xml"/><Relationship Id="rId46" Type="http://schemas.openxmlformats.org/officeDocument/2006/relationships/slide" Target="slides/slide44.xml"/><Relationship Id="rId45" Type="http://schemas.openxmlformats.org/officeDocument/2006/relationships/slide" Target="slides/slide43.xml"/><Relationship Id="rId44" Type="http://schemas.openxmlformats.org/officeDocument/2006/relationships/slide" Target="slides/slide42.xml"/><Relationship Id="rId43" Type="http://schemas.openxmlformats.org/officeDocument/2006/relationships/slide" Target="slides/slide41.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ED594FB-2808-45A5-BDC8-80C0F481B27E}"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85B4082-C5AE-46D0-A000-D929E8B25956}"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9FAA0F-2349-45DA-9EBD-9D94C9A1CFA0}"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F37086-15D0-443D-AF17-A3F21825C045}"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1218565" rtl="0" eaLnBrk="1" latinLnBrk="0" hangingPunct="1">
      <a:defRPr sz="1600" kern="1200">
        <a:solidFill>
          <a:schemeClr val="tx1"/>
        </a:solidFill>
        <a:latin typeface="+mn-lt"/>
        <a:ea typeface="+mn-ea"/>
        <a:cs typeface="+mn-cs"/>
      </a:defRPr>
    </a:lvl1pPr>
    <a:lvl2pPr marL="609600" algn="l" defTabSz="1218565" rtl="0" eaLnBrk="1" latinLnBrk="0" hangingPunct="1">
      <a:defRPr sz="1600" kern="1200">
        <a:solidFill>
          <a:schemeClr val="tx1"/>
        </a:solidFill>
        <a:latin typeface="+mn-lt"/>
        <a:ea typeface="+mn-ea"/>
        <a:cs typeface="+mn-cs"/>
      </a:defRPr>
    </a:lvl2pPr>
    <a:lvl3pPr marL="1219200" algn="l" defTabSz="1218565" rtl="0" eaLnBrk="1" latinLnBrk="0" hangingPunct="1">
      <a:defRPr sz="1600" kern="1200">
        <a:solidFill>
          <a:schemeClr val="tx1"/>
        </a:solidFill>
        <a:latin typeface="+mn-lt"/>
        <a:ea typeface="+mn-ea"/>
        <a:cs typeface="+mn-cs"/>
      </a:defRPr>
    </a:lvl3pPr>
    <a:lvl4pPr marL="1828800" algn="l" defTabSz="1218565" rtl="0" eaLnBrk="1" latinLnBrk="0" hangingPunct="1">
      <a:defRPr sz="1600" kern="1200">
        <a:solidFill>
          <a:schemeClr val="tx1"/>
        </a:solidFill>
        <a:latin typeface="+mn-lt"/>
        <a:ea typeface="+mn-ea"/>
        <a:cs typeface="+mn-cs"/>
      </a:defRPr>
    </a:lvl4pPr>
    <a:lvl5pPr marL="2438400" algn="l" defTabSz="1218565" rtl="0" eaLnBrk="1" latinLnBrk="0" hangingPunct="1">
      <a:defRPr sz="1600" kern="1200">
        <a:solidFill>
          <a:schemeClr val="tx1"/>
        </a:solidFill>
        <a:latin typeface="+mn-lt"/>
        <a:ea typeface="+mn-ea"/>
        <a:cs typeface="+mn-cs"/>
      </a:defRPr>
    </a:lvl5pPr>
    <a:lvl6pPr marL="3048000" algn="l" defTabSz="1218565" rtl="0" eaLnBrk="1" latinLnBrk="0" hangingPunct="1">
      <a:defRPr sz="1600" kern="1200">
        <a:solidFill>
          <a:schemeClr val="tx1"/>
        </a:solidFill>
        <a:latin typeface="+mn-lt"/>
        <a:ea typeface="+mn-ea"/>
        <a:cs typeface="+mn-cs"/>
      </a:defRPr>
    </a:lvl6pPr>
    <a:lvl7pPr marL="3657600" algn="l" defTabSz="1218565" rtl="0" eaLnBrk="1" latinLnBrk="0" hangingPunct="1">
      <a:defRPr sz="1600" kern="1200">
        <a:solidFill>
          <a:schemeClr val="tx1"/>
        </a:solidFill>
        <a:latin typeface="+mn-lt"/>
        <a:ea typeface="+mn-ea"/>
        <a:cs typeface="+mn-cs"/>
      </a:defRPr>
    </a:lvl7pPr>
    <a:lvl8pPr marL="4267200" algn="l" defTabSz="1218565" rtl="0" eaLnBrk="1" latinLnBrk="0" hangingPunct="1">
      <a:defRPr sz="1600" kern="1200">
        <a:solidFill>
          <a:schemeClr val="tx1"/>
        </a:solidFill>
        <a:latin typeface="+mn-lt"/>
        <a:ea typeface="+mn-ea"/>
        <a:cs typeface="+mn-cs"/>
      </a:defRPr>
    </a:lvl8pPr>
    <a:lvl9pPr marL="4876800" algn="l" defTabSz="1218565" rtl="0" eaLnBrk="1" latinLnBrk="0" hangingPunct="1">
      <a:defRPr sz="16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6_标题幻灯片">
    <p:spTree>
      <p:nvGrpSpPr>
        <p:cNvPr id="1" name=""/>
        <p:cNvGrpSpPr/>
        <p:nvPr/>
      </p:nvGrpSpPr>
      <p:grpSpPr>
        <a:xfrm>
          <a:off x="0" y="0"/>
          <a:ext cx="0" cy="0"/>
          <a:chOff x="0" y="0"/>
          <a:chExt cx="0" cy="0"/>
        </a:xfrm>
      </p:grpSpPr>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image" Target="../media/image1.png"/><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 y="1"/>
            <a:ext cx="12192000" cy="4446737"/>
          </a:xfrm>
          <a:prstGeom prst="rect">
            <a:avLst/>
          </a:prstGeom>
        </p:spPr>
      </p:pic>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 y="2411264"/>
            <a:ext cx="12192000" cy="4446737"/>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Lst>
  <p:txStyles>
    <p:titleStyle>
      <a:lvl1pPr algn="ctr" defTabSz="1218565" rtl="0" eaLnBrk="1" latinLnBrk="0" hangingPunct="1">
        <a:spcBef>
          <a:spcPct val="0"/>
        </a:spcBef>
        <a:buNone/>
        <a:defRPr sz="5900" kern="1200">
          <a:solidFill>
            <a:schemeClr val="tx1"/>
          </a:solidFill>
          <a:latin typeface="+mj-lt"/>
          <a:ea typeface="+mj-ea"/>
          <a:cs typeface="+mj-cs"/>
        </a:defRPr>
      </a:lvl1pPr>
    </p:titleStyle>
    <p:body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p:bodyStyle>
    <p:other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6.emf"/><Relationship Id="rId7" Type="http://schemas.openxmlformats.org/officeDocument/2006/relationships/image" Target="../media/image5.png"/><Relationship Id="rId6" Type="http://schemas.openxmlformats.org/officeDocument/2006/relationships/tags" Target="../tags/tag3.xml"/><Relationship Id="rId5" Type="http://schemas.microsoft.com/office/2007/relationships/hdphoto" Target="../media/image4.wdp"/><Relationship Id="rId4" Type="http://schemas.openxmlformats.org/officeDocument/2006/relationships/image" Target="../media/image3.png"/><Relationship Id="rId3" Type="http://schemas.openxmlformats.org/officeDocument/2006/relationships/tags" Target="../tags/tag2.xml"/><Relationship Id="rId2" Type="http://schemas.openxmlformats.org/officeDocument/2006/relationships/image" Target="../media/image2.png"/><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11.png"/><Relationship Id="rId7" Type="http://schemas.openxmlformats.org/officeDocument/2006/relationships/slide" Target="slide5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slide" Target="slide12.xml"/><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 Target="slide4.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2.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3.png"/><Relationship Id="rId1"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4.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4.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4.png"/></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5.png"/><Relationship Id="rId2" Type="http://schemas.openxmlformats.org/officeDocument/2006/relationships/slide" Target="slide3.xml"/><Relationship Id="rId1" Type="http://schemas.openxmlformats.org/officeDocument/2006/relationships/image" Target="../media/image14.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tags" Target="../tags/tag6.xml"/><Relationship Id="rId2" Type="http://schemas.microsoft.com/office/2007/relationships/hdphoto" Target="../media/image17.wdp"/><Relationship Id="rId1" Type="http://schemas.openxmlformats.org/officeDocument/2006/relationships/image" Target="../media/image1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17.wdp"/><Relationship Id="rId1" Type="http://schemas.openxmlformats.org/officeDocument/2006/relationships/image" Target="../media/image16.png"/></Relationships>
</file>

<file path=ppt/slides/_rels/slide20.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9.png"/><Relationship Id="rId2" Type="http://schemas.openxmlformats.org/officeDocument/2006/relationships/slide" Target="slide21.xml"/><Relationship Id="rId1" Type="http://schemas.openxmlformats.org/officeDocument/2006/relationships/image" Target="../media/image1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9.png"/><Relationship Id="rId2" Type="http://schemas.openxmlformats.org/officeDocument/2006/relationships/slide" Target="slide23.xml"/><Relationship Id="rId1" Type="http://schemas.openxmlformats.org/officeDocument/2006/relationships/image" Target="../media/image1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9.png"/><Relationship Id="rId2" Type="http://schemas.openxmlformats.org/officeDocument/2006/relationships/slide" Target="slide25.xml"/><Relationship Id="rId1" Type="http://schemas.openxmlformats.org/officeDocument/2006/relationships/image" Target="../media/image1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17.wdp"/><Relationship Id="rId1" Type="http://schemas.openxmlformats.org/officeDocument/2006/relationships/image" Target="../media/image16.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9.png"/><Relationship Id="rId1" Type="http://schemas.openxmlformats.org/officeDocument/2006/relationships/image" Target="../media/image1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microsoft.com/office/2007/relationships/hdphoto" Target="../media/image17.wdp"/><Relationship Id="rId2" Type="http://schemas.openxmlformats.org/officeDocument/2006/relationships/image" Target="../media/image16.png"/><Relationship Id="rId1" Type="http://schemas.openxmlformats.org/officeDocument/2006/relationships/image" Target="../media/image12.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9.png"/><Relationship Id="rId1" Type="http://schemas.openxmlformats.org/officeDocument/2006/relationships/image" Target="../media/image12.pn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9.png"/><Relationship Id="rId1" Type="http://schemas.openxmlformats.org/officeDocument/2006/relationships/image" Target="../media/image1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microsoft.com/office/2007/relationships/hdphoto" Target="../media/image17.wdp"/><Relationship Id="rId3" Type="http://schemas.openxmlformats.org/officeDocument/2006/relationships/image" Target="../media/image16.png"/><Relationship Id="rId2" Type="http://schemas.openxmlformats.org/officeDocument/2006/relationships/image" Target="../media/image19.png"/><Relationship Id="rId1" Type="http://schemas.openxmlformats.org/officeDocument/2006/relationships/image" Target="../media/image12.pn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9.png"/><Relationship Id="rId1" Type="http://schemas.openxmlformats.org/officeDocument/2006/relationships/image" Target="../media/image12.png"/></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9.png"/><Relationship Id="rId2" Type="http://schemas.openxmlformats.org/officeDocument/2006/relationships/slide" Target="slide32.xml"/><Relationship Id="rId1" Type="http://schemas.openxmlformats.org/officeDocument/2006/relationships/image" Target="../media/image12.png"/></Relationships>
</file>

<file path=ppt/slides/_rels/slide40.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0.png"/><Relationship Id="rId2" Type="http://schemas.microsoft.com/office/2007/relationships/hdphoto" Target="../media/image17.wdp"/><Relationship Id="rId1" Type="http://schemas.openxmlformats.org/officeDocument/2006/relationships/image" Target="../media/image16.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17.wdp"/><Relationship Id="rId1" Type="http://schemas.openxmlformats.org/officeDocument/2006/relationships/image" Target="../media/image16.png"/></Relationships>
</file>

<file path=ppt/slides/_rels/slide5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9.png"/><Relationship Id="rId1" Type="http://schemas.openxmlformats.org/officeDocument/2006/relationships/image" Target="../media/image12.png"/></Relationships>
</file>

<file path=ppt/slides/_rels/slide5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9.png"/><Relationship Id="rId2" Type="http://schemas.openxmlformats.org/officeDocument/2006/relationships/slide" Target="slide52.xml"/><Relationship Id="rId1" Type="http://schemas.openxmlformats.org/officeDocument/2006/relationships/image" Target="../media/image12.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9.png"/><Relationship Id="rId1" Type="http://schemas.openxmlformats.org/officeDocument/2006/relationships/image" Target="../media/image12.png"/></Relationships>
</file>

<file path=ppt/slides/_rels/slide54.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microsoft.com/office/2007/relationships/hdphoto" Target="../media/image17.wdp"/><Relationship Id="rId3" Type="http://schemas.openxmlformats.org/officeDocument/2006/relationships/image" Target="../media/image16.png"/><Relationship Id="rId2" Type="http://schemas.openxmlformats.org/officeDocument/2006/relationships/image" Target="../media/image19.png"/><Relationship Id="rId1" Type="http://schemas.openxmlformats.org/officeDocument/2006/relationships/image" Target="../media/image12.png"/></Relationships>
</file>

<file path=ppt/slides/_rels/slide55.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slide" Target="slide3.xml"/><Relationship Id="rId3" Type="http://schemas.openxmlformats.org/officeDocument/2006/relationships/image" Target="../media/image19.png"/><Relationship Id="rId2" Type="http://schemas.openxmlformats.org/officeDocument/2006/relationships/slide" Target="slide56.xml"/><Relationship Id="rId1" Type="http://schemas.openxmlformats.org/officeDocument/2006/relationships/image" Target="../media/image12.png"/></Relationships>
</file>

<file path=ppt/slides/_rels/slide5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5.png"/><Relationship Id="rId1" Type="http://schemas.openxmlformats.org/officeDocument/2006/relationships/slide" Target="slide3.xml"/></Relationships>
</file>

<file path=ppt/slides/_rels/slide5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9.xml"/></Relationships>
</file>

<file path=ppt/slides/_rels/slide58.xml.rels><?xml version="1.0" encoding="UTF-8" standalone="yes"?>
<Relationships xmlns="http://schemas.openxmlformats.org/package/2006/relationships"><Relationship Id="rId9" Type="http://schemas.openxmlformats.org/officeDocument/2006/relationships/slide" Target="slide67.xml"/><Relationship Id="rId8" Type="http://schemas.openxmlformats.org/officeDocument/2006/relationships/slide" Target="slide66.xml"/><Relationship Id="rId7" Type="http://schemas.openxmlformats.org/officeDocument/2006/relationships/slide" Target="slide65.xml"/><Relationship Id="rId6" Type="http://schemas.openxmlformats.org/officeDocument/2006/relationships/slide" Target="slide64.xml"/><Relationship Id="rId5" Type="http://schemas.openxmlformats.org/officeDocument/2006/relationships/slide" Target="slide63.xml"/><Relationship Id="rId4" Type="http://schemas.openxmlformats.org/officeDocument/2006/relationships/slide" Target="slide62.xml"/><Relationship Id="rId3" Type="http://schemas.openxmlformats.org/officeDocument/2006/relationships/slide" Target="slide60.xml"/><Relationship Id="rId2" Type="http://schemas.openxmlformats.org/officeDocument/2006/relationships/slide" Target="slide58.xml"/><Relationship Id="rId19" Type="http://schemas.openxmlformats.org/officeDocument/2006/relationships/slideLayout" Target="../slideLayouts/slideLayout1.xml"/><Relationship Id="rId18" Type="http://schemas.openxmlformats.org/officeDocument/2006/relationships/image" Target="../media/image19.png"/><Relationship Id="rId17" Type="http://schemas.openxmlformats.org/officeDocument/2006/relationships/slide" Target="slide59.xml"/><Relationship Id="rId16" Type="http://schemas.openxmlformats.org/officeDocument/2006/relationships/image" Target="../media/image21.png"/><Relationship Id="rId15" Type="http://schemas.openxmlformats.org/officeDocument/2006/relationships/slide" Target="slide77.xml"/><Relationship Id="rId14" Type="http://schemas.openxmlformats.org/officeDocument/2006/relationships/slide" Target="slide75.xml"/><Relationship Id="rId13" Type="http://schemas.openxmlformats.org/officeDocument/2006/relationships/slide" Target="slide73.xml"/><Relationship Id="rId12" Type="http://schemas.openxmlformats.org/officeDocument/2006/relationships/slide" Target="slide72.xml"/><Relationship Id="rId11" Type="http://schemas.openxmlformats.org/officeDocument/2006/relationships/slide" Target="slide70.xml"/><Relationship Id="rId10" Type="http://schemas.openxmlformats.org/officeDocument/2006/relationships/slide" Target="slide69.xml"/><Relationship Id="rId1" Type="http://schemas.openxmlformats.org/officeDocument/2006/relationships/image" Target="../media/image12.png"/></Relationships>
</file>

<file path=ppt/slides/_rels/slide59.xml.rels><?xml version="1.0" encoding="UTF-8" standalone="yes"?>
<Relationships xmlns="http://schemas.openxmlformats.org/package/2006/relationships"><Relationship Id="rId9" Type="http://schemas.openxmlformats.org/officeDocument/2006/relationships/slide" Target="slide69.xml"/><Relationship Id="rId8" Type="http://schemas.openxmlformats.org/officeDocument/2006/relationships/slide" Target="slide67.xml"/><Relationship Id="rId7" Type="http://schemas.openxmlformats.org/officeDocument/2006/relationships/slide" Target="slide66.xml"/><Relationship Id="rId6" Type="http://schemas.openxmlformats.org/officeDocument/2006/relationships/slide" Target="slide65.xml"/><Relationship Id="rId5" Type="http://schemas.openxmlformats.org/officeDocument/2006/relationships/slide" Target="slide64.xml"/><Relationship Id="rId4" Type="http://schemas.openxmlformats.org/officeDocument/2006/relationships/slide" Target="slide63.xml"/><Relationship Id="rId3" Type="http://schemas.openxmlformats.org/officeDocument/2006/relationships/slide" Target="slide62.xml"/><Relationship Id="rId2" Type="http://schemas.openxmlformats.org/officeDocument/2006/relationships/slide" Target="slide60.xml"/><Relationship Id="rId15" Type="http://schemas.openxmlformats.org/officeDocument/2006/relationships/slideLayout" Target="../slideLayouts/slideLayout1.xml"/><Relationship Id="rId14" Type="http://schemas.openxmlformats.org/officeDocument/2006/relationships/slide" Target="slide77.xml"/><Relationship Id="rId13" Type="http://schemas.openxmlformats.org/officeDocument/2006/relationships/slide" Target="slide75.xml"/><Relationship Id="rId12" Type="http://schemas.openxmlformats.org/officeDocument/2006/relationships/slide" Target="slide73.xml"/><Relationship Id="rId11" Type="http://schemas.openxmlformats.org/officeDocument/2006/relationships/slide" Target="slide72.xml"/><Relationship Id="rId10" Type="http://schemas.openxmlformats.org/officeDocument/2006/relationships/slide" Target="slide70.xml"/><Relationship Id="rId1" Type="http://schemas.openxmlformats.org/officeDocument/2006/relationships/slide" Target="slide58.xml"/></Relationships>
</file>

<file path=ppt/slides/_rels/slide60.xml.rels><?xml version="1.0" encoding="UTF-8" standalone="yes"?>
<Relationships xmlns="http://schemas.openxmlformats.org/package/2006/relationships"><Relationship Id="rId9" Type="http://schemas.openxmlformats.org/officeDocument/2006/relationships/slide" Target="slide65.xml"/><Relationship Id="rId8" Type="http://schemas.openxmlformats.org/officeDocument/2006/relationships/slide" Target="slide64.xml"/><Relationship Id="rId7" Type="http://schemas.openxmlformats.org/officeDocument/2006/relationships/slide" Target="slide63.xml"/><Relationship Id="rId6" Type="http://schemas.openxmlformats.org/officeDocument/2006/relationships/slide" Target="slide62.xml"/><Relationship Id="rId5" Type="http://schemas.openxmlformats.org/officeDocument/2006/relationships/slide" Target="slide60.xml"/><Relationship Id="rId4" Type="http://schemas.openxmlformats.org/officeDocument/2006/relationships/slide" Target="slide58.xml"/><Relationship Id="rId3" Type="http://schemas.openxmlformats.org/officeDocument/2006/relationships/image" Target="../media/image19.png"/><Relationship Id="rId2" Type="http://schemas.openxmlformats.org/officeDocument/2006/relationships/slide" Target="slide61.xml"/><Relationship Id="rId19" Type="http://schemas.openxmlformats.org/officeDocument/2006/relationships/slideLayout" Target="../slideLayouts/slideLayout1.xml"/><Relationship Id="rId18" Type="http://schemas.openxmlformats.org/officeDocument/2006/relationships/image" Target="../media/image22.png"/><Relationship Id="rId17" Type="http://schemas.openxmlformats.org/officeDocument/2006/relationships/slide" Target="slide77.xml"/><Relationship Id="rId16" Type="http://schemas.openxmlformats.org/officeDocument/2006/relationships/slide" Target="slide75.xml"/><Relationship Id="rId15" Type="http://schemas.openxmlformats.org/officeDocument/2006/relationships/slide" Target="slide73.xml"/><Relationship Id="rId14" Type="http://schemas.openxmlformats.org/officeDocument/2006/relationships/slide" Target="slide72.xml"/><Relationship Id="rId13" Type="http://schemas.openxmlformats.org/officeDocument/2006/relationships/slide" Target="slide70.xml"/><Relationship Id="rId12" Type="http://schemas.openxmlformats.org/officeDocument/2006/relationships/slide" Target="slide69.xml"/><Relationship Id="rId11" Type="http://schemas.openxmlformats.org/officeDocument/2006/relationships/slide" Target="slide67.xml"/><Relationship Id="rId10" Type="http://schemas.openxmlformats.org/officeDocument/2006/relationships/slide" Target="slide66.xml"/><Relationship Id="rId1" Type="http://schemas.openxmlformats.org/officeDocument/2006/relationships/image" Target="../media/image12.png"/></Relationships>
</file>

<file path=ppt/slides/_rels/slide61.xml.rels><?xml version="1.0" encoding="UTF-8" standalone="yes"?>
<Relationships xmlns="http://schemas.openxmlformats.org/package/2006/relationships"><Relationship Id="rId9" Type="http://schemas.openxmlformats.org/officeDocument/2006/relationships/slide" Target="slide69.xml"/><Relationship Id="rId8" Type="http://schemas.openxmlformats.org/officeDocument/2006/relationships/slide" Target="slide67.xml"/><Relationship Id="rId7" Type="http://schemas.openxmlformats.org/officeDocument/2006/relationships/slide" Target="slide66.xml"/><Relationship Id="rId6" Type="http://schemas.openxmlformats.org/officeDocument/2006/relationships/slide" Target="slide65.xml"/><Relationship Id="rId5" Type="http://schemas.openxmlformats.org/officeDocument/2006/relationships/slide" Target="slide64.xml"/><Relationship Id="rId4" Type="http://schemas.openxmlformats.org/officeDocument/2006/relationships/slide" Target="slide63.xml"/><Relationship Id="rId3" Type="http://schemas.openxmlformats.org/officeDocument/2006/relationships/slide" Target="slide62.xml"/><Relationship Id="rId2" Type="http://schemas.openxmlformats.org/officeDocument/2006/relationships/slide" Target="slide60.xml"/><Relationship Id="rId15" Type="http://schemas.openxmlformats.org/officeDocument/2006/relationships/slideLayout" Target="../slideLayouts/slideLayout1.xml"/><Relationship Id="rId14" Type="http://schemas.openxmlformats.org/officeDocument/2006/relationships/slide" Target="slide77.xml"/><Relationship Id="rId13" Type="http://schemas.openxmlformats.org/officeDocument/2006/relationships/slide" Target="slide75.xml"/><Relationship Id="rId12" Type="http://schemas.openxmlformats.org/officeDocument/2006/relationships/slide" Target="slide73.xml"/><Relationship Id="rId11" Type="http://schemas.openxmlformats.org/officeDocument/2006/relationships/slide" Target="slide72.xml"/><Relationship Id="rId10" Type="http://schemas.openxmlformats.org/officeDocument/2006/relationships/slide" Target="slide70.xml"/><Relationship Id="rId1" Type="http://schemas.openxmlformats.org/officeDocument/2006/relationships/slide" Target="slide58.xml"/></Relationships>
</file>

<file path=ppt/slides/_rels/slide62.xml.rels><?xml version="1.0" encoding="UTF-8" standalone="yes"?>
<Relationships xmlns="http://schemas.openxmlformats.org/package/2006/relationships"><Relationship Id="rId9" Type="http://schemas.openxmlformats.org/officeDocument/2006/relationships/slide" Target="slide66.xml"/><Relationship Id="rId8" Type="http://schemas.openxmlformats.org/officeDocument/2006/relationships/slide" Target="slide65.xml"/><Relationship Id="rId7" Type="http://schemas.openxmlformats.org/officeDocument/2006/relationships/slide" Target="slide64.xml"/><Relationship Id="rId6" Type="http://schemas.openxmlformats.org/officeDocument/2006/relationships/slide" Target="slide63.xml"/><Relationship Id="rId5" Type="http://schemas.openxmlformats.org/officeDocument/2006/relationships/slide" Target="slide62.xml"/><Relationship Id="rId4" Type="http://schemas.openxmlformats.org/officeDocument/2006/relationships/slide" Target="slide60.xml"/><Relationship Id="rId3" Type="http://schemas.openxmlformats.org/officeDocument/2006/relationships/slide" Target="slide58.xml"/><Relationship Id="rId2" Type="http://schemas.openxmlformats.org/officeDocument/2006/relationships/image" Target="../media/image19.png"/><Relationship Id="rId17" Type="http://schemas.openxmlformats.org/officeDocument/2006/relationships/slideLayout" Target="../slideLayouts/slideLayout1.xml"/><Relationship Id="rId16" Type="http://schemas.openxmlformats.org/officeDocument/2006/relationships/slide" Target="slide77.xml"/><Relationship Id="rId15" Type="http://schemas.openxmlformats.org/officeDocument/2006/relationships/slide" Target="slide75.xml"/><Relationship Id="rId14" Type="http://schemas.openxmlformats.org/officeDocument/2006/relationships/slide" Target="slide73.xml"/><Relationship Id="rId13" Type="http://schemas.openxmlformats.org/officeDocument/2006/relationships/slide" Target="slide72.xml"/><Relationship Id="rId12" Type="http://schemas.openxmlformats.org/officeDocument/2006/relationships/slide" Target="slide70.xml"/><Relationship Id="rId11" Type="http://schemas.openxmlformats.org/officeDocument/2006/relationships/slide" Target="slide69.xml"/><Relationship Id="rId10" Type="http://schemas.openxmlformats.org/officeDocument/2006/relationships/slide" Target="slide67.xml"/><Relationship Id="rId1" Type="http://schemas.openxmlformats.org/officeDocument/2006/relationships/image" Target="../media/image12.png"/></Relationships>
</file>

<file path=ppt/slides/_rels/slide63.xml.rels><?xml version="1.0" encoding="UTF-8" standalone="yes"?>
<Relationships xmlns="http://schemas.openxmlformats.org/package/2006/relationships"><Relationship Id="rId9" Type="http://schemas.openxmlformats.org/officeDocument/2006/relationships/slide" Target="slide66.xml"/><Relationship Id="rId8" Type="http://schemas.openxmlformats.org/officeDocument/2006/relationships/slide" Target="slide65.xml"/><Relationship Id="rId7" Type="http://schemas.openxmlformats.org/officeDocument/2006/relationships/slide" Target="slide64.xml"/><Relationship Id="rId6" Type="http://schemas.openxmlformats.org/officeDocument/2006/relationships/slide" Target="slide63.xml"/><Relationship Id="rId5" Type="http://schemas.openxmlformats.org/officeDocument/2006/relationships/slide" Target="slide62.xml"/><Relationship Id="rId4" Type="http://schemas.openxmlformats.org/officeDocument/2006/relationships/slide" Target="slide60.xml"/><Relationship Id="rId3" Type="http://schemas.openxmlformats.org/officeDocument/2006/relationships/slide" Target="slide58.xml"/><Relationship Id="rId2" Type="http://schemas.openxmlformats.org/officeDocument/2006/relationships/image" Target="../media/image19.png"/><Relationship Id="rId17" Type="http://schemas.openxmlformats.org/officeDocument/2006/relationships/slideLayout" Target="../slideLayouts/slideLayout1.xml"/><Relationship Id="rId16" Type="http://schemas.openxmlformats.org/officeDocument/2006/relationships/slide" Target="slide77.xml"/><Relationship Id="rId15" Type="http://schemas.openxmlformats.org/officeDocument/2006/relationships/slide" Target="slide75.xml"/><Relationship Id="rId14" Type="http://schemas.openxmlformats.org/officeDocument/2006/relationships/slide" Target="slide73.xml"/><Relationship Id="rId13" Type="http://schemas.openxmlformats.org/officeDocument/2006/relationships/slide" Target="slide72.xml"/><Relationship Id="rId12" Type="http://schemas.openxmlformats.org/officeDocument/2006/relationships/slide" Target="slide70.xml"/><Relationship Id="rId11" Type="http://schemas.openxmlformats.org/officeDocument/2006/relationships/slide" Target="slide69.xml"/><Relationship Id="rId10" Type="http://schemas.openxmlformats.org/officeDocument/2006/relationships/slide" Target="slide67.xml"/><Relationship Id="rId1" Type="http://schemas.openxmlformats.org/officeDocument/2006/relationships/image" Target="../media/image12.png"/></Relationships>
</file>

<file path=ppt/slides/_rels/slide64.xml.rels><?xml version="1.0" encoding="UTF-8" standalone="yes"?>
<Relationships xmlns="http://schemas.openxmlformats.org/package/2006/relationships"><Relationship Id="rId9" Type="http://schemas.openxmlformats.org/officeDocument/2006/relationships/slide" Target="slide66.xml"/><Relationship Id="rId8" Type="http://schemas.openxmlformats.org/officeDocument/2006/relationships/slide" Target="slide65.xml"/><Relationship Id="rId7" Type="http://schemas.openxmlformats.org/officeDocument/2006/relationships/slide" Target="slide64.xml"/><Relationship Id="rId6" Type="http://schemas.openxmlformats.org/officeDocument/2006/relationships/slide" Target="slide63.xml"/><Relationship Id="rId5" Type="http://schemas.openxmlformats.org/officeDocument/2006/relationships/slide" Target="slide62.xml"/><Relationship Id="rId4" Type="http://schemas.openxmlformats.org/officeDocument/2006/relationships/slide" Target="slide60.xml"/><Relationship Id="rId3" Type="http://schemas.openxmlformats.org/officeDocument/2006/relationships/slide" Target="slide58.xml"/><Relationship Id="rId2" Type="http://schemas.openxmlformats.org/officeDocument/2006/relationships/image" Target="../media/image19.png"/><Relationship Id="rId17" Type="http://schemas.openxmlformats.org/officeDocument/2006/relationships/slideLayout" Target="../slideLayouts/slideLayout1.xml"/><Relationship Id="rId16" Type="http://schemas.openxmlformats.org/officeDocument/2006/relationships/slide" Target="slide77.xml"/><Relationship Id="rId15" Type="http://schemas.openxmlformats.org/officeDocument/2006/relationships/slide" Target="slide75.xml"/><Relationship Id="rId14" Type="http://schemas.openxmlformats.org/officeDocument/2006/relationships/slide" Target="slide73.xml"/><Relationship Id="rId13" Type="http://schemas.openxmlformats.org/officeDocument/2006/relationships/slide" Target="slide72.xml"/><Relationship Id="rId12" Type="http://schemas.openxmlformats.org/officeDocument/2006/relationships/slide" Target="slide70.xml"/><Relationship Id="rId11" Type="http://schemas.openxmlformats.org/officeDocument/2006/relationships/slide" Target="slide69.xml"/><Relationship Id="rId10" Type="http://schemas.openxmlformats.org/officeDocument/2006/relationships/slide" Target="slide67.xml"/><Relationship Id="rId1" Type="http://schemas.openxmlformats.org/officeDocument/2006/relationships/image" Target="../media/image12.png"/></Relationships>
</file>

<file path=ppt/slides/_rels/slide65.xml.rels><?xml version="1.0" encoding="UTF-8" standalone="yes"?>
<Relationships xmlns="http://schemas.openxmlformats.org/package/2006/relationships"><Relationship Id="rId9" Type="http://schemas.openxmlformats.org/officeDocument/2006/relationships/slide" Target="slide66.xml"/><Relationship Id="rId8" Type="http://schemas.openxmlformats.org/officeDocument/2006/relationships/slide" Target="slide65.xml"/><Relationship Id="rId7" Type="http://schemas.openxmlformats.org/officeDocument/2006/relationships/slide" Target="slide64.xml"/><Relationship Id="rId6" Type="http://schemas.openxmlformats.org/officeDocument/2006/relationships/slide" Target="slide63.xml"/><Relationship Id="rId5" Type="http://schemas.openxmlformats.org/officeDocument/2006/relationships/slide" Target="slide62.xml"/><Relationship Id="rId4" Type="http://schemas.openxmlformats.org/officeDocument/2006/relationships/slide" Target="slide60.xml"/><Relationship Id="rId3" Type="http://schemas.openxmlformats.org/officeDocument/2006/relationships/slide" Target="slide58.xml"/><Relationship Id="rId2" Type="http://schemas.openxmlformats.org/officeDocument/2006/relationships/image" Target="../media/image19.png"/><Relationship Id="rId17" Type="http://schemas.openxmlformats.org/officeDocument/2006/relationships/slideLayout" Target="../slideLayouts/slideLayout1.xml"/><Relationship Id="rId16" Type="http://schemas.openxmlformats.org/officeDocument/2006/relationships/slide" Target="slide77.xml"/><Relationship Id="rId15" Type="http://schemas.openxmlformats.org/officeDocument/2006/relationships/slide" Target="slide75.xml"/><Relationship Id="rId14" Type="http://schemas.openxmlformats.org/officeDocument/2006/relationships/slide" Target="slide73.xml"/><Relationship Id="rId13" Type="http://schemas.openxmlformats.org/officeDocument/2006/relationships/slide" Target="slide72.xml"/><Relationship Id="rId12" Type="http://schemas.openxmlformats.org/officeDocument/2006/relationships/slide" Target="slide70.xml"/><Relationship Id="rId11" Type="http://schemas.openxmlformats.org/officeDocument/2006/relationships/slide" Target="slide69.xml"/><Relationship Id="rId10" Type="http://schemas.openxmlformats.org/officeDocument/2006/relationships/slide" Target="slide67.xml"/><Relationship Id="rId1" Type="http://schemas.openxmlformats.org/officeDocument/2006/relationships/image" Target="../media/image12.png"/></Relationships>
</file>

<file path=ppt/slides/_rels/slide66.xml.rels><?xml version="1.0" encoding="UTF-8" standalone="yes"?>
<Relationships xmlns="http://schemas.openxmlformats.org/package/2006/relationships"><Relationship Id="rId9" Type="http://schemas.openxmlformats.org/officeDocument/2006/relationships/slide" Target="slide66.xml"/><Relationship Id="rId8" Type="http://schemas.openxmlformats.org/officeDocument/2006/relationships/slide" Target="slide65.xml"/><Relationship Id="rId7" Type="http://schemas.openxmlformats.org/officeDocument/2006/relationships/slide" Target="slide64.xml"/><Relationship Id="rId6" Type="http://schemas.openxmlformats.org/officeDocument/2006/relationships/slide" Target="slide63.xml"/><Relationship Id="rId5" Type="http://schemas.openxmlformats.org/officeDocument/2006/relationships/slide" Target="slide62.xml"/><Relationship Id="rId4" Type="http://schemas.openxmlformats.org/officeDocument/2006/relationships/slide" Target="slide60.xml"/><Relationship Id="rId3" Type="http://schemas.openxmlformats.org/officeDocument/2006/relationships/slide" Target="slide58.xml"/><Relationship Id="rId2" Type="http://schemas.openxmlformats.org/officeDocument/2006/relationships/image" Target="../media/image19.png"/><Relationship Id="rId17" Type="http://schemas.openxmlformats.org/officeDocument/2006/relationships/slideLayout" Target="../slideLayouts/slideLayout1.xml"/><Relationship Id="rId16" Type="http://schemas.openxmlformats.org/officeDocument/2006/relationships/slide" Target="slide77.xml"/><Relationship Id="rId15" Type="http://schemas.openxmlformats.org/officeDocument/2006/relationships/slide" Target="slide75.xml"/><Relationship Id="rId14" Type="http://schemas.openxmlformats.org/officeDocument/2006/relationships/slide" Target="slide73.xml"/><Relationship Id="rId13" Type="http://schemas.openxmlformats.org/officeDocument/2006/relationships/slide" Target="slide72.xml"/><Relationship Id="rId12" Type="http://schemas.openxmlformats.org/officeDocument/2006/relationships/slide" Target="slide70.xml"/><Relationship Id="rId11" Type="http://schemas.openxmlformats.org/officeDocument/2006/relationships/slide" Target="slide69.xml"/><Relationship Id="rId10" Type="http://schemas.openxmlformats.org/officeDocument/2006/relationships/slide" Target="slide67.xml"/><Relationship Id="rId1" Type="http://schemas.openxmlformats.org/officeDocument/2006/relationships/image" Target="../media/image12.png"/></Relationships>
</file>

<file path=ppt/slides/_rels/slide67.xml.rels><?xml version="1.0" encoding="UTF-8" standalone="yes"?>
<Relationships xmlns="http://schemas.openxmlformats.org/package/2006/relationships"><Relationship Id="rId9" Type="http://schemas.openxmlformats.org/officeDocument/2006/relationships/slide" Target="slide65.xml"/><Relationship Id="rId8" Type="http://schemas.openxmlformats.org/officeDocument/2006/relationships/slide" Target="slide64.xml"/><Relationship Id="rId7" Type="http://schemas.openxmlformats.org/officeDocument/2006/relationships/slide" Target="slide63.xml"/><Relationship Id="rId6" Type="http://schemas.openxmlformats.org/officeDocument/2006/relationships/slide" Target="slide62.xml"/><Relationship Id="rId5" Type="http://schemas.openxmlformats.org/officeDocument/2006/relationships/slide" Target="slide60.xml"/><Relationship Id="rId4" Type="http://schemas.openxmlformats.org/officeDocument/2006/relationships/slide" Target="slide58.xml"/><Relationship Id="rId3" Type="http://schemas.openxmlformats.org/officeDocument/2006/relationships/image" Target="../media/image19.png"/><Relationship Id="rId2" Type="http://schemas.openxmlformats.org/officeDocument/2006/relationships/slide" Target="slide68.xml"/><Relationship Id="rId18" Type="http://schemas.openxmlformats.org/officeDocument/2006/relationships/slideLayout" Target="../slideLayouts/slideLayout1.xml"/><Relationship Id="rId17" Type="http://schemas.openxmlformats.org/officeDocument/2006/relationships/slide" Target="slide77.xml"/><Relationship Id="rId16" Type="http://schemas.openxmlformats.org/officeDocument/2006/relationships/slide" Target="slide75.xml"/><Relationship Id="rId15" Type="http://schemas.openxmlformats.org/officeDocument/2006/relationships/slide" Target="slide73.xml"/><Relationship Id="rId14" Type="http://schemas.openxmlformats.org/officeDocument/2006/relationships/slide" Target="slide72.xml"/><Relationship Id="rId13" Type="http://schemas.openxmlformats.org/officeDocument/2006/relationships/slide" Target="slide70.xml"/><Relationship Id="rId12" Type="http://schemas.openxmlformats.org/officeDocument/2006/relationships/slide" Target="slide69.xml"/><Relationship Id="rId11" Type="http://schemas.openxmlformats.org/officeDocument/2006/relationships/slide" Target="slide67.xml"/><Relationship Id="rId10" Type="http://schemas.openxmlformats.org/officeDocument/2006/relationships/slide" Target="slide66.xml"/><Relationship Id="rId1" Type="http://schemas.openxmlformats.org/officeDocument/2006/relationships/image" Target="../media/image12.png"/></Relationships>
</file>

<file path=ppt/slides/_rels/slide68.xml.rels><?xml version="1.0" encoding="UTF-8" standalone="yes"?>
<Relationships xmlns="http://schemas.openxmlformats.org/package/2006/relationships"><Relationship Id="rId9" Type="http://schemas.openxmlformats.org/officeDocument/2006/relationships/slide" Target="slide69.xml"/><Relationship Id="rId8" Type="http://schemas.openxmlformats.org/officeDocument/2006/relationships/slide" Target="slide67.xml"/><Relationship Id="rId7" Type="http://schemas.openxmlformats.org/officeDocument/2006/relationships/slide" Target="slide66.xml"/><Relationship Id="rId6" Type="http://schemas.openxmlformats.org/officeDocument/2006/relationships/slide" Target="slide65.xml"/><Relationship Id="rId5" Type="http://schemas.openxmlformats.org/officeDocument/2006/relationships/slide" Target="slide64.xml"/><Relationship Id="rId4" Type="http://schemas.openxmlformats.org/officeDocument/2006/relationships/slide" Target="slide63.xml"/><Relationship Id="rId3" Type="http://schemas.openxmlformats.org/officeDocument/2006/relationships/slide" Target="slide62.xml"/><Relationship Id="rId2" Type="http://schemas.openxmlformats.org/officeDocument/2006/relationships/slide" Target="slide60.xml"/><Relationship Id="rId15" Type="http://schemas.openxmlformats.org/officeDocument/2006/relationships/slideLayout" Target="../slideLayouts/slideLayout1.xml"/><Relationship Id="rId14" Type="http://schemas.openxmlformats.org/officeDocument/2006/relationships/slide" Target="slide77.xml"/><Relationship Id="rId13" Type="http://schemas.openxmlformats.org/officeDocument/2006/relationships/slide" Target="slide75.xml"/><Relationship Id="rId12" Type="http://schemas.openxmlformats.org/officeDocument/2006/relationships/slide" Target="slide73.xml"/><Relationship Id="rId11" Type="http://schemas.openxmlformats.org/officeDocument/2006/relationships/slide" Target="slide72.xml"/><Relationship Id="rId10" Type="http://schemas.openxmlformats.org/officeDocument/2006/relationships/slide" Target="slide70.xml"/><Relationship Id="rId1" Type="http://schemas.openxmlformats.org/officeDocument/2006/relationships/slide" Target="slide58.xml"/></Relationships>
</file>

<file path=ppt/slides/_rels/slide69.xml.rels><?xml version="1.0" encoding="UTF-8" standalone="yes"?>
<Relationships xmlns="http://schemas.openxmlformats.org/package/2006/relationships"><Relationship Id="rId9" Type="http://schemas.openxmlformats.org/officeDocument/2006/relationships/slide" Target="slide67.xml"/><Relationship Id="rId8" Type="http://schemas.openxmlformats.org/officeDocument/2006/relationships/slide" Target="slide66.xml"/><Relationship Id="rId7" Type="http://schemas.openxmlformats.org/officeDocument/2006/relationships/slide" Target="slide65.xml"/><Relationship Id="rId6" Type="http://schemas.openxmlformats.org/officeDocument/2006/relationships/slide" Target="slide64.xml"/><Relationship Id="rId5" Type="http://schemas.openxmlformats.org/officeDocument/2006/relationships/slide" Target="slide63.xml"/><Relationship Id="rId4" Type="http://schemas.openxmlformats.org/officeDocument/2006/relationships/slide" Target="slide62.xml"/><Relationship Id="rId3" Type="http://schemas.openxmlformats.org/officeDocument/2006/relationships/slide" Target="slide60.xml"/><Relationship Id="rId2" Type="http://schemas.openxmlformats.org/officeDocument/2006/relationships/slide" Target="slide58.xml"/><Relationship Id="rId17" Type="http://schemas.openxmlformats.org/officeDocument/2006/relationships/slideLayout" Target="../slideLayouts/slideLayout1.xml"/><Relationship Id="rId16" Type="http://schemas.openxmlformats.org/officeDocument/2006/relationships/image" Target="../media/image19.png"/><Relationship Id="rId15" Type="http://schemas.openxmlformats.org/officeDocument/2006/relationships/slide" Target="slide77.xml"/><Relationship Id="rId14" Type="http://schemas.openxmlformats.org/officeDocument/2006/relationships/slide" Target="slide75.xml"/><Relationship Id="rId13" Type="http://schemas.openxmlformats.org/officeDocument/2006/relationships/slide" Target="slide73.xml"/><Relationship Id="rId12" Type="http://schemas.openxmlformats.org/officeDocument/2006/relationships/slide" Target="slide72.xml"/><Relationship Id="rId11" Type="http://schemas.openxmlformats.org/officeDocument/2006/relationships/slide" Target="slide70.xml"/><Relationship Id="rId10" Type="http://schemas.openxmlformats.org/officeDocument/2006/relationships/slide" Target="slide69.xml"/><Relationship Id="rId1" Type="http://schemas.openxmlformats.org/officeDocument/2006/relationships/image" Target="../media/image12.png"/></Relationships>
</file>

<file path=ppt/slides/_rels/slide70.xml.rels><?xml version="1.0" encoding="UTF-8" standalone="yes"?>
<Relationships xmlns="http://schemas.openxmlformats.org/package/2006/relationships"><Relationship Id="rId9" Type="http://schemas.openxmlformats.org/officeDocument/2006/relationships/slide" Target="slide65.xml"/><Relationship Id="rId8" Type="http://schemas.openxmlformats.org/officeDocument/2006/relationships/slide" Target="slide64.xml"/><Relationship Id="rId7" Type="http://schemas.openxmlformats.org/officeDocument/2006/relationships/slide" Target="slide63.xml"/><Relationship Id="rId6" Type="http://schemas.openxmlformats.org/officeDocument/2006/relationships/slide" Target="slide62.xml"/><Relationship Id="rId5" Type="http://schemas.openxmlformats.org/officeDocument/2006/relationships/slide" Target="slide60.xml"/><Relationship Id="rId4" Type="http://schemas.openxmlformats.org/officeDocument/2006/relationships/slide" Target="slide58.xml"/><Relationship Id="rId3" Type="http://schemas.openxmlformats.org/officeDocument/2006/relationships/image" Target="../media/image19.png"/><Relationship Id="rId2" Type="http://schemas.openxmlformats.org/officeDocument/2006/relationships/slide" Target="slide71.xml"/><Relationship Id="rId18" Type="http://schemas.openxmlformats.org/officeDocument/2006/relationships/slideLayout" Target="../slideLayouts/slideLayout1.xml"/><Relationship Id="rId17" Type="http://schemas.openxmlformats.org/officeDocument/2006/relationships/slide" Target="slide77.xml"/><Relationship Id="rId16" Type="http://schemas.openxmlformats.org/officeDocument/2006/relationships/slide" Target="slide75.xml"/><Relationship Id="rId15" Type="http://schemas.openxmlformats.org/officeDocument/2006/relationships/slide" Target="slide73.xml"/><Relationship Id="rId14" Type="http://schemas.openxmlformats.org/officeDocument/2006/relationships/slide" Target="slide72.xml"/><Relationship Id="rId13" Type="http://schemas.openxmlformats.org/officeDocument/2006/relationships/slide" Target="slide70.xml"/><Relationship Id="rId12" Type="http://schemas.openxmlformats.org/officeDocument/2006/relationships/slide" Target="slide69.xml"/><Relationship Id="rId11" Type="http://schemas.openxmlformats.org/officeDocument/2006/relationships/slide" Target="slide67.xml"/><Relationship Id="rId10" Type="http://schemas.openxmlformats.org/officeDocument/2006/relationships/slide" Target="slide66.xml"/><Relationship Id="rId1" Type="http://schemas.openxmlformats.org/officeDocument/2006/relationships/image" Target="../media/image12.png"/></Relationships>
</file>

<file path=ppt/slides/_rels/slide71.xml.rels><?xml version="1.0" encoding="UTF-8" standalone="yes"?>
<Relationships xmlns="http://schemas.openxmlformats.org/package/2006/relationships"><Relationship Id="rId9" Type="http://schemas.openxmlformats.org/officeDocument/2006/relationships/slide" Target="slide69.xml"/><Relationship Id="rId8" Type="http://schemas.openxmlformats.org/officeDocument/2006/relationships/slide" Target="slide67.xml"/><Relationship Id="rId7" Type="http://schemas.openxmlformats.org/officeDocument/2006/relationships/slide" Target="slide66.xml"/><Relationship Id="rId6" Type="http://schemas.openxmlformats.org/officeDocument/2006/relationships/slide" Target="slide65.xml"/><Relationship Id="rId5" Type="http://schemas.openxmlformats.org/officeDocument/2006/relationships/slide" Target="slide64.xml"/><Relationship Id="rId4" Type="http://schemas.openxmlformats.org/officeDocument/2006/relationships/slide" Target="slide63.xml"/><Relationship Id="rId3" Type="http://schemas.openxmlformats.org/officeDocument/2006/relationships/slide" Target="slide62.xml"/><Relationship Id="rId2" Type="http://schemas.openxmlformats.org/officeDocument/2006/relationships/slide" Target="slide60.xml"/><Relationship Id="rId15" Type="http://schemas.openxmlformats.org/officeDocument/2006/relationships/slideLayout" Target="../slideLayouts/slideLayout1.xml"/><Relationship Id="rId14" Type="http://schemas.openxmlformats.org/officeDocument/2006/relationships/slide" Target="slide77.xml"/><Relationship Id="rId13" Type="http://schemas.openxmlformats.org/officeDocument/2006/relationships/slide" Target="slide75.xml"/><Relationship Id="rId12" Type="http://schemas.openxmlformats.org/officeDocument/2006/relationships/slide" Target="slide73.xml"/><Relationship Id="rId11" Type="http://schemas.openxmlformats.org/officeDocument/2006/relationships/slide" Target="slide72.xml"/><Relationship Id="rId10" Type="http://schemas.openxmlformats.org/officeDocument/2006/relationships/slide" Target="slide70.xml"/><Relationship Id="rId1" Type="http://schemas.openxmlformats.org/officeDocument/2006/relationships/slide" Target="slide58.xml"/></Relationships>
</file>

<file path=ppt/slides/_rels/slide72.xml.rels><?xml version="1.0" encoding="UTF-8" standalone="yes"?>
<Relationships xmlns="http://schemas.openxmlformats.org/package/2006/relationships"><Relationship Id="rId9" Type="http://schemas.openxmlformats.org/officeDocument/2006/relationships/slide" Target="slide66.xml"/><Relationship Id="rId8" Type="http://schemas.openxmlformats.org/officeDocument/2006/relationships/slide" Target="slide65.xml"/><Relationship Id="rId7" Type="http://schemas.openxmlformats.org/officeDocument/2006/relationships/slide" Target="slide64.xml"/><Relationship Id="rId6" Type="http://schemas.openxmlformats.org/officeDocument/2006/relationships/slide" Target="slide63.xml"/><Relationship Id="rId5" Type="http://schemas.openxmlformats.org/officeDocument/2006/relationships/slide" Target="slide62.xml"/><Relationship Id="rId4" Type="http://schemas.openxmlformats.org/officeDocument/2006/relationships/slide" Target="slide60.xml"/><Relationship Id="rId3" Type="http://schemas.openxmlformats.org/officeDocument/2006/relationships/slide" Target="slide58.xml"/><Relationship Id="rId2" Type="http://schemas.openxmlformats.org/officeDocument/2006/relationships/image" Target="../media/image19.png"/><Relationship Id="rId18" Type="http://schemas.openxmlformats.org/officeDocument/2006/relationships/slideLayout" Target="../slideLayouts/slideLayout1.xml"/><Relationship Id="rId17" Type="http://schemas.openxmlformats.org/officeDocument/2006/relationships/image" Target="../media/image23.png"/><Relationship Id="rId16" Type="http://schemas.openxmlformats.org/officeDocument/2006/relationships/slide" Target="slide77.xml"/><Relationship Id="rId15" Type="http://schemas.openxmlformats.org/officeDocument/2006/relationships/slide" Target="slide75.xml"/><Relationship Id="rId14" Type="http://schemas.openxmlformats.org/officeDocument/2006/relationships/slide" Target="slide73.xml"/><Relationship Id="rId13" Type="http://schemas.openxmlformats.org/officeDocument/2006/relationships/slide" Target="slide72.xml"/><Relationship Id="rId12" Type="http://schemas.openxmlformats.org/officeDocument/2006/relationships/slide" Target="slide70.xml"/><Relationship Id="rId11" Type="http://schemas.openxmlformats.org/officeDocument/2006/relationships/slide" Target="slide69.xml"/><Relationship Id="rId10" Type="http://schemas.openxmlformats.org/officeDocument/2006/relationships/slide" Target="slide67.xml"/><Relationship Id="rId1" Type="http://schemas.openxmlformats.org/officeDocument/2006/relationships/image" Target="../media/image12.png"/></Relationships>
</file>

<file path=ppt/slides/_rels/slide73.xml.rels><?xml version="1.0" encoding="UTF-8" standalone="yes"?>
<Relationships xmlns="http://schemas.openxmlformats.org/package/2006/relationships"><Relationship Id="rId9" Type="http://schemas.openxmlformats.org/officeDocument/2006/relationships/slide" Target="slide65.xml"/><Relationship Id="rId8" Type="http://schemas.openxmlformats.org/officeDocument/2006/relationships/slide" Target="slide64.xml"/><Relationship Id="rId7" Type="http://schemas.openxmlformats.org/officeDocument/2006/relationships/slide" Target="slide63.xml"/><Relationship Id="rId6" Type="http://schemas.openxmlformats.org/officeDocument/2006/relationships/slide" Target="slide62.xml"/><Relationship Id="rId5" Type="http://schemas.openxmlformats.org/officeDocument/2006/relationships/slide" Target="slide60.xml"/><Relationship Id="rId4" Type="http://schemas.openxmlformats.org/officeDocument/2006/relationships/slide" Target="slide58.xml"/><Relationship Id="rId3" Type="http://schemas.openxmlformats.org/officeDocument/2006/relationships/image" Target="../media/image19.png"/><Relationship Id="rId2" Type="http://schemas.openxmlformats.org/officeDocument/2006/relationships/slide" Target="slide74.xml"/><Relationship Id="rId18" Type="http://schemas.openxmlformats.org/officeDocument/2006/relationships/slideLayout" Target="../slideLayouts/slideLayout1.xml"/><Relationship Id="rId17" Type="http://schemas.openxmlformats.org/officeDocument/2006/relationships/slide" Target="slide77.xml"/><Relationship Id="rId16" Type="http://schemas.openxmlformats.org/officeDocument/2006/relationships/slide" Target="slide75.xml"/><Relationship Id="rId15" Type="http://schemas.openxmlformats.org/officeDocument/2006/relationships/slide" Target="slide73.xml"/><Relationship Id="rId14" Type="http://schemas.openxmlformats.org/officeDocument/2006/relationships/slide" Target="slide72.xml"/><Relationship Id="rId13" Type="http://schemas.openxmlformats.org/officeDocument/2006/relationships/slide" Target="slide70.xml"/><Relationship Id="rId12" Type="http://schemas.openxmlformats.org/officeDocument/2006/relationships/slide" Target="slide69.xml"/><Relationship Id="rId11" Type="http://schemas.openxmlformats.org/officeDocument/2006/relationships/slide" Target="slide67.xml"/><Relationship Id="rId10" Type="http://schemas.openxmlformats.org/officeDocument/2006/relationships/slide" Target="slide66.xml"/><Relationship Id="rId1" Type="http://schemas.openxmlformats.org/officeDocument/2006/relationships/image" Target="../media/image12.png"/></Relationships>
</file>

<file path=ppt/slides/_rels/slide74.xml.rels><?xml version="1.0" encoding="UTF-8" standalone="yes"?>
<Relationships xmlns="http://schemas.openxmlformats.org/package/2006/relationships"><Relationship Id="rId9" Type="http://schemas.openxmlformats.org/officeDocument/2006/relationships/slide" Target="slide69.xml"/><Relationship Id="rId8" Type="http://schemas.openxmlformats.org/officeDocument/2006/relationships/slide" Target="slide67.xml"/><Relationship Id="rId7" Type="http://schemas.openxmlformats.org/officeDocument/2006/relationships/slide" Target="slide66.xml"/><Relationship Id="rId6" Type="http://schemas.openxmlformats.org/officeDocument/2006/relationships/slide" Target="slide65.xml"/><Relationship Id="rId5" Type="http://schemas.openxmlformats.org/officeDocument/2006/relationships/slide" Target="slide64.xml"/><Relationship Id="rId4" Type="http://schemas.openxmlformats.org/officeDocument/2006/relationships/slide" Target="slide63.xml"/><Relationship Id="rId3" Type="http://schemas.openxmlformats.org/officeDocument/2006/relationships/slide" Target="slide62.xml"/><Relationship Id="rId2" Type="http://schemas.openxmlformats.org/officeDocument/2006/relationships/slide" Target="slide60.xml"/><Relationship Id="rId15" Type="http://schemas.openxmlformats.org/officeDocument/2006/relationships/slideLayout" Target="../slideLayouts/slideLayout1.xml"/><Relationship Id="rId14" Type="http://schemas.openxmlformats.org/officeDocument/2006/relationships/slide" Target="slide77.xml"/><Relationship Id="rId13" Type="http://schemas.openxmlformats.org/officeDocument/2006/relationships/slide" Target="slide75.xml"/><Relationship Id="rId12" Type="http://schemas.openxmlformats.org/officeDocument/2006/relationships/slide" Target="slide73.xml"/><Relationship Id="rId11" Type="http://schemas.openxmlformats.org/officeDocument/2006/relationships/slide" Target="slide72.xml"/><Relationship Id="rId10" Type="http://schemas.openxmlformats.org/officeDocument/2006/relationships/slide" Target="slide70.xml"/><Relationship Id="rId1" Type="http://schemas.openxmlformats.org/officeDocument/2006/relationships/slide" Target="slide58.xml"/></Relationships>
</file>

<file path=ppt/slides/_rels/slide75.xml.rels><?xml version="1.0" encoding="UTF-8" standalone="yes"?>
<Relationships xmlns="http://schemas.openxmlformats.org/package/2006/relationships"><Relationship Id="rId9" Type="http://schemas.openxmlformats.org/officeDocument/2006/relationships/slide" Target="slide66.xml"/><Relationship Id="rId8" Type="http://schemas.openxmlformats.org/officeDocument/2006/relationships/slide" Target="slide65.xml"/><Relationship Id="rId7" Type="http://schemas.openxmlformats.org/officeDocument/2006/relationships/slide" Target="slide64.xml"/><Relationship Id="rId6" Type="http://schemas.openxmlformats.org/officeDocument/2006/relationships/slide" Target="slide63.xml"/><Relationship Id="rId5" Type="http://schemas.openxmlformats.org/officeDocument/2006/relationships/slide" Target="slide62.xml"/><Relationship Id="rId4" Type="http://schemas.openxmlformats.org/officeDocument/2006/relationships/slide" Target="slide60.xml"/><Relationship Id="rId3" Type="http://schemas.openxmlformats.org/officeDocument/2006/relationships/slide" Target="slide58.xml"/><Relationship Id="rId2" Type="http://schemas.openxmlformats.org/officeDocument/2006/relationships/image" Target="../media/image12.png"/><Relationship Id="rId17" Type="http://schemas.openxmlformats.org/officeDocument/2006/relationships/slideLayout" Target="../slideLayouts/slideLayout1.xml"/><Relationship Id="rId16" Type="http://schemas.openxmlformats.org/officeDocument/2006/relationships/slide" Target="slide77.xml"/><Relationship Id="rId15" Type="http://schemas.openxmlformats.org/officeDocument/2006/relationships/slide" Target="slide75.xml"/><Relationship Id="rId14" Type="http://schemas.openxmlformats.org/officeDocument/2006/relationships/slide" Target="slide73.xml"/><Relationship Id="rId13" Type="http://schemas.openxmlformats.org/officeDocument/2006/relationships/slide" Target="slide72.xml"/><Relationship Id="rId12" Type="http://schemas.openxmlformats.org/officeDocument/2006/relationships/slide" Target="slide70.xml"/><Relationship Id="rId11" Type="http://schemas.openxmlformats.org/officeDocument/2006/relationships/slide" Target="slide69.xml"/><Relationship Id="rId10" Type="http://schemas.openxmlformats.org/officeDocument/2006/relationships/slide" Target="slide67.xml"/><Relationship Id="rId1" Type="http://schemas.openxmlformats.org/officeDocument/2006/relationships/slide" Target="slide76.xml"/></Relationships>
</file>

<file path=ppt/slides/_rels/slide76.xml.rels><?xml version="1.0" encoding="UTF-8" standalone="yes"?>
<Relationships xmlns="http://schemas.openxmlformats.org/package/2006/relationships"><Relationship Id="rId9" Type="http://schemas.openxmlformats.org/officeDocument/2006/relationships/slide" Target="slide69.xml"/><Relationship Id="rId8" Type="http://schemas.openxmlformats.org/officeDocument/2006/relationships/slide" Target="slide67.xml"/><Relationship Id="rId7" Type="http://schemas.openxmlformats.org/officeDocument/2006/relationships/slide" Target="slide66.xml"/><Relationship Id="rId6" Type="http://schemas.openxmlformats.org/officeDocument/2006/relationships/slide" Target="slide65.xml"/><Relationship Id="rId5" Type="http://schemas.openxmlformats.org/officeDocument/2006/relationships/slide" Target="slide64.xml"/><Relationship Id="rId4" Type="http://schemas.openxmlformats.org/officeDocument/2006/relationships/slide" Target="slide63.xml"/><Relationship Id="rId3" Type="http://schemas.openxmlformats.org/officeDocument/2006/relationships/slide" Target="slide62.xml"/><Relationship Id="rId2" Type="http://schemas.openxmlformats.org/officeDocument/2006/relationships/slide" Target="slide60.xml"/><Relationship Id="rId15" Type="http://schemas.openxmlformats.org/officeDocument/2006/relationships/slideLayout" Target="../slideLayouts/slideLayout1.xml"/><Relationship Id="rId14" Type="http://schemas.openxmlformats.org/officeDocument/2006/relationships/slide" Target="slide77.xml"/><Relationship Id="rId13" Type="http://schemas.openxmlformats.org/officeDocument/2006/relationships/slide" Target="slide75.xml"/><Relationship Id="rId12" Type="http://schemas.openxmlformats.org/officeDocument/2006/relationships/slide" Target="slide73.xml"/><Relationship Id="rId11" Type="http://schemas.openxmlformats.org/officeDocument/2006/relationships/slide" Target="slide72.xml"/><Relationship Id="rId10" Type="http://schemas.openxmlformats.org/officeDocument/2006/relationships/slide" Target="slide70.xml"/><Relationship Id="rId1" Type="http://schemas.openxmlformats.org/officeDocument/2006/relationships/slide" Target="slide58.xml"/></Relationships>
</file>

<file path=ppt/slides/_rels/slide77.xml.rels><?xml version="1.0" encoding="UTF-8" standalone="yes"?>
<Relationships xmlns="http://schemas.openxmlformats.org/package/2006/relationships"><Relationship Id="rId9" Type="http://schemas.openxmlformats.org/officeDocument/2006/relationships/slide" Target="slide69.xml"/><Relationship Id="rId8" Type="http://schemas.openxmlformats.org/officeDocument/2006/relationships/slide" Target="slide67.xml"/><Relationship Id="rId7" Type="http://schemas.openxmlformats.org/officeDocument/2006/relationships/slide" Target="slide66.xml"/><Relationship Id="rId6" Type="http://schemas.openxmlformats.org/officeDocument/2006/relationships/slide" Target="slide65.xml"/><Relationship Id="rId5" Type="http://schemas.openxmlformats.org/officeDocument/2006/relationships/slide" Target="slide64.xml"/><Relationship Id="rId4" Type="http://schemas.openxmlformats.org/officeDocument/2006/relationships/slide" Target="slide63.xml"/><Relationship Id="rId3" Type="http://schemas.openxmlformats.org/officeDocument/2006/relationships/slide" Target="slide62.xml"/><Relationship Id="rId2" Type="http://schemas.openxmlformats.org/officeDocument/2006/relationships/slide" Target="slide60.xml"/><Relationship Id="rId15" Type="http://schemas.openxmlformats.org/officeDocument/2006/relationships/slideLayout" Target="../slideLayouts/slideLayout1.xml"/><Relationship Id="rId14" Type="http://schemas.openxmlformats.org/officeDocument/2006/relationships/slide" Target="slide77.xml"/><Relationship Id="rId13" Type="http://schemas.openxmlformats.org/officeDocument/2006/relationships/slide" Target="slide75.xml"/><Relationship Id="rId12" Type="http://schemas.openxmlformats.org/officeDocument/2006/relationships/slide" Target="slide73.xml"/><Relationship Id="rId11" Type="http://schemas.openxmlformats.org/officeDocument/2006/relationships/slide" Target="slide72.xml"/><Relationship Id="rId10" Type="http://schemas.openxmlformats.org/officeDocument/2006/relationships/slide" Target="slide70.xml"/><Relationship Id="rId1" Type="http://schemas.openxmlformats.org/officeDocument/2006/relationships/slide" Target="slide58.xml"/></Relationships>
</file>

<file path=ppt/slides/_rels/slide78.xml.rels><?xml version="1.0" encoding="UTF-8" standalone="yes"?>
<Relationships xmlns="http://schemas.openxmlformats.org/package/2006/relationships"><Relationship Id="rId9" Type="http://schemas.openxmlformats.org/officeDocument/2006/relationships/slide" Target="slide69.xml"/><Relationship Id="rId8" Type="http://schemas.openxmlformats.org/officeDocument/2006/relationships/slide" Target="slide67.xml"/><Relationship Id="rId7" Type="http://schemas.openxmlformats.org/officeDocument/2006/relationships/slide" Target="slide66.xml"/><Relationship Id="rId6" Type="http://schemas.openxmlformats.org/officeDocument/2006/relationships/slide" Target="slide65.xml"/><Relationship Id="rId5" Type="http://schemas.openxmlformats.org/officeDocument/2006/relationships/slide" Target="slide64.xml"/><Relationship Id="rId4" Type="http://schemas.openxmlformats.org/officeDocument/2006/relationships/slide" Target="slide63.xml"/><Relationship Id="rId3" Type="http://schemas.openxmlformats.org/officeDocument/2006/relationships/slide" Target="slide62.xml"/><Relationship Id="rId2" Type="http://schemas.openxmlformats.org/officeDocument/2006/relationships/slide" Target="slide60.xml"/><Relationship Id="rId19" Type="http://schemas.openxmlformats.org/officeDocument/2006/relationships/slideLayout" Target="../slideLayouts/slideLayout1.xml"/><Relationship Id="rId18" Type="http://schemas.openxmlformats.org/officeDocument/2006/relationships/image" Target="../media/image15.png"/><Relationship Id="rId17" Type="http://schemas.openxmlformats.org/officeDocument/2006/relationships/slide" Target="slide3.xml"/><Relationship Id="rId16" Type="http://schemas.openxmlformats.org/officeDocument/2006/relationships/image" Target="../media/image12.png"/><Relationship Id="rId15" Type="http://schemas.openxmlformats.org/officeDocument/2006/relationships/slide" Target="slide79.xml"/><Relationship Id="rId14" Type="http://schemas.openxmlformats.org/officeDocument/2006/relationships/slide" Target="slide77.xml"/><Relationship Id="rId13" Type="http://schemas.openxmlformats.org/officeDocument/2006/relationships/slide" Target="slide75.xml"/><Relationship Id="rId12" Type="http://schemas.openxmlformats.org/officeDocument/2006/relationships/slide" Target="slide73.xml"/><Relationship Id="rId11" Type="http://schemas.openxmlformats.org/officeDocument/2006/relationships/slide" Target="slide72.xml"/><Relationship Id="rId10" Type="http://schemas.openxmlformats.org/officeDocument/2006/relationships/slide" Target="slide70.xml"/><Relationship Id="rId1" Type="http://schemas.openxmlformats.org/officeDocument/2006/relationships/slide" Target="slide58.xml"/></Relationships>
</file>

<file path=ppt/slides/_rels/slide79.xml.rels><?xml version="1.0" encoding="UTF-8" standalone="yes"?>
<Relationships xmlns="http://schemas.openxmlformats.org/package/2006/relationships"><Relationship Id="rId9" Type="http://schemas.openxmlformats.org/officeDocument/2006/relationships/slide" Target="slide66.xml"/><Relationship Id="rId8" Type="http://schemas.openxmlformats.org/officeDocument/2006/relationships/slide" Target="slide65.xml"/><Relationship Id="rId7" Type="http://schemas.openxmlformats.org/officeDocument/2006/relationships/slide" Target="slide64.xml"/><Relationship Id="rId6" Type="http://schemas.openxmlformats.org/officeDocument/2006/relationships/slide" Target="slide63.xml"/><Relationship Id="rId5" Type="http://schemas.openxmlformats.org/officeDocument/2006/relationships/slide" Target="slide62.xml"/><Relationship Id="rId4" Type="http://schemas.openxmlformats.org/officeDocument/2006/relationships/slide" Target="slide60.xml"/><Relationship Id="rId3" Type="http://schemas.openxmlformats.org/officeDocument/2006/relationships/slide" Target="slide58.xml"/><Relationship Id="rId2" Type="http://schemas.openxmlformats.org/officeDocument/2006/relationships/image" Target="../media/image15.png"/><Relationship Id="rId17" Type="http://schemas.openxmlformats.org/officeDocument/2006/relationships/slideLayout" Target="../slideLayouts/slideLayout1.xml"/><Relationship Id="rId16" Type="http://schemas.openxmlformats.org/officeDocument/2006/relationships/slide" Target="slide77.xml"/><Relationship Id="rId15" Type="http://schemas.openxmlformats.org/officeDocument/2006/relationships/slide" Target="slide75.xml"/><Relationship Id="rId14" Type="http://schemas.openxmlformats.org/officeDocument/2006/relationships/slide" Target="slide73.xml"/><Relationship Id="rId13" Type="http://schemas.openxmlformats.org/officeDocument/2006/relationships/slide" Target="slide72.xml"/><Relationship Id="rId12" Type="http://schemas.openxmlformats.org/officeDocument/2006/relationships/slide" Target="slide70.xml"/><Relationship Id="rId11" Type="http://schemas.openxmlformats.org/officeDocument/2006/relationships/slide" Target="slide69.xml"/><Relationship Id="rId10" Type="http://schemas.openxmlformats.org/officeDocument/2006/relationships/slide" Target="slide67.xml"/><Relationship Id="rId1" Type="http://schemas.openxmlformats.org/officeDocument/2006/relationships/slide" Target="slide3.xml"/></Relationships>
</file>

<file path=ppt/slides/_rels/slide80.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6.emf"/><Relationship Id="rId7" Type="http://schemas.openxmlformats.org/officeDocument/2006/relationships/image" Target="../media/image5.png"/><Relationship Id="rId6" Type="http://schemas.openxmlformats.org/officeDocument/2006/relationships/tags" Target="../tags/tag12.xml"/><Relationship Id="rId5" Type="http://schemas.microsoft.com/office/2007/relationships/hdphoto" Target="../media/image4.wdp"/><Relationship Id="rId4" Type="http://schemas.openxmlformats.org/officeDocument/2006/relationships/image" Target="../media/image3.png"/><Relationship Id="rId3" Type="http://schemas.openxmlformats.org/officeDocument/2006/relationships/tags" Target="../tags/tag11.xml"/><Relationship Id="rId2" Type="http://schemas.openxmlformats.org/officeDocument/2006/relationships/image" Target="../media/image2.png"/><Relationship Id="rId1" Type="http://schemas.openxmlformats.org/officeDocument/2006/relationships/tags" Target="../tags/tag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A_图片 23"/>
          <p:cNvPicPr>
            <a:picLocks noChangeAspect="1"/>
          </p:cNvPicPr>
          <p:nvPr>
            <p:custDataLst>
              <p:tags r:id="rId1"/>
            </p:custDataLst>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112720" y="5182425"/>
            <a:ext cx="7087494" cy="1596666"/>
          </a:xfrm>
          <a:prstGeom prst="rect">
            <a:avLst/>
          </a:prstGeom>
        </p:spPr>
      </p:pic>
      <p:pic>
        <p:nvPicPr>
          <p:cNvPr id="17" name="PA_图片 21"/>
          <p:cNvPicPr>
            <a:picLocks noChangeAspect="1"/>
          </p:cNvPicPr>
          <p:nvPr>
            <p:custDataLst>
              <p:tags r:id="rId3"/>
            </p:custDataLst>
          </p:nvPr>
        </p:nvPicPr>
        <p:blipFill>
          <a:blip r:embed="rId4" cstate="hqprint">
            <a:duotone>
              <a:schemeClr val="bg2">
                <a:shade val="45000"/>
                <a:satMod val="135000"/>
              </a:schemeClr>
              <a:prstClr val="white"/>
            </a:duotone>
            <a:extLst>
              <a:ext uri="{BEBA8EAE-BF5A-486C-A8C5-ECC9F3942E4B}">
                <a14:imgProps xmlns:a14="http://schemas.microsoft.com/office/drawing/2010/main">
                  <a14:imgLayer r:embed="rId5">
                    <a14:imgEffect>
                      <a14:colorTemperature colorTemp="4200"/>
                    </a14:imgEffect>
                  </a14:imgLayer>
                </a14:imgProps>
              </a:ext>
              <a:ext uri="{28A0092B-C50C-407E-A947-70E740481C1C}">
                <a14:useLocalDpi xmlns:a14="http://schemas.microsoft.com/office/drawing/2010/main" val="0"/>
              </a:ext>
            </a:extLst>
          </a:blip>
          <a:stretch>
            <a:fillRect/>
          </a:stretch>
        </p:blipFill>
        <p:spPr>
          <a:xfrm>
            <a:off x="29188" y="3504317"/>
            <a:ext cx="1561490" cy="3275321"/>
          </a:xfrm>
          <a:prstGeom prst="rect">
            <a:avLst/>
          </a:prstGeom>
        </p:spPr>
      </p:pic>
      <p:pic>
        <p:nvPicPr>
          <p:cNvPr id="18" name="PA_图片 22"/>
          <p:cNvPicPr>
            <a:picLocks noChangeAspect="1"/>
          </p:cNvPicPr>
          <p:nvPr>
            <p:custDataLst>
              <p:tags r:id="rId6"/>
            </p:custDataLst>
          </p:nvPr>
        </p:nvPicPr>
        <p:blipFill rotWithShape="1">
          <a:blip r:embed="rId7"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a:xfrm>
            <a:off x="1135939" y="5045859"/>
            <a:ext cx="3184998" cy="1733780"/>
          </a:xfrm>
          <a:prstGeom prst="rect">
            <a:avLst/>
          </a:prstGeom>
        </p:spPr>
      </p:pic>
      <p:grpSp>
        <p:nvGrpSpPr>
          <p:cNvPr id="14" name="组合 13"/>
          <p:cNvGrpSpPr/>
          <p:nvPr/>
        </p:nvGrpSpPr>
        <p:grpSpPr>
          <a:xfrm>
            <a:off x="5007118" y="379378"/>
            <a:ext cx="2176176" cy="1610256"/>
            <a:chOff x="4495094" y="189434"/>
            <a:chExt cx="2624160" cy="1728192"/>
          </a:xfrm>
        </p:grpSpPr>
        <p:sp>
          <p:nvSpPr>
            <p:cNvPr id="15" name="矩形 14"/>
            <p:cNvSpPr/>
            <p:nvPr/>
          </p:nvSpPr>
          <p:spPr>
            <a:xfrm>
              <a:off x="4943078" y="189434"/>
              <a:ext cx="1728192" cy="1728192"/>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6" name="图片 15"/>
            <p:cNvPicPr>
              <a:picLocks noChangeAspect="1"/>
            </p:cNvPicPr>
            <p:nvPr/>
          </p:nvPicPr>
          <p:blipFill>
            <a:blip r:embed="rId8"/>
            <a:stretch>
              <a:fillRect/>
            </a:stretch>
          </p:blipFill>
          <p:spPr>
            <a:xfrm>
              <a:off x="5316709" y="279024"/>
              <a:ext cx="980931" cy="1169918"/>
            </a:xfrm>
            <a:prstGeom prst="rect">
              <a:avLst/>
            </a:prstGeom>
          </p:spPr>
        </p:pic>
        <p:sp>
          <p:nvSpPr>
            <p:cNvPr id="20" name="文本框 21"/>
            <p:cNvSpPr txBox="1"/>
            <p:nvPr/>
          </p:nvSpPr>
          <p:spPr>
            <a:xfrm>
              <a:off x="4495094" y="1491913"/>
              <a:ext cx="2624160" cy="330319"/>
            </a:xfrm>
            <a:prstGeom prst="rect">
              <a:avLst/>
            </a:prstGeom>
            <a:noFill/>
          </p:spPr>
          <p:txBody>
            <a:bodyPr wrap="square" rtlCol="0">
              <a:spAutoFit/>
            </a:bodyPr>
            <a:lstStyle/>
            <a:p>
              <a:pPr algn="ctr"/>
              <a:r>
                <a:rPr kumimoji="1" lang="zh-CN" altLang="en-US" sz="1400" dirty="0" smtClean="0">
                  <a:solidFill>
                    <a:schemeClr val="bg1"/>
                  </a:solidFill>
                  <a:latin typeface="+mj-ea"/>
                  <a:ea typeface="+mj-ea"/>
                </a:rPr>
                <a:t>大一轮复习讲义</a:t>
              </a:r>
              <a:endParaRPr kumimoji="1" lang="zh-CN" altLang="en-US" sz="1400" dirty="0">
                <a:solidFill>
                  <a:schemeClr val="bg1"/>
                </a:solidFill>
                <a:latin typeface="+mj-ea"/>
                <a:ea typeface="+mj-ea"/>
              </a:endParaRPr>
            </a:p>
          </p:txBody>
        </p:sp>
      </p:grpSp>
      <p:grpSp>
        <p:nvGrpSpPr>
          <p:cNvPr id="2" name="组合 1"/>
          <p:cNvGrpSpPr/>
          <p:nvPr/>
        </p:nvGrpSpPr>
        <p:grpSpPr>
          <a:xfrm>
            <a:off x="3603501" y="2621292"/>
            <a:ext cx="4978472" cy="504056"/>
            <a:chOff x="3584451" y="2621292"/>
            <a:chExt cx="4978472" cy="504056"/>
          </a:xfrm>
        </p:grpSpPr>
        <p:sp>
          <p:nvSpPr>
            <p:cNvPr id="32" name="副标题 3"/>
            <p:cNvSpPr txBox="1"/>
            <p:nvPr/>
          </p:nvSpPr>
          <p:spPr>
            <a:xfrm>
              <a:off x="4552930" y="2621292"/>
              <a:ext cx="4009993" cy="504056"/>
            </a:xfrm>
            <a:prstGeom prst="rect">
              <a:avLst/>
            </a:prstGeom>
          </p:spPr>
          <p:txBody>
            <a:bodyPr anchor="ctr">
              <a:no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zh-CN" sz="2000" dirty="0" smtClean="0">
                  <a:latin typeface="+mj-ea"/>
                  <a:ea typeface="+mj-ea"/>
                </a:rPr>
                <a:t>第</a:t>
              </a:r>
              <a:r>
                <a:rPr lang="zh-CN" altLang="en-US" sz="2000" dirty="0" smtClean="0">
                  <a:latin typeface="+mj-ea"/>
                  <a:ea typeface="+mj-ea"/>
                </a:rPr>
                <a:t>十三</a:t>
              </a:r>
              <a:r>
                <a:rPr lang="zh-CN" altLang="zh-CN" sz="2000" dirty="0" smtClean="0">
                  <a:latin typeface="+mj-ea"/>
                  <a:ea typeface="+mj-ea"/>
                </a:rPr>
                <a:t>单元</a:t>
              </a:r>
              <a:r>
                <a:rPr lang="zh-CN" altLang="zh-CN" sz="2000" dirty="0">
                  <a:latin typeface="+mj-ea"/>
                  <a:ea typeface="+mj-ea"/>
                </a:rPr>
                <a:t>　探索世界与追求</a:t>
              </a:r>
              <a:r>
                <a:rPr lang="zh-CN" altLang="zh-CN" sz="2000" dirty="0" smtClean="0">
                  <a:latin typeface="+mj-ea"/>
                  <a:ea typeface="+mj-ea"/>
                </a:rPr>
                <a:t>真理</a:t>
              </a:r>
              <a:endParaRPr lang="zh-CN" altLang="zh-CN" sz="2000" dirty="0">
                <a:latin typeface="+mj-ea"/>
                <a:ea typeface="+mj-ea"/>
              </a:endParaRPr>
            </a:p>
          </p:txBody>
        </p:sp>
        <p:sp>
          <p:nvSpPr>
            <p:cNvPr id="33" name="副标题 3"/>
            <p:cNvSpPr txBox="1"/>
            <p:nvPr/>
          </p:nvSpPr>
          <p:spPr>
            <a:xfrm>
              <a:off x="3584451" y="2621292"/>
              <a:ext cx="971236" cy="504056"/>
            </a:xfrm>
            <a:prstGeom prst="rect">
              <a:avLst/>
            </a:prstGeom>
          </p:spPr>
          <p:txBody>
            <a:bodyPr anchor="ctr">
              <a:norm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en-US" sz="2000" dirty="0" smtClean="0">
                  <a:latin typeface="+mj-ea"/>
                  <a:ea typeface="+mj-ea"/>
                </a:rPr>
                <a:t>必修</a:t>
              </a:r>
              <a:r>
                <a:rPr lang="en-US" altLang="zh-CN" sz="2000" dirty="0" smtClean="0">
                  <a:latin typeface="Times New Roman" panose="02020603050405020304" pitchFamily="18" charset="0"/>
                  <a:ea typeface="Times New Roman" panose="02020603050405020304" pitchFamily="18" charset="0"/>
                  <a:cs typeface="Times New Roman" panose="02020603050405020304" pitchFamily="18" charset="0"/>
                </a:rPr>
                <a:t>4</a:t>
              </a:r>
              <a:endParaRPr lang="zh-CN" altLang="en-US" sz="2000" dirty="0">
                <a:latin typeface="+mj-ea"/>
                <a:ea typeface="+mj-ea"/>
              </a:endParaRPr>
            </a:p>
          </p:txBody>
        </p:sp>
        <p:sp>
          <p:nvSpPr>
            <p:cNvPr id="34" name="矩形 33"/>
            <p:cNvSpPr/>
            <p:nvPr/>
          </p:nvSpPr>
          <p:spPr>
            <a:xfrm flipH="1">
              <a:off x="4449236" y="2693065"/>
              <a:ext cx="18000" cy="360000"/>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sp>
        <p:nvSpPr>
          <p:cNvPr id="36" name="标题 2"/>
          <p:cNvSpPr txBox="1"/>
          <p:nvPr/>
        </p:nvSpPr>
        <p:spPr>
          <a:xfrm>
            <a:off x="2833312" y="3513464"/>
            <a:ext cx="6523788" cy="683910"/>
          </a:xfrm>
          <a:prstGeom prst="rect">
            <a:avLst/>
          </a:prstGeom>
        </p:spPr>
        <p:txBody>
          <a:bodyPr>
            <a:noAutofit/>
          </a:bodyPr>
          <a:lstStyle>
            <a:lvl1pPr algn="ctr" defTabSz="1218565" rtl="0" eaLnBrk="1" latinLnBrk="0" hangingPunct="1">
              <a:spcBef>
                <a:spcPct val="0"/>
              </a:spcBef>
              <a:buNone/>
              <a:defRPr sz="5900" kern="1200">
                <a:solidFill>
                  <a:schemeClr val="tx1"/>
                </a:solidFill>
                <a:latin typeface="+mj-lt"/>
                <a:ea typeface="+mj-ea"/>
                <a:cs typeface="+mj-cs"/>
              </a:defRPr>
            </a:lvl1pPr>
          </a:lstStyle>
          <a:p>
            <a:pPr>
              <a:tabLst>
                <a:tab pos="2250440" algn="l"/>
              </a:tabLst>
            </a:pPr>
            <a:r>
              <a:rPr lang="zh-CN" altLang="zh-CN" sz="4400" b="1" kern="100" dirty="0" smtClean="0">
                <a:latin typeface="Times New Roman" panose="02020603050405020304"/>
                <a:ea typeface="微软雅黑" panose="020B0503020204020204" pitchFamily="34" charset="-122"/>
                <a:cs typeface="Times New Roman" panose="02020603050405020304"/>
              </a:rPr>
              <a:t>第</a:t>
            </a:r>
            <a:r>
              <a:rPr lang="en-US" altLang="zh-CN" sz="4400" b="1" kern="100" dirty="0" smtClean="0">
                <a:latin typeface="+mj-ea"/>
                <a:cs typeface="Times New Roman" panose="02020603050405020304"/>
              </a:rPr>
              <a:t>32</a:t>
            </a:r>
            <a:r>
              <a:rPr lang="zh-CN" altLang="zh-CN" sz="4400" b="1" kern="100" dirty="0" smtClean="0">
                <a:latin typeface="Times New Roman" panose="02020603050405020304"/>
                <a:ea typeface="微软雅黑" panose="020B0503020204020204" pitchFamily="34" charset="-122"/>
                <a:cs typeface="Times New Roman" panose="02020603050405020304"/>
              </a:rPr>
              <a:t>课</a:t>
            </a:r>
            <a:r>
              <a:rPr lang="zh-CN" altLang="zh-CN" sz="4400" b="1" kern="100" dirty="0">
                <a:latin typeface="Times New Roman" panose="02020603050405020304"/>
                <a:ea typeface="微软雅黑" panose="020B0503020204020204" pitchFamily="34" charset="-122"/>
                <a:cs typeface="Times New Roman" panose="02020603050405020304"/>
              </a:rPr>
              <a:t>　</a:t>
            </a:r>
            <a:r>
              <a:rPr lang="zh-CN" altLang="en-US" sz="4400" b="1" kern="100" dirty="0" smtClean="0">
                <a:latin typeface="Times New Roman" panose="02020603050405020304"/>
                <a:ea typeface="微软雅黑" panose="020B0503020204020204" pitchFamily="34" charset="-122"/>
                <a:cs typeface="Times New Roman" panose="02020603050405020304"/>
              </a:rPr>
              <a:t>探究</a:t>
            </a:r>
            <a:r>
              <a:rPr lang="zh-CN" altLang="en-US" sz="4400" b="1" kern="100" dirty="0">
                <a:latin typeface="Times New Roman" panose="02020603050405020304"/>
                <a:ea typeface="微软雅黑" panose="020B0503020204020204" pitchFamily="34" charset="-122"/>
                <a:cs typeface="Times New Roman" panose="02020603050405020304"/>
              </a:rPr>
              <a:t>世界的本质</a:t>
            </a:r>
            <a:endParaRPr lang="zh-CN" altLang="en-US" sz="4400" b="1" kern="100" dirty="0">
              <a:latin typeface="Times New Roman" panose="02020603050405020304"/>
              <a:ea typeface="微软雅黑" panose="020B0503020204020204" pitchFamily="34" charset="-122"/>
              <a:cs typeface="Times New Roman" panose="02020603050405020304"/>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712024" y="1673279"/>
            <a:ext cx="10514394"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哲学的物质概念：自然界的物质性；人类社会的物质性。</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哲学的运动概念：运动和物质的关系；绝对运动与相对静止。</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物质运动的规律：规律的概念；规律的客观性和普遍性；尊重客观规律与发挥主观能动性。</a:t>
            </a:r>
            <a:endParaRPr lang="zh-CN" altLang="zh-CN" sz="2600" kern="100" dirty="0">
              <a:effectLst/>
              <a:latin typeface="宋体" panose="02010600030101010101" pitchFamily="2" charset="-122"/>
              <a:cs typeface="Courier New" panose="02070309020205020404"/>
            </a:endParaRPr>
          </a:p>
        </p:txBody>
      </p:sp>
      <p:sp>
        <p:nvSpPr>
          <p:cNvPr id="19" name="矩形 18"/>
          <p:cNvSpPr/>
          <p:nvPr/>
        </p:nvSpPr>
        <p:spPr>
          <a:xfrm>
            <a:off x="712024" y="837506"/>
            <a:ext cx="2031325" cy="646331"/>
          </a:xfrm>
          <a:prstGeom prst="rect">
            <a:avLst/>
          </a:prstGeom>
        </p:spPr>
        <p:txBody>
          <a:bodyPr wrap="none">
            <a:spAutoFit/>
          </a:bodyPr>
          <a:lstStyle/>
          <a:p>
            <a:pPr defTabSz="913765" fontAlgn="base">
              <a:spcBef>
                <a:spcPct val="0"/>
              </a:spcBef>
              <a:spcAft>
                <a:spcPct val="0"/>
              </a:spcAft>
            </a:pPr>
            <a:r>
              <a:rPr lang="zh-CN" altLang="en-US" sz="3600" b="1" dirty="0" smtClean="0">
                <a:latin typeface="微软雅黑" panose="020B0503020204020204" pitchFamily="34" charset="-122"/>
                <a:ea typeface="微软雅黑" panose="020B0503020204020204" pitchFamily="34" charset="-122"/>
                <a:cs typeface="方正苏新诗柳楷简体-yolan" panose="02000000000000000000" pitchFamily="2" charset="-122"/>
              </a:rPr>
              <a:t>最新考纲</a:t>
            </a:r>
            <a:endParaRPr lang="en-US" altLang="zh-CN" sz="3600" b="1" dirty="0">
              <a:latin typeface="微软雅黑" panose="020B0503020204020204" pitchFamily="34" charset="-122"/>
              <a:ea typeface="微软雅黑" panose="020B0503020204020204" pitchFamily="34" charset="-122"/>
              <a:cs typeface="方正苏新诗柳楷简体-yolan" panose="02000000000000000000" pitchFamily="2"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4042978" y="1917626"/>
            <a:ext cx="4211910" cy="760478"/>
            <a:chOff x="4042978" y="1917626"/>
            <a:chExt cx="4211910" cy="760478"/>
          </a:xfrm>
        </p:grpSpPr>
        <p:pic>
          <p:nvPicPr>
            <p:cNvPr id="5" name="图片 4">
              <a:hlinkClick r:id="rId1" action="ppaction://hlinksldjump"/>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60404" y="1917626"/>
              <a:ext cx="3494484" cy="760478"/>
            </a:xfrm>
            <a:prstGeom prst="rect">
              <a:avLst/>
            </a:prstGeom>
          </p:spPr>
        </p:pic>
        <p:pic>
          <p:nvPicPr>
            <p:cNvPr id="2" name="图片 1">
              <a:hlinkClick r:id="rId1"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42978" y="1917626"/>
              <a:ext cx="743714" cy="760478"/>
            </a:xfrm>
            <a:prstGeom prst="rect">
              <a:avLst/>
            </a:prstGeom>
          </p:spPr>
        </p:pic>
      </p:grpSp>
      <p:grpSp>
        <p:nvGrpSpPr>
          <p:cNvPr id="9" name="组合 8"/>
          <p:cNvGrpSpPr/>
          <p:nvPr/>
        </p:nvGrpSpPr>
        <p:grpSpPr>
          <a:xfrm>
            <a:off x="4042421" y="3124458"/>
            <a:ext cx="4213025" cy="793419"/>
            <a:chOff x="4042421" y="3124458"/>
            <a:chExt cx="4213025" cy="793419"/>
          </a:xfrm>
        </p:grpSpPr>
        <p:pic>
          <p:nvPicPr>
            <p:cNvPr id="14" name="图片 13">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59846" y="3124458"/>
              <a:ext cx="3495600" cy="793419"/>
            </a:xfrm>
            <a:prstGeom prst="rect">
              <a:avLst/>
            </a:prstGeom>
          </p:spPr>
        </p:pic>
        <p:pic>
          <p:nvPicPr>
            <p:cNvPr id="3" name="图片 2">
              <a:hlinkClick r:id="rId4"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42421" y="3124458"/>
              <a:ext cx="743714" cy="760478"/>
            </a:xfrm>
            <a:prstGeom prst="rect">
              <a:avLst/>
            </a:prstGeom>
          </p:spPr>
        </p:pic>
      </p:grpSp>
      <p:sp>
        <p:nvSpPr>
          <p:cNvPr id="21" name="TextBox 47">
            <a:hlinkClick r:id="rId1" action="ppaction://hlinksldjump"/>
          </p:cNvPr>
          <p:cNvSpPr txBox="1"/>
          <p:nvPr/>
        </p:nvSpPr>
        <p:spPr>
          <a:xfrm>
            <a:off x="4997003" y="2075586"/>
            <a:ext cx="2994551" cy="461537"/>
          </a:xfrm>
          <a:prstGeom prst="rect">
            <a:avLst/>
          </a:prstGeom>
          <a:noFill/>
        </p:spPr>
        <p:txBody>
          <a:bodyPr wrap="square" rtlCol="0">
            <a:spAutoFit/>
          </a:bodyPr>
          <a:lstStyle/>
          <a:p>
            <a:pPr defTabSz="913765" fontAlgn="base">
              <a:spcBef>
                <a:spcPct val="0"/>
              </a:spcBef>
              <a:spcAft>
                <a:spcPct val="0"/>
              </a:spcAft>
            </a:pPr>
            <a:r>
              <a:rPr lang="zh-CN" altLang="en-US" sz="2400" b="1" dirty="0" smtClean="0">
                <a:solidFill>
                  <a:srgbClr val="4D4D4D"/>
                </a:solidFill>
                <a:latin typeface="微软雅黑" panose="020B0503020204020204" pitchFamily="34" charset="-122"/>
                <a:ea typeface="微软雅黑" panose="020B0503020204020204" pitchFamily="34" charset="-122"/>
              </a:rPr>
              <a:t>主干构建</a:t>
            </a:r>
            <a:r>
              <a:rPr lang="zh-CN" altLang="en-US" dirty="0">
                <a:solidFill>
                  <a:prstClr val="black">
                    <a:lumMod val="65000"/>
                    <a:lumOff val="35000"/>
                  </a:prstClr>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en-US" sz="2400" b="1" dirty="0" smtClean="0">
                <a:solidFill>
                  <a:srgbClr val="4D4D4D"/>
                </a:solidFill>
                <a:latin typeface="微软雅黑" panose="020B0503020204020204" pitchFamily="34" charset="-122"/>
                <a:ea typeface="微软雅黑" panose="020B0503020204020204" pitchFamily="34" charset="-122"/>
              </a:rPr>
              <a:t>易错明辨</a:t>
            </a:r>
            <a:endParaRPr lang="zh-CN" altLang="en-US" sz="2400" b="1" dirty="0">
              <a:solidFill>
                <a:srgbClr val="4D4D4D"/>
              </a:solidFill>
              <a:latin typeface="微软雅黑" panose="020B0503020204020204" pitchFamily="34" charset="-122"/>
              <a:ea typeface="微软雅黑" panose="020B0503020204020204" pitchFamily="34" charset="-122"/>
            </a:endParaRPr>
          </a:p>
        </p:txBody>
      </p:sp>
      <p:sp>
        <p:nvSpPr>
          <p:cNvPr id="23" name="TextBox 48">
            <a:hlinkClick r:id="rId4" action="ppaction://hlinksldjump"/>
          </p:cNvPr>
          <p:cNvSpPr txBox="1"/>
          <p:nvPr/>
        </p:nvSpPr>
        <p:spPr>
          <a:xfrm>
            <a:off x="4997003" y="3294389"/>
            <a:ext cx="3111272" cy="461537"/>
          </a:xfrm>
          <a:prstGeom prst="rect">
            <a:avLst/>
          </a:prstGeom>
          <a:noFill/>
        </p:spPr>
        <p:txBody>
          <a:bodyPr wrap="square" rtlCol="0">
            <a:spAutoFit/>
          </a:bodyPr>
          <a:lstStyle>
            <a:defPPr>
              <a:defRPr lang="zh-CN"/>
            </a:defPPr>
            <a:lvl1pPr>
              <a:defRPr sz="2400" b="1">
                <a:solidFill>
                  <a:schemeClr val="tx2"/>
                </a:solidFill>
                <a:latin typeface="微软雅黑" panose="020B0503020204020204" pitchFamily="34" charset="-122"/>
                <a:ea typeface="微软雅黑" panose="020B0503020204020204" pitchFamily="34" charset="-122"/>
              </a:defRPr>
            </a:lvl1pPr>
          </a:lstStyle>
          <a:p>
            <a:pPr defTabSz="913765" fontAlgn="base">
              <a:spcBef>
                <a:spcPct val="0"/>
              </a:spcBef>
              <a:spcAft>
                <a:spcPct val="0"/>
              </a:spcAft>
            </a:pPr>
            <a:r>
              <a:rPr lang="zh-CN" altLang="en-US" sz="2400" dirty="0" smtClean="0">
                <a:solidFill>
                  <a:srgbClr val="4D4D4D"/>
                </a:solidFill>
              </a:rPr>
              <a:t>核心突破</a:t>
            </a:r>
            <a:r>
              <a:rPr lang="zh-CN" altLang="en-US" b="0" dirty="0">
                <a:solidFill>
                  <a:prstClr val="black">
                    <a:lumMod val="65000"/>
                    <a:lumOff val="35000"/>
                  </a:prstClr>
                </a:solidFill>
                <a:cs typeface="Times New Roman" panose="02020603050405020304" pitchFamily="18" charset="0"/>
              </a:rPr>
              <a:t>　</a:t>
            </a:r>
            <a:r>
              <a:rPr lang="zh-CN" altLang="en-US" sz="2400" dirty="0" smtClean="0">
                <a:solidFill>
                  <a:srgbClr val="4D4D4D"/>
                </a:solidFill>
              </a:rPr>
              <a:t>精讲考点</a:t>
            </a:r>
            <a:endParaRPr lang="zh-CN" altLang="en-US" sz="2400" dirty="0">
              <a:solidFill>
                <a:srgbClr val="4D4D4D"/>
              </a:solidFill>
            </a:endParaRPr>
          </a:p>
        </p:txBody>
      </p:sp>
      <p:sp>
        <p:nvSpPr>
          <p:cNvPr id="24" name="矩形 23"/>
          <p:cNvSpPr/>
          <p:nvPr/>
        </p:nvSpPr>
        <p:spPr>
          <a:xfrm>
            <a:off x="712024" y="837506"/>
            <a:ext cx="2031325" cy="646331"/>
          </a:xfrm>
          <a:prstGeom prst="rect">
            <a:avLst/>
          </a:prstGeom>
        </p:spPr>
        <p:txBody>
          <a:bodyPr wrap="none">
            <a:spAutoFit/>
          </a:bodyPr>
          <a:lstStyle/>
          <a:p>
            <a:pPr defTabSz="913765" fontAlgn="base">
              <a:spcBef>
                <a:spcPct val="0"/>
              </a:spcBef>
              <a:spcAft>
                <a:spcPct val="0"/>
              </a:spcAft>
            </a:pPr>
            <a:r>
              <a:rPr lang="zh-CN" altLang="en-US" sz="3600" b="1" dirty="0">
                <a:latin typeface="微软雅黑" panose="020B0503020204020204" pitchFamily="34" charset="-122"/>
                <a:ea typeface="微软雅黑" panose="020B0503020204020204" pitchFamily="34" charset="-122"/>
                <a:cs typeface="方正苏新诗柳楷简体-yolan" panose="02000000000000000000" pitchFamily="2" charset="-122"/>
              </a:rPr>
              <a:t>内容索引</a:t>
            </a:r>
            <a:endParaRPr lang="en-US" altLang="zh-CN" sz="3600" b="1" dirty="0">
              <a:latin typeface="微软雅黑" panose="020B0503020204020204" pitchFamily="34" charset="-122"/>
              <a:ea typeface="微软雅黑" panose="020B0503020204020204" pitchFamily="34" charset="-122"/>
              <a:cs typeface="方正苏新诗柳楷简体-yolan" panose="02000000000000000000" pitchFamily="2" charset="-122"/>
            </a:endParaRPr>
          </a:p>
        </p:txBody>
      </p:sp>
      <p:grpSp>
        <p:nvGrpSpPr>
          <p:cNvPr id="12" name="组合 11"/>
          <p:cNvGrpSpPr/>
          <p:nvPr/>
        </p:nvGrpSpPr>
        <p:grpSpPr>
          <a:xfrm>
            <a:off x="4042421" y="4364566"/>
            <a:ext cx="4213025" cy="793420"/>
            <a:chOff x="4042421" y="4955932"/>
            <a:chExt cx="4213025" cy="793420"/>
          </a:xfrm>
        </p:grpSpPr>
        <p:pic>
          <p:nvPicPr>
            <p:cNvPr id="17" name="图片 16">
              <a:hlinkClick r:id="rId7"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59846" y="4955933"/>
              <a:ext cx="3495600" cy="793419"/>
            </a:xfrm>
            <a:prstGeom prst="rect">
              <a:avLst/>
            </a:prstGeom>
          </p:spPr>
        </p:pic>
        <p:sp>
          <p:nvSpPr>
            <p:cNvPr id="19" name="TextBox 55">
              <a:hlinkClick r:id="rId7" action="ppaction://hlinksldjump"/>
            </p:cNvPr>
            <p:cNvSpPr txBox="1"/>
            <p:nvPr/>
          </p:nvSpPr>
          <p:spPr>
            <a:xfrm>
              <a:off x="4997003" y="5107518"/>
              <a:ext cx="2994550" cy="461485"/>
            </a:xfrm>
            <a:prstGeom prst="rect">
              <a:avLst/>
            </a:prstGeom>
            <a:noFill/>
          </p:spPr>
          <p:txBody>
            <a:bodyPr wrap="square" rtlCol="0">
              <a:spAutoFit/>
            </a:bodyPr>
            <a:lstStyle>
              <a:defPPr>
                <a:defRPr lang="zh-CN"/>
              </a:defPPr>
              <a:lvl1pPr>
                <a:defRPr sz="2400" b="1">
                  <a:solidFill>
                    <a:schemeClr val="tx2"/>
                  </a:solidFill>
                  <a:latin typeface="微软雅黑" panose="020B0503020204020204" pitchFamily="34" charset="-122"/>
                  <a:ea typeface="微软雅黑" panose="020B0503020204020204" pitchFamily="34" charset="-122"/>
                </a:defRPr>
              </a:lvl1pPr>
            </a:lstStyle>
            <a:p>
              <a:pPr defTabSz="913765" fontAlgn="base">
                <a:spcBef>
                  <a:spcPct val="0"/>
                </a:spcBef>
                <a:spcAft>
                  <a:spcPct val="0"/>
                </a:spcAft>
              </a:pPr>
              <a:r>
                <a:rPr lang="zh-CN" altLang="en-US" sz="2400" dirty="0" smtClean="0">
                  <a:solidFill>
                    <a:srgbClr val="4D4D4D"/>
                  </a:solidFill>
                </a:rPr>
                <a:t>课时作业</a:t>
              </a:r>
              <a:endParaRPr lang="zh-CN" altLang="en-US" sz="2400" dirty="0">
                <a:solidFill>
                  <a:srgbClr val="4D4D4D"/>
                </a:solidFill>
              </a:endParaRPr>
            </a:p>
          </p:txBody>
        </p:sp>
        <p:pic>
          <p:nvPicPr>
            <p:cNvPr id="4" name="图片 3">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042421" y="4955932"/>
              <a:ext cx="743714" cy="760478"/>
            </a:xfrm>
            <a:prstGeom prst="rect">
              <a:avLst/>
            </a:prstGeom>
          </p:spPr>
        </p:pic>
      </p:gr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7"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8"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9" name="TextBox 26"/>
          <p:cNvSpPr txBox="1"/>
          <p:nvPr/>
        </p:nvSpPr>
        <p:spPr>
          <a:xfrm>
            <a:off x="2091063" y="2806230"/>
            <a:ext cx="9115342"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en-US" sz="6000" dirty="0">
                <a:solidFill>
                  <a:schemeClr val="tx1"/>
                </a:solidFill>
              </a:rPr>
              <a:t>主干构建　易错明辨</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9" name="直接连接符 98"/>
          <p:cNvCxnSpPr/>
          <p:nvPr/>
        </p:nvCxnSpPr>
        <p:spPr>
          <a:xfrm flipH="1">
            <a:off x="4915223" y="3688237"/>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0" name="直接连接符 99"/>
          <p:cNvCxnSpPr/>
          <p:nvPr/>
        </p:nvCxnSpPr>
        <p:spPr>
          <a:xfrm flipH="1">
            <a:off x="4915223" y="4868358"/>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1" name="直接连接符 100"/>
          <p:cNvCxnSpPr/>
          <p:nvPr/>
        </p:nvCxnSpPr>
        <p:spPr>
          <a:xfrm>
            <a:off x="4911161" y="3693433"/>
            <a:ext cx="0" cy="1176521"/>
          </a:xfrm>
          <a:prstGeom prst="line">
            <a:avLst/>
          </a:prstGeom>
        </p:spPr>
        <p:style>
          <a:lnRef idx="1">
            <a:schemeClr val="dk1"/>
          </a:lnRef>
          <a:fillRef idx="0">
            <a:schemeClr val="dk1"/>
          </a:fillRef>
          <a:effectRef idx="0">
            <a:schemeClr val="dk1"/>
          </a:effectRef>
          <a:fontRef idx="minor">
            <a:schemeClr val="tx1"/>
          </a:fontRef>
        </p:style>
      </p:cxnSp>
      <p:cxnSp>
        <p:nvCxnSpPr>
          <p:cNvPr id="102" name="直接连接符 101"/>
          <p:cNvCxnSpPr/>
          <p:nvPr/>
        </p:nvCxnSpPr>
        <p:spPr>
          <a:xfrm flipH="1">
            <a:off x="4595274" y="4264107"/>
            <a:ext cx="640250" cy="0"/>
          </a:xfrm>
          <a:prstGeom prst="line">
            <a:avLst/>
          </a:prstGeom>
        </p:spPr>
        <p:style>
          <a:lnRef idx="1">
            <a:schemeClr val="dk1"/>
          </a:lnRef>
          <a:fillRef idx="0">
            <a:schemeClr val="dk1"/>
          </a:fillRef>
          <a:effectRef idx="0">
            <a:schemeClr val="dk1"/>
          </a:effectRef>
          <a:fontRef idx="minor">
            <a:schemeClr val="tx1"/>
          </a:fontRef>
        </p:style>
      </p:cxnSp>
      <p:cxnSp>
        <p:nvCxnSpPr>
          <p:cNvPr id="103" name="直接连接符 102"/>
          <p:cNvCxnSpPr/>
          <p:nvPr/>
        </p:nvCxnSpPr>
        <p:spPr>
          <a:xfrm flipH="1">
            <a:off x="4915223" y="162959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5" name="直接连接符 104"/>
          <p:cNvCxnSpPr/>
          <p:nvPr/>
        </p:nvCxnSpPr>
        <p:spPr>
          <a:xfrm flipH="1">
            <a:off x="4915223" y="280610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6" name="直接连接符 105"/>
          <p:cNvCxnSpPr/>
          <p:nvPr/>
        </p:nvCxnSpPr>
        <p:spPr>
          <a:xfrm>
            <a:off x="4911161" y="1629097"/>
            <a:ext cx="0" cy="1176521"/>
          </a:xfrm>
          <a:prstGeom prst="line">
            <a:avLst/>
          </a:prstGeom>
        </p:spPr>
        <p:style>
          <a:lnRef idx="1">
            <a:schemeClr val="dk1"/>
          </a:lnRef>
          <a:fillRef idx="0">
            <a:schemeClr val="dk1"/>
          </a:fillRef>
          <a:effectRef idx="0">
            <a:schemeClr val="dk1"/>
          </a:effectRef>
          <a:fontRef idx="minor">
            <a:schemeClr val="tx1"/>
          </a:fontRef>
        </p:style>
      </p:cxnSp>
      <p:cxnSp>
        <p:nvCxnSpPr>
          <p:cNvPr id="108" name="直接连接符 107"/>
          <p:cNvCxnSpPr/>
          <p:nvPr/>
        </p:nvCxnSpPr>
        <p:spPr>
          <a:xfrm flipH="1">
            <a:off x="953136" y="3379288"/>
            <a:ext cx="324363" cy="0"/>
          </a:xfrm>
          <a:prstGeom prst="line">
            <a:avLst/>
          </a:prstGeom>
        </p:spPr>
        <p:style>
          <a:lnRef idx="1">
            <a:schemeClr val="dk1"/>
          </a:lnRef>
          <a:fillRef idx="0">
            <a:schemeClr val="dk1"/>
          </a:fillRef>
          <a:effectRef idx="0">
            <a:schemeClr val="dk1"/>
          </a:effectRef>
          <a:fontRef idx="minor">
            <a:schemeClr val="tx1"/>
          </a:fontRef>
        </p:style>
      </p:cxnSp>
      <p:pic>
        <p:nvPicPr>
          <p:cNvPr id="205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406575" y="1656884"/>
            <a:ext cx="576063" cy="3412281"/>
          </a:xfrm>
          <a:prstGeom prst="rect">
            <a:avLst/>
          </a:prstGeom>
          <a:solidFill>
            <a:schemeClr val="accent5">
              <a:lumMod val="40000"/>
              <a:lumOff val="60000"/>
            </a:schemeClr>
          </a:solidFill>
        </p:spPr>
        <p:txBody>
          <a:bodyPr wrap="square">
            <a:spAutoFit/>
          </a:bodyPr>
          <a:lstStyle/>
          <a:p>
            <a:pPr algn="ctr">
              <a:lnSpc>
                <a:spcPct val="120000"/>
              </a:lnSpc>
            </a:pPr>
            <a:r>
              <a:rPr lang="zh-CN" altLang="en-US" sz="2600" kern="100" dirty="0">
                <a:latin typeface="Times New Roman" panose="02020603050405020304"/>
                <a:ea typeface="微软雅黑" panose="020B0503020204020204" pitchFamily="34" charset="-122"/>
                <a:cs typeface="Times New Roman" panose="02020603050405020304"/>
              </a:rPr>
              <a:t>探究世界</a:t>
            </a:r>
            <a:endParaRPr lang="zh-CN" altLang="en-US" sz="2600" kern="100" dirty="0">
              <a:latin typeface="Times New Roman" panose="02020603050405020304"/>
              <a:ea typeface="微软雅黑" panose="020B0503020204020204" pitchFamily="34" charset="-122"/>
              <a:cs typeface="Times New Roman" panose="02020603050405020304"/>
            </a:endParaRPr>
          </a:p>
          <a:p>
            <a:pPr algn="ctr">
              <a:lnSpc>
                <a:spcPct val="120000"/>
              </a:lnSpc>
            </a:pPr>
            <a:r>
              <a:rPr lang="zh-CN" altLang="en-US" sz="2600" kern="100" dirty="0">
                <a:latin typeface="Times New Roman" panose="02020603050405020304"/>
                <a:ea typeface="微软雅黑" panose="020B0503020204020204" pitchFamily="34" charset="-122"/>
                <a:cs typeface="Times New Roman" panose="02020603050405020304"/>
              </a:rPr>
              <a:t>的本质</a:t>
            </a:r>
            <a:endParaRPr lang="zh-CN" altLang="zh-CN" sz="2600" kern="100" dirty="0">
              <a:latin typeface="Times New Roman" panose="02020603050405020304"/>
              <a:ea typeface="微软雅黑" panose="020B0503020204020204" pitchFamily="34" charset="-122"/>
              <a:cs typeface="Times New Roman" panose="02020603050405020304"/>
            </a:endParaRPr>
          </a:p>
        </p:txBody>
      </p:sp>
      <p:sp>
        <p:nvSpPr>
          <p:cNvPr id="43" name="矩形 42"/>
          <p:cNvSpPr/>
          <p:nvPr/>
        </p:nvSpPr>
        <p:spPr>
          <a:xfrm>
            <a:off x="1270670" y="2784562"/>
            <a:ext cx="1396145" cy="1221296"/>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世界是物质的</a:t>
            </a:r>
            <a:endParaRPr lang="zh-CN" altLang="en-US" sz="2600" dirty="0">
              <a:ea typeface="微软雅黑" panose="020B0503020204020204" pitchFamily="34" charset="-122"/>
            </a:endParaRPr>
          </a:p>
        </p:txBody>
      </p:sp>
      <p:sp>
        <p:nvSpPr>
          <p:cNvPr id="44" name="矩形 43"/>
          <p:cNvSpPr/>
          <p:nvPr/>
        </p:nvSpPr>
        <p:spPr>
          <a:xfrm>
            <a:off x="3070870" y="1871108"/>
            <a:ext cx="2005700" cy="692497"/>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物质概念</a:t>
            </a:r>
            <a:endParaRPr lang="zh-CN" altLang="en-US" sz="2600" dirty="0">
              <a:ea typeface="微软雅黑" panose="020B0503020204020204" pitchFamily="34" charset="-122"/>
            </a:endParaRPr>
          </a:p>
        </p:txBody>
      </p:sp>
      <p:sp>
        <p:nvSpPr>
          <p:cNvPr id="45" name="矩形 44"/>
          <p:cNvSpPr/>
          <p:nvPr/>
        </p:nvSpPr>
        <p:spPr>
          <a:xfrm>
            <a:off x="5231110" y="1224101"/>
            <a:ext cx="6301954" cy="1892826"/>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含义：不依赖于</a:t>
            </a:r>
            <a:r>
              <a:rPr lang="zh-CN" altLang="en-US" sz="2600" kern="100" dirty="0" smtClean="0">
                <a:latin typeface="Times New Roman" panose="02020603050405020304"/>
                <a:ea typeface="微软雅黑" panose="020B0503020204020204" pitchFamily="34" charset="-122"/>
                <a:cs typeface="Times New Roman" panose="02020603050405020304"/>
              </a:rPr>
              <a:t>①</a:t>
            </a:r>
            <a:r>
              <a:rPr lang="en-US" altLang="zh-CN" sz="2600" kern="100" dirty="0" smtClean="0">
                <a:latin typeface="Times New Roman" panose="02020603050405020304"/>
                <a:ea typeface="微软雅黑" panose="020B0503020204020204" pitchFamily="34" charset="-122"/>
                <a:cs typeface="Times New Roman" panose="02020603050405020304"/>
              </a:rPr>
              <a:t>_________</a:t>
            </a:r>
            <a:r>
              <a:rPr lang="zh-CN" altLang="en-US" sz="2600" kern="100" dirty="0" smtClean="0">
                <a:latin typeface="Times New Roman" panose="02020603050405020304"/>
                <a:ea typeface="微软雅黑" panose="020B0503020204020204" pitchFamily="34" charset="-122"/>
                <a:cs typeface="Times New Roman" panose="02020603050405020304"/>
              </a:rPr>
              <a:t>，</a:t>
            </a:r>
            <a:r>
              <a:rPr lang="zh-CN" altLang="en-US" sz="2600" kern="100" dirty="0">
                <a:latin typeface="Times New Roman" panose="02020603050405020304"/>
                <a:ea typeface="微软雅黑" panose="020B0503020204020204" pitchFamily="34" charset="-122"/>
                <a:cs typeface="Times New Roman" panose="02020603050405020304"/>
              </a:rPr>
              <a:t>并能为人</a:t>
            </a:r>
            <a:r>
              <a:rPr lang="zh-CN" altLang="en-US" sz="2600" kern="100" dirty="0" smtClean="0">
                <a:latin typeface="Times New Roman" panose="02020603050405020304"/>
                <a:ea typeface="微软雅黑" panose="020B0503020204020204" pitchFamily="34" charset="-122"/>
                <a:cs typeface="Times New Roman" panose="02020603050405020304"/>
              </a:rPr>
              <a:t>的</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en-US"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意识</a:t>
            </a:r>
            <a:r>
              <a:rPr lang="zh-CN" altLang="en-US" sz="2600" kern="100" dirty="0">
                <a:latin typeface="Times New Roman" panose="02020603050405020304"/>
                <a:ea typeface="微软雅黑" panose="020B0503020204020204" pitchFamily="34" charset="-122"/>
                <a:cs typeface="Times New Roman" panose="02020603050405020304"/>
              </a:rPr>
              <a:t>所反映的</a:t>
            </a:r>
            <a:r>
              <a:rPr lang="zh-CN" altLang="en-US" sz="2600" kern="100" dirty="0" smtClean="0">
                <a:latin typeface="Times New Roman" panose="02020603050405020304"/>
                <a:ea typeface="微软雅黑" panose="020B0503020204020204" pitchFamily="34" charset="-122"/>
                <a:cs typeface="Times New Roman" panose="02020603050405020304"/>
              </a:rPr>
              <a:t>②</a:t>
            </a:r>
            <a:r>
              <a:rPr lang="en-US" altLang="zh-CN" sz="2600" kern="100" dirty="0" smtClean="0">
                <a:latin typeface="Times New Roman" panose="02020603050405020304"/>
                <a:ea typeface="微软雅黑" panose="020B0503020204020204" pitchFamily="34" charset="-122"/>
                <a:cs typeface="Times New Roman" panose="02020603050405020304"/>
              </a:rPr>
              <a:t>_________</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唯一特性：③</a:t>
            </a:r>
            <a:r>
              <a:rPr lang="en-US" altLang="zh-CN" sz="2600" kern="100" dirty="0" smtClean="0">
                <a:latin typeface="Times New Roman" panose="02020603050405020304"/>
                <a:ea typeface="微软雅黑" panose="020B0503020204020204" pitchFamily="34" charset="-122"/>
                <a:cs typeface="Times New Roman" panose="02020603050405020304"/>
              </a:rPr>
              <a:t>___________</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48" name="矩形 47"/>
          <p:cNvSpPr/>
          <p:nvPr/>
        </p:nvSpPr>
        <p:spPr>
          <a:xfrm>
            <a:off x="3070870" y="3645818"/>
            <a:ext cx="1645660" cy="1221296"/>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世界的物</a:t>
            </a:r>
            <a:endParaRPr lang="zh-CN" altLang="en-US" sz="2600" kern="100" dirty="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质性原理</a:t>
            </a:r>
            <a:endParaRPr lang="zh-CN" altLang="en-US" sz="2600" dirty="0">
              <a:ea typeface="微软雅黑" panose="020B0503020204020204" pitchFamily="34" charset="-122"/>
            </a:endParaRPr>
          </a:p>
        </p:txBody>
      </p:sp>
      <p:sp>
        <p:nvSpPr>
          <p:cNvPr id="51" name="矩形 50"/>
          <p:cNvSpPr/>
          <p:nvPr/>
        </p:nvSpPr>
        <p:spPr>
          <a:xfrm>
            <a:off x="5231110" y="3285778"/>
            <a:ext cx="5832648" cy="1892826"/>
          </a:xfrm>
          <a:prstGeom prst="rect">
            <a:avLst/>
          </a:prstGeom>
        </p:spPr>
        <p:txBody>
          <a:bodyPr wrap="square">
            <a:spAutoFit/>
          </a:bodyPr>
          <a:lstStyle/>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自然界是</a:t>
            </a:r>
            <a:r>
              <a:rPr lang="zh-CN" altLang="en-US" sz="2600" kern="100" dirty="0" smtClean="0">
                <a:latin typeface="Times New Roman" panose="02020603050405020304"/>
                <a:ea typeface="微软雅黑" panose="020B0503020204020204" pitchFamily="34" charset="-122"/>
                <a:cs typeface="Times New Roman" panose="02020603050405020304"/>
              </a:rPr>
              <a:t>④</a:t>
            </a:r>
            <a:r>
              <a:rPr lang="en-US" altLang="zh-CN" sz="2600" kern="100" dirty="0" smtClean="0">
                <a:latin typeface="Times New Roman" panose="02020603050405020304"/>
                <a:ea typeface="微软雅黑" panose="020B0503020204020204" pitchFamily="34" charset="-122"/>
                <a:cs typeface="Times New Roman" panose="02020603050405020304"/>
              </a:rPr>
              <a:t>_______</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人类社会也具有</a:t>
            </a:r>
            <a:r>
              <a:rPr lang="zh-CN" altLang="en-US" sz="2600" kern="100" dirty="0" smtClean="0">
                <a:latin typeface="Times New Roman" panose="02020603050405020304"/>
                <a:ea typeface="微软雅黑" panose="020B0503020204020204" pitchFamily="34" charset="-122"/>
                <a:cs typeface="Times New Roman" panose="02020603050405020304"/>
              </a:rPr>
              <a:t>⑤</a:t>
            </a:r>
            <a:r>
              <a:rPr lang="en-US" altLang="zh-CN" sz="2600" kern="100" dirty="0" smtClean="0">
                <a:latin typeface="Times New Roman" panose="02020603050405020304"/>
                <a:ea typeface="微软雅黑" panose="020B0503020204020204" pitchFamily="34" charset="-122"/>
                <a:cs typeface="Times New Roman" panose="02020603050405020304"/>
              </a:rPr>
              <a:t>___________</a:t>
            </a:r>
            <a:endParaRPr lang="zh-CN" altLang="en-US" sz="2600" kern="100" dirty="0">
              <a:latin typeface="Times New Roman" panose="02020603050405020304"/>
              <a:ea typeface="微软雅黑" panose="020B0503020204020204" pitchFamily="34" charset="-122"/>
              <a:cs typeface="Times New Roman" panose="02020603050405020304"/>
            </a:endParaRPr>
          </a:p>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人的意识一开始就是</a:t>
            </a:r>
            <a:r>
              <a:rPr lang="zh-CN" altLang="en-US" sz="2600" kern="100" dirty="0" smtClean="0">
                <a:latin typeface="Times New Roman" panose="02020603050405020304"/>
                <a:ea typeface="微软雅黑" panose="020B0503020204020204" pitchFamily="34" charset="-122"/>
                <a:cs typeface="Times New Roman" panose="02020603050405020304"/>
              </a:rPr>
              <a:t>⑥</a:t>
            </a:r>
            <a:r>
              <a:rPr lang="en-US" altLang="zh-CN" sz="2600" kern="100" dirty="0" smtClean="0">
                <a:latin typeface="Times New Roman" panose="02020603050405020304"/>
                <a:ea typeface="微软雅黑" panose="020B0503020204020204" pitchFamily="34" charset="-122"/>
                <a:cs typeface="Times New Roman" panose="02020603050405020304"/>
              </a:rPr>
              <a:t>_____</a:t>
            </a:r>
            <a:r>
              <a:rPr lang="zh-CN" altLang="en-US" sz="2600" kern="100" dirty="0" smtClean="0">
                <a:latin typeface="Times New Roman" panose="02020603050405020304"/>
                <a:ea typeface="微软雅黑" panose="020B0503020204020204" pitchFamily="34" charset="-122"/>
                <a:cs typeface="Times New Roman" panose="02020603050405020304"/>
              </a:rPr>
              <a:t>的产物</a:t>
            </a:r>
            <a:endParaRPr lang="zh-CN" altLang="en-US" sz="2600" kern="100" dirty="0">
              <a:latin typeface="Times New Roman" panose="02020603050405020304"/>
              <a:ea typeface="微软雅黑" panose="020B0503020204020204" pitchFamily="34" charset="-122"/>
              <a:cs typeface="Times New Roman" panose="02020603050405020304"/>
            </a:endParaRPr>
          </a:p>
        </p:txBody>
      </p:sp>
      <p:grpSp>
        <p:nvGrpSpPr>
          <p:cNvPr id="18" name="组合 17"/>
          <p:cNvGrpSpPr/>
          <p:nvPr/>
        </p:nvGrpSpPr>
        <p:grpSpPr>
          <a:xfrm>
            <a:off x="2459878" y="2287694"/>
            <a:ext cx="649092" cy="1976413"/>
            <a:chOff x="2389421" y="2287694"/>
            <a:chExt cx="649092" cy="1976413"/>
          </a:xfrm>
        </p:grpSpPr>
        <p:grpSp>
          <p:nvGrpSpPr>
            <p:cNvPr id="15" name="组合 14"/>
            <p:cNvGrpSpPr/>
            <p:nvPr/>
          </p:nvGrpSpPr>
          <p:grpSpPr>
            <a:xfrm>
              <a:off x="2713784" y="2287694"/>
              <a:ext cx="324729" cy="1976413"/>
              <a:chOff x="2713784" y="2287694"/>
              <a:chExt cx="324729" cy="1976413"/>
            </a:xfrm>
          </p:grpSpPr>
          <p:cxnSp>
            <p:nvCxnSpPr>
              <p:cNvPr id="92" name="直接连接符 91"/>
              <p:cNvCxnSpPr/>
              <p:nvPr/>
            </p:nvCxnSpPr>
            <p:spPr>
              <a:xfrm flipH="1">
                <a:off x="2722626" y="228769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93" name="直接连接符 92"/>
              <p:cNvCxnSpPr/>
              <p:nvPr/>
            </p:nvCxnSpPr>
            <p:spPr>
              <a:xfrm flipH="1">
                <a:off x="2722626" y="4264107"/>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94" name="直接连接符 93"/>
              <p:cNvCxnSpPr/>
              <p:nvPr/>
            </p:nvCxnSpPr>
            <p:spPr>
              <a:xfrm>
                <a:off x="2713784" y="2289927"/>
                <a:ext cx="0" cy="1973836"/>
              </a:xfrm>
              <a:prstGeom prst="line">
                <a:avLst/>
              </a:prstGeom>
            </p:spPr>
            <p:style>
              <a:lnRef idx="1">
                <a:schemeClr val="dk1"/>
              </a:lnRef>
              <a:fillRef idx="0">
                <a:schemeClr val="dk1"/>
              </a:fillRef>
              <a:effectRef idx="0">
                <a:schemeClr val="dk1"/>
              </a:effectRef>
              <a:fontRef idx="minor">
                <a:schemeClr val="tx1"/>
              </a:fontRef>
            </p:style>
          </p:cxnSp>
        </p:grpSp>
        <p:cxnSp>
          <p:nvCxnSpPr>
            <p:cNvPr id="61" name="直接连接符 60"/>
            <p:cNvCxnSpPr/>
            <p:nvPr/>
          </p:nvCxnSpPr>
          <p:spPr>
            <a:xfrm flipH="1">
              <a:off x="2389421" y="3379288"/>
              <a:ext cx="324363" cy="0"/>
            </a:xfrm>
            <a:prstGeom prst="line">
              <a:avLst/>
            </a:prstGeom>
          </p:spPr>
          <p:style>
            <a:lnRef idx="1">
              <a:schemeClr val="dk1"/>
            </a:lnRef>
            <a:fillRef idx="0">
              <a:schemeClr val="dk1"/>
            </a:fillRef>
            <a:effectRef idx="0">
              <a:schemeClr val="dk1"/>
            </a:effectRef>
            <a:fontRef idx="minor">
              <a:schemeClr val="tx1"/>
            </a:fontRef>
          </p:style>
        </p:cxnSp>
      </p:grpSp>
      <p:cxnSp>
        <p:nvCxnSpPr>
          <p:cNvPr id="62" name="直接连接符 61"/>
          <p:cNvCxnSpPr/>
          <p:nvPr/>
        </p:nvCxnSpPr>
        <p:spPr>
          <a:xfrm flipH="1">
            <a:off x="4595274" y="2287694"/>
            <a:ext cx="315887" cy="0"/>
          </a:xfrm>
          <a:prstGeom prst="line">
            <a:avLst/>
          </a:prstGeom>
        </p:spPr>
        <p:style>
          <a:lnRef idx="1">
            <a:schemeClr val="dk1"/>
          </a:lnRef>
          <a:fillRef idx="0">
            <a:schemeClr val="dk1"/>
          </a:fillRef>
          <a:effectRef idx="0">
            <a:schemeClr val="dk1"/>
          </a:effectRef>
          <a:fontRef idx="minor">
            <a:schemeClr val="tx1"/>
          </a:fontRef>
        </p:style>
      </p:cxnSp>
      <p:sp>
        <p:nvSpPr>
          <p:cNvPr id="19" name="TextBox 18"/>
          <p:cNvSpPr txBox="1"/>
          <p:nvPr/>
        </p:nvSpPr>
        <p:spPr>
          <a:xfrm>
            <a:off x="7967414" y="1324600"/>
            <a:ext cx="1512168"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人的意识</a:t>
            </a:r>
            <a:endParaRPr lang="zh-CN" altLang="en-US" dirty="0">
              <a:solidFill>
                <a:srgbClr val="C00000"/>
              </a:solidFill>
            </a:endParaRPr>
          </a:p>
        </p:txBody>
      </p:sp>
      <p:sp>
        <p:nvSpPr>
          <p:cNvPr id="21" name="TextBox 20"/>
          <p:cNvSpPr txBox="1"/>
          <p:nvPr/>
        </p:nvSpPr>
        <p:spPr>
          <a:xfrm>
            <a:off x="7967414" y="1792660"/>
            <a:ext cx="1728192" cy="621517"/>
          </a:xfrm>
          <a:prstGeom prst="rect">
            <a:avLst/>
          </a:prstGeom>
          <a:noFill/>
        </p:spPr>
        <p:txBody>
          <a:bodyPr wrap="square" rtlCol="0">
            <a:spAutoFit/>
          </a:bodyPr>
          <a:lstStyle/>
          <a:p>
            <a:pPr lvl="0">
              <a:lnSpc>
                <a:spcPct val="150000"/>
              </a:lnSpc>
            </a:pPr>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客观</a:t>
            </a:r>
            <a:r>
              <a:rPr lang="zh-CN" altLang="en-US" sz="2600" kern="100" dirty="0" smtClean="0">
                <a:solidFill>
                  <a:srgbClr val="C00000"/>
                </a:solidFill>
                <a:latin typeface="Times New Roman" panose="02020603050405020304"/>
                <a:ea typeface="微软雅黑" panose="020B0503020204020204" pitchFamily="34" charset="-122"/>
                <a:cs typeface="Times New Roman" panose="02020603050405020304"/>
              </a:rPr>
              <a:t>实在</a:t>
            </a:r>
            <a:endParaRPr lang="en-US" altLang="zh-CN"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22" name="TextBox 21"/>
          <p:cNvSpPr txBox="1"/>
          <p:nvPr/>
        </p:nvSpPr>
        <p:spPr>
          <a:xfrm>
            <a:off x="7275909" y="2386782"/>
            <a:ext cx="2016224" cy="692497"/>
          </a:xfrm>
          <a:prstGeom prst="rect">
            <a:avLst/>
          </a:prstGeom>
          <a:noFill/>
        </p:spPr>
        <p:txBody>
          <a:bodyPr wrap="square" rtlCol="0">
            <a:spAutoFit/>
          </a:bodyPr>
          <a:lstStyle/>
          <a:p>
            <a:pPr lvl="0">
              <a:lnSpc>
                <a:spcPct val="150000"/>
              </a:lnSpc>
            </a:pPr>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客观实在</a:t>
            </a:r>
            <a:r>
              <a:rPr lang="zh-CN" altLang="en-US" sz="2600" kern="100" dirty="0" smtClean="0">
                <a:solidFill>
                  <a:srgbClr val="C00000"/>
                </a:solidFill>
                <a:latin typeface="Times New Roman" panose="02020603050405020304"/>
                <a:ea typeface="微软雅黑" panose="020B0503020204020204" pitchFamily="34" charset="-122"/>
                <a:cs typeface="Times New Roman" panose="02020603050405020304"/>
              </a:rPr>
              <a:t>性</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23" name="TextBox 22"/>
          <p:cNvSpPr txBox="1"/>
          <p:nvPr/>
        </p:nvSpPr>
        <p:spPr>
          <a:xfrm>
            <a:off x="6978352" y="3379288"/>
            <a:ext cx="1224135"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物质的</a:t>
            </a:r>
            <a:endParaRPr lang="zh-CN" altLang="en-US" dirty="0">
              <a:solidFill>
                <a:srgbClr val="C00000"/>
              </a:solidFill>
            </a:endParaRPr>
          </a:p>
        </p:txBody>
      </p:sp>
      <p:sp>
        <p:nvSpPr>
          <p:cNvPr id="24" name="TextBox 23"/>
          <p:cNvSpPr txBox="1"/>
          <p:nvPr/>
        </p:nvSpPr>
        <p:spPr>
          <a:xfrm>
            <a:off x="7950571" y="3980334"/>
            <a:ext cx="2016224"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客观物质性</a:t>
            </a:r>
            <a:endParaRPr lang="zh-CN" altLang="en-US" dirty="0">
              <a:solidFill>
                <a:srgbClr val="C00000"/>
              </a:solidFill>
            </a:endParaRPr>
          </a:p>
        </p:txBody>
      </p:sp>
      <p:sp>
        <p:nvSpPr>
          <p:cNvPr id="25" name="TextBox 24"/>
          <p:cNvSpPr txBox="1"/>
          <p:nvPr/>
        </p:nvSpPr>
        <p:spPr>
          <a:xfrm>
            <a:off x="8615486" y="4591447"/>
            <a:ext cx="936104"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社会</a:t>
            </a:r>
            <a:endParaRPr lang="zh-CN" altLang="en-US" dirty="0">
              <a:solidFill>
                <a:srgbClr val="C00000"/>
              </a:solidFill>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horizontal)">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blinds(horizontal)">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blinds(horizontal)">
                                      <p:cBhvr>
                                        <p:cTn id="17" dur="500"/>
                                        <p:tgtEl>
                                          <p:spTgt spid="2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blinds(horizontal)">
                                      <p:cBhvr>
                                        <p:cTn id="22" dur="500"/>
                                        <p:tgtEl>
                                          <p:spTgt spid="23"/>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blinds(horizontal)">
                                      <p:cBhvr>
                                        <p:cTn id="27" dur="500"/>
                                        <p:tgtEl>
                                          <p:spTgt spid="24"/>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blinds(horizontal)">
                                      <p:cBhvr>
                                        <p:cTn id="32" dur="500"/>
                                        <p:tgtEl>
                                          <p:spTgt spid="2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xit" presetSubtype="0" fill="hold" grpId="1" nodeType="clickEffect">
                                  <p:stCondLst>
                                    <p:cond delay="0"/>
                                  </p:stCondLst>
                                  <p:childTnLst>
                                    <p:animEffect transition="out" filter="fade">
                                      <p:cBhvr>
                                        <p:cTn id="36" dur="500"/>
                                        <p:tgtEl>
                                          <p:spTgt spid="19"/>
                                        </p:tgtEl>
                                      </p:cBhvr>
                                    </p:animEffect>
                                    <p:set>
                                      <p:cBhvr>
                                        <p:cTn id="37" dur="1" fill="hold">
                                          <p:stCondLst>
                                            <p:cond delay="499"/>
                                          </p:stCondLst>
                                        </p:cTn>
                                        <p:tgtEl>
                                          <p:spTgt spid="19"/>
                                        </p:tgtEl>
                                        <p:attrNameLst>
                                          <p:attrName>style.visibility</p:attrName>
                                        </p:attrNameLst>
                                      </p:cBhvr>
                                      <p:to>
                                        <p:strVal val="hidden"/>
                                      </p:to>
                                    </p:set>
                                  </p:childTnLst>
                                </p:cTn>
                              </p:par>
                              <p:par>
                                <p:cTn id="38" presetID="10" presetClass="exit" presetSubtype="0" fill="hold" grpId="1" nodeType="withEffect">
                                  <p:stCondLst>
                                    <p:cond delay="0"/>
                                  </p:stCondLst>
                                  <p:childTnLst>
                                    <p:animEffect transition="out" filter="fade">
                                      <p:cBhvr>
                                        <p:cTn id="39" dur="500"/>
                                        <p:tgtEl>
                                          <p:spTgt spid="21"/>
                                        </p:tgtEl>
                                      </p:cBhvr>
                                    </p:animEffect>
                                    <p:set>
                                      <p:cBhvr>
                                        <p:cTn id="40" dur="1" fill="hold">
                                          <p:stCondLst>
                                            <p:cond delay="499"/>
                                          </p:stCondLst>
                                        </p:cTn>
                                        <p:tgtEl>
                                          <p:spTgt spid="21"/>
                                        </p:tgtEl>
                                        <p:attrNameLst>
                                          <p:attrName>style.visibility</p:attrName>
                                        </p:attrNameLst>
                                      </p:cBhvr>
                                      <p:to>
                                        <p:strVal val="hidden"/>
                                      </p:to>
                                    </p:set>
                                  </p:childTnLst>
                                </p:cTn>
                              </p:par>
                              <p:par>
                                <p:cTn id="41" presetID="10" presetClass="exit" presetSubtype="0" fill="hold" grpId="1" nodeType="withEffect">
                                  <p:stCondLst>
                                    <p:cond delay="0"/>
                                  </p:stCondLst>
                                  <p:childTnLst>
                                    <p:animEffect transition="out" filter="fade">
                                      <p:cBhvr>
                                        <p:cTn id="42" dur="500"/>
                                        <p:tgtEl>
                                          <p:spTgt spid="22"/>
                                        </p:tgtEl>
                                      </p:cBhvr>
                                    </p:animEffect>
                                    <p:set>
                                      <p:cBhvr>
                                        <p:cTn id="43" dur="1" fill="hold">
                                          <p:stCondLst>
                                            <p:cond delay="499"/>
                                          </p:stCondLst>
                                        </p:cTn>
                                        <p:tgtEl>
                                          <p:spTgt spid="22"/>
                                        </p:tgtEl>
                                        <p:attrNameLst>
                                          <p:attrName>style.visibility</p:attrName>
                                        </p:attrNameLst>
                                      </p:cBhvr>
                                      <p:to>
                                        <p:strVal val="hidden"/>
                                      </p:to>
                                    </p:set>
                                  </p:childTnLst>
                                </p:cTn>
                              </p:par>
                              <p:par>
                                <p:cTn id="44" presetID="10" presetClass="exit" presetSubtype="0" fill="hold" grpId="1" nodeType="withEffect">
                                  <p:stCondLst>
                                    <p:cond delay="0"/>
                                  </p:stCondLst>
                                  <p:childTnLst>
                                    <p:animEffect transition="out" filter="fade">
                                      <p:cBhvr>
                                        <p:cTn id="45" dur="500"/>
                                        <p:tgtEl>
                                          <p:spTgt spid="23"/>
                                        </p:tgtEl>
                                      </p:cBhvr>
                                    </p:animEffect>
                                    <p:set>
                                      <p:cBhvr>
                                        <p:cTn id="46" dur="1" fill="hold">
                                          <p:stCondLst>
                                            <p:cond delay="499"/>
                                          </p:stCondLst>
                                        </p:cTn>
                                        <p:tgtEl>
                                          <p:spTgt spid="23"/>
                                        </p:tgtEl>
                                        <p:attrNameLst>
                                          <p:attrName>style.visibility</p:attrName>
                                        </p:attrNameLst>
                                      </p:cBhvr>
                                      <p:to>
                                        <p:strVal val="hidden"/>
                                      </p:to>
                                    </p:set>
                                  </p:childTnLst>
                                </p:cTn>
                              </p:par>
                              <p:par>
                                <p:cTn id="47" presetID="10" presetClass="exit" presetSubtype="0" fill="hold" grpId="1" nodeType="withEffect">
                                  <p:stCondLst>
                                    <p:cond delay="0"/>
                                  </p:stCondLst>
                                  <p:childTnLst>
                                    <p:animEffect transition="out" filter="fade">
                                      <p:cBhvr>
                                        <p:cTn id="48" dur="500"/>
                                        <p:tgtEl>
                                          <p:spTgt spid="24"/>
                                        </p:tgtEl>
                                      </p:cBhvr>
                                    </p:animEffect>
                                    <p:set>
                                      <p:cBhvr>
                                        <p:cTn id="49" dur="1" fill="hold">
                                          <p:stCondLst>
                                            <p:cond delay="499"/>
                                          </p:stCondLst>
                                        </p:cTn>
                                        <p:tgtEl>
                                          <p:spTgt spid="24"/>
                                        </p:tgtEl>
                                        <p:attrNameLst>
                                          <p:attrName>style.visibility</p:attrName>
                                        </p:attrNameLst>
                                      </p:cBhvr>
                                      <p:to>
                                        <p:strVal val="hidden"/>
                                      </p:to>
                                    </p:set>
                                  </p:childTnLst>
                                </p:cTn>
                              </p:par>
                              <p:par>
                                <p:cTn id="50" presetID="10" presetClass="exit" presetSubtype="0" fill="hold" grpId="1" nodeType="withEffect">
                                  <p:stCondLst>
                                    <p:cond delay="0"/>
                                  </p:stCondLst>
                                  <p:childTnLst>
                                    <p:animEffect transition="out" filter="fade">
                                      <p:cBhvr>
                                        <p:cTn id="51" dur="500"/>
                                        <p:tgtEl>
                                          <p:spTgt spid="25"/>
                                        </p:tgtEl>
                                      </p:cBhvr>
                                    </p:animEffect>
                                    <p:set>
                                      <p:cBhvr>
                                        <p:cTn id="52" dur="1" fill="hold">
                                          <p:stCondLst>
                                            <p:cond delay="499"/>
                                          </p:stCondLst>
                                        </p:cTn>
                                        <p:tgtEl>
                                          <p:spTgt spid="25"/>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19" grpId="0"/>
      <p:bldP spid="19" grpId="1"/>
      <p:bldP spid="21" grpId="0"/>
      <p:bldP spid="21" grpId="1"/>
      <p:bldP spid="22" grpId="0"/>
      <p:bldP spid="22" grpId="1"/>
      <p:bldP spid="23" grpId="0"/>
      <p:bldP spid="23" grpId="1"/>
      <p:bldP spid="24" grpId="0"/>
      <p:bldP spid="24" grpId="1"/>
      <p:bldP spid="25" grpId="0"/>
      <p:bldP spid="25"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550271" y="4464903"/>
            <a:ext cx="640250" cy="1176521"/>
            <a:chOff x="4727054" y="4125481"/>
            <a:chExt cx="640250" cy="1176521"/>
          </a:xfrm>
        </p:grpSpPr>
        <p:cxnSp>
          <p:nvCxnSpPr>
            <p:cNvPr id="99" name="直接连接符 98"/>
            <p:cNvCxnSpPr/>
            <p:nvPr/>
          </p:nvCxnSpPr>
          <p:spPr>
            <a:xfrm flipH="1">
              <a:off x="5047003" y="4144827"/>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0" name="直接连接符 99"/>
            <p:cNvCxnSpPr/>
            <p:nvPr/>
          </p:nvCxnSpPr>
          <p:spPr>
            <a:xfrm flipH="1">
              <a:off x="5047003" y="5300406"/>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1" name="直接连接符 100"/>
            <p:cNvCxnSpPr/>
            <p:nvPr/>
          </p:nvCxnSpPr>
          <p:spPr>
            <a:xfrm>
              <a:off x="5042941" y="4125481"/>
              <a:ext cx="0" cy="1176521"/>
            </a:xfrm>
            <a:prstGeom prst="line">
              <a:avLst/>
            </a:prstGeom>
          </p:spPr>
          <p:style>
            <a:lnRef idx="1">
              <a:schemeClr val="dk1"/>
            </a:lnRef>
            <a:fillRef idx="0">
              <a:schemeClr val="dk1"/>
            </a:fillRef>
            <a:effectRef idx="0">
              <a:schemeClr val="dk1"/>
            </a:effectRef>
            <a:fontRef idx="minor">
              <a:schemeClr val="tx1"/>
            </a:fontRef>
          </p:style>
        </p:cxnSp>
        <p:cxnSp>
          <p:nvCxnSpPr>
            <p:cNvPr id="102" name="直接连接符 101"/>
            <p:cNvCxnSpPr/>
            <p:nvPr/>
          </p:nvCxnSpPr>
          <p:spPr>
            <a:xfrm flipH="1">
              <a:off x="4727054" y="4720697"/>
              <a:ext cx="640250" cy="0"/>
            </a:xfrm>
            <a:prstGeom prst="line">
              <a:avLst/>
            </a:prstGeom>
          </p:spPr>
          <p:style>
            <a:lnRef idx="1">
              <a:schemeClr val="dk1"/>
            </a:lnRef>
            <a:fillRef idx="0">
              <a:schemeClr val="dk1"/>
            </a:fillRef>
            <a:effectRef idx="0">
              <a:schemeClr val="dk1"/>
            </a:effectRef>
            <a:fontRef idx="minor">
              <a:schemeClr val="tx1"/>
            </a:fontRef>
          </p:style>
        </p:cxnSp>
      </p:grpSp>
      <p:pic>
        <p:nvPicPr>
          <p:cNvPr id="205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406575" y="1656884"/>
            <a:ext cx="576063" cy="3412281"/>
          </a:xfrm>
          <a:prstGeom prst="rect">
            <a:avLst/>
          </a:prstGeom>
          <a:solidFill>
            <a:schemeClr val="accent5">
              <a:lumMod val="40000"/>
              <a:lumOff val="60000"/>
            </a:schemeClr>
          </a:solidFill>
        </p:spPr>
        <p:txBody>
          <a:bodyPr wrap="square">
            <a:spAutoFit/>
          </a:bodyPr>
          <a:lstStyle/>
          <a:p>
            <a:pPr algn="ctr">
              <a:lnSpc>
                <a:spcPct val="120000"/>
              </a:lnSpc>
            </a:pPr>
            <a:r>
              <a:rPr lang="zh-CN" altLang="en-US" sz="2600" kern="100" dirty="0">
                <a:latin typeface="Times New Roman" panose="02020603050405020304"/>
                <a:ea typeface="微软雅黑" panose="020B0503020204020204" pitchFamily="34" charset="-122"/>
                <a:cs typeface="Times New Roman" panose="02020603050405020304"/>
              </a:rPr>
              <a:t>探究世界</a:t>
            </a:r>
            <a:endParaRPr lang="zh-CN" altLang="en-US" sz="2600" kern="100" dirty="0">
              <a:latin typeface="Times New Roman" panose="02020603050405020304"/>
              <a:ea typeface="微软雅黑" panose="020B0503020204020204" pitchFamily="34" charset="-122"/>
              <a:cs typeface="Times New Roman" panose="02020603050405020304"/>
            </a:endParaRPr>
          </a:p>
          <a:p>
            <a:pPr algn="ctr">
              <a:lnSpc>
                <a:spcPct val="120000"/>
              </a:lnSpc>
            </a:pPr>
            <a:r>
              <a:rPr lang="zh-CN" altLang="en-US" sz="2600" kern="100" dirty="0">
                <a:latin typeface="Times New Roman" panose="02020603050405020304"/>
                <a:ea typeface="微软雅黑" panose="020B0503020204020204" pitchFamily="34" charset="-122"/>
                <a:cs typeface="Times New Roman" panose="02020603050405020304"/>
              </a:rPr>
              <a:t>的本质</a:t>
            </a:r>
            <a:endParaRPr lang="zh-CN" altLang="zh-CN" sz="2600" kern="100" dirty="0">
              <a:latin typeface="Times New Roman" panose="02020603050405020304"/>
              <a:ea typeface="微软雅黑" panose="020B0503020204020204" pitchFamily="34" charset="-122"/>
              <a:cs typeface="Times New Roman" panose="02020603050405020304"/>
            </a:endParaRPr>
          </a:p>
        </p:txBody>
      </p:sp>
      <p:sp>
        <p:nvSpPr>
          <p:cNvPr id="43" name="矩形 42"/>
          <p:cNvSpPr/>
          <p:nvPr/>
        </p:nvSpPr>
        <p:spPr>
          <a:xfrm>
            <a:off x="1583085" y="333450"/>
            <a:ext cx="1396145" cy="1221296"/>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世界是物质的</a:t>
            </a:r>
            <a:endParaRPr lang="zh-CN" altLang="en-US" sz="2600" dirty="0">
              <a:ea typeface="微软雅黑" panose="020B0503020204020204" pitchFamily="34" charset="-122"/>
            </a:endParaRPr>
          </a:p>
        </p:txBody>
      </p:sp>
      <p:grpSp>
        <p:nvGrpSpPr>
          <p:cNvPr id="3" name="组合 2"/>
          <p:cNvGrpSpPr/>
          <p:nvPr/>
        </p:nvGrpSpPr>
        <p:grpSpPr>
          <a:xfrm>
            <a:off x="4550271" y="3111059"/>
            <a:ext cx="635836" cy="601007"/>
            <a:chOff x="4727054" y="2771637"/>
            <a:chExt cx="635836" cy="601007"/>
          </a:xfrm>
        </p:grpSpPr>
        <p:cxnSp>
          <p:nvCxnSpPr>
            <p:cNvPr id="103" name="直接连接符 102"/>
            <p:cNvCxnSpPr/>
            <p:nvPr/>
          </p:nvCxnSpPr>
          <p:spPr>
            <a:xfrm flipH="1">
              <a:off x="5047003" y="277269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5" name="直接连接符 104"/>
            <p:cNvCxnSpPr/>
            <p:nvPr/>
          </p:nvCxnSpPr>
          <p:spPr>
            <a:xfrm flipH="1">
              <a:off x="5047003" y="337264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6" name="直接连接符 105"/>
            <p:cNvCxnSpPr/>
            <p:nvPr/>
          </p:nvCxnSpPr>
          <p:spPr>
            <a:xfrm>
              <a:off x="5042941" y="2771637"/>
              <a:ext cx="0" cy="598063"/>
            </a:xfrm>
            <a:prstGeom prst="line">
              <a:avLst/>
            </a:prstGeom>
          </p:spPr>
          <p:style>
            <a:lnRef idx="1">
              <a:schemeClr val="dk1"/>
            </a:lnRef>
            <a:fillRef idx="0">
              <a:schemeClr val="dk1"/>
            </a:fillRef>
            <a:effectRef idx="0">
              <a:schemeClr val="dk1"/>
            </a:effectRef>
            <a:fontRef idx="minor">
              <a:schemeClr val="tx1"/>
            </a:fontRef>
          </p:style>
        </p:cxnSp>
        <p:cxnSp>
          <p:nvCxnSpPr>
            <p:cNvPr id="62" name="直接连接符 61"/>
            <p:cNvCxnSpPr/>
            <p:nvPr/>
          </p:nvCxnSpPr>
          <p:spPr>
            <a:xfrm flipH="1">
              <a:off x="4727054" y="3069754"/>
              <a:ext cx="315887" cy="0"/>
            </a:xfrm>
            <a:prstGeom prst="line">
              <a:avLst/>
            </a:prstGeom>
          </p:spPr>
          <p:style>
            <a:lnRef idx="1">
              <a:schemeClr val="dk1"/>
            </a:lnRef>
            <a:fillRef idx="0">
              <a:schemeClr val="dk1"/>
            </a:fillRef>
            <a:effectRef idx="0">
              <a:schemeClr val="dk1"/>
            </a:effectRef>
            <a:fontRef idx="minor">
              <a:schemeClr val="tx1"/>
            </a:fontRef>
          </p:style>
        </p:cxnSp>
      </p:grpSp>
      <p:sp>
        <p:nvSpPr>
          <p:cNvPr id="24" name="矩形 23"/>
          <p:cNvSpPr/>
          <p:nvPr/>
        </p:nvSpPr>
        <p:spPr>
          <a:xfrm>
            <a:off x="2077616" y="1737023"/>
            <a:ext cx="529704" cy="1692771"/>
          </a:xfrm>
          <a:prstGeom prst="rect">
            <a:avLst/>
          </a:prstGeom>
        </p:spPr>
        <p:txBody>
          <a:bodyPr wrap="square">
            <a:spAutoFit/>
          </a:bodyPr>
          <a:lstStyle/>
          <a:p>
            <a:r>
              <a:rPr lang="zh-CN" altLang="en-US" sz="2600" kern="100" dirty="0">
                <a:latin typeface="Times New Roman" panose="02020603050405020304"/>
                <a:ea typeface="微软雅黑" panose="020B0503020204020204" pitchFamily="34" charset="-122"/>
                <a:cs typeface="Times New Roman" panose="02020603050405020304"/>
              </a:rPr>
              <a:t>存在方式</a:t>
            </a:r>
            <a:endParaRPr lang="zh-CN" altLang="en-US" sz="2600" dirty="0">
              <a:ea typeface="微软雅黑" panose="020B0503020204020204" pitchFamily="34" charset="-122"/>
            </a:endParaRPr>
          </a:p>
        </p:txBody>
      </p:sp>
      <p:sp>
        <p:nvSpPr>
          <p:cNvPr id="25" name="矩形 24"/>
          <p:cNvSpPr/>
          <p:nvPr/>
        </p:nvSpPr>
        <p:spPr>
          <a:xfrm>
            <a:off x="3394828" y="2044506"/>
            <a:ext cx="8605033" cy="692497"/>
          </a:xfrm>
          <a:prstGeom prst="rect">
            <a:avLst/>
          </a:prstGeom>
        </p:spPr>
        <p:txBody>
          <a:bodyPr wrap="square">
            <a:spAutoFit/>
          </a:bodyPr>
          <a:lstStyle/>
          <a:p>
            <a:pPr lvl="0">
              <a:lnSpc>
                <a:spcPct val="150000"/>
              </a:lnSpc>
            </a:pPr>
            <a:r>
              <a:rPr lang="zh-CN" altLang="en-US" sz="2600" kern="100" dirty="0">
                <a:solidFill>
                  <a:prstClr val="black"/>
                </a:solidFill>
                <a:latin typeface="Times New Roman" panose="02020603050405020304"/>
                <a:ea typeface="微软雅黑" panose="020B0503020204020204" pitchFamily="34" charset="-122"/>
                <a:cs typeface="Times New Roman" panose="02020603050405020304"/>
              </a:rPr>
              <a:t>运动概念：是指宇宙间一切事物、现象的</a:t>
            </a:r>
            <a:r>
              <a:rPr lang="zh-CN" altLang="en-US" sz="2600" kern="100" dirty="0" smtClean="0">
                <a:solidFill>
                  <a:prstClr val="black"/>
                </a:solidFill>
                <a:latin typeface="Times New Roman" panose="02020603050405020304"/>
                <a:ea typeface="微软雅黑" panose="020B0503020204020204" pitchFamily="34" charset="-122"/>
                <a:cs typeface="Times New Roman" panose="02020603050405020304"/>
              </a:rPr>
              <a:t>⑦</a:t>
            </a:r>
            <a:r>
              <a:rPr lang="en-US" altLang="zh-CN" sz="2600" kern="100" dirty="0" smtClean="0">
                <a:solidFill>
                  <a:prstClr val="black"/>
                </a:solidFill>
                <a:latin typeface="Times New Roman" panose="02020603050405020304"/>
                <a:ea typeface="微软雅黑" panose="020B0503020204020204" pitchFamily="34" charset="-122"/>
                <a:cs typeface="Times New Roman" panose="02020603050405020304"/>
              </a:rPr>
              <a:t>___________</a:t>
            </a:r>
            <a:endParaRPr lang="zh-CN" altLang="en-US" sz="2600" kern="100" dirty="0">
              <a:solidFill>
                <a:prstClr val="black"/>
              </a:solidFill>
              <a:latin typeface="Times New Roman" panose="02020603050405020304"/>
              <a:ea typeface="微软雅黑" panose="020B0503020204020204" pitchFamily="34" charset="-122"/>
              <a:cs typeface="Times New Roman" panose="02020603050405020304"/>
            </a:endParaRPr>
          </a:p>
        </p:txBody>
      </p:sp>
      <p:sp>
        <p:nvSpPr>
          <p:cNvPr id="26" name="矩形 25"/>
          <p:cNvSpPr/>
          <p:nvPr/>
        </p:nvSpPr>
        <p:spPr>
          <a:xfrm>
            <a:off x="1583085" y="3573810"/>
            <a:ext cx="1324137" cy="1221296"/>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物质是运动的</a:t>
            </a:r>
            <a:endParaRPr lang="zh-CN" altLang="en-US" sz="2600" dirty="0">
              <a:ea typeface="微软雅黑" panose="020B0503020204020204" pitchFamily="34" charset="-122"/>
            </a:endParaRPr>
          </a:p>
        </p:txBody>
      </p:sp>
      <p:sp>
        <p:nvSpPr>
          <p:cNvPr id="27" name="矩形 26"/>
          <p:cNvSpPr/>
          <p:nvPr/>
        </p:nvSpPr>
        <p:spPr>
          <a:xfrm>
            <a:off x="5186107" y="2764586"/>
            <a:ext cx="6813754" cy="1292662"/>
          </a:xfrm>
          <a:prstGeom prst="rect">
            <a:avLst/>
          </a:prstGeom>
        </p:spPr>
        <p:txBody>
          <a:bodyPr wrap="square">
            <a:spAutoFit/>
          </a:bodyPr>
          <a:lstStyle/>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运动是物质</a:t>
            </a:r>
            <a:r>
              <a:rPr lang="zh-CN" altLang="en-US" sz="2600" kern="100" dirty="0" smtClean="0">
                <a:latin typeface="Times New Roman" panose="02020603050405020304"/>
                <a:ea typeface="微软雅黑" panose="020B0503020204020204" pitchFamily="34" charset="-122"/>
                <a:cs typeface="Times New Roman" panose="02020603050405020304"/>
              </a:rPr>
              <a:t>⑧</a:t>
            </a:r>
            <a:r>
              <a:rPr lang="en-US" altLang="zh-CN" sz="2600" kern="100" dirty="0" smtClean="0">
                <a:latin typeface="Times New Roman" panose="02020603050405020304"/>
                <a:ea typeface="微软雅黑" panose="020B0503020204020204" pitchFamily="34" charset="-122"/>
                <a:cs typeface="Times New Roman" panose="02020603050405020304"/>
              </a:rPr>
              <a:t>________________</a:t>
            </a:r>
            <a:r>
              <a:rPr lang="zh-CN" altLang="en-US" sz="2600" kern="100" dirty="0" smtClean="0">
                <a:latin typeface="Times New Roman" panose="02020603050405020304"/>
                <a:ea typeface="微软雅黑" panose="020B0503020204020204" pitchFamily="34" charset="-122"/>
                <a:cs typeface="Times New Roman" panose="02020603050405020304"/>
              </a:rPr>
              <a:t>和</a:t>
            </a:r>
            <a:r>
              <a:rPr lang="zh-CN" altLang="en-US" sz="2600" kern="100" dirty="0">
                <a:latin typeface="Times New Roman" panose="02020603050405020304"/>
                <a:ea typeface="微软雅黑" panose="020B0503020204020204" pitchFamily="34" charset="-122"/>
                <a:cs typeface="Times New Roman" panose="02020603050405020304"/>
              </a:rPr>
              <a:t>存在</a:t>
            </a:r>
            <a:r>
              <a:rPr lang="zh-CN" altLang="en-US" sz="2600" kern="100" dirty="0" smtClean="0">
                <a:latin typeface="Times New Roman" panose="02020603050405020304"/>
                <a:ea typeface="微软雅黑" panose="020B0503020204020204" pitchFamily="34" charset="-122"/>
                <a:cs typeface="Times New Roman" panose="02020603050405020304"/>
              </a:rPr>
              <a:t>方式</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运动是物质的运动，物质是运动的</a:t>
            </a:r>
            <a:r>
              <a:rPr lang="zh-CN" altLang="en-US" sz="2600" kern="100" dirty="0" smtClean="0">
                <a:latin typeface="Times New Roman" panose="02020603050405020304"/>
                <a:ea typeface="微软雅黑" panose="020B0503020204020204" pitchFamily="34" charset="-122"/>
                <a:cs typeface="Times New Roman" panose="02020603050405020304"/>
              </a:rPr>
              <a:t>⑨</a:t>
            </a:r>
            <a:r>
              <a:rPr lang="en-US" altLang="zh-CN" sz="2600" kern="100" dirty="0" smtClean="0">
                <a:latin typeface="Times New Roman" panose="02020603050405020304"/>
                <a:ea typeface="微软雅黑" panose="020B0503020204020204" pitchFamily="34" charset="-122"/>
                <a:cs typeface="Times New Roman" panose="02020603050405020304"/>
              </a:rPr>
              <a:t>______</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28" name="矩形 27"/>
          <p:cNvSpPr/>
          <p:nvPr/>
        </p:nvSpPr>
        <p:spPr>
          <a:xfrm>
            <a:off x="3394829" y="3166458"/>
            <a:ext cx="1213612" cy="1221296"/>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物质与运动</a:t>
            </a:r>
            <a:endParaRPr lang="zh-CN" altLang="en-US" sz="2600" dirty="0">
              <a:ea typeface="微软雅黑" panose="020B0503020204020204" pitchFamily="34" charset="-122"/>
            </a:endParaRPr>
          </a:p>
        </p:txBody>
      </p:sp>
      <p:sp>
        <p:nvSpPr>
          <p:cNvPr id="30" name="矩形 29"/>
          <p:cNvSpPr/>
          <p:nvPr/>
        </p:nvSpPr>
        <p:spPr>
          <a:xfrm>
            <a:off x="5185468" y="4057248"/>
            <a:ext cx="6382346" cy="1892826"/>
          </a:xfrm>
          <a:prstGeom prst="rect">
            <a:avLst/>
          </a:prstGeom>
        </p:spPr>
        <p:txBody>
          <a:bodyPr wrap="square">
            <a:spAutoFit/>
          </a:bodyPr>
          <a:lstStyle/>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运动是</a:t>
            </a:r>
            <a:r>
              <a:rPr lang="zh-CN" altLang="en-US" sz="2600" kern="100" dirty="0" smtClean="0">
                <a:latin typeface="Times New Roman" panose="02020603050405020304"/>
                <a:ea typeface="微软雅黑" panose="020B0503020204020204" pitchFamily="34" charset="-122"/>
                <a:cs typeface="Times New Roman" panose="02020603050405020304"/>
              </a:rPr>
              <a:t>⑩</a:t>
            </a:r>
            <a:r>
              <a:rPr lang="en-US" altLang="zh-CN" sz="2600" kern="100" dirty="0" smtClean="0">
                <a:latin typeface="Times New Roman" panose="02020603050405020304"/>
                <a:ea typeface="微软雅黑" panose="020B0503020204020204" pitchFamily="34" charset="-122"/>
                <a:cs typeface="Times New Roman" panose="02020603050405020304"/>
              </a:rPr>
              <a:t>_______</a:t>
            </a:r>
            <a:r>
              <a:rPr lang="zh-CN" altLang="en-US" sz="2600" kern="100" dirty="0" smtClean="0">
                <a:latin typeface="Times New Roman" panose="02020603050405020304"/>
                <a:ea typeface="微软雅黑" panose="020B0503020204020204" pitchFamily="34" charset="-122"/>
                <a:cs typeface="Times New Roman" panose="02020603050405020304"/>
              </a:rPr>
              <a:t>的、</a:t>
            </a:r>
            <a:r>
              <a:rPr lang="en-US" altLang="zh-CN" sz="2600" kern="100" dirty="0" smtClean="0">
                <a:solidFill>
                  <a:prstClr val="black"/>
                </a:solidFill>
                <a:latin typeface="微软雅黑" panose="020B0503020204020204" pitchFamily="34" charset="-122"/>
                <a:ea typeface="微软雅黑" panose="020B0503020204020204" pitchFamily="34" charset="-122"/>
                <a:cs typeface="Cambria Math" panose="02040503050406030204"/>
              </a:rPr>
              <a:t>⑪</a:t>
            </a:r>
            <a:r>
              <a:rPr lang="en-US" altLang="zh-CN" sz="2600" kern="1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______</a:t>
            </a:r>
            <a:r>
              <a:rPr lang="zh-CN" altLang="en-US" sz="2600" kern="100" dirty="0" smtClean="0">
                <a:latin typeface="Times New Roman" panose="02020603050405020304"/>
                <a:ea typeface="微软雅黑" panose="020B0503020204020204" pitchFamily="34" charset="-122"/>
                <a:cs typeface="Times New Roman" panose="02020603050405020304"/>
              </a:rPr>
              <a:t>的</a:t>
            </a:r>
            <a:r>
              <a:rPr lang="zh-CN" altLang="en-US" sz="2600" kern="100" dirty="0">
                <a:latin typeface="Times New Roman" panose="02020603050405020304"/>
                <a:ea typeface="微软雅黑" panose="020B0503020204020204" pitchFamily="34" charset="-122"/>
                <a:cs typeface="Times New Roman" panose="02020603050405020304"/>
              </a:rPr>
              <a:t>和</a:t>
            </a:r>
            <a:r>
              <a:rPr lang="zh-CN" altLang="en-US" sz="2600" kern="100" dirty="0" smtClean="0">
                <a:latin typeface="Times New Roman" panose="02020603050405020304"/>
                <a:ea typeface="微软雅黑" panose="020B0503020204020204" pitchFamily="34" charset="-122"/>
                <a:cs typeface="Times New Roman" panose="02020603050405020304"/>
              </a:rPr>
              <a:t>绝对的</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静止是</a:t>
            </a:r>
            <a:r>
              <a:rPr lang="en-US" altLang="zh-CN" sz="2600" kern="100" dirty="0" smtClean="0">
                <a:solidFill>
                  <a:prstClr val="black"/>
                </a:solidFill>
                <a:latin typeface="微软雅黑" panose="020B0503020204020204" pitchFamily="34" charset="-122"/>
                <a:ea typeface="微软雅黑" panose="020B0503020204020204" pitchFamily="34" charset="-122"/>
                <a:cs typeface="Cambria Math" panose="02040503050406030204"/>
              </a:rPr>
              <a:t>⑫</a:t>
            </a:r>
            <a:r>
              <a:rPr lang="en-US" altLang="zh-CN" sz="2600" kern="1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_______</a:t>
            </a:r>
            <a:r>
              <a:rPr lang="zh-CN" altLang="en-US" sz="2600" kern="100" dirty="0" smtClean="0">
                <a:latin typeface="Times New Roman" panose="02020603050405020304"/>
                <a:ea typeface="微软雅黑" panose="020B0503020204020204" pitchFamily="34" charset="-122"/>
                <a:cs typeface="Times New Roman" panose="02020603050405020304"/>
              </a:rPr>
              <a:t>的</a:t>
            </a:r>
            <a:r>
              <a:rPr lang="zh-CN" altLang="en-US" sz="2600" kern="100" dirty="0">
                <a:latin typeface="Times New Roman" panose="02020603050405020304"/>
                <a:ea typeface="微软雅黑" panose="020B0503020204020204" pitchFamily="34" charset="-122"/>
                <a:cs typeface="Times New Roman" panose="02020603050405020304"/>
              </a:rPr>
              <a:t>、</a:t>
            </a:r>
            <a:r>
              <a:rPr lang="en-US" altLang="zh-CN" sz="2600" kern="100" dirty="0" smtClean="0">
                <a:solidFill>
                  <a:prstClr val="black"/>
                </a:solidFill>
                <a:latin typeface="微软雅黑" panose="020B0503020204020204" pitchFamily="34" charset="-122"/>
                <a:ea typeface="微软雅黑" panose="020B0503020204020204" pitchFamily="34" charset="-122"/>
                <a:cs typeface="Cambria Math" panose="02040503050406030204"/>
              </a:rPr>
              <a:t>⑬</a:t>
            </a:r>
            <a:r>
              <a:rPr lang="en-US" altLang="zh-CN" sz="2600" kern="1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______</a:t>
            </a:r>
            <a:r>
              <a:rPr lang="zh-CN" altLang="en-US" sz="2600" kern="100" dirty="0" smtClean="0">
                <a:latin typeface="Times New Roman" panose="02020603050405020304"/>
                <a:ea typeface="微软雅黑" panose="020B0503020204020204" pitchFamily="34" charset="-122"/>
                <a:cs typeface="Times New Roman" panose="02020603050405020304"/>
              </a:rPr>
              <a:t>的</a:t>
            </a:r>
            <a:r>
              <a:rPr lang="zh-CN" altLang="en-US" sz="2600" kern="100" dirty="0">
                <a:latin typeface="Times New Roman" panose="02020603050405020304"/>
                <a:ea typeface="微软雅黑" panose="020B0503020204020204" pitchFamily="34" charset="-122"/>
                <a:cs typeface="Times New Roman" panose="02020603050405020304"/>
              </a:rPr>
              <a:t>和相对的</a:t>
            </a:r>
            <a:endParaRPr lang="zh-CN" altLang="en-US" sz="2600" kern="100" dirty="0">
              <a:latin typeface="Times New Roman" panose="02020603050405020304"/>
              <a:ea typeface="微软雅黑" panose="020B0503020204020204" pitchFamily="34" charset="-122"/>
              <a:cs typeface="Times New Roman" panose="02020603050405020304"/>
            </a:endParaRPr>
          </a:p>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物质世界是</a:t>
            </a:r>
            <a:r>
              <a:rPr lang="en-US" altLang="zh-CN" sz="2600" kern="100" dirty="0" smtClean="0">
                <a:solidFill>
                  <a:prstClr val="black"/>
                </a:solidFill>
                <a:latin typeface="微软雅黑" panose="020B0503020204020204" pitchFamily="34" charset="-122"/>
                <a:ea typeface="微软雅黑" panose="020B0503020204020204" pitchFamily="34" charset="-122"/>
                <a:cs typeface="Cambria Math" panose="02040503050406030204"/>
              </a:rPr>
              <a:t>⑭</a:t>
            </a:r>
            <a:r>
              <a:rPr lang="en-US" altLang="zh-CN" sz="2600" kern="1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___________________</a:t>
            </a:r>
            <a:r>
              <a:rPr lang="zh-CN" altLang="en-US" sz="2600" kern="100" dirty="0" smtClean="0">
                <a:latin typeface="Times New Roman" panose="02020603050405020304"/>
                <a:ea typeface="微软雅黑" panose="020B0503020204020204" pitchFamily="34" charset="-122"/>
                <a:cs typeface="Times New Roman" panose="02020603050405020304"/>
              </a:rPr>
              <a:t>的统一</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32" name="矩形 31"/>
          <p:cNvSpPr/>
          <p:nvPr/>
        </p:nvSpPr>
        <p:spPr>
          <a:xfrm>
            <a:off x="3394829" y="4708160"/>
            <a:ext cx="1213612" cy="1221296"/>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运动与静止</a:t>
            </a:r>
            <a:endParaRPr lang="zh-CN" altLang="en-US" sz="2600" dirty="0">
              <a:ea typeface="微软雅黑" panose="020B0503020204020204" pitchFamily="34" charset="-122"/>
            </a:endParaRPr>
          </a:p>
        </p:txBody>
      </p:sp>
      <p:cxnSp>
        <p:nvCxnSpPr>
          <p:cNvPr id="34" name="直接箭头连接符 33"/>
          <p:cNvCxnSpPr/>
          <p:nvPr/>
        </p:nvCxnSpPr>
        <p:spPr>
          <a:xfrm>
            <a:off x="2043126" y="1709260"/>
            <a:ext cx="0" cy="1752146"/>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38" name="直接连接符 37"/>
          <p:cNvCxnSpPr/>
          <p:nvPr/>
        </p:nvCxnSpPr>
        <p:spPr>
          <a:xfrm flipH="1">
            <a:off x="1306318" y="70301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39" name="直接连接符 38"/>
          <p:cNvCxnSpPr/>
          <p:nvPr/>
        </p:nvCxnSpPr>
        <p:spPr>
          <a:xfrm flipH="1">
            <a:off x="1306318" y="3966047"/>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40" name="直接连接符 39"/>
          <p:cNvCxnSpPr/>
          <p:nvPr/>
        </p:nvCxnSpPr>
        <p:spPr>
          <a:xfrm>
            <a:off x="1297476" y="712540"/>
            <a:ext cx="0" cy="3246233"/>
          </a:xfrm>
          <a:prstGeom prst="line">
            <a:avLst/>
          </a:prstGeom>
        </p:spPr>
        <p:style>
          <a:lnRef idx="1">
            <a:schemeClr val="dk1"/>
          </a:lnRef>
          <a:fillRef idx="0">
            <a:schemeClr val="dk1"/>
          </a:fillRef>
          <a:effectRef idx="0">
            <a:schemeClr val="dk1"/>
          </a:effectRef>
          <a:fontRef idx="minor">
            <a:schemeClr val="tx1"/>
          </a:fontRef>
        </p:style>
      </p:cxnSp>
      <p:cxnSp>
        <p:nvCxnSpPr>
          <p:cNvPr id="37" name="直接连接符 36"/>
          <p:cNvCxnSpPr/>
          <p:nvPr/>
        </p:nvCxnSpPr>
        <p:spPr>
          <a:xfrm flipH="1">
            <a:off x="973113" y="3081228"/>
            <a:ext cx="324363" cy="0"/>
          </a:xfrm>
          <a:prstGeom prst="line">
            <a:avLst/>
          </a:prstGeom>
        </p:spPr>
        <p:style>
          <a:lnRef idx="1">
            <a:schemeClr val="dk1"/>
          </a:lnRef>
          <a:fillRef idx="0">
            <a:schemeClr val="dk1"/>
          </a:fillRef>
          <a:effectRef idx="0">
            <a:schemeClr val="dk1"/>
          </a:effectRef>
          <a:fontRef idx="minor">
            <a:schemeClr val="tx1"/>
          </a:fontRef>
        </p:style>
      </p:cxnSp>
      <p:grpSp>
        <p:nvGrpSpPr>
          <p:cNvPr id="5" name="组合 4"/>
          <p:cNvGrpSpPr/>
          <p:nvPr/>
        </p:nvGrpSpPr>
        <p:grpSpPr>
          <a:xfrm>
            <a:off x="2759596" y="2397549"/>
            <a:ext cx="649092" cy="2638028"/>
            <a:chOff x="2854846" y="2058127"/>
            <a:chExt cx="649092" cy="2638028"/>
          </a:xfrm>
        </p:grpSpPr>
        <p:cxnSp>
          <p:nvCxnSpPr>
            <p:cNvPr id="92" name="直接连接符 91"/>
            <p:cNvCxnSpPr/>
            <p:nvPr/>
          </p:nvCxnSpPr>
          <p:spPr>
            <a:xfrm flipH="1">
              <a:off x="3188051" y="2058127"/>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93" name="直接连接符 92"/>
            <p:cNvCxnSpPr/>
            <p:nvPr/>
          </p:nvCxnSpPr>
          <p:spPr>
            <a:xfrm flipH="1">
              <a:off x="3188051" y="469615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94" name="直接连接符 93"/>
            <p:cNvCxnSpPr/>
            <p:nvPr/>
          </p:nvCxnSpPr>
          <p:spPr>
            <a:xfrm>
              <a:off x="3179209" y="2058127"/>
              <a:ext cx="0" cy="2634091"/>
            </a:xfrm>
            <a:prstGeom prst="line">
              <a:avLst/>
            </a:prstGeom>
          </p:spPr>
          <p:style>
            <a:lnRef idx="1">
              <a:schemeClr val="dk1"/>
            </a:lnRef>
            <a:fillRef idx="0">
              <a:schemeClr val="dk1"/>
            </a:fillRef>
            <a:effectRef idx="0">
              <a:schemeClr val="dk1"/>
            </a:effectRef>
            <a:fontRef idx="minor">
              <a:schemeClr val="tx1"/>
            </a:fontRef>
          </p:style>
        </p:cxnSp>
        <p:cxnSp>
          <p:nvCxnSpPr>
            <p:cNvPr id="61" name="直接连接符 60"/>
            <p:cNvCxnSpPr/>
            <p:nvPr/>
          </p:nvCxnSpPr>
          <p:spPr>
            <a:xfrm flipH="1">
              <a:off x="2854846" y="3966047"/>
              <a:ext cx="324363" cy="0"/>
            </a:xfrm>
            <a:prstGeom prst="line">
              <a:avLst/>
            </a:prstGeom>
          </p:spPr>
          <p:style>
            <a:lnRef idx="1">
              <a:schemeClr val="dk1"/>
            </a:lnRef>
            <a:fillRef idx="0">
              <a:schemeClr val="dk1"/>
            </a:fillRef>
            <a:effectRef idx="0">
              <a:schemeClr val="dk1"/>
            </a:effectRef>
            <a:fontRef idx="minor">
              <a:schemeClr val="tx1"/>
            </a:fontRef>
          </p:style>
        </p:cxnSp>
        <p:cxnSp>
          <p:nvCxnSpPr>
            <p:cNvPr id="41" name="直接连接符 40"/>
            <p:cNvCxnSpPr/>
            <p:nvPr/>
          </p:nvCxnSpPr>
          <p:spPr>
            <a:xfrm flipH="1">
              <a:off x="3188051" y="3213770"/>
              <a:ext cx="315887" cy="0"/>
            </a:xfrm>
            <a:prstGeom prst="line">
              <a:avLst/>
            </a:prstGeom>
          </p:spPr>
          <p:style>
            <a:lnRef idx="1">
              <a:schemeClr val="dk1"/>
            </a:lnRef>
            <a:fillRef idx="0">
              <a:schemeClr val="dk1"/>
            </a:fillRef>
            <a:effectRef idx="0">
              <a:schemeClr val="dk1"/>
            </a:effectRef>
            <a:fontRef idx="minor">
              <a:schemeClr val="tx1"/>
            </a:fontRef>
          </p:style>
        </p:cxnSp>
      </p:grpSp>
      <p:sp>
        <p:nvSpPr>
          <p:cNvPr id="6" name="TextBox 5"/>
          <p:cNvSpPr txBox="1"/>
          <p:nvPr/>
        </p:nvSpPr>
        <p:spPr>
          <a:xfrm>
            <a:off x="9772947" y="2015931"/>
            <a:ext cx="1909466" cy="621517"/>
          </a:xfrm>
          <a:prstGeom prst="rect">
            <a:avLst/>
          </a:prstGeom>
          <a:noFill/>
        </p:spPr>
        <p:txBody>
          <a:bodyPr wrap="square" rtlCol="0">
            <a:spAutoFit/>
          </a:bodyPr>
          <a:lstStyle/>
          <a:p>
            <a:pPr lvl="0">
              <a:lnSpc>
                <a:spcPct val="150000"/>
              </a:lnSpc>
            </a:pPr>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变化和</a:t>
            </a:r>
            <a:r>
              <a:rPr lang="zh-CN" altLang="en-US" sz="2600" kern="100" dirty="0" smtClean="0">
                <a:solidFill>
                  <a:srgbClr val="C00000"/>
                </a:solidFill>
                <a:latin typeface="Times New Roman" panose="02020603050405020304"/>
                <a:ea typeface="微软雅黑" panose="020B0503020204020204" pitchFamily="34" charset="-122"/>
                <a:cs typeface="Times New Roman" panose="02020603050405020304"/>
              </a:rPr>
              <a:t>过程</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7" name="TextBox 6"/>
          <p:cNvSpPr txBox="1"/>
          <p:nvPr/>
        </p:nvSpPr>
        <p:spPr>
          <a:xfrm>
            <a:off x="7347917" y="2861687"/>
            <a:ext cx="2736304"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固有的根本属性</a:t>
            </a:r>
            <a:endParaRPr lang="zh-CN" altLang="en-US" dirty="0">
              <a:solidFill>
                <a:srgbClr val="C00000"/>
              </a:solidFill>
            </a:endParaRPr>
          </a:p>
        </p:txBody>
      </p:sp>
      <p:sp>
        <p:nvSpPr>
          <p:cNvPr id="8" name="TextBox 7"/>
          <p:cNvSpPr txBox="1"/>
          <p:nvPr/>
        </p:nvSpPr>
        <p:spPr>
          <a:xfrm>
            <a:off x="10503146" y="3325555"/>
            <a:ext cx="1420516" cy="692497"/>
          </a:xfrm>
          <a:prstGeom prst="rect">
            <a:avLst/>
          </a:prstGeom>
          <a:noFill/>
        </p:spPr>
        <p:txBody>
          <a:bodyPr wrap="square" rtlCol="0">
            <a:spAutoFit/>
          </a:bodyPr>
          <a:lstStyle/>
          <a:p>
            <a:pPr lvl="0" algn="just">
              <a:lnSpc>
                <a:spcPct val="150000"/>
              </a:lnSpc>
            </a:pPr>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承担</a:t>
            </a:r>
            <a:r>
              <a:rPr lang="zh-CN" altLang="en-US" sz="2600" kern="100" dirty="0" smtClean="0">
                <a:solidFill>
                  <a:srgbClr val="C00000"/>
                </a:solidFill>
                <a:latin typeface="Times New Roman" panose="02020603050405020304"/>
                <a:ea typeface="微软雅黑" panose="020B0503020204020204" pitchFamily="34" charset="-122"/>
                <a:cs typeface="Times New Roman" panose="02020603050405020304"/>
              </a:rPr>
              <a:t>者</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10" name="TextBox 9"/>
          <p:cNvSpPr txBox="1"/>
          <p:nvPr/>
        </p:nvSpPr>
        <p:spPr>
          <a:xfrm>
            <a:off x="6599262" y="4141532"/>
            <a:ext cx="1368152"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无条件</a:t>
            </a:r>
            <a:endParaRPr lang="zh-CN" altLang="en-US" dirty="0">
              <a:solidFill>
                <a:srgbClr val="C00000"/>
              </a:solidFill>
            </a:endParaRPr>
          </a:p>
        </p:txBody>
      </p:sp>
      <p:sp>
        <p:nvSpPr>
          <p:cNvPr id="11" name="TextBox 10"/>
          <p:cNvSpPr txBox="1"/>
          <p:nvPr/>
        </p:nvSpPr>
        <p:spPr>
          <a:xfrm>
            <a:off x="8841035" y="4160581"/>
            <a:ext cx="1030614"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永恒</a:t>
            </a:r>
            <a:endParaRPr lang="zh-CN" altLang="en-US" dirty="0">
              <a:solidFill>
                <a:srgbClr val="C00000"/>
              </a:solidFill>
            </a:endParaRPr>
          </a:p>
        </p:txBody>
      </p:sp>
      <p:sp>
        <p:nvSpPr>
          <p:cNvPr id="12" name="TextBox 11"/>
          <p:cNvSpPr txBox="1"/>
          <p:nvPr/>
        </p:nvSpPr>
        <p:spPr>
          <a:xfrm>
            <a:off x="6585548" y="4755033"/>
            <a:ext cx="1296144"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有条件</a:t>
            </a:r>
            <a:endParaRPr lang="zh-CN" altLang="en-US" dirty="0">
              <a:solidFill>
                <a:srgbClr val="C00000"/>
              </a:solidFill>
            </a:endParaRPr>
          </a:p>
        </p:txBody>
      </p:sp>
      <p:sp>
        <p:nvSpPr>
          <p:cNvPr id="13" name="TextBox 12"/>
          <p:cNvSpPr txBox="1"/>
          <p:nvPr/>
        </p:nvSpPr>
        <p:spPr>
          <a:xfrm>
            <a:off x="8860804" y="4756926"/>
            <a:ext cx="936104"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暂时</a:t>
            </a:r>
            <a:endParaRPr lang="zh-CN" altLang="en-US" dirty="0">
              <a:solidFill>
                <a:srgbClr val="C00000"/>
              </a:solidFill>
            </a:endParaRPr>
          </a:p>
        </p:txBody>
      </p:sp>
      <p:sp>
        <p:nvSpPr>
          <p:cNvPr id="14" name="TextBox 13"/>
          <p:cNvSpPr txBox="1"/>
          <p:nvPr/>
        </p:nvSpPr>
        <p:spPr>
          <a:xfrm>
            <a:off x="7283338" y="5353392"/>
            <a:ext cx="3219808"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绝对运动与相对静止</a:t>
            </a:r>
            <a:endParaRPr lang="zh-CN" altLang="en-US" dirty="0">
              <a:solidFill>
                <a:srgbClr val="C00000"/>
              </a:solidFill>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linds(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linds(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blinds(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blinds(horizontal)">
                                      <p:cBhvr>
                                        <p:cTn id="42" dur="500"/>
                                        <p:tgtEl>
                                          <p:spTgt spid="14"/>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xit" presetSubtype="0" fill="hold" grpId="1" nodeType="clickEffect">
                                  <p:stCondLst>
                                    <p:cond delay="0"/>
                                  </p:stCondLst>
                                  <p:childTnLst>
                                    <p:animEffect transition="out" filter="fade">
                                      <p:cBhvr>
                                        <p:cTn id="46" dur="500"/>
                                        <p:tgtEl>
                                          <p:spTgt spid="6"/>
                                        </p:tgtEl>
                                      </p:cBhvr>
                                    </p:animEffect>
                                    <p:set>
                                      <p:cBhvr>
                                        <p:cTn id="47" dur="1" fill="hold">
                                          <p:stCondLst>
                                            <p:cond delay="499"/>
                                          </p:stCondLst>
                                        </p:cTn>
                                        <p:tgtEl>
                                          <p:spTgt spid="6"/>
                                        </p:tgtEl>
                                        <p:attrNameLst>
                                          <p:attrName>style.visibility</p:attrName>
                                        </p:attrNameLst>
                                      </p:cBhvr>
                                      <p:to>
                                        <p:strVal val="hidden"/>
                                      </p:to>
                                    </p:set>
                                  </p:childTnLst>
                                </p:cTn>
                              </p:par>
                              <p:par>
                                <p:cTn id="48" presetID="10" presetClass="exit" presetSubtype="0" fill="hold" grpId="1" nodeType="withEffect">
                                  <p:stCondLst>
                                    <p:cond delay="0"/>
                                  </p:stCondLst>
                                  <p:childTnLst>
                                    <p:animEffect transition="out" filter="fade">
                                      <p:cBhvr>
                                        <p:cTn id="49" dur="500"/>
                                        <p:tgtEl>
                                          <p:spTgt spid="7"/>
                                        </p:tgtEl>
                                      </p:cBhvr>
                                    </p:animEffect>
                                    <p:set>
                                      <p:cBhvr>
                                        <p:cTn id="50" dur="1" fill="hold">
                                          <p:stCondLst>
                                            <p:cond delay="499"/>
                                          </p:stCondLst>
                                        </p:cTn>
                                        <p:tgtEl>
                                          <p:spTgt spid="7"/>
                                        </p:tgtEl>
                                        <p:attrNameLst>
                                          <p:attrName>style.visibility</p:attrName>
                                        </p:attrNameLst>
                                      </p:cBhvr>
                                      <p:to>
                                        <p:strVal val="hidden"/>
                                      </p:to>
                                    </p:set>
                                  </p:childTnLst>
                                </p:cTn>
                              </p:par>
                              <p:par>
                                <p:cTn id="51" presetID="10" presetClass="exit" presetSubtype="0" fill="hold" grpId="1" nodeType="withEffect">
                                  <p:stCondLst>
                                    <p:cond delay="0"/>
                                  </p:stCondLst>
                                  <p:childTnLst>
                                    <p:animEffect transition="out" filter="fade">
                                      <p:cBhvr>
                                        <p:cTn id="52" dur="500"/>
                                        <p:tgtEl>
                                          <p:spTgt spid="8"/>
                                        </p:tgtEl>
                                      </p:cBhvr>
                                    </p:animEffect>
                                    <p:set>
                                      <p:cBhvr>
                                        <p:cTn id="53" dur="1" fill="hold">
                                          <p:stCondLst>
                                            <p:cond delay="499"/>
                                          </p:stCondLst>
                                        </p:cTn>
                                        <p:tgtEl>
                                          <p:spTgt spid="8"/>
                                        </p:tgtEl>
                                        <p:attrNameLst>
                                          <p:attrName>style.visibility</p:attrName>
                                        </p:attrNameLst>
                                      </p:cBhvr>
                                      <p:to>
                                        <p:strVal val="hidden"/>
                                      </p:to>
                                    </p:set>
                                  </p:childTnLst>
                                </p:cTn>
                              </p:par>
                              <p:par>
                                <p:cTn id="54" presetID="10" presetClass="exit" presetSubtype="0" fill="hold" grpId="1" nodeType="withEffect">
                                  <p:stCondLst>
                                    <p:cond delay="0"/>
                                  </p:stCondLst>
                                  <p:childTnLst>
                                    <p:animEffect transition="out" filter="fade">
                                      <p:cBhvr>
                                        <p:cTn id="55" dur="500"/>
                                        <p:tgtEl>
                                          <p:spTgt spid="10"/>
                                        </p:tgtEl>
                                      </p:cBhvr>
                                    </p:animEffect>
                                    <p:set>
                                      <p:cBhvr>
                                        <p:cTn id="56" dur="1" fill="hold">
                                          <p:stCondLst>
                                            <p:cond delay="499"/>
                                          </p:stCondLst>
                                        </p:cTn>
                                        <p:tgtEl>
                                          <p:spTgt spid="10"/>
                                        </p:tgtEl>
                                        <p:attrNameLst>
                                          <p:attrName>style.visibility</p:attrName>
                                        </p:attrNameLst>
                                      </p:cBhvr>
                                      <p:to>
                                        <p:strVal val="hidden"/>
                                      </p:to>
                                    </p:set>
                                  </p:childTnLst>
                                </p:cTn>
                              </p:par>
                              <p:par>
                                <p:cTn id="57" presetID="10" presetClass="exit" presetSubtype="0" fill="hold" grpId="1" nodeType="withEffect">
                                  <p:stCondLst>
                                    <p:cond delay="0"/>
                                  </p:stCondLst>
                                  <p:childTnLst>
                                    <p:animEffect transition="out" filter="fade">
                                      <p:cBhvr>
                                        <p:cTn id="58" dur="500"/>
                                        <p:tgtEl>
                                          <p:spTgt spid="11"/>
                                        </p:tgtEl>
                                      </p:cBhvr>
                                    </p:animEffect>
                                    <p:set>
                                      <p:cBhvr>
                                        <p:cTn id="59" dur="1" fill="hold">
                                          <p:stCondLst>
                                            <p:cond delay="499"/>
                                          </p:stCondLst>
                                        </p:cTn>
                                        <p:tgtEl>
                                          <p:spTgt spid="11"/>
                                        </p:tgtEl>
                                        <p:attrNameLst>
                                          <p:attrName>style.visibility</p:attrName>
                                        </p:attrNameLst>
                                      </p:cBhvr>
                                      <p:to>
                                        <p:strVal val="hidden"/>
                                      </p:to>
                                    </p:set>
                                  </p:childTnLst>
                                </p:cTn>
                              </p:par>
                              <p:par>
                                <p:cTn id="60" presetID="10" presetClass="exit" presetSubtype="0" fill="hold" grpId="1" nodeType="withEffect">
                                  <p:stCondLst>
                                    <p:cond delay="0"/>
                                  </p:stCondLst>
                                  <p:childTnLst>
                                    <p:animEffect transition="out" filter="fade">
                                      <p:cBhvr>
                                        <p:cTn id="61" dur="500"/>
                                        <p:tgtEl>
                                          <p:spTgt spid="12"/>
                                        </p:tgtEl>
                                      </p:cBhvr>
                                    </p:animEffect>
                                    <p:set>
                                      <p:cBhvr>
                                        <p:cTn id="62" dur="1" fill="hold">
                                          <p:stCondLst>
                                            <p:cond delay="499"/>
                                          </p:stCondLst>
                                        </p:cTn>
                                        <p:tgtEl>
                                          <p:spTgt spid="12"/>
                                        </p:tgtEl>
                                        <p:attrNameLst>
                                          <p:attrName>style.visibility</p:attrName>
                                        </p:attrNameLst>
                                      </p:cBhvr>
                                      <p:to>
                                        <p:strVal val="hidden"/>
                                      </p:to>
                                    </p:set>
                                  </p:childTnLst>
                                </p:cTn>
                              </p:par>
                              <p:par>
                                <p:cTn id="63" presetID="10" presetClass="exit" presetSubtype="0" fill="hold" grpId="1" nodeType="withEffect">
                                  <p:stCondLst>
                                    <p:cond delay="0"/>
                                  </p:stCondLst>
                                  <p:childTnLst>
                                    <p:animEffect transition="out" filter="fade">
                                      <p:cBhvr>
                                        <p:cTn id="64" dur="500"/>
                                        <p:tgtEl>
                                          <p:spTgt spid="13"/>
                                        </p:tgtEl>
                                      </p:cBhvr>
                                    </p:animEffect>
                                    <p:set>
                                      <p:cBhvr>
                                        <p:cTn id="65" dur="1" fill="hold">
                                          <p:stCondLst>
                                            <p:cond delay="499"/>
                                          </p:stCondLst>
                                        </p:cTn>
                                        <p:tgtEl>
                                          <p:spTgt spid="13"/>
                                        </p:tgtEl>
                                        <p:attrNameLst>
                                          <p:attrName>style.visibility</p:attrName>
                                        </p:attrNameLst>
                                      </p:cBhvr>
                                      <p:to>
                                        <p:strVal val="hidden"/>
                                      </p:to>
                                    </p:set>
                                  </p:childTnLst>
                                </p:cTn>
                              </p:par>
                              <p:par>
                                <p:cTn id="66" presetID="10" presetClass="exit" presetSubtype="0" fill="hold" grpId="1" nodeType="withEffect">
                                  <p:stCondLst>
                                    <p:cond delay="0"/>
                                  </p:stCondLst>
                                  <p:childTnLst>
                                    <p:animEffect transition="out" filter="fade">
                                      <p:cBhvr>
                                        <p:cTn id="67" dur="500"/>
                                        <p:tgtEl>
                                          <p:spTgt spid="14"/>
                                        </p:tgtEl>
                                      </p:cBhvr>
                                    </p:animEffect>
                                    <p:set>
                                      <p:cBhvr>
                                        <p:cTn id="68"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6" grpId="0"/>
      <p:bldP spid="6" grpId="1"/>
      <p:bldP spid="7" grpId="0"/>
      <p:bldP spid="7" grpId="1"/>
      <p:bldP spid="8" grpId="0"/>
      <p:bldP spid="8" grpId="1"/>
      <p:bldP spid="10" grpId="0"/>
      <p:bldP spid="10" grpId="1"/>
      <p:bldP spid="11" grpId="0"/>
      <p:bldP spid="11" grpId="1"/>
      <p:bldP spid="12" grpId="0"/>
      <p:bldP spid="12" grpId="1"/>
      <p:bldP spid="13" grpId="0"/>
      <p:bldP spid="13" grpId="1"/>
      <p:bldP spid="14" grpId="0"/>
      <p:bldP spid="14"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406575" y="1656884"/>
            <a:ext cx="576063" cy="3412281"/>
          </a:xfrm>
          <a:prstGeom prst="rect">
            <a:avLst/>
          </a:prstGeom>
          <a:solidFill>
            <a:schemeClr val="accent5">
              <a:lumMod val="40000"/>
              <a:lumOff val="60000"/>
            </a:schemeClr>
          </a:solidFill>
        </p:spPr>
        <p:txBody>
          <a:bodyPr wrap="square">
            <a:spAutoFit/>
          </a:bodyPr>
          <a:lstStyle/>
          <a:p>
            <a:pPr algn="ctr">
              <a:lnSpc>
                <a:spcPct val="120000"/>
              </a:lnSpc>
            </a:pPr>
            <a:r>
              <a:rPr lang="zh-CN" altLang="en-US" sz="2600" kern="100" dirty="0">
                <a:latin typeface="Times New Roman" panose="02020603050405020304"/>
                <a:ea typeface="微软雅黑" panose="020B0503020204020204" pitchFamily="34" charset="-122"/>
                <a:cs typeface="Times New Roman" panose="02020603050405020304"/>
              </a:rPr>
              <a:t>探究世界</a:t>
            </a:r>
            <a:endParaRPr lang="zh-CN" altLang="en-US" sz="2600" kern="100" dirty="0">
              <a:latin typeface="Times New Roman" panose="02020603050405020304"/>
              <a:ea typeface="微软雅黑" panose="020B0503020204020204" pitchFamily="34" charset="-122"/>
              <a:cs typeface="Times New Roman" panose="02020603050405020304"/>
            </a:endParaRPr>
          </a:p>
          <a:p>
            <a:pPr algn="ctr">
              <a:lnSpc>
                <a:spcPct val="120000"/>
              </a:lnSpc>
            </a:pPr>
            <a:r>
              <a:rPr lang="zh-CN" altLang="en-US" sz="2600" kern="100" dirty="0">
                <a:latin typeface="Times New Roman" panose="02020603050405020304"/>
                <a:ea typeface="微软雅黑" panose="020B0503020204020204" pitchFamily="34" charset="-122"/>
                <a:cs typeface="Times New Roman" panose="02020603050405020304"/>
              </a:rPr>
              <a:t>的本质</a:t>
            </a:r>
            <a:endParaRPr lang="zh-CN" altLang="zh-CN" sz="2600" kern="100" dirty="0">
              <a:latin typeface="Times New Roman" panose="02020603050405020304"/>
              <a:ea typeface="微软雅黑" panose="020B0503020204020204" pitchFamily="34" charset="-122"/>
              <a:cs typeface="Times New Roman" panose="02020603050405020304"/>
            </a:endParaRPr>
          </a:p>
        </p:txBody>
      </p:sp>
      <p:grpSp>
        <p:nvGrpSpPr>
          <p:cNvPr id="13" name="组合 12"/>
          <p:cNvGrpSpPr/>
          <p:nvPr/>
        </p:nvGrpSpPr>
        <p:grpSpPr>
          <a:xfrm>
            <a:off x="4521696" y="1941954"/>
            <a:ext cx="635836" cy="1154733"/>
            <a:chOff x="4521696" y="1941954"/>
            <a:chExt cx="635836" cy="1154733"/>
          </a:xfrm>
        </p:grpSpPr>
        <p:cxnSp>
          <p:nvCxnSpPr>
            <p:cNvPr id="103" name="直接连接符 102"/>
            <p:cNvCxnSpPr/>
            <p:nvPr/>
          </p:nvCxnSpPr>
          <p:spPr>
            <a:xfrm flipH="1">
              <a:off x="4841645" y="194195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5" name="直接连接符 104"/>
            <p:cNvCxnSpPr/>
            <p:nvPr/>
          </p:nvCxnSpPr>
          <p:spPr>
            <a:xfrm flipH="1">
              <a:off x="4841645" y="3094642"/>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6" name="直接连接符 105"/>
            <p:cNvCxnSpPr/>
            <p:nvPr/>
          </p:nvCxnSpPr>
          <p:spPr>
            <a:xfrm>
              <a:off x="4837583" y="1954767"/>
              <a:ext cx="0" cy="1141920"/>
            </a:xfrm>
            <a:prstGeom prst="line">
              <a:avLst/>
            </a:prstGeom>
          </p:spPr>
          <p:style>
            <a:lnRef idx="1">
              <a:schemeClr val="dk1"/>
            </a:lnRef>
            <a:fillRef idx="0">
              <a:schemeClr val="dk1"/>
            </a:fillRef>
            <a:effectRef idx="0">
              <a:schemeClr val="dk1"/>
            </a:effectRef>
            <a:fontRef idx="minor">
              <a:schemeClr val="tx1"/>
            </a:fontRef>
          </p:style>
        </p:cxnSp>
        <p:cxnSp>
          <p:nvCxnSpPr>
            <p:cNvPr id="62" name="直接连接符 61"/>
            <p:cNvCxnSpPr/>
            <p:nvPr/>
          </p:nvCxnSpPr>
          <p:spPr>
            <a:xfrm flipH="1">
              <a:off x="4521696" y="2501616"/>
              <a:ext cx="315887" cy="0"/>
            </a:xfrm>
            <a:prstGeom prst="line">
              <a:avLst/>
            </a:prstGeom>
          </p:spPr>
          <p:style>
            <a:lnRef idx="1">
              <a:schemeClr val="dk1"/>
            </a:lnRef>
            <a:fillRef idx="0">
              <a:schemeClr val="dk1"/>
            </a:fillRef>
            <a:effectRef idx="0">
              <a:schemeClr val="dk1"/>
            </a:effectRef>
            <a:fontRef idx="minor">
              <a:schemeClr val="tx1"/>
            </a:fontRef>
          </p:style>
        </p:cxnSp>
      </p:grpSp>
      <p:sp>
        <p:nvSpPr>
          <p:cNvPr id="26" name="矩形 25"/>
          <p:cNvSpPr/>
          <p:nvPr/>
        </p:nvSpPr>
        <p:spPr>
          <a:xfrm>
            <a:off x="1583085" y="333450"/>
            <a:ext cx="1324137" cy="1221296"/>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物质是运动的</a:t>
            </a:r>
            <a:endParaRPr lang="zh-CN" altLang="en-US" sz="2600" dirty="0">
              <a:ea typeface="微软雅黑" panose="020B0503020204020204" pitchFamily="34" charset="-122"/>
            </a:endParaRPr>
          </a:p>
        </p:txBody>
      </p:sp>
      <p:cxnSp>
        <p:nvCxnSpPr>
          <p:cNvPr id="34" name="直接箭头连接符 33"/>
          <p:cNvCxnSpPr/>
          <p:nvPr/>
        </p:nvCxnSpPr>
        <p:spPr>
          <a:xfrm>
            <a:off x="2043126" y="1709260"/>
            <a:ext cx="0" cy="1752146"/>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grpSp>
        <p:nvGrpSpPr>
          <p:cNvPr id="15" name="组合 14"/>
          <p:cNvGrpSpPr/>
          <p:nvPr/>
        </p:nvGrpSpPr>
        <p:grpSpPr>
          <a:xfrm>
            <a:off x="973113" y="703015"/>
            <a:ext cx="649092" cy="3263032"/>
            <a:chOff x="973113" y="703015"/>
            <a:chExt cx="649092" cy="3263032"/>
          </a:xfrm>
        </p:grpSpPr>
        <p:cxnSp>
          <p:nvCxnSpPr>
            <p:cNvPr id="38" name="直接连接符 37"/>
            <p:cNvCxnSpPr/>
            <p:nvPr/>
          </p:nvCxnSpPr>
          <p:spPr>
            <a:xfrm flipH="1">
              <a:off x="1306318" y="70301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39" name="直接连接符 38"/>
            <p:cNvCxnSpPr/>
            <p:nvPr/>
          </p:nvCxnSpPr>
          <p:spPr>
            <a:xfrm flipH="1">
              <a:off x="1306318" y="3966047"/>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40" name="直接连接符 39"/>
            <p:cNvCxnSpPr/>
            <p:nvPr/>
          </p:nvCxnSpPr>
          <p:spPr>
            <a:xfrm>
              <a:off x="1297476" y="712540"/>
              <a:ext cx="0" cy="3246233"/>
            </a:xfrm>
            <a:prstGeom prst="line">
              <a:avLst/>
            </a:prstGeom>
          </p:spPr>
          <p:style>
            <a:lnRef idx="1">
              <a:schemeClr val="dk1"/>
            </a:lnRef>
            <a:fillRef idx="0">
              <a:schemeClr val="dk1"/>
            </a:fillRef>
            <a:effectRef idx="0">
              <a:schemeClr val="dk1"/>
            </a:effectRef>
            <a:fontRef idx="minor">
              <a:schemeClr val="tx1"/>
            </a:fontRef>
          </p:style>
        </p:cxnSp>
        <p:cxnSp>
          <p:nvCxnSpPr>
            <p:cNvPr id="37" name="直接连接符 36"/>
            <p:cNvCxnSpPr/>
            <p:nvPr/>
          </p:nvCxnSpPr>
          <p:spPr>
            <a:xfrm flipH="1">
              <a:off x="973113" y="3081228"/>
              <a:ext cx="324363" cy="0"/>
            </a:xfrm>
            <a:prstGeom prst="line">
              <a:avLst/>
            </a:prstGeom>
          </p:spPr>
          <p:style>
            <a:lnRef idx="1">
              <a:schemeClr val="dk1"/>
            </a:lnRef>
            <a:fillRef idx="0">
              <a:schemeClr val="dk1"/>
            </a:fillRef>
            <a:effectRef idx="0">
              <a:schemeClr val="dk1"/>
            </a:effectRef>
            <a:fontRef idx="minor">
              <a:schemeClr val="tx1"/>
            </a:fontRef>
          </p:style>
        </p:cxnSp>
      </p:grpSp>
      <p:cxnSp>
        <p:nvCxnSpPr>
          <p:cNvPr id="93" name="直接连接符 92"/>
          <p:cNvCxnSpPr/>
          <p:nvPr/>
        </p:nvCxnSpPr>
        <p:spPr>
          <a:xfrm flipH="1">
            <a:off x="3370167" y="490645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94" name="直接连接符 93"/>
          <p:cNvCxnSpPr/>
          <p:nvPr/>
        </p:nvCxnSpPr>
        <p:spPr>
          <a:xfrm>
            <a:off x="3361325" y="731210"/>
            <a:ext cx="0" cy="4163072"/>
          </a:xfrm>
          <a:prstGeom prst="line">
            <a:avLst/>
          </a:prstGeom>
        </p:spPr>
        <p:style>
          <a:lnRef idx="1">
            <a:schemeClr val="dk1"/>
          </a:lnRef>
          <a:fillRef idx="0">
            <a:schemeClr val="dk1"/>
          </a:fillRef>
          <a:effectRef idx="0">
            <a:schemeClr val="dk1"/>
          </a:effectRef>
          <a:fontRef idx="minor">
            <a:schemeClr val="tx1"/>
          </a:fontRef>
        </p:style>
      </p:cxnSp>
      <p:cxnSp>
        <p:nvCxnSpPr>
          <p:cNvPr id="61" name="直接连接符 60"/>
          <p:cNvCxnSpPr/>
          <p:nvPr/>
        </p:nvCxnSpPr>
        <p:spPr>
          <a:xfrm flipH="1">
            <a:off x="3036962" y="3966047"/>
            <a:ext cx="324363" cy="0"/>
          </a:xfrm>
          <a:prstGeom prst="line">
            <a:avLst/>
          </a:prstGeom>
        </p:spPr>
        <p:style>
          <a:lnRef idx="1">
            <a:schemeClr val="dk1"/>
          </a:lnRef>
          <a:fillRef idx="0">
            <a:schemeClr val="dk1"/>
          </a:fillRef>
          <a:effectRef idx="0">
            <a:schemeClr val="dk1"/>
          </a:effectRef>
          <a:fontRef idx="minor">
            <a:schemeClr val="tx1"/>
          </a:fontRef>
        </p:style>
      </p:cxnSp>
      <p:cxnSp>
        <p:nvCxnSpPr>
          <p:cNvPr id="41" name="直接连接符 40"/>
          <p:cNvCxnSpPr/>
          <p:nvPr/>
        </p:nvCxnSpPr>
        <p:spPr>
          <a:xfrm flipH="1">
            <a:off x="3370167" y="2501616"/>
            <a:ext cx="315887" cy="0"/>
          </a:xfrm>
          <a:prstGeom prst="line">
            <a:avLst/>
          </a:prstGeom>
        </p:spPr>
        <p:style>
          <a:lnRef idx="1">
            <a:schemeClr val="dk1"/>
          </a:lnRef>
          <a:fillRef idx="0">
            <a:schemeClr val="dk1"/>
          </a:fillRef>
          <a:effectRef idx="0">
            <a:schemeClr val="dk1"/>
          </a:effectRef>
          <a:fontRef idx="minor">
            <a:schemeClr val="tx1"/>
          </a:fontRef>
        </p:style>
      </p:cxnSp>
      <p:sp>
        <p:nvSpPr>
          <p:cNvPr id="33" name="矩形 32"/>
          <p:cNvSpPr/>
          <p:nvPr/>
        </p:nvSpPr>
        <p:spPr>
          <a:xfrm>
            <a:off x="2099593" y="1701602"/>
            <a:ext cx="529704" cy="1692771"/>
          </a:xfrm>
          <a:prstGeom prst="rect">
            <a:avLst/>
          </a:prstGeom>
        </p:spPr>
        <p:txBody>
          <a:bodyPr wrap="square">
            <a:spAutoFit/>
          </a:bodyPr>
          <a:lstStyle/>
          <a:p>
            <a:r>
              <a:rPr lang="zh-CN" altLang="en-US" sz="2600" kern="100" dirty="0">
                <a:latin typeface="Times New Roman" panose="02020603050405020304"/>
                <a:ea typeface="微软雅黑" panose="020B0503020204020204" pitchFamily="34" charset="-122"/>
                <a:cs typeface="Times New Roman" panose="02020603050405020304"/>
              </a:rPr>
              <a:t>运动秩序</a:t>
            </a:r>
            <a:endParaRPr lang="zh-CN" altLang="en-US" sz="2600" dirty="0">
              <a:ea typeface="微软雅黑" panose="020B0503020204020204" pitchFamily="34" charset="-122"/>
            </a:endParaRPr>
          </a:p>
        </p:txBody>
      </p:sp>
      <p:sp>
        <p:nvSpPr>
          <p:cNvPr id="35" name="矩形 34"/>
          <p:cNvSpPr/>
          <p:nvPr/>
        </p:nvSpPr>
        <p:spPr>
          <a:xfrm>
            <a:off x="3718942" y="361260"/>
            <a:ext cx="8208912" cy="1292662"/>
          </a:xfrm>
          <a:prstGeom prst="rect">
            <a:avLst/>
          </a:prstGeom>
        </p:spPr>
        <p:txBody>
          <a:bodyPr wrap="square">
            <a:spAutoFit/>
          </a:bodyPr>
          <a:lstStyle/>
          <a:p>
            <a:pPr lvl="0">
              <a:lnSpc>
                <a:spcPct val="150000"/>
              </a:lnSpc>
            </a:pPr>
            <a:r>
              <a:rPr lang="zh-CN" altLang="en-US" sz="2600" kern="100" dirty="0">
                <a:solidFill>
                  <a:prstClr val="black"/>
                </a:solidFill>
                <a:latin typeface="Times New Roman" panose="02020603050405020304"/>
                <a:ea typeface="微软雅黑" panose="020B0503020204020204" pitchFamily="34" charset="-122"/>
                <a:cs typeface="Times New Roman" panose="02020603050405020304"/>
              </a:rPr>
              <a:t>规律概念：事物运动过程</a:t>
            </a:r>
            <a:r>
              <a:rPr lang="zh-CN" altLang="en-US" sz="2600" kern="100" dirty="0" smtClean="0">
                <a:solidFill>
                  <a:prstClr val="black"/>
                </a:solidFill>
                <a:latin typeface="Times New Roman" panose="02020603050405020304"/>
                <a:ea typeface="微软雅黑" panose="020B0503020204020204" pitchFamily="34" charset="-122"/>
                <a:cs typeface="Times New Roman" panose="02020603050405020304"/>
              </a:rPr>
              <a:t>中</a:t>
            </a:r>
            <a:r>
              <a:rPr lang="en-US" altLang="zh-CN" sz="2600" kern="100" dirty="0" smtClean="0">
                <a:solidFill>
                  <a:prstClr val="black"/>
                </a:solidFill>
                <a:latin typeface="微软雅黑" panose="020B0503020204020204" pitchFamily="34" charset="-122"/>
                <a:ea typeface="微软雅黑" panose="020B0503020204020204" pitchFamily="34" charset="-122"/>
                <a:cs typeface="Cambria Math" panose="02040503050406030204"/>
              </a:rPr>
              <a:t>⑮</a:t>
            </a:r>
            <a:r>
              <a:rPr lang="en-US" altLang="zh-CN" sz="2600" kern="1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_______</a:t>
            </a:r>
            <a:r>
              <a:rPr lang="en-US" altLang="zh-CN" sz="2600" kern="100" dirty="0" smtClean="0">
                <a:solidFill>
                  <a:prstClr val="black"/>
                </a:solidFill>
                <a:latin typeface="微软雅黑" panose="020B0503020204020204" pitchFamily="34" charset="-122"/>
                <a:ea typeface="微软雅黑" panose="020B0503020204020204" pitchFamily="34" charset="-122"/>
                <a:cs typeface="Cambria Math" panose="02040503050406030204"/>
              </a:rPr>
              <a:t>⑯</a:t>
            </a:r>
            <a:r>
              <a:rPr lang="en-US" altLang="zh-CN" sz="2600" kern="1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_______</a:t>
            </a:r>
            <a:r>
              <a:rPr lang="zh-CN" altLang="en-US" sz="2600" kern="100" dirty="0" smtClean="0">
                <a:solidFill>
                  <a:prstClr val="black"/>
                </a:solidFill>
                <a:latin typeface="Times New Roman" panose="02020603050405020304"/>
                <a:ea typeface="微软雅黑" panose="020B0503020204020204" pitchFamily="34" charset="-122"/>
                <a:cs typeface="Times New Roman" panose="02020603050405020304"/>
              </a:rPr>
              <a:t>、必然</a:t>
            </a:r>
            <a:endParaRPr lang="en-US" altLang="zh-CN" sz="2600" kern="100" dirty="0" smtClean="0">
              <a:solidFill>
                <a:prstClr val="black"/>
              </a:solidFill>
              <a:latin typeface="Times New Roman" panose="02020603050405020304"/>
              <a:ea typeface="微软雅黑" panose="020B0503020204020204" pitchFamily="34" charset="-122"/>
              <a:cs typeface="Times New Roman" panose="02020603050405020304"/>
            </a:endParaRPr>
          </a:p>
          <a:p>
            <a:pPr lvl="0">
              <a:lnSpc>
                <a:spcPct val="150000"/>
              </a:lnSpc>
            </a:pPr>
            <a:r>
              <a:rPr lang="en-US" altLang="zh-CN" sz="2600" kern="100" dirty="0">
                <a:solidFill>
                  <a:prstClr val="black"/>
                </a:solidFill>
                <a:latin typeface="Times New Roman" panose="02020603050405020304"/>
                <a:ea typeface="微软雅黑" panose="020B0503020204020204" pitchFamily="34" charset="-122"/>
                <a:cs typeface="Times New Roman" panose="02020603050405020304"/>
              </a:rPr>
              <a:t> </a:t>
            </a:r>
            <a:r>
              <a:rPr lang="en-US" altLang="zh-CN" sz="2600" kern="100" dirty="0" smtClean="0">
                <a:solidFill>
                  <a:prstClr val="black"/>
                </a:solidFill>
                <a:latin typeface="Times New Roman" panose="02020603050405020304"/>
                <a:ea typeface="微软雅黑" panose="020B0503020204020204" pitchFamily="34" charset="-122"/>
                <a:cs typeface="Times New Roman" panose="02020603050405020304"/>
              </a:rPr>
              <a:t>   </a:t>
            </a:r>
            <a:r>
              <a:rPr lang="zh-CN" altLang="en-US" sz="2600" kern="100" dirty="0" smtClean="0">
                <a:solidFill>
                  <a:prstClr val="black"/>
                </a:solidFill>
                <a:latin typeface="Times New Roman" panose="02020603050405020304"/>
                <a:ea typeface="微软雅黑" panose="020B0503020204020204" pitchFamily="34" charset="-122"/>
                <a:cs typeface="Times New Roman" panose="02020603050405020304"/>
              </a:rPr>
              <a:t>的</a:t>
            </a:r>
            <a:r>
              <a:rPr lang="zh-CN" altLang="en-US" sz="2600" kern="100" dirty="0">
                <a:solidFill>
                  <a:prstClr val="black"/>
                </a:solidFill>
                <a:latin typeface="Times New Roman" panose="02020603050405020304"/>
                <a:ea typeface="微软雅黑" panose="020B0503020204020204" pitchFamily="34" charset="-122"/>
                <a:cs typeface="Times New Roman" panose="02020603050405020304"/>
              </a:rPr>
              <a:t>、稳定的联系</a:t>
            </a:r>
            <a:endParaRPr lang="zh-CN" altLang="en-US" sz="2600" kern="100" dirty="0">
              <a:solidFill>
                <a:prstClr val="black"/>
              </a:solidFill>
              <a:latin typeface="Times New Roman" panose="02020603050405020304"/>
              <a:ea typeface="微软雅黑" panose="020B0503020204020204" pitchFamily="34" charset="-122"/>
              <a:cs typeface="Times New Roman" panose="02020603050405020304"/>
            </a:endParaRPr>
          </a:p>
        </p:txBody>
      </p:sp>
      <p:sp>
        <p:nvSpPr>
          <p:cNvPr id="36" name="矩形 35"/>
          <p:cNvSpPr/>
          <p:nvPr/>
        </p:nvSpPr>
        <p:spPr>
          <a:xfrm>
            <a:off x="1583085" y="3573810"/>
            <a:ext cx="1509716" cy="1292662"/>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运动是有规律的</a:t>
            </a:r>
            <a:endParaRPr lang="zh-CN" altLang="en-US" sz="2600" dirty="0">
              <a:ea typeface="微软雅黑" panose="020B0503020204020204" pitchFamily="34" charset="-122"/>
            </a:endParaRPr>
          </a:p>
        </p:txBody>
      </p:sp>
      <p:sp>
        <p:nvSpPr>
          <p:cNvPr id="42" name="矩形 41"/>
          <p:cNvSpPr/>
          <p:nvPr/>
        </p:nvSpPr>
        <p:spPr>
          <a:xfrm>
            <a:off x="5116809" y="1542483"/>
            <a:ext cx="6854477" cy="2492990"/>
          </a:xfrm>
          <a:prstGeom prst="rect">
            <a:avLst/>
          </a:prstGeom>
        </p:spPr>
        <p:txBody>
          <a:bodyPr wrap="square">
            <a:spAutoFit/>
          </a:bodyPr>
          <a:lstStyle/>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规律是客观的：它不</a:t>
            </a:r>
            <a:r>
              <a:rPr lang="zh-CN" altLang="en-US" sz="2600" kern="100" dirty="0" smtClean="0">
                <a:latin typeface="Times New Roman" panose="02020603050405020304"/>
                <a:ea typeface="微软雅黑" panose="020B0503020204020204" pitchFamily="34" charset="-122"/>
                <a:cs typeface="Times New Roman" panose="02020603050405020304"/>
              </a:rPr>
              <a:t>以</a:t>
            </a:r>
            <a:r>
              <a:rPr lang="en-US" altLang="zh-CN" sz="2600" kern="100" dirty="0" smtClean="0">
                <a:solidFill>
                  <a:prstClr val="black"/>
                </a:solidFill>
                <a:latin typeface="微软雅黑" panose="020B0503020204020204" pitchFamily="34" charset="-122"/>
                <a:ea typeface="微软雅黑" panose="020B0503020204020204" pitchFamily="34" charset="-122"/>
                <a:cs typeface="Cambria Math" panose="02040503050406030204"/>
              </a:rPr>
              <a:t>⑰</a:t>
            </a:r>
            <a:r>
              <a:rPr lang="en-US" altLang="zh-CN" sz="2600" kern="1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__________</a:t>
            </a:r>
            <a:r>
              <a:rPr lang="zh-CN" altLang="en-US" sz="2600" kern="100" dirty="0" smtClean="0">
                <a:latin typeface="Times New Roman" panose="02020603050405020304"/>
                <a:ea typeface="微软雅黑" panose="020B0503020204020204" pitchFamily="34" charset="-122"/>
                <a:cs typeface="Times New Roman" panose="02020603050405020304"/>
              </a:rPr>
              <a:t>为转移，</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pPr>
            <a:r>
              <a:rPr lang="en-US"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既</a:t>
            </a:r>
            <a:r>
              <a:rPr lang="zh-CN" altLang="en-US" sz="2600" kern="100" dirty="0">
                <a:latin typeface="Times New Roman" panose="02020603050405020304"/>
                <a:ea typeface="微软雅黑" panose="020B0503020204020204" pitchFamily="34" charset="-122"/>
                <a:cs typeface="Times New Roman" panose="02020603050405020304"/>
              </a:rPr>
              <a:t>不能</a:t>
            </a:r>
            <a:r>
              <a:rPr lang="zh-CN" altLang="en-US" sz="2600" kern="100" dirty="0" smtClean="0">
                <a:latin typeface="Times New Roman" panose="02020603050405020304"/>
                <a:ea typeface="微软雅黑" panose="020B0503020204020204" pitchFamily="34" charset="-122"/>
                <a:cs typeface="Times New Roman" panose="02020603050405020304"/>
              </a:rPr>
              <a:t>被</a:t>
            </a:r>
            <a:r>
              <a:rPr lang="en-US" altLang="zh-CN" sz="2600" kern="100" dirty="0" smtClean="0">
                <a:solidFill>
                  <a:prstClr val="black"/>
                </a:solidFill>
                <a:latin typeface="微软雅黑" panose="020B0503020204020204" pitchFamily="34" charset="-122"/>
                <a:ea typeface="微软雅黑" panose="020B0503020204020204" pitchFamily="34" charset="-122"/>
                <a:cs typeface="Cambria Math" panose="02040503050406030204"/>
              </a:rPr>
              <a:t>⑱</a:t>
            </a:r>
            <a:r>
              <a:rPr lang="en-US" altLang="zh-CN" sz="2600" kern="1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_____</a:t>
            </a:r>
            <a:r>
              <a:rPr lang="zh-CN" altLang="en-US" sz="2600" kern="100" dirty="0" smtClean="0">
                <a:latin typeface="Times New Roman" panose="02020603050405020304"/>
                <a:ea typeface="微软雅黑" panose="020B0503020204020204" pitchFamily="34" charset="-122"/>
                <a:cs typeface="Times New Roman" panose="02020603050405020304"/>
              </a:rPr>
              <a:t>，</a:t>
            </a:r>
            <a:r>
              <a:rPr lang="zh-CN" altLang="en-US" sz="2600" kern="100" dirty="0">
                <a:latin typeface="Times New Roman" panose="02020603050405020304"/>
                <a:ea typeface="微软雅黑" panose="020B0503020204020204" pitchFamily="34" charset="-122"/>
                <a:cs typeface="Times New Roman" panose="02020603050405020304"/>
              </a:rPr>
              <a:t>也不能被</a:t>
            </a:r>
            <a:r>
              <a:rPr lang="zh-CN" altLang="en-US" sz="2600" kern="100" dirty="0" smtClean="0">
                <a:latin typeface="Times New Roman" panose="02020603050405020304"/>
                <a:ea typeface="微软雅黑" panose="020B0503020204020204" pitchFamily="34" charset="-122"/>
                <a:cs typeface="Times New Roman" panose="02020603050405020304"/>
              </a:rPr>
              <a:t>消灭</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规律是普遍的：自然界、人类社会和</a:t>
            </a:r>
            <a:r>
              <a:rPr lang="zh-CN" altLang="en-US" sz="2600" kern="100" dirty="0" smtClean="0">
                <a:latin typeface="Times New Roman" panose="02020603050405020304"/>
                <a:ea typeface="微软雅黑" panose="020B0503020204020204" pitchFamily="34" charset="-122"/>
                <a:cs typeface="Times New Roman" panose="02020603050405020304"/>
              </a:rPr>
              <a:t>人的</a:t>
            </a:r>
            <a:r>
              <a:rPr lang="zh-CN" altLang="en-US" sz="2600" kern="100" dirty="0">
                <a:latin typeface="Times New Roman" panose="02020603050405020304"/>
                <a:ea typeface="微软雅黑" panose="020B0503020204020204" pitchFamily="34" charset="-122"/>
                <a:cs typeface="Times New Roman" panose="02020603050405020304"/>
              </a:rPr>
              <a:t>思维，都遵循其</a:t>
            </a:r>
            <a:r>
              <a:rPr lang="en-US" altLang="zh-CN" sz="2600" kern="100" dirty="0" smtClean="0">
                <a:solidFill>
                  <a:prstClr val="black"/>
                </a:solidFill>
                <a:latin typeface="微软雅黑" panose="020B0503020204020204" pitchFamily="34" charset="-122"/>
                <a:ea typeface="微软雅黑" panose="020B0503020204020204" pitchFamily="34" charset="-122"/>
                <a:cs typeface="Cambria Math" panose="02040503050406030204"/>
              </a:rPr>
              <a:t>⑲</a:t>
            </a:r>
            <a:r>
              <a:rPr lang="en-US" altLang="zh-CN" sz="2600" kern="1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___________</a:t>
            </a:r>
            <a:endParaRPr lang="zh-CN" altLang="en-US" sz="2600" kern="100" dirty="0">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44" name="矩形 43"/>
          <p:cNvSpPr/>
          <p:nvPr/>
        </p:nvSpPr>
        <p:spPr>
          <a:xfrm>
            <a:off x="3680842" y="2241599"/>
            <a:ext cx="1213612" cy="492443"/>
          </a:xfrm>
          <a:prstGeom prst="rect">
            <a:avLst/>
          </a:prstGeom>
        </p:spPr>
        <p:txBody>
          <a:bodyPr wrap="square">
            <a:spAutoFit/>
          </a:bodyPr>
          <a:lstStyle/>
          <a:p>
            <a:r>
              <a:rPr lang="zh-CN" altLang="en-US" sz="2600" kern="100" dirty="0">
                <a:latin typeface="Times New Roman" panose="02020603050405020304"/>
                <a:ea typeface="微软雅黑" panose="020B0503020204020204" pitchFamily="34" charset="-122"/>
                <a:cs typeface="Times New Roman" panose="02020603050405020304"/>
              </a:rPr>
              <a:t>特点</a:t>
            </a:r>
            <a:endParaRPr lang="zh-CN" altLang="en-US" sz="2600" dirty="0">
              <a:ea typeface="微软雅黑" panose="020B0503020204020204" pitchFamily="34" charset="-122"/>
            </a:endParaRPr>
          </a:p>
        </p:txBody>
      </p:sp>
      <p:sp>
        <p:nvSpPr>
          <p:cNvPr id="46" name="矩形 45"/>
          <p:cNvSpPr/>
          <p:nvPr/>
        </p:nvSpPr>
        <p:spPr>
          <a:xfrm>
            <a:off x="5406324" y="3932565"/>
            <a:ext cx="6473905" cy="2492990"/>
          </a:xfrm>
          <a:prstGeom prst="rect">
            <a:avLst/>
          </a:prstGeom>
        </p:spPr>
        <p:txBody>
          <a:bodyPr wrap="square">
            <a:spAutoFit/>
          </a:bodyPr>
          <a:lstStyle/>
          <a:p>
            <a:pPr lvl="0"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必须尊重规律，</a:t>
            </a:r>
            <a:r>
              <a:rPr lang="zh-CN" altLang="en-US" sz="2600" kern="100" dirty="0" smtClean="0">
                <a:latin typeface="Times New Roman" panose="02020603050405020304"/>
                <a:ea typeface="微软雅黑" panose="020B0503020204020204" pitchFamily="34" charset="-122"/>
                <a:cs typeface="Times New Roman" panose="02020603050405020304"/>
              </a:rPr>
              <a:t>按</a:t>
            </a:r>
            <a:r>
              <a:rPr lang="en-US" altLang="zh-CN" sz="2600" kern="100" dirty="0" smtClean="0">
                <a:solidFill>
                  <a:prstClr val="black"/>
                </a:solidFill>
                <a:latin typeface="微软雅黑" panose="020B0503020204020204" pitchFamily="34" charset="-122"/>
                <a:ea typeface="微软雅黑" panose="020B0503020204020204" pitchFamily="34" charset="-122"/>
                <a:cs typeface="Cambria Math" panose="02040503050406030204"/>
              </a:rPr>
              <a:t>⑳</a:t>
            </a:r>
            <a:r>
              <a:rPr lang="en-US" altLang="zh-CN" sz="2600" kern="1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_____</a:t>
            </a:r>
            <a:r>
              <a:rPr lang="zh-CN" altLang="en-US" sz="2600" kern="100" dirty="0" smtClean="0">
                <a:latin typeface="Times New Roman" panose="02020603050405020304"/>
                <a:ea typeface="微软雅黑" panose="020B0503020204020204" pitchFamily="34" charset="-122"/>
                <a:cs typeface="Times New Roman" panose="02020603050405020304"/>
              </a:rPr>
              <a:t>办事</a:t>
            </a:r>
            <a:r>
              <a:rPr lang="zh-CN" altLang="en-US" sz="2600" kern="100" dirty="0">
                <a:latin typeface="Times New Roman" panose="02020603050405020304"/>
                <a:ea typeface="微软雅黑" panose="020B0503020204020204" pitchFamily="34" charset="-122"/>
                <a:cs typeface="Times New Roman" panose="02020603050405020304"/>
              </a:rPr>
              <a:t>，不能</a:t>
            </a:r>
            <a:r>
              <a:rPr lang="zh-CN" altLang="en-US" sz="2600" kern="100" dirty="0" smtClean="0">
                <a:latin typeface="Times New Roman" panose="02020603050405020304"/>
                <a:ea typeface="微软雅黑" panose="020B0503020204020204" pitchFamily="34" charset="-122"/>
                <a:cs typeface="Times New Roman" panose="02020603050405020304"/>
              </a:rPr>
              <a:t>违背</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lvl="0" algn="just">
              <a:lnSpc>
                <a:spcPct val="150000"/>
              </a:lnSpc>
            </a:pPr>
            <a:r>
              <a:rPr lang="en-US"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规律</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认识和把握规律， </a:t>
            </a:r>
            <a:r>
              <a:rPr lang="zh-CN" altLang="en-US" sz="2600" kern="100" dirty="0" smtClean="0">
                <a:latin typeface="Times New Roman" panose="02020603050405020304"/>
                <a:ea typeface="微软雅黑" panose="020B0503020204020204" pitchFamily="34" charset="-122"/>
                <a:cs typeface="Times New Roman" panose="02020603050405020304"/>
              </a:rPr>
              <a:t>并     </a:t>
            </a:r>
            <a:r>
              <a:rPr lang="en-US" altLang="zh-CN" sz="2600" kern="100" dirty="0" smtClean="0">
                <a:latin typeface="Times New Roman" panose="02020603050405020304"/>
                <a:ea typeface="微软雅黑" panose="020B0503020204020204" pitchFamily="34" charset="-122"/>
                <a:cs typeface="Times New Roman" panose="02020603050405020304"/>
              </a:rPr>
              <a:t>_____</a:t>
            </a:r>
            <a:r>
              <a:rPr lang="zh-CN" altLang="en-US" sz="2600" kern="100" dirty="0" smtClean="0">
                <a:latin typeface="Times New Roman" panose="02020603050405020304"/>
                <a:ea typeface="微软雅黑" panose="020B0503020204020204" pitchFamily="34" charset="-122"/>
                <a:cs typeface="Times New Roman" panose="02020603050405020304"/>
              </a:rPr>
              <a:t>规律</a:t>
            </a:r>
            <a:r>
              <a:rPr lang="zh-CN" altLang="en-US" sz="2600" kern="100" dirty="0">
                <a:latin typeface="Times New Roman" panose="02020603050405020304"/>
                <a:ea typeface="微软雅黑" panose="020B0503020204020204" pitchFamily="34" charset="-122"/>
                <a:cs typeface="Times New Roman" panose="02020603050405020304"/>
              </a:rPr>
              <a:t>，</a:t>
            </a:r>
            <a:r>
              <a:rPr lang="zh-CN" altLang="en-US" sz="2600" kern="100" dirty="0" smtClean="0">
                <a:latin typeface="Times New Roman" panose="02020603050405020304"/>
                <a:ea typeface="微软雅黑" panose="020B0503020204020204" pitchFamily="34" charset="-122"/>
                <a:cs typeface="Times New Roman" panose="02020603050405020304"/>
              </a:rPr>
              <a:t>改造客</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pPr>
            <a:r>
              <a:rPr lang="en-US"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观</a:t>
            </a:r>
            <a:r>
              <a:rPr lang="zh-CN" altLang="en-US" sz="2600" kern="100" dirty="0">
                <a:latin typeface="Times New Roman" panose="02020603050405020304"/>
                <a:ea typeface="微软雅黑" panose="020B0503020204020204" pitchFamily="34" charset="-122"/>
                <a:cs typeface="Times New Roman" panose="02020603050405020304"/>
              </a:rPr>
              <a:t>世界，造福</a:t>
            </a:r>
            <a:r>
              <a:rPr lang="zh-CN" altLang="en-US" sz="2600" kern="100" dirty="0" smtClean="0">
                <a:latin typeface="Times New Roman" panose="02020603050405020304"/>
                <a:ea typeface="微软雅黑" panose="020B0503020204020204" pitchFamily="34" charset="-122"/>
                <a:cs typeface="Times New Roman" panose="02020603050405020304"/>
              </a:rPr>
              <a:t>人类</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48" name="矩形 47"/>
          <p:cNvSpPr/>
          <p:nvPr/>
        </p:nvSpPr>
        <p:spPr>
          <a:xfrm>
            <a:off x="3680842" y="4659208"/>
            <a:ext cx="1213612" cy="492443"/>
          </a:xfrm>
          <a:prstGeom prst="rect">
            <a:avLst/>
          </a:prstGeom>
        </p:spPr>
        <p:txBody>
          <a:bodyPr wrap="square">
            <a:spAutoFit/>
          </a:bodyPr>
          <a:lstStyle/>
          <a:p>
            <a:r>
              <a:rPr lang="zh-CN" altLang="en-US" sz="2600" kern="100" dirty="0">
                <a:latin typeface="Times New Roman" panose="02020603050405020304"/>
                <a:ea typeface="微软雅黑" panose="020B0503020204020204" pitchFamily="34" charset="-122"/>
                <a:cs typeface="Times New Roman" panose="02020603050405020304"/>
              </a:rPr>
              <a:t>方法论</a:t>
            </a:r>
            <a:endParaRPr lang="zh-CN" altLang="en-US" sz="2600" dirty="0">
              <a:ea typeface="微软雅黑" panose="020B0503020204020204" pitchFamily="34" charset="-122"/>
            </a:endParaRPr>
          </a:p>
        </p:txBody>
      </p:sp>
      <p:cxnSp>
        <p:nvCxnSpPr>
          <p:cNvPr id="49" name="直接连接符 48"/>
          <p:cNvCxnSpPr/>
          <p:nvPr/>
        </p:nvCxnSpPr>
        <p:spPr>
          <a:xfrm flipH="1">
            <a:off x="3370167" y="727343"/>
            <a:ext cx="315887" cy="0"/>
          </a:xfrm>
          <a:prstGeom prst="line">
            <a:avLst/>
          </a:prstGeom>
        </p:spPr>
        <p:style>
          <a:lnRef idx="1">
            <a:schemeClr val="dk1"/>
          </a:lnRef>
          <a:fillRef idx="0">
            <a:schemeClr val="dk1"/>
          </a:fillRef>
          <a:effectRef idx="0">
            <a:schemeClr val="dk1"/>
          </a:effectRef>
          <a:fontRef idx="minor">
            <a:schemeClr val="tx1"/>
          </a:fontRef>
        </p:style>
      </p:cxnSp>
      <p:grpSp>
        <p:nvGrpSpPr>
          <p:cNvPr id="14" name="组合 13"/>
          <p:cNvGrpSpPr/>
          <p:nvPr/>
        </p:nvGrpSpPr>
        <p:grpSpPr>
          <a:xfrm>
            <a:off x="4818112" y="4337268"/>
            <a:ext cx="635836" cy="1154733"/>
            <a:chOff x="4818112" y="4337268"/>
            <a:chExt cx="635836" cy="1154733"/>
          </a:xfrm>
        </p:grpSpPr>
        <p:cxnSp>
          <p:nvCxnSpPr>
            <p:cNvPr id="50" name="直接连接符 49"/>
            <p:cNvCxnSpPr/>
            <p:nvPr/>
          </p:nvCxnSpPr>
          <p:spPr>
            <a:xfrm flipH="1">
              <a:off x="5138061" y="4337268"/>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51" name="直接连接符 50"/>
            <p:cNvCxnSpPr/>
            <p:nvPr/>
          </p:nvCxnSpPr>
          <p:spPr>
            <a:xfrm flipH="1">
              <a:off x="5138061" y="5489956"/>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52" name="直接连接符 51"/>
            <p:cNvCxnSpPr/>
            <p:nvPr/>
          </p:nvCxnSpPr>
          <p:spPr>
            <a:xfrm>
              <a:off x="5133999" y="4350081"/>
              <a:ext cx="0" cy="1141920"/>
            </a:xfrm>
            <a:prstGeom prst="line">
              <a:avLst/>
            </a:prstGeom>
          </p:spPr>
          <p:style>
            <a:lnRef idx="1">
              <a:schemeClr val="dk1"/>
            </a:lnRef>
            <a:fillRef idx="0">
              <a:schemeClr val="dk1"/>
            </a:fillRef>
            <a:effectRef idx="0">
              <a:schemeClr val="dk1"/>
            </a:effectRef>
            <a:fontRef idx="minor">
              <a:schemeClr val="tx1"/>
            </a:fontRef>
          </p:style>
        </p:cxnSp>
        <p:cxnSp>
          <p:nvCxnSpPr>
            <p:cNvPr id="53" name="直接连接符 52"/>
            <p:cNvCxnSpPr/>
            <p:nvPr/>
          </p:nvCxnSpPr>
          <p:spPr>
            <a:xfrm flipH="1">
              <a:off x="4818112" y="4906455"/>
              <a:ext cx="315887" cy="0"/>
            </a:xfrm>
            <a:prstGeom prst="line">
              <a:avLst/>
            </a:prstGeom>
          </p:spPr>
          <p:style>
            <a:lnRef idx="1">
              <a:schemeClr val="dk1"/>
            </a:lnRef>
            <a:fillRef idx="0">
              <a:schemeClr val="dk1"/>
            </a:fillRef>
            <a:effectRef idx="0">
              <a:schemeClr val="dk1"/>
            </a:effectRef>
            <a:fontRef idx="minor">
              <a:schemeClr val="tx1"/>
            </a:fontRef>
          </p:style>
        </p:cxnSp>
      </p:grpSp>
      <p:sp>
        <p:nvSpPr>
          <p:cNvPr id="6" name="TextBox 5"/>
          <p:cNvSpPr txBox="1"/>
          <p:nvPr/>
        </p:nvSpPr>
        <p:spPr>
          <a:xfrm>
            <a:off x="8120880" y="466318"/>
            <a:ext cx="1296144"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固有的</a:t>
            </a:r>
            <a:endParaRPr lang="zh-CN" altLang="en-US" dirty="0">
              <a:solidFill>
                <a:srgbClr val="C00000"/>
              </a:solidFill>
            </a:endParaRPr>
          </a:p>
        </p:txBody>
      </p:sp>
      <p:sp>
        <p:nvSpPr>
          <p:cNvPr id="7" name="TextBox 6"/>
          <p:cNvSpPr txBox="1"/>
          <p:nvPr/>
        </p:nvSpPr>
        <p:spPr>
          <a:xfrm>
            <a:off x="9595023" y="461180"/>
            <a:ext cx="1224136"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本质的</a:t>
            </a:r>
            <a:endParaRPr lang="zh-CN" altLang="en-US" dirty="0">
              <a:solidFill>
                <a:srgbClr val="C00000"/>
              </a:solidFill>
            </a:endParaRPr>
          </a:p>
        </p:txBody>
      </p:sp>
      <p:sp>
        <p:nvSpPr>
          <p:cNvPr id="8" name="TextBox 7"/>
          <p:cNvSpPr txBox="1"/>
          <p:nvPr/>
        </p:nvSpPr>
        <p:spPr>
          <a:xfrm>
            <a:off x="8946951" y="1656884"/>
            <a:ext cx="1584176"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人的意志</a:t>
            </a:r>
            <a:endParaRPr lang="zh-CN" altLang="en-US" dirty="0">
              <a:solidFill>
                <a:srgbClr val="C00000"/>
              </a:solidFill>
            </a:endParaRPr>
          </a:p>
        </p:txBody>
      </p:sp>
      <p:sp>
        <p:nvSpPr>
          <p:cNvPr id="9" name="TextBox 8"/>
          <p:cNvSpPr txBox="1"/>
          <p:nvPr/>
        </p:nvSpPr>
        <p:spPr>
          <a:xfrm>
            <a:off x="7218759" y="2241599"/>
            <a:ext cx="1008112"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创造</a:t>
            </a:r>
            <a:endParaRPr lang="zh-CN" altLang="en-US" dirty="0">
              <a:solidFill>
                <a:srgbClr val="C00000"/>
              </a:solidFill>
            </a:endParaRPr>
          </a:p>
        </p:txBody>
      </p:sp>
      <p:sp>
        <p:nvSpPr>
          <p:cNvPr id="10" name="TextBox 9"/>
          <p:cNvSpPr txBox="1"/>
          <p:nvPr/>
        </p:nvSpPr>
        <p:spPr>
          <a:xfrm>
            <a:off x="6858719" y="3285778"/>
            <a:ext cx="2088232" cy="621517"/>
          </a:xfrm>
          <a:prstGeom prst="rect">
            <a:avLst/>
          </a:prstGeom>
          <a:noFill/>
        </p:spPr>
        <p:txBody>
          <a:bodyPr wrap="square" rtlCol="0">
            <a:spAutoFit/>
          </a:bodyPr>
          <a:lstStyle/>
          <a:p>
            <a:pPr lvl="0" algn="just">
              <a:lnSpc>
                <a:spcPct val="150000"/>
              </a:lnSpc>
            </a:pPr>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固有的</a:t>
            </a:r>
            <a:r>
              <a:rPr lang="zh-CN" altLang="en-US" sz="2600" kern="100" dirty="0" smtClean="0">
                <a:solidFill>
                  <a:srgbClr val="C00000"/>
                </a:solidFill>
                <a:latin typeface="Times New Roman" panose="02020603050405020304"/>
                <a:ea typeface="微软雅黑" panose="020B0503020204020204" pitchFamily="34" charset="-122"/>
                <a:cs typeface="Times New Roman" panose="02020603050405020304"/>
              </a:rPr>
              <a:t>规律</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11" name="TextBox 10"/>
          <p:cNvSpPr txBox="1"/>
          <p:nvPr/>
        </p:nvSpPr>
        <p:spPr>
          <a:xfrm>
            <a:off x="8478588" y="4026996"/>
            <a:ext cx="844402"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规律</a:t>
            </a:r>
            <a:endParaRPr lang="zh-CN" altLang="en-US" dirty="0">
              <a:solidFill>
                <a:srgbClr val="C00000"/>
              </a:solidFill>
            </a:endParaRPr>
          </a:p>
        </p:txBody>
      </p:sp>
      <p:pic>
        <p:nvPicPr>
          <p:cNvPr id="54" name="Picture 2" descr="E:\图片\序号\21.png"/>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573194" y="5337384"/>
            <a:ext cx="380334" cy="380334"/>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8938672" y="5229994"/>
            <a:ext cx="877710"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利用</a:t>
            </a:r>
            <a:endParaRPr lang="zh-CN" altLang="en-US" dirty="0">
              <a:solidFill>
                <a:srgbClr val="C00000"/>
              </a:solidFill>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linds(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linds(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blinds(horizont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xit" presetSubtype="0" fill="hold" grpId="1" nodeType="clickEffect">
                                  <p:stCondLst>
                                    <p:cond delay="0"/>
                                  </p:stCondLst>
                                  <p:childTnLst>
                                    <p:animEffect transition="out" filter="fade">
                                      <p:cBhvr>
                                        <p:cTn id="41" dur="500"/>
                                        <p:tgtEl>
                                          <p:spTgt spid="6"/>
                                        </p:tgtEl>
                                      </p:cBhvr>
                                    </p:animEffect>
                                    <p:set>
                                      <p:cBhvr>
                                        <p:cTn id="42" dur="1" fill="hold">
                                          <p:stCondLst>
                                            <p:cond delay="499"/>
                                          </p:stCondLst>
                                        </p:cTn>
                                        <p:tgtEl>
                                          <p:spTgt spid="6"/>
                                        </p:tgtEl>
                                        <p:attrNameLst>
                                          <p:attrName>style.visibility</p:attrName>
                                        </p:attrNameLst>
                                      </p:cBhvr>
                                      <p:to>
                                        <p:strVal val="hidden"/>
                                      </p:to>
                                    </p:set>
                                  </p:childTnLst>
                                </p:cTn>
                              </p:par>
                              <p:par>
                                <p:cTn id="43" presetID="10" presetClass="exit" presetSubtype="0" fill="hold" grpId="1" nodeType="withEffect">
                                  <p:stCondLst>
                                    <p:cond delay="0"/>
                                  </p:stCondLst>
                                  <p:childTnLst>
                                    <p:animEffect transition="out" filter="fade">
                                      <p:cBhvr>
                                        <p:cTn id="44" dur="500"/>
                                        <p:tgtEl>
                                          <p:spTgt spid="7"/>
                                        </p:tgtEl>
                                      </p:cBhvr>
                                    </p:animEffect>
                                    <p:set>
                                      <p:cBhvr>
                                        <p:cTn id="45" dur="1" fill="hold">
                                          <p:stCondLst>
                                            <p:cond delay="499"/>
                                          </p:stCondLst>
                                        </p:cTn>
                                        <p:tgtEl>
                                          <p:spTgt spid="7"/>
                                        </p:tgtEl>
                                        <p:attrNameLst>
                                          <p:attrName>style.visibility</p:attrName>
                                        </p:attrNameLst>
                                      </p:cBhvr>
                                      <p:to>
                                        <p:strVal val="hidden"/>
                                      </p:to>
                                    </p:set>
                                  </p:childTnLst>
                                </p:cTn>
                              </p:par>
                              <p:par>
                                <p:cTn id="46" presetID="10" presetClass="exit" presetSubtype="0" fill="hold" grpId="1" nodeType="withEffect">
                                  <p:stCondLst>
                                    <p:cond delay="0"/>
                                  </p:stCondLst>
                                  <p:childTnLst>
                                    <p:animEffect transition="out" filter="fade">
                                      <p:cBhvr>
                                        <p:cTn id="47" dur="500"/>
                                        <p:tgtEl>
                                          <p:spTgt spid="8"/>
                                        </p:tgtEl>
                                      </p:cBhvr>
                                    </p:animEffect>
                                    <p:set>
                                      <p:cBhvr>
                                        <p:cTn id="48" dur="1" fill="hold">
                                          <p:stCondLst>
                                            <p:cond delay="499"/>
                                          </p:stCondLst>
                                        </p:cTn>
                                        <p:tgtEl>
                                          <p:spTgt spid="8"/>
                                        </p:tgtEl>
                                        <p:attrNameLst>
                                          <p:attrName>style.visibility</p:attrName>
                                        </p:attrNameLst>
                                      </p:cBhvr>
                                      <p:to>
                                        <p:strVal val="hidden"/>
                                      </p:to>
                                    </p:set>
                                  </p:childTnLst>
                                </p:cTn>
                              </p:par>
                              <p:par>
                                <p:cTn id="49" presetID="10" presetClass="exit" presetSubtype="0" fill="hold" grpId="1" nodeType="withEffect">
                                  <p:stCondLst>
                                    <p:cond delay="0"/>
                                  </p:stCondLst>
                                  <p:childTnLst>
                                    <p:animEffect transition="out" filter="fade">
                                      <p:cBhvr>
                                        <p:cTn id="50" dur="500"/>
                                        <p:tgtEl>
                                          <p:spTgt spid="9"/>
                                        </p:tgtEl>
                                      </p:cBhvr>
                                    </p:animEffect>
                                    <p:set>
                                      <p:cBhvr>
                                        <p:cTn id="51" dur="1" fill="hold">
                                          <p:stCondLst>
                                            <p:cond delay="499"/>
                                          </p:stCondLst>
                                        </p:cTn>
                                        <p:tgtEl>
                                          <p:spTgt spid="9"/>
                                        </p:tgtEl>
                                        <p:attrNameLst>
                                          <p:attrName>style.visibility</p:attrName>
                                        </p:attrNameLst>
                                      </p:cBhvr>
                                      <p:to>
                                        <p:strVal val="hidden"/>
                                      </p:to>
                                    </p:set>
                                  </p:childTnLst>
                                </p:cTn>
                              </p:par>
                              <p:par>
                                <p:cTn id="52" presetID="10" presetClass="exit" presetSubtype="0" fill="hold" grpId="1" nodeType="withEffect">
                                  <p:stCondLst>
                                    <p:cond delay="0"/>
                                  </p:stCondLst>
                                  <p:childTnLst>
                                    <p:animEffect transition="out" filter="fade">
                                      <p:cBhvr>
                                        <p:cTn id="53" dur="500"/>
                                        <p:tgtEl>
                                          <p:spTgt spid="10"/>
                                        </p:tgtEl>
                                      </p:cBhvr>
                                    </p:animEffect>
                                    <p:set>
                                      <p:cBhvr>
                                        <p:cTn id="54" dur="1" fill="hold">
                                          <p:stCondLst>
                                            <p:cond delay="499"/>
                                          </p:stCondLst>
                                        </p:cTn>
                                        <p:tgtEl>
                                          <p:spTgt spid="10"/>
                                        </p:tgtEl>
                                        <p:attrNameLst>
                                          <p:attrName>style.visibility</p:attrName>
                                        </p:attrNameLst>
                                      </p:cBhvr>
                                      <p:to>
                                        <p:strVal val="hidden"/>
                                      </p:to>
                                    </p:set>
                                  </p:childTnLst>
                                </p:cTn>
                              </p:par>
                              <p:par>
                                <p:cTn id="55" presetID="10" presetClass="exit" presetSubtype="0" fill="hold" grpId="1" nodeType="withEffect">
                                  <p:stCondLst>
                                    <p:cond delay="0"/>
                                  </p:stCondLst>
                                  <p:childTnLst>
                                    <p:animEffect transition="out" filter="fade">
                                      <p:cBhvr>
                                        <p:cTn id="56" dur="500"/>
                                        <p:tgtEl>
                                          <p:spTgt spid="11"/>
                                        </p:tgtEl>
                                      </p:cBhvr>
                                    </p:animEffect>
                                    <p:set>
                                      <p:cBhvr>
                                        <p:cTn id="57" dur="1" fill="hold">
                                          <p:stCondLst>
                                            <p:cond delay="499"/>
                                          </p:stCondLst>
                                        </p:cTn>
                                        <p:tgtEl>
                                          <p:spTgt spid="11"/>
                                        </p:tgtEl>
                                        <p:attrNameLst>
                                          <p:attrName>style.visibility</p:attrName>
                                        </p:attrNameLst>
                                      </p:cBhvr>
                                      <p:to>
                                        <p:strVal val="hidden"/>
                                      </p:to>
                                    </p:set>
                                  </p:childTnLst>
                                </p:cTn>
                              </p:par>
                              <p:par>
                                <p:cTn id="58" presetID="10" presetClass="exit" presetSubtype="0" fill="hold" grpId="1" nodeType="withEffect">
                                  <p:stCondLst>
                                    <p:cond delay="0"/>
                                  </p:stCondLst>
                                  <p:childTnLst>
                                    <p:animEffect transition="out" filter="fade">
                                      <p:cBhvr>
                                        <p:cTn id="59" dur="500"/>
                                        <p:tgtEl>
                                          <p:spTgt spid="12"/>
                                        </p:tgtEl>
                                      </p:cBhvr>
                                    </p:animEffect>
                                    <p:set>
                                      <p:cBhvr>
                                        <p:cTn id="60" dur="1" fill="hold">
                                          <p:stCondLst>
                                            <p:cond delay="499"/>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6" grpId="0"/>
      <p:bldP spid="6" grpId="1"/>
      <p:bldP spid="7" grpId="0"/>
      <p:bldP spid="7" grpId="1"/>
      <p:bldP spid="8" grpId="0"/>
      <p:bldP spid="8" grpId="1"/>
      <p:bldP spid="9" grpId="0"/>
      <p:bldP spid="9" grpId="1"/>
      <p:bldP spid="10" grpId="0"/>
      <p:bldP spid="10" grpId="1"/>
      <p:bldP spid="11" grpId="0"/>
      <p:bldP spid="11" grpId="1"/>
      <p:bldP spid="12" grpId="0"/>
      <p:bldP spid="12"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06574" y="673394"/>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en-US" altLang="zh-CN" sz="2600" kern="100" dirty="0">
                <a:latin typeface="Times New Roman" panose="02020603050405020304"/>
                <a:ea typeface="微软雅黑" panose="020B0503020204020204" pitchFamily="34" charset="-122"/>
              </a:rPr>
              <a:t>1.</a:t>
            </a:r>
            <a:r>
              <a:rPr lang="zh-CN" altLang="zh-CN" sz="2600" kern="100" dirty="0">
                <a:latin typeface="Times New Roman" panose="02020603050405020304"/>
                <a:ea typeface="微软雅黑" panose="020B0503020204020204" pitchFamily="34" charset="-122"/>
                <a:cs typeface="Times New Roman" panose="02020603050405020304"/>
              </a:rPr>
              <a:t>物质是标志客观存在的哲学范畴。</a:t>
            </a:r>
            <a:endParaRPr lang="zh-CN" altLang="zh-CN" sz="1050" kern="100" dirty="0">
              <a:solidFill>
                <a:prstClr val="black"/>
              </a:solidFill>
              <a:latin typeface="宋体" panose="02010600030101010101" pitchFamily="2" charset="-122"/>
              <a:cs typeface="Courier New" panose="02070309020205020404"/>
            </a:endParaRPr>
          </a:p>
        </p:txBody>
      </p:sp>
      <p:sp>
        <p:nvSpPr>
          <p:cNvPr id="5" name="矩形 4"/>
          <p:cNvSpPr/>
          <p:nvPr/>
        </p:nvSpPr>
        <p:spPr>
          <a:xfrm>
            <a:off x="406574" y="1288604"/>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错误。物质是标志客观实在的哲学范畴。</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客观实在</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的东西一定是物质。</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客观存在</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的东西既可能是物质，也可能是意识。</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 name="矩形 5"/>
          <p:cNvSpPr/>
          <p:nvPr/>
        </p:nvSpPr>
        <p:spPr>
          <a:xfrm>
            <a:off x="406574" y="2493690"/>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哲学上的物质与具体事物是客观与客体、整体与部分的关系</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406574" y="3107456"/>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错误。哲学上的物质与具体事物是抽象与具体、一般与个别、普遍与特殊的关系。</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18" name="矩形 17"/>
          <p:cNvSpPr/>
          <p:nvPr/>
        </p:nvSpPr>
        <p:spPr>
          <a:xfrm>
            <a:off x="406574" y="57026"/>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smtClean="0">
                <a:solidFill>
                  <a:srgbClr val="C00000"/>
                </a:solidFill>
                <a:latin typeface="IPAPANNEW"/>
                <a:ea typeface="微软雅黑" panose="020B0503020204020204" pitchFamily="34" charset="-122"/>
                <a:cs typeface="Times New Roman" panose="02020603050405020304"/>
              </a:rPr>
              <a:t>试判断</a:t>
            </a:r>
            <a:endParaRPr lang="zh-CN" altLang="zh-CN" sz="1050" kern="100" dirty="0" smtClean="0">
              <a:solidFill>
                <a:srgbClr val="C00000"/>
              </a:solidFill>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
        <p:nvSpPr>
          <p:cNvPr id="8" name="矩形 7"/>
          <p:cNvSpPr/>
          <p:nvPr/>
        </p:nvSpPr>
        <p:spPr>
          <a:xfrm>
            <a:off x="406574" y="4341482"/>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3.</a:t>
            </a:r>
            <a:r>
              <a:rPr lang="zh-CN" altLang="zh-CN" sz="2600" kern="100" dirty="0">
                <a:latin typeface="Times New Roman" panose="02020603050405020304"/>
                <a:ea typeface="微软雅黑" panose="020B0503020204020204" pitchFamily="34" charset="-122"/>
                <a:cs typeface="Times New Roman" panose="02020603050405020304"/>
              </a:rPr>
              <a:t>运动是物质的唯一特性。</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9" name="矩形 8"/>
          <p:cNvSpPr/>
          <p:nvPr/>
        </p:nvSpPr>
        <p:spPr>
          <a:xfrm>
            <a:off x="406574" y="4941804"/>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错误。客观实在性是物质的唯一特性，运动是物质固有的根本属性和存在方式。</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1" nodeType="clickEffect">
                                  <p:stCondLst>
                                    <p:cond delay="0"/>
                                  </p:stCondLst>
                                  <p:childTnLst>
                                    <p:animEffect transition="out" filter="fade">
                                      <p:cBhvr>
                                        <p:cTn id="21" dur="500"/>
                                        <p:tgtEl>
                                          <p:spTgt spid="5"/>
                                        </p:tgtEl>
                                      </p:cBhvr>
                                    </p:animEffect>
                                    <p:set>
                                      <p:cBhvr>
                                        <p:cTn id="22" dur="1" fill="hold">
                                          <p:stCondLst>
                                            <p:cond delay="499"/>
                                          </p:stCondLst>
                                        </p:cTn>
                                        <p:tgtEl>
                                          <p:spTgt spid="5"/>
                                        </p:tgtEl>
                                        <p:attrNameLst>
                                          <p:attrName>style.visibility</p:attrName>
                                        </p:attrNameLst>
                                      </p:cBhvr>
                                      <p:to>
                                        <p:strVal val="hidden"/>
                                      </p:to>
                                    </p:set>
                                  </p:childTnLst>
                                </p:cTn>
                              </p:par>
                              <p:par>
                                <p:cTn id="23" presetID="10" presetClass="exit" presetSubtype="0" fill="hold" grpId="1" nodeType="withEffect">
                                  <p:stCondLst>
                                    <p:cond delay="0"/>
                                  </p:stCondLst>
                                  <p:childTnLst>
                                    <p:animEffect transition="out" filter="fade">
                                      <p:cBhvr>
                                        <p:cTn id="24" dur="500"/>
                                        <p:tgtEl>
                                          <p:spTgt spid="7"/>
                                        </p:tgtEl>
                                      </p:cBhvr>
                                    </p:animEffect>
                                    <p:set>
                                      <p:cBhvr>
                                        <p:cTn id="25" dur="1" fill="hold">
                                          <p:stCondLst>
                                            <p:cond delay="499"/>
                                          </p:stCondLst>
                                        </p:cTn>
                                        <p:tgtEl>
                                          <p:spTgt spid="7"/>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9"/>
                                        </p:tgtEl>
                                      </p:cBhvr>
                                    </p:animEffect>
                                    <p:set>
                                      <p:cBhvr>
                                        <p:cTn id="28"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 grpId="0"/>
      <p:bldP spid="5" grpId="1"/>
      <p:bldP spid="7" grpId="0"/>
      <p:bldP spid="7" grpId="1"/>
      <p:bldP spid="9" grpId="0"/>
      <p:bldP spid="9"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4662" y="270967"/>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4.</a:t>
            </a:r>
            <a:r>
              <a:rPr lang="zh-CN" altLang="zh-CN" sz="2600" kern="100" dirty="0">
                <a:latin typeface="Times New Roman" panose="02020603050405020304"/>
                <a:ea typeface="微软雅黑" panose="020B0503020204020204" pitchFamily="34" charset="-122"/>
                <a:cs typeface="Times New Roman" panose="02020603050405020304"/>
              </a:rPr>
              <a:t>离开物质谈运动是形而上学的观点，离开运动谈物质是唯心主义观点。</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354662" y="870523"/>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错误。离开物质谈运动是唯心主义观点，离开运动谈物质是形而上学的观点。</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 name="矩形 5"/>
          <p:cNvSpPr/>
          <p:nvPr/>
        </p:nvSpPr>
        <p:spPr>
          <a:xfrm>
            <a:off x="354662" y="2085134"/>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5.</a:t>
            </a:r>
            <a:r>
              <a:rPr lang="zh-CN" altLang="zh-CN" sz="2600" kern="100" dirty="0">
                <a:latin typeface="Times New Roman" panose="02020603050405020304"/>
                <a:ea typeface="微软雅黑" panose="020B0503020204020204" pitchFamily="34" charset="-122"/>
                <a:cs typeface="Times New Roman" panose="02020603050405020304"/>
              </a:rPr>
              <a:t>静止是事物的质变状态。</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354662" y="2701266"/>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错误。静止是事物的量变状态，此时构成事物的矛盾主次方面的地位没有改变。</a:t>
            </a:r>
            <a:endParaRPr lang="zh-CN" altLang="zh-CN" sz="1050" kern="100" dirty="0">
              <a:solidFill>
                <a:srgbClr val="002060"/>
              </a:solidFill>
              <a:effectLst/>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
        <p:nvSpPr>
          <p:cNvPr id="8" name="矩形 7"/>
          <p:cNvSpPr/>
          <p:nvPr/>
        </p:nvSpPr>
        <p:spPr>
          <a:xfrm>
            <a:off x="354662" y="3919117"/>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6.</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承认相对静止，否认绝对运动</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是相对主义和诡辩论，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承认绝对运动，否认相对静止</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是形而上学的不变论。</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9" name="矩形 8"/>
          <p:cNvSpPr/>
          <p:nvPr/>
        </p:nvSpPr>
        <p:spPr>
          <a:xfrm>
            <a:off x="354662" y="5133728"/>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承认相对静止，否认绝对运动</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是形而上学的不变论，</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承认绝对运动，否认相对静止</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是相对主义和诡辩论。</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1" nodeType="clickEffect">
                                  <p:stCondLst>
                                    <p:cond delay="0"/>
                                  </p:stCondLst>
                                  <p:childTnLst>
                                    <p:animEffect transition="out" filter="fade">
                                      <p:cBhvr>
                                        <p:cTn id="21" dur="500"/>
                                        <p:tgtEl>
                                          <p:spTgt spid="5"/>
                                        </p:tgtEl>
                                      </p:cBhvr>
                                    </p:animEffect>
                                    <p:set>
                                      <p:cBhvr>
                                        <p:cTn id="22" dur="1" fill="hold">
                                          <p:stCondLst>
                                            <p:cond delay="499"/>
                                          </p:stCondLst>
                                        </p:cTn>
                                        <p:tgtEl>
                                          <p:spTgt spid="5"/>
                                        </p:tgtEl>
                                        <p:attrNameLst>
                                          <p:attrName>style.visibility</p:attrName>
                                        </p:attrNameLst>
                                      </p:cBhvr>
                                      <p:to>
                                        <p:strVal val="hidden"/>
                                      </p:to>
                                    </p:set>
                                  </p:childTnLst>
                                </p:cTn>
                              </p:par>
                              <p:par>
                                <p:cTn id="23" presetID="10" presetClass="exit" presetSubtype="0" fill="hold" grpId="1" nodeType="withEffect">
                                  <p:stCondLst>
                                    <p:cond delay="0"/>
                                  </p:stCondLst>
                                  <p:childTnLst>
                                    <p:animEffect transition="out" filter="fade">
                                      <p:cBhvr>
                                        <p:cTn id="24" dur="500"/>
                                        <p:tgtEl>
                                          <p:spTgt spid="7"/>
                                        </p:tgtEl>
                                      </p:cBhvr>
                                    </p:animEffect>
                                    <p:set>
                                      <p:cBhvr>
                                        <p:cTn id="25" dur="1" fill="hold">
                                          <p:stCondLst>
                                            <p:cond delay="499"/>
                                          </p:stCondLst>
                                        </p:cTn>
                                        <p:tgtEl>
                                          <p:spTgt spid="7"/>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9"/>
                                        </p:tgtEl>
                                      </p:cBhvr>
                                    </p:animEffect>
                                    <p:set>
                                      <p:cBhvr>
                                        <p:cTn id="28"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 grpId="0"/>
      <p:bldP spid="5" grpId="1"/>
      <p:bldP spid="7" grpId="0"/>
      <p:bldP spid="7" grpId="1"/>
      <p:bldP spid="9" grpId="0"/>
      <p:bldP spid="9"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4662" y="837506"/>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7.</a:t>
            </a:r>
            <a:r>
              <a:rPr lang="zh-CN" altLang="zh-CN" sz="2600" kern="100" dirty="0">
                <a:latin typeface="Times New Roman" panose="02020603050405020304"/>
                <a:ea typeface="微软雅黑" panose="020B0503020204020204" pitchFamily="34" charset="-122"/>
                <a:cs typeface="Times New Roman" panose="02020603050405020304"/>
              </a:rPr>
              <a:t>规律是客观的，因而规律是永恒存在、万古不变的。</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354662" y="1447509"/>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错误。规律随着事物存在的时间、地点、条件的变化而变化，具体规律的存在和发生作用是有条件的，把规律看作是永恒不变的，是形而上学的静止的观点。</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 name="矩形 5"/>
          <p:cNvSpPr/>
          <p:nvPr/>
        </p:nvSpPr>
        <p:spPr>
          <a:xfrm>
            <a:off x="354662" y="3257234"/>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8.</a:t>
            </a:r>
            <a:r>
              <a:rPr lang="zh-CN" altLang="zh-CN" sz="2600" kern="100" dirty="0">
                <a:latin typeface="Times New Roman" panose="02020603050405020304"/>
                <a:ea typeface="微软雅黑" panose="020B0503020204020204" pitchFamily="34" charset="-122"/>
                <a:cs typeface="Times New Roman" panose="02020603050405020304"/>
              </a:rPr>
              <a:t>人类在自然规律面前是无能为力的。</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354662" y="3909592"/>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错误。规律是客观的，但人们在规律面前并非是无能为力的，人可以在认识规律的基础上利用规律，改造世界。</a:t>
            </a:r>
            <a:endParaRPr lang="zh-CN" altLang="zh-CN" sz="1050" kern="100" dirty="0">
              <a:solidFill>
                <a:srgbClr val="002060"/>
              </a:solidFill>
              <a:effectLst/>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5">
                                            <p:txEl>
                                              <p:pRg st="0" end="0"/>
                                            </p:txEl>
                                          </p:spTgt>
                                        </p:tgtEl>
                                      </p:cBhvr>
                                    </p:animEffect>
                                    <p:set>
                                      <p:cBhvr>
                                        <p:cTn id="17" dur="1" fill="hold">
                                          <p:stCondLst>
                                            <p:cond delay="499"/>
                                          </p:stCondLst>
                                        </p:cTn>
                                        <p:tgtEl>
                                          <p:spTgt spid="5">
                                            <p:txEl>
                                              <p:pRg st="0" end="0"/>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7">
                                            <p:txEl>
                                              <p:pRg st="0" end="0"/>
                                            </p:txEl>
                                          </p:spTgt>
                                        </p:tgtEl>
                                      </p:cBhvr>
                                    </p:animEffect>
                                    <p:set>
                                      <p:cBhvr>
                                        <p:cTn id="20" dur="1" fill="hold">
                                          <p:stCondLst>
                                            <p:cond delay="499"/>
                                          </p:stCondLst>
                                        </p:cTn>
                                        <p:tgtEl>
                                          <p:spTgt spid="7">
                                            <p:txEl>
                                              <p:pRg st="0" end="0"/>
                                            </p:txEl>
                                          </p:spTgt>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 grpId="0" build="allAtOnce"/>
      <p:bldP spid="7" grpId="0" build="allAtOnce"/>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4662" y="932819"/>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9.</a:t>
            </a:r>
            <a:r>
              <a:rPr lang="zh-CN" altLang="zh-CN" sz="2600" kern="100" dirty="0">
                <a:latin typeface="Times New Roman" panose="02020603050405020304"/>
                <a:ea typeface="微软雅黑" panose="020B0503020204020204" pitchFamily="34" charset="-122"/>
                <a:cs typeface="Times New Roman" panose="02020603050405020304"/>
              </a:rPr>
              <a:t>认识和改变规律是克服困难的条件。</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354662" y="1533297"/>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错误。规律具有客观性，人们可以认识和利用规律，但不能创造、改变、消灭规律。</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 name="矩形 5"/>
          <p:cNvSpPr/>
          <p:nvPr/>
        </p:nvSpPr>
        <p:spPr>
          <a:xfrm>
            <a:off x="354662" y="2738414"/>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10.</a:t>
            </a:r>
            <a:r>
              <a:rPr lang="zh-CN" altLang="zh-CN" sz="2600" kern="100" dirty="0">
                <a:latin typeface="Times New Roman" panose="02020603050405020304"/>
                <a:ea typeface="微软雅黑" panose="020B0503020204020204" pitchFamily="34" charset="-122"/>
                <a:cs typeface="Times New Roman" panose="02020603050405020304"/>
              </a:rPr>
              <a:t>是否发挥主观能动性是办事情能否取得成功的决定性因素。</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354662" y="3333528"/>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错误。是否符合客观规律是能否取得成功的决定性因素。是否正确发挥主观能动性是办事情能否取得成功的重要因素。</a:t>
            </a:r>
            <a:endParaRPr lang="zh-CN" altLang="zh-CN" sz="1050" kern="100" dirty="0">
              <a:solidFill>
                <a:srgbClr val="002060"/>
              </a:solidFill>
              <a:effectLst/>
              <a:latin typeface="宋体" panose="02010600030101010101" pitchFamily="2" charset="-122"/>
              <a:cs typeface="Courier New" panose="02070309020205020404"/>
            </a:endParaRPr>
          </a:p>
        </p:txBody>
      </p:sp>
      <p:pic>
        <p:nvPicPr>
          <p:cNvPr id="8"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0394210" y="6430652"/>
            <a:ext cx="977900" cy="455439"/>
          </a:xfrm>
          <a:prstGeom prst="rect">
            <a:avLst/>
          </a:prstGeom>
          <a:noFill/>
          <a:extLst>
            <a:ext uri="{909E8E84-426E-40DD-AFC4-6F175D3DCCD1}">
              <a14:hiddenFill xmlns:a14="http://schemas.microsoft.com/office/drawing/2010/main">
                <a:solidFill>
                  <a:srgbClr val="FFFFFF"/>
                </a:solidFill>
              </a14:hiddenFill>
            </a:ext>
          </a:extLst>
        </p:spPr>
      </p:pic>
      <p:pic>
        <p:nvPicPr>
          <p:cNvPr id="9" name="图片 8">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5">
                                            <p:txEl>
                                              <p:pRg st="0" end="0"/>
                                            </p:txEl>
                                          </p:spTgt>
                                        </p:tgtEl>
                                      </p:cBhvr>
                                    </p:animEffect>
                                    <p:set>
                                      <p:cBhvr>
                                        <p:cTn id="17" dur="1" fill="hold">
                                          <p:stCondLst>
                                            <p:cond delay="499"/>
                                          </p:stCondLst>
                                        </p:cTn>
                                        <p:tgtEl>
                                          <p:spTgt spid="5">
                                            <p:txEl>
                                              <p:pRg st="0" end="0"/>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7">
                                            <p:txEl>
                                              <p:pRg st="0" end="0"/>
                                            </p:txEl>
                                          </p:spTgt>
                                        </p:tgtEl>
                                      </p:cBhvr>
                                    </p:animEffect>
                                    <p:set>
                                      <p:cBhvr>
                                        <p:cTn id="20" dur="1" fill="hold">
                                          <p:stCondLst>
                                            <p:cond delay="499"/>
                                          </p:stCondLst>
                                        </p:cTn>
                                        <p:tgtEl>
                                          <p:spTgt spid="7">
                                            <p:txEl>
                                              <p:pRg st="0" end="0"/>
                                            </p:txEl>
                                          </p:spTgt>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bldLst>
      <p:bldP spid="5" grpId="0" build="allAtOnce"/>
      <p:bldP spid="7" grpId="0" build="allAtOnce"/>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10"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11"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9" name="TextBox 26"/>
          <p:cNvSpPr txBox="1"/>
          <p:nvPr/>
        </p:nvSpPr>
        <p:spPr>
          <a:xfrm>
            <a:off x="2278782" y="2806230"/>
            <a:ext cx="9115342"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en-US" sz="6000" dirty="0">
                <a:solidFill>
                  <a:schemeClr val="tx1"/>
                </a:solidFill>
              </a:rPr>
              <a:t>核心突破　精讲考点</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p:cNvSpPr/>
          <p:nvPr/>
        </p:nvSpPr>
        <p:spPr>
          <a:xfrm>
            <a:off x="434648" y="1161456"/>
            <a:ext cx="11161240" cy="65252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2600" b="1" kern="100" dirty="0">
                <a:latin typeface="+mj-ea"/>
                <a:ea typeface="+mj-ea"/>
                <a:cs typeface="Courier New" panose="02070309020205020404"/>
              </a:rPr>
              <a:t>1.</a:t>
            </a:r>
            <a:r>
              <a:rPr lang="zh-CN" altLang="zh-CN" sz="2600" b="1" kern="100" dirty="0">
                <a:latin typeface="+mj-ea"/>
                <a:ea typeface="+mj-ea"/>
                <a:cs typeface="Courier New" panose="02070309020205020404"/>
              </a:rPr>
              <a:t>世界是物质的</a:t>
            </a:r>
            <a:endParaRPr lang="zh-CN" altLang="zh-CN" sz="2600" b="1" kern="100" dirty="0">
              <a:latin typeface="+mj-ea"/>
              <a:ea typeface="+mj-ea"/>
              <a:cs typeface="Courier New" panose="02070309020205020404"/>
            </a:endParaRPr>
          </a:p>
        </p:txBody>
      </p:sp>
      <p:grpSp>
        <p:nvGrpSpPr>
          <p:cNvPr id="18" name="组合 17"/>
          <p:cNvGrpSpPr/>
          <p:nvPr/>
        </p:nvGrpSpPr>
        <p:grpSpPr>
          <a:xfrm>
            <a:off x="537664" y="785558"/>
            <a:ext cx="2191165" cy="468000"/>
            <a:chOff x="537664" y="845964"/>
            <a:chExt cx="2191165" cy="468000"/>
          </a:xfrm>
        </p:grpSpPr>
        <p:pic>
          <p:nvPicPr>
            <p:cNvPr id="21" name="图片 20"/>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30" name="矩形 29"/>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矩形 31"/>
          <p:cNvSpPr/>
          <p:nvPr/>
        </p:nvSpPr>
        <p:spPr>
          <a:xfrm>
            <a:off x="1088698" y="765498"/>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spcAft>
                <a:spcPts val="0"/>
              </a:spcAft>
            </a:pPr>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考点整合</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
        <p:nvSpPr>
          <p:cNvPr id="27" name="矩形 26"/>
          <p:cNvSpPr/>
          <p:nvPr/>
        </p:nvSpPr>
        <p:spPr>
          <a:xfrm>
            <a:off x="23266" y="-26590"/>
            <a:ext cx="12143880" cy="540000"/>
          </a:xfrm>
          <a:prstGeom prst="rect">
            <a:avLst/>
          </a:prstGeom>
          <a:solidFill>
            <a:schemeClr val="tx1"/>
          </a:solidFill>
          <a:ln>
            <a:solidFill>
              <a:schemeClr val="bg1"/>
            </a:solidFill>
          </a:ln>
          <a:effectLst>
            <a:outerShdw blurRad="63500" sx="102000" sy="102000" algn="ctr"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a:defRPr/>
            </a:pPr>
            <a:endParaRPr lang="zh-CN" altLang="zh-CN" sz="2600" b="1" kern="100" dirty="0">
              <a:solidFill>
                <a:srgbClr val="FFFF00"/>
              </a:solidFill>
              <a:latin typeface="Times New Roman" panose="02020603050405020304" pitchFamily="18" charset="0"/>
              <a:ea typeface="微软雅黑" panose="020B0503020204020204" pitchFamily="34" charset="-122"/>
              <a:cs typeface="Times New Roman" panose="02020603050405020304" pitchFamily="18" charset="0"/>
            </a:endParaRPr>
          </a:p>
        </p:txBody>
      </p:sp>
      <p:grpSp>
        <p:nvGrpSpPr>
          <p:cNvPr id="28" name="组合 27"/>
          <p:cNvGrpSpPr/>
          <p:nvPr/>
        </p:nvGrpSpPr>
        <p:grpSpPr>
          <a:xfrm>
            <a:off x="1059312" y="-9240"/>
            <a:ext cx="10071789" cy="523951"/>
            <a:chOff x="1054646" y="-9240"/>
            <a:chExt cx="10071789" cy="523951"/>
          </a:xfrm>
        </p:grpSpPr>
        <p:sp>
          <p:nvSpPr>
            <p:cNvPr id="29" name="矩形 15"/>
            <p:cNvSpPr/>
            <p:nvPr/>
          </p:nvSpPr>
          <p:spPr>
            <a:xfrm>
              <a:off x="10155895" y="-9240"/>
              <a:ext cx="829484"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33" name="平行四边形 32"/>
            <p:cNvSpPr/>
            <p:nvPr userDrawn="1"/>
          </p:nvSpPr>
          <p:spPr>
            <a:xfrm>
              <a:off x="10913317"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4" name="平行四边形 32"/>
            <p:cNvSpPr/>
            <p:nvPr userDrawn="1"/>
          </p:nvSpPr>
          <p:spPr>
            <a:xfrm>
              <a:off x="10984356"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5" name="矩形 15"/>
            <p:cNvSpPr/>
            <p:nvPr userDrawn="1"/>
          </p:nvSpPr>
          <p:spPr>
            <a:xfrm flipH="1">
              <a:off x="1184008" y="-9240"/>
              <a:ext cx="752699"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36" name="平行四边形 32"/>
            <p:cNvSpPr/>
            <p:nvPr userDrawn="1"/>
          </p:nvSpPr>
          <p:spPr>
            <a:xfrm flipH="1">
              <a:off x="1119378"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7" name="平行四边形 32"/>
            <p:cNvSpPr/>
            <p:nvPr userDrawn="1"/>
          </p:nvSpPr>
          <p:spPr>
            <a:xfrm flipH="1">
              <a:off x="1054646"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8" name="矩形 37"/>
            <p:cNvSpPr/>
            <p:nvPr/>
          </p:nvSpPr>
          <p:spPr>
            <a:xfrm>
              <a:off x="1874268" y="-7289"/>
              <a:ext cx="8353397" cy="522000"/>
            </a:xfrm>
            <a:prstGeom prst="rect">
              <a:avLst/>
            </a:pr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solidFill>
                  <a:prstClr val="white"/>
                </a:solidFill>
              </a:endParaRPr>
            </a:p>
          </p:txBody>
        </p:sp>
      </p:grpSp>
      <p:sp>
        <p:nvSpPr>
          <p:cNvPr id="39" name="矩形 38"/>
          <p:cNvSpPr/>
          <p:nvPr/>
        </p:nvSpPr>
        <p:spPr>
          <a:xfrm>
            <a:off x="2436436" y="-8554"/>
            <a:ext cx="7379185" cy="523220"/>
          </a:xfrm>
          <a:prstGeom prst="rect">
            <a:avLst/>
          </a:prstGeom>
        </p:spPr>
        <p:txBody>
          <a:bodyPr wrap="square">
            <a:spAutoFit/>
          </a:bodyPr>
          <a:lstStyle/>
          <a:p>
            <a:pPr algn="ctr">
              <a:defRPr/>
            </a:pPr>
            <a:r>
              <a:rPr lang="zh-CN" altLang="zh-CN" sz="2800" b="1" kern="100" dirty="0">
                <a:solidFill>
                  <a:prstClr val="white"/>
                </a:solidFill>
                <a:latin typeface="Times New Roman" panose="02020603050405020304"/>
                <a:ea typeface="微软雅黑" panose="020B0503020204020204" pitchFamily="34" charset="-122"/>
                <a:cs typeface="Times New Roman" panose="02020603050405020304"/>
              </a:rPr>
              <a:t>核心考点一　世界的物质性</a:t>
            </a:r>
            <a:endParaRPr lang="zh-CN" altLang="zh-CN" sz="2800" b="1" kern="100" dirty="0">
              <a:solidFill>
                <a:prstClr val="white"/>
              </a:solidFill>
              <a:latin typeface="Times New Roman" panose="02020603050405020304"/>
              <a:ea typeface="微软雅黑" panose="020B0503020204020204" pitchFamily="34" charset="-122"/>
              <a:cs typeface="Times New Roman" panose="02020603050405020304"/>
            </a:endParaRPr>
          </a:p>
        </p:txBody>
      </p:sp>
      <p:graphicFrame>
        <p:nvGraphicFramePr>
          <p:cNvPr id="3" name="表格 2"/>
          <p:cNvGraphicFramePr>
            <a:graphicFrameLocks noGrp="1"/>
          </p:cNvGraphicFramePr>
          <p:nvPr>
            <p:custDataLst>
              <p:tags r:id="rId3"/>
            </p:custDataLst>
          </p:nvPr>
        </p:nvGraphicFramePr>
        <p:xfrm>
          <a:off x="968121" y="1853323"/>
          <a:ext cx="10294811" cy="4772025"/>
        </p:xfrm>
        <a:graphic>
          <a:graphicData uri="http://schemas.openxmlformats.org/drawingml/2006/table">
            <a:tbl>
              <a:tblPr/>
              <a:tblGrid>
                <a:gridCol w="1509835"/>
                <a:gridCol w="1499897"/>
                <a:gridCol w="876367"/>
                <a:gridCol w="6408712"/>
              </a:tblGrid>
              <a:tr h="190568">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原理内容</a:t>
                      </a:r>
                      <a:endParaRPr lang="zh-CN" sz="2600" kern="100">
                        <a:effectLst/>
                        <a:latin typeface="宋体" panose="02010600030101010101" pitchFamily="2" charset="-122"/>
                        <a:cs typeface="Courier New" panose="02070309020205020404"/>
                      </a:endParaRPr>
                    </a:p>
                  </a:txBody>
                  <a:tcPr marL="6965" marR="69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世界是物质的世界，世界的真正统一性就在于它的物质性</a:t>
                      </a:r>
                      <a:endParaRPr lang="zh-CN" sz="2600" kern="100">
                        <a:effectLst/>
                        <a:latin typeface="宋体" panose="02010600030101010101" pitchFamily="2" charset="-122"/>
                        <a:cs typeface="Courier New" panose="02070309020205020404"/>
                      </a:endParaRPr>
                    </a:p>
                  </a:txBody>
                  <a:tcPr marL="6965" marR="69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c hMerge="1">
                  <a:tcPr/>
                </a:tc>
              </a:tr>
              <a:tr h="288926">
                <a:tc rowSpan="4">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原因</a:t>
                      </a:r>
                      <a:endParaRPr lang="zh-CN" sz="2600" kern="100">
                        <a:effectLst/>
                        <a:latin typeface="宋体" panose="02010600030101010101" pitchFamily="2" charset="-122"/>
                        <a:cs typeface="Courier New" panose="02070309020205020404"/>
                      </a:endParaRPr>
                    </a:p>
                  </a:txBody>
                  <a:tcPr marL="6965" marR="69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自然界</a:t>
                      </a:r>
                      <a:endParaRPr lang="zh-CN" sz="2600" kern="100">
                        <a:effectLst/>
                        <a:latin typeface="宋体" panose="02010600030101010101" pitchFamily="2" charset="-122"/>
                        <a:cs typeface="Courier New" panose="02070309020205020404"/>
                      </a:endParaRPr>
                    </a:p>
                  </a:txBody>
                  <a:tcPr marL="6965" marR="69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71755" algn="l">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自然界中的事物是按照自身所固有的规律形成和发展的，都是统一的物质世界中的一部分</a:t>
                      </a:r>
                      <a:endParaRPr lang="zh-CN" sz="2600" kern="100">
                        <a:effectLst/>
                        <a:latin typeface="宋体" panose="02010600030101010101" pitchFamily="2" charset="-122"/>
                        <a:cs typeface="Courier New" panose="02070309020205020404"/>
                      </a:endParaRPr>
                    </a:p>
                  </a:txBody>
                  <a:tcPr marL="6965" marR="69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r>
              <a:tr h="585479">
                <a:tc vMerge="1">
                  <a:tcPr/>
                </a:tc>
                <a:tc rowSpan="2">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人类社会</a:t>
                      </a:r>
                      <a:endParaRPr lang="zh-CN" sz="2600" kern="100">
                        <a:effectLst/>
                        <a:latin typeface="宋体" panose="02010600030101010101" pitchFamily="2" charset="-122"/>
                        <a:cs typeface="Courier New" panose="02070309020205020404"/>
                      </a:endParaRPr>
                    </a:p>
                  </a:txBody>
                  <a:tcPr marL="6965" marR="69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产生</a:t>
                      </a:r>
                      <a:endParaRPr lang="zh-CN" sz="2600" kern="100">
                        <a:effectLst/>
                        <a:latin typeface="宋体" panose="02010600030101010101" pitchFamily="2" charset="-122"/>
                        <a:cs typeface="Courier New" panose="02070309020205020404"/>
                      </a:endParaRPr>
                    </a:p>
                  </a:txBody>
                  <a:tcPr marL="6965" marR="69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人类社会是物质世界长期发展的产物</a:t>
                      </a:r>
                      <a:endParaRPr lang="zh-CN" sz="2600" kern="100" dirty="0">
                        <a:effectLst/>
                        <a:latin typeface="宋体" panose="02010600030101010101" pitchFamily="2" charset="-122"/>
                        <a:cs typeface="Courier New" panose="02070309020205020404"/>
                      </a:endParaRPr>
                    </a:p>
                  </a:txBody>
                  <a:tcPr marL="6965" marR="69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00200">
                <a:tc vMerge="1">
                  <a:tcPr/>
                </a:tc>
                <a:tc vMerge="1">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构成要素</a:t>
                      </a:r>
                      <a:endParaRPr lang="zh-CN" sz="2600" kern="100" dirty="0">
                        <a:effectLst/>
                        <a:latin typeface="宋体" panose="02010600030101010101" pitchFamily="2" charset="-122"/>
                        <a:cs typeface="Courier New" panose="02070309020205020404"/>
                      </a:endParaRPr>
                    </a:p>
                  </a:txBody>
                  <a:tcPr marL="6965" marR="69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地理环境、人口因素和生产方式都是客观的物质的要素。这些要素的客观性，集中体现了人类社会的物质性</a:t>
                      </a:r>
                      <a:endParaRPr lang="zh-CN" sz="2600" kern="100" dirty="0">
                        <a:effectLst/>
                        <a:latin typeface="宋体" panose="02010600030101010101" pitchFamily="2" charset="-122"/>
                        <a:cs typeface="Courier New" panose="02070309020205020404"/>
                      </a:endParaRPr>
                    </a:p>
                  </a:txBody>
                  <a:tcPr marL="6965" marR="69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568">
                <a:tc vMerge="1">
                  <a:tcPr/>
                </a:tc>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人的意识</a:t>
                      </a:r>
                      <a:endParaRPr lang="zh-CN" sz="2600" kern="100">
                        <a:effectLst/>
                        <a:latin typeface="宋体" panose="02010600030101010101" pitchFamily="2" charset="-122"/>
                        <a:cs typeface="Courier New" panose="02070309020205020404"/>
                      </a:endParaRPr>
                    </a:p>
                  </a:txBody>
                  <a:tcPr marL="6965" marR="69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71755"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意识是物质世界长期发展的产物</a:t>
                      </a:r>
                      <a:endParaRPr lang="zh-CN" sz="2600" kern="100" dirty="0">
                        <a:effectLst/>
                        <a:latin typeface="宋体" panose="02010600030101010101" pitchFamily="2" charset="-122"/>
                        <a:cs typeface="Courier New" panose="02070309020205020404"/>
                      </a:endParaRPr>
                    </a:p>
                  </a:txBody>
                  <a:tcPr marL="6965" marR="69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098550" y="741680"/>
            <a:ext cx="10369550" cy="492188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200000"/>
              </a:lnSpc>
              <a:spcAft>
                <a:spcPts val="0"/>
              </a:spcAft>
            </a:pPr>
            <a:r>
              <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rPr>
              <a:t>注意　</a:t>
            </a:r>
            <a:r>
              <a:rPr lang="zh-CN" altLang="zh-CN" sz="2600" kern="100" dirty="0">
                <a:latin typeface="Times New Roman" panose="02020603050405020304"/>
                <a:ea typeface="微软雅黑" panose="020B0503020204020204" pitchFamily="34" charset="-122"/>
                <a:cs typeface="Times New Roman" panose="02020603050405020304"/>
              </a:rPr>
              <a:t>关于世界的物质性，有以下几种说法：</a:t>
            </a:r>
            <a:endParaRPr lang="zh-CN" altLang="zh-CN" sz="2600" kern="100" dirty="0">
              <a:latin typeface="Times New Roman" panose="02020603050405020304"/>
              <a:ea typeface="微软雅黑" panose="020B0503020204020204" pitchFamily="34" charset="-122"/>
              <a:cs typeface="Times New Roman" panose="02020603050405020304"/>
            </a:endParaRPr>
          </a:p>
          <a:p>
            <a:pPr algn="just">
              <a:lnSpc>
                <a:spcPct val="20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            世界的本质是物质；</a:t>
            </a:r>
            <a:endParaRPr lang="zh-CN" altLang="zh-CN" sz="2600" kern="100" dirty="0">
              <a:latin typeface="Times New Roman" panose="02020603050405020304"/>
              <a:ea typeface="微软雅黑" panose="020B0503020204020204" pitchFamily="34" charset="-122"/>
              <a:cs typeface="Times New Roman" panose="02020603050405020304"/>
            </a:endParaRPr>
          </a:p>
          <a:p>
            <a:pPr algn="just">
              <a:lnSpc>
                <a:spcPct val="20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            世界的本原是物质；</a:t>
            </a:r>
            <a:endParaRPr lang="zh-CN" altLang="zh-CN" sz="2600" kern="100" dirty="0">
              <a:latin typeface="Times New Roman" panose="02020603050405020304"/>
              <a:ea typeface="微软雅黑" panose="020B0503020204020204" pitchFamily="34" charset="-122"/>
              <a:cs typeface="Times New Roman" panose="02020603050405020304"/>
            </a:endParaRPr>
          </a:p>
          <a:p>
            <a:pPr algn="just">
              <a:lnSpc>
                <a:spcPct val="20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            世界的统一性就在于它的物质性；</a:t>
            </a:r>
            <a:endParaRPr lang="zh-CN" altLang="zh-CN" sz="2600" kern="100" dirty="0">
              <a:latin typeface="Times New Roman" panose="02020603050405020304"/>
              <a:ea typeface="微软雅黑" panose="020B0503020204020204" pitchFamily="34" charset="-122"/>
              <a:cs typeface="Times New Roman" panose="02020603050405020304"/>
            </a:endParaRPr>
          </a:p>
          <a:p>
            <a:pPr algn="just">
              <a:lnSpc>
                <a:spcPct val="20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            世界统一于物质；</a:t>
            </a:r>
            <a:endParaRPr lang="zh-CN" altLang="zh-CN" sz="2600" kern="100" dirty="0">
              <a:latin typeface="Times New Roman" panose="02020603050405020304"/>
              <a:ea typeface="微软雅黑" panose="020B0503020204020204" pitchFamily="34" charset="-122"/>
              <a:cs typeface="Times New Roman" panose="02020603050405020304"/>
            </a:endParaRPr>
          </a:p>
          <a:p>
            <a:pPr algn="just">
              <a:lnSpc>
                <a:spcPct val="20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            世界是物质的。</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762327"/>
            <a:ext cx="11412000" cy="132341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2600" b="1" kern="100" dirty="0">
                <a:latin typeface="+mj-ea"/>
                <a:ea typeface="+mj-ea"/>
                <a:cs typeface="Courier New" panose="02070309020205020404"/>
              </a:rPr>
              <a:t>2.</a:t>
            </a:r>
            <a:r>
              <a:rPr lang="zh-CN" altLang="zh-CN" sz="2600" b="1" kern="100" dirty="0">
                <a:latin typeface="+mj-ea"/>
                <a:ea typeface="+mj-ea"/>
                <a:cs typeface="Courier New" panose="02070309020205020404"/>
              </a:rPr>
              <a:t>马克思主义哲学的物质</a:t>
            </a:r>
            <a:r>
              <a:rPr lang="zh-CN" altLang="zh-CN" sz="2600" b="1" kern="100" dirty="0" smtClean="0">
                <a:latin typeface="+mj-ea"/>
                <a:ea typeface="+mj-ea"/>
                <a:cs typeface="Courier New" panose="02070309020205020404"/>
              </a:rPr>
              <a:t>概念</a:t>
            </a:r>
            <a:endParaRPr lang="en-US" altLang="zh-CN" sz="2600" b="1" kern="100" dirty="0">
              <a:latin typeface="+mj-ea"/>
              <a:ea typeface="+mj-ea"/>
              <a:cs typeface="Courier New" panose="02070309020205020404"/>
            </a:endParaRPr>
          </a:p>
          <a:p>
            <a:pPr algn="just">
              <a:lnSpc>
                <a:spcPct val="150000"/>
              </a:lnSpc>
            </a:pPr>
            <a:r>
              <a:rPr lang="en-US" altLang="zh-CN" sz="2600" kern="100" dirty="0">
                <a:latin typeface="Times New Roman" panose="02020603050405020304"/>
                <a:ea typeface="微软雅黑" panose="020B0503020204020204" pitchFamily="34" charset="-122"/>
              </a:rPr>
              <a:t>(1)</a:t>
            </a:r>
            <a:r>
              <a:rPr lang="zh-CN" altLang="zh-CN" sz="2600" kern="100" dirty="0">
                <a:latin typeface="Times New Roman" panose="02020603050405020304"/>
                <a:ea typeface="微软雅黑" panose="020B0503020204020204" pitchFamily="34" charset="-122"/>
                <a:cs typeface="Times New Roman" panose="02020603050405020304"/>
              </a:rPr>
              <a:t>物质概念</a:t>
            </a:r>
            <a:endParaRPr lang="en-US" altLang="zh-CN" sz="2600" b="1" kern="100" dirty="0" smtClean="0">
              <a:latin typeface="+mj-ea"/>
              <a:ea typeface="+mj-ea"/>
              <a:cs typeface="Courier New" panose="02070309020205020404"/>
            </a:endParaRPr>
          </a:p>
        </p:txBody>
      </p:sp>
      <p:pic>
        <p:nvPicPr>
          <p:cNvPr id="2050" name="Picture 2" descr="144"/>
          <p:cNvPicPr>
            <a:picLocks noChangeAspect="1" noChangeArrowheads="1"/>
          </p:cNvPicPr>
          <p:nvPr/>
        </p:nvPicPr>
        <p:blipFill>
          <a:blip r:embed="rId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654855" y="2172596"/>
            <a:ext cx="8896389" cy="3705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34566" y="1269554"/>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rPr>
              <a:t>提示　</a:t>
            </a:r>
            <a:r>
              <a:rPr lang="zh-CN" altLang="zh-CN" sz="2600" kern="100" dirty="0">
                <a:latin typeface="Times New Roman" panose="02020603050405020304"/>
                <a:ea typeface="微软雅黑" panose="020B0503020204020204" pitchFamily="34" charset="-122"/>
                <a:cs typeface="Times New Roman" panose="02020603050405020304"/>
              </a:rPr>
              <a:t>物质的外延是自然界和人类社会中的万事万物的总和。客观存在</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客观实在。客观实在是一种客观存在，客观存在不仅包括具有客观实在性的物质现象，还包括不具有客观实在性的精神、意识现象。</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2207"/>
            <a:ext cx="11412000" cy="125269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(2)</a:t>
            </a:r>
            <a:r>
              <a:rPr lang="zh-CN" altLang="zh-CN" sz="2600" kern="100" dirty="0">
                <a:latin typeface="Times New Roman" panose="02020603050405020304"/>
                <a:ea typeface="微软雅黑" panose="020B0503020204020204" pitchFamily="34" charset="-122"/>
                <a:cs typeface="Times New Roman" panose="02020603050405020304"/>
              </a:rPr>
              <a:t>弄清物质与具体物质形态的关系，把握马克思主义哲学与古代朴素唯物主义的理论界限。</a:t>
            </a:r>
            <a:endParaRPr lang="zh-CN" altLang="zh-CN" sz="1050" b="1" kern="100" dirty="0">
              <a:effectLst/>
              <a:latin typeface="+mj-ea"/>
              <a:ea typeface="+mj-ea"/>
              <a:cs typeface="Courier New" panose="02070309020205020404"/>
            </a:endParaRPr>
          </a:p>
        </p:txBody>
      </p:sp>
      <p:graphicFrame>
        <p:nvGraphicFramePr>
          <p:cNvPr id="3" name="表格 2"/>
          <p:cNvGraphicFramePr>
            <a:graphicFrameLocks noGrp="1"/>
          </p:cNvGraphicFramePr>
          <p:nvPr>
            <p:custDataLst>
              <p:tags r:id="rId1"/>
            </p:custDataLst>
          </p:nvPr>
        </p:nvGraphicFramePr>
        <p:xfrm>
          <a:off x="622598" y="1370400"/>
          <a:ext cx="10945216" cy="5349240"/>
        </p:xfrm>
        <a:graphic>
          <a:graphicData uri="http://schemas.openxmlformats.org/drawingml/2006/table">
            <a:tbl>
              <a:tblPr/>
              <a:tblGrid>
                <a:gridCol w="864096"/>
                <a:gridCol w="1512168"/>
                <a:gridCol w="3846830"/>
                <a:gridCol w="4722122"/>
              </a:tblGrid>
              <a:tr h="452201">
                <a:tc gridSpan="2">
                  <a:txBody>
                    <a:bodyPr/>
                    <a:lstStyle/>
                    <a:p>
                      <a:pPr marL="71755"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 </a:t>
                      </a:r>
                      <a:endParaRPr lang="zh-CN" sz="2600" kern="100" dirty="0">
                        <a:effectLst/>
                        <a:latin typeface="宋体" panose="02010600030101010101" pitchFamily="2" charset="-122"/>
                        <a:cs typeface="Courier New" panose="02070309020205020404"/>
                      </a:endParaRPr>
                    </a:p>
                  </a:txBody>
                  <a:tcPr marL="29023" marR="29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哲学上的物质概念</a:t>
                      </a:r>
                      <a:endParaRPr lang="zh-CN" sz="2600" kern="100">
                        <a:effectLst/>
                        <a:latin typeface="宋体" panose="02010600030101010101" pitchFamily="2" charset="-122"/>
                        <a:cs typeface="Courier New" panose="02070309020205020404"/>
                      </a:endParaRPr>
                    </a:p>
                  </a:txBody>
                  <a:tcPr marL="29023" marR="29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具体的物质形态</a:t>
                      </a:r>
                      <a:endParaRPr lang="zh-CN" sz="2600" kern="100">
                        <a:effectLst/>
                        <a:latin typeface="宋体" panose="02010600030101010101" pitchFamily="2" charset="-122"/>
                        <a:cs typeface="Courier New" panose="02070309020205020404"/>
                      </a:endParaRPr>
                    </a:p>
                  </a:txBody>
                  <a:tcPr marL="29023" marR="29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01934">
                <a:tc rowSpan="2">
                  <a:txBody>
                    <a:bodyPr/>
                    <a:lstStyle/>
                    <a:p>
                      <a:pPr marL="71755" algn="ctr">
                        <a:lnSpc>
                          <a:spcPct val="150000"/>
                        </a:lnSpc>
                        <a:spcAft>
                          <a:spcPts val="0"/>
                        </a:spcAft>
                      </a:pPr>
                      <a:r>
                        <a:rPr lang="zh-CN" sz="2600" kern="100" dirty="0" smtClean="0">
                          <a:effectLst/>
                          <a:latin typeface="Times New Roman" panose="02020603050405020304"/>
                          <a:ea typeface="微软雅黑" panose="020B0503020204020204" pitchFamily="34" charset="-122"/>
                          <a:cs typeface="Times New Roman" panose="02020603050405020304"/>
                        </a:rPr>
                        <a:t>区别</a:t>
                      </a:r>
                      <a:endParaRPr lang="zh-CN" sz="2600" kern="100" dirty="0">
                        <a:effectLst/>
                        <a:latin typeface="宋体" panose="02010600030101010101" pitchFamily="2" charset="-122"/>
                        <a:cs typeface="Courier New" panose="02070309020205020404"/>
                      </a:endParaRPr>
                    </a:p>
                  </a:txBody>
                  <a:tcPr marL="29023" marR="29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dirty="0" smtClean="0">
                          <a:effectLst/>
                          <a:latin typeface="Times New Roman" panose="02020603050405020304"/>
                          <a:ea typeface="微软雅黑" panose="020B0503020204020204" pitchFamily="34" charset="-122"/>
                          <a:cs typeface="Times New Roman" panose="02020603050405020304"/>
                        </a:rPr>
                        <a:t>特性</a:t>
                      </a:r>
                      <a:endParaRPr lang="zh-CN" sz="2600" kern="100" dirty="0">
                        <a:effectLst/>
                        <a:latin typeface="宋体" panose="02010600030101010101" pitchFamily="2" charset="-122"/>
                        <a:cs typeface="Courier New" panose="02070309020205020404"/>
                      </a:endParaRPr>
                    </a:p>
                  </a:txBody>
                  <a:tcPr marL="29023" marR="29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唯一特性是客观实在性</a:t>
                      </a:r>
                      <a:endParaRPr lang="zh-CN" sz="2600" kern="100" dirty="0">
                        <a:effectLst/>
                        <a:latin typeface="宋体" panose="02010600030101010101" pitchFamily="2" charset="-122"/>
                        <a:cs typeface="Courier New" panose="02070309020205020404"/>
                      </a:endParaRPr>
                    </a:p>
                  </a:txBody>
                  <a:tcPr marL="29023" marR="29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除客观实在性以外，还有其自身的个别属性</a:t>
                      </a:r>
                      <a:endParaRPr lang="zh-CN" sz="2600" kern="100" dirty="0">
                        <a:effectLst/>
                        <a:latin typeface="宋体" panose="02010600030101010101" pitchFamily="2" charset="-122"/>
                        <a:cs typeface="Courier New" panose="02070309020205020404"/>
                      </a:endParaRPr>
                    </a:p>
                  </a:txBody>
                  <a:tcPr marL="29023" marR="29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2201">
                <a:tc vMerge="1">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存在状态</a:t>
                      </a:r>
                      <a:endParaRPr lang="zh-CN" sz="2600" kern="100" dirty="0">
                        <a:effectLst/>
                        <a:latin typeface="宋体" panose="02010600030101010101" pitchFamily="2" charset="-122"/>
                        <a:cs typeface="Courier New" panose="02070309020205020404"/>
                      </a:endParaRPr>
                    </a:p>
                  </a:txBody>
                  <a:tcPr marL="29023" marR="29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不生不灭、永恒存在</a:t>
                      </a:r>
                      <a:endParaRPr lang="zh-CN" sz="2600" kern="100" dirty="0">
                        <a:effectLst/>
                        <a:latin typeface="宋体" panose="02010600030101010101" pitchFamily="2" charset="-122"/>
                        <a:cs typeface="Courier New" panose="02070309020205020404"/>
                      </a:endParaRPr>
                    </a:p>
                  </a:txBody>
                  <a:tcPr marL="29023" marR="29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有生有灭、暂时存在</a:t>
                      </a:r>
                      <a:endParaRPr lang="zh-CN" sz="2600" kern="100" dirty="0">
                        <a:effectLst/>
                        <a:latin typeface="宋体" panose="02010600030101010101" pitchFamily="2" charset="-122"/>
                        <a:cs typeface="Courier New" panose="02070309020205020404"/>
                      </a:endParaRPr>
                    </a:p>
                  </a:txBody>
                  <a:tcPr marL="29023" marR="29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58159">
                <a:tc gridSpan="2">
                  <a:txBody>
                    <a:bodyPr/>
                    <a:lstStyle/>
                    <a:p>
                      <a:pPr marL="71755"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联系</a:t>
                      </a:r>
                      <a:endParaRPr lang="zh-CN" sz="2600" kern="100" dirty="0">
                        <a:effectLst/>
                        <a:latin typeface="宋体" panose="02010600030101010101" pitchFamily="2" charset="-122"/>
                        <a:cs typeface="Courier New" panose="02070309020205020404"/>
                      </a:endParaRPr>
                    </a:p>
                  </a:txBody>
                  <a:tcPr marL="29023" marR="29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c gridSpan="2">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物质是对具体的物质形态的概括抽象；物质依赖于具体的物质形态，离开具体的物质形态，就没有了物质。不能用物质代替具体的物质形态，否则就看不到世界的丰富多彩。同样，也不能用具体的物质形态代替物质，否则会抹杀世界的物质性</a:t>
                      </a:r>
                      <a:endParaRPr lang="zh-CN" sz="2600" kern="100" dirty="0">
                        <a:effectLst/>
                        <a:latin typeface="宋体" panose="02010600030101010101" pitchFamily="2" charset="-122"/>
                        <a:cs typeface="Courier New" panose="02070309020205020404"/>
                      </a:endParaRPr>
                    </a:p>
                  </a:txBody>
                  <a:tcPr marL="29023" marR="29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r>
            </a:tbl>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1245003"/>
            <a:ext cx="11412000" cy="304888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rPr>
              <a:t>提示　</a:t>
            </a: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物质是对物质具体形态共性的概括，与物质具体形态是共性与个性的关系，而不是整体与部分的关系。</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要明确自然科学的物质概念与哲学的物质概念的关系：自然科学的物质概念只涉及自然界中的物质形态的具体特征，而哲学上讲的物质概念则概括了世界上所有物质具体形态的共同特点，即客观实在性。</a:t>
            </a:r>
            <a:endParaRPr lang="zh-CN" altLang="zh-CN" sz="260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537664" y="470367"/>
            <a:ext cx="2191165" cy="468000"/>
            <a:chOff x="537664" y="845964"/>
            <a:chExt cx="2191165" cy="468000"/>
          </a:xfrm>
        </p:grpSpPr>
        <p:pic>
          <p:nvPicPr>
            <p:cNvPr id="15" name="图片 14"/>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6" name="矩形 15"/>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矩形 16"/>
          <p:cNvSpPr/>
          <p:nvPr/>
        </p:nvSpPr>
        <p:spPr>
          <a:xfrm>
            <a:off x="1088698" y="450307"/>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2600" b="1" kern="100" dirty="0" smtClean="0">
                <a:solidFill>
                  <a:srgbClr val="0000CC"/>
                </a:solidFill>
                <a:latin typeface="Times New Roman" panose="02020603050405020304"/>
                <a:ea typeface="微软雅黑" panose="020B0503020204020204" pitchFamily="34" charset="-122"/>
                <a:cs typeface="Times New Roman" panose="02020603050405020304"/>
              </a:rPr>
              <a:t>命题探究</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graphicFrame>
        <p:nvGraphicFramePr>
          <p:cNvPr id="3" name="表格 2"/>
          <p:cNvGraphicFramePr>
            <a:graphicFrameLocks noGrp="1"/>
          </p:cNvGraphicFramePr>
          <p:nvPr/>
        </p:nvGraphicFramePr>
        <p:xfrm>
          <a:off x="1198663" y="1744216"/>
          <a:ext cx="9573518" cy="2909714"/>
        </p:xfrm>
        <a:graphic>
          <a:graphicData uri="http://schemas.openxmlformats.org/drawingml/2006/table">
            <a:tbl>
              <a:tblPr/>
              <a:tblGrid>
                <a:gridCol w="1652639"/>
                <a:gridCol w="2448272"/>
                <a:gridCol w="5472607"/>
              </a:tblGrid>
              <a:tr h="821482">
                <a:tc>
                  <a:txBody>
                    <a:bodyPr/>
                    <a:lstStyle/>
                    <a:p>
                      <a:pPr marL="71755"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考点展示</a:t>
                      </a:r>
                      <a:endParaRPr lang="zh-CN" sz="2600" kern="100" dirty="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五年考题</a:t>
                      </a:r>
                      <a:endParaRPr lang="zh-CN" sz="2600" kern="10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考情分析</a:t>
                      </a:r>
                      <a:endParaRPr lang="zh-CN" sz="2600" kern="10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88232">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自然界</a:t>
                      </a:r>
                      <a:r>
                        <a:rPr lang="zh-CN" sz="2600" kern="100" dirty="0" smtClean="0">
                          <a:effectLst/>
                          <a:latin typeface="Times New Roman" panose="02020603050405020304"/>
                          <a:ea typeface="微软雅黑" panose="020B0503020204020204" pitchFamily="34" charset="-122"/>
                          <a:cs typeface="Times New Roman" panose="02020603050405020304"/>
                        </a:rPr>
                        <a:t>的</a:t>
                      </a:r>
                      <a:endParaRPr lang="en-US" altLang="zh-CN" sz="2600" kern="100" dirty="0" smtClean="0">
                        <a:effectLst/>
                        <a:latin typeface="Times New Roman" panose="02020603050405020304"/>
                        <a:ea typeface="微软雅黑" panose="020B0503020204020204" pitchFamily="34" charset="-122"/>
                        <a:cs typeface="Times New Roman" panose="02020603050405020304"/>
                      </a:endParaRPr>
                    </a:p>
                    <a:p>
                      <a:pPr marL="71755" algn="l">
                        <a:lnSpc>
                          <a:spcPct val="150000"/>
                        </a:lnSpc>
                        <a:spcAft>
                          <a:spcPts val="0"/>
                        </a:spcAft>
                      </a:pPr>
                      <a:r>
                        <a:rPr lang="zh-CN" sz="2600" kern="100" dirty="0" smtClean="0">
                          <a:effectLst/>
                          <a:latin typeface="Times New Roman" panose="02020603050405020304"/>
                          <a:ea typeface="微软雅黑" panose="020B0503020204020204" pitchFamily="34" charset="-122"/>
                          <a:cs typeface="Times New Roman" panose="02020603050405020304"/>
                        </a:rPr>
                        <a:t>物质性</a:t>
                      </a:r>
                      <a:endParaRPr lang="zh-CN" sz="2600" kern="100" dirty="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2014</a:t>
                      </a:r>
                      <a:r>
                        <a:rPr lang="zh-CN" sz="2600" kern="100" dirty="0">
                          <a:effectLst/>
                          <a:latin typeface="Times New Roman" panose="02020603050405020304"/>
                          <a:ea typeface="微软雅黑" panose="020B0503020204020204" pitchFamily="34" charset="-122"/>
                          <a:cs typeface="Times New Roman" panose="02020603050405020304"/>
                        </a:rPr>
                        <a:t>全国</a:t>
                      </a:r>
                      <a:r>
                        <a:rPr lang="en-US" sz="2600" kern="100" dirty="0">
                          <a:effectLst/>
                          <a:latin typeface="宋体" panose="02010600030101010101" pitchFamily="2" charset="-122"/>
                          <a:ea typeface="微软雅黑" panose="020B0503020204020204" pitchFamily="34" charset="-122"/>
                          <a:cs typeface="Times New Roman" panose="02020603050405020304"/>
                        </a:rPr>
                        <a:t>Ⅱ</a:t>
                      </a:r>
                      <a:r>
                        <a:rPr lang="en-US" sz="2600" kern="100" dirty="0">
                          <a:effectLst/>
                          <a:latin typeface="Times New Roman" panose="02020603050405020304"/>
                          <a:ea typeface="微软雅黑" panose="020B0503020204020204" pitchFamily="34" charset="-122"/>
                          <a:cs typeface="Courier New" panose="02070309020205020404"/>
                        </a:rPr>
                        <a:t>·21</a:t>
                      </a:r>
                      <a:endParaRPr lang="zh-CN" sz="2600" kern="100" dirty="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结合人类改造自然和变革社会关系的实践活动等，考查世界的物质性、物质概念。命题形式主要是选择题。</a:t>
                      </a:r>
                      <a:endParaRPr lang="zh-CN" sz="2600" kern="100" dirty="0">
                        <a:effectLst/>
                        <a:latin typeface="宋体" panose="02010600030101010101" pitchFamily="2" charset="-122"/>
                        <a:cs typeface="Courier New" panose="02070309020205020404"/>
                      </a:endParaRPr>
                    </a:p>
                  </a:txBody>
                  <a:tcPr marL="47492" marR="474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434648" y="89276"/>
            <a:ext cx="11412000" cy="612203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a:latin typeface="Times New Roman" panose="02020603050405020304"/>
                <a:ea typeface="微软雅黑" panose="020B0503020204020204" pitchFamily="34" charset="-122"/>
                <a:cs typeface="Courier New" panose="02070309020205020404"/>
              </a:rPr>
              <a:t>(2014·</a:t>
            </a:r>
            <a:r>
              <a:rPr lang="zh-CN" altLang="zh-CN" sz="2600" kern="100" dirty="0">
                <a:latin typeface="Times New Roman" panose="02020603050405020304"/>
                <a:ea typeface="微软雅黑" panose="020B0503020204020204" pitchFamily="34" charset="-122"/>
                <a:cs typeface="Times New Roman" panose="02020603050405020304"/>
              </a:rPr>
              <a:t>全国</a:t>
            </a:r>
            <a:r>
              <a:rPr lang="en-US" altLang="zh-CN" sz="2600" kern="100" dirty="0">
                <a:latin typeface="宋体" panose="02010600030101010101" pitchFamily="2" charset="-122"/>
                <a:ea typeface="微软雅黑" panose="020B0503020204020204" pitchFamily="34" charset="-122"/>
                <a:cs typeface="Times New Roman" panose="02020603050405020304"/>
              </a:rPr>
              <a:t>Ⅱ</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地球上生物细胞的直接能源为三磷酸腺苷。最近，研究人员将含磷陨石放置在模拟的早期地球环境中与酸性流质物等进行反应，产生了原始的、可供生命使用的能量源</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三磷酸腺苷分子的早期形式。该发现为解开地球上的无机环境如何进化出最初的生命物质这一生命起源之谜提供了新的可能性。上述试验进一步</a:t>
            </a:r>
            <a:r>
              <a:rPr lang="zh-CN" altLang="zh-CN" sz="2600" kern="100" dirty="0" smtClean="0">
                <a:latin typeface="Times New Roman" panose="02020603050405020304"/>
                <a:ea typeface="微软雅黑" panose="020B0503020204020204" pitchFamily="34" charset="-122"/>
                <a:cs typeface="Times New Roman" panose="02020603050405020304"/>
              </a:rPr>
              <a:t>证明</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无生命物质和生命物质具有共同的基础和本质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无生命物质向生命物质的转变是无条件的、必然的</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无生命物质和生命物质的规律具有同样的表现形式</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无生命物质向生命物质进化的规律是能够被认识的</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②③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D.</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19" name="TextBox 18"/>
          <p:cNvSpPr txBox="1"/>
          <p:nvPr/>
        </p:nvSpPr>
        <p:spPr>
          <a:xfrm>
            <a:off x="2712100" y="567410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20"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horizontal)">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9"/>
                                        </p:tgtEl>
                                      </p:cBhvr>
                                    </p:animEffect>
                                    <p:set>
                                      <p:cBhvr>
                                        <p:cTn id="12"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20"/>
                  </p:tgtEl>
                </p:cond>
              </p:nextCondLst>
            </p:seq>
          </p:childTnLst>
        </p:cTn>
      </p:par>
    </p:tnLst>
    <p:bldLst>
      <p:bldP spid="19" grpId="0"/>
      <p:bldP spid="19" grpId="1"/>
    </p:bldLst>
  </p:timing>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06574" y="1001866"/>
            <a:ext cx="11412000"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本题考查物质、规律的知识</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。回答</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本题的关键是准确理解题干信息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。研究</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人员的新发现为解开生命起源之谜提供了新的可能性，题干中的实验进一步证明无生命物质和生命物质具有共同的基础和本质，人类能够认识无生命物质向生命物质进化的规律，</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项入选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中</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无条件的、必然的</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中</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同样的表现形式</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表述错误。</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73990" y="549474"/>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b="1" kern="100" dirty="0">
                <a:latin typeface="Times New Roman" panose="02020603050405020304"/>
                <a:ea typeface="微软雅黑" panose="020B0503020204020204" pitchFamily="34" charset="-122"/>
                <a:cs typeface="Times New Roman" panose="02020603050405020304"/>
              </a:rPr>
              <a:t>考向</a:t>
            </a:r>
            <a:r>
              <a:rPr lang="en-US" altLang="zh-CN" sz="2600" b="1" kern="100" dirty="0">
                <a:latin typeface="微软雅黑" panose="020B0503020204020204" pitchFamily="34" charset="-122"/>
                <a:ea typeface="微软雅黑" panose="020B0503020204020204" pitchFamily="34" charset="-122"/>
                <a:cs typeface="Times New Roman" panose="02020603050405020304"/>
              </a:rPr>
              <a:t>2</a:t>
            </a:r>
            <a:r>
              <a:rPr lang="zh-CN" altLang="zh-CN" sz="2600" b="1" kern="100" dirty="0">
                <a:latin typeface="Times New Roman" panose="02020603050405020304"/>
                <a:ea typeface="微软雅黑" panose="020B0503020204020204" pitchFamily="34" charset="-122"/>
                <a:cs typeface="Times New Roman" panose="02020603050405020304"/>
              </a:rPr>
              <a:t>　人类社会的物质性</a:t>
            </a:r>
            <a:r>
              <a:rPr lang="en-US" altLang="zh-CN" sz="2600" b="1" kern="100" dirty="0">
                <a:latin typeface="Times New Roman" panose="02020603050405020304"/>
                <a:ea typeface="微软雅黑" panose="020B0503020204020204" pitchFamily="34" charset="-122"/>
                <a:cs typeface="Times New Roman" panose="02020603050405020304"/>
              </a:rPr>
              <a:t> </a:t>
            </a:r>
            <a:endParaRPr lang="zh-CN" altLang="zh-CN" sz="2600" b="1" kern="100" dirty="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　全球升温将使冰川融化，海平面上升，严重威胁人口稠密的沿海地区。全球气候变化越来越受到关</a:t>
            </a:r>
            <a:r>
              <a:rPr lang="zh-CN" altLang="zh-CN" sz="2600" kern="100" spc="-20" dirty="0">
                <a:latin typeface="Times New Roman" panose="02020603050405020304"/>
                <a:ea typeface="微软雅黑" panose="020B0503020204020204" pitchFamily="34" charset="-122"/>
                <a:cs typeface="Times New Roman" panose="02020603050405020304"/>
              </a:rPr>
              <a:t>注，已经由科学问题变成综合环境、经济、外交等方面的战略问题。这</a:t>
            </a:r>
            <a:r>
              <a:rPr lang="zh-CN" altLang="zh-CN" sz="2600" kern="100" spc="-20" dirty="0" smtClean="0">
                <a:latin typeface="Times New Roman" panose="02020603050405020304"/>
                <a:ea typeface="微软雅黑" panose="020B0503020204020204" pitchFamily="34" charset="-122"/>
                <a:cs typeface="Times New Roman" panose="02020603050405020304"/>
              </a:rPr>
              <a:t>表明</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事物的联系是客观的、必然的</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世界是一个普遍联系的有机整体</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自然界总是处在由低级向高级的发展过程中</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地理环境是构成社会物质生活条件的基本要素</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endParaRPr lang="zh-CN" altLang="zh-CN" sz="2600" kern="100" dirty="0">
              <a:effectLst/>
              <a:latin typeface="宋体" panose="02010600030101010101" pitchFamily="2" charset="-122"/>
              <a:cs typeface="Courier New" panose="02070309020205020404"/>
            </a:endParaRPr>
          </a:p>
        </p:txBody>
      </p:sp>
      <p:sp>
        <p:nvSpPr>
          <p:cNvPr id="3" name="TextBox 2"/>
          <p:cNvSpPr txBox="1"/>
          <p:nvPr/>
        </p:nvSpPr>
        <p:spPr>
          <a:xfrm>
            <a:off x="7391350" y="532235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3" grpId="0"/>
      <p:bldP spid="3" grpId="1"/>
    </p:bldLst>
  </p:timing>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73990" y="1269554"/>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题中指出全球升温对冰川、海平面、人口的影响，表明联系具有普遍性，</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与题意不符，且事物的联系有必然的也有偶然的</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题</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中并未体现自然界的发展，而是表明地理环境因素的变化对人类生存产生的影响，</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与题意不符。</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53894" y="477466"/>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b="1" kern="100" dirty="0">
                <a:latin typeface="Times New Roman" panose="02020603050405020304"/>
                <a:ea typeface="微软雅黑" panose="020B0503020204020204" pitchFamily="34" charset="-122"/>
                <a:cs typeface="Times New Roman" panose="02020603050405020304"/>
              </a:rPr>
              <a:t>考向</a:t>
            </a:r>
            <a:r>
              <a:rPr lang="en-US" altLang="zh-CN" sz="2600" b="1" kern="100" dirty="0">
                <a:latin typeface="微软雅黑" panose="020B0503020204020204" pitchFamily="34" charset="-122"/>
                <a:ea typeface="微软雅黑" panose="020B0503020204020204" pitchFamily="34" charset="-122"/>
                <a:cs typeface="Times New Roman" panose="02020603050405020304"/>
              </a:rPr>
              <a:t>3</a:t>
            </a:r>
            <a:r>
              <a:rPr lang="zh-CN" altLang="zh-CN" sz="2600" b="1" kern="100" dirty="0">
                <a:latin typeface="Times New Roman" panose="02020603050405020304"/>
                <a:ea typeface="微软雅黑" panose="020B0503020204020204" pitchFamily="34" charset="-122"/>
                <a:cs typeface="Times New Roman" panose="02020603050405020304"/>
              </a:rPr>
              <a:t>　物质与物质具体</a:t>
            </a:r>
            <a:r>
              <a:rPr lang="zh-CN" altLang="zh-CN" sz="2600" b="1" kern="100" dirty="0" smtClean="0">
                <a:latin typeface="Times New Roman" panose="02020603050405020304"/>
                <a:ea typeface="微软雅黑" panose="020B0503020204020204" pitchFamily="34" charset="-122"/>
                <a:cs typeface="Times New Roman" panose="02020603050405020304"/>
              </a:rPr>
              <a:t>形态</a:t>
            </a:r>
            <a:endParaRPr lang="en-US" altLang="zh-CN" sz="2600" b="1" kern="100" dirty="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　雾，是指在接近地球表面、大气中悬浮的由小水滴或冰晶组成的水汽凝结物；霾，是指原因不明的因大量烟、尘等微粒悬浮而形成的浑浊现象。雾与霾常常相伴而生，但是二者在相对湿度、边界特征、日变化等方面有区别。据此，以下判断正确的</a:t>
            </a:r>
            <a:r>
              <a:rPr lang="zh-CN" altLang="zh-CN" sz="2600" kern="100" dirty="0" smtClean="0">
                <a:latin typeface="Times New Roman" panose="02020603050405020304"/>
                <a:ea typeface="微软雅黑" panose="020B0503020204020204" pitchFamily="34" charset="-122"/>
                <a:cs typeface="Times New Roman" panose="02020603050405020304"/>
              </a:rPr>
              <a:t>是</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雾与霾都是辩证唯物主义的物质概念</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对雾与霾的分析抓住了矛盾的特殊性</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哲学不关注作为自然现象的雾与霾</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雾与霾定义的差异决定了二者本质的</a:t>
            </a:r>
            <a:r>
              <a:rPr lang="zh-CN" altLang="zh-CN" sz="2600" kern="100" dirty="0" smtClean="0">
                <a:latin typeface="Times New Roman" panose="02020603050405020304"/>
                <a:ea typeface="微软雅黑" panose="020B0503020204020204" pitchFamily="34" charset="-122"/>
                <a:cs typeface="Times New Roman" panose="02020603050405020304"/>
              </a:rPr>
              <a:t>区别</a:t>
            </a:r>
            <a:endParaRPr lang="zh-CN" altLang="zh-CN" sz="2600" kern="100" dirty="0">
              <a:latin typeface="宋体" panose="02010600030101010101" pitchFamily="2" charset="-122"/>
              <a:cs typeface="Courier New" panose="02070309020205020404"/>
            </a:endParaRPr>
          </a:p>
        </p:txBody>
      </p:sp>
      <p:sp>
        <p:nvSpPr>
          <p:cNvPr id="3" name="TextBox 2"/>
          <p:cNvSpPr txBox="1"/>
          <p:nvPr/>
        </p:nvSpPr>
        <p:spPr>
          <a:xfrm>
            <a:off x="305991" y="407236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3" grpId="0"/>
      <p:bldP spid="3" grpId="1"/>
    </p:bldLst>
  </p:timing>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06574" y="1053530"/>
            <a:ext cx="11412000"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材料没有强调物质概念，只是分析了雾与霾的不同点，体现的是矛盾的特殊性，</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入选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与题意无关</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说法明显错误，哲学研究自然界、人类社会与人的思维，自然现象也是哲学关注的内容</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颠倒了两者的关系，应该是二者的本质区别决定了对二者定义的差异。</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animEffect transition="in" filter="blinds(horizontal)">
                                      <p:cBhvr>
                                        <p:cTn id="19" dur="75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537664" y="470367"/>
            <a:ext cx="2191165" cy="468000"/>
            <a:chOff x="537664" y="845964"/>
            <a:chExt cx="2191165" cy="468000"/>
          </a:xfrm>
        </p:grpSpPr>
        <p:pic>
          <p:nvPicPr>
            <p:cNvPr id="16" name="图片 15"/>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7" name="矩形 16"/>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p:nvPr/>
        </p:nvSpPr>
        <p:spPr>
          <a:xfrm>
            <a:off x="1088698" y="450307"/>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2600" b="1" kern="100" dirty="0" smtClean="0">
                <a:solidFill>
                  <a:srgbClr val="0000CC"/>
                </a:solidFill>
                <a:latin typeface="Times New Roman" panose="02020603050405020304"/>
                <a:ea typeface="微软雅黑" panose="020B0503020204020204" pitchFamily="34" charset="-122"/>
                <a:cs typeface="Times New Roman" panose="02020603050405020304"/>
              </a:rPr>
              <a:t>命题探究</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graphicFrame>
        <p:nvGraphicFramePr>
          <p:cNvPr id="3" name="表格 2"/>
          <p:cNvGraphicFramePr>
            <a:graphicFrameLocks noGrp="1"/>
          </p:cNvGraphicFramePr>
          <p:nvPr/>
        </p:nvGraphicFramePr>
        <p:xfrm>
          <a:off x="1071673" y="1600200"/>
          <a:ext cx="10047067" cy="3649266"/>
        </p:xfrm>
        <a:graphic>
          <a:graphicData uri="http://schemas.openxmlformats.org/drawingml/2006/table">
            <a:tbl>
              <a:tblPr/>
              <a:tblGrid>
                <a:gridCol w="2342212"/>
                <a:gridCol w="1800200"/>
                <a:gridCol w="5904655"/>
              </a:tblGrid>
              <a:tr h="677466">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考点展示</a:t>
                      </a:r>
                      <a:endParaRPr lang="zh-CN" sz="2600" kern="10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五年考题</a:t>
                      </a:r>
                      <a:endParaRPr lang="zh-CN" sz="2600" kern="10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考情分析</a:t>
                      </a:r>
                      <a:endParaRPr lang="zh-CN" sz="2600" kern="10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12045">
                <a:tc>
                  <a:txBody>
                    <a:bodyPr/>
                    <a:lstStyle/>
                    <a:p>
                      <a:pPr marL="71755" algn="l">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运动和物质的关系；绝对运动与相对静止</a:t>
                      </a:r>
                      <a:endParaRPr lang="zh-CN" sz="2600" kern="10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五年未考</a:t>
                      </a:r>
                      <a:endParaRPr lang="zh-CN" sz="2600" kern="100" dirty="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该考点全国卷考查较少。高考可能结合国际国内的重大事件、成语故事、古诗词等考查运动与物质的关系、绝对运动与相对静止，并与唯物辩证法的发展观、矛盾观结合起来考查。</a:t>
                      </a:r>
                      <a:endParaRPr lang="zh-CN" sz="2600" kern="100" dirty="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549474"/>
            <a:ext cx="11412000"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b="1" kern="100" dirty="0">
                <a:latin typeface="宋体" panose="02010600030101010101" pitchFamily="2" charset="-122"/>
                <a:ea typeface="微软雅黑" panose="020B0503020204020204" pitchFamily="34" charset="-122"/>
                <a:cs typeface="Times New Roman" panose="02020603050405020304"/>
              </a:rPr>
              <a:t>考向</a:t>
            </a:r>
            <a:r>
              <a:rPr lang="en-US" altLang="zh-CN" sz="2600" b="1" kern="100" dirty="0">
                <a:latin typeface="微软雅黑" panose="020B0503020204020204" pitchFamily="34" charset="-122"/>
                <a:ea typeface="微软雅黑" panose="020B0503020204020204" pitchFamily="34" charset="-122"/>
                <a:cs typeface="Times New Roman" panose="02020603050405020304"/>
              </a:rPr>
              <a:t>1</a:t>
            </a:r>
            <a:r>
              <a:rPr lang="zh-CN" altLang="zh-CN" sz="2600" b="1" kern="100" dirty="0">
                <a:latin typeface="宋体" panose="02010600030101010101" pitchFamily="2" charset="-122"/>
                <a:ea typeface="微软雅黑" panose="020B0503020204020204" pitchFamily="34" charset="-122"/>
                <a:cs typeface="Times New Roman" panose="02020603050405020304"/>
              </a:rPr>
              <a:t>　运动是物质固有的根本属性和存在方式</a:t>
            </a:r>
            <a:endParaRPr lang="zh-CN" altLang="zh-CN" sz="2600" b="1" kern="100" dirty="0">
              <a:latin typeface="宋体" panose="02010600030101010101" pitchFamily="2" charset="-122"/>
              <a:ea typeface="微软雅黑" panose="020B0503020204020204" pitchFamily="34" charset="-122"/>
              <a:cs typeface="Times New Roman" panose="02020603050405020304"/>
            </a:endParaRPr>
          </a:p>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　近代思想家龚自珍说：</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自古及今，法无不改，势无不积，事例无不变迁，风气无不移易。</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这</a:t>
            </a:r>
            <a:r>
              <a:rPr lang="zh-CN" altLang="zh-CN" sz="2600" kern="100" dirty="0" smtClean="0">
                <a:latin typeface="Times New Roman" panose="02020603050405020304"/>
                <a:ea typeface="微软雅黑" panose="020B0503020204020204" pitchFamily="34" charset="-122"/>
                <a:cs typeface="Times New Roman" panose="02020603050405020304"/>
              </a:rPr>
              <a:t>说明</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世界上存在无物质的</a:t>
            </a:r>
            <a:r>
              <a:rPr lang="zh-CN" altLang="zh-CN" sz="2600" kern="100" dirty="0" smtClean="0">
                <a:latin typeface="Times New Roman" panose="02020603050405020304"/>
                <a:ea typeface="微软雅黑" panose="020B0503020204020204" pitchFamily="34" charset="-122"/>
                <a:cs typeface="Times New Roman" panose="02020603050405020304"/>
              </a:rPr>
              <a:t>运动</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Courier New" panose="02070309020205020404"/>
              </a:rPr>
              <a:t>B</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运动是物质固有的根本属性</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物质的唯一特性是客观实在</a:t>
            </a:r>
            <a:r>
              <a:rPr lang="zh-CN" altLang="zh-CN" sz="2600" kern="100" dirty="0" smtClean="0">
                <a:latin typeface="Times New Roman" panose="02020603050405020304"/>
                <a:ea typeface="微软雅黑" panose="020B0503020204020204" pitchFamily="34" charset="-122"/>
                <a:cs typeface="Times New Roman" panose="02020603050405020304"/>
              </a:rPr>
              <a:t>性</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Courier New" panose="02070309020205020404"/>
              </a:rPr>
              <a:t>D</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物质是运动的内在动力</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06574" y="3593906"/>
            <a:ext cx="11412000" cy="252374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材料是说法度、事例、风气都是运动变化的，故</a:t>
            </a:r>
            <a:r>
              <a:rPr lang="en-US" altLang="zh-CN" sz="2600" kern="100" dirty="0">
                <a:solidFill>
                  <a:srgbClr val="002060"/>
                </a:solidFill>
                <a:latin typeface="Times New Roman" panose="02020603050405020304"/>
                <a:ea typeface="微软雅黑" panose="020B0503020204020204" pitchFamily="34" charset="-122"/>
              </a:rPr>
              <a:t> 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错误，是唯心主义观点</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正确但与题干不符</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错误，物质是运动的载体。</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11" name="TextBox 10"/>
          <p:cNvSpPr txBox="1"/>
          <p:nvPr/>
        </p:nvSpPr>
        <p:spPr>
          <a:xfrm>
            <a:off x="5879182" y="229776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13" restart="whenNotActive" fill="hold" evtFilter="cancelBubble" nodeType="interactiveSeq">
                <p:stCondLst>
                  <p:cond evt="onClick" delay="0">
                    <p:tgtEl>
                      <p:spTgt spid="1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blinds(horizontal)">
                                      <p:cBhvr>
                                        <p:cTn id="28" dur="500"/>
                                        <p:tgtEl>
                                          <p:spTgt spid="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nodeType="clickEffect">
                                  <p:stCondLst>
                                    <p:cond delay="0"/>
                                  </p:stCondLst>
                                  <p:childTnLst>
                                    <p:set>
                                      <p:cBhvr>
                                        <p:cTn id="32" dur="1" fill="hold">
                                          <p:stCondLst>
                                            <p:cond delay="0"/>
                                          </p:stCondLst>
                                        </p:cTn>
                                        <p:tgtEl>
                                          <p:spTgt spid="6">
                                            <p:txEl>
                                              <p:pRg st="3" end="3"/>
                                            </p:txEl>
                                          </p:spTgt>
                                        </p:tgtEl>
                                        <p:attrNameLst>
                                          <p:attrName>style.visibility</p:attrName>
                                        </p:attrNameLst>
                                      </p:cBhvr>
                                      <p:to>
                                        <p:strVal val="visible"/>
                                      </p:to>
                                    </p:set>
                                    <p:animEffect transition="in" filter="blinds(horizontal)">
                                      <p:cBhvr>
                                        <p:cTn id="33" dur="500"/>
                                        <p:tgtEl>
                                          <p:spTgt spid="6">
                                            <p:txEl>
                                              <p:pRg st="3" end="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xit" presetSubtype="0" fill="hold" nodeType="clickEffect">
                                  <p:stCondLst>
                                    <p:cond delay="0"/>
                                  </p:stCondLst>
                                  <p:childTnLst>
                                    <p:animEffect transition="out" filter="fade">
                                      <p:cBhvr>
                                        <p:cTn id="37" dur="500"/>
                                        <p:tgtEl>
                                          <p:spTgt spid="6">
                                            <p:txEl>
                                              <p:pRg st="0" end="0"/>
                                            </p:txEl>
                                          </p:spTgt>
                                        </p:tgtEl>
                                      </p:cBhvr>
                                    </p:animEffect>
                                    <p:set>
                                      <p:cBhvr>
                                        <p:cTn id="38" dur="1" fill="hold">
                                          <p:stCondLst>
                                            <p:cond delay="499"/>
                                          </p:stCondLst>
                                        </p:cTn>
                                        <p:tgtEl>
                                          <p:spTgt spid="6">
                                            <p:txEl>
                                              <p:pRg st="0" end="0"/>
                                            </p:txEl>
                                          </p:spTgt>
                                        </p:tgtEl>
                                        <p:attrNameLst>
                                          <p:attrName>style.visibility</p:attrName>
                                        </p:attrNameLst>
                                      </p:cBhvr>
                                      <p:to>
                                        <p:strVal val="hidden"/>
                                      </p:to>
                                    </p:set>
                                  </p:childTnLst>
                                </p:cTn>
                              </p:par>
                              <p:par>
                                <p:cTn id="39" presetID="10" presetClass="exit" presetSubtype="0" fill="hold" nodeType="withEffect">
                                  <p:stCondLst>
                                    <p:cond delay="0"/>
                                  </p:stCondLst>
                                  <p:childTnLst>
                                    <p:animEffect transition="out" filter="fade">
                                      <p:cBhvr>
                                        <p:cTn id="40" dur="500"/>
                                        <p:tgtEl>
                                          <p:spTgt spid="6">
                                            <p:txEl>
                                              <p:pRg st="1" end="1"/>
                                            </p:txEl>
                                          </p:spTgt>
                                        </p:tgtEl>
                                      </p:cBhvr>
                                    </p:animEffect>
                                    <p:set>
                                      <p:cBhvr>
                                        <p:cTn id="41" dur="1" fill="hold">
                                          <p:stCondLst>
                                            <p:cond delay="499"/>
                                          </p:stCondLst>
                                        </p:cTn>
                                        <p:tgtEl>
                                          <p:spTgt spid="6">
                                            <p:txEl>
                                              <p:pRg st="1" end="1"/>
                                            </p:txEl>
                                          </p:spTgt>
                                        </p:tgtEl>
                                        <p:attrNameLst>
                                          <p:attrName>style.visibility</p:attrName>
                                        </p:attrNameLst>
                                      </p:cBhvr>
                                      <p:to>
                                        <p:strVal val="hidden"/>
                                      </p:to>
                                    </p:set>
                                  </p:childTnLst>
                                </p:cTn>
                              </p:par>
                              <p:par>
                                <p:cTn id="42" presetID="10" presetClass="exit" presetSubtype="0" fill="hold" nodeType="withEffect">
                                  <p:stCondLst>
                                    <p:cond delay="0"/>
                                  </p:stCondLst>
                                  <p:childTnLst>
                                    <p:animEffect transition="out" filter="fade">
                                      <p:cBhvr>
                                        <p:cTn id="43" dur="500"/>
                                        <p:tgtEl>
                                          <p:spTgt spid="6">
                                            <p:txEl>
                                              <p:pRg st="2" end="2"/>
                                            </p:txEl>
                                          </p:spTgt>
                                        </p:tgtEl>
                                      </p:cBhvr>
                                    </p:animEffect>
                                    <p:set>
                                      <p:cBhvr>
                                        <p:cTn id="44" dur="1" fill="hold">
                                          <p:stCondLst>
                                            <p:cond delay="499"/>
                                          </p:stCondLst>
                                        </p:cTn>
                                        <p:tgtEl>
                                          <p:spTgt spid="6">
                                            <p:txEl>
                                              <p:pRg st="2" end="2"/>
                                            </p:txEl>
                                          </p:spTgt>
                                        </p:tgtEl>
                                        <p:attrNameLst>
                                          <p:attrName>style.visibility</p:attrName>
                                        </p:attrNameLst>
                                      </p:cBhvr>
                                      <p:to>
                                        <p:strVal val="hidden"/>
                                      </p:to>
                                    </p:set>
                                  </p:childTnLst>
                                </p:cTn>
                              </p:par>
                              <p:par>
                                <p:cTn id="45" presetID="10" presetClass="exit" presetSubtype="0" fill="hold" nodeType="withEffect">
                                  <p:stCondLst>
                                    <p:cond delay="0"/>
                                  </p:stCondLst>
                                  <p:childTnLst>
                                    <p:animEffect transition="out" filter="fade">
                                      <p:cBhvr>
                                        <p:cTn id="46" dur="500"/>
                                        <p:tgtEl>
                                          <p:spTgt spid="6">
                                            <p:txEl>
                                              <p:pRg st="3" end="3"/>
                                            </p:txEl>
                                          </p:spTgt>
                                        </p:tgtEl>
                                      </p:cBhvr>
                                    </p:animEffect>
                                    <p:set>
                                      <p:cBhvr>
                                        <p:cTn id="47" dur="1" fill="hold">
                                          <p:stCondLst>
                                            <p:cond delay="499"/>
                                          </p:stCondLst>
                                        </p:cTn>
                                        <p:tgtEl>
                                          <p:spTgt spid="6">
                                            <p:txEl>
                                              <p:pRg st="3" end="3"/>
                                            </p:txEl>
                                          </p:spTgt>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11" grpId="0"/>
      <p:bldP spid="11" grpId="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1323174"/>
            <a:ext cx="11412000" cy="127724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ctr">
              <a:lnSpc>
                <a:spcPct val="150000"/>
              </a:lnSpc>
              <a:spcAft>
                <a:spcPts val="0"/>
              </a:spcAft>
            </a:pPr>
            <a:r>
              <a:rPr lang="zh-CN" altLang="zh-CN" sz="2600" b="1" kern="100" dirty="0">
                <a:latin typeface="Times New Roman" panose="02020603050405020304"/>
                <a:ea typeface="微软雅黑" panose="020B0503020204020204" pitchFamily="34" charset="-122"/>
                <a:cs typeface="Times New Roman" panose="02020603050405020304"/>
              </a:rPr>
              <a:t>区分物质的唯一特性和存在方式</a:t>
            </a:r>
            <a:endParaRPr lang="zh-CN" altLang="zh-CN" sz="2600" b="1"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物质的唯一特性是客观实在性，运动是物质固有的根本属性和存在方式。</a:t>
            </a:r>
            <a:endParaRPr lang="zh-CN" altLang="zh-CN" sz="2600" kern="100" dirty="0">
              <a:effectLst/>
              <a:latin typeface="宋体" panose="02010600030101010101" pitchFamily="2" charset="-122"/>
              <a:cs typeface="Courier New" panose="02070309020205020404"/>
            </a:endParaRPr>
          </a:p>
        </p:txBody>
      </p:sp>
      <p:sp>
        <p:nvSpPr>
          <p:cNvPr id="6" name="Freeform 5"/>
          <p:cNvSpPr/>
          <p:nvPr/>
        </p:nvSpPr>
        <p:spPr bwMode="auto">
          <a:xfrm>
            <a:off x="406574" y="333450"/>
            <a:ext cx="1728192" cy="506019"/>
          </a:xfrm>
          <a:custGeom>
            <a:avLst/>
            <a:gdLst>
              <a:gd name="T0" fmla="*/ 49 w 1510"/>
              <a:gd name="T1" fmla="*/ 0 h 494"/>
              <a:gd name="T2" fmla="*/ 1314 w 1510"/>
              <a:gd name="T3" fmla="*/ 0 h 494"/>
              <a:gd name="T4" fmla="*/ 1363 w 1510"/>
              <a:gd name="T5" fmla="*/ 49 h 494"/>
              <a:gd name="T6" fmla="*/ 1363 w 1510"/>
              <a:gd name="T7" fmla="*/ 125 h 494"/>
              <a:gd name="T8" fmla="*/ 1433 w 1510"/>
              <a:gd name="T9" fmla="*/ 183 h 494"/>
              <a:gd name="T10" fmla="*/ 1510 w 1510"/>
              <a:gd name="T11" fmla="*/ 247 h 494"/>
              <a:gd name="T12" fmla="*/ 1433 w 1510"/>
              <a:gd name="T13" fmla="*/ 310 h 494"/>
              <a:gd name="T14" fmla="*/ 1363 w 1510"/>
              <a:gd name="T15" fmla="*/ 369 h 494"/>
              <a:gd name="T16" fmla="*/ 1363 w 1510"/>
              <a:gd name="T17" fmla="*/ 444 h 494"/>
              <a:gd name="T18" fmla="*/ 1314 w 1510"/>
              <a:gd name="T19" fmla="*/ 494 h 494"/>
              <a:gd name="T20" fmla="*/ 49 w 1510"/>
              <a:gd name="T21" fmla="*/ 494 h 494"/>
              <a:gd name="T22" fmla="*/ 0 w 1510"/>
              <a:gd name="T23" fmla="*/ 444 h 494"/>
              <a:gd name="T24" fmla="*/ 0 w 1510"/>
              <a:gd name="T25" fmla="*/ 49 h 494"/>
              <a:gd name="T26" fmla="*/ 49 w 1510"/>
              <a:gd name="T27" fmla="*/ 0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10" h="494">
                <a:moveTo>
                  <a:pt x="49" y="0"/>
                </a:moveTo>
                <a:lnTo>
                  <a:pt x="1314" y="0"/>
                </a:lnTo>
                <a:cubicBezTo>
                  <a:pt x="1341" y="0"/>
                  <a:pt x="1363" y="22"/>
                  <a:pt x="1363" y="49"/>
                </a:cubicBezTo>
                <a:lnTo>
                  <a:pt x="1363" y="125"/>
                </a:lnTo>
                <a:lnTo>
                  <a:pt x="1433" y="183"/>
                </a:lnTo>
                <a:lnTo>
                  <a:pt x="1510" y="247"/>
                </a:lnTo>
                <a:lnTo>
                  <a:pt x="1433" y="310"/>
                </a:lnTo>
                <a:lnTo>
                  <a:pt x="1363" y="369"/>
                </a:lnTo>
                <a:lnTo>
                  <a:pt x="1363" y="444"/>
                </a:lnTo>
                <a:cubicBezTo>
                  <a:pt x="1363" y="471"/>
                  <a:pt x="1341" y="494"/>
                  <a:pt x="1314" y="494"/>
                </a:cubicBezTo>
                <a:lnTo>
                  <a:pt x="49" y="494"/>
                </a:lnTo>
                <a:cubicBezTo>
                  <a:pt x="22" y="494"/>
                  <a:pt x="0" y="471"/>
                  <a:pt x="0" y="444"/>
                </a:cubicBezTo>
                <a:lnTo>
                  <a:pt x="0" y="49"/>
                </a:lnTo>
                <a:cubicBezTo>
                  <a:pt x="0" y="22"/>
                  <a:pt x="22" y="0"/>
                  <a:pt x="49" y="0"/>
                </a:cubicBezTo>
                <a:close/>
              </a:path>
            </a:pathLst>
          </a:custGeom>
          <a:solidFill>
            <a:schemeClr val="accent5">
              <a:lumMod val="50000"/>
            </a:schemeClr>
          </a:solidFill>
          <a:ln>
            <a:noFill/>
          </a:ln>
        </p:spPr>
        <p:txBody>
          <a:bodyPr vert="horz" wrap="square" lIns="91404" tIns="45702" rIns="91404" bIns="45702" numCol="1" anchor="t" anchorCtr="0" compatLnSpc="1"/>
          <a:lstStyle/>
          <a:p>
            <a:pPr defTabSz="913765" fontAlgn="base">
              <a:spcBef>
                <a:spcPct val="0"/>
              </a:spcBef>
              <a:spcAft>
                <a:spcPct val="0"/>
              </a:spcAft>
            </a:pPr>
            <a:endParaRPr lang="zh-CN" altLang="en-US" sz="2000" dirty="0">
              <a:solidFill>
                <a:srgbClr val="C00000"/>
              </a:solidFill>
              <a:latin typeface="+mj-ea"/>
              <a:ea typeface="+mj-ea"/>
            </a:endParaRPr>
          </a:p>
        </p:txBody>
      </p:sp>
      <p:sp>
        <p:nvSpPr>
          <p:cNvPr id="7" name="TextBox 24"/>
          <p:cNvSpPr txBox="1"/>
          <p:nvPr/>
        </p:nvSpPr>
        <p:spPr>
          <a:xfrm>
            <a:off x="389234" y="344938"/>
            <a:ext cx="1558083" cy="461665"/>
          </a:xfrm>
          <a:prstGeom prst="rect">
            <a:avLst/>
          </a:prstGeom>
          <a:noFill/>
        </p:spPr>
        <p:txBody>
          <a:bodyPr wrap="square" rtlCol="0">
            <a:spAutoFit/>
          </a:bodyPr>
          <a:lstStyle/>
          <a:p>
            <a:pPr algn="ctr" defTabSz="913765" fontAlgn="base">
              <a:spcBef>
                <a:spcPct val="0"/>
              </a:spcBef>
              <a:spcAft>
                <a:spcPct val="0"/>
              </a:spcAft>
            </a:pPr>
            <a:r>
              <a:rPr lang="zh-CN" altLang="zh-CN" b="1" dirty="0">
                <a:solidFill>
                  <a:srgbClr val="FFFFFF"/>
                </a:solidFill>
                <a:latin typeface="+mj-ea"/>
                <a:ea typeface="+mj-ea"/>
              </a:rPr>
              <a:t>方法点拨</a:t>
            </a:r>
            <a:endParaRPr lang="zh-CN" altLang="en-US" b="1" dirty="0">
              <a:solidFill>
                <a:srgbClr val="FFFFFF"/>
              </a:solidFill>
              <a:latin typeface="+mj-ea"/>
              <a:ea typeface="+mj-ea"/>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899466"/>
            <a:ext cx="11412000" cy="544954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联合国公布的一份研究报告称，过去</a:t>
            </a:r>
            <a:r>
              <a:rPr lang="en-US" altLang="zh-CN" sz="2600" kern="100" dirty="0">
                <a:latin typeface="Times New Roman" panose="02020603050405020304"/>
                <a:ea typeface="微软雅黑" panose="020B0503020204020204" pitchFamily="34" charset="-122"/>
                <a:cs typeface="Courier New" panose="02070309020205020404"/>
              </a:rPr>
              <a:t>50</a:t>
            </a:r>
            <a:r>
              <a:rPr lang="zh-CN" altLang="zh-CN" sz="2600" kern="100" dirty="0">
                <a:latin typeface="Times New Roman" panose="02020603050405020304"/>
                <a:ea typeface="微软雅黑" panose="020B0503020204020204" pitchFamily="34" charset="-122"/>
                <a:cs typeface="Times New Roman" panose="02020603050405020304"/>
              </a:rPr>
              <a:t>年间世界人口的持续增加和经济活动的不断扩展对地球生态系统造成了巨大压力，已给地球上</a:t>
            </a:r>
            <a:r>
              <a:rPr lang="en-US" altLang="zh-CN" sz="2600" kern="100" dirty="0">
                <a:latin typeface="Times New Roman" panose="02020603050405020304"/>
                <a:ea typeface="微软雅黑" panose="020B0503020204020204" pitchFamily="34" charset="-122"/>
                <a:cs typeface="Courier New" panose="02070309020205020404"/>
              </a:rPr>
              <a:t>60%</a:t>
            </a:r>
            <a:r>
              <a:rPr lang="zh-CN" altLang="zh-CN" sz="2600" kern="100" dirty="0">
                <a:latin typeface="Times New Roman" panose="02020603050405020304"/>
                <a:ea typeface="微软雅黑" panose="020B0503020204020204" pitchFamily="34" charset="-122"/>
                <a:cs typeface="Times New Roman" panose="02020603050405020304"/>
              </a:rPr>
              <a:t>的草地、森林、农耕地、河流和湖泊带来了消极影响，动物和</a:t>
            </a:r>
            <a:r>
              <a:rPr lang="zh-CN" altLang="zh-CN" sz="2600" kern="100" spc="-10" dirty="0">
                <a:latin typeface="Times New Roman" panose="02020603050405020304"/>
                <a:ea typeface="微软雅黑" panose="020B0503020204020204" pitchFamily="34" charset="-122"/>
                <a:cs typeface="Times New Roman" panose="02020603050405020304"/>
              </a:rPr>
              <a:t>植物多样性迅速减少，疾病、洪水和火灾的发生也更为频繁。</a:t>
            </a:r>
            <a:r>
              <a:rPr lang="zh-CN" altLang="zh-CN" sz="2600" kern="100" spc="-10" dirty="0">
                <a:latin typeface="宋体" panose="02010600030101010101" pitchFamily="2" charset="-122"/>
                <a:ea typeface="Times New Roman" panose="02020603050405020304"/>
                <a:cs typeface="Courier New" panose="02070309020205020404"/>
              </a:rPr>
              <a:t> </a:t>
            </a:r>
            <a:r>
              <a:rPr lang="zh-CN" altLang="zh-CN" sz="2600" kern="100" spc="-10" dirty="0">
                <a:latin typeface="Times New Roman" panose="02020603050405020304"/>
                <a:ea typeface="微软雅黑" panose="020B0503020204020204" pitchFamily="34" charset="-122"/>
                <a:cs typeface="Times New Roman" panose="02020603050405020304"/>
              </a:rPr>
              <a:t>这</a:t>
            </a:r>
            <a:r>
              <a:rPr lang="zh-CN" altLang="zh-CN" sz="2600" kern="100" spc="-10" dirty="0" smtClean="0">
                <a:latin typeface="Times New Roman" panose="02020603050405020304"/>
                <a:ea typeface="微软雅黑" panose="020B0503020204020204" pitchFamily="34" charset="-122"/>
                <a:cs typeface="Times New Roman" panose="02020603050405020304"/>
              </a:rPr>
              <a:t>说明</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保护生态需要从根本上变革物质资料的生产方式</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自然界中的事物是按照自身所固有的规律形成和发展的</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人类社会是物质世界长期发展的结果</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构成社会物质生活条件的基本要素是客观的</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endParaRPr lang="zh-CN" altLang="zh-CN" sz="2600" kern="100" dirty="0">
              <a:effectLst/>
              <a:latin typeface="宋体" panose="02010600030101010101" pitchFamily="2" charset="-122"/>
              <a:cs typeface="Courier New" panose="02070309020205020404"/>
            </a:endParaRPr>
          </a:p>
        </p:txBody>
      </p:sp>
      <p:sp>
        <p:nvSpPr>
          <p:cNvPr id="3" name="TextBox 2"/>
          <p:cNvSpPr txBox="1"/>
          <p:nvPr/>
        </p:nvSpPr>
        <p:spPr>
          <a:xfrm>
            <a:off x="7497266" y="5650161"/>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组合 11"/>
          <p:cNvGrpSpPr/>
          <p:nvPr/>
        </p:nvGrpSpPr>
        <p:grpSpPr>
          <a:xfrm>
            <a:off x="537664" y="452261"/>
            <a:ext cx="2191165" cy="468000"/>
            <a:chOff x="537664" y="845964"/>
            <a:chExt cx="2191165" cy="468000"/>
          </a:xfrm>
        </p:grpSpPr>
        <p:pic>
          <p:nvPicPr>
            <p:cNvPr id="13" name="图片 12"/>
            <p:cNvPicPr>
              <a:picLocks noChangeAspect="1"/>
            </p:cNvPicPr>
            <p:nvPr/>
          </p:nvPicPr>
          <p:blipFill>
            <a:blip r:embed="rId2" cstate="print">
              <a:duotone>
                <a:schemeClr val="accent1">
                  <a:shade val="45000"/>
                  <a:satMod val="135000"/>
                </a:schemeClr>
                <a:prstClr val="white"/>
              </a:duotone>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4" name="矩形 13"/>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p:nvPr/>
        </p:nvSpPr>
        <p:spPr>
          <a:xfrm>
            <a:off x="1088698" y="432201"/>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热点加练</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3" grpId="0"/>
      <p:bldP spid="3" grpId="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54970" y="3675511"/>
            <a:ext cx="11526120" cy="304888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latin typeface="宋体" panose="02010600030101010101" pitchFamily="2" charset="-122"/>
                <a:ea typeface="Times New Roman" panose="02020603050405020304"/>
                <a:cs typeface="Courier New" panose="02070309020205020404"/>
              </a:rPr>
              <a:t> </a:t>
            </a:r>
            <a:r>
              <a:rPr lang="en-US" altLang="zh-CN" sz="2600" kern="100" dirty="0">
                <a:solidFill>
                  <a:srgbClr val="002060"/>
                </a:solidFill>
                <a:latin typeface="宋体" panose="02010600030101010101" pitchFamily="2" charset="-122"/>
                <a:ea typeface="微软雅黑" panose="020B0503020204020204" pitchFamily="34" charset="-122"/>
                <a:cs typeface="Courier New" panose="02070309020205020404"/>
              </a:rPr>
              <a:t>“</a:t>
            </a:r>
            <a:r>
              <a:rPr lang="zh-CN" altLang="zh-CN" sz="2600" kern="100" dirty="0">
                <a:solidFill>
                  <a:srgbClr val="002060"/>
                </a:solidFill>
                <a:latin typeface="Times New Roman" panose="02020603050405020304"/>
                <a:ea typeface="微软雅黑" panose="020B0503020204020204" pitchFamily="34" charset="-122"/>
                <a:cs typeface="Courier New" panose="02070309020205020404"/>
              </a:rPr>
              <a:t>宇宙射线中过量的正电子可能来自暗物质，暗物质的</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6</a:t>
            </a:r>
            <a:r>
              <a:rPr lang="zh-CN" altLang="zh-CN" sz="2600" kern="100" dirty="0">
                <a:solidFill>
                  <a:srgbClr val="002060"/>
                </a:solidFill>
                <a:latin typeface="Times New Roman" panose="02020603050405020304"/>
                <a:ea typeface="微软雅黑" panose="020B0503020204020204" pitchFamily="34" charset="-122"/>
                <a:cs typeface="Courier New" panose="02070309020205020404"/>
              </a:rPr>
              <a:t>个特征已有</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5</a:t>
            </a:r>
            <a:r>
              <a:rPr lang="zh-CN" altLang="zh-CN" sz="2600" kern="100" dirty="0">
                <a:solidFill>
                  <a:srgbClr val="002060"/>
                </a:solidFill>
                <a:latin typeface="Times New Roman" panose="02020603050405020304"/>
                <a:ea typeface="微软雅黑" panose="020B0503020204020204" pitchFamily="34" charset="-122"/>
                <a:cs typeface="Courier New" panose="02070309020205020404"/>
              </a:rPr>
              <a:t>个得到确认</a:t>
            </a:r>
            <a:r>
              <a:rPr lang="en-US" altLang="zh-CN" sz="2600" kern="100" dirty="0">
                <a:solidFill>
                  <a:srgbClr val="002060"/>
                </a:solidFill>
                <a:latin typeface="宋体" panose="02010600030101010101" pitchFamily="2" charset="-122"/>
                <a:ea typeface="微软雅黑" panose="020B0503020204020204" pitchFamily="34" charset="-122"/>
                <a:cs typeface="Courier New" panose="02070309020205020404"/>
              </a:rPr>
              <a:t>”</a:t>
            </a:r>
            <a:r>
              <a:rPr lang="zh-CN" altLang="zh-CN" sz="2600" kern="100" dirty="0">
                <a:solidFill>
                  <a:srgbClr val="002060"/>
                </a:solidFill>
                <a:latin typeface="Times New Roman" panose="02020603050405020304"/>
                <a:ea typeface="微软雅黑" panose="020B0503020204020204" pitchFamily="34" charset="-122"/>
                <a:cs typeface="Courier New" panose="02070309020205020404"/>
              </a:rPr>
              <a:t>，说明了人能够能动地认识世界，世界是物质的，思维和存在具有同一性，故</a:t>
            </a:r>
            <a:r>
              <a:rPr lang="en-US" altLang="zh-CN" sz="2600" kern="100" dirty="0">
                <a:solidFill>
                  <a:srgbClr val="002060"/>
                </a:solidFill>
                <a:latin typeface="宋体" panose="02010600030101010101" pitchFamily="2" charset="-122"/>
                <a:ea typeface="微软雅黑" panose="020B0503020204020204" pitchFamily="34" charset="-122"/>
                <a:cs typeface="Courier New" panose="02070309020205020404"/>
              </a:rPr>
              <a:t>①②</a:t>
            </a:r>
            <a:r>
              <a:rPr lang="zh-CN" altLang="zh-CN" sz="2600" kern="100" dirty="0">
                <a:solidFill>
                  <a:srgbClr val="002060"/>
                </a:solidFill>
                <a:latin typeface="Times New Roman" panose="02020603050405020304"/>
                <a:ea typeface="微软雅黑" panose="020B0503020204020204" pitchFamily="34" charset="-122"/>
                <a:cs typeface="Courier New" panose="02070309020205020404"/>
              </a:rPr>
              <a:t>正确</a:t>
            </a:r>
            <a:r>
              <a:rPr lang="zh-CN" altLang="zh-CN" sz="2600" kern="100" dirty="0" smtClean="0">
                <a:solidFill>
                  <a:srgbClr val="002060"/>
                </a:solidFill>
                <a:latin typeface="Times New Roman" panose="02020603050405020304"/>
                <a:ea typeface="微软雅黑" panose="020B0503020204020204" pitchFamily="34" charset="-122"/>
                <a:cs typeface="Courier New" panose="02070309020205020404"/>
              </a:rPr>
              <a:t>。</a:t>
            </a:r>
            <a:endPar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Courier New" panose="02070309020205020404"/>
              </a:rPr>
              <a:t>③</a:t>
            </a:r>
            <a:r>
              <a:rPr lang="zh-CN" altLang="zh-CN" sz="2600" kern="100" dirty="0">
                <a:solidFill>
                  <a:srgbClr val="002060"/>
                </a:solidFill>
                <a:latin typeface="Times New Roman" panose="02020603050405020304"/>
                <a:ea typeface="微软雅黑" panose="020B0503020204020204" pitchFamily="34" charset="-122"/>
                <a:cs typeface="Courier New" panose="02070309020205020404"/>
              </a:rPr>
              <a:t>说法与题意不符，故排除</a:t>
            </a:r>
            <a:r>
              <a:rPr lang="zh-CN" altLang="zh-CN" sz="2600" kern="100" dirty="0" smtClean="0">
                <a:solidFill>
                  <a:srgbClr val="002060"/>
                </a:solidFill>
                <a:latin typeface="Times New Roman" panose="02020603050405020304"/>
                <a:ea typeface="微软雅黑" panose="020B0503020204020204" pitchFamily="34" charset="-122"/>
                <a:cs typeface="Courier New" panose="02070309020205020404"/>
              </a:rPr>
              <a:t>。</a:t>
            </a:r>
            <a:endPar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Courier New" panose="02070309020205020404"/>
              </a:rPr>
              <a:t>④</a:t>
            </a:r>
            <a:r>
              <a:rPr lang="zh-CN" altLang="zh-CN" sz="2600" kern="100" dirty="0">
                <a:solidFill>
                  <a:srgbClr val="002060"/>
                </a:solidFill>
                <a:latin typeface="Times New Roman" panose="02020603050405020304"/>
                <a:ea typeface="微软雅黑" panose="020B0503020204020204" pitchFamily="34" charset="-122"/>
                <a:cs typeface="Courier New" panose="02070309020205020404"/>
              </a:rPr>
              <a:t>说法错误，物质与暗物质是共性与个性的关系。</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8" name="矩形 7"/>
          <p:cNvSpPr/>
          <p:nvPr/>
        </p:nvSpPr>
        <p:spPr>
          <a:xfrm>
            <a:off x="354970" y="45418"/>
            <a:ext cx="11526120" cy="364905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诺贝尔奖得主、美籍华人物理学家丁肇中主持的阿尔法磁谱仪项目取得了研究成果：宇宙射线中过量的正电子可能来自暗物质，暗物质的</a:t>
            </a:r>
            <a:r>
              <a:rPr lang="en-US" altLang="zh-CN" sz="2600" kern="100" dirty="0">
                <a:latin typeface="Times New Roman" panose="02020603050405020304"/>
                <a:ea typeface="微软雅黑" panose="020B0503020204020204" pitchFamily="34" charset="-122"/>
                <a:cs typeface="Courier New" panose="02070309020205020404"/>
              </a:rPr>
              <a:t>6</a:t>
            </a:r>
            <a:r>
              <a:rPr lang="zh-CN" altLang="zh-CN" sz="2600" kern="100" dirty="0">
                <a:latin typeface="Times New Roman" panose="02020603050405020304"/>
                <a:ea typeface="微软雅黑" panose="020B0503020204020204" pitchFamily="34" charset="-122"/>
                <a:cs typeface="Times New Roman" panose="02020603050405020304"/>
              </a:rPr>
              <a:t>个特征已有</a:t>
            </a: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个得到确认。这一研究结果从哲学上</a:t>
            </a:r>
            <a:r>
              <a:rPr lang="zh-CN" altLang="zh-CN" sz="2600" kern="100" dirty="0" smtClean="0">
                <a:latin typeface="Times New Roman" panose="02020603050405020304"/>
                <a:ea typeface="微软雅黑" panose="020B0503020204020204" pitchFamily="34" charset="-122"/>
                <a:cs typeface="Times New Roman" panose="02020603050405020304"/>
              </a:rPr>
              <a:t>表明</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思维与存在具有同一性</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世界的真正统一性在于它的物质性</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人能够能动地改造</a:t>
            </a:r>
            <a:r>
              <a:rPr lang="zh-CN" altLang="zh-CN" sz="2600" kern="100" dirty="0" smtClean="0">
                <a:latin typeface="Times New Roman" panose="02020603050405020304"/>
                <a:ea typeface="微软雅黑" panose="020B0503020204020204" pitchFamily="34" charset="-122"/>
                <a:cs typeface="Times New Roman" panose="02020603050405020304"/>
              </a:rPr>
              <a:t>世界</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物质与暗物质是整体与部分的关系</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3" name="TextBox 2"/>
          <p:cNvSpPr txBox="1"/>
          <p:nvPr/>
        </p:nvSpPr>
        <p:spPr>
          <a:xfrm>
            <a:off x="262558" y="302789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13" restart="whenNotActive" fill="hold" evtFilter="cancelBubble" nodeType="interactiveSeq">
                <p:stCondLst>
                  <p:cond evt="onClick" delay="0">
                    <p:tgtEl>
                      <p:spTgt spid="5"/>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blinds(horizontal)">
                                      <p:cBhvr>
                                        <p:cTn id="28" dur="500"/>
                                        <p:tgtEl>
                                          <p:spTgt spid="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nodeType="clickEffect">
                                  <p:stCondLst>
                                    <p:cond delay="0"/>
                                  </p:stCondLst>
                                  <p:childTnLst>
                                    <p:animEffect transition="out" filter="fade">
                                      <p:cBhvr>
                                        <p:cTn id="32" dur="500"/>
                                        <p:tgtEl>
                                          <p:spTgt spid="6">
                                            <p:txEl>
                                              <p:pRg st="0" end="0"/>
                                            </p:txEl>
                                          </p:spTgt>
                                        </p:tgtEl>
                                      </p:cBhvr>
                                    </p:animEffect>
                                    <p:set>
                                      <p:cBhvr>
                                        <p:cTn id="33" dur="1" fill="hold">
                                          <p:stCondLst>
                                            <p:cond delay="499"/>
                                          </p:stCondLst>
                                        </p:cTn>
                                        <p:tgtEl>
                                          <p:spTgt spid="6">
                                            <p:txEl>
                                              <p:pRg st="0" end="0"/>
                                            </p:txEl>
                                          </p:spTgt>
                                        </p:tgtEl>
                                        <p:attrNameLst>
                                          <p:attrName>style.visibility</p:attrName>
                                        </p:attrNameLst>
                                      </p:cBhvr>
                                      <p:to>
                                        <p:strVal val="hidden"/>
                                      </p:to>
                                    </p:set>
                                  </p:childTnLst>
                                </p:cTn>
                              </p:par>
                              <p:par>
                                <p:cTn id="34" presetID="10" presetClass="exit" presetSubtype="0" fill="hold" nodeType="withEffect">
                                  <p:stCondLst>
                                    <p:cond delay="0"/>
                                  </p:stCondLst>
                                  <p:childTnLst>
                                    <p:animEffect transition="out" filter="fade">
                                      <p:cBhvr>
                                        <p:cTn id="35" dur="500"/>
                                        <p:tgtEl>
                                          <p:spTgt spid="6">
                                            <p:txEl>
                                              <p:pRg st="1" end="1"/>
                                            </p:txEl>
                                          </p:spTgt>
                                        </p:tgtEl>
                                      </p:cBhvr>
                                    </p:animEffect>
                                    <p:set>
                                      <p:cBhvr>
                                        <p:cTn id="36" dur="1" fill="hold">
                                          <p:stCondLst>
                                            <p:cond delay="499"/>
                                          </p:stCondLst>
                                        </p:cTn>
                                        <p:tgtEl>
                                          <p:spTgt spid="6">
                                            <p:txEl>
                                              <p:pRg st="1" end="1"/>
                                            </p:txEl>
                                          </p:spTgt>
                                        </p:tgtEl>
                                        <p:attrNameLst>
                                          <p:attrName>style.visibility</p:attrName>
                                        </p:attrNameLst>
                                      </p:cBhvr>
                                      <p:to>
                                        <p:strVal val="hidden"/>
                                      </p:to>
                                    </p:set>
                                  </p:childTnLst>
                                </p:cTn>
                              </p:par>
                              <p:par>
                                <p:cTn id="37" presetID="10" presetClass="exit" presetSubtype="0" fill="hold" nodeType="withEffect">
                                  <p:stCondLst>
                                    <p:cond delay="0"/>
                                  </p:stCondLst>
                                  <p:childTnLst>
                                    <p:animEffect transition="out" filter="fade">
                                      <p:cBhvr>
                                        <p:cTn id="38" dur="500"/>
                                        <p:tgtEl>
                                          <p:spTgt spid="6">
                                            <p:txEl>
                                              <p:pRg st="2" end="2"/>
                                            </p:txEl>
                                          </p:spTgt>
                                        </p:tgtEl>
                                      </p:cBhvr>
                                    </p:animEffect>
                                    <p:set>
                                      <p:cBhvr>
                                        <p:cTn id="39" dur="1" fill="hold">
                                          <p:stCondLst>
                                            <p:cond delay="499"/>
                                          </p:stCondLst>
                                        </p:cTn>
                                        <p:tgtEl>
                                          <p:spTgt spid="6">
                                            <p:txEl>
                                              <p:pRg st="2" end="2"/>
                                            </p:txEl>
                                          </p:spTgt>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3" grpId="0"/>
      <p:bldP spid="3" grpId="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625035"/>
            <a:ext cx="11412000"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2</a:t>
            </a:r>
            <a:r>
              <a:rPr lang="zh-CN" altLang="zh-CN" sz="2600" b="1" kern="100" dirty="0">
                <a:latin typeface="+mj-ea"/>
                <a:ea typeface="+mj-ea"/>
                <a:cs typeface="Times New Roman" panose="02020603050405020304"/>
              </a:rPr>
              <a:t>　物质是运动的主体</a:t>
            </a:r>
            <a:endParaRPr lang="zh-CN" altLang="zh-CN" sz="2600" b="1" kern="100" dirty="0">
              <a:latin typeface="+mj-ea"/>
              <a:ea typeface="+mj-ea"/>
              <a:cs typeface="Times New Roman" panose="02020603050405020304"/>
            </a:endParaRPr>
          </a:p>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若问古今兴废事，请君只看洛阳城</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，司马光的这句诗不仅道尽千古兴亡，也形象地说</a:t>
            </a:r>
            <a:r>
              <a:rPr lang="zh-CN" altLang="zh-CN" sz="2600" kern="100" dirty="0" smtClean="0">
                <a:latin typeface="Times New Roman" panose="02020603050405020304"/>
                <a:ea typeface="微软雅黑" panose="020B0503020204020204" pitchFamily="34" charset="-122"/>
                <a:cs typeface="Times New Roman" panose="02020603050405020304"/>
              </a:rPr>
              <a:t>明了</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物质是运动的</a:t>
            </a:r>
            <a:r>
              <a:rPr lang="zh-CN" altLang="zh-CN" sz="2600" kern="100" dirty="0" smtClean="0">
                <a:latin typeface="Times New Roman" panose="02020603050405020304"/>
                <a:ea typeface="微软雅黑" panose="020B0503020204020204" pitchFamily="34" charset="-122"/>
                <a:cs typeface="Times New Roman" panose="02020603050405020304"/>
              </a:rPr>
              <a:t>载体</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B</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运动是物质的唯一特性</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城市是社会运动的</a:t>
            </a:r>
            <a:r>
              <a:rPr lang="zh-CN" altLang="zh-CN" sz="2600" kern="100" dirty="0" smtClean="0">
                <a:latin typeface="Times New Roman" panose="02020603050405020304"/>
                <a:ea typeface="微软雅黑" panose="020B0503020204020204" pitchFamily="34" charset="-122"/>
                <a:cs typeface="Times New Roman" panose="02020603050405020304"/>
              </a:rPr>
              <a:t>主体</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D</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人脑是思想运动的主体</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06574" y="3645367"/>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题目观点认为洛阳城的兴衰反映社会历史的变迁，这说明物质是运动的载体，故</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入选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错误，物质的唯一特性是客观实在性</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11" name="TextBox 10"/>
          <p:cNvSpPr txBox="1"/>
          <p:nvPr/>
        </p:nvSpPr>
        <p:spPr>
          <a:xfrm>
            <a:off x="270706" y="242168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13" restart="whenNotActive" fill="hold" evtFilter="cancelBubble" nodeType="interactiveSeq">
                <p:stCondLst>
                  <p:cond evt="onClick" delay="0">
                    <p:tgtEl>
                      <p:spTgt spid="1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blinds(horizontal)">
                                      <p:cBhvr>
                                        <p:cTn id="28" dur="500"/>
                                        <p:tgtEl>
                                          <p:spTgt spid="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nodeType="clickEffect">
                                  <p:stCondLst>
                                    <p:cond delay="0"/>
                                  </p:stCondLst>
                                  <p:childTnLst>
                                    <p:animEffect transition="out" filter="fade">
                                      <p:cBhvr>
                                        <p:cTn id="32" dur="500"/>
                                        <p:tgtEl>
                                          <p:spTgt spid="6">
                                            <p:txEl>
                                              <p:pRg st="0" end="0"/>
                                            </p:txEl>
                                          </p:spTgt>
                                        </p:tgtEl>
                                      </p:cBhvr>
                                    </p:animEffect>
                                    <p:set>
                                      <p:cBhvr>
                                        <p:cTn id="33" dur="1" fill="hold">
                                          <p:stCondLst>
                                            <p:cond delay="499"/>
                                          </p:stCondLst>
                                        </p:cTn>
                                        <p:tgtEl>
                                          <p:spTgt spid="6">
                                            <p:txEl>
                                              <p:pRg st="0" end="0"/>
                                            </p:txEl>
                                          </p:spTgt>
                                        </p:tgtEl>
                                        <p:attrNameLst>
                                          <p:attrName>style.visibility</p:attrName>
                                        </p:attrNameLst>
                                      </p:cBhvr>
                                      <p:to>
                                        <p:strVal val="hidden"/>
                                      </p:to>
                                    </p:set>
                                  </p:childTnLst>
                                </p:cTn>
                              </p:par>
                              <p:par>
                                <p:cTn id="34" presetID="10" presetClass="exit" presetSubtype="0" fill="hold" nodeType="withEffect">
                                  <p:stCondLst>
                                    <p:cond delay="0"/>
                                  </p:stCondLst>
                                  <p:childTnLst>
                                    <p:animEffect transition="out" filter="fade">
                                      <p:cBhvr>
                                        <p:cTn id="35" dur="500"/>
                                        <p:tgtEl>
                                          <p:spTgt spid="6">
                                            <p:txEl>
                                              <p:pRg st="1" end="1"/>
                                            </p:txEl>
                                          </p:spTgt>
                                        </p:tgtEl>
                                      </p:cBhvr>
                                    </p:animEffect>
                                    <p:set>
                                      <p:cBhvr>
                                        <p:cTn id="36" dur="1" fill="hold">
                                          <p:stCondLst>
                                            <p:cond delay="499"/>
                                          </p:stCondLst>
                                        </p:cTn>
                                        <p:tgtEl>
                                          <p:spTgt spid="6">
                                            <p:txEl>
                                              <p:pRg st="1" end="1"/>
                                            </p:txEl>
                                          </p:spTgt>
                                        </p:tgtEl>
                                        <p:attrNameLst>
                                          <p:attrName>style.visibility</p:attrName>
                                        </p:attrNameLst>
                                      </p:cBhvr>
                                      <p:to>
                                        <p:strVal val="hidden"/>
                                      </p:to>
                                    </p:set>
                                  </p:childTnLst>
                                </p:cTn>
                              </p:par>
                              <p:par>
                                <p:cTn id="37" presetID="10" presetClass="exit" presetSubtype="0" fill="hold" nodeType="withEffect">
                                  <p:stCondLst>
                                    <p:cond delay="0"/>
                                  </p:stCondLst>
                                  <p:childTnLst>
                                    <p:animEffect transition="out" filter="fade">
                                      <p:cBhvr>
                                        <p:cTn id="38" dur="500"/>
                                        <p:tgtEl>
                                          <p:spTgt spid="6">
                                            <p:txEl>
                                              <p:pRg st="2" end="2"/>
                                            </p:txEl>
                                          </p:spTgt>
                                        </p:tgtEl>
                                      </p:cBhvr>
                                    </p:animEffect>
                                    <p:set>
                                      <p:cBhvr>
                                        <p:cTn id="39" dur="1" fill="hold">
                                          <p:stCondLst>
                                            <p:cond delay="499"/>
                                          </p:stCondLst>
                                        </p:cTn>
                                        <p:tgtEl>
                                          <p:spTgt spid="6">
                                            <p:txEl>
                                              <p:pRg st="2" end="2"/>
                                            </p:txEl>
                                          </p:spTgt>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11" grpId="0"/>
      <p:bldP spid="11" grpId="1"/>
    </p:bldLst>
  </p:timing>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06574" y="860862"/>
            <a:ext cx="1116124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舟行洲不行</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鸽飞阁不飞</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体现了运动与静止的辩证关系，</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否认了相对静止</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否认了绝对运动，都割裂了运动与静止的关系。故答案选</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34648" y="744088"/>
            <a:ext cx="11412000" cy="424921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1.2018</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月</a:t>
            </a:r>
            <a:r>
              <a:rPr lang="en-US" altLang="zh-CN" sz="2600" kern="100" dirty="0">
                <a:latin typeface="Times New Roman" panose="02020603050405020304"/>
                <a:ea typeface="微软雅黑" panose="020B0503020204020204" pitchFamily="34" charset="-122"/>
                <a:cs typeface="Courier New" panose="02070309020205020404"/>
              </a:rPr>
              <a:t>14</a:t>
            </a:r>
            <a:r>
              <a:rPr lang="zh-CN" altLang="zh-CN" sz="2600" kern="100" dirty="0">
                <a:latin typeface="Times New Roman" panose="02020603050405020304"/>
                <a:ea typeface="微软雅黑" panose="020B0503020204020204" pitchFamily="34" charset="-122"/>
                <a:cs typeface="Times New Roman" panose="02020603050405020304"/>
              </a:rPr>
              <a:t>日，英国著名物理学家霍金逝世。他曾作出过</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预言</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，称人类可能在</a:t>
            </a:r>
            <a:r>
              <a:rPr lang="en-US" altLang="zh-CN" sz="2600" kern="100" dirty="0">
                <a:latin typeface="Times New Roman" panose="02020603050405020304"/>
                <a:ea typeface="微软雅黑" panose="020B0503020204020204" pitchFamily="34" charset="-122"/>
                <a:cs typeface="Courier New" panose="02070309020205020404"/>
              </a:rPr>
              <a:t>2600</a:t>
            </a:r>
            <a:r>
              <a:rPr lang="zh-CN" altLang="zh-CN" sz="2600" kern="100" dirty="0">
                <a:latin typeface="Times New Roman" panose="02020603050405020304"/>
                <a:ea typeface="微软雅黑" panose="020B0503020204020204" pitchFamily="34" charset="-122"/>
                <a:cs typeface="Times New Roman" panose="02020603050405020304"/>
              </a:rPr>
              <a:t>年就会灭绝。他认为，随着地球人口增长，能源消耗将会增加，地球将变成一个</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熊熊燃烧的火球</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。霍金的预言</a:t>
            </a:r>
            <a:r>
              <a:rPr lang="zh-CN" altLang="zh-CN" sz="2600" kern="100" dirty="0" smtClean="0">
                <a:latin typeface="Times New Roman" panose="02020603050405020304"/>
                <a:ea typeface="微软雅黑" panose="020B0503020204020204" pitchFamily="34" charset="-122"/>
                <a:cs typeface="Times New Roman" panose="02020603050405020304"/>
              </a:rPr>
              <a:t>表明</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思维和存在具有同一性，思维都能够正确反映存在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物质和意识是密不可分的，人能够能动地认识世界</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客观规律是普遍永恒的，人类可以认识利用规律</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运动是物质的根本属性，世界是变化发展的</a:t>
            </a:r>
            <a:endParaRPr lang="zh-CN" altLang="zh-CN" sz="2600" kern="100" dirty="0">
              <a:effectLst/>
              <a:latin typeface="宋体" panose="02010600030101010101" pitchFamily="2" charset="-122"/>
              <a:cs typeface="Courier New" panose="02070309020205020404"/>
            </a:endParaRPr>
          </a:p>
        </p:txBody>
      </p:sp>
      <p:sp>
        <p:nvSpPr>
          <p:cNvPr id="14" name="矩形 13"/>
          <p:cNvSpPr/>
          <p:nvPr/>
        </p:nvSpPr>
        <p:spPr>
          <a:xfrm>
            <a:off x="434648" y="4941962"/>
            <a:ext cx="11412000" cy="192357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后半句错误，思维有正确与错误之分</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错误，意识离不开物质，但物质在意识之外客观存在</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错误，规律不是永恒不变的。</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11" name="TextBox 10"/>
          <p:cNvSpPr txBox="1"/>
          <p:nvPr/>
        </p:nvSpPr>
        <p:spPr>
          <a:xfrm>
            <a:off x="313648" y="429389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组合 14"/>
          <p:cNvGrpSpPr/>
          <p:nvPr/>
        </p:nvGrpSpPr>
        <p:grpSpPr>
          <a:xfrm>
            <a:off x="537664" y="276169"/>
            <a:ext cx="2191165" cy="468000"/>
            <a:chOff x="537664" y="845964"/>
            <a:chExt cx="2191165" cy="468000"/>
          </a:xfrm>
        </p:grpSpPr>
        <p:pic>
          <p:nvPicPr>
            <p:cNvPr id="16" name="图片 15"/>
            <p:cNvPicPr>
              <a:picLocks noChangeAspect="1"/>
            </p:cNvPicPr>
            <p:nvPr/>
          </p:nvPicPr>
          <p:blipFill>
            <a:blip r:embed="rId3" cstate="print">
              <a:duotone>
                <a:schemeClr val="accent1">
                  <a:shade val="45000"/>
                  <a:satMod val="135000"/>
                </a:schemeClr>
                <a:prstClr val="white"/>
              </a:duotone>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7" name="矩形 16"/>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p:nvPr/>
        </p:nvSpPr>
        <p:spPr>
          <a:xfrm>
            <a:off x="1088698" y="256109"/>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热点加练</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13" restart="whenNotActive" fill="hold" evtFilter="cancelBubble" nodeType="interactiveSeq">
                <p:stCondLst>
                  <p:cond evt="onClick" delay="0">
                    <p:tgtEl>
                      <p:spTgt spid="1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14">
                                            <p:txEl>
                                              <p:pRg st="0" end="0"/>
                                            </p:txEl>
                                          </p:spTgt>
                                        </p:tgtEl>
                                        <p:attrNameLst>
                                          <p:attrName>style.visibility</p:attrName>
                                        </p:attrNameLst>
                                      </p:cBhvr>
                                      <p:to>
                                        <p:strVal val="visible"/>
                                      </p:to>
                                    </p:set>
                                    <p:animEffect transition="in" filter="blinds(horizontal)">
                                      <p:cBhvr>
                                        <p:cTn id="18" dur="500"/>
                                        <p:tgtEl>
                                          <p:spTgt spid="14">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14">
                                            <p:txEl>
                                              <p:pRg st="1" end="1"/>
                                            </p:txEl>
                                          </p:spTgt>
                                        </p:tgtEl>
                                        <p:attrNameLst>
                                          <p:attrName>style.visibility</p:attrName>
                                        </p:attrNameLst>
                                      </p:cBhvr>
                                      <p:to>
                                        <p:strVal val="visible"/>
                                      </p:to>
                                    </p:set>
                                    <p:animEffect transition="in" filter="blinds(horizontal)">
                                      <p:cBhvr>
                                        <p:cTn id="23" dur="500"/>
                                        <p:tgtEl>
                                          <p:spTgt spid="14">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14">
                                            <p:txEl>
                                              <p:pRg st="2" end="2"/>
                                            </p:txEl>
                                          </p:spTgt>
                                        </p:tgtEl>
                                        <p:attrNameLst>
                                          <p:attrName>style.visibility</p:attrName>
                                        </p:attrNameLst>
                                      </p:cBhvr>
                                      <p:to>
                                        <p:strVal val="visible"/>
                                      </p:to>
                                    </p:set>
                                    <p:animEffect transition="in" filter="blinds(horizontal)">
                                      <p:cBhvr>
                                        <p:cTn id="28" dur="500"/>
                                        <p:tgtEl>
                                          <p:spTgt spid="14">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nodeType="clickEffect">
                                  <p:stCondLst>
                                    <p:cond delay="0"/>
                                  </p:stCondLst>
                                  <p:childTnLst>
                                    <p:animEffect transition="out" filter="fade">
                                      <p:cBhvr>
                                        <p:cTn id="32" dur="500"/>
                                        <p:tgtEl>
                                          <p:spTgt spid="14">
                                            <p:txEl>
                                              <p:pRg st="0" end="0"/>
                                            </p:txEl>
                                          </p:spTgt>
                                        </p:tgtEl>
                                      </p:cBhvr>
                                    </p:animEffect>
                                    <p:set>
                                      <p:cBhvr>
                                        <p:cTn id="33" dur="1" fill="hold">
                                          <p:stCondLst>
                                            <p:cond delay="499"/>
                                          </p:stCondLst>
                                        </p:cTn>
                                        <p:tgtEl>
                                          <p:spTgt spid="14">
                                            <p:txEl>
                                              <p:pRg st="0" end="0"/>
                                            </p:txEl>
                                          </p:spTgt>
                                        </p:tgtEl>
                                        <p:attrNameLst>
                                          <p:attrName>style.visibility</p:attrName>
                                        </p:attrNameLst>
                                      </p:cBhvr>
                                      <p:to>
                                        <p:strVal val="hidden"/>
                                      </p:to>
                                    </p:set>
                                  </p:childTnLst>
                                </p:cTn>
                              </p:par>
                              <p:par>
                                <p:cTn id="34" presetID="10" presetClass="exit" presetSubtype="0" fill="hold" nodeType="withEffect">
                                  <p:stCondLst>
                                    <p:cond delay="0"/>
                                  </p:stCondLst>
                                  <p:childTnLst>
                                    <p:animEffect transition="out" filter="fade">
                                      <p:cBhvr>
                                        <p:cTn id="35" dur="500"/>
                                        <p:tgtEl>
                                          <p:spTgt spid="14">
                                            <p:txEl>
                                              <p:pRg st="1" end="1"/>
                                            </p:txEl>
                                          </p:spTgt>
                                        </p:tgtEl>
                                      </p:cBhvr>
                                    </p:animEffect>
                                    <p:set>
                                      <p:cBhvr>
                                        <p:cTn id="36" dur="1" fill="hold">
                                          <p:stCondLst>
                                            <p:cond delay="499"/>
                                          </p:stCondLst>
                                        </p:cTn>
                                        <p:tgtEl>
                                          <p:spTgt spid="14">
                                            <p:txEl>
                                              <p:pRg st="1" end="1"/>
                                            </p:txEl>
                                          </p:spTgt>
                                        </p:tgtEl>
                                        <p:attrNameLst>
                                          <p:attrName>style.visibility</p:attrName>
                                        </p:attrNameLst>
                                      </p:cBhvr>
                                      <p:to>
                                        <p:strVal val="hidden"/>
                                      </p:to>
                                    </p:set>
                                  </p:childTnLst>
                                </p:cTn>
                              </p:par>
                              <p:par>
                                <p:cTn id="37" presetID="10" presetClass="exit" presetSubtype="0" fill="hold" nodeType="withEffect">
                                  <p:stCondLst>
                                    <p:cond delay="0"/>
                                  </p:stCondLst>
                                  <p:childTnLst>
                                    <p:animEffect transition="out" filter="fade">
                                      <p:cBhvr>
                                        <p:cTn id="38" dur="500"/>
                                        <p:tgtEl>
                                          <p:spTgt spid="14">
                                            <p:txEl>
                                              <p:pRg st="2" end="2"/>
                                            </p:txEl>
                                          </p:spTgt>
                                        </p:tgtEl>
                                      </p:cBhvr>
                                    </p:animEffect>
                                    <p:set>
                                      <p:cBhvr>
                                        <p:cTn id="39" dur="1" fill="hold">
                                          <p:stCondLst>
                                            <p:cond delay="499"/>
                                          </p:stCondLst>
                                        </p:cTn>
                                        <p:tgtEl>
                                          <p:spTgt spid="14">
                                            <p:txEl>
                                              <p:pRg st="2" end="2"/>
                                            </p:txEl>
                                          </p:spTgt>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11" grpId="0"/>
      <p:bldP spid="11" grpId="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473710"/>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党的十九大报告强调，必须认识到我国社会主要矛盾的变化没有改变我们对我国社会主义所处历史阶段的判断，我国仍处于并将长期处于社会主义初级阶段的基本国情没有变。这一论述体现的唯物论道理</a:t>
            </a:r>
            <a:r>
              <a:rPr lang="zh-CN" altLang="zh-CN" sz="2600" kern="100" dirty="0" smtClean="0">
                <a:latin typeface="Times New Roman" panose="02020603050405020304"/>
                <a:ea typeface="微软雅黑" panose="020B0503020204020204" pitchFamily="34" charset="-122"/>
                <a:cs typeface="Times New Roman" panose="02020603050405020304"/>
              </a:rPr>
              <a:t>是</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事物是绝对运动和相对静止的</a:t>
            </a:r>
            <a:r>
              <a:rPr lang="zh-CN" altLang="zh-CN" sz="2600" kern="100" dirty="0" smtClean="0">
                <a:latin typeface="Times New Roman" panose="02020603050405020304"/>
                <a:ea typeface="微软雅黑" panose="020B0503020204020204" pitchFamily="34" charset="-122"/>
                <a:cs typeface="Times New Roman" panose="02020603050405020304"/>
              </a:rPr>
              <a:t>统一</a:t>
            </a:r>
            <a:r>
              <a:rPr lang="en-US" altLang="zh-CN" sz="2600" kern="100" dirty="0" smtClean="0">
                <a:latin typeface="宋体" panose="02010600030101010101" pitchFamily="2" charset="-122"/>
                <a:cs typeface="Courier New" panose="02070309020205020404"/>
              </a:rPr>
              <a:t> </a:t>
            </a:r>
            <a:endParaRPr lang="en-US" altLang="zh-CN" sz="260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B</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世界的真正统一性就在于它的物质性</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真理是客观的、具体的、有条件</a:t>
            </a:r>
            <a:r>
              <a:rPr lang="zh-CN" altLang="zh-CN" sz="2600" kern="100" dirty="0" smtClean="0">
                <a:latin typeface="Times New Roman" panose="02020603050405020304"/>
                <a:ea typeface="微软雅黑" panose="020B0503020204020204" pitchFamily="34" charset="-122"/>
                <a:cs typeface="Times New Roman" panose="02020603050405020304"/>
              </a:rPr>
              <a:t>的</a:t>
            </a:r>
            <a:r>
              <a:rPr lang="en-US" altLang="zh-CN" sz="2600" kern="100" dirty="0" smtClean="0">
                <a:latin typeface="宋体" panose="02010600030101010101" pitchFamily="2" charset="-122"/>
                <a:cs typeface="Courier New" panose="02070309020205020404"/>
              </a:rPr>
              <a:t> </a:t>
            </a:r>
            <a:endParaRPr lang="en-US" altLang="zh-CN" sz="260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D</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主要矛盾在事物发展中起主导作用</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06574" y="4653930"/>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Courier New" panose="02070309020205020404"/>
              </a:rPr>
              <a:t>材料讲的是我国主要矛盾改变了，但初级阶段的基本国情没改变，这体现的是变与不变的对立统一，故只有</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Courier New" panose="02070309020205020404"/>
              </a:rPr>
              <a:t>符合题意。</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11" name="TextBox 10"/>
          <p:cNvSpPr txBox="1"/>
          <p:nvPr/>
        </p:nvSpPr>
        <p:spPr>
          <a:xfrm>
            <a:off x="262558" y="2283958"/>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13" restart="whenNotActive" fill="hold" evtFilter="cancelBubble" nodeType="interactiveSeq">
                <p:stCondLst>
                  <p:cond evt="onClick" delay="0">
                    <p:tgtEl>
                      <p:spTgt spid="1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grpId="1" nodeType="clickEffect">
                                  <p:stCondLst>
                                    <p:cond delay="0"/>
                                  </p:stCondLst>
                                  <p:childTnLst>
                                    <p:animEffect transition="out" filter="fade">
                                      <p:cBhvr>
                                        <p:cTn id="22" dur="500"/>
                                        <p:tgtEl>
                                          <p:spTgt spid="6"/>
                                        </p:tgtEl>
                                      </p:cBhvr>
                                    </p:animEffect>
                                    <p:set>
                                      <p:cBhvr>
                                        <p:cTn id="23"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6" grpId="0"/>
      <p:bldP spid="6" grpId="1"/>
      <p:bldP spid="11" grpId="0"/>
      <p:bldP spid="11" grpId="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434648" y="667248"/>
            <a:ext cx="1116124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2600" b="1" kern="100" dirty="0">
                <a:latin typeface="+mj-ea"/>
                <a:ea typeface="+mj-ea"/>
                <a:cs typeface="Times New Roman" panose="02020603050405020304"/>
              </a:rPr>
              <a:t>1.</a:t>
            </a:r>
            <a:r>
              <a:rPr lang="zh-CN" altLang="zh-CN" sz="2600" b="1" kern="100" dirty="0">
                <a:latin typeface="+mj-ea"/>
                <a:ea typeface="+mj-ea"/>
                <a:cs typeface="Times New Roman" panose="02020603050405020304"/>
              </a:rPr>
              <a:t>运动与物质的关系</a:t>
            </a:r>
            <a:endParaRPr lang="zh-CN" altLang="zh-CN" sz="2600" b="1" kern="100" dirty="0">
              <a:latin typeface="+mj-ea"/>
              <a:ea typeface="+mj-ea"/>
              <a:cs typeface="Times New Roman" panose="02020603050405020304"/>
            </a:endParaRPr>
          </a:p>
        </p:txBody>
      </p:sp>
      <p:sp>
        <p:nvSpPr>
          <p:cNvPr id="3" name="矩形 2"/>
          <p:cNvSpPr/>
          <p:nvPr/>
        </p:nvSpPr>
        <p:spPr>
          <a:xfrm>
            <a:off x="23266" y="-26590"/>
            <a:ext cx="12143880" cy="540000"/>
          </a:xfrm>
          <a:prstGeom prst="rect">
            <a:avLst/>
          </a:prstGeom>
          <a:solidFill>
            <a:schemeClr val="tx1"/>
          </a:solidFill>
          <a:ln>
            <a:solidFill>
              <a:schemeClr val="bg1"/>
            </a:solidFill>
          </a:ln>
          <a:effectLst>
            <a:outerShdw blurRad="63500" sx="102000" sy="102000" algn="ctr"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a:defRPr/>
            </a:pPr>
            <a:endParaRPr lang="zh-CN" altLang="zh-CN" sz="2600" b="1" kern="100" dirty="0">
              <a:solidFill>
                <a:srgbClr val="FFFF00"/>
              </a:solidFill>
              <a:latin typeface="Times New Roman" panose="02020603050405020304" pitchFamily="18" charset="0"/>
              <a:ea typeface="微软雅黑" panose="020B0503020204020204" pitchFamily="34" charset="-122"/>
              <a:cs typeface="Times New Roman" panose="02020603050405020304" pitchFamily="18" charset="0"/>
            </a:endParaRPr>
          </a:p>
        </p:txBody>
      </p:sp>
      <p:grpSp>
        <p:nvGrpSpPr>
          <p:cNvPr id="4" name="组合 3"/>
          <p:cNvGrpSpPr/>
          <p:nvPr/>
        </p:nvGrpSpPr>
        <p:grpSpPr>
          <a:xfrm>
            <a:off x="1059312" y="-9240"/>
            <a:ext cx="10071789" cy="523951"/>
            <a:chOff x="1054646" y="-9240"/>
            <a:chExt cx="10071789" cy="523951"/>
          </a:xfrm>
        </p:grpSpPr>
        <p:sp>
          <p:nvSpPr>
            <p:cNvPr id="5" name="矩形 15"/>
            <p:cNvSpPr/>
            <p:nvPr/>
          </p:nvSpPr>
          <p:spPr>
            <a:xfrm>
              <a:off x="10155895" y="-9240"/>
              <a:ext cx="829484"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6" name="平行四边形 32"/>
            <p:cNvSpPr/>
            <p:nvPr userDrawn="1"/>
          </p:nvSpPr>
          <p:spPr>
            <a:xfrm>
              <a:off x="10913317"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7" name="平行四边形 32"/>
            <p:cNvSpPr/>
            <p:nvPr userDrawn="1"/>
          </p:nvSpPr>
          <p:spPr>
            <a:xfrm>
              <a:off x="10984356"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9" name="矩形 15"/>
            <p:cNvSpPr/>
            <p:nvPr userDrawn="1"/>
          </p:nvSpPr>
          <p:spPr>
            <a:xfrm flipH="1">
              <a:off x="1184008" y="-9240"/>
              <a:ext cx="752699"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10" name="平行四边形 32"/>
            <p:cNvSpPr/>
            <p:nvPr userDrawn="1"/>
          </p:nvSpPr>
          <p:spPr>
            <a:xfrm flipH="1">
              <a:off x="1119378"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11" name="平行四边形 32"/>
            <p:cNvSpPr/>
            <p:nvPr userDrawn="1"/>
          </p:nvSpPr>
          <p:spPr>
            <a:xfrm flipH="1">
              <a:off x="1054646"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12" name="矩形 11"/>
            <p:cNvSpPr/>
            <p:nvPr/>
          </p:nvSpPr>
          <p:spPr>
            <a:xfrm>
              <a:off x="1874268" y="-7289"/>
              <a:ext cx="8353397" cy="522000"/>
            </a:xfrm>
            <a:prstGeom prst="rect">
              <a:avLst/>
            </a:pr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solidFill>
                  <a:prstClr val="white"/>
                </a:solidFill>
              </a:endParaRPr>
            </a:p>
          </p:txBody>
        </p:sp>
      </p:grpSp>
      <p:sp>
        <p:nvSpPr>
          <p:cNvPr id="13" name="矩形 12"/>
          <p:cNvSpPr/>
          <p:nvPr/>
        </p:nvSpPr>
        <p:spPr>
          <a:xfrm>
            <a:off x="2436436" y="-8554"/>
            <a:ext cx="7379185" cy="521970"/>
          </a:xfrm>
          <a:prstGeom prst="rect">
            <a:avLst/>
          </a:prstGeom>
        </p:spPr>
        <p:txBody>
          <a:bodyPr wrap="square">
            <a:spAutoFit/>
          </a:bodyPr>
          <a:lstStyle/>
          <a:p>
            <a:pPr algn="ctr">
              <a:defRPr/>
            </a:pPr>
            <a:r>
              <a:rPr lang="zh-CN" altLang="zh-CN" sz="2800" b="1" kern="100" dirty="0">
                <a:solidFill>
                  <a:prstClr val="white"/>
                </a:solidFill>
                <a:latin typeface="Times New Roman" panose="02020603050405020304"/>
                <a:ea typeface="微软雅黑" panose="020B0503020204020204" pitchFamily="34" charset="-122"/>
                <a:cs typeface="Times New Roman" panose="02020603050405020304"/>
              </a:rPr>
              <a:t>考点二　哲学的运动概念</a:t>
            </a:r>
            <a:endParaRPr lang="zh-CN" altLang="zh-CN" sz="2800" b="1" kern="100" dirty="0">
              <a:solidFill>
                <a:prstClr val="white"/>
              </a:solidFill>
              <a:latin typeface="Times New Roman" panose="02020603050405020304"/>
              <a:ea typeface="微软雅黑" panose="020B0503020204020204" pitchFamily="34" charset="-122"/>
              <a:cs typeface="Times New Roman" panose="02020603050405020304"/>
            </a:endParaRPr>
          </a:p>
        </p:txBody>
      </p:sp>
      <p:graphicFrame>
        <p:nvGraphicFramePr>
          <p:cNvPr id="8" name="表格 7"/>
          <p:cNvGraphicFramePr>
            <a:graphicFrameLocks noGrp="1"/>
          </p:cNvGraphicFramePr>
          <p:nvPr>
            <p:custDataLst>
              <p:tags r:id="rId1"/>
            </p:custDataLst>
          </p:nvPr>
        </p:nvGraphicFramePr>
        <p:xfrm>
          <a:off x="974796" y="1410267"/>
          <a:ext cx="10261140" cy="4772025"/>
        </p:xfrm>
        <a:graphic>
          <a:graphicData uri="http://schemas.openxmlformats.org/drawingml/2006/table">
            <a:tbl>
              <a:tblPr/>
              <a:tblGrid>
                <a:gridCol w="2556284"/>
                <a:gridCol w="4032448"/>
                <a:gridCol w="1656184"/>
                <a:gridCol w="2016224"/>
              </a:tblGrid>
              <a:tr h="328567">
                <a:tc>
                  <a:txBody>
                    <a:bodyPr/>
                    <a:lstStyle/>
                    <a:p>
                      <a:pPr marL="71755"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关系</a:t>
                      </a:r>
                      <a:endParaRPr lang="zh-CN" sz="2600" kern="100" dirty="0">
                        <a:effectLst/>
                        <a:latin typeface="宋体" panose="02010600030101010101" pitchFamily="2" charset="-122"/>
                        <a:cs typeface="Courier New" panose="02070309020205020404"/>
                      </a:endParaRPr>
                    </a:p>
                  </a:txBody>
                  <a:tcPr marL="30730" marR="307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理解</a:t>
                      </a:r>
                      <a:endParaRPr lang="zh-CN" sz="2600" kern="100">
                        <a:effectLst/>
                        <a:latin typeface="宋体" panose="02010600030101010101" pitchFamily="2" charset="-122"/>
                        <a:cs typeface="Courier New" panose="02070309020205020404"/>
                      </a:endParaRPr>
                    </a:p>
                  </a:txBody>
                  <a:tcPr marL="30730" marR="307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强调</a:t>
                      </a:r>
                      <a:endParaRPr lang="zh-CN" sz="2600" kern="100">
                        <a:effectLst/>
                        <a:latin typeface="宋体" panose="02010600030101010101" pitchFamily="2" charset="-122"/>
                        <a:cs typeface="Courier New" panose="02070309020205020404"/>
                      </a:endParaRPr>
                    </a:p>
                  </a:txBody>
                  <a:tcPr marL="30730" marR="307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误区</a:t>
                      </a:r>
                      <a:endParaRPr lang="zh-CN" sz="2600" kern="100">
                        <a:effectLst/>
                        <a:latin typeface="宋体" panose="02010600030101010101" pitchFamily="2" charset="-122"/>
                        <a:cs typeface="Courier New" panose="02070309020205020404"/>
                      </a:endParaRPr>
                    </a:p>
                  </a:txBody>
                  <a:tcPr marL="30730" marR="307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31674">
                <a:tc>
                  <a:txBody>
                    <a:bodyPr/>
                    <a:lstStyle/>
                    <a:p>
                      <a:pPr marL="71755" algn="l">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物质是运动的物质，运动是物质固有的根本属性和存在方式</a:t>
                      </a:r>
                      <a:endParaRPr lang="zh-CN" sz="2600" kern="100">
                        <a:effectLst/>
                        <a:latin typeface="宋体" panose="02010600030101010101" pitchFamily="2" charset="-122"/>
                        <a:cs typeface="Courier New" panose="02070309020205020404"/>
                      </a:endParaRPr>
                    </a:p>
                  </a:txBody>
                  <a:tcPr marL="30730" marR="307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任何具体的物质形态只有在运动中才能保持自己的存在，世界上不存在脱离运动的物质</a:t>
                      </a:r>
                      <a:endParaRPr lang="zh-CN" sz="2600" kern="100">
                        <a:effectLst/>
                        <a:latin typeface="宋体" panose="02010600030101010101" pitchFamily="2" charset="-122"/>
                        <a:cs typeface="Courier New" panose="02070309020205020404"/>
                      </a:endParaRPr>
                    </a:p>
                  </a:txBody>
                  <a:tcPr marL="30730" marR="307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侧重强调物质离不开运动</a:t>
                      </a:r>
                      <a:endParaRPr lang="zh-CN" sz="2600" kern="100">
                        <a:effectLst/>
                        <a:latin typeface="宋体" panose="02010600030101010101" pitchFamily="2" charset="-122"/>
                        <a:cs typeface="Courier New" panose="02070309020205020404"/>
                      </a:endParaRPr>
                    </a:p>
                  </a:txBody>
                  <a:tcPr marL="30730" marR="307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离开运动谈物质会导致形而上学　</a:t>
                      </a:r>
                      <a:endParaRPr lang="zh-CN" sz="2600" kern="100">
                        <a:effectLst/>
                        <a:latin typeface="宋体" panose="02010600030101010101" pitchFamily="2" charset="-122"/>
                        <a:cs typeface="Courier New" panose="02070309020205020404"/>
                      </a:endParaRPr>
                    </a:p>
                  </a:txBody>
                  <a:tcPr marL="30730" marR="307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00200">
                <a:tc>
                  <a:txBody>
                    <a:bodyPr/>
                    <a:lstStyle/>
                    <a:p>
                      <a:pPr marL="71755" algn="l">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运动是物质的运动，物质是运动的承担者</a:t>
                      </a:r>
                      <a:endParaRPr lang="zh-CN" sz="2600" kern="100">
                        <a:effectLst/>
                        <a:latin typeface="宋体" panose="02010600030101010101" pitchFamily="2" charset="-122"/>
                        <a:cs typeface="Courier New" panose="02070309020205020404"/>
                      </a:endParaRPr>
                    </a:p>
                  </a:txBody>
                  <a:tcPr marL="30730" marR="307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任何运动都有自己的承担者或者叫载体。脱离物质载体的运动是不存在的</a:t>
                      </a:r>
                      <a:endParaRPr lang="zh-CN" sz="2600" kern="100" dirty="0">
                        <a:effectLst/>
                        <a:latin typeface="宋体" panose="02010600030101010101" pitchFamily="2" charset="-122"/>
                        <a:cs typeface="Courier New" panose="02070309020205020404"/>
                      </a:endParaRPr>
                    </a:p>
                  </a:txBody>
                  <a:tcPr marL="30730" marR="307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侧重强调运动离不开物质</a:t>
                      </a:r>
                      <a:endParaRPr lang="zh-CN" sz="2600" kern="100">
                        <a:effectLst/>
                        <a:latin typeface="宋体" panose="02010600030101010101" pitchFamily="2" charset="-122"/>
                        <a:cs typeface="Courier New" panose="02070309020205020404"/>
                      </a:endParaRPr>
                    </a:p>
                  </a:txBody>
                  <a:tcPr marL="30730" marR="307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离开物质谈运动会导致唯心主义　</a:t>
                      </a:r>
                      <a:endParaRPr lang="zh-CN" sz="2600" kern="100" dirty="0">
                        <a:effectLst/>
                        <a:latin typeface="宋体" panose="02010600030101010101" pitchFamily="2" charset="-122"/>
                        <a:cs typeface="Courier New" panose="02070309020205020404"/>
                      </a:endParaRPr>
                    </a:p>
                  </a:txBody>
                  <a:tcPr marL="30730" marR="307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262558" y="45260"/>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2500" b="1" kern="100" dirty="0">
                <a:latin typeface="+mj-ea"/>
                <a:ea typeface="+mj-ea"/>
                <a:cs typeface="Times New Roman" panose="02020603050405020304"/>
              </a:rPr>
              <a:t>2.</a:t>
            </a:r>
            <a:r>
              <a:rPr lang="zh-CN" altLang="zh-CN" sz="2500" b="1" kern="100" dirty="0">
                <a:latin typeface="+mj-ea"/>
                <a:ea typeface="+mj-ea"/>
                <a:cs typeface="Times New Roman" panose="02020603050405020304"/>
              </a:rPr>
              <a:t>运动与静止的关系</a:t>
            </a:r>
            <a:endParaRPr lang="zh-CN" altLang="zh-CN" sz="2500" b="1" kern="100" dirty="0">
              <a:latin typeface="+mj-ea"/>
              <a:ea typeface="+mj-ea"/>
              <a:cs typeface="Times New Roman" panose="02020603050405020304"/>
            </a:endParaRPr>
          </a:p>
        </p:txBody>
      </p:sp>
      <p:graphicFrame>
        <p:nvGraphicFramePr>
          <p:cNvPr id="3" name="表格 2"/>
          <p:cNvGraphicFramePr>
            <a:graphicFrameLocks noGrp="1"/>
          </p:cNvGraphicFramePr>
          <p:nvPr/>
        </p:nvGraphicFramePr>
        <p:xfrm>
          <a:off x="406574" y="765498"/>
          <a:ext cx="11377264" cy="5769069"/>
        </p:xfrm>
        <a:graphic>
          <a:graphicData uri="http://schemas.openxmlformats.org/drawingml/2006/table">
            <a:tbl>
              <a:tblPr/>
              <a:tblGrid>
                <a:gridCol w="622045"/>
                <a:gridCol w="864797"/>
                <a:gridCol w="4129782"/>
                <a:gridCol w="5760640"/>
              </a:tblGrid>
              <a:tr h="536823">
                <a:tc gridSpan="2">
                  <a:txBody>
                    <a:bodyPr/>
                    <a:lstStyle/>
                    <a:p>
                      <a:pPr marL="71755" algn="ctr">
                        <a:lnSpc>
                          <a:spcPct val="14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 </a:t>
                      </a:r>
                      <a:endParaRPr lang="zh-CN" sz="2600" kern="100" dirty="0">
                        <a:effectLst/>
                        <a:latin typeface="宋体" panose="02010600030101010101" pitchFamily="2" charset="-122"/>
                        <a:cs typeface="Courier New" panose="02070309020205020404"/>
                      </a:endParaRPr>
                    </a:p>
                  </a:txBody>
                  <a:tcPr marL="27495" marR="274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c>
                  <a:txBody>
                    <a:bodyPr/>
                    <a:lstStyle/>
                    <a:p>
                      <a:pPr marL="71755" algn="ctr">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运动</a:t>
                      </a:r>
                      <a:endParaRPr lang="zh-CN" sz="2600" kern="100">
                        <a:effectLst/>
                        <a:latin typeface="宋体" panose="02010600030101010101" pitchFamily="2" charset="-122"/>
                        <a:cs typeface="Courier New" panose="02070309020205020404"/>
                      </a:endParaRPr>
                    </a:p>
                  </a:txBody>
                  <a:tcPr marL="27495" marR="274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静止</a:t>
                      </a:r>
                      <a:endParaRPr lang="zh-CN" sz="2600" kern="100">
                        <a:effectLst/>
                        <a:latin typeface="宋体" panose="02010600030101010101" pitchFamily="2" charset="-122"/>
                        <a:cs typeface="Courier New" panose="02070309020205020404"/>
                      </a:endParaRPr>
                    </a:p>
                  </a:txBody>
                  <a:tcPr marL="27495" marR="274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84176">
                <a:tc rowSpan="2">
                  <a:txBody>
                    <a:bodyPr/>
                    <a:lstStyle/>
                    <a:p>
                      <a:pPr marL="71755" algn="ctr">
                        <a:lnSpc>
                          <a:spcPct val="140000"/>
                        </a:lnSpc>
                        <a:spcAft>
                          <a:spcPts val="0"/>
                        </a:spcAft>
                      </a:pPr>
                      <a:r>
                        <a:rPr lang="zh-CN" sz="2600" kern="100" dirty="0" smtClean="0">
                          <a:effectLst/>
                          <a:latin typeface="Times New Roman" panose="02020603050405020304"/>
                          <a:ea typeface="微软雅黑" panose="020B0503020204020204" pitchFamily="34" charset="-122"/>
                          <a:cs typeface="Times New Roman" panose="02020603050405020304"/>
                        </a:rPr>
                        <a:t>区</a:t>
                      </a:r>
                      <a:endParaRPr lang="en-US" altLang="zh-CN" sz="2600" kern="100" dirty="0" smtClean="0">
                        <a:effectLst/>
                        <a:latin typeface="Times New Roman" panose="02020603050405020304"/>
                        <a:ea typeface="微软雅黑" panose="020B0503020204020204" pitchFamily="34" charset="-122"/>
                        <a:cs typeface="Times New Roman" panose="02020603050405020304"/>
                      </a:endParaRPr>
                    </a:p>
                    <a:p>
                      <a:pPr marL="71755" algn="ctr">
                        <a:lnSpc>
                          <a:spcPct val="140000"/>
                        </a:lnSpc>
                        <a:spcAft>
                          <a:spcPts val="0"/>
                        </a:spcAft>
                      </a:pPr>
                      <a:r>
                        <a:rPr lang="zh-CN" sz="2600" kern="100" dirty="0" smtClean="0">
                          <a:effectLst/>
                          <a:latin typeface="Times New Roman" panose="02020603050405020304"/>
                          <a:ea typeface="微软雅黑" panose="020B0503020204020204" pitchFamily="34" charset="-122"/>
                          <a:cs typeface="Times New Roman" panose="02020603050405020304"/>
                        </a:rPr>
                        <a:t>别</a:t>
                      </a:r>
                      <a:endParaRPr lang="zh-CN" sz="2600" kern="100" dirty="0">
                        <a:effectLst/>
                        <a:latin typeface="宋体" panose="02010600030101010101" pitchFamily="2" charset="-122"/>
                        <a:cs typeface="Courier New" panose="02070309020205020404"/>
                      </a:endParaRPr>
                    </a:p>
                  </a:txBody>
                  <a:tcPr marL="27495" marR="274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4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含义</a:t>
                      </a:r>
                      <a:endParaRPr lang="zh-CN" sz="2600" kern="100" dirty="0">
                        <a:effectLst/>
                        <a:latin typeface="宋体" panose="02010600030101010101" pitchFamily="2" charset="-122"/>
                        <a:cs typeface="Courier New" panose="02070309020205020404"/>
                      </a:endParaRPr>
                    </a:p>
                  </a:txBody>
                  <a:tcPr marL="27495" marR="274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4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宇宙间一切事物、现象的变化和过程</a:t>
                      </a:r>
                      <a:endParaRPr lang="zh-CN" sz="2600" kern="100" dirty="0">
                        <a:effectLst/>
                        <a:latin typeface="宋体" panose="02010600030101010101" pitchFamily="2" charset="-122"/>
                        <a:cs typeface="Courier New" panose="02070309020205020404"/>
                      </a:endParaRPr>
                    </a:p>
                  </a:txBody>
                  <a:tcPr marL="27495" marR="274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两种情形：一是指事物某一方面的性质在一定时期内基本不变；二是指事物之间的空间位置保持不变</a:t>
                      </a:r>
                      <a:endParaRPr lang="zh-CN" sz="2600" kern="100">
                        <a:effectLst/>
                        <a:latin typeface="宋体" panose="02010600030101010101" pitchFamily="2" charset="-122"/>
                        <a:cs typeface="Courier New" panose="02070309020205020404"/>
                      </a:endParaRPr>
                    </a:p>
                  </a:txBody>
                  <a:tcPr marL="27495" marR="274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76445">
                <a:tc vMerge="1">
                  <a:tcPr/>
                </a:tc>
                <a:tc>
                  <a:txBody>
                    <a:bodyPr/>
                    <a:lstStyle/>
                    <a:p>
                      <a:pPr marL="71755" algn="ctr">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性质</a:t>
                      </a:r>
                      <a:endParaRPr lang="zh-CN" sz="2600" kern="100">
                        <a:effectLst/>
                        <a:latin typeface="宋体" panose="02010600030101010101" pitchFamily="2" charset="-122"/>
                        <a:cs typeface="Courier New" panose="02070309020205020404"/>
                      </a:endParaRPr>
                    </a:p>
                  </a:txBody>
                  <a:tcPr marL="27495" marR="274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4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无条件的、永恒的和绝对的</a:t>
                      </a:r>
                      <a:endParaRPr lang="zh-CN" sz="2600" kern="100" dirty="0">
                        <a:effectLst/>
                        <a:latin typeface="宋体" panose="02010600030101010101" pitchFamily="2" charset="-122"/>
                        <a:cs typeface="Courier New" panose="02070309020205020404"/>
                      </a:endParaRPr>
                    </a:p>
                  </a:txBody>
                  <a:tcPr marL="27495" marR="274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4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有条件的、暂时的和相对的</a:t>
                      </a:r>
                      <a:endParaRPr lang="zh-CN" sz="2600" kern="100" dirty="0">
                        <a:effectLst/>
                        <a:latin typeface="宋体" panose="02010600030101010101" pitchFamily="2" charset="-122"/>
                        <a:cs typeface="Courier New" panose="02070309020205020404"/>
                      </a:endParaRPr>
                    </a:p>
                  </a:txBody>
                  <a:tcPr marL="27495" marR="274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88399">
                <a:tc gridSpan="2">
                  <a:txBody>
                    <a:bodyPr/>
                    <a:lstStyle/>
                    <a:p>
                      <a:pPr marL="71755" algn="ctr">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联系</a:t>
                      </a:r>
                      <a:endParaRPr lang="zh-CN" sz="2600" kern="100">
                        <a:effectLst/>
                        <a:latin typeface="宋体" panose="02010600030101010101" pitchFamily="2" charset="-122"/>
                        <a:cs typeface="Courier New" panose="02070309020205020404"/>
                      </a:endParaRPr>
                    </a:p>
                  </a:txBody>
                  <a:tcPr marL="27495" marR="274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c gridSpan="2">
                  <a:txBody>
                    <a:bodyPr/>
                    <a:lstStyle/>
                    <a:p>
                      <a:pPr marL="71755" algn="l">
                        <a:lnSpc>
                          <a:spcPct val="140000"/>
                        </a:lnSpc>
                        <a:spcAft>
                          <a:spcPts val="0"/>
                        </a:spcAft>
                      </a:pPr>
                      <a:r>
                        <a:rPr lang="en-US" sz="2600" kern="100" dirty="0">
                          <a:effectLst/>
                          <a:latin typeface="宋体" panose="02010600030101010101" pitchFamily="2" charset="-122"/>
                          <a:ea typeface="微软雅黑" panose="020B0503020204020204" pitchFamily="34" charset="-122"/>
                          <a:cs typeface="Times New Roman" panose="02020603050405020304"/>
                        </a:rPr>
                        <a:t>①</a:t>
                      </a:r>
                      <a:r>
                        <a:rPr lang="zh-CN" sz="2600" kern="100" dirty="0">
                          <a:effectLst/>
                          <a:latin typeface="Times New Roman" panose="02020603050405020304"/>
                          <a:ea typeface="微软雅黑" panose="020B0503020204020204" pitchFamily="34" charset="-122"/>
                          <a:cs typeface="Times New Roman" panose="02020603050405020304"/>
                        </a:rPr>
                        <a:t>静止是一种不显著的运动，是运动的一种特殊状态；动中有静，静中有动，世界上一切事物的存在和发展，都是绝对运动与相对静止的统一</a:t>
                      </a:r>
                      <a:endParaRPr lang="zh-CN" sz="2600" kern="100" dirty="0">
                        <a:effectLst/>
                        <a:latin typeface="宋体" panose="02010600030101010101" pitchFamily="2" charset="-122"/>
                        <a:cs typeface="Courier New" panose="02070309020205020404"/>
                      </a:endParaRPr>
                    </a:p>
                    <a:p>
                      <a:pPr marL="71755" algn="l">
                        <a:lnSpc>
                          <a:spcPct val="140000"/>
                        </a:lnSpc>
                        <a:spcAft>
                          <a:spcPts val="0"/>
                        </a:spcAft>
                      </a:pPr>
                      <a:r>
                        <a:rPr lang="en-US" sz="2600" kern="100" dirty="0">
                          <a:effectLst/>
                          <a:latin typeface="宋体" panose="02010600030101010101" pitchFamily="2" charset="-122"/>
                          <a:ea typeface="微软雅黑" panose="020B0503020204020204" pitchFamily="34" charset="-122"/>
                          <a:cs typeface="Times New Roman" panose="02020603050405020304"/>
                        </a:rPr>
                        <a:t>②</a:t>
                      </a:r>
                      <a:r>
                        <a:rPr lang="zh-CN" sz="2600" kern="100" dirty="0">
                          <a:effectLst/>
                          <a:latin typeface="Times New Roman" panose="02020603050405020304"/>
                          <a:ea typeface="微软雅黑" panose="020B0503020204020204" pitchFamily="34" charset="-122"/>
                          <a:cs typeface="Times New Roman" panose="02020603050405020304"/>
                        </a:rPr>
                        <a:t>只承认静止而否认运动是形而上学的不变论，只承认绝对运动而否认相对静止则导致相对主义和诡辩论</a:t>
                      </a:r>
                      <a:endParaRPr lang="zh-CN" sz="2600" kern="100" dirty="0">
                        <a:effectLst/>
                        <a:latin typeface="宋体" panose="02010600030101010101" pitchFamily="2" charset="-122"/>
                        <a:cs typeface="Courier New" panose="02070309020205020404"/>
                      </a:endParaRPr>
                    </a:p>
                  </a:txBody>
                  <a:tcPr marL="27495" marR="274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r>
            </a:tbl>
          </a:graphicData>
        </a:graphic>
      </p:graphicFrame>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1172995"/>
            <a:ext cx="11412000" cy="252374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rPr>
              <a:t>提醒　</a:t>
            </a:r>
            <a:r>
              <a:rPr lang="zh-CN" altLang="zh-CN" sz="2600" b="1" kern="100" dirty="0">
                <a:latin typeface="Times New Roman" panose="02020603050405020304"/>
                <a:ea typeface="微软雅黑" panose="020B0503020204020204" pitchFamily="34" charset="-122"/>
                <a:cs typeface="Times New Roman" panose="02020603050405020304"/>
              </a:rPr>
              <a:t>全面认识相对静止</a:t>
            </a:r>
            <a:endParaRPr lang="zh-CN" altLang="zh-CN" sz="2600" b="1"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是一种不显著的运动、特殊的运动。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是事物处于量变状态。</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是构成事物的矛盾双方相互依存，矛盾主次方面的地位没有发生易位。</a:t>
            </a:r>
            <a:endParaRPr lang="zh-CN" altLang="zh-CN" sz="260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406574" y="689423"/>
            <a:ext cx="11161240" cy="6001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spAutoFit/>
          </a:bodyPr>
          <a:lstStyle>
            <a:lvl1pPr indent="3556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marL="4572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2pPr>
            <a:lvl3pPr marL="9144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3pPr>
            <a:lvl4pPr marL="13716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4pPr>
            <a:lvl5pPr marL="18288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5pPr>
            <a:lvl6pPr marL="22860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6pPr>
            <a:lvl7pPr marL="27432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7pPr>
            <a:lvl8pPr marL="32004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8pPr>
            <a:lvl9pPr marL="36576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9pPr>
          </a:lstStyle>
          <a:p>
            <a:pPr marL="0" marR="0" lvl="0" indent="355600" algn="l" defTabSz="914400" rtl="0" eaLnBrk="1" fontAlgn="base" latinLnBrk="0" hangingPunct="1">
              <a:lnSpc>
                <a:spcPct val="150000"/>
              </a:lnSpc>
              <a:spcBef>
                <a:spcPct val="0"/>
              </a:spcBef>
              <a:spcAft>
                <a:spcPct val="0"/>
              </a:spcAft>
              <a:buClrTx/>
              <a:buSzTx/>
              <a:buFontTx/>
              <a:buNone/>
            </a:pPr>
            <a:r>
              <a:rPr kumimoji="0" lang="en-US" altLang="zh-CN" sz="3200" b="0"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25.</a:t>
            </a:r>
            <a:r>
              <a:rPr kumimoji="0" lang="en-US" altLang="zh-CN" sz="3200" b="0" i="0" u="none" strike="noStrike" cap="none" normalizeH="0" baseline="0" dirty="0" smtClean="0">
                <a:ln>
                  <a:noFill/>
                </a:ln>
                <a:effectLst/>
                <a:latin typeface="Arial" panose="020B0604020202020204"/>
                <a:ea typeface="宋体" panose="02010600030101010101" pitchFamily="2" charset="-122"/>
                <a:cs typeface="宋体" panose="02010600030101010101" pitchFamily="2" charset="-122"/>
              </a:rPr>
              <a:t> </a:t>
            </a:r>
            <a:r>
              <a:rPr kumimoji="0" lang="zh-CN" altLang="en-US" sz="3200" b="0"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在今天这样一个工业文明的时代，传统手工艺仍然有其独特的价值，它不仅可以通过动手重新唤醒人们手脑心的整合协调能力，而且可以强化国人内心深处对于自身文化传统的守护感和参与感。 由此可见</a:t>
            </a:r>
            <a:endParaRPr kumimoji="0" lang="zh-CN" altLang="en-US" sz="3200" b="0" i="0" u="none" strike="noStrike" cap="none" normalizeH="0" baseline="0" dirty="0" smtClean="0">
              <a:ln>
                <a:noFill/>
              </a:ln>
              <a:effectLst/>
              <a:ea typeface="宋体" panose="02010600030101010101" pitchFamily="2" charset="-122"/>
              <a:cs typeface="宋体" panose="02010600030101010101" pitchFamily="2" charset="-122"/>
            </a:endParaRPr>
          </a:p>
          <a:p>
            <a:pPr marL="0" marR="0" lvl="0" indent="355600" algn="l" defTabSz="914400" rtl="0" eaLnBrk="0" fontAlgn="base" latinLnBrk="0" hangingPunct="0">
              <a:lnSpc>
                <a:spcPct val="150000"/>
              </a:lnSpc>
              <a:spcBef>
                <a:spcPct val="0"/>
              </a:spcBef>
              <a:spcAft>
                <a:spcPct val="0"/>
              </a:spcAft>
              <a:buClrTx/>
              <a:buSzTx/>
              <a:buFontTx/>
              <a:buNone/>
            </a:pPr>
            <a:r>
              <a:rPr kumimoji="0" lang="en-US" altLang="zh-CN" sz="3200" b="0"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A.</a:t>
            </a:r>
            <a:r>
              <a:rPr kumimoji="0" lang="en-US" altLang="zh-CN" sz="3200" b="0" i="0" u="none" strike="noStrike" cap="none" normalizeH="0" baseline="0" dirty="0" smtClean="0">
                <a:ln>
                  <a:noFill/>
                </a:ln>
                <a:effectLst/>
                <a:latin typeface="Arial" panose="020B0604020202020204"/>
                <a:ea typeface="宋体" panose="02010600030101010101" pitchFamily="2" charset="-122"/>
                <a:cs typeface="宋体" panose="02010600030101010101" pitchFamily="2" charset="-122"/>
              </a:rPr>
              <a:t> </a:t>
            </a:r>
            <a:r>
              <a:rPr kumimoji="0" lang="zh-CN" altLang="en-US" sz="3200" b="0"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运动是无条件的、绝对的</a:t>
            </a:r>
            <a:endParaRPr kumimoji="0" lang="zh-CN" altLang="en-US" sz="3200" b="0" i="0" u="none" strike="noStrike" cap="none" normalizeH="0" baseline="0" dirty="0" smtClean="0">
              <a:ln>
                <a:noFill/>
              </a:ln>
              <a:effectLst/>
              <a:ea typeface="宋体" panose="02010600030101010101" pitchFamily="2" charset="-122"/>
              <a:cs typeface="宋体" panose="02010600030101010101" pitchFamily="2" charset="-122"/>
            </a:endParaRPr>
          </a:p>
          <a:p>
            <a:pPr marL="0" marR="0" lvl="0" indent="355600" algn="l" defTabSz="914400" rtl="0" eaLnBrk="0" fontAlgn="base" latinLnBrk="0" hangingPunct="0">
              <a:lnSpc>
                <a:spcPct val="150000"/>
              </a:lnSpc>
              <a:spcBef>
                <a:spcPct val="0"/>
              </a:spcBef>
              <a:spcAft>
                <a:spcPct val="0"/>
              </a:spcAft>
              <a:buClrTx/>
              <a:buSzTx/>
              <a:buFontTx/>
              <a:buNone/>
            </a:pPr>
            <a:r>
              <a:rPr kumimoji="0" lang="en-US" altLang="zh-CN" sz="3200" b="0"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B.</a:t>
            </a:r>
            <a:r>
              <a:rPr kumimoji="0" lang="en-US" altLang="zh-CN" sz="3200" b="0" i="0" u="none" strike="noStrike" cap="none" normalizeH="0" baseline="0" dirty="0" smtClean="0">
                <a:ln>
                  <a:noFill/>
                </a:ln>
                <a:effectLst/>
                <a:latin typeface="Arial" panose="020B0604020202020204"/>
                <a:ea typeface="宋体" panose="02010600030101010101" pitchFamily="2" charset="-122"/>
                <a:cs typeface="宋体" panose="02010600030101010101" pitchFamily="2" charset="-122"/>
              </a:rPr>
              <a:t> </a:t>
            </a:r>
            <a:r>
              <a:rPr kumimoji="0" lang="zh-CN" altLang="en-US" sz="3200" b="0"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意识是人脑对客观存在的反映</a:t>
            </a:r>
            <a:endParaRPr kumimoji="0" lang="zh-CN" altLang="en-US" sz="3200" b="0" i="0" u="none" strike="noStrike" cap="none" normalizeH="0" baseline="0" dirty="0" smtClean="0">
              <a:ln>
                <a:noFill/>
              </a:ln>
              <a:effectLst/>
              <a:ea typeface="宋体" panose="02010600030101010101" pitchFamily="2" charset="-122"/>
              <a:cs typeface="宋体" panose="02010600030101010101" pitchFamily="2" charset="-122"/>
            </a:endParaRPr>
          </a:p>
          <a:p>
            <a:pPr marL="0" marR="0" lvl="0" indent="355600" algn="l" defTabSz="914400" rtl="0" eaLnBrk="0" fontAlgn="base" latinLnBrk="0" hangingPunct="0">
              <a:lnSpc>
                <a:spcPct val="150000"/>
              </a:lnSpc>
              <a:spcBef>
                <a:spcPct val="0"/>
              </a:spcBef>
              <a:spcAft>
                <a:spcPct val="0"/>
              </a:spcAft>
              <a:buClrTx/>
              <a:buSzTx/>
              <a:buFontTx/>
              <a:buNone/>
            </a:pPr>
            <a:r>
              <a:rPr kumimoji="0" lang="en-US" altLang="zh-CN" sz="3200" b="0"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C.</a:t>
            </a:r>
            <a:r>
              <a:rPr kumimoji="0" lang="en-US" altLang="zh-CN" sz="3200" b="0" i="0" u="none" strike="noStrike" cap="none" normalizeH="0" baseline="0" dirty="0" smtClean="0">
                <a:ln>
                  <a:noFill/>
                </a:ln>
                <a:effectLst/>
                <a:latin typeface="Arial" panose="020B0604020202020204"/>
                <a:ea typeface="宋体" panose="02010600030101010101" pitchFamily="2" charset="-122"/>
                <a:cs typeface="宋体" panose="02010600030101010101" pitchFamily="2" charset="-122"/>
              </a:rPr>
              <a:t> </a:t>
            </a:r>
            <a:r>
              <a:rPr kumimoji="0" lang="zh-CN" altLang="en-US" sz="3200" b="0"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静止是有条件的、相对的</a:t>
            </a:r>
            <a:endParaRPr kumimoji="0" lang="zh-CN" altLang="en-US" sz="3200" b="0" i="0" u="none" strike="noStrike" cap="none" normalizeH="0" baseline="0" dirty="0" smtClean="0">
              <a:ln>
                <a:noFill/>
              </a:ln>
              <a:effectLst/>
              <a:ea typeface="宋体" panose="02010600030101010101" pitchFamily="2" charset="-122"/>
              <a:cs typeface="宋体" panose="02010600030101010101" pitchFamily="2" charset="-122"/>
            </a:endParaRPr>
          </a:p>
          <a:p>
            <a:pPr marL="0" marR="0" lvl="0" indent="355600" algn="l" defTabSz="914400" rtl="0" eaLnBrk="0" fontAlgn="base" latinLnBrk="0" hangingPunct="0">
              <a:lnSpc>
                <a:spcPct val="150000"/>
              </a:lnSpc>
              <a:spcBef>
                <a:spcPct val="0"/>
              </a:spcBef>
              <a:spcAft>
                <a:spcPct val="0"/>
              </a:spcAft>
              <a:buClrTx/>
              <a:buSzTx/>
              <a:buFontTx/>
              <a:buNone/>
            </a:pPr>
            <a:r>
              <a:rPr kumimoji="0" lang="en-US" altLang="zh-CN" sz="3200" b="0"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D.</a:t>
            </a:r>
            <a:r>
              <a:rPr kumimoji="0" lang="en-US" altLang="zh-CN" sz="3200" b="0" i="0" u="none" strike="noStrike" cap="none" normalizeH="0" baseline="0" dirty="0" smtClean="0">
                <a:ln>
                  <a:noFill/>
                </a:ln>
                <a:effectLst/>
                <a:latin typeface="Arial" panose="020B0604020202020204"/>
                <a:ea typeface="宋体" panose="02010600030101010101" pitchFamily="2" charset="-122"/>
                <a:cs typeface="宋体" panose="02010600030101010101" pitchFamily="2" charset="-122"/>
              </a:rPr>
              <a:t> </a:t>
            </a:r>
            <a:r>
              <a:rPr kumimoji="0" lang="zh-CN" altLang="en-US" sz="3200" b="0"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意识具有目的性和自觉选择性</a:t>
            </a:r>
            <a:endParaRPr kumimoji="0" lang="zh-CN" altLang="en-US" sz="3200" b="0" i="0" u="none" strike="noStrike" cap="none" normalizeH="0" baseline="0" dirty="0" smtClean="0">
              <a:ln>
                <a:noFill/>
              </a:ln>
              <a:effectLst/>
              <a:ea typeface="宋体" panose="02010600030101010101" pitchFamily="2" charset="-122"/>
              <a:cs typeface="宋体" panose="02010600030101010101" pitchFamily="2" charset="-122"/>
            </a:endParaRPr>
          </a:p>
        </p:txBody>
      </p:sp>
      <p:sp>
        <p:nvSpPr>
          <p:cNvPr id="3" name="矩形 2"/>
          <p:cNvSpPr/>
          <p:nvPr/>
        </p:nvSpPr>
        <p:spPr>
          <a:xfrm>
            <a:off x="8687494" y="3933850"/>
            <a:ext cx="1005403" cy="1569660"/>
          </a:xfrm>
          <a:prstGeom prst="rect">
            <a:avLst/>
          </a:prstGeom>
        </p:spPr>
        <p:txBody>
          <a:bodyPr wrap="none">
            <a:spAutoFit/>
          </a:bodyPr>
          <a:lstStyle/>
          <a:p>
            <a:r>
              <a:rPr lang="en-US" altLang="zh-CN" sz="9600" dirty="0">
                <a:solidFill>
                  <a:srgbClr val="FF0000"/>
                </a:solidFill>
              </a:rPr>
              <a:t>B</a:t>
            </a:r>
            <a:endParaRPr lang="zh-CN" altLang="en-US" sz="9600" dirty="0">
              <a:solidFill>
                <a:srgbClr val="FF0000"/>
              </a:solidFill>
            </a:endParaRPr>
          </a:p>
        </p:txBody>
      </p:sp>
      <p:sp>
        <p:nvSpPr>
          <p:cNvPr id="4" name="矩形 3"/>
          <p:cNvSpPr/>
          <p:nvPr/>
        </p:nvSpPr>
        <p:spPr>
          <a:xfrm>
            <a:off x="550590" y="333450"/>
            <a:ext cx="4564070" cy="461665"/>
          </a:xfrm>
          <a:prstGeom prst="rect">
            <a:avLst/>
          </a:prstGeom>
        </p:spPr>
        <p:txBody>
          <a:bodyPr wrap="none">
            <a:spAutoFit/>
          </a:bodyPr>
          <a:lstStyle/>
          <a:p>
            <a:r>
              <a:rPr lang="en-US" altLang="zh-CN" dirty="0">
                <a:latin typeface="方正舒体" panose="02010601030101010101" pitchFamily="2" charset="-122"/>
                <a:ea typeface="方正舒体" panose="02010601030101010101" pitchFamily="2" charset="-122"/>
              </a:rPr>
              <a:t>2018</a:t>
            </a:r>
            <a:r>
              <a:rPr lang="zh-CN" altLang="en-US" dirty="0">
                <a:latin typeface="方正舒体" panose="02010601030101010101" pitchFamily="2" charset="-122"/>
                <a:ea typeface="方正舒体" panose="02010601030101010101" pitchFamily="2" charset="-122"/>
              </a:rPr>
              <a:t>年高考政治试题（江苏卷）</a:t>
            </a:r>
            <a:endParaRPr lang="zh-CN" altLang="en-US" dirty="0">
              <a:latin typeface="方正舒体" panose="02010601030101010101" pitchFamily="2" charset="-122"/>
              <a:ea typeface="方正舒体" panose="02010601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26670" y="665633"/>
            <a:ext cx="11412000" cy="487807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70000"/>
              </a:lnSpc>
            </a:pPr>
            <a:r>
              <a:rPr lang="zh-CN" altLang="zh-CN" sz="2600" kern="100" dirty="0">
                <a:latin typeface="Times New Roman" panose="02020603050405020304"/>
                <a:ea typeface="微软雅黑" panose="020B0503020204020204" pitchFamily="34" charset="-122"/>
                <a:cs typeface="Times New Roman" panose="02020603050405020304"/>
              </a:rPr>
              <a:t>有一副对联，上联是</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橘子洲，洲旁舟，舟行洲不行</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，下联是</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天心阁，阁中鸽，鸽飞阁不飞</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。与这副对联所含哲理相一致的</a:t>
            </a:r>
            <a:r>
              <a:rPr lang="zh-CN" altLang="zh-CN" sz="2600" kern="100" dirty="0" smtClean="0">
                <a:latin typeface="Times New Roman" panose="02020603050405020304"/>
                <a:ea typeface="微软雅黑" panose="020B0503020204020204" pitchFamily="34" charset="-122"/>
                <a:cs typeface="Times New Roman" panose="02020603050405020304"/>
              </a:rPr>
              <a:t>是</a:t>
            </a:r>
            <a:endParaRPr lang="zh-CN" altLang="zh-CN" sz="2600" kern="100" dirty="0">
              <a:latin typeface="宋体" panose="02010600030101010101" pitchFamily="2" charset="-122"/>
              <a:cs typeface="Courier New" panose="02070309020205020404"/>
            </a:endParaRPr>
          </a:p>
          <a:p>
            <a:pPr algn="just">
              <a:lnSpc>
                <a:spcPct val="17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飞花两岸照船红，百里榆堤半日风。卧看满天云不动，不知云与我俱东</a:t>
            </a:r>
            <a:endParaRPr lang="zh-CN" altLang="zh-CN" sz="2600" kern="100" dirty="0">
              <a:latin typeface="宋体" panose="02010600030101010101" pitchFamily="2" charset="-122"/>
              <a:cs typeface="Courier New" panose="02070309020205020404"/>
            </a:endParaRPr>
          </a:p>
          <a:p>
            <a:pPr algn="just">
              <a:lnSpc>
                <a:spcPct val="17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静者静动，非不动也。静即含动，动不舍静</a:t>
            </a:r>
            <a:endParaRPr lang="zh-CN" altLang="zh-CN" sz="2600" kern="100" dirty="0">
              <a:latin typeface="宋体" panose="02010600030101010101" pitchFamily="2" charset="-122"/>
              <a:cs typeface="Courier New" panose="02070309020205020404"/>
            </a:endParaRPr>
          </a:p>
          <a:p>
            <a:pPr algn="just">
              <a:lnSpc>
                <a:spcPct val="17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人一次也不能踏进同一条河流</a:t>
            </a:r>
            <a:endParaRPr lang="zh-CN" altLang="zh-CN" sz="2600" kern="100" dirty="0">
              <a:latin typeface="宋体" panose="02010600030101010101" pitchFamily="2" charset="-122"/>
              <a:cs typeface="Courier New" panose="02070309020205020404"/>
            </a:endParaRPr>
          </a:p>
          <a:p>
            <a:pPr algn="just">
              <a:lnSpc>
                <a:spcPct val="17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旋岚偃岳而常静，江河竞注而不流，野马飘鼓而不动，日月历天而不周</a:t>
            </a:r>
            <a:endParaRPr lang="zh-CN" altLang="zh-CN" sz="2600" kern="100" dirty="0">
              <a:latin typeface="宋体" panose="02010600030101010101" pitchFamily="2" charset="-122"/>
              <a:cs typeface="Courier New" panose="02070309020205020404"/>
            </a:endParaRPr>
          </a:p>
          <a:p>
            <a:pPr algn="just">
              <a:lnSpc>
                <a:spcPct val="17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endParaRPr lang="zh-CN" altLang="zh-CN" sz="2600" kern="100" dirty="0">
              <a:effectLst/>
              <a:latin typeface="宋体" panose="02010600030101010101" pitchFamily="2" charset="-122"/>
              <a:cs typeface="Courier New" panose="02070309020205020404"/>
            </a:endParaRPr>
          </a:p>
        </p:txBody>
      </p:sp>
      <p:sp>
        <p:nvSpPr>
          <p:cNvPr id="11" name="TextBox 10"/>
          <p:cNvSpPr txBox="1"/>
          <p:nvPr/>
        </p:nvSpPr>
        <p:spPr>
          <a:xfrm>
            <a:off x="315736" y="5047394"/>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34648" y="1485420"/>
            <a:ext cx="1116124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2600" b="1" kern="100" dirty="0">
                <a:latin typeface="+mj-ea"/>
                <a:ea typeface="+mj-ea"/>
                <a:cs typeface="Courier New" panose="02070309020205020404"/>
              </a:rPr>
              <a:t>1.</a:t>
            </a:r>
            <a:r>
              <a:rPr lang="zh-CN" altLang="zh-CN" sz="2600" b="1" kern="100" dirty="0">
                <a:latin typeface="+mj-ea"/>
                <a:ea typeface="+mj-ea"/>
                <a:cs typeface="Courier New" panose="02070309020205020404"/>
              </a:rPr>
              <a:t>规律的</a:t>
            </a:r>
            <a:r>
              <a:rPr lang="zh-CN" altLang="zh-CN" sz="2600" b="1" kern="100" dirty="0" smtClean="0">
                <a:latin typeface="+mj-ea"/>
                <a:ea typeface="+mj-ea"/>
                <a:cs typeface="Courier New" panose="02070309020205020404"/>
              </a:rPr>
              <a:t>概念</a:t>
            </a:r>
            <a:endParaRPr lang="en-US" altLang="zh-CN" sz="2600" b="1" kern="100" dirty="0" smtClean="0">
              <a:latin typeface="+mj-ea"/>
              <a:ea typeface="+mj-ea"/>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含义：规律是事物运动过程中固有的本质的、必然的、稳定的联系。</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正确</a:t>
            </a:r>
            <a:r>
              <a:rPr lang="zh-CN" altLang="zh-CN" sz="2600" kern="100" dirty="0" smtClean="0">
                <a:latin typeface="Times New Roman" panose="02020603050405020304"/>
                <a:ea typeface="微软雅黑" panose="020B0503020204020204" pitchFamily="34" charset="-122"/>
                <a:cs typeface="Times New Roman" panose="02020603050405020304"/>
              </a:rPr>
              <a:t>理解</a:t>
            </a:r>
            <a:endParaRPr lang="zh-CN" altLang="zh-CN" sz="2600" kern="100" dirty="0">
              <a:latin typeface="宋体" panose="02010600030101010101" pitchFamily="2" charset="-122"/>
              <a:cs typeface="Courier New" panose="02070309020205020404"/>
            </a:endParaRPr>
          </a:p>
        </p:txBody>
      </p:sp>
      <p:grpSp>
        <p:nvGrpSpPr>
          <p:cNvPr id="20" name="组合 19"/>
          <p:cNvGrpSpPr/>
          <p:nvPr/>
        </p:nvGrpSpPr>
        <p:grpSpPr>
          <a:xfrm>
            <a:off x="537664" y="749346"/>
            <a:ext cx="2191165" cy="468000"/>
            <a:chOff x="537664" y="845964"/>
            <a:chExt cx="2191165" cy="468000"/>
          </a:xfrm>
        </p:grpSpPr>
        <p:pic>
          <p:nvPicPr>
            <p:cNvPr id="21" name="图片 20"/>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22" name="矩形 21"/>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矩形 22"/>
          <p:cNvSpPr/>
          <p:nvPr/>
        </p:nvSpPr>
        <p:spPr>
          <a:xfrm>
            <a:off x="1088698" y="729286"/>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spcAft>
                <a:spcPts val="0"/>
              </a:spcAft>
            </a:pPr>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考点整合</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
        <p:nvSpPr>
          <p:cNvPr id="24" name="矩形 23"/>
          <p:cNvSpPr/>
          <p:nvPr/>
        </p:nvSpPr>
        <p:spPr>
          <a:xfrm>
            <a:off x="23266" y="-26590"/>
            <a:ext cx="12143880" cy="540000"/>
          </a:xfrm>
          <a:prstGeom prst="rect">
            <a:avLst/>
          </a:prstGeom>
          <a:solidFill>
            <a:schemeClr val="tx1"/>
          </a:solidFill>
          <a:ln>
            <a:solidFill>
              <a:schemeClr val="bg1"/>
            </a:solidFill>
          </a:ln>
          <a:effectLst>
            <a:outerShdw blurRad="63500" sx="102000" sy="102000" algn="ctr"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a:defRPr/>
            </a:pPr>
            <a:endParaRPr lang="zh-CN" altLang="zh-CN" sz="2600" b="1" kern="100" dirty="0">
              <a:solidFill>
                <a:srgbClr val="FFFF00"/>
              </a:solidFill>
              <a:latin typeface="Times New Roman" panose="02020603050405020304" pitchFamily="18" charset="0"/>
              <a:ea typeface="微软雅黑" panose="020B0503020204020204" pitchFamily="34" charset="-122"/>
              <a:cs typeface="Times New Roman" panose="02020603050405020304" pitchFamily="18" charset="0"/>
            </a:endParaRPr>
          </a:p>
        </p:txBody>
      </p:sp>
      <p:grpSp>
        <p:nvGrpSpPr>
          <p:cNvPr id="25" name="组合 24"/>
          <p:cNvGrpSpPr/>
          <p:nvPr/>
        </p:nvGrpSpPr>
        <p:grpSpPr>
          <a:xfrm>
            <a:off x="1059312" y="-9240"/>
            <a:ext cx="10071789" cy="523951"/>
            <a:chOff x="1054646" y="-9240"/>
            <a:chExt cx="10071789" cy="523951"/>
          </a:xfrm>
        </p:grpSpPr>
        <p:sp>
          <p:nvSpPr>
            <p:cNvPr id="26" name="矩形 15"/>
            <p:cNvSpPr/>
            <p:nvPr/>
          </p:nvSpPr>
          <p:spPr>
            <a:xfrm>
              <a:off x="10155895" y="-9240"/>
              <a:ext cx="829484"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27" name="平行四边形 32"/>
            <p:cNvSpPr/>
            <p:nvPr userDrawn="1"/>
          </p:nvSpPr>
          <p:spPr>
            <a:xfrm>
              <a:off x="10913317"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28" name="平行四边形 32"/>
            <p:cNvSpPr/>
            <p:nvPr userDrawn="1"/>
          </p:nvSpPr>
          <p:spPr>
            <a:xfrm>
              <a:off x="10984356"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29" name="矩形 15"/>
            <p:cNvSpPr/>
            <p:nvPr userDrawn="1"/>
          </p:nvSpPr>
          <p:spPr>
            <a:xfrm flipH="1">
              <a:off x="1184008" y="-9240"/>
              <a:ext cx="752699"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30" name="平行四边形 32"/>
            <p:cNvSpPr/>
            <p:nvPr userDrawn="1"/>
          </p:nvSpPr>
          <p:spPr>
            <a:xfrm flipH="1">
              <a:off x="1119378"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1" name="平行四边形 32"/>
            <p:cNvSpPr/>
            <p:nvPr userDrawn="1"/>
          </p:nvSpPr>
          <p:spPr>
            <a:xfrm flipH="1">
              <a:off x="1054646"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2" name="矩形 31"/>
            <p:cNvSpPr/>
            <p:nvPr/>
          </p:nvSpPr>
          <p:spPr>
            <a:xfrm>
              <a:off x="1874268" y="-7289"/>
              <a:ext cx="8353397" cy="522000"/>
            </a:xfrm>
            <a:prstGeom prst="rect">
              <a:avLst/>
            </a:pr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solidFill>
                  <a:prstClr val="white"/>
                </a:solidFill>
              </a:endParaRPr>
            </a:p>
          </p:txBody>
        </p:sp>
      </p:grpSp>
      <p:sp>
        <p:nvSpPr>
          <p:cNvPr id="33" name="矩形 32"/>
          <p:cNvSpPr/>
          <p:nvPr/>
        </p:nvSpPr>
        <p:spPr>
          <a:xfrm>
            <a:off x="2436436" y="-8554"/>
            <a:ext cx="7379185" cy="523220"/>
          </a:xfrm>
          <a:prstGeom prst="rect">
            <a:avLst/>
          </a:prstGeom>
        </p:spPr>
        <p:txBody>
          <a:bodyPr wrap="square">
            <a:spAutoFit/>
          </a:bodyPr>
          <a:lstStyle/>
          <a:p>
            <a:pPr algn="ctr">
              <a:defRPr/>
            </a:pPr>
            <a:r>
              <a:rPr lang="zh-CN" altLang="zh-CN" sz="2800" b="1" kern="100" dirty="0">
                <a:solidFill>
                  <a:prstClr val="white"/>
                </a:solidFill>
                <a:latin typeface="Times New Roman" panose="02020603050405020304"/>
                <a:ea typeface="微软雅黑" panose="020B0503020204020204" pitchFamily="34" charset="-122"/>
                <a:cs typeface="Times New Roman" panose="02020603050405020304"/>
              </a:rPr>
              <a:t>核心考点三　物质运动的规律</a:t>
            </a:r>
            <a:endParaRPr lang="zh-CN" altLang="zh-CN" sz="2800" b="1" kern="100" dirty="0">
              <a:solidFill>
                <a:prstClr val="white"/>
              </a:solidFill>
              <a:latin typeface="Times New Roman" panose="02020603050405020304"/>
              <a:ea typeface="微软雅黑" panose="020B0503020204020204" pitchFamily="34" charset="-122"/>
              <a:cs typeface="Times New Roman" panose="02020603050405020304"/>
            </a:endParaRPr>
          </a:p>
        </p:txBody>
      </p:sp>
      <p:pic>
        <p:nvPicPr>
          <p:cNvPr id="8194" name="Picture 2" descr="145"/>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402715" y="3382010"/>
            <a:ext cx="8696960" cy="2938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71838" y="1245003"/>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rPr>
              <a:t>提醒　</a:t>
            </a: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规律</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联系。规律是一种联系，但是并非任何联系都是规律。</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规律</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规则。规律是客观的，不能被制定、修改或废除。规则是主观的，可以制定、修改、补充或废除，正确的、合理的规则总是根据客观规律制定的，是对客观规律的反映。</a:t>
            </a:r>
            <a:endParaRPr lang="zh-CN" altLang="zh-CN" sz="260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665633"/>
            <a:ext cx="11412000" cy="432181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2600" b="1" kern="100" dirty="0">
                <a:latin typeface="+mj-ea"/>
                <a:ea typeface="+mj-ea"/>
                <a:cs typeface="Times New Roman" panose="02020603050405020304"/>
              </a:rPr>
              <a:t>2.</a:t>
            </a:r>
            <a:r>
              <a:rPr lang="zh-CN" altLang="zh-CN" sz="2600" b="1" kern="100" dirty="0">
                <a:latin typeface="+mj-ea"/>
                <a:ea typeface="+mj-ea"/>
                <a:cs typeface="Times New Roman" panose="02020603050405020304"/>
              </a:rPr>
              <a:t>规律的客观性和普遍性</a:t>
            </a:r>
            <a:endParaRPr lang="zh-CN" altLang="zh-CN" sz="2600" b="1" kern="100" dirty="0">
              <a:latin typeface="+mj-ea"/>
              <a:ea typeface="+mj-ea"/>
              <a:cs typeface="Times New Roman" panose="020206030504050203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原理：</a:t>
            </a:r>
            <a:endParaRPr lang="zh-CN" altLang="zh-CN" sz="2600" kern="100" dirty="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规律是客观的，是不以人的意志为转移的，它既不能被创造，也不能被消灭。</a:t>
            </a:r>
            <a:endParaRPr lang="zh-CN" altLang="zh-CN" sz="2600" kern="100" dirty="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规律是普遍的，自然界、人类社会和人的思维，在其运动、变化和发展的过程中，都遵循其固有的规律。</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endParaRPr lang="zh-CN" altLang="zh-CN" sz="260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487680" y="165100"/>
            <a:ext cx="11115040" cy="6292850"/>
          </a:xfrm>
          <a:prstGeom prst="rect">
            <a:avLst/>
          </a:prstGeom>
          <a:noFill/>
        </p:spPr>
        <p:txBody>
          <a:bodyPr wrap="square" rtlCol="0" anchor="t">
            <a:spAutoFit/>
          </a:bodyPr>
          <a:p>
            <a:pPr algn="just">
              <a:lnSpc>
                <a:spcPct val="180000"/>
              </a:lnSpc>
              <a:spcAft>
                <a:spcPts val="0"/>
              </a:spcAft>
            </a:pPr>
            <a:r>
              <a:rPr lang="zh-CN" altLang="zh-CN" sz="2800" kern="100" dirty="0">
                <a:latin typeface="Times New Roman" panose="02020603050405020304"/>
                <a:ea typeface="微软雅黑" panose="020B0503020204020204" pitchFamily="34" charset="-122"/>
                <a:cs typeface="Times New Roman" panose="02020603050405020304"/>
                <a:sym typeface="+mn-ea"/>
              </a:rPr>
              <a:t>方法论：</a:t>
            </a:r>
            <a:endParaRPr lang="zh-CN" altLang="zh-CN" sz="2800" kern="100" dirty="0">
              <a:latin typeface="Times New Roman" panose="02020603050405020304"/>
              <a:ea typeface="微软雅黑" panose="020B0503020204020204" pitchFamily="34" charset="-122"/>
              <a:cs typeface="Times New Roman" panose="02020603050405020304"/>
              <a:sym typeface="+mn-ea"/>
            </a:endParaRPr>
          </a:p>
          <a:p>
            <a:pPr algn="just">
              <a:lnSpc>
                <a:spcPct val="180000"/>
              </a:lnSpc>
              <a:spcAft>
                <a:spcPts val="0"/>
              </a:spcAft>
            </a:pPr>
            <a:r>
              <a:rPr lang="en-US" altLang="zh-CN" sz="2800" kern="100" dirty="0">
                <a:latin typeface="宋体" panose="02010600030101010101" pitchFamily="2" charset="-122"/>
                <a:ea typeface="微软雅黑" panose="020B0503020204020204" pitchFamily="34" charset="-122"/>
                <a:cs typeface="Times New Roman" panose="02020603050405020304"/>
                <a:sym typeface="+mn-ea"/>
              </a:rPr>
              <a:t>①</a:t>
            </a:r>
            <a:r>
              <a:rPr lang="zh-CN" altLang="zh-CN" sz="2800" kern="100" dirty="0">
                <a:latin typeface="Times New Roman" panose="02020603050405020304"/>
                <a:ea typeface="微软雅黑" panose="020B0503020204020204" pitchFamily="34" charset="-122"/>
                <a:cs typeface="Times New Roman" panose="02020603050405020304"/>
                <a:sym typeface="+mn-ea"/>
              </a:rPr>
              <a:t>规律的客观性和普遍性</a:t>
            </a:r>
            <a:r>
              <a:rPr lang="zh-CN" altLang="zh-CN" sz="2800" kern="100" dirty="0">
                <a:solidFill>
                  <a:srgbClr val="FF0000"/>
                </a:solidFill>
                <a:latin typeface="Times New Roman" panose="02020603050405020304"/>
                <a:ea typeface="微软雅黑" panose="020B0503020204020204" pitchFamily="34" charset="-122"/>
                <a:cs typeface="Times New Roman" panose="02020603050405020304"/>
                <a:sym typeface="+mn-ea"/>
              </a:rPr>
              <a:t>要求我们必须尊重规律，按规律办事</a:t>
            </a:r>
            <a:r>
              <a:rPr lang="zh-CN" altLang="zh-CN" sz="2800" kern="100" dirty="0">
                <a:latin typeface="Times New Roman" panose="02020603050405020304"/>
                <a:ea typeface="微软雅黑" panose="020B0503020204020204" pitchFamily="34" charset="-122"/>
                <a:cs typeface="Times New Roman" panose="02020603050405020304"/>
                <a:sym typeface="+mn-ea"/>
              </a:rPr>
              <a:t>，而不能违背规律。</a:t>
            </a:r>
            <a:endParaRPr lang="zh-CN" altLang="zh-CN" sz="2800" kern="100" dirty="0">
              <a:latin typeface="Times New Roman" panose="02020603050405020304"/>
              <a:ea typeface="微软雅黑" panose="020B0503020204020204" pitchFamily="34" charset="-122"/>
              <a:cs typeface="Times New Roman" panose="02020603050405020304"/>
              <a:sym typeface="+mn-ea"/>
            </a:endParaRPr>
          </a:p>
          <a:p>
            <a:pPr algn="just">
              <a:lnSpc>
                <a:spcPct val="180000"/>
              </a:lnSpc>
              <a:spcAft>
                <a:spcPts val="0"/>
              </a:spcAft>
            </a:pPr>
            <a:r>
              <a:rPr lang="en-US" altLang="zh-CN" sz="2800" kern="100" dirty="0">
                <a:latin typeface="宋体" panose="02010600030101010101" pitchFamily="2" charset="-122"/>
                <a:ea typeface="微软雅黑" panose="020B0503020204020204" pitchFamily="34" charset="-122"/>
                <a:cs typeface="Times New Roman" panose="02020603050405020304"/>
                <a:sym typeface="+mn-ea"/>
              </a:rPr>
              <a:t>②</a:t>
            </a:r>
            <a:r>
              <a:rPr lang="zh-CN" altLang="zh-CN" sz="2800" kern="100" dirty="0">
                <a:latin typeface="Times New Roman" panose="02020603050405020304"/>
                <a:ea typeface="微软雅黑" panose="020B0503020204020204" pitchFamily="34" charset="-122"/>
                <a:cs typeface="Times New Roman" panose="02020603050405020304"/>
                <a:sym typeface="+mn-ea"/>
              </a:rPr>
              <a:t>在客观规律面前，人并不是无能为力的。</a:t>
            </a:r>
            <a:r>
              <a:rPr lang="zh-CN" altLang="zh-CN" sz="2800" kern="100" dirty="0">
                <a:solidFill>
                  <a:srgbClr val="FF0000"/>
                </a:solidFill>
                <a:latin typeface="Times New Roman" panose="02020603050405020304"/>
                <a:ea typeface="微软雅黑" panose="020B0503020204020204" pitchFamily="34" charset="-122"/>
                <a:cs typeface="Times New Roman" panose="02020603050405020304"/>
                <a:sym typeface="+mn-ea"/>
              </a:rPr>
              <a:t>人可以在认识和把握规律的基础上，根据规律发生作用的条件和形式利用规律，改造客观世界，造福人类。</a:t>
            </a:r>
            <a:endParaRPr lang="zh-CN" altLang="zh-CN" sz="2800" kern="100" dirty="0">
              <a:solidFill>
                <a:srgbClr val="FF0000"/>
              </a:solidFill>
              <a:latin typeface="Times New Roman" panose="02020603050405020304"/>
              <a:ea typeface="微软雅黑" panose="020B0503020204020204" pitchFamily="34" charset="-122"/>
              <a:cs typeface="Times New Roman" panose="02020603050405020304"/>
              <a:sym typeface="+mn-ea"/>
            </a:endParaRPr>
          </a:p>
          <a:p>
            <a:pPr algn="just">
              <a:lnSpc>
                <a:spcPct val="180000"/>
              </a:lnSpc>
              <a:spcAft>
                <a:spcPts val="0"/>
              </a:spcAft>
            </a:pPr>
            <a:r>
              <a:rPr lang="zh-CN" altLang="en-US" sz="2800">
                <a:latin typeface="Calibri" panose="020F0502020204030204" charset="0"/>
              </a:rPr>
              <a:t>③</a:t>
            </a:r>
            <a:r>
              <a:rPr lang="zh-CN" altLang="en-US" sz="2800">
                <a:solidFill>
                  <a:srgbClr val="0000CC"/>
                </a:solidFill>
                <a:latin typeface="Calibri" panose="020F0502020204030204" charset="0"/>
              </a:rPr>
              <a:t>把发挥主观能动性和尊重客观规律结合起来，把高度的革命热情同严谨踏实的科学态度结合起来，</a:t>
            </a:r>
            <a:endParaRPr lang="zh-CN" altLang="en-US" sz="2800">
              <a:solidFill>
                <a:srgbClr val="0000CC"/>
              </a:solidFill>
              <a:latin typeface="Calibri" panose="020F0502020204030204" charset="0"/>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89429" y="489019"/>
            <a:ext cx="11412000" cy="588137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80000"/>
              </a:lnSpc>
            </a:pPr>
            <a:r>
              <a:rPr lang="en-US" altLang="zh-CN" sz="2600" b="1" kern="100" dirty="0">
                <a:latin typeface="+mj-ea"/>
                <a:ea typeface="+mj-ea"/>
                <a:cs typeface="Times New Roman" panose="02020603050405020304"/>
              </a:rPr>
              <a:t>3.</a:t>
            </a:r>
            <a:r>
              <a:rPr lang="zh-CN" altLang="zh-CN" sz="2600" b="1" kern="100" dirty="0">
                <a:latin typeface="+mj-ea"/>
                <a:ea typeface="+mj-ea"/>
                <a:cs typeface="Times New Roman" panose="02020603050405020304"/>
              </a:rPr>
              <a:t>尊重客观规律与发挥</a:t>
            </a:r>
            <a:r>
              <a:rPr lang="zh-CN" altLang="zh-CN" sz="2600" b="1" kern="100" dirty="0" smtClean="0">
                <a:latin typeface="+mj-ea"/>
                <a:ea typeface="+mj-ea"/>
                <a:cs typeface="Times New Roman" panose="02020603050405020304"/>
              </a:rPr>
              <a:t>主观能动性</a:t>
            </a:r>
            <a:endParaRPr lang="en-US" altLang="zh-CN" sz="2600" b="1" kern="100" dirty="0" smtClean="0">
              <a:latin typeface="+mj-ea"/>
              <a:ea typeface="+mj-ea"/>
              <a:cs typeface="Times New Roman" panose="02020603050405020304"/>
            </a:endParaRPr>
          </a:p>
          <a:p>
            <a:pPr algn="just">
              <a:lnSpc>
                <a:spcPct val="18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原理：</a:t>
            </a:r>
            <a:endParaRPr lang="zh-CN" altLang="zh-CN" sz="2600" kern="100" dirty="0">
              <a:latin typeface="Times New Roman" panose="02020603050405020304"/>
              <a:ea typeface="微软雅黑" panose="020B0503020204020204" pitchFamily="34" charset="-122"/>
              <a:cs typeface="Times New Roman" panose="02020603050405020304"/>
            </a:endParaRPr>
          </a:p>
          <a:p>
            <a:pPr algn="just">
              <a:lnSpc>
                <a:spcPct val="18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尊重客观规律与发挥主观能动性是辩证统一的，尊重客观规律是发挥主观能动性的</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前提</a:t>
            </a:r>
            <a:r>
              <a:rPr lang="zh-CN" altLang="zh-CN" sz="2600" kern="100" dirty="0">
                <a:latin typeface="Times New Roman" panose="02020603050405020304"/>
                <a:ea typeface="微软雅黑" panose="020B0503020204020204" pitchFamily="34" charset="-122"/>
                <a:cs typeface="Times New Roman" panose="02020603050405020304"/>
              </a:rPr>
              <a:t>，发挥主观能动性是认识和利用客观规律的</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必要条件</a:t>
            </a:r>
            <a:r>
              <a:rPr lang="zh-CN" altLang="zh-CN" sz="2600" kern="100" dirty="0">
                <a:latin typeface="Times New Roman" panose="02020603050405020304"/>
                <a:ea typeface="微软雅黑" panose="020B0503020204020204" pitchFamily="34" charset="-122"/>
                <a:cs typeface="Times New Roman" panose="02020603050405020304"/>
              </a:rPr>
              <a:t>。</a:t>
            </a:r>
            <a:endParaRPr lang="zh-CN" altLang="zh-CN" sz="2600" kern="100" dirty="0">
              <a:latin typeface="宋体" panose="02010600030101010101" pitchFamily="2" charset="-122"/>
              <a:cs typeface="Courier New" panose="02070309020205020404"/>
            </a:endParaRPr>
          </a:p>
          <a:p>
            <a:pPr algn="just">
              <a:lnSpc>
                <a:spcPct val="18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方法论：</a:t>
            </a:r>
            <a:endParaRPr lang="zh-CN" altLang="zh-CN" sz="2600" kern="100" dirty="0">
              <a:latin typeface="Times New Roman" panose="02020603050405020304"/>
              <a:ea typeface="微软雅黑" panose="020B0503020204020204" pitchFamily="34" charset="-122"/>
              <a:cs typeface="Times New Roman" panose="02020603050405020304"/>
            </a:endParaRPr>
          </a:p>
          <a:p>
            <a:pPr algn="just">
              <a:lnSpc>
                <a:spcPct val="18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既要尊重客观规律，按规律办事，又要充分发挥主观能动性，把发挥主观能动性和尊重客观规律结合起来，把高度的革命热情同严谨踏实的科学态度结合起来</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2600" kern="100" dirty="0">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1221195"/>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rPr>
              <a:t>提醒　</a:t>
            </a:r>
            <a:r>
              <a:rPr lang="zh-CN" altLang="zh-CN" sz="2600" kern="100" dirty="0">
                <a:latin typeface="Times New Roman" panose="02020603050405020304"/>
                <a:ea typeface="微软雅黑" panose="020B0503020204020204" pitchFamily="34" charset="-122"/>
                <a:cs typeface="Times New Roman" panose="02020603050405020304"/>
              </a:rPr>
              <a:t>把发挥主观能动性与尊重客观规律结合起来，要反对两种错误倾向。一是</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宿命论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，夸大规律的客观性，认为人在规律面前无能为力；二是</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唯意志论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，夸大人的主观能动性，忽视规律的客观性。</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26745" y="674370"/>
            <a:ext cx="10378440" cy="5688965"/>
          </a:xfrm>
          <a:prstGeom prst="rect">
            <a:avLst/>
          </a:prstGeom>
          <a:noFill/>
        </p:spPr>
        <p:txBody>
          <a:bodyPr wrap="square" rtlCol="0" anchor="t">
            <a:spAutoFit/>
          </a:bodyPr>
          <a:p>
            <a:pPr>
              <a:lnSpc>
                <a:spcPct val="130000"/>
              </a:lnSpc>
            </a:pPr>
            <a:r>
              <a:rPr lang="zh-CN" altLang="en-US" sz="2800"/>
              <a:t>21.“岁月不居，时节如流”。这客观规律谁也无法改变，可以改变的是人们对待时间的态度。毛泽东讲，“一万年太久，只争朝夕”。邓小平说，“我就担心丧失机会。不抓呀，看到的机会就丢掉了，时间晃就过去了”。人们在时间规律面前要“争”，要“抓”，其哲学依据是</a:t>
            </a:r>
            <a:endParaRPr lang="zh-CN" altLang="en-US" sz="2800"/>
          </a:p>
          <a:p>
            <a:pPr>
              <a:lnSpc>
                <a:spcPct val="130000"/>
              </a:lnSpc>
            </a:pPr>
            <a:r>
              <a:rPr lang="zh-CN" altLang="en-US" sz="2800"/>
              <a:t>①时间的价值因人而异，没有客观性</a:t>
            </a:r>
            <a:endParaRPr lang="zh-CN" altLang="en-US" sz="2800"/>
          </a:p>
          <a:p>
            <a:pPr>
              <a:lnSpc>
                <a:spcPct val="130000"/>
              </a:lnSpc>
            </a:pPr>
            <a:r>
              <a:rPr lang="zh-CN" altLang="en-US" sz="2800"/>
              <a:t>②承认时间规律的客观性是科学利用时间的前提</a:t>
            </a:r>
            <a:endParaRPr lang="zh-CN" altLang="en-US" sz="2800"/>
          </a:p>
          <a:p>
            <a:pPr>
              <a:lnSpc>
                <a:spcPct val="130000"/>
              </a:lnSpc>
            </a:pPr>
            <a:r>
              <a:rPr lang="zh-CN" altLang="en-US" sz="2800"/>
              <a:t>③时间规律的普遍性决定了人们对待时间态度的统一性</a:t>
            </a:r>
            <a:endParaRPr lang="zh-CN" altLang="en-US" sz="2800"/>
          </a:p>
          <a:p>
            <a:pPr>
              <a:lnSpc>
                <a:spcPct val="130000"/>
              </a:lnSpc>
            </a:pPr>
            <a:r>
              <a:rPr lang="zh-CN" altLang="en-US" sz="2800"/>
              <a:t>④时间的流逝是客观的，对时机的把握需要发挥主观能动性</a:t>
            </a:r>
            <a:endParaRPr lang="zh-CN" altLang="en-US" sz="2800"/>
          </a:p>
          <a:p>
            <a:pPr>
              <a:lnSpc>
                <a:spcPct val="130000"/>
              </a:lnSpc>
            </a:pPr>
            <a:r>
              <a:rPr lang="zh-CN" altLang="en-US" sz="2800"/>
              <a:t>A. ①②  B. ①③  C. ②④  D.③④</a:t>
            </a:r>
            <a:endParaRPr lang="zh-CN" altLang="en-US" sz="2800"/>
          </a:p>
        </p:txBody>
      </p:sp>
      <p:sp>
        <p:nvSpPr>
          <p:cNvPr id="3" name="文本框 2"/>
          <p:cNvSpPr txBox="1"/>
          <p:nvPr/>
        </p:nvSpPr>
        <p:spPr>
          <a:xfrm>
            <a:off x="626745" y="213995"/>
            <a:ext cx="6433185" cy="460375"/>
          </a:xfrm>
          <a:prstGeom prst="rect">
            <a:avLst/>
          </a:prstGeom>
          <a:noFill/>
        </p:spPr>
        <p:txBody>
          <a:bodyPr wrap="square" rtlCol="0" anchor="t">
            <a:spAutoFit/>
          </a:bodyPr>
          <a:p>
            <a:r>
              <a:rPr lang="zh-CN" altLang="en-US">
                <a:latin typeface="方正舒体" panose="02010601030101010101" pitchFamily="2" charset="-122"/>
                <a:ea typeface="方正舒体" panose="02010601030101010101" pitchFamily="2" charset="-122"/>
                <a:cs typeface="方正舒体" panose="02010601030101010101" pitchFamily="2" charset="-122"/>
              </a:rPr>
              <a:t>2020高考文综政治试题（全国III卷）</a:t>
            </a:r>
            <a:endParaRPr lang="zh-CN" altLang="en-US">
              <a:latin typeface="方正舒体" panose="02010601030101010101" pitchFamily="2" charset="-122"/>
              <a:ea typeface="方正舒体" panose="02010601030101010101" pitchFamily="2" charset="-122"/>
              <a:cs typeface="方正舒体" panose="02010601030101010101" pitchFamily="2" charset="-122"/>
            </a:endParaRPr>
          </a:p>
        </p:txBody>
      </p:sp>
      <p:sp>
        <p:nvSpPr>
          <p:cNvPr id="4" name="矩形 3"/>
          <p:cNvSpPr/>
          <p:nvPr/>
        </p:nvSpPr>
        <p:spPr>
          <a:xfrm>
            <a:off x="10662210" y="3905250"/>
            <a:ext cx="1063625" cy="1568450"/>
          </a:xfrm>
          <a:prstGeom prst="rect">
            <a:avLst/>
          </a:prstGeom>
        </p:spPr>
        <p:txBody>
          <a:bodyPr wrap="none">
            <a:spAutoFit/>
          </a:bodyPr>
          <a:lstStyle/>
          <a:p>
            <a:r>
              <a:rPr lang="en-US" altLang="zh-CN" sz="9600" dirty="0">
                <a:solidFill>
                  <a:srgbClr val="FF0000"/>
                </a:solidFill>
              </a:rPr>
              <a:t>C</a:t>
            </a:r>
            <a:endParaRPr lang="zh-CN" altLang="en-US" sz="96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42950" y="950595"/>
            <a:ext cx="10704195" cy="5262245"/>
          </a:xfrm>
          <a:prstGeom prst="rect">
            <a:avLst/>
          </a:prstGeom>
          <a:noFill/>
        </p:spPr>
        <p:txBody>
          <a:bodyPr wrap="square" rtlCol="0" anchor="t">
            <a:spAutoFit/>
          </a:bodyPr>
          <a:p>
            <a:pPr algn="l">
              <a:lnSpc>
                <a:spcPct val="150000"/>
              </a:lnSpc>
              <a:buClrTx/>
              <a:buSzTx/>
              <a:buFontTx/>
            </a:pPr>
            <a:r>
              <a:rPr lang="zh-CN" altLang="en-US" sz="2800"/>
              <a:t>21.习近平指出:黄河流城生态保护和高质量发展，要尊重规律，摒弃征服水、征服自然的冲动思想。“禹之决渎也。因水以为师。”大禹之所以能成功治理水患，原因在于尊重规律。这说明：</a:t>
            </a:r>
            <a:endParaRPr lang="zh-CN" altLang="en-US" sz="2800"/>
          </a:p>
          <a:p>
            <a:pPr algn="l">
              <a:lnSpc>
                <a:spcPct val="150000"/>
              </a:lnSpc>
              <a:buClrTx/>
              <a:buSzTx/>
              <a:buFontTx/>
            </a:pPr>
            <a:r>
              <a:rPr lang="zh-CN" altLang="en-US" sz="2800"/>
              <a:t>①认识规律就能达到改造世界的目的</a:t>
            </a:r>
            <a:endParaRPr lang="zh-CN" altLang="en-US" sz="2800"/>
          </a:p>
          <a:p>
            <a:pPr algn="l">
              <a:lnSpc>
                <a:spcPct val="150000"/>
              </a:lnSpc>
              <a:buClrTx/>
              <a:buSzTx/>
              <a:buFontTx/>
            </a:pPr>
            <a:r>
              <a:rPr lang="zh-CN" altLang="en-US" sz="2800"/>
              <a:t>②掌握和尊重规律才能避免主观盲动</a:t>
            </a:r>
            <a:endParaRPr lang="zh-CN" altLang="en-US" sz="2800"/>
          </a:p>
          <a:p>
            <a:pPr algn="l">
              <a:lnSpc>
                <a:spcPct val="150000"/>
              </a:lnSpc>
              <a:buClrTx/>
              <a:buSzTx/>
              <a:buFontTx/>
            </a:pPr>
            <a:r>
              <a:rPr lang="zh-CN" altLang="en-US" sz="2800"/>
              <a:t>③根据规律特点利用规律才能造福人类</a:t>
            </a:r>
            <a:endParaRPr lang="zh-CN" altLang="en-US" sz="2800"/>
          </a:p>
          <a:p>
            <a:pPr algn="l">
              <a:lnSpc>
                <a:spcPct val="150000"/>
              </a:lnSpc>
              <a:buClrTx/>
              <a:buSzTx/>
              <a:buFontTx/>
            </a:pPr>
            <a:r>
              <a:rPr lang="zh-CN" altLang="en-US" sz="2800"/>
              <a:t>④按规律办事就不能改变其发生作用的条件和形式</a:t>
            </a:r>
            <a:endParaRPr lang="zh-CN" altLang="en-US" sz="2800"/>
          </a:p>
          <a:p>
            <a:pPr algn="l">
              <a:lnSpc>
                <a:spcPct val="150000"/>
              </a:lnSpc>
              <a:buClrTx/>
              <a:buSzTx/>
              <a:buFontTx/>
            </a:pPr>
            <a:r>
              <a:rPr lang="zh-CN" altLang="en-US" sz="2800"/>
              <a:t>A.①②   B.①④   C.②③  D.③④</a:t>
            </a:r>
            <a:endParaRPr lang="zh-CN" altLang="en-US" sz="2800"/>
          </a:p>
        </p:txBody>
      </p:sp>
      <p:sp>
        <p:nvSpPr>
          <p:cNvPr id="4" name="文本框 3"/>
          <p:cNvSpPr txBox="1"/>
          <p:nvPr/>
        </p:nvSpPr>
        <p:spPr>
          <a:xfrm>
            <a:off x="585470" y="335280"/>
            <a:ext cx="6271895" cy="460375"/>
          </a:xfrm>
          <a:prstGeom prst="rect">
            <a:avLst/>
          </a:prstGeom>
          <a:noFill/>
        </p:spPr>
        <p:txBody>
          <a:bodyPr wrap="square" rtlCol="0" anchor="t">
            <a:spAutoFit/>
          </a:bodyPr>
          <a:p>
            <a:pPr lvl="0" algn="l">
              <a:buClrTx/>
              <a:buSzTx/>
              <a:buFontTx/>
            </a:pPr>
            <a:r>
              <a:rPr lang="zh-CN" altLang="en-US">
                <a:latin typeface="方正舒体" panose="02010601030101010101" pitchFamily="2" charset="-122"/>
                <a:ea typeface="方正舒体" panose="02010601030101010101" pitchFamily="2" charset="-122"/>
                <a:cs typeface="方正舒体" panose="02010601030101010101" pitchFamily="2" charset="-122"/>
                <a:sym typeface="+mn-ea"/>
              </a:rPr>
              <a:t>2020高考文综政治试题（全国Ⅱ卷）</a:t>
            </a:r>
            <a:endParaRPr lang="zh-CN" altLang="en-US">
              <a:latin typeface="方正舒体" panose="02010601030101010101" pitchFamily="2" charset="-122"/>
              <a:ea typeface="方正舒体" panose="02010601030101010101" pitchFamily="2" charset="-122"/>
              <a:cs typeface="方正舒体" panose="02010601030101010101" pitchFamily="2" charset="-122"/>
              <a:sym typeface="+mn-ea"/>
            </a:endParaRPr>
          </a:p>
        </p:txBody>
      </p:sp>
      <p:sp>
        <p:nvSpPr>
          <p:cNvPr id="5" name="矩形 4"/>
          <p:cNvSpPr/>
          <p:nvPr/>
        </p:nvSpPr>
        <p:spPr>
          <a:xfrm>
            <a:off x="10276130" y="4189095"/>
            <a:ext cx="1063625" cy="1568450"/>
          </a:xfrm>
          <a:prstGeom prst="rect">
            <a:avLst/>
          </a:prstGeom>
        </p:spPr>
        <p:txBody>
          <a:bodyPr wrap="none">
            <a:spAutoFit/>
          </a:bodyPr>
          <a:p>
            <a:r>
              <a:rPr lang="en-US" altLang="zh-CN" sz="9600" dirty="0">
                <a:solidFill>
                  <a:srgbClr val="FF0000"/>
                </a:solidFill>
              </a:rPr>
              <a:t>C</a:t>
            </a:r>
            <a:endParaRPr lang="zh-CN" altLang="en-US" sz="96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262558" y="549841"/>
            <a:ext cx="11495806" cy="52622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spAutoFit/>
          </a:bodyPr>
          <a:lstStyle>
            <a:lvl1pPr indent="3556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marL="4572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2pPr>
            <a:lvl3pPr marL="9144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3pPr>
            <a:lvl4pPr marL="13716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4pPr>
            <a:lvl5pPr marL="18288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5pPr>
            <a:lvl6pPr marL="22860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6pPr>
            <a:lvl7pPr marL="27432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7pPr>
            <a:lvl8pPr marL="32004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8pPr>
            <a:lvl9pPr marL="36576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9pPr>
          </a:lstStyle>
          <a:p>
            <a:pPr marL="0" marR="0" lvl="0" indent="355600" algn="l" defTabSz="914400" rtl="0" eaLnBrk="1" fontAlgn="base" latinLnBrk="0" hangingPunct="1">
              <a:lnSpc>
                <a:spcPct val="150000"/>
              </a:lnSpc>
              <a:spcBef>
                <a:spcPct val="0"/>
              </a:spcBef>
              <a:spcAft>
                <a:spcPct val="0"/>
              </a:spcAft>
              <a:buClrTx/>
              <a:buSzTx/>
              <a:buFontTx/>
              <a:buNone/>
            </a:pPr>
            <a:r>
              <a:rPr kumimoji="0" lang="en-US" altLang="zh-CN" sz="2800" b="1"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26.</a:t>
            </a:r>
            <a:r>
              <a:rPr kumimoji="0" lang="zh-CN" altLang="en-US" sz="2800" b="1"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为积极推进生态文明建设，实现中华民族永续发展，我们必须树立和践行绿水青山就是金山银山的理念，坚持节约资源和保护环境的基本国策，像对待生命一样对待生态环境。其中蕴含的哲学道理有：</a:t>
            </a:r>
            <a:endParaRPr kumimoji="0" lang="zh-CN" altLang="en-US" sz="2800" b="1" i="0" u="none" strike="noStrike" cap="none" normalizeH="0" baseline="0" dirty="0" smtClean="0">
              <a:ln>
                <a:noFill/>
              </a:ln>
              <a:effectLst/>
              <a:ea typeface="宋体" panose="02010600030101010101" pitchFamily="2" charset="-122"/>
              <a:cs typeface="宋体" panose="02010600030101010101" pitchFamily="2" charset="-122"/>
            </a:endParaRPr>
          </a:p>
          <a:p>
            <a:pPr marL="0" marR="0" lvl="0" indent="355600" algn="l" defTabSz="914400" rtl="0" eaLnBrk="0" fontAlgn="base" latinLnBrk="0" hangingPunct="0">
              <a:lnSpc>
                <a:spcPct val="150000"/>
              </a:lnSpc>
              <a:spcBef>
                <a:spcPct val="0"/>
              </a:spcBef>
              <a:spcAft>
                <a:spcPct val="0"/>
              </a:spcAft>
              <a:buClrTx/>
              <a:buSzTx/>
              <a:buFontTx/>
              <a:buNone/>
            </a:pPr>
            <a:r>
              <a:rPr kumimoji="0" lang="zh-CN" altLang="en-US" sz="2800" b="1"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①运动是物质固有的根本属性</a:t>
            </a:r>
            <a:r>
              <a:rPr kumimoji="0" lang="zh-CN" altLang="en-US" sz="2800" b="1" i="0" u="none" strike="noStrike" cap="none" normalizeH="0" baseline="0" dirty="0" smtClean="0">
                <a:ln>
                  <a:noFill/>
                </a:ln>
                <a:effectLst/>
                <a:latin typeface="Arial" panose="020B0604020202020204"/>
                <a:ea typeface="宋体" panose="02010600030101010101" pitchFamily="2" charset="-122"/>
                <a:cs typeface="宋体" panose="02010600030101010101" pitchFamily="2" charset="-122"/>
              </a:rPr>
              <a:t>  </a:t>
            </a:r>
            <a:endParaRPr kumimoji="0" lang="zh-CN" altLang="en-US" sz="2800" b="1" i="0" u="none" strike="noStrike" cap="none" normalizeH="0" baseline="0" dirty="0" smtClean="0">
              <a:ln>
                <a:noFill/>
              </a:ln>
              <a:effectLst/>
              <a:ea typeface="宋体" panose="02010600030101010101" pitchFamily="2" charset="-122"/>
              <a:cs typeface="宋体" panose="02010600030101010101" pitchFamily="2" charset="-122"/>
            </a:endParaRPr>
          </a:p>
          <a:p>
            <a:pPr marL="0" marR="0" lvl="0" indent="355600" algn="l" defTabSz="914400" rtl="0" eaLnBrk="0" fontAlgn="base" latinLnBrk="0" hangingPunct="0">
              <a:lnSpc>
                <a:spcPct val="150000"/>
              </a:lnSpc>
              <a:spcBef>
                <a:spcPct val="0"/>
              </a:spcBef>
              <a:spcAft>
                <a:spcPct val="0"/>
              </a:spcAft>
              <a:buClrTx/>
              <a:buSzTx/>
              <a:buFontTx/>
              <a:buNone/>
            </a:pPr>
            <a:r>
              <a:rPr kumimoji="0" lang="zh-CN" altLang="en-US" sz="2800" b="1"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②生态环境的变化发展有它固有的规律</a:t>
            </a:r>
            <a:endParaRPr kumimoji="0" lang="zh-CN" altLang="en-US" sz="2800" b="1" i="0" u="none" strike="noStrike" cap="none" normalizeH="0" baseline="0" dirty="0" smtClean="0">
              <a:ln>
                <a:noFill/>
              </a:ln>
              <a:effectLst/>
              <a:ea typeface="宋体" panose="02010600030101010101" pitchFamily="2" charset="-122"/>
              <a:cs typeface="宋体" panose="02010600030101010101" pitchFamily="2" charset="-122"/>
            </a:endParaRPr>
          </a:p>
          <a:p>
            <a:pPr marL="0" marR="0" lvl="0" indent="355600" algn="l" defTabSz="914400" rtl="0" eaLnBrk="0" fontAlgn="base" latinLnBrk="0" hangingPunct="0">
              <a:lnSpc>
                <a:spcPct val="150000"/>
              </a:lnSpc>
              <a:spcBef>
                <a:spcPct val="0"/>
              </a:spcBef>
              <a:spcAft>
                <a:spcPct val="0"/>
              </a:spcAft>
              <a:buClrTx/>
              <a:buSzTx/>
              <a:buFontTx/>
              <a:buNone/>
            </a:pPr>
            <a:r>
              <a:rPr kumimoji="0" lang="zh-CN" altLang="en-US" sz="2800" b="1"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③认识自然规律是改造自然规律的前提</a:t>
            </a:r>
            <a:endParaRPr kumimoji="0" lang="zh-CN" altLang="en-US" sz="2800" b="1" i="0" u="none" strike="noStrike" cap="none" normalizeH="0" baseline="0" dirty="0" smtClean="0">
              <a:ln>
                <a:noFill/>
              </a:ln>
              <a:effectLst/>
              <a:ea typeface="宋体" panose="02010600030101010101" pitchFamily="2" charset="-122"/>
              <a:cs typeface="宋体" panose="02010600030101010101" pitchFamily="2" charset="-122"/>
            </a:endParaRPr>
          </a:p>
          <a:p>
            <a:pPr marL="0" marR="0" lvl="0" indent="355600" algn="l" defTabSz="914400" rtl="0" eaLnBrk="0" fontAlgn="base" latinLnBrk="0" hangingPunct="0">
              <a:lnSpc>
                <a:spcPct val="150000"/>
              </a:lnSpc>
              <a:spcBef>
                <a:spcPct val="0"/>
              </a:spcBef>
              <a:spcAft>
                <a:spcPct val="0"/>
              </a:spcAft>
              <a:buClrTx/>
              <a:buSzTx/>
              <a:buFontTx/>
              <a:buNone/>
            </a:pPr>
            <a:r>
              <a:rPr kumimoji="0" lang="zh-CN" altLang="en-US" sz="2800" b="1"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④按规律办事才能实现人类的价值追求</a:t>
            </a:r>
            <a:endParaRPr kumimoji="0" lang="zh-CN" altLang="en-US" sz="2800" b="1" i="0" u="none" strike="noStrike" cap="none" normalizeH="0" baseline="0" dirty="0" smtClean="0">
              <a:ln>
                <a:noFill/>
              </a:ln>
              <a:effectLst/>
              <a:ea typeface="宋体" panose="02010600030101010101" pitchFamily="2" charset="-122"/>
              <a:cs typeface="宋体" panose="02010600030101010101" pitchFamily="2" charset="-122"/>
            </a:endParaRPr>
          </a:p>
          <a:p>
            <a:pPr marL="0" marR="0" lvl="0" indent="355600" algn="l" defTabSz="914400" rtl="0" eaLnBrk="0" fontAlgn="base" latinLnBrk="0" hangingPunct="0">
              <a:lnSpc>
                <a:spcPct val="150000"/>
              </a:lnSpc>
              <a:spcBef>
                <a:spcPct val="0"/>
              </a:spcBef>
              <a:spcAft>
                <a:spcPct val="0"/>
              </a:spcAft>
              <a:buClrTx/>
              <a:buSzTx/>
              <a:buFontTx/>
              <a:buNone/>
            </a:pPr>
            <a:r>
              <a:rPr kumimoji="0" lang="en-US" altLang="zh-CN" sz="2800" b="1"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A.①②    </a:t>
            </a:r>
            <a:r>
              <a:rPr kumimoji="0" lang="en-US" altLang="zh-CN" sz="2800" b="1" i="0" u="none" strike="noStrike" cap="none" normalizeH="0" baseline="0" dirty="0" smtClean="0">
                <a:ln>
                  <a:noFill/>
                </a:ln>
                <a:effectLst/>
                <a:latin typeface="Arial" panose="020B0604020202020204"/>
                <a:ea typeface="宋体" panose="02010600030101010101" pitchFamily="2" charset="-122"/>
                <a:cs typeface="宋体" panose="02010600030101010101" pitchFamily="2" charset="-122"/>
              </a:rPr>
              <a:t> </a:t>
            </a:r>
            <a:r>
              <a:rPr kumimoji="0" lang="en-US" altLang="zh-CN" sz="2800" b="1"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B.③④</a:t>
            </a:r>
            <a:r>
              <a:rPr kumimoji="0" lang="en-US" altLang="zh-CN" sz="2800" b="1" i="0" u="none" strike="noStrike" cap="none" normalizeH="0" baseline="0" dirty="0" smtClean="0">
                <a:ln>
                  <a:noFill/>
                </a:ln>
                <a:effectLst/>
                <a:latin typeface="Arial" panose="020B0604020202020204"/>
                <a:ea typeface="宋体" panose="02010600030101010101" pitchFamily="2" charset="-122"/>
                <a:cs typeface="宋体" panose="02010600030101010101" pitchFamily="2" charset="-122"/>
              </a:rPr>
              <a:t>     </a:t>
            </a:r>
            <a:r>
              <a:rPr kumimoji="0" lang="en-US" altLang="zh-CN" sz="2800" b="1"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C.①③</a:t>
            </a:r>
            <a:r>
              <a:rPr kumimoji="0" lang="en-US" altLang="zh-CN" sz="2800" b="1" i="0" u="none" strike="noStrike" cap="none" normalizeH="0" baseline="0" dirty="0" smtClean="0">
                <a:ln>
                  <a:noFill/>
                </a:ln>
                <a:effectLst/>
                <a:latin typeface="Arial" panose="020B0604020202020204"/>
                <a:ea typeface="宋体" panose="02010600030101010101" pitchFamily="2" charset="-122"/>
                <a:cs typeface="宋体" panose="02010600030101010101" pitchFamily="2" charset="-122"/>
              </a:rPr>
              <a:t>  </a:t>
            </a:r>
            <a:r>
              <a:rPr kumimoji="0" lang="en-US" altLang="zh-CN" sz="2800" b="1"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   D.②④</a:t>
            </a:r>
            <a:endParaRPr kumimoji="0" lang="en-US" altLang="zh-CN" sz="2800" b="1" i="0" u="none" strike="noStrike" cap="none" normalizeH="0" baseline="0" dirty="0" smtClean="0">
              <a:ln>
                <a:noFill/>
              </a:ln>
              <a:effectLst/>
              <a:ea typeface="宋体" panose="02010600030101010101" pitchFamily="2" charset="-122"/>
              <a:cs typeface="宋体" panose="02010600030101010101" pitchFamily="2" charset="-122"/>
            </a:endParaRPr>
          </a:p>
        </p:txBody>
      </p:sp>
      <p:sp>
        <p:nvSpPr>
          <p:cNvPr id="3" name="矩形 2"/>
          <p:cNvSpPr/>
          <p:nvPr/>
        </p:nvSpPr>
        <p:spPr>
          <a:xfrm>
            <a:off x="9799880" y="3611880"/>
            <a:ext cx="1074333" cy="1569660"/>
          </a:xfrm>
          <a:prstGeom prst="rect">
            <a:avLst/>
          </a:prstGeom>
        </p:spPr>
        <p:txBody>
          <a:bodyPr wrap="none">
            <a:spAutoFit/>
          </a:bodyPr>
          <a:lstStyle/>
          <a:p>
            <a:r>
              <a:rPr lang="en-US" altLang="zh-CN" sz="9600" dirty="0">
                <a:solidFill>
                  <a:srgbClr val="FF0000"/>
                </a:solidFill>
              </a:rPr>
              <a:t>D</a:t>
            </a:r>
            <a:endParaRPr lang="zh-CN" altLang="en-US" sz="96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537664" y="470367"/>
            <a:ext cx="2191165" cy="468000"/>
            <a:chOff x="537664" y="845964"/>
            <a:chExt cx="2191165" cy="468000"/>
          </a:xfrm>
        </p:grpSpPr>
        <p:pic>
          <p:nvPicPr>
            <p:cNvPr id="12" name="图片 11"/>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3" name="矩形 12"/>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矩形 13"/>
          <p:cNvSpPr/>
          <p:nvPr/>
        </p:nvSpPr>
        <p:spPr>
          <a:xfrm>
            <a:off x="1088698" y="450307"/>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2600" b="1" kern="100" smtClean="0">
                <a:solidFill>
                  <a:srgbClr val="0000CC"/>
                </a:solidFill>
                <a:latin typeface="Times New Roman" panose="02020603050405020304"/>
                <a:ea typeface="微软雅黑" panose="020B0503020204020204" pitchFamily="34" charset="-122"/>
                <a:cs typeface="Times New Roman" panose="02020603050405020304"/>
              </a:rPr>
              <a:t>命题探究</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graphicFrame>
        <p:nvGraphicFramePr>
          <p:cNvPr id="3" name="表格 2"/>
          <p:cNvGraphicFramePr>
            <a:graphicFrameLocks noGrp="1"/>
          </p:cNvGraphicFramePr>
          <p:nvPr/>
        </p:nvGraphicFramePr>
        <p:xfrm>
          <a:off x="892629" y="1413570"/>
          <a:ext cx="10405155" cy="4286871"/>
        </p:xfrm>
        <a:graphic>
          <a:graphicData uri="http://schemas.openxmlformats.org/drawingml/2006/table">
            <a:tbl>
              <a:tblPr/>
              <a:tblGrid>
                <a:gridCol w="2772307"/>
                <a:gridCol w="3096344"/>
                <a:gridCol w="4536504"/>
              </a:tblGrid>
              <a:tr h="460009">
                <a:tc>
                  <a:txBody>
                    <a:bodyPr/>
                    <a:lstStyle/>
                    <a:p>
                      <a:pPr marL="71755"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考点展示</a:t>
                      </a:r>
                      <a:endParaRPr lang="zh-CN" sz="2600" kern="100" dirty="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五年考题</a:t>
                      </a:r>
                      <a:endParaRPr lang="zh-CN" sz="2600" kern="10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考情分析</a:t>
                      </a:r>
                      <a:endParaRPr lang="zh-CN" sz="2600" kern="10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54084">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规律的概念</a:t>
                      </a:r>
                      <a:endParaRPr lang="zh-CN" sz="2600" kern="10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en-US" sz="2600" kern="100">
                          <a:effectLst/>
                          <a:latin typeface="Times New Roman" panose="02020603050405020304"/>
                          <a:ea typeface="微软雅黑" panose="020B0503020204020204" pitchFamily="34" charset="-122"/>
                          <a:cs typeface="Courier New" panose="02070309020205020404"/>
                        </a:rPr>
                        <a:t>2014</a:t>
                      </a:r>
                      <a:r>
                        <a:rPr lang="zh-CN" sz="2600" kern="100">
                          <a:effectLst/>
                          <a:latin typeface="Times New Roman" panose="02020603050405020304"/>
                          <a:ea typeface="微软雅黑" panose="020B0503020204020204" pitchFamily="34" charset="-122"/>
                          <a:cs typeface="Times New Roman" panose="02020603050405020304"/>
                        </a:rPr>
                        <a:t>全国</a:t>
                      </a:r>
                      <a:r>
                        <a:rPr lang="en-US" sz="2600" kern="100">
                          <a:effectLst/>
                          <a:latin typeface="宋体" panose="02010600030101010101" pitchFamily="2" charset="-122"/>
                          <a:ea typeface="微软雅黑" panose="020B0503020204020204" pitchFamily="34" charset="-122"/>
                          <a:cs typeface="Times New Roman" panose="02020603050405020304"/>
                        </a:rPr>
                        <a:t>Ⅱ</a:t>
                      </a:r>
                      <a:r>
                        <a:rPr lang="en-US" sz="2600" kern="100">
                          <a:effectLst/>
                          <a:latin typeface="Times New Roman" panose="02020603050405020304"/>
                          <a:ea typeface="微软雅黑" panose="020B0503020204020204" pitchFamily="34" charset="-122"/>
                          <a:cs typeface="Courier New" panose="02070309020205020404"/>
                        </a:rPr>
                        <a:t>·21</a:t>
                      </a:r>
                      <a:endParaRPr lang="zh-CN" sz="2600" kern="10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通常是以名言、漫画、现实中人类处理与自然关系的事例、科研成就等为背景，设置选择题或非选择题来考查规律的客观性和普遍性、尊重客观规律与发挥主观能动性等。</a:t>
                      </a:r>
                      <a:endParaRPr lang="zh-CN" sz="2600" kern="100" dirty="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82017">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规律的客观性和普遍性</a:t>
                      </a:r>
                      <a:endParaRPr lang="zh-CN" sz="2600" kern="100" dirty="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en-US" sz="2600" kern="100">
                          <a:effectLst/>
                          <a:latin typeface="Times New Roman" panose="02020603050405020304"/>
                          <a:ea typeface="微软雅黑" panose="020B0503020204020204" pitchFamily="34" charset="-122"/>
                          <a:cs typeface="Courier New" panose="02070309020205020404"/>
                        </a:rPr>
                        <a:t>2016</a:t>
                      </a:r>
                      <a:r>
                        <a:rPr lang="zh-CN" sz="2600" kern="100">
                          <a:effectLst/>
                          <a:latin typeface="Times New Roman" panose="02020603050405020304"/>
                          <a:ea typeface="微软雅黑" panose="020B0503020204020204" pitchFamily="34" charset="-122"/>
                          <a:cs typeface="Times New Roman" panose="02020603050405020304"/>
                        </a:rPr>
                        <a:t>全国甲卷</a:t>
                      </a:r>
                      <a:r>
                        <a:rPr lang="en-US" sz="2600" kern="100">
                          <a:effectLst/>
                          <a:latin typeface="Times New Roman" panose="02020603050405020304"/>
                          <a:ea typeface="微软雅黑" panose="020B0503020204020204" pitchFamily="34" charset="-122"/>
                          <a:cs typeface="Courier New" panose="02070309020205020404"/>
                        </a:rPr>
                        <a:t>·22</a:t>
                      </a:r>
                      <a:endParaRPr lang="zh-CN" sz="2600" kern="10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r h="1849707">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尊重客观规律与发挥主观能动性</a:t>
                      </a:r>
                      <a:endParaRPr lang="zh-CN" sz="2600" kern="100" dirty="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2017</a:t>
                      </a:r>
                      <a:r>
                        <a:rPr lang="zh-CN" sz="2600" kern="100" dirty="0">
                          <a:effectLst/>
                          <a:latin typeface="Times New Roman" panose="02020603050405020304"/>
                          <a:ea typeface="微软雅黑" panose="020B0503020204020204" pitchFamily="34" charset="-122"/>
                          <a:cs typeface="Times New Roman" panose="02020603050405020304"/>
                        </a:rPr>
                        <a:t>全国</a:t>
                      </a:r>
                      <a:r>
                        <a:rPr lang="en-US" sz="2600" kern="100" dirty="0">
                          <a:effectLst/>
                          <a:latin typeface="宋体" panose="02010600030101010101" pitchFamily="2" charset="-122"/>
                          <a:ea typeface="微软雅黑" panose="020B0503020204020204" pitchFamily="34" charset="-122"/>
                          <a:cs typeface="Times New Roman" panose="02020603050405020304"/>
                        </a:rPr>
                        <a:t>Ⅰ</a:t>
                      </a:r>
                      <a:r>
                        <a:rPr lang="en-US" sz="2600" kern="100" dirty="0">
                          <a:effectLst/>
                          <a:latin typeface="Times New Roman" panose="02020603050405020304"/>
                          <a:ea typeface="微软雅黑" panose="020B0503020204020204" pitchFamily="34" charset="-122"/>
                          <a:cs typeface="Courier New" panose="02070309020205020404"/>
                        </a:rPr>
                        <a:t>·23</a:t>
                      </a:r>
                      <a:endParaRPr lang="zh-CN" sz="2600" kern="100" dirty="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bl>
          </a:graphicData>
        </a:graphic>
      </p:graphicFrame>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94456" y="429107"/>
            <a:ext cx="11412000"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b="1" kern="100" dirty="0">
                <a:latin typeface="宋体" panose="02010600030101010101" pitchFamily="2" charset="-122"/>
                <a:ea typeface="微软雅黑" panose="020B0503020204020204" pitchFamily="34" charset="-122"/>
                <a:cs typeface="Times New Roman" panose="02020603050405020304"/>
              </a:rPr>
              <a:t>考向</a:t>
            </a:r>
            <a:r>
              <a:rPr lang="en-US" altLang="zh-CN" sz="2600" b="1" kern="100" dirty="0">
                <a:latin typeface="微软雅黑" panose="020B0503020204020204" pitchFamily="34" charset="-122"/>
                <a:ea typeface="微软雅黑" panose="020B0503020204020204" pitchFamily="34" charset="-122"/>
                <a:cs typeface="Times New Roman" panose="02020603050405020304"/>
              </a:rPr>
              <a:t>1</a:t>
            </a:r>
            <a:r>
              <a:rPr lang="zh-CN" altLang="zh-CN" sz="2600" b="1" kern="100" dirty="0">
                <a:latin typeface="宋体" panose="02010600030101010101" pitchFamily="2" charset="-122"/>
                <a:ea typeface="微软雅黑" panose="020B0503020204020204" pitchFamily="34" charset="-122"/>
                <a:cs typeface="Times New Roman" panose="02020603050405020304"/>
              </a:rPr>
              <a:t>　规律的客观性与普遍性</a:t>
            </a:r>
            <a:endParaRPr lang="zh-CN" altLang="zh-CN" sz="2600" b="1" kern="100" dirty="0">
              <a:latin typeface="宋体" panose="02010600030101010101" pitchFamily="2" charset="-122"/>
              <a:ea typeface="微软雅黑" panose="020B0503020204020204" pitchFamily="34" charset="-122"/>
              <a:cs typeface="Times New Roman" panose="02020603050405020304"/>
            </a:endParaRPr>
          </a:p>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　当前，有些家长</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超前</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超负荷</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地让孩子上各种培训班，使孩子学习压力过大，甚至产生厌学情绪，结果事与愿违。在孩子培养问题上，这些</a:t>
            </a:r>
            <a:r>
              <a:rPr lang="zh-CN" altLang="zh-CN" sz="2600" kern="100" dirty="0" smtClean="0">
                <a:latin typeface="Times New Roman" panose="02020603050405020304"/>
                <a:ea typeface="微软雅黑" panose="020B0503020204020204" pitchFamily="34" charset="-122"/>
                <a:cs typeface="Times New Roman" panose="02020603050405020304"/>
              </a:rPr>
              <a:t>家长</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A</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认为事物发展不存在</a:t>
            </a:r>
            <a:r>
              <a:rPr lang="zh-CN" altLang="zh-CN" sz="2600" kern="100" dirty="0" smtClean="0">
                <a:latin typeface="Times New Roman" panose="02020603050405020304"/>
                <a:ea typeface="微软雅黑" panose="020B0503020204020204" pitchFamily="34" charset="-122"/>
                <a:cs typeface="Times New Roman" panose="02020603050405020304"/>
              </a:rPr>
              <a:t>矛盾</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Courier New" panose="02070309020205020404"/>
              </a:rPr>
              <a:t>B</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忽视了规律在事物发展中的作用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没看到事物发展过程存在</a:t>
            </a:r>
            <a:r>
              <a:rPr lang="zh-CN" altLang="zh-CN" sz="2600" kern="100" dirty="0" smtClean="0">
                <a:latin typeface="Times New Roman" panose="02020603050405020304"/>
                <a:ea typeface="微软雅黑" panose="020B0503020204020204" pitchFamily="34" charset="-122"/>
                <a:cs typeface="Times New Roman" panose="02020603050405020304"/>
              </a:rPr>
              <a:t>质变</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Courier New" panose="02070309020205020404"/>
              </a:rPr>
              <a:t>D</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不重视外部条件对事物发展的影响</a:t>
            </a:r>
            <a:endParaRPr lang="zh-CN" altLang="zh-CN" sz="2600" kern="100" dirty="0">
              <a:effectLst/>
              <a:latin typeface="宋体" panose="02010600030101010101" pitchFamily="2" charset="-122"/>
              <a:cs typeface="Courier New" panose="02070309020205020404"/>
            </a:endParaRPr>
          </a:p>
        </p:txBody>
      </p:sp>
      <p:sp>
        <p:nvSpPr>
          <p:cNvPr id="15" name="矩形 14"/>
          <p:cNvSpPr/>
          <p:nvPr/>
        </p:nvSpPr>
        <p:spPr>
          <a:xfrm>
            <a:off x="394456" y="4101515"/>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从题干中的</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超前</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超负荷</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事与愿违</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可以看出，有些家长在培养孩子的问题上忽视了教育规律及孩子的成长规律，故应选</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三项均不符合题干要求。</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7" name="TextBox 6"/>
          <p:cNvSpPr txBox="1"/>
          <p:nvPr/>
        </p:nvSpPr>
        <p:spPr>
          <a:xfrm>
            <a:off x="5303118" y="277897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9"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7"/>
                                        </p:tgtEl>
                                      </p:cBhvr>
                                    </p:animEffect>
                                    <p:set>
                                      <p:cBhvr>
                                        <p:cTn id="12" dur="1" fill="hold">
                                          <p:stCondLst>
                                            <p:cond delay="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13" restart="whenNotActive" fill="hold" evtFilter="cancelBubble" nodeType="interactiveSeq">
                <p:stCondLst>
                  <p:cond evt="onClick" delay="0">
                    <p:tgtEl>
                      <p:spTgt spid="10"/>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15">
                                            <p:txEl>
                                              <p:pRg st="0" end="0"/>
                                            </p:txEl>
                                          </p:spTgt>
                                        </p:tgtEl>
                                        <p:attrNameLst>
                                          <p:attrName>style.visibility</p:attrName>
                                        </p:attrNameLst>
                                      </p:cBhvr>
                                      <p:to>
                                        <p:strVal val="visible"/>
                                      </p:to>
                                    </p:set>
                                    <p:animEffect transition="in" filter="blinds(horizontal)">
                                      <p:cBhvr>
                                        <p:cTn id="18" dur="500"/>
                                        <p:tgtEl>
                                          <p:spTgt spid="15">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15">
                                            <p:txEl>
                                              <p:pRg st="1" end="1"/>
                                            </p:txEl>
                                          </p:spTgt>
                                        </p:tgtEl>
                                        <p:attrNameLst>
                                          <p:attrName>style.visibility</p:attrName>
                                        </p:attrNameLst>
                                      </p:cBhvr>
                                      <p:to>
                                        <p:strVal val="visible"/>
                                      </p:to>
                                    </p:set>
                                    <p:animEffect transition="in" filter="blinds(horizontal)">
                                      <p:cBhvr>
                                        <p:cTn id="23" dur="500"/>
                                        <p:tgtEl>
                                          <p:spTgt spid="15">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15">
                                            <p:txEl>
                                              <p:pRg st="0" end="0"/>
                                            </p:txEl>
                                          </p:spTgt>
                                        </p:tgtEl>
                                      </p:cBhvr>
                                    </p:animEffect>
                                    <p:set>
                                      <p:cBhvr>
                                        <p:cTn id="28" dur="1" fill="hold">
                                          <p:stCondLst>
                                            <p:cond delay="499"/>
                                          </p:stCondLst>
                                        </p:cTn>
                                        <p:tgtEl>
                                          <p:spTgt spid="15">
                                            <p:txEl>
                                              <p:pRg st="0" end="0"/>
                                            </p:txEl>
                                          </p:spTgt>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500"/>
                                        <p:tgtEl>
                                          <p:spTgt spid="15">
                                            <p:txEl>
                                              <p:pRg st="1" end="1"/>
                                            </p:txEl>
                                          </p:spTgt>
                                        </p:tgtEl>
                                      </p:cBhvr>
                                    </p:animEffect>
                                    <p:set>
                                      <p:cBhvr>
                                        <p:cTn id="31" dur="1" fill="hold">
                                          <p:stCondLst>
                                            <p:cond delay="499"/>
                                          </p:stCondLst>
                                        </p:cTn>
                                        <p:tgtEl>
                                          <p:spTgt spid="15">
                                            <p:txEl>
                                              <p:pRg st="1" end="1"/>
                                            </p:txEl>
                                          </p:spTgt>
                                        </p:tgtEl>
                                        <p:attrNameLst>
                                          <p:attrName>style.visibility</p:attrName>
                                        </p:attrNameLst>
                                      </p:cBhvr>
                                      <p:to>
                                        <p:strVal val="hidden"/>
                                      </p:to>
                                    </p:set>
                                  </p:childTnLst>
                                </p:cTn>
                              </p:par>
                            </p:childTnLst>
                          </p:cTn>
                        </p:par>
                      </p:childTnLst>
                    </p:cTn>
                  </p:par>
                </p:childTnLst>
              </p:cTn>
              <p:nextCondLst>
                <p:cond evt="onClick" delay="0">
                  <p:tgtEl>
                    <p:spTgt spid="10"/>
                  </p:tgtEl>
                </p:cond>
              </p:nextCondLst>
            </p:seq>
          </p:childTnLst>
        </p:cTn>
      </p:par>
    </p:tnLst>
    <p:bldLst>
      <p:bldP spid="15" grpId="0" uiExpand="1" build="allAtOnce"/>
      <p:bldP spid="7" grpId="0"/>
      <p:bldP spid="7" grpId="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80912" y="477466"/>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b="1" kern="100" dirty="0">
                <a:latin typeface="Times New Roman" panose="02020603050405020304"/>
                <a:ea typeface="微软雅黑" panose="020B0503020204020204" pitchFamily="34" charset="-122"/>
                <a:cs typeface="Times New Roman" panose="02020603050405020304"/>
              </a:rPr>
              <a:t>考向</a:t>
            </a:r>
            <a:r>
              <a:rPr lang="en-US" altLang="zh-CN" sz="2600" b="1" kern="100" dirty="0">
                <a:latin typeface="微软雅黑" panose="020B0503020204020204" pitchFamily="34" charset="-122"/>
                <a:ea typeface="微软雅黑" panose="020B0503020204020204" pitchFamily="34" charset="-122"/>
                <a:cs typeface="Times New Roman" panose="02020603050405020304"/>
              </a:rPr>
              <a:t>2</a:t>
            </a:r>
            <a:r>
              <a:rPr lang="zh-CN" altLang="zh-CN" sz="2600" b="1" kern="100" dirty="0">
                <a:latin typeface="Times New Roman" panose="02020603050405020304"/>
                <a:ea typeface="微软雅黑" panose="020B0503020204020204" pitchFamily="34" charset="-122"/>
                <a:cs typeface="Times New Roman" panose="02020603050405020304"/>
              </a:rPr>
              <a:t>　人可以认识和利用规律</a:t>
            </a:r>
            <a:endParaRPr lang="zh-CN" altLang="zh-CN" sz="2600" b="1" kern="100" dirty="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a:latin typeface="Times New Roman" panose="02020603050405020304"/>
                <a:ea typeface="微软雅黑" panose="020B0503020204020204" pitchFamily="34" charset="-122"/>
                <a:cs typeface="Courier New" panose="02070309020205020404"/>
              </a:rPr>
              <a:t>(2016·</a:t>
            </a:r>
            <a:r>
              <a:rPr lang="zh-CN" altLang="zh-CN" sz="2600" kern="100" dirty="0">
                <a:latin typeface="Times New Roman" panose="02020603050405020304"/>
                <a:ea typeface="微软雅黑" panose="020B0503020204020204" pitchFamily="34" charset="-122"/>
                <a:cs typeface="Times New Roman" panose="02020603050405020304"/>
              </a:rPr>
              <a:t>全国甲卷</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在长征途中，毛泽东非常重视情报工作，及时掌握敌方的部署与动向，根据敌我双方力量的变化，寻找敌方薄弱环节，灵活调动军队，四渡赤水，终于摆脱了敌兵的围追堵截。毛泽东用兵如神的奥秘</a:t>
            </a:r>
            <a:r>
              <a:rPr lang="zh-CN" altLang="zh-CN" sz="2600" kern="100" dirty="0" smtClean="0">
                <a:latin typeface="Times New Roman" panose="02020603050405020304"/>
                <a:ea typeface="微软雅黑" panose="020B0503020204020204" pitchFamily="34" charset="-122"/>
                <a:cs typeface="Times New Roman" panose="02020603050405020304"/>
              </a:rPr>
              <a:t>在于</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重视调查研究，依据不断变化的情况决定军事部署</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把对战争规律的真理性认识作为军事行动的出发点</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善于在瞬息万变的战场形势中掌握和利用战争规律</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认识到红军将士的主观能动性在战争中起决定性作用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11" name="TextBox 10"/>
          <p:cNvSpPr txBox="1"/>
          <p:nvPr/>
        </p:nvSpPr>
        <p:spPr>
          <a:xfrm>
            <a:off x="2710830" y="526394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5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06574" y="1053530"/>
            <a:ext cx="11412000" cy="304888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及时掌握敌方的部署与动向，根据敌我双方力量的变化，寻找敌方薄弱环节，灵活调动军队，这是从不断变化的实际出发、遵循利用规律用兵的体现，</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符合题意，答案为</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行动</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的出发点是实际情况而不是认识，</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人</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的主观能动性在战争中重要但并非起决定性作用，</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45418"/>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b="1" kern="100" dirty="0">
                <a:latin typeface="宋体" panose="02010600030101010101" pitchFamily="2" charset="-122"/>
                <a:ea typeface="微软雅黑" panose="020B0503020204020204" pitchFamily="34" charset="-122"/>
                <a:cs typeface="Times New Roman" panose="02020603050405020304"/>
              </a:rPr>
              <a:t>考向</a:t>
            </a:r>
            <a:r>
              <a:rPr lang="en-US" altLang="zh-CN" sz="2600" b="1" kern="100" dirty="0">
                <a:latin typeface="微软雅黑" panose="020B0503020204020204" pitchFamily="34" charset="-122"/>
                <a:ea typeface="微软雅黑" panose="020B0503020204020204" pitchFamily="34" charset="-122"/>
                <a:cs typeface="Times New Roman" panose="02020603050405020304"/>
              </a:rPr>
              <a:t>3</a:t>
            </a:r>
            <a:r>
              <a:rPr lang="zh-CN" altLang="zh-CN" sz="2600" b="1" kern="100" dirty="0">
                <a:latin typeface="宋体" panose="02010600030101010101" pitchFamily="2" charset="-122"/>
                <a:ea typeface="微软雅黑" panose="020B0503020204020204" pitchFamily="34" charset="-122"/>
                <a:cs typeface="Times New Roman" panose="02020603050405020304"/>
              </a:rPr>
              <a:t>　尊重客观规律与发挥主观能动性</a:t>
            </a:r>
            <a:endParaRPr lang="zh-CN" altLang="zh-CN" sz="2600" b="1" kern="100" dirty="0">
              <a:latin typeface="宋体" panose="02010600030101010101" pitchFamily="2" charset="-122"/>
              <a:ea typeface="微软雅黑" panose="020B0503020204020204" pitchFamily="34" charset="-122"/>
              <a:cs typeface="Times New Roman" panose="02020603050405020304"/>
            </a:endParaRPr>
          </a:p>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　从前有个人，吃了生芝麻觉得一点都不好吃，炒熟了再一尝，满口喷香很有味道。他想：</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既然熟芝麻好吃，我就用熟芝麻来种，不就直接收获熟芝麻了吗？</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于是就种了很多熟芝麻，结局可想而知。这则寓言启示</a:t>
            </a:r>
            <a:r>
              <a:rPr lang="zh-CN" altLang="zh-CN" sz="2600" kern="100" dirty="0" smtClean="0">
                <a:latin typeface="Times New Roman" panose="02020603050405020304"/>
                <a:ea typeface="微软雅黑" panose="020B0503020204020204" pitchFamily="34" charset="-122"/>
                <a:cs typeface="Times New Roman" panose="02020603050405020304"/>
              </a:rPr>
              <a:t>我们</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A</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运用综合的思维方式有利于问题的解决</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在认识和处理问题时要掌握适度的原则</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在矛盾特殊性基础上概括出矛盾普遍性</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发挥主观能动性要以尊重客观规律为前提</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06574" y="4794775"/>
            <a:ext cx="11593288" cy="192357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从寓言中可以看出，这个人可以说是充分发挥了自己的主观能动性</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用熟芝麻来种，结果没有收获芝麻，原因在于违背了植物的生长规律，这启示我们发挥主观能动性要以尊重客观规律为前提，</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项正确。</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11" name="TextBox 10"/>
          <p:cNvSpPr txBox="1"/>
          <p:nvPr/>
        </p:nvSpPr>
        <p:spPr>
          <a:xfrm>
            <a:off x="298646" y="422188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13" restart="whenNotActive" fill="hold" evtFilter="cancelBubble" nodeType="interactiveSeq">
                <p:stCondLst>
                  <p:cond evt="onClick" delay="0">
                    <p:tgtEl>
                      <p:spTgt spid="1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grpId="1" nodeType="clickEffect">
                                  <p:stCondLst>
                                    <p:cond delay="0"/>
                                  </p:stCondLst>
                                  <p:childTnLst>
                                    <p:animEffect transition="out" filter="fade">
                                      <p:cBhvr>
                                        <p:cTn id="22" dur="500"/>
                                        <p:tgtEl>
                                          <p:spTgt spid="6"/>
                                        </p:tgtEl>
                                      </p:cBhvr>
                                    </p:animEffect>
                                    <p:set>
                                      <p:cBhvr>
                                        <p:cTn id="23"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6" grpId="0"/>
      <p:bldP spid="6" grpId="1"/>
      <p:bldP spid="11" grpId="0"/>
      <p:bldP spid="11" grpId="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34648" y="765498"/>
            <a:ext cx="11412000" cy="484938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1.2018</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月</a:t>
            </a: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日，超期服役两年，在太空中飞行达六年半的天宫一号目标飞行器受控返回。作为我国首个自主研制的载人空间试验平台，为中国空间技术的发展作出了重要贡献。天宫一</a:t>
            </a:r>
            <a:r>
              <a:rPr lang="zh-CN" altLang="zh-CN" sz="2600" kern="100" dirty="0" smtClean="0">
                <a:latin typeface="Times New Roman" panose="02020603050405020304"/>
                <a:ea typeface="微软雅黑" panose="020B0503020204020204" pitchFamily="34" charset="-122"/>
                <a:cs typeface="Times New Roman" panose="02020603050405020304"/>
              </a:rPr>
              <a:t>号</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研制与受控返回都受到客观规律制约</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发展趋势是绝对运动和相对静止的统一</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与太空的联系是一种自在事物的联系</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实际运行状况是确定其飞行年限的依据</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D.</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11" name="TextBox 10"/>
          <p:cNvSpPr txBox="1"/>
          <p:nvPr/>
        </p:nvSpPr>
        <p:spPr>
          <a:xfrm>
            <a:off x="2766929" y="4906503"/>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组合 14"/>
          <p:cNvGrpSpPr/>
          <p:nvPr/>
        </p:nvGrpSpPr>
        <p:grpSpPr>
          <a:xfrm>
            <a:off x="537664" y="353510"/>
            <a:ext cx="2191165" cy="468000"/>
            <a:chOff x="537664" y="845964"/>
            <a:chExt cx="2191165" cy="468000"/>
          </a:xfrm>
        </p:grpSpPr>
        <p:pic>
          <p:nvPicPr>
            <p:cNvPr id="16" name="图片 15"/>
            <p:cNvPicPr>
              <a:picLocks noChangeAspect="1"/>
            </p:cNvPicPr>
            <p:nvPr/>
          </p:nvPicPr>
          <p:blipFill>
            <a:blip r:embed="rId3" cstate="print">
              <a:duotone>
                <a:schemeClr val="accent1">
                  <a:shade val="45000"/>
                  <a:satMod val="135000"/>
                </a:schemeClr>
                <a:prstClr val="white"/>
              </a:duotone>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7" name="矩形 16"/>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p:nvPr/>
        </p:nvSpPr>
        <p:spPr>
          <a:xfrm>
            <a:off x="1088698" y="333450"/>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热点加练</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
        <p:nvSpPr>
          <p:cNvPr id="10" name="矩形 9"/>
          <p:cNvSpPr/>
          <p:nvPr/>
        </p:nvSpPr>
        <p:spPr>
          <a:xfrm>
            <a:off x="434648" y="5565190"/>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错误，事物的发展趋势是前进的、上升的</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错误，天宫一号与太空的联系是一种人为事物的联系。</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13" restart="whenNotActive" fill="hold" evtFilter="cancelBubble" nodeType="interactiveSeq">
                <p:stCondLst>
                  <p:cond evt="onClick" delay="0">
                    <p:tgtEl>
                      <p:spTgt spid="1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10">
                                            <p:txEl>
                                              <p:pRg st="0" end="0"/>
                                            </p:txEl>
                                          </p:spTgt>
                                        </p:tgtEl>
                                        <p:attrNameLst>
                                          <p:attrName>style.visibility</p:attrName>
                                        </p:attrNameLst>
                                      </p:cBhvr>
                                      <p:to>
                                        <p:strVal val="visible"/>
                                      </p:to>
                                    </p:set>
                                    <p:animEffect transition="in" filter="blinds(horizontal)">
                                      <p:cBhvr>
                                        <p:cTn id="18" dur="500"/>
                                        <p:tgtEl>
                                          <p:spTgt spid="10">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10">
                                            <p:txEl>
                                              <p:pRg st="1" end="1"/>
                                            </p:txEl>
                                          </p:spTgt>
                                        </p:tgtEl>
                                        <p:attrNameLst>
                                          <p:attrName>style.visibility</p:attrName>
                                        </p:attrNameLst>
                                      </p:cBhvr>
                                      <p:to>
                                        <p:strVal val="visible"/>
                                      </p:to>
                                    </p:set>
                                    <p:animEffect transition="in" filter="blinds(horizontal)">
                                      <p:cBhvr>
                                        <p:cTn id="23" dur="500"/>
                                        <p:tgtEl>
                                          <p:spTgt spid="10">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nodeType="clickEffect">
                                  <p:stCondLst>
                                    <p:cond delay="0"/>
                                  </p:stCondLst>
                                  <p:childTnLst>
                                    <p:animEffect transition="out" filter="fade">
                                      <p:cBhvr>
                                        <p:cTn id="27" dur="500"/>
                                        <p:tgtEl>
                                          <p:spTgt spid="10">
                                            <p:txEl>
                                              <p:pRg st="0" end="0"/>
                                            </p:txEl>
                                          </p:spTgt>
                                        </p:tgtEl>
                                      </p:cBhvr>
                                    </p:animEffect>
                                    <p:set>
                                      <p:cBhvr>
                                        <p:cTn id="28" dur="1" fill="hold">
                                          <p:stCondLst>
                                            <p:cond delay="499"/>
                                          </p:stCondLst>
                                        </p:cTn>
                                        <p:tgtEl>
                                          <p:spTgt spid="10">
                                            <p:txEl>
                                              <p:pRg st="0" end="0"/>
                                            </p:txEl>
                                          </p:spTgt>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500"/>
                                        <p:tgtEl>
                                          <p:spTgt spid="10">
                                            <p:txEl>
                                              <p:pRg st="1" end="1"/>
                                            </p:txEl>
                                          </p:spTgt>
                                        </p:tgtEl>
                                      </p:cBhvr>
                                    </p:animEffect>
                                    <p:set>
                                      <p:cBhvr>
                                        <p:cTn id="31" dur="1" fill="hold">
                                          <p:stCondLst>
                                            <p:cond delay="499"/>
                                          </p:stCondLst>
                                        </p:cTn>
                                        <p:tgtEl>
                                          <p:spTgt spid="10">
                                            <p:txEl>
                                              <p:pRg st="1" end="1"/>
                                            </p:txEl>
                                          </p:spTgt>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11" grpId="0"/>
      <p:bldP spid="11" grpId="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34566" y="573123"/>
            <a:ext cx="11412000" cy="544954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2.1962</a:t>
            </a:r>
            <a:r>
              <a:rPr lang="zh-CN" altLang="zh-CN" sz="2600" kern="100" dirty="0">
                <a:latin typeface="Times New Roman" panose="02020603050405020304"/>
                <a:ea typeface="微软雅黑" panose="020B0503020204020204" pitchFamily="34" charset="-122"/>
                <a:cs typeface="Times New Roman" panose="02020603050405020304"/>
              </a:rPr>
              <a:t>年建场以来，三代建设者们在</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黄沙遮天日，飞鸟无栖树</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的荒漠上艰苦奋斗、甘于奉献，营造出</a:t>
            </a:r>
            <a:r>
              <a:rPr lang="en-US" altLang="zh-CN" sz="2600" kern="100" dirty="0">
                <a:latin typeface="Times New Roman" panose="02020603050405020304"/>
                <a:ea typeface="微软雅黑" panose="020B0503020204020204" pitchFamily="34" charset="-122"/>
                <a:cs typeface="Courier New" panose="02070309020205020404"/>
              </a:rPr>
              <a:t>112</a:t>
            </a:r>
            <a:r>
              <a:rPr lang="zh-CN" altLang="zh-CN" sz="2600" kern="100" dirty="0">
                <a:latin typeface="Times New Roman" panose="02020603050405020304"/>
                <a:ea typeface="微软雅黑" panose="020B0503020204020204" pitchFamily="34" charset="-122"/>
                <a:cs typeface="Times New Roman" panose="02020603050405020304"/>
              </a:rPr>
              <a:t>万亩的世界上面积最大的一片人工林。</a:t>
            </a:r>
            <a:r>
              <a:rPr lang="en-US" altLang="zh-CN" sz="2600" kern="100" dirty="0">
                <a:latin typeface="Times New Roman" panose="02020603050405020304"/>
                <a:ea typeface="微软雅黑" panose="020B0503020204020204" pitchFamily="34" charset="-122"/>
                <a:cs typeface="Courier New" panose="02070309020205020404"/>
              </a:rPr>
              <a:t>2017</a:t>
            </a:r>
            <a:r>
              <a:rPr lang="zh-CN" altLang="zh-CN" sz="2600" kern="100" dirty="0">
                <a:latin typeface="Times New Roman" panose="02020603050405020304"/>
                <a:ea typeface="微软雅黑" panose="020B0503020204020204" pitchFamily="34" charset="-122"/>
                <a:cs typeface="Times New Roman" panose="02020603050405020304"/>
              </a:rPr>
              <a:t>年，联合国环境规划署将</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地球卫士奖</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授予他们。塞罕坝林场建设者能创造出荒原变林海的绿色奇迹</a:t>
            </a:r>
            <a:r>
              <a:rPr lang="zh-CN" altLang="zh-CN" sz="2600" kern="100" dirty="0" smtClean="0">
                <a:latin typeface="Times New Roman" panose="02020603050405020304"/>
                <a:ea typeface="微软雅黑" panose="020B0503020204020204" pitchFamily="34" charset="-122"/>
                <a:cs typeface="Times New Roman" panose="02020603050405020304"/>
              </a:rPr>
              <a:t>得益于</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发扬艰苦奋斗精神并无条件地转化为客观现实</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看到了人能够能动地改造客观世界的可能性</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从对客观条件的正确认识出发积极解决环境问题</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在认识和把握规律的基础上努力改造生态环境</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11" name="TextBox 10"/>
          <p:cNvSpPr txBox="1"/>
          <p:nvPr/>
        </p:nvSpPr>
        <p:spPr>
          <a:xfrm>
            <a:off x="7607374" y="537401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5"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0394210"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510517"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pic>
        <p:nvPicPr>
          <p:cNvPr id="7" name="图片 6">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11" grpId="0"/>
      <p:bldP spid="11" grpId="1"/>
    </p:bldLst>
  </p:timing>
</p:sld>
</file>

<file path=ppt/slides/slide5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06574" y="1797259"/>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宋体" panose="02010600030101010101" pitchFamily="2" charset="-122"/>
                <a:ea typeface="微软雅黑" panose="020B0503020204020204" pitchFamily="34" charset="-122"/>
                <a:cs typeface="Courier New" panose="02070309020205020404"/>
              </a:rPr>
              <a:t>解析　</a:t>
            </a:r>
            <a:r>
              <a:rPr lang="en-US" altLang="zh-CN" sz="2600" kern="100" dirty="0">
                <a:solidFill>
                  <a:srgbClr val="002060"/>
                </a:solidFill>
                <a:latin typeface="宋体" panose="02010600030101010101" pitchFamily="2" charset="-122"/>
                <a:ea typeface="微软雅黑" panose="020B0503020204020204" pitchFamily="34" charset="-122"/>
                <a:cs typeface="Courier New" panose="02070309020205020404"/>
              </a:rPr>
              <a:t>①“</a:t>
            </a:r>
            <a:r>
              <a:rPr lang="zh-CN" altLang="zh-CN" sz="2600" kern="100" dirty="0">
                <a:solidFill>
                  <a:srgbClr val="002060"/>
                </a:solidFill>
                <a:latin typeface="宋体" panose="02010600030101010101" pitchFamily="2" charset="-122"/>
                <a:ea typeface="微软雅黑" panose="020B0503020204020204" pitchFamily="34" charset="-122"/>
                <a:cs typeface="Courier New" panose="02070309020205020404"/>
              </a:rPr>
              <a:t>无条件地转化为客观现实</a:t>
            </a:r>
            <a:r>
              <a:rPr lang="en-US" altLang="zh-CN" sz="2600" kern="100" dirty="0">
                <a:solidFill>
                  <a:srgbClr val="002060"/>
                </a:solidFill>
                <a:latin typeface="宋体" panose="02010600030101010101" pitchFamily="2" charset="-122"/>
                <a:ea typeface="微软雅黑" panose="020B0503020204020204" pitchFamily="34" charset="-122"/>
                <a:cs typeface="Courier New" panose="02070309020205020404"/>
              </a:rPr>
              <a:t>”</a:t>
            </a:r>
            <a:r>
              <a:rPr lang="zh-CN" altLang="zh-CN" sz="2600" kern="100" dirty="0">
                <a:solidFill>
                  <a:srgbClr val="002060"/>
                </a:solidFill>
                <a:latin typeface="宋体" panose="02010600030101010101" pitchFamily="2" charset="-122"/>
                <a:ea typeface="微软雅黑" panose="020B0503020204020204" pitchFamily="34" charset="-122"/>
                <a:cs typeface="Courier New" panose="02070309020205020404"/>
              </a:rPr>
              <a:t>说法错误</a:t>
            </a:r>
            <a:r>
              <a:rPr lang="zh-CN" altLang="zh-CN" sz="2600" kern="100" dirty="0" smtClean="0">
                <a:solidFill>
                  <a:srgbClr val="002060"/>
                </a:solidFill>
                <a:latin typeface="宋体" panose="02010600030101010101" pitchFamily="2" charset="-122"/>
                <a:ea typeface="微软雅黑" panose="020B0503020204020204" pitchFamily="34" charset="-122"/>
                <a:cs typeface="Courier New" panose="02070309020205020404"/>
              </a:rPr>
              <a:t>。</a:t>
            </a:r>
            <a:endParaRPr lang="en-US" altLang="zh-CN" sz="2600" kern="100" dirty="0" smtClean="0">
              <a:solidFill>
                <a:srgbClr val="002060"/>
              </a:solidFill>
              <a:latin typeface="宋体" panose="02010600030101010101" pitchFamily="2" charset="-122"/>
              <a:ea typeface="微软雅黑" panose="020B0503020204020204" pitchFamily="34" charset="-122"/>
              <a:cs typeface="Courier New" panose="020703090202050204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Courier New" panose="02070309020205020404"/>
              </a:rPr>
              <a:t>②</a:t>
            </a:r>
            <a:r>
              <a:rPr lang="zh-CN" altLang="zh-CN" sz="2600" kern="100" dirty="0">
                <a:solidFill>
                  <a:srgbClr val="002060"/>
                </a:solidFill>
                <a:latin typeface="宋体" panose="02010600030101010101" pitchFamily="2" charset="-122"/>
                <a:ea typeface="微软雅黑" panose="020B0503020204020204" pitchFamily="34" charset="-122"/>
                <a:cs typeface="Courier New" panose="02070309020205020404"/>
              </a:rPr>
              <a:t>不能作为题目的原因，荒原变林海的绿色奇迹，不是看出来的，而是做出来的。</a:t>
            </a:r>
            <a:endParaRPr lang="zh-CN" altLang="zh-CN" sz="1050" kern="100" dirty="0">
              <a:solidFill>
                <a:srgbClr val="002060"/>
              </a:solidFill>
              <a:effectLst/>
              <a:latin typeface="宋体" panose="02010600030101010101" pitchFamily="2" charset="-122"/>
              <a:cs typeface="Courier New" panose="02070309020205020404"/>
            </a:endParaRPr>
          </a:p>
        </p:txBody>
      </p:sp>
      <p:pic>
        <p:nvPicPr>
          <p:cNvPr id="10" name="图片 9">
            <a:hlinkClick r:id="rId1" action="ppaction://hlinksldjump"/>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7"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8"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14" name="TextBox 26"/>
          <p:cNvSpPr txBox="1"/>
          <p:nvPr/>
        </p:nvSpPr>
        <p:spPr>
          <a:xfrm>
            <a:off x="1886274" y="2806230"/>
            <a:ext cx="8417865"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zh-CN" sz="6000" dirty="0" smtClean="0">
                <a:solidFill>
                  <a:schemeClr val="tx1"/>
                </a:solidFill>
              </a:rPr>
              <a:t>课时</a:t>
            </a:r>
            <a:r>
              <a:rPr lang="zh-CN" altLang="en-US" sz="6000" dirty="0" smtClean="0">
                <a:solidFill>
                  <a:schemeClr val="tx1"/>
                </a:solidFill>
              </a:rPr>
              <a:t>作业</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p:cNvSpPr/>
          <p:nvPr/>
        </p:nvSpPr>
        <p:spPr>
          <a:xfrm>
            <a:off x="406574" y="3250595"/>
            <a:ext cx="11412000"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发挥主观能动性，最大限度利用水资源</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尊重自然规律，合理开发和利用水资源</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在对立中把握统一，保护和利用水资源</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坚持联系的观点，借助工具利用水资源</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D.</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60" name="矩形 59"/>
          <p:cNvSpPr/>
          <p:nvPr/>
        </p:nvSpPr>
        <p:spPr>
          <a:xfrm>
            <a:off x="406574" y="181522"/>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latin typeface="Times New Roman" panose="02020603050405020304"/>
                <a:ea typeface="微软雅黑" panose="020B0503020204020204" pitchFamily="34" charset="-122"/>
                <a:cs typeface="Times New Roman" panose="02020603050405020304"/>
              </a:rPr>
              <a:t>一、选择题</a:t>
            </a:r>
            <a:endParaRPr lang="zh-CN" altLang="zh-CN" sz="2600" b="1"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漫画《井》给我们的启示</a:t>
            </a:r>
            <a:r>
              <a:rPr lang="zh-CN" altLang="zh-CN" sz="2600" kern="100" dirty="0" smtClean="0">
                <a:latin typeface="Times New Roman" panose="02020603050405020304"/>
                <a:ea typeface="微软雅黑" panose="020B0503020204020204" pitchFamily="34" charset="-122"/>
                <a:cs typeface="Times New Roman" panose="02020603050405020304"/>
              </a:rPr>
              <a:t>有</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5129622" y="562612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111" name="矩形 110"/>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2" name="Rectangle 21">
            <a:hlinkClick r:id="rId2"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3"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4"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5"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6"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7"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8"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9"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0"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1"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2"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3"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4"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pic>
        <p:nvPicPr>
          <p:cNvPr id="1026" name="Picture 2" descr="+44"/>
          <p:cNvPicPr>
            <a:picLocks noChangeAspect="1" noChangeArrowheads="1"/>
          </p:cNvPicPr>
          <p:nvPr/>
        </p:nvPicPr>
        <p:blipFill>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356731" y="1339090"/>
            <a:ext cx="7476951" cy="19971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Picture 5" descr="\\0吕芳\g\解析 拷贝.png">
            <a:hlinkClick r:id="rId17" action="ppaction://hlinksldjump"/>
          </p:cNvPr>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5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矩形 59"/>
          <p:cNvSpPr/>
          <p:nvPr/>
        </p:nvSpPr>
        <p:spPr>
          <a:xfrm>
            <a:off x="406574" y="1053530"/>
            <a:ext cx="11412000"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漫画反映的是由祖辈、父辈到子孙打水的难度越来越大，启示我们要尊重自然、尊重规律，合理开发和利用水资源，</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从</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矛盾的观点看，我们要对水资源进行</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保护中利用，利用中保护</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，实现水资源的可持续发展，</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中</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最大限度利用水资源</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表述错误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漫画</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不是强调</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借助工具</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与漫画寓意不相符。</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111" name="矩形 110"/>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750"/>
                                        <p:tgtEl>
                                          <p:spTgt spid="60">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0">
                                            <p:txEl>
                                              <p:pRg st="1" end="1"/>
                                            </p:txEl>
                                          </p:spTgt>
                                        </p:tgtEl>
                                        <p:attrNameLst>
                                          <p:attrName>style.visibility</p:attrName>
                                        </p:attrNameLst>
                                      </p:cBhvr>
                                      <p:to>
                                        <p:strVal val="visible"/>
                                      </p:to>
                                    </p:set>
                                    <p:animEffect transition="in" filter="blinds(horizontal)">
                                      <p:cBhvr>
                                        <p:cTn id="11" dur="750"/>
                                        <p:tgtEl>
                                          <p:spTgt spid="60">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0">
                                            <p:txEl>
                                              <p:pRg st="2" end="2"/>
                                            </p:txEl>
                                          </p:spTgt>
                                        </p:tgtEl>
                                        <p:attrNameLst>
                                          <p:attrName>style.visibility</p:attrName>
                                        </p:attrNameLst>
                                      </p:cBhvr>
                                      <p:to>
                                        <p:strVal val="visible"/>
                                      </p:to>
                                    </p:set>
                                    <p:animEffect transition="in" filter="blinds(horizontal)">
                                      <p:cBhvr>
                                        <p:cTn id="15" dur="750"/>
                                        <p:tgtEl>
                                          <p:spTgt spid="60">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60">
                                            <p:txEl>
                                              <p:pRg st="3" end="3"/>
                                            </p:txEl>
                                          </p:spTgt>
                                        </p:tgtEl>
                                        <p:attrNameLst>
                                          <p:attrName>style.visibility</p:attrName>
                                        </p:attrNameLst>
                                      </p:cBhvr>
                                      <p:to>
                                        <p:strVal val="visible"/>
                                      </p:to>
                                    </p:set>
                                    <p:animEffect transition="in" filter="blinds(horizontal)">
                                      <p:cBhvr>
                                        <p:cTn id="19" dur="750"/>
                                        <p:tgtEl>
                                          <p:spTgt spid="6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73990" y="693490"/>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读图，人类</a:t>
            </a:r>
            <a:r>
              <a:rPr lang="zh-CN" altLang="zh-CN" sz="2600" kern="100" spc="-10" dirty="0">
                <a:latin typeface="Times New Roman" panose="02020603050405020304"/>
                <a:ea typeface="微软雅黑" panose="020B0503020204020204" pitchFamily="34" charset="-122"/>
                <a:cs typeface="Times New Roman" panose="02020603050405020304"/>
              </a:rPr>
              <a:t>是由古猿进化而来的，劳动在由古猿向人的进化中起了决定性作用。这</a:t>
            </a:r>
            <a:r>
              <a:rPr lang="zh-CN" altLang="zh-CN" sz="2600" kern="100" spc="-10" dirty="0" smtClean="0">
                <a:latin typeface="Times New Roman" panose="02020603050405020304"/>
                <a:ea typeface="微软雅黑" panose="020B0503020204020204" pitchFamily="34" charset="-122"/>
                <a:cs typeface="Times New Roman" panose="02020603050405020304"/>
              </a:rPr>
              <a:t>说明</a:t>
            </a:r>
            <a:endParaRPr lang="en-US" altLang="zh-CN" sz="260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人类社会和自然界的发展具有一致性</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人类社会发展及其构成要素都是客观的</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古猿向人的进化过程具有客观物质性</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人类的产生是自然界长期发展的结果</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latin typeface="宋体" panose="02010600030101010101" pitchFamily="2" charset="-122"/>
              <a:cs typeface="Courier New" panose="02070309020205020404"/>
            </a:endParaRPr>
          </a:p>
        </p:txBody>
      </p:sp>
      <p:sp>
        <p:nvSpPr>
          <p:cNvPr id="61" name="TextBox 60"/>
          <p:cNvSpPr txBox="1"/>
          <p:nvPr/>
        </p:nvSpPr>
        <p:spPr>
          <a:xfrm>
            <a:off x="7291427" y="424859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24" name="矩形 23"/>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41" name="Rectangle 21">
            <a:hlinkClick r:id="rId4"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2" name="Rectangle 21">
            <a:hlinkClick r:id="rId5"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2</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43" name="Rectangle 21">
            <a:hlinkClick r:id="rId6"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4" name="Rectangle 21">
            <a:hlinkClick r:id="rId7"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5" name="Rectangle 21">
            <a:hlinkClick r:id="rId8"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6" name="Rectangle 21">
            <a:hlinkClick r:id="rId9"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7" name="Rectangle 21">
            <a:hlinkClick r:id="rId10"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8" name="Rectangle 21">
            <a:hlinkClick r:id="rId11"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9" name="Rectangle 21">
            <a:hlinkClick r:id="rId12"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50" name="Rectangle 21">
            <a:hlinkClick r:id="rId13"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51" name="Rectangle 21">
            <a:hlinkClick r:id="rId14"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52" name="Rectangle 21">
            <a:hlinkClick r:id="rId15"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53" name="Rectangle 21">
            <a:hlinkClick r:id="rId16"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54" name="Rectangle 21">
            <a:hlinkClick r:id="rId17"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pic>
        <p:nvPicPr>
          <p:cNvPr id="2050" name="Picture 2" descr="+45"/>
          <p:cNvPicPr>
            <a:picLocks noChangeAspect="1" noChangeArrowheads="1"/>
          </p:cNvPicPr>
          <p:nvPr/>
        </p:nvPicPr>
        <p:blipFill>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399123" y="1788864"/>
            <a:ext cx="3448611" cy="2072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6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473990" y="1053530"/>
            <a:ext cx="11412000" cy="252374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由古猿到现代人，劳动在其进化中起了决定性作用，说明人类的产生是自然界长期发展的结果，这一进化过程具有客观物质性，</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中</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具有一致性</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表述不准确，人类社会和自然界遵循各自的发展规律</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题</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干中没有涉及人类社会的构成要素等，</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不选。</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24" name="矩形 23"/>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2"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2</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43"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4"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5"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6"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7"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8"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9"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50" name="Rectangle 21">
            <a:hlinkClick r:id="rId10"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51" name="Rectangle 21">
            <a:hlinkClick r:id="rId11"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52" name="Rectangle 21">
            <a:hlinkClick r:id="rId12"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53" name="Rectangle 21">
            <a:hlinkClick r:id="rId13"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54" name="Rectangle 21">
            <a:hlinkClick r:id="rId14"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blinds(horizontal)">
                                      <p:cBhvr>
                                        <p:cTn id="15" dur="75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285091"/>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时间总是按它的规律悄然动转，但它也总能够定格下那些重要的历史瞬间。时间的特点体现的辩证唯物论道理</a:t>
            </a:r>
            <a:r>
              <a:rPr lang="zh-CN" altLang="zh-CN" sz="2600" kern="100" dirty="0" smtClean="0">
                <a:latin typeface="Times New Roman" panose="02020603050405020304"/>
                <a:ea typeface="微软雅黑" panose="020B0503020204020204" pitchFamily="34" charset="-122"/>
                <a:cs typeface="Times New Roman" panose="02020603050405020304"/>
              </a:rPr>
              <a:t>是</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物质世界并不依赖于人的感觉而存在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客观世界是绝对运动与相对静止的统一</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在客观事物面前，人们是无能为力的</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人类是无法感知时间的存在的</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06574" y="4533563"/>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时间总是按它的规律悄然动转，体现了</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但</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它也总能够定格下那些重要的历史瞬间，体现了</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③④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说法错误。</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1" name="TextBox 60"/>
          <p:cNvSpPr txBox="1"/>
          <p:nvPr/>
        </p:nvSpPr>
        <p:spPr>
          <a:xfrm>
            <a:off x="267891" y="3857503"/>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3</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5"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6"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blinds(horizontal)">
                                      <p:cBhvr>
                                        <p:cTn id="28" dur="500"/>
                                        <p:tgtEl>
                                          <p:spTgt spid="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grpId="0" nodeType="clickEffect">
                                  <p:stCondLst>
                                    <p:cond delay="0"/>
                                  </p:stCondLst>
                                  <p:childTnLst>
                                    <p:animEffect transition="out" filter="fade">
                                      <p:cBhvr>
                                        <p:cTn id="32" dur="500"/>
                                        <p:tgtEl>
                                          <p:spTgt spid="6">
                                            <p:txEl>
                                              <p:pRg st="0" end="0"/>
                                            </p:txEl>
                                          </p:spTgt>
                                        </p:tgtEl>
                                      </p:cBhvr>
                                    </p:animEffect>
                                    <p:set>
                                      <p:cBhvr>
                                        <p:cTn id="33" dur="1" fill="hold">
                                          <p:stCondLst>
                                            <p:cond delay="499"/>
                                          </p:stCondLst>
                                        </p:cTn>
                                        <p:tgtEl>
                                          <p:spTgt spid="6">
                                            <p:txEl>
                                              <p:pRg st="0" end="0"/>
                                            </p:txEl>
                                          </p:spTgt>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6">
                                            <p:txEl>
                                              <p:pRg st="1" end="1"/>
                                            </p:txEl>
                                          </p:spTgt>
                                        </p:tgtEl>
                                      </p:cBhvr>
                                    </p:animEffect>
                                    <p:set>
                                      <p:cBhvr>
                                        <p:cTn id="36" dur="1" fill="hold">
                                          <p:stCondLst>
                                            <p:cond delay="499"/>
                                          </p:stCondLst>
                                        </p:cTn>
                                        <p:tgtEl>
                                          <p:spTgt spid="6">
                                            <p:txEl>
                                              <p:pRg st="1" end="1"/>
                                            </p:txEl>
                                          </p:spTgt>
                                        </p:tgtEl>
                                        <p:attrNameLst>
                                          <p:attrName>style.visibility</p:attrName>
                                        </p:attrNameLst>
                                      </p:cBhvr>
                                      <p:to>
                                        <p:strVal val="hidden"/>
                                      </p:to>
                                    </p:set>
                                  </p:childTnLst>
                                </p:cTn>
                              </p:par>
                              <p:par>
                                <p:cTn id="37" presetID="10" presetClass="exit" presetSubtype="0" fill="hold" grpId="0" nodeType="withEffect">
                                  <p:stCondLst>
                                    <p:cond delay="0"/>
                                  </p:stCondLst>
                                  <p:childTnLst>
                                    <p:animEffect transition="out" filter="fade">
                                      <p:cBhvr>
                                        <p:cTn id="38" dur="500"/>
                                        <p:tgtEl>
                                          <p:spTgt spid="6">
                                            <p:txEl>
                                              <p:pRg st="2" end="2"/>
                                            </p:txEl>
                                          </p:spTgt>
                                        </p:tgtEl>
                                      </p:cBhvr>
                                    </p:animEffect>
                                    <p:set>
                                      <p:cBhvr>
                                        <p:cTn id="39" dur="1" fill="hold">
                                          <p:stCondLst>
                                            <p:cond delay="499"/>
                                          </p:stCondLst>
                                        </p:cTn>
                                        <p:tgtEl>
                                          <p:spTgt spid="6">
                                            <p:txEl>
                                              <p:pRg st="2" end="2"/>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860253"/>
            <a:ext cx="11412000"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常制不可以待变化，刻船不可以索遗剑。这一</a:t>
            </a:r>
            <a:r>
              <a:rPr lang="zh-CN" altLang="zh-CN" sz="2600" kern="100" dirty="0" smtClean="0">
                <a:latin typeface="Times New Roman" panose="02020603050405020304"/>
                <a:ea typeface="微软雅黑" panose="020B0503020204020204" pitchFamily="34" charset="-122"/>
                <a:cs typeface="Times New Roman" panose="02020603050405020304"/>
              </a:rPr>
              <a:t>说法</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主张世界的本原是物质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承认运动常在事物可变</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把意识当作世界的终极存在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只见绝对运动不见相对静止</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06574" y="3837584"/>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固定不变的制度不能够用来应对千变万化的社会，在行船上刻记号无法找到落入水中的宝剑，材料强调的是变化，应选</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1" name="TextBox 60"/>
          <p:cNvSpPr txBox="1"/>
          <p:nvPr/>
        </p:nvSpPr>
        <p:spPr>
          <a:xfrm>
            <a:off x="290802" y="2044207"/>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4</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5"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6"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grpId="0" nodeType="clickEffect">
                                  <p:stCondLst>
                                    <p:cond delay="0"/>
                                  </p:stCondLst>
                                  <p:childTnLst>
                                    <p:animEffect transition="out" filter="fade">
                                      <p:cBhvr>
                                        <p:cTn id="22" dur="500"/>
                                        <p:tgtEl>
                                          <p:spTgt spid="6">
                                            <p:txEl>
                                              <p:pRg st="0" end="0"/>
                                            </p:txEl>
                                          </p:spTgt>
                                        </p:tgtEl>
                                      </p:cBhvr>
                                    </p:animEffect>
                                    <p:set>
                                      <p:cBhvr>
                                        <p:cTn id="23" dur="1" fill="hold">
                                          <p:stCondLst>
                                            <p:cond delay="499"/>
                                          </p:stCondLst>
                                        </p:cTn>
                                        <p:tgtEl>
                                          <p:spTgt spid="6">
                                            <p:txEl>
                                              <p:pRg st="0" end="0"/>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189434"/>
            <a:ext cx="11412000"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传统的电影放映是播放电影拷贝胶片上的画面，银幕上人物几秒钟的静止实际是由放映机播放的数十张胶片上相同的画面形成。该现象包含的哲理</a:t>
            </a:r>
            <a:r>
              <a:rPr lang="zh-CN" altLang="zh-CN" sz="2600" kern="100" dirty="0" smtClean="0">
                <a:latin typeface="Times New Roman" panose="02020603050405020304"/>
                <a:ea typeface="微软雅黑" panose="020B0503020204020204" pitchFamily="34" charset="-122"/>
                <a:cs typeface="Times New Roman" panose="02020603050405020304"/>
              </a:rPr>
              <a:t>是</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A.</a:t>
            </a:r>
            <a:r>
              <a:rPr lang="zh-CN" altLang="zh-CN" sz="2600" kern="100" dirty="0" smtClean="0">
                <a:latin typeface="Times New Roman" panose="02020603050405020304"/>
                <a:ea typeface="微软雅黑" panose="020B0503020204020204" pitchFamily="34" charset="-122"/>
                <a:cs typeface="Times New Roman" panose="02020603050405020304"/>
              </a:rPr>
              <a:t>静止是运动的特殊状态</a:t>
            </a:r>
            <a:endParaRPr lang="zh-CN" altLang="zh-CN" sz="260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B</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机械运动是最基本的运动形式</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物质是运动的承担者</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静止是物质具体形态的存在方式</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06574" y="3813483"/>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抓住题干中的</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几秒钟的静止实际是由放映机播放的数十张胶片上相同的画面形成</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，即可分析选出静止是运动的特殊状态，选</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说法不符合题干的主旨</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说法错误，运动是物质固有的根本属性和存在方式。</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1" name="TextBox 60"/>
          <p:cNvSpPr txBox="1"/>
          <p:nvPr/>
        </p:nvSpPr>
        <p:spPr>
          <a:xfrm>
            <a:off x="262558" y="141357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5</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5"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6"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blinds(horizontal)">
                                      <p:cBhvr>
                                        <p:cTn id="28" dur="500"/>
                                        <p:tgtEl>
                                          <p:spTgt spid="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grpId="2" nodeType="clickEffect">
                                  <p:stCondLst>
                                    <p:cond delay="0"/>
                                  </p:stCondLst>
                                  <p:childTnLst>
                                    <p:animEffect transition="out" filter="fade">
                                      <p:cBhvr>
                                        <p:cTn id="32" dur="500"/>
                                        <p:tgtEl>
                                          <p:spTgt spid="6">
                                            <p:txEl>
                                              <p:pRg st="0" end="0"/>
                                            </p:txEl>
                                          </p:spTgt>
                                        </p:tgtEl>
                                      </p:cBhvr>
                                    </p:animEffect>
                                    <p:set>
                                      <p:cBhvr>
                                        <p:cTn id="33" dur="1" fill="hold">
                                          <p:stCondLst>
                                            <p:cond delay="499"/>
                                          </p:stCondLst>
                                        </p:cTn>
                                        <p:tgtEl>
                                          <p:spTgt spid="6">
                                            <p:txEl>
                                              <p:pRg st="0" end="0"/>
                                            </p:txEl>
                                          </p:spTgt>
                                        </p:tgtEl>
                                        <p:attrNameLst>
                                          <p:attrName>style.visibility</p:attrName>
                                        </p:attrNameLst>
                                      </p:cBhvr>
                                      <p:to>
                                        <p:strVal val="hidden"/>
                                      </p:to>
                                    </p:set>
                                  </p:childTnLst>
                                </p:cTn>
                              </p:par>
                              <p:par>
                                <p:cTn id="34" presetID="10" presetClass="exit" presetSubtype="0" fill="hold" grpId="2" nodeType="withEffect">
                                  <p:stCondLst>
                                    <p:cond delay="0"/>
                                  </p:stCondLst>
                                  <p:childTnLst>
                                    <p:animEffect transition="out" filter="fade">
                                      <p:cBhvr>
                                        <p:cTn id="35" dur="500"/>
                                        <p:tgtEl>
                                          <p:spTgt spid="6">
                                            <p:txEl>
                                              <p:pRg st="1" end="1"/>
                                            </p:txEl>
                                          </p:spTgt>
                                        </p:tgtEl>
                                      </p:cBhvr>
                                    </p:animEffect>
                                    <p:set>
                                      <p:cBhvr>
                                        <p:cTn id="36" dur="1" fill="hold">
                                          <p:stCondLst>
                                            <p:cond delay="499"/>
                                          </p:stCondLst>
                                        </p:cTn>
                                        <p:tgtEl>
                                          <p:spTgt spid="6">
                                            <p:txEl>
                                              <p:pRg st="1" end="1"/>
                                            </p:txEl>
                                          </p:spTgt>
                                        </p:tgtEl>
                                        <p:attrNameLst>
                                          <p:attrName>style.visibility</p:attrName>
                                        </p:attrNameLst>
                                      </p:cBhvr>
                                      <p:to>
                                        <p:strVal val="hidden"/>
                                      </p:to>
                                    </p:set>
                                  </p:childTnLst>
                                </p:cTn>
                              </p:par>
                              <p:par>
                                <p:cTn id="37" presetID="10" presetClass="exit" presetSubtype="0" fill="hold" grpId="2" nodeType="withEffect">
                                  <p:stCondLst>
                                    <p:cond delay="0"/>
                                  </p:stCondLst>
                                  <p:childTnLst>
                                    <p:animEffect transition="out" filter="fade">
                                      <p:cBhvr>
                                        <p:cTn id="38" dur="500"/>
                                        <p:tgtEl>
                                          <p:spTgt spid="6">
                                            <p:txEl>
                                              <p:pRg st="2" end="2"/>
                                            </p:txEl>
                                          </p:spTgt>
                                        </p:tgtEl>
                                      </p:cBhvr>
                                    </p:animEffect>
                                    <p:set>
                                      <p:cBhvr>
                                        <p:cTn id="39" dur="1" fill="hold">
                                          <p:stCondLst>
                                            <p:cond delay="499"/>
                                          </p:stCondLst>
                                        </p:cTn>
                                        <p:tgtEl>
                                          <p:spTgt spid="6">
                                            <p:txEl>
                                              <p:pRg st="2" end="2"/>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2" uiExpand="1" build="allAtOnce"/>
      <p:bldP spid="61" grpId="0"/>
      <p:bldP spid="61" grpId="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693490"/>
            <a:ext cx="11412000"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6.</a:t>
            </a:r>
            <a:r>
              <a:rPr lang="zh-CN" altLang="zh-CN" sz="2600" kern="100" dirty="0">
                <a:latin typeface="Times New Roman" panose="02020603050405020304"/>
                <a:ea typeface="微软雅黑" panose="020B0503020204020204" pitchFamily="34" charset="-122"/>
                <a:cs typeface="Times New Roman" panose="02020603050405020304"/>
              </a:rPr>
              <a:t>赫拉克利特说</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人不能两次踏进同一条河流</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，而他的学生克拉底鲁则认为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人一次也不能踏进同一条河流</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，两者的分歧在于</a:t>
            </a:r>
            <a:r>
              <a:rPr lang="zh-CN" altLang="zh-CN" sz="2600" kern="100" dirty="0" smtClean="0">
                <a:latin typeface="Times New Roman" panose="02020603050405020304"/>
                <a:ea typeface="微软雅黑" panose="020B0503020204020204" pitchFamily="34" charset="-122"/>
                <a:cs typeface="Times New Roman" panose="02020603050405020304"/>
              </a:rPr>
              <a:t>是否</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承认相对静止</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认识到物质是运动的承担者</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承认绝对运动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认识到运动是物质的唯一特性</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06574" y="4341640"/>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人不能两次踏进同一条河流</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坚持了绝对运动与相对静止的统一，</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人一次也不能踏进同一条河流</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只承认运动而否认了相对静止，故选</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1" name="TextBox 60"/>
          <p:cNvSpPr txBox="1"/>
          <p:nvPr/>
        </p:nvSpPr>
        <p:spPr>
          <a:xfrm>
            <a:off x="282654" y="191762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6</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5"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6"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grpId="1" nodeType="clickEffect">
                                  <p:stCondLst>
                                    <p:cond delay="0"/>
                                  </p:stCondLst>
                                  <p:childTnLst>
                                    <p:animEffect transition="out" filter="fade">
                                      <p:cBhvr>
                                        <p:cTn id="22" dur="500"/>
                                        <p:tgtEl>
                                          <p:spTgt spid="6"/>
                                        </p:tgtEl>
                                      </p:cBhvr>
                                    </p:animEffect>
                                    <p:set>
                                      <p:cBhvr>
                                        <p:cTn id="23"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p:bldP spid="6" grpId="1"/>
      <p:bldP spid="61" grpId="0"/>
      <p:bldP spid="61" grpId="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126958" y="45418"/>
            <a:ext cx="11936496"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7.</a:t>
            </a:r>
            <a:r>
              <a:rPr lang="zh-CN" altLang="zh-CN" sz="2600" kern="100" dirty="0">
                <a:latin typeface="Times New Roman" panose="02020603050405020304"/>
                <a:ea typeface="微软雅黑" panose="020B0503020204020204" pitchFamily="34" charset="-122"/>
                <a:cs typeface="Times New Roman" panose="02020603050405020304"/>
              </a:rPr>
              <a:t>我国经济逐步进入从高速增长转为中高速增长、经济结构不断优化升级的新常态，但这没有改变我国发展仍处于可以大有作为的重要战略机遇期的判断，改变的是重要战略机遇期的内涵和条件，没有改变我国经济发展总体向好的基本面，改变的是经济发展方式和经济结构。对我国经济发展的上述</a:t>
            </a:r>
            <a:r>
              <a:rPr lang="zh-CN" altLang="zh-CN" sz="2600" kern="100" dirty="0" smtClean="0">
                <a:latin typeface="Times New Roman" panose="02020603050405020304"/>
                <a:ea typeface="微软雅黑" panose="020B0503020204020204" pitchFamily="34" charset="-122"/>
                <a:cs typeface="Times New Roman" panose="02020603050405020304"/>
              </a:rPr>
              <a:t>分析</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坚持用一分为二的观点分析我国经济发展形势，把握住有利因素和不利因素</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在动静结合中认识我国的经济发展态势，对我国的经济状况作出了准确判断</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spc="-50" dirty="0">
                <a:latin typeface="Times New Roman" panose="02020603050405020304"/>
                <a:ea typeface="微软雅黑" panose="020B0503020204020204" pitchFamily="34" charset="-122"/>
                <a:cs typeface="Times New Roman" panose="02020603050405020304"/>
              </a:rPr>
              <a:t>坚持事物的前进性和曲折性相结合的观点，勇于面对我国经济发展的困难和挫折</a:t>
            </a:r>
            <a:endParaRPr lang="zh-CN" altLang="zh-CN" sz="2600" kern="100" spc="-5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坚持用发展的观点看待经济形势，正确认识新常态、适应新常态、引领新常态</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③④ </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4439022" y="479794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7</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5"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6"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矩形 21"/>
          <p:cNvSpPr/>
          <p:nvPr/>
        </p:nvSpPr>
        <p:spPr>
          <a:xfrm>
            <a:off x="244556" y="5514855"/>
            <a:ext cx="117013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材料讲的是我国经济发展的变与不变，</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不符合题意。</a:t>
            </a:r>
            <a:endParaRPr lang="zh-CN" altLang="zh-CN" sz="2600" kern="100" dirty="0">
              <a:solidFill>
                <a:srgbClr val="002060"/>
              </a:solidFill>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22">
                                            <p:txEl>
                                              <p:pRg st="0" end="0"/>
                                            </p:txEl>
                                          </p:spTgt>
                                        </p:tgtEl>
                                        <p:attrNameLst>
                                          <p:attrName>style.visibility</p:attrName>
                                        </p:attrNameLst>
                                      </p:cBhvr>
                                      <p:to>
                                        <p:strVal val="visible"/>
                                      </p:to>
                                    </p:set>
                                    <p:animEffect transition="in" filter="blinds(horizontal)">
                                      <p:cBhvr>
                                        <p:cTn id="18" dur="500"/>
                                        <p:tgtEl>
                                          <p:spTgt spid="22">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grpId="0" nodeType="clickEffect">
                                  <p:stCondLst>
                                    <p:cond delay="0"/>
                                  </p:stCondLst>
                                  <p:childTnLst>
                                    <p:animEffect transition="out" filter="fade">
                                      <p:cBhvr>
                                        <p:cTn id="22" dur="500"/>
                                        <p:tgtEl>
                                          <p:spTgt spid="22">
                                            <p:txEl>
                                              <p:pRg st="0" end="0"/>
                                            </p:txEl>
                                          </p:spTgt>
                                        </p:tgtEl>
                                      </p:cBhvr>
                                    </p:animEffect>
                                    <p:set>
                                      <p:cBhvr>
                                        <p:cTn id="23" dur="1" fill="hold">
                                          <p:stCondLst>
                                            <p:cond delay="499"/>
                                          </p:stCondLst>
                                        </p:cTn>
                                        <p:tgtEl>
                                          <p:spTgt spid="22">
                                            <p:txEl>
                                              <p:pRg st="0" end="0"/>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1" grpId="0"/>
      <p:bldP spid="61" grpId="1"/>
      <p:bldP spid="22" grpId="0" build="allAtOnce"/>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981522"/>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8.2018</a:t>
            </a:r>
            <a:r>
              <a:rPr lang="zh-CN" altLang="zh-CN" sz="2600" kern="100" dirty="0">
                <a:latin typeface="Times New Roman" panose="02020603050405020304"/>
                <a:ea typeface="微软雅黑" panose="020B0503020204020204" pitchFamily="34" charset="-122"/>
                <a:cs typeface="Times New Roman" panose="02020603050405020304"/>
              </a:rPr>
              <a:t>年以来，我国经济运行内在稳定性协调性增强，迈向高质量发展起步良好，转型升级成效突出，新动能茁壮成长，质量效益持续改善，经济运行保持稳中向好态势。这一经济运行态势反映</a:t>
            </a:r>
            <a:r>
              <a:rPr lang="zh-CN" altLang="zh-CN" sz="2600" kern="100" dirty="0" smtClean="0">
                <a:latin typeface="Times New Roman" panose="02020603050405020304"/>
                <a:ea typeface="微软雅黑" panose="020B0503020204020204" pitchFamily="34" charset="-122"/>
                <a:cs typeface="Times New Roman" panose="02020603050405020304"/>
              </a:rPr>
              <a:t>了</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物质世界是绝对运动和相对静止的统一</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运动是物质固有的根本属性和存在方式</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尊重客观规律是发挥主观能动性的前提</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绝对静止是物质相对运动时的特殊状态</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291133" y="276564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4"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5"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6"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7"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8"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9"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0"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1"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8</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2"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3"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4"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5"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6"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7"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6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406574" y="1269554"/>
            <a:ext cx="1152128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经济运行保持稳中向好态势，直接体现了物质世界是绝对运动和相对静止的统一，</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正确但不符合题干的指向性</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错误，静止是相对的。</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8</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0"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1"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2"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3"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4"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blinds(horizontal)">
                                      <p:cBhvr>
                                        <p:cTn id="15" dur="75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p:nvSpPr>
        <p:spPr>
          <a:xfrm>
            <a:off x="406574" y="981522"/>
            <a:ext cx="11412000" cy="192357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9.</a:t>
            </a:r>
            <a:r>
              <a:rPr lang="zh-CN" altLang="zh-CN" sz="2600" kern="100" dirty="0">
                <a:latin typeface="Times New Roman" panose="02020603050405020304"/>
                <a:ea typeface="微软雅黑" panose="020B0503020204020204" pitchFamily="34" charset="-122"/>
                <a:cs typeface="Times New Roman" panose="02020603050405020304"/>
              </a:rPr>
              <a:t>枯黄的树叶无风也会飘落。这句话蕴含的哲理最确切的</a:t>
            </a:r>
            <a:r>
              <a:rPr lang="zh-CN" altLang="zh-CN" sz="2600" kern="100" dirty="0" smtClean="0">
                <a:latin typeface="Times New Roman" panose="02020603050405020304"/>
                <a:ea typeface="微软雅黑" panose="020B0503020204020204" pitchFamily="34" charset="-122"/>
                <a:cs typeface="Times New Roman" panose="02020603050405020304"/>
              </a:rPr>
              <a:t>是</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动中有静，静中有</a:t>
            </a:r>
            <a:r>
              <a:rPr lang="zh-CN" altLang="zh-CN" sz="2600" kern="100" dirty="0" smtClean="0">
                <a:latin typeface="Times New Roman" panose="02020603050405020304"/>
                <a:ea typeface="微软雅黑" panose="020B0503020204020204" pitchFamily="34" charset="-122"/>
                <a:cs typeface="Times New Roman" panose="02020603050405020304"/>
              </a:rPr>
              <a:t>动</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Courier New" panose="02070309020205020404"/>
              </a:rPr>
              <a:t>B</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绝对运动与相对静止是统一的</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矛盾双方既对立又</a:t>
            </a:r>
            <a:r>
              <a:rPr lang="zh-CN" altLang="zh-CN" sz="2600" kern="100" dirty="0" smtClean="0">
                <a:latin typeface="Times New Roman" panose="02020603050405020304"/>
                <a:ea typeface="微软雅黑" panose="020B0503020204020204" pitchFamily="34" charset="-122"/>
                <a:cs typeface="Times New Roman" panose="02020603050405020304"/>
              </a:rPr>
              <a:t>统一</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D</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事物运动的规律是客观的</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5234566" y="2149101"/>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21">
            <a:hlinkClick r:id="rId2"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3"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9</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0" name="矩形 19"/>
          <p:cNvSpPr/>
          <p:nvPr/>
        </p:nvSpPr>
        <p:spPr>
          <a:xfrm>
            <a:off x="406574" y="2829472"/>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枯黄的树叶无风也会飘落，这是客观规律使然，故</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不符合题意。</a:t>
            </a:r>
            <a:endParaRPr lang="zh-CN" altLang="zh-CN" sz="1050" kern="100" dirty="0">
              <a:solidFill>
                <a:srgbClr val="002060"/>
              </a:solidFill>
              <a:effectLst/>
              <a:latin typeface="宋体" panose="02010600030101010101" pitchFamily="2" charset="-122"/>
              <a:cs typeface="Courier New" panose="02070309020205020404"/>
            </a:endParaRPr>
          </a:p>
        </p:txBody>
      </p:sp>
      <p:pic>
        <p:nvPicPr>
          <p:cNvPr id="21" name="Picture 5" descr="\\0吕芳\g\解析 拷贝.png"/>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21"/>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20">
                                            <p:txEl>
                                              <p:pRg st="0" end="0"/>
                                            </p:txEl>
                                          </p:spTgt>
                                        </p:tgtEl>
                                        <p:attrNameLst>
                                          <p:attrName>style.visibility</p:attrName>
                                        </p:attrNameLst>
                                      </p:cBhvr>
                                      <p:to>
                                        <p:strVal val="visible"/>
                                      </p:to>
                                    </p:set>
                                    <p:animEffect transition="in" filter="blinds(horizontal)">
                                      <p:cBhvr>
                                        <p:cTn id="18" dur="500"/>
                                        <p:tgtEl>
                                          <p:spTgt spid="20">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20">
                                            <p:txEl>
                                              <p:pRg st="1" end="1"/>
                                            </p:txEl>
                                          </p:spTgt>
                                        </p:tgtEl>
                                        <p:attrNameLst>
                                          <p:attrName>style.visibility</p:attrName>
                                        </p:attrNameLst>
                                      </p:cBhvr>
                                      <p:to>
                                        <p:strVal val="visible"/>
                                      </p:to>
                                    </p:set>
                                    <p:animEffect transition="in" filter="blinds(horizontal)">
                                      <p:cBhvr>
                                        <p:cTn id="23" dur="500"/>
                                        <p:tgtEl>
                                          <p:spTgt spid="20">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nodeType="clickEffect">
                                  <p:stCondLst>
                                    <p:cond delay="0"/>
                                  </p:stCondLst>
                                  <p:childTnLst>
                                    <p:animEffect transition="out" filter="fade">
                                      <p:cBhvr>
                                        <p:cTn id="27" dur="500"/>
                                        <p:tgtEl>
                                          <p:spTgt spid="20">
                                            <p:txEl>
                                              <p:pRg st="0" end="0"/>
                                            </p:txEl>
                                          </p:spTgt>
                                        </p:tgtEl>
                                      </p:cBhvr>
                                    </p:animEffect>
                                    <p:set>
                                      <p:cBhvr>
                                        <p:cTn id="28" dur="1" fill="hold">
                                          <p:stCondLst>
                                            <p:cond delay="499"/>
                                          </p:stCondLst>
                                        </p:cTn>
                                        <p:tgtEl>
                                          <p:spTgt spid="20">
                                            <p:txEl>
                                              <p:pRg st="0" end="0"/>
                                            </p:txEl>
                                          </p:spTgt>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500"/>
                                        <p:tgtEl>
                                          <p:spTgt spid="20">
                                            <p:txEl>
                                              <p:pRg st="1" end="1"/>
                                            </p:txEl>
                                          </p:spTgt>
                                        </p:tgtEl>
                                      </p:cBhvr>
                                    </p:animEffect>
                                    <p:set>
                                      <p:cBhvr>
                                        <p:cTn id="31" dur="1" fill="hold">
                                          <p:stCondLst>
                                            <p:cond delay="499"/>
                                          </p:stCondLst>
                                        </p:cTn>
                                        <p:tgtEl>
                                          <p:spTgt spid="20">
                                            <p:txEl>
                                              <p:pRg st="1" end="1"/>
                                            </p:txEl>
                                          </p:spTgt>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61" grpId="0"/>
      <p:bldP spid="61" grpId="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665633"/>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10.</a:t>
            </a:r>
            <a:r>
              <a:rPr lang="zh-CN" altLang="zh-CN" sz="2600" kern="100" dirty="0">
                <a:latin typeface="Times New Roman" panose="02020603050405020304"/>
                <a:ea typeface="微软雅黑" panose="020B0503020204020204" pitchFamily="34" charset="-122"/>
                <a:cs typeface="Times New Roman" panose="02020603050405020304"/>
              </a:rPr>
              <a:t>唐代诗人白居易说过：</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天育物有时，地生财有限，而人之欲无极。以有时有限奉无极之欲，而法制不生其间，则必物暴殄而财乏用矣。</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白居易的这一认识启示</a:t>
            </a:r>
            <a:r>
              <a:rPr lang="zh-CN" altLang="zh-CN" sz="2600" kern="100" dirty="0" smtClean="0">
                <a:latin typeface="Times New Roman" panose="02020603050405020304"/>
                <a:ea typeface="微软雅黑" panose="020B0503020204020204" pitchFamily="34" charset="-122"/>
                <a:cs typeface="Times New Roman" panose="02020603050405020304"/>
              </a:rPr>
              <a:t>我们</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要合理地配置资源，实现资源的有效利用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要缩小收入差距，实现社会公平</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办事情要尊重客观规律，按规律办事</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要最大限度地发挥主观能动性</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310183" y="4825531"/>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4"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5"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6"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7"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8"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9"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0"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1"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2"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3"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10</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4"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5"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6"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7"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7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406574" y="1293203"/>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题目观点认为资源是有限的，而人的欲望是无限的，故启示我们要合理地配置资源，实现资源的有效利用，另一方面，也告诉我们办事情要尊重客观规律，按规律办事，故</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入选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②④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与题意无关。答案选</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0"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10</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1"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2"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3"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4"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270967"/>
            <a:ext cx="11412000"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11.</a:t>
            </a:r>
            <a:r>
              <a:rPr lang="zh-CN" altLang="zh-CN" sz="2600" kern="100" dirty="0">
                <a:latin typeface="Times New Roman" panose="02020603050405020304"/>
                <a:ea typeface="微软雅黑" panose="020B0503020204020204" pitchFamily="34" charset="-122"/>
                <a:cs typeface="Times New Roman" panose="02020603050405020304"/>
              </a:rPr>
              <a:t>读漫画，对其寓意解读正确的</a:t>
            </a:r>
            <a:r>
              <a:rPr lang="zh-CN" altLang="zh-CN" sz="2600" kern="100" dirty="0" smtClean="0">
                <a:latin typeface="Times New Roman" panose="02020603050405020304"/>
                <a:ea typeface="微软雅黑" panose="020B0503020204020204" pitchFamily="34" charset="-122"/>
                <a:cs typeface="Times New Roman" panose="02020603050405020304"/>
              </a:rPr>
              <a:t>是</a:t>
            </a:r>
            <a:endParaRPr lang="en-US" altLang="zh-CN" sz="2600" kern="100" dirty="0" smtClean="0">
              <a:latin typeface="宋体" panose="02010600030101010101" pitchFamily="2" charset="-122"/>
              <a:cs typeface="Courier New" panose="02070309020205020404"/>
            </a:endParaRPr>
          </a:p>
          <a:p>
            <a:pPr lvl="0" algn="just">
              <a:lnSpc>
                <a:spcPct val="150000"/>
              </a:lnSpc>
            </a:pPr>
            <a:r>
              <a:rPr lang="en-US" altLang="zh-CN" sz="2600" kern="100" dirty="0">
                <a:solidFill>
                  <a:prstClr val="black"/>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prstClr val="black"/>
                </a:solidFill>
                <a:latin typeface="Times New Roman" panose="02020603050405020304"/>
                <a:ea typeface="微软雅黑" panose="020B0503020204020204" pitchFamily="34" charset="-122"/>
                <a:cs typeface="Times New Roman" panose="02020603050405020304"/>
              </a:rPr>
              <a:t>探索未知世界需要充分发挥主观能动性</a:t>
            </a:r>
            <a:endParaRPr lang="zh-CN" altLang="zh-CN" sz="2600" kern="100" dirty="0">
              <a:solidFill>
                <a:prstClr val="black"/>
              </a:solidFill>
              <a:latin typeface="宋体" panose="02010600030101010101" pitchFamily="2" charset="-122"/>
              <a:cs typeface="Courier New" panose="02070309020205020404"/>
            </a:endParaRPr>
          </a:p>
          <a:p>
            <a:pPr lvl="0" algn="just">
              <a:lnSpc>
                <a:spcPct val="150000"/>
              </a:lnSpc>
            </a:pPr>
            <a:r>
              <a:rPr lang="en-US" altLang="zh-CN" sz="2600" kern="100" dirty="0">
                <a:solidFill>
                  <a:prstClr val="black"/>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prstClr val="black"/>
                </a:solidFill>
                <a:latin typeface="Times New Roman" panose="02020603050405020304"/>
                <a:ea typeface="微软雅黑" panose="020B0503020204020204" pitchFamily="34" charset="-122"/>
                <a:cs typeface="Times New Roman" panose="02020603050405020304"/>
              </a:rPr>
              <a:t>改造客观世界要有严谨求实的科学态度</a:t>
            </a:r>
            <a:endParaRPr lang="zh-CN" altLang="zh-CN" sz="2600" kern="100" dirty="0">
              <a:solidFill>
                <a:prstClr val="black"/>
              </a:solidFill>
              <a:latin typeface="宋体" panose="02010600030101010101" pitchFamily="2" charset="-122"/>
              <a:cs typeface="Courier New" panose="02070309020205020404"/>
            </a:endParaRPr>
          </a:p>
          <a:p>
            <a:pPr lvl="0" algn="just">
              <a:lnSpc>
                <a:spcPct val="150000"/>
              </a:lnSpc>
            </a:pPr>
            <a:r>
              <a:rPr lang="en-US" altLang="zh-CN" sz="2600" kern="100" dirty="0">
                <a:solidFill>
                  <a:prstClr val="black"/>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prstClr val="black"/>
                </a:solidFill>
                <a:latin typeface="Times New Roman" panose="02020603050405020304"/>
                <a:ea typeface="微软雅黑" panose="020B0503020204020204" pitchFamily="34" charset="-122"/>
                <a:cs typeface="Times New Roman" panose="02020603050405020304"/>
              </a:rPr>
              <a:t>正确发挥主观能动性是事业成功的前提</a:t>
            </a:r>
            <a:endParaRPr lang="zh-CN" altLang="zh-CN" sz="2600" kern="100" dirty="0">
              <a:solidFill>
                <a:prstClr val="black"/>
              </a:solidFill>
              <a:latin typeface="宋体" panose="02010600030101010101" pitchFamily="2" charset="-122"/>
              <a:cs typeface="Courier New" panose="02070309020205020404"/>
            </a:endParaRPr>
          </a:p>
          <a:p>
            <a:pPr lvl="0" algn="just">
              <a:lnSpc>
                <a:spcPct val="150000"/>
              </a:lnSpc>
            </a:pPr>
            <a:r>
              <a:rPr lang="en-US" altLang="zh-CN" sz="2600" kern="100" dirty="0">
                <a:solidFill>
                  <a:prstClr val="black"/>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prstClr val="black"/>
                </a:solidFill>
                <a:latin typeface="Times New Roman" panose="02020603050405020304"/>
                <a:ea typeface="微软雅黑" panose="020B0503020204020204" pitchFamily="34" charset="-122"/>
                <a:cs typeface="Times New Roman" panose="02020603050405020304"/>
              </a:rPr>
              <a:t>尊重规律恪守原则会限制主观能动性的发挥</a:t>
            </a:r>
            <a:endParaRPr lang="zh-CN" altLang="zh-CN" sz="2600" kern="100" dirty="0">
              <a:solidFill>
                <a:prstClr val="black"/>
              </a:solidFill>
              <a:latin typeface="宋体" panose="02010600030101010101" pitchFamily="2" charset="-122"/>
              <a:cs typeface="Courier New" panose="02070309020205020404"/>
            </a:endParaRPr>
          </a:p>
          <a:p>
            <a:pPr lvl="0" algn="just">
              <a:lnSpc>
                <a:spcPct val="150000"/>
              </a:lnSpc>
            </a:pPr>
            <a:r>
              <a:rPr lang="en-US" altLang="zh-CN" sz="2600" kern="100" dirty="0">
                <a:solidFill>
                  <a:prstClr val="black"/>
                </a:solidFill>
                <a:latin typeface="Times New Roman" panose="02020603050405020304"/>
                <a:ea typeface="微软雅黑" panose="020B0503020204020204" pitchFamily="34" charset="-122"/>
                <a:cs typeface="Courier New" panose="02070309020205020404"/>
              </a:rPr>
              <a:t>A.</a:t>
            </a:r>
            <a:r>
              <a:rPr lang="en-US" altLang="zh-CN" sz="2600" kern="100" dirty="0">
                <a:solidFill>
                  <a:prstClr val="black"/>
                </a:solidFill>
                <a:latin typeface="宋体" panose="02010600030101010101" pitchFamily="2" charset="-122"/>
                <a:ea typeface="微软雅黑" panose="020B0503020204020204" pitchFamily="34" charset="-122"/>
                <a:cs typeface="Times New Roman" panose="02020603050405020304"/>
              </a:rPr>
              <a:t>①②</a:t>
            </a:r>
            <a:r>
              <a:rPr lang="en-US" altLang="zh-CN" sz="2600" kern="100" dirty="0">
                <a:solidFill>
                  <a:prstClr val="black"/>
                </a:solidFill>
                <a:latin typeface="Times New Roman" panose="02020603050405020304"/>
                <a:ea typeface="微软雅黑" panose="020B0503020204020204" pitchFamily="34" charset="-122"/>
                <a:cs typeface="Courier New" panose="02070309020205020404"/>
              </a:rPr>
              <a:t> </a:t>
            </a:r>
            <a:r>
              <a:rPr lang="en-US" altLang="zh-CN" sz="2600" kern="100" dirty="0" smtClean="0">
                <a:solidFill>
                  <a:prstClr val="black"/>
                </a:solidFill>
                <a:latin typeface="Times New Roman" panose="02020603050405020304"/>
                <a:ea typeface="微软雅黑" panose="020B0503020204020204" pitchFamily="34" charset="-122"/>
                <a:cs typeface="Courier New" panose="02070309020205020404"/>
              </a:rPr>
              <a:t>        </a:t>
            </a:r>
            <a:r>
              <a:rPr lang="en-US" altLang="zh-CN" sz="2600" kern="100" dirty="0">
                <a:solidFill>
                  <a:prstClr val="black"/>
                </a:solidFill>
                <a:latin typeface="Times New Roman" panose="02020603050405020304"/>
                <a:ea typeface="微软雅黑" panose="020B0503020204020204" pitchFamily="34" charset="-122"/>
                <a:cs typeface="Courier New" panose="02070309020205020404"/>
              </a:rPr>
              <a:t>B.</a:t>
            </a:r>
            <a:r>
              <a:rPr lang="en-US" altLang="zh-CN" sz="2600" kern="100" dirty="0">
                <a:solidFill>
                  <a:prstClr val="black"/>
                </a:solidFill>
                <a:latin typeface="宋体" panose="02010600030101010101" pitchFamily="2" charset="-122"/>
                <a:ea typeface="微软雅黑" panose="020B0503020204020204" pitchFamily="34" charset="-122"/>
                <a:cs typeface="Times New Roman" panose="02020603050405020304"/>
              </a:rPr>
              <a:t>①③</a:t>
            </a:r>
            <a:r>
              <a:rPr lang="en-US" altLang="zh-CN" sz="2600" kern="100" dirty="0">
                <a:solidFill>
                  <a:prstClr val="black"/>
                </a:solidFill>
                <a:latin typeface="Times New Roman" panose="02020603050405020304"/>
                <a:ea typeface="微软雅黑" panose="020B0503020204020204" pitchFamily="34" charset="-122"/>
                <a:cs typeface="Courier New" panose="02070309020205020404"/>
              </a:rPr>
              <a:t>  </a:t>
            </a:r>
            <a:r>
              <a:rPr lang="en-US" altLang="zh-CN" sz="2600" kern="100" dirty="0" smtClean="0">
                <a:solidFill>
                  <a:prstClr val="black"/>
                </a:solidFill>
                <a:latin typeface="Times New Roman" panose="02020603050405020304"/>
                <a:ea typeface="微软雅黑" panose="020B0503020204020204" pitchFamily="34" charset="-122"/>
                <a:cs typeface="Courier New" panose="02070309020205020404"/>
              </a:rPr>
              <a:t>         C</a:t>
            </a:r>
            <a:r>
              <a:rPr lang="en-US" altLang="zh-CN" sz="2600" kern="100" dirty="0">
                <a:solidFill>
                  <a:prstClr val="black"/>
                </a:solidFill>
                <a:latin typeface="Times New Roman" panose="02020603050405020304"/>
                <a:ea typeface="微软雅黑" panose="020B0503020204020204" pitchFamily="34" charset="-122"/>
                <a:cs typeface="Courier New" panose="02070309020205020404"/>
              </a:rPr>
              <a:t>.</a:t>
            </a:r>
            <a:r>
              <a:rPr lang="en-US" altLang="zh-CN" sz="2600" kern="100" dirty="0">
                <a:solidFill>
                  <a:prstClr val="black"/>
                </a:solidFill>
                <a:latin typeface="宋体" panose="02010600030101010101" pitchFamily="2" charset="-122"/>
                <a:ea typeface="微软雅黑" panose="020B0503020204020204" pitchFamily="34" charset="-122"/>
                <a:cs typeface="Times New Roman" panose="02020603050405020304"/>
              </a:rPr>
              <a:t>②④</a:t>
            </a:r>
            <a:r>
              <a:rPr lang="en-US" altLang="zh-CN" sz="2600" kern="100" dirty="0">
                <a:solidFill>
                  <a:prstClr val="black"/>
                </a:solidFill>
                <a:latin typeface="Times New Roman" panose="02020603050405020304"/>
                <a:ea typeface="微软雅黑" panose="020B0503020204020204" pitchFamily="34" charset="-122"/>
                <a:cs typeface="Courier New" panose="02070309020205020404"/>
              </a:rPr>
              <a:t> </a:t>
            </a:r>
            <a:r>
              <a:rPr lang="en-US" altLang="zh-CN" sz="2600" kern="100" dirty="0" smtClean="0">
                <a:solidFill>
                  <a:prstClr val="black"/>
                </a:solidFill>
                <a:latin typeface="Times New Roman" panose="02020603050405020304"/>
                <a:ea typeface="微软雅黑" panose="020B0503020204020204" pitchFamily="34" charset="-122"/>
                <a:cs typeface="Courier New" panose="02070309020205020404"/>
              </a:rPr>
              <a:t>          </a:t>
            </a:r>
            <a:r>
              <a:rPr lang="en-US" altLang="zh-CN" sz="2600" kern="100" dirty="0">
                <a:solidFill>
                  <a:prstClr val="black"/>
                </a:solidFill>
                <a:latin typeface="Times New Roman" panose="02020603050405020304"/>
                <a:ea typeface="微软雅黑" panose="020B0503020204020204" pitchFamily="34" charset="-122"/>
                <a:cs typeface="Courier New" panose="02070309020205020404"/>
              </a:rPr>
              <a:t>D.</a:t>
            </a:r>
            <a:r>
              <a:rPr lang="en-US" altLang="zh-CN" sz="2600" kern="100" dirty="0" smtClean="0">
                <a:solidFill>
                  <a:prstClr val="black"/>
                </a:solidFill>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solidFill>
                <a:prstClr val="black"/>
              </a:solidFill>
              <a:latin typeface="宋体" panose="02010600030101010101" pitchFamily="2" charset="-122"/>
              <a:cs typeface="Courier New" panose="02070309020205020404"/>
            </a:endParaRPr>
          </a:p>
        </p:txBody>
      </p:sp>
      <p:sp>
        <p:nvSpPr>
          <p:cNvPr id="61" name="TextBox 60"/>
          <p:cNvSpPr txBox="1"/>
          <p:nvPr/>
        </p:nvSpPr>
        <p:spPr>
          <a:xfrm>
            <a:off x="305795" y="3239039"/>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11</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5"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6"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pic>
        <p:nvPicPr>
          <p:cNvPr id="3074" name="Picture 2" descr="+46"/>
          <p:cNvPicPr>
            <a:picLocks noChangeAspect="1" noChangeArrowheads="1"/>
          </p:cNvPicPr>
          <p:nvPr/>
        </p:nvPicPr>
        <p:blipFill>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291427" y="414983"/>
            <a:ext cx="4645134" cy="3439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矩形 22"/>
          <p:cNvSpPr/>
          <p:nvPr/>
        </p:nvSpPr>
        <p:spPr>
          <a:xfrm>
            <a:off x="406574" y="3867903"/>
            <a:ext cx="11412000" cy="252374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漫画及其文字揭示了尊重客观规律和发挥主观能动性有机结合，高度的探索热情和严谨求实的科学态度有机结合，故</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符合题意，答案选</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说法错误，尊重客观规律是成功的前提</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中的</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限制</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说法错误。</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23">
                                            <p:txEl>
                                              <p:pRg st="0" end="0"/>
                                            </p:txEl>
                                          </p:spTgt>
                                        </p:tgtEl>
                                        <p:attrNameLst>
                                          <p:attrName>style.visibility</p:attrName>
                                        </p:attrNameLst>
                                      </p:cBhvr>
                                      <p:to>
                                        <p:strVal val="visible"/>
                                      </p:to>
                                    </p:set>
                                    <p:animEffect transition="in" filter="blinds(horizontal)">
                                      <p:cBhvr>
                                        <p:cTn id="18" dur="500"/>
                                        <p:tgtEl>
                                          <p:spTgt spid="2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23">
                                            <p:txEl>
                                              <p:pRg st="1" end="1"/>
                                            </p:txEl>
                                          </p:spTgt>
                                        </p:tgtEl>
                                        <p:attrNameLst>
                                          <p:attrName>style.visibility</p:attrName>
                                        </p:attrNameLst>
                                      </p:cBhvr>
                                      <p:to>
                                        <p:strVal val="visible"/>
                                      </p:to>
                                    </p:set>
                                    <p:animEffect transition="in" filter="blinds(horizontal)">
                                      <p:cBhvr>
                                        <p:cTn id="23" dur="500"/>
                                        <p:tgtEl>
                                          <p:spTgt spid="2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23">
                                            <p:txEl>
                                              <p:pRg st="2" end="2"/>
                                            </p:txEl>
                                          </p:spTgt>
                                        </p:tgtEl>
                                        <p:attrNameLst>
                                          <p:attrName>style.visibility</p:attrName>
                                        </p:attrNameLst>
                                      </p:cBhvr>
                                      <p:to>
                                        <p:strVal val="visible"/>
                                      </p:to>
                                    </p:set>
                                    <p:animEffect transition="in" filter="blinds(horizontal)">
                                      <p:cBhvr>
                                        <p:cTn id="28" dur="500"/>
                                        <p:tgtEl>
                                          <p:spTgt spid="23">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nodeType="clickEffect">
                                  <p:stCondLst>
                                    <p:cond delay="0"/>
                                  </p:stCondLst>
                                  <p:childTnLst>
                                    <p:animEffect transition="out" filter="fade">
                                      <p:cBhvr>
                                        <p:cTn id="32" dur="500"/>
                                        <p:tgtEl>
                                          <p:spTgt spid="23">
                                            <p:txEl>
                                              <p:pRg st="0" end="0"/>
                                            </p:txEl>
                                          </p:spTgt>
                                        </p:tgtEl>
                                      </p:cBhvr>
                                    </p:animEffect>
                                    <p:set>
                                      <p:cBhvr>
                                        <p:cTn id="33" dur="1" fill="hold">
                                          <p:stCondLst>
                                            <p:cond delay="499"/>
                                          </p:stCondLst>
                                        </p:cTn>
                                        <p:tgtEl>
                                          <p:spTgt spid="23">
                                            <p:txEl>
                                              <p:pRg st="0" end="0"/>
                                            </p:txEl>
                                          </p:spTgt>
                                        </p:tgtEl>
                                        <p:attrNameLst>
                                          <p:attrName>style.visibility</p:attrName>
                                        </p:attrNameLst>
                                      </p:cBhvr>
                                      <p:to>
                                        <p:strVal val="hidden"/>
                                      </p:to>
                                    </p:set>
                                  </p:childTnLst>
                                </p:cTn>
                              </p:par>
                              <p:par>
                                <p:cTn id="34" presetID="10" presetClass="exit" presetSubtype="0" fill="hold" nodeType="withEffect">
                                  <p:stCondLst>
                                    <p:cond delay="0"/>
                                  </p:stCondLst>
                                  <p:childTnLst>
                                    <p:animEffect transition="out" filter="fade">
                                      <p:cBhvr>
                                        <p:cTn id="35" dur="500"/>
                                        <p:tgtEl>
                                          <p:spTgt spid="23">
                                            <p:txEl>
                                              <p:pRg st="1" end="1"/>
                                            </p:txEl>
                                          </p:spTgt>
                                        </p:tgtEl>
                                      </p:cBhvr>
                                    </p:animEffect>
                                    <p:set>
                                      <p:cBhvr>
                                        <p:cTn id="36" dur="1" fill="hold">
                                          <p:stCondLst>
                                            <p:cond delay="499"/>
                                          </p:stCondLst>
                                        </p:cTn>
                                        <p:tgtEl>
                                          <p:spTgt spid="23">
                                            <p:txEl>
                                              <p:pRg st="1" end="1"/>
                                            </p:txEl>
                                          </p:spTgt>
                                        </p:tgtEl>
                                        <p:attrNameLst>
                                          <p:attrName>style.visibility</p:attrName>
                                        </p:attrNameLst>
                                      </p:cBhvr>
                                      <p:to>
                                        <p:strVal val="hidden"/>
                                      </p:to>
                                    </p:set>
                                  </p:childTnLst>
                                </p:cTn>
                              </p:par>
                              <p:par>
                                <p:cTn id="37" presetID="10" presetClass="exit" presetSubtype="0" fill="hold" nodeType="withEffect">
                                  <p:stCondLst>
                                    <p:cond delay="0"/>
                                  </p:stCondLst>
                                  <p:childTnLst>
                                    <p:animEffect transition="out" filter="fade">
                                      <p:cBhvr>
                                        <p:cTn id="38" dur="500"/>
                                        <p:tgtEl>
                                          <p:spTgt spid="23">
                                            <p:txEl>
                                              <p:pRg st="2" end="2"/>
                                            </p:txEl>
                                          </p:spTgt>
                                        </p:tgtEl>
                                      </p:cBhvr>
                                    </p:animEffect>
                                    <p:set>
                                      <p:cBhvr>
                                        <p:cTn id="39" dur="1" fill="hold">
                                          <p:stCondLst>
                                            <p:cond delay="499"/>
                                          </p:stCondLst>
                                        </p:cTn>
                                        <p:tgtEl>
                                          <p:spTgt spid="23">
                                            <p:txEl>
                                              <p:pRg st="2" end="2"/>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1" grpId="0"/>
      <p:bldP spid="61" grpId="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98678" y="443858"/>
            <a:ext cx="11076375"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12.</a:t>
            </a:r>
            <a:r>
              <a:rPr lang="zh-CN" altLang="zh-CN" sz="2600" kern="100" dirty="0">
                <a:latin typeface="Times New Roman" panose="02020603050405020304"/>
                <a:ea typeface="微软雅黑" panose="020B0503020204020204" pitchFamily="34" charset="-122"/>
                <a:cs typeface="Times New Roman" panose="02020603050405020304"/>
              </a:rPr>
              <a:t>土壤沙化是荒漠化治理领域的世界难题。我国科学家根据土壤湿润时为流变状态、干结时为固体状态的特性，独辟蹊径，模拟沙漠沙层渗透条件，实现了土壤的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自修复</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和</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自调节</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，成功实现</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沙子土壤化</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沙子土壤化</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的成功实践</a:t>
            </a:r>
            <a:r>
              <a:rPr lang="zh-CN" altLang="zh-CN" sz="2600" kern="100" dirty="0" smtClean="0">
                <a:latin typeface="Times New Roman" panose="02020603050405020304"/>
                <a:ea typeface="微软雅黑" panose="020B0503020204020204" pitchFamily="34" charset="-122"/>
                <a:cs typeface="Times New Roman" panose="02020603050405020304"/>
              </a:rPr>
              <a:t>佐证</a:t>
            </a:r>
            <a:r>
              <a:rPr lang="zh-CN" altLang="en-US" sz="2600" kern="100" dirty="0" smtClean="0">
                <a:latin typeface="Times New Roman" panose="02020603050405020304"/>
                <a:ea typeface="微软雅黑" panose="020B0503020204020204" pitchFamily="34" charset="-122"/>
                <a:cs typeface="Times New Roman" panose="02020603050405020304"/>
              </a:rPr>
              <a:t>了</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只有发挥主观能动性才能实现矛盾双方转化</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事物的联系是在主客观条件相互作用下形成的</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推动事物发展必须依据事物固有属性和规律</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创新意识有利于认识和利用事物之间的内在联系</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D.</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7427438" y="5184957"/>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4"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5"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6"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7"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8"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9"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0"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1"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2"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3"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4"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5"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12</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6"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7"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7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矩形 59"/>
          <p:cNvSpPr/>
          <p:nvPr/>
        </p:nvSpPr>
        <p:spPr>
          <a:xfrm>
            <a:off x="498678" y="1269554"/>
            <a:ext cx="11076375"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错误，忽略了要尊重客观规律</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错误，人为事物的联系是在主客观条件相互作用下形成的，自在事物的联系不需要主观条件。</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0"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1"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2"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12</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3"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4"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750"/>
                                        <p:tgtEl>
                                          <p:spTgt spid="60">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0">
                                            <p:txEl>
                                              <p:pRg st="1" end="1"/>
                                            </p:txEl>
                                          </p:spTgt>
                                        </p:tgtEl>
                                        <p:attrNameLst>
                                          <p:attrName>style.visibility</p:attrName>
                                        </p:attrNameLst>
                                      </p:cBhvr>
                                      <p:to>
                                        <p:strVal val="visible"/>
                                      </p:to>
                                    </p:set>
                                    <p:animEffect transition="in" filter="blinds(horizontal)">
                                      <p:cBhvr>
                                        <p:cTn id="11" dur="750"/>
                                        <p:tgtEl>
                                          <p:spTgt spid="6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350768" y="185385"/>
            <a:ext cx="11412000" cy="612472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b="1" kern="100" dirty="0">
                <a:latin typeface="Times New Roman" panose="02020603050405020304"/>
                <a:ea typeface="微软雅黑" panose="020B0503020204020204" pitchFamily="34" charset="-122"/>
                <a:cs typeface="Times New Roman" panose="02020603050405020304"/>
              </a:rPr>
              <a:t>二、非选择题</a:t>
            </a:r>
            <a:endParaRPr lang="zh-CN" altLang="zh-CN" sz="2600" b="1"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13.</a:t>
            </a:r>
            <a:r>
              <a:rPr lang="zh-CN" altLang="zh-CN" sz="2600" kern="100" dirty="0">
                <a:latin typeface="Times New Roman" panose="02020603050405020304"/>
                <a:ea typeface="微软雅黑" panose="020B0503020204020204" pitchFamily="34" charset="-122"/>
                <a:cs typeface="Times New Roman" panose="02020603050405020304"/>
              </a:rPr>
              <a:t>世界最长跨海大桥</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港珠澳大桥是一座</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超级工程</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大桥。其中，自主研制的世界最大尺寸的高阻尼橡胶隔震支座，可抗</a:t>
            </a:r>
            <a:r>
              <a:rPr lang="en-US" altLang="zh-CN" sz="2600" kern="100" dirty="0">
                <a:latin typeface="Times New Roman" panose="02020603050405020304"/>
                <a:ea typeface="微软雅黑" panose="020B0503020204020204" pitchFamily="34" charset="-122"/>
                <a:cs typeface="Courier New" panose="02070309020205020404"/>
              </a:rPr>
              <a:t>16</a:t>
            </a:r>
            <a:r>
              <a:rPr lang="zh-CN" altLang="zh-CN" sz="2600" kern="100" dirty="0">
                <a:latin typeface="Times New Roman" panose="02020603050405020304"/>
                <a:ea typeface="微软雅黑" panose="020B0503020204020204" pitchFamily="34" charset="-122"/>
                <a:cs typeface="Times New Roman" panose="02020603050405020304"/>
              </a:rPr>
              <a:t>级台风、八级地震及三十万吨巨轮撞击。这种支座不但能提供稳定可靠的承载力，还能吸收地震能量，大大降低了地震对大桥的破坏力。港珠澳大桥还是一座有</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颜值</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生态</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桥。三座通航斜拉桥</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中国结</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海豚</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风帆</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各具特色，兼顾了人文与自然的融合。为不影响白海豚的生长环境，施工前就对白海豚做了大量的研究和观测，施工过程中也制定了一系列的保护措施。立于大桥上，可见白海豚水中跃起。白海豚的数量也在逐渐增多。</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从唯物论角度，说明港珠澳大桥是如何体现人类智慧与自然和谐统一的。</a:t>
            </a:r>
            <a:endParaRPr lang="zh-CN" altLang="zh-CN" sz="2600" kern="100" dirty="0">
              <a:effectLst/>
              <a:latin typeface="宋体" panose="02010600030101010101" pitchFamily="2" charset="-122"/>
              <a:cs typeface="Courier New" panose="02070309020205020404"/>
            </a:endParaRPr>
          </a:p>
        </p:txBody>
      </p:sp>
      <p:sp>
        <p:nvSpPr>
          <p:cNvPr id="9" name="矩形 8"/>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a:hlinkClick r:id="rId1" action="ppaction://hlinksldjump"/>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7"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8"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9" name="Rectangle 21">
            <a:hlinkClick r:id="rId15"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13</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40" name="Rectangle 21">
            <a:hlinkClick r:id="rId16"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矩形 59"/>
          <p:cNvSpPr/>
          <p:nvPr/>
        </p:nvSpPr>
        <p:spPr>
          <a:xfrm>
            <a:off x="350768" y="1053530"/>
            <a:ext cx="11412000"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答案　</a:t>
            </a: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(1)</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港珠澳大桥在建造的过程中坚持了物质与意识的辩证统一，实现了尊重客观规律与发挥主观能动性的有机统一。</a:t>
            </a:r>
            <a:endParaRPr lang="zh-CN" altLang="zh-CN" sz="2600" kern="100" dirty="0">
              <a:solidFill>
                <a:srgbClr val="C00000"/>
              </a:solidFill>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(2)</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自主研制的高阻尼橡胶隔震支座、三座各具特色的通航斜拉桥都是在正确认识和把握规律的基础上，人们发挥主观能动性的智慧结晶。</a:t>
            </a:r>
            <a:endParaRPr lang="zh-CN" altLang="zh-CN" sz="2600" kern="100" dirty="0">
              <a:solidFill>
                <a:srgbClr val="C00000"/>
              </a:solidFill>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(3)</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施工前的观测研究和施工过程中对白海豚的保护，都体现了尊重自然，与自然和谐相处。</a:t>
            </a:r>
            <a:endParaRPr lang="zh-CN" altLang="zh-CN" sz="2600" kern="100" dirty="0">
              <a:solidFill>
                <a:srgbClr val="C00000"/>
              </a:solidFill>
              <a:effectLst/>
              <a:latin typeface="宋体" panose="02010600030101010101" pitchFamily="2" charset="-122"/>
              <a:cs typeface="Courier New" panose="02070309020205020404"/>
            </a:endParaRPr>
          </a:p>
        </p:txBody>
      </p:sp>
      <p:sp>
        <p:nvSpPr>
          <p:cNvPr id="9" name="矩形 8"/>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0"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1"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8" name="Rectangle 21">
            <a:hlinkClick r:id="rId12"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9" name="Rectangle 21">
            <a:hlinkClick r:id="rId13"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13</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40" name="Rectangle 21">
            <a:hlinkClick r:id="rId14"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750"/>
                                        <p:tgtEl>
                                          <p:spTgt spid="60">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0">
                                            <p:txEl>
                                              <p:pRg st="1" end="1"/>
                                            </p:txEl>
                                          </p:spTgt>
                                        </p:tgtEl>
                                        <p:attrNameLst>
                                          <p:attrName>style.visibility</p:attrName>
                                        </p:attrNameLst>
                                      </p:cBhvr>
                                      <p:to>
                                        <p:strVal val="visible"/>
                                      </p:to>
                                    </p:set>
                                    <p:animEffect transition="in" filter="blinds(horizontal)">
                                      <p:cBhvr>
                                        <p:cTn id="11" dur="750"/>
                                        <p:tgtEl>
                                          <p:spTgt spid="60">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0">
                                            <p:txEl>
                                              <p:pRg st="2" end="2"/>
                                            </p:txEl>
                                          </p:spTgt>
                                        </p:tgtEl>
                                        <p:attrNameLst>
                                          <p:attrName>style.visibility</p:attrName>
                                        </p:attrNameLst>
                                      </p:cBhvr>
                                      <p:to>
                                        <p:strVal val="visible"/>
                                      </p:to>
                                    </p:set>
                                    <p:animEffect transition="in" filter="blinds(horizontal)">
                                      <p:cBhvr>
                                        <p:cTn id="15" dur="750"/>
                                        <p:tgtEl>
                                          <p:spTgt spid="6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矩形 37"/>
          <p:cNvSpPr/>
          <p:nvPr/>
        </p:nvSpPr>
        <p:spPr>
          <a:xfrm>
            <a:off x="519005" y="689734"/>
            <a:ext cx="11187139"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14.</a:t>
            </a:r>
            <a:r>
              <a:rPr lang="zh-CN" altLang="zh-CN" sz="2600" kern="100" dirty="0">
                <a:latin typeface="Times New Roman" panose="02020603050405020304"/>
                <a:ea typeface="微软雅黑" panose="020B0503020204020204" pitchFamily="34" charset="-122"/>
                <a:cs typeface="Times New Roman" panose="02020603050405020304"/>
              </a:rPr>
              <a:t>阅读材料，回答问题。</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塞罕坝，位于河北省承德市围场满族蒙古族自治县境内，辽、金时期，被称作</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千里松林</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，曾作为皇帝狩猎之所。清朝曾在此设立</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木兰围场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。随着清王朝历史的推移，因吏治腐败和财政颓废，内忧外患的清政府在同治二年</a:t>
            </a:r>
            <a:r>
              <a:rPr lang="en-US" altLang="zh-CN" sz="2600" kern="100" dirty="0">
                <a:latin typeface="Times New Roman" panose="02020603050405020304"/>
                <a:ea typeface="微软雅黑" panose="020B0503020204020204" pitchFamily="34" charset="-122"/>
                <a:cs typeface="Courier New" panose="02070309020205020404"/>
              </a:rPr>
              <a:t>(1863</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开围放垦，随之森林植被被破坏，塞罕坝地区退化为高原荒丘，到解放初期，原始森林已荡然无存，呈现</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黄沙遮天日，飞鸟无栖树</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的荒凉景象</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2600" kern="100" dirty="0">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0"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1"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2"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3"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4"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14</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矩形 37"/>
          <p:cNvSpPr/>
          <p:nvPr/>
        </p:nvSpPr>
        <p:spPr>
          <a:xfrm>
            <a:off x="406574" y="621482"/>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2600" kern="100" dirty="0">
                <a:latin typeface="Times New Roman" panose="02020603050405020304"/>
                <a:ea typeface="微软雅黑" panose="020B0503020204020204" pitchFamily="34" charset="-122"/>
                <a:cs typeface="Courier New" panose="02070309020205020404"/>
              </a:rPr>
              <a:t>56</a:t>
            </a:r>
            <a:r>
              <a:rPr lang="zh-CN" altLang="zh-CN" sz="2600" kern="100" dirty="0">
                <a:latin typeface="Times New Roman" panose="02020603050405020304"/>
                <a:ea typeface="微软雅黑" panose="020B0503020204020204" pitchFamily="34" charset="-122"/>
                <a:cs typeface="Times New Roman" panose="02020603050405020304"/>
              </a:rPr>
              <a:t>年前，塞罕坝条件之艰苦超出很多人的想象。</a:t>
            </a:r>
            <a:r>
              <a:rPr lang="en-US" altLang="zh-CN" sz="2600" kern="100" dirty="0">
                <a:latin typeface="Times New Roman" panose="02020603050405020304"/>
                <a:ea typeface="微软雅黑" panose="020B0503020204020204" pitchFamily="34" charset="-122"/>
                <a:cs typeface="Courier New" panose="02070309020205020404"/>
              </a:rPr>
              <a:t>1962</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27</a:t>
            </a:r>
            <a:r>
              <a:rPr lang="zh-CN" altLang="zh-CN" sz="2600" kern="100" dirty="0">
                <a:latin typeface="Times New Roman" panose="02020603050405020304"/>
                <a:ea typeface="微软雅黑" panose="020B0503020204020204" pitchFamily="34" charset="-122"/>
                <a:cs typeface="Times New Roman" panose="02020603050405020304"/>
              </a:rPr>
              <a:t>名大中专毕业生，与原</a:t>
            </a: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个林场的</a:t>
            </a:r>
            <a:r>
              <a:rPr lang="en-US" altLang="zh-CN" sz="2600" kern="100" dirty="0">
                <a:latin typeface="Times New Roman" panose="02020603050405020304"/>
                <a:ea typeface="微软雅黑" panose="020B0503020204020204" pitchFamily="34" charset="-122"/>
                <a:cs typeface="Courier New" panose="02070309020205020404"/>
              </a:rPr>
              <a:t>242</a:t>
            </a:r>
            <a:r>
              <a:rPr lang="zh-CN" altLang="zh-CN" sz="2600" kern="100" dirty="0">
                <a:latin typeface="Times New Roman" panose="02020603050405020304"/>
                <a:ea typeface="微软雅黑" panose="020B0503020204020204" pitchFamily="34" charset="-122"/>
                <a:cs typeface="Times New Roman" panose="02020603050405020304"/>
              </a:rPr>
              <a:t>名干部职工一起组成了</a:t>
            </a:r>
            <a:r>
              <a:rPr lang="en-US" altLang="zh-CN" sz="2600" kern="100" dirty="0">
                <a:latin typeface="Times New Roman" panose="02020603050405020304"/>
                <a:ea typeface="微软雅黑" panose="020B0503020204020204" pitchFamily="34" charset="-122"/>
                <a:cs typeface="Courier New" panose="02070309020205020404"/>
              </a:rPr>
              <a:t>369</a:t>
            </a:r>
            <a:r>
              <a:rPr lang="zh-CN" altLang="zh-CN" sz="2600" kern="100" dirty="0">
                <a:latin typeface="Times New Roman" panose="02020603050405020304"/>
                <a:ea typeface="微软雅黑" panose="020B0503020204020204" pitchFamily="34" charset="-122"/>
                <a:cs typeface="Times New Roman" panose="02020603050405020304"/>
              </a:rPr>
              <a:t>人的植树队伍。经过一代又一代人的艰苦努力，目前塞罕坝总经营面积</a:t>
            </a:r>
            <a:r>
              <a:rPr lang="en-US" altLang="zh-CN" sz="2600" kern="100" dirty="0">
                <a:latin typeface="Times New Roman" panose="02020603050405020304"/>
                <a:ea typeface="微软雅黑" panose="020B0503020204020204" pitchFamily="34" charset="-122"/>
                <a:cs typeface="Courier New" panose="02070309020205020404"/>
              </a:rPr>
              <a:t>140</a:t>
            </a:r>
            <a:r>
              <a:rPr lang="zh-CN" altLang="zh-CN" sz="2600" kern="100" dirty="0">
                <a:latin typeface="Times New Roman" panose="02020603050405020304"/>
                <a:ea typeface="微软雅黑" panose="020B0503020204020204" pitchFamily="34" charset="-122"/>
                <a:cs typeface="Times New Roman" panose="02020603050405020304"/>
              </a:rPr>
              <a:t>万亩，森林覆盖率达到</a:t>
            </a:r>
            <a:r>
              <a:rPr lang="en-US" altLang="zh-CN" sz="2600" kern="100" dirty="0">
                <a:latin typeface="Times New Roman" panose="02020603050405020304"/>
                <a:ea typeface="微软雅黑" panose="020B0503020204020204" pitchFamily="34" charset="-122"/>
                <a:cs typeface="Courier New" panose="02070309020205020404"/>
              </a:rPr>
              <a:t>80%</a:t>
            </a:r>
            <a:r>
              <a:rPr lang="zh-CN" altLang="zh-CN" sz="2600" kern="100" dirty="0">
                <a:latin typeface="Times New Roman" panose="02020603050405020304"/>
                <a:ea typeface="微软雅黑" panose="020B0503020204020204" pitchFamily="34" charset="-122"/>
                <a:cs typeface="Times New Roman" panose="02020603050405020304"/>
              </a:rPr>
              <a:t>，</a:t>
            </a:r>
            <a:r>
              <a:rPr lang="zh-CN" altLang="zh-CN" sz="2600" kern="100" dirty="0" smtClean="0">
                <a:latin typeface="Times New Roman" panose="02020603050405020304"/>
                <a:ea typeface="微软雅黑" panose="020B0503020204020204" pitchFamily="34" charset="-122"/>
                <a:cs typeface="Times New Roman" panose="02020603050405020304"/>
              </a:rPr>
              <a:t>林木总</a:t>
            </a:r>
            <a:r>
              <a:rPr lang="zh-CN" altLang="zh-CN" sz="2600" kern="100" dirty="0">
                <a:latin typeface="Times New Roman" panose="02020603050405020304"/>
                <a:ea typeface="微软雅黑" panose="020B0503020204020204" pitchFamily="34" charset="-122"/>
                <a:cs typeface="Times New Roman" panose="02020603050405020304"/>
              </a:rPr>
              <a:t>蓄积量达到</a:t>
            </a:r>
            <a:r>
              <a:rPr lang="en-US" altLang="zh-CN" sz="2600" kern="100" dirty="0">
                <a:latin typeface="Times New Roman" panose="02020603050405020304"/>
                <a:ea typeface="微软雅黑" panose="020B0503020204020204" pitchFamily="34" charset="-122"/>
                <a:cs typeface="Courier New" panose="02070309020205020404"/>
              </a:rPr>
              <a:t>1 012</a:t>
            </a:r>
            <a:r>
              <a:rPr lang="zh-CN" altLang="zh-CN" sz="2600" kern="100" dirty="0">
                <a:latin typeface="Times New Roman" panose="02020603050405020304"/>
                <a:ea typeface="微软雅黑" panose="020B0503020204020204" pitchFamily="34" charset="-122"/>
                <a:cs typeface="Times New Roman" panose="02020603050405020304"/>
              </a:rPr>
              <a:t>万立方米，森林资源总价值约</a:t>
            </a:r>
            <a:r>
              <a:rPr lang="en-US" altLang="zh-CN" sz="2600" kern="100" dirty="0">
                <a:latin typeface="Times New Roman" panose="02020603050405020304"/>
                <a:ea typeface="微软雅黑" panose="020B0503020204020204" pitchFamily="34" charset="-122"/>
                <a:cs typeface="Courier New" panose="02070309020205020404"/>
              </a:rPr>
              <a:t>202</a:t>
            </a:r>
            <a:r>
              <a:rPr lang="zh-CN" altLang="zh-CN" sz="2600" kern="100" dirty="0">
                <a:latin typeface="Times New Roman" panose="02020603050405020304"/>
                <a:ea typeface="微软雅黑" panose="020B0503020204020204" pitchFamily="34" charset="-122"/>
                <a:cs typeface="Times New Roman" panose="02020603050405020304"/>
              </a:rPr>
              <a:t>亿元。塞罕坝再次成为名副其实的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美丽的高岭</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。从塞罕坝的演变过程中，我们可以看出，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贪婪是绿色发展的大敌。绿色发展，首要的原则是社会效益和生态效益</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塞罕坝林场党委书记刘海莹说。</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结合材料，运用规律客观性与发挥主观能动性关系的知识，说明塞罕坝出现</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黄沙遮天日，飞鸟无栖树</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到再次成为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美丽的高岭</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的过程</a:t>
            </a:r>
            <a:r>
              <a:rPr lang="zh-CN" altLang="zh-CN" sz="2600" kern="100" dirty="0" smtClean="0">
                <a:latin typeface="Times New Roman" panose="02020603050405020304"/>
                <a:ea typeface="微软雅黑" panose="020B0503020204020204" pitchFamily="34" charset="-122"/>
                <a:cs typeface="Times New Roman" panose="02020603050405020304"/>
              </a:rPr>
              <a:t>。</a:t>
            </a:r>
            <a:r>
              <a:rPr lang="en-US" altLang="zh-CN" sz="2600" kern="100" dirty="0" smtClean="0">
                <a:latin typeface="Times New Roman" panose="02020603050405020304"/>
                <a:ea typeface="微软雅黑" panose="020B0503020204020204" pitchFamily="34" charset="-122"/>
                <a:cs typeface="Times New Roman" panose="02020603050405020304"/>
              </a:rPr>
              <a:t> </a:t>
            </a:r>
            <a:endParaRPr lang="zh-CN" altLang="zh-CN" sz="2600" kern="100" dirty="0">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0"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1"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2"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3"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4"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14</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pic>
        <p:nvPicPr>
          <p:cNvPr id="18" name="Picture 4" descr="\\0吕芳\g\答案 拷贝.png">
            <a:hlinkClick r:id="rId15" action="ppaction://hlinksldjump"/>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0394210"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9" name="图片 18">
            <a:hlinkClick r:id="rId17" action="ppaction://hlinksldjump"/>
          </p:cNvPr>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矩形 59"/>
          <p:cNvSpPr/>
          <p:nvPr/>
        </p:nvSpPr>
        <p:spPr>
          <a:xfrm>
            <a:off x="291884" y="90359"/>
            <a:ext cx="11641381" cy="621975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4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答案　</a:t>
            </a: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(1)</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规律是事物运动过程中固有的本质的、必然的、稳定的联系，具有客观性。人们发挥主观能动性必须尊重客观规律，不能违背和抗拒规律，否则就会遭受规律的惩罚。</a:t>
            </a:r>
            <a:endParaRPr lang="zh-CN" altLang="zh-CN" sz="2600" kern="100" dirty="0">
              <a:solidFill>
                <a:srgbClr val="C00000"/>
              </a:solidFill>
              <a:latin typeface="宋体" panose="02010600030101010101" pitchFamily="2" charset="-122"/>
              <a:cs typeface="Courier New" panose="02070309020205020404"/>
            </a:endParaRPr>
          </a:p>
          <a:p>
            <a:pPr algn="just">
              <a:lnSpc>
                <a:spcPct val="140000"/>
              </a:lnSpc>
              <a:spcAft>
                <a:spcPts val="0"/>
              </a:spcAft>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(2)</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清王朝时期开始，人们没有正确发挥主观能动性，在塞罕坝开围放垦，肆意破坏森林植被，违背了自然界发展的客观规律，没有正确处理好人与自然的关系，造成了生态的破坏，在塞罕坝出现了</a:t>
            </a:r>
            <a:r>
              <a:rPr lang="en-US" altLang="zh-CN" sz="2600" kern="100" dirty="0">
                <a:solidFill>
                  <a:srgbClr val="C0000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黄沙遮天日，飞鸟无栖树</a:t>
            </a:r>
            <a:r>
              <a:rPr lang="en-US" altLang="zh-CN" sz="2600" kern="100" dirty="0">
                <a:solidFill>
                  <a:srgbClr val="C0000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的荒凉景象。</a:t>
            </a:r>
            <a:endParaRPr lang="zh-CN" altLang="zh-CN" sz="2600" kern="100" dirty="0">
              <a:solidFill>
                <a:srgbClr val="C00000"/>
              </a:solidFill>
              <a:latin typeface="宋体" panose="02010600030101010101" pitchFamily="2" charset="-122"/>
              <a:cs typeface="Courier New" panose="02070309020205020404"/>
            </a:endParaRPr>
          </a:p>
          <a:p>
            <a:pPr algn="just">
              <a:lnSpc>
                <a:spcPct val="140000"/>
              </a:lnSpc>
              <a:spcAft>
                <a:spcPts val="0"/>
              </a:spcAft>
            </a:pP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(3)</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中华人民共和国成立后，塞罕坝人历经磨难艰苦创业，植树造林，注重社会效益和生态效益，实现了塞罕坝的绿色发展，这正是他们在改造自然的过程中尊重客观规律，正确地发挥了主观能动性，实现了人与自然的和谐相处，塞罕坝再次成为</a:t>
            </a:r>
            <a:r>
              <a:rPr lang="en-US" altLang="zh-CN" sz="2600" kern="100" dirty="0">
                <a:solidFill>
                  <a:srgbClr val="C0000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美丽的高岭</a:t>
            </a:r>
            <a:r>
              <a:rPr lang="en-US" altLang="zh-CN" sz="2600" kern="100" dirty="0">
                <a:solidFill>
                  <a:srgbClr val="C0000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smtClean="0">
                <a:solidFill>
                  <a:srgbClr val="C00000"/>
                </a:solidFill>
                <a:latin typeface="Times New Roman" panose="02020603050405020304"/>
                <a:ea typeface="微软雅黑" panose="020B0503020204020204" pitchFamily="34" charset="-122"/>
                <a:cs typeface="Times New Roman" panose="02020603050405020304"/>
              </a:rPr>
              <a:t>。</a:t>
            </a:r>
            <a:r>
              <a:rPr lang="en-US" altLang="zh-CN" sz="2600" kern="100" dirty="0" smtClean="0">
                <a:solidFill>
                  <a:srgbClr val="C00000"/>
                </a:solidFill>
                <a:latin typeface="Times New Roman" panose="02020603050405020304"/>
                <a:ea typeface="微软雅黑" panose="020B0503020204020204" pitchFamily="34" charset="-122"/>
                <a:cs typeface="Times New Roman" panose="02020603050405020304"/>
              </a:rPr>
              <a:t> </a:t>
            </a:r>
            <a:endParaRPr lang="zh-CN" altLang="zh-CN" sz="2600" kern="100" dirty="0">
              <a:solidFill>
                <a:srgbClr val="C00000"/>
              </a:solidFill>
              <a:effectLst/>
              <a:latin typeface="宋体" panose="02010600030101010101" pitchFamily="2" charset="-122"/>
              <a:cs typeface="Courier New" panose="02070309020205020404"/>
            </a:endParaRPr>
          </a:p>
        </p:txBody>
      </p:sp>
      <p:sp>
        <p:nvSpPr>
          <p:cNvPr id="11" name="矩形 10"/>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a:hlinkClick r:id="rId1" action="ppaction://hlinksldjump"/>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
        <p:nvSpPr>
          <p:cNvPr id="26"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8" name="Rectangle 21">
            <a:hlinkClick r:id="rId15"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9" name="Rectangle 21">
            <a:hlinkClick r:id="rId16"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14</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750"/>
                                        <p:tgtEl>
                                          <p:spTgt spid="60">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0">
                                            <p:txEl>
                                              <p:pRg st="1" end="1"/>
                                            </p:txEl>
                                          </p:spTgt>
                                        </p:tgtEl>
                                        <p:attrNameLst>
                                          <p:attrName>style.visibility</p:attrName>
                                        </p:attrNameLst>
                                      </p:cBhvr>
                                      <p:to>
                                        <p:strVal val="visible"/>
                                      </p:to>
                                    </p:set>
                                    <p:animEffect transition="in" filter="blinds(horizontal)">
                                      <p:cBhvr>
                                        <p:cTn id="11" dur="750"/>
                                        <p:tgtEl>
                                          <p:spTgt spid="60">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0">
                                            <p:txEl>
                                              <p:pRg st="2" end="2"/>
                                            </p:txEl>
                                          </p:spTgt>
                                        </p:tgtEl>
                                        <p:attrNameLst>
                                          <p:attrName>style.visibility</p:attrName>
                                        </p:attrNameLst>
                                      </p:cBhvr>
                                      <p:to>
                                        <p:strVal val="visible"/>
                                      </p:to>
                                    </p:set>
                                    <p:animEffect transition="in" filter="blinds(horizontal)">
                                      <p:cBhvr>
                                        <p:cTn id="15" dur="750"/>
                                        <p:tgtEl>
                                          <p:spTgt spid="6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A_图片 23"/>
          <p:cNvPicPr>
            <a:picLocks noChangeAspect="1"/>
          </p:cNvPicPr>
          <p:nvPr>
            <p:custDataLst>
              <p:tags r:id="rId1"/>
            </p:custDataLst>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112720" y="5182425"/>
            <a:ext cx="7087494" cy="1596666"/>
          </a:xfrm>
          <a:prstGeom prst="rect">
            <a:avLst/>
          </a:prstGeom>
        </p:spPr>
      </p:pic>
      <p:pic>
        <p:nvPicPr>
          <p:cNvPr id="17" name="PA_图片 21"/>
          <p:cNvPicPr>
            <a:picLocks noChangeAspect="1"/>
          </p:cNvPicPr>
          <p:nvPr>
            <p:custDataLst>
              <p:tags r:id="rId3"/>
            </p:custDataLst>
          </p:nvPr>
        </p:nvPicPr>
        <p:blipFill>
          <a:blip r:embed="rId4" cstate="hqprint">
            <a:duotone>
              <a:schemeClr val="bg2">
                <a:shade val="45000"/>
                <a:satMod val="135000"/>
              </a:schemeClr>
              <a:prstClr val="white"/>
            </a:duotone>
            <a:extLst>
              <a:ext uri="{BEBA8EAE-BF5A-486C-A8C5-ECC9F3942E4B}">
                <a14:imgProps xmlns:a14="http://schemas.microsoft.com/office/drawing/2010/main">
                  <a14:imgLayer r:embed="rId5">
                    <a14:imgEffect>
                      <a14:colorTemperature colorTemp="4200"/>
                    </a14:imgEffect>
                  </a14:imgLayer>
                </a14:imgProps>
              </a:ext>
              <a:ext uri="{28A0092B-C50C-407E-A947-70E740481C1C}">
                <a14:useLocalDpi xmlns:a14="http://schemas.microsoft.com/office/drawing/2010/main" val="0"/>
              </a:ext>
            </a:extLst>
          </a:blip>
          <a:stretch>
            <a:fillRect/>
          </a:stretch>
        </p:blipFill>
        <p:spPr>
          <a:xfrm>
            <a:off x="29188" y="3504317"/>
            <a:ext cx="1561490" cy="3275321"/>
          </a:xfrm>
          <a:prstGeom prst="rect">
            <a:avLst/>
          </a:prstGeom>
        </p:spPr>
      </p:pic>
      <p:pic>
        <p:nvPicPr>
          <p:cNvPr id="18" name="PA_图片 22"/>
          <p:cNvPicPr>
            <a:picLocks noChangeAspect="1"/>
          </p:cNvPicPr>
          <p:nvPr>
            <p:custDataLst>
              <p:tags r:id="rId6"/>
            </p:custDataLst>
          </p:nvPr>
        </p:nvPicPr>
        <p:blipFill rotWithShape="1">
          <a:blip r:embed="rId7"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a:xfrm>
            <a:off x="1135939" y="5045859"/>
            <a:ext cx="3184998" cy="1733780"/>
          </a:xfrm>
          <a:prstGeom prst="rect">
            <a:avLst/>
          </a:prstGeom>
        </p:spPr>
      </p:pic>
      <p:grpSp>
        <p:nvGrpSpPr>
          <p:cNvPr id="14" name="组合 13"/>
          <p:cNvGrpSpPr/>
          <p:nvPr/>
        </p:nvGrpSpPr>
        <p:grpSpPr>
          <a:xfrm>
            <a:off x="5007118" y="379378"/>
            <a:ext cx="2176176" cy="1610256"/>
            <a:chOff x="4495094" y="189434"/>
            <a:chExt cx="2624160" cy="1728192"/>
          </a:xfrm>
        </p:grpSpPr>
        <p:sp>
          <p:nvSpPr>
            <p:cNvPr id="15" name="矩形 14"/>
            <p:cNvSpPr/>
            <p:nvPr/>
          </p:nvSpPr>
          <p:spPr>
            <a:xfrm>
              <a:off x="4943078" y="189434"/>
              <a:ext cx="1728192" cy="1728192"/>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6" name="图片 15"/>
            <p:cNvPicPr>
              <a:picLocks noChangeAspect="1"/>
            </p:cNvPicPr>
            <p:nvPr/>
          </p:nvPicPr>
          <p:blipFill>
            <a:blip r:embed="rId8"/>
            <a:stretch>
              <a:fillRect/>
            </a:stretch>
          </p:blipFill>
          <p:spPr>
            <a:xfrm>
              <a:off x="5316709" y="279024"/>
              <a:ext cx="980931" cy="1169918"/>
            </a:xfrm>
            <a:prstGeom prst="rect">
              <a:avLst/>
            </a:prstGeom>
          </p:spPr>
        </p:pic>
        <p:sp>
          <p:nvSpPr>
            <p:cNvPr id="20" name="文本框 21"/>
            <p:cNvSpPr txBox="1"/>
            <p:nvPr/>
          </p:nvSpPr>
          <p:spPr>
            <a:xfrm>
              <a:off x="4495094" y="1491913"/>
              <a:ext cx="2624160" cy="330319"/>
            </a:xfrm>
            <a:prstGeom prst="rect">
              <a:avLst/>
            </a:prstGeom>
            <a:noFill/>
          </p:spPr>
          <p:txBody>
            <a:bodyPr wrap="square" rtlCol="0">
              <a:spAutoFit/>
            </a:bodyPr>
            <a:lstStyle/>
            <a:p>
              <a:pPr algn="ctr"/>
              <a:r>
                <a:rPr kumimoji="1" lang="zh-CN" altLang="en-US" sz="1400" dirty="0" smtClean="0">
                  <a:solidFill>
                    <a:schemeClr val="bg1"/>
                  </a:solidFill>
                  <a:latin typeface="+mj-ea"/>
                  <a:ea typeface="+mj-ea"/>
                </a:rPr>
                <a:t>大一轮复习讲义</a:t>
              </a:r>
              <a:endParaRPr kumimoji="1" lang="zh-CN" altLang="en-US" sz="1400" dirty="0">
                <a:solidFill>
                  <a:schemeClr val="bg1"/>
                </a:solidFill>
                <a:latin typeface="+mj-ea"/>
                <a:ea typeface="+mj-ea"/>
              </a:endParaRPr>
            </a:p>
          </p:txBody>
        </p:sp>
      </p:grpSp>
      <p:grpSp>
        <p:nvGrpSpPr>
          <p:cNvPr id="2" name="组合 1"/>
          <p:cNvGrpSpPr/>
          <p:nvPr/>
        </p:nvGrpSpPr>
        <p:grpSpPr>
          <a:xfrm>
            <a:off x="3603501" y="2621292"/>
            <a:ext cx="4978472" cy="504056"/>
            <a:chOff x="3584451" y="2621292"/>
            <a:chExt cx="4978472" cy="504056"/>
          </a:xfrm>
        </p:grpSpPr>
        <p:sp>
          <p:nvSpPr>
            <p:cNvPr id="32" name="副标题 3"/>
            <p:cNvSpPr txBox="1"/>
            <p:nvPr/>
          </p:nvSpPr>
          <p:spPr>
            <a:xfrm>
              <a:off x="4552930" y="2621292"/>
              <a:ext cx="4009993" cy="504056"/>
            </a:xfrm>
            <a:prstGeom prst="rect">
              <a:avLst/>
            </a:prstGeom>
          </p:spPr>
          <p:txBody>
            <a:bodyPr anchor="ctr">
              <a:no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zh-CN" sz="2000" dirty="0" smtClean="0">
                  <a:latin typeface="+mj-ea"/>
                  <a:ea typeface="+mj-ea"/>
                </a:rPr>
                <a:t>第</a:t>
              </a:r>
              <a:r>
                <a:rPr lang="zh-CN" altLang="en-US" sz="2000" dirty="0" smtClean="0">
                  <a:latin typeface="+mj-ea"/>
                  <a:ea typeface="+mj-ea"/>
                </a:rPr>
                <a:t>十三</a:t>
              </a:r>
              <a:r>
                <a:rPr lang="zh-CN" altLang="zh-CN" sz="2000" dirty="0" smtClean="0">
                  <a:latin typeface="+mj-ea"/>
                  <a:ea typeface="+mj-ea"/>
                </a:rPr>
                <a:t>单元</a:t>
              </a:r>
              <a:r>
                <a:rPr lang="zh-CN" altLang="zh-CN" sz="2000" dirty="0">
                  <a:latin typeface="+mj-ea"/>
                  <a:ea typeface="+mj-ea"/>
                </a:rPr>
                <a:t>　探索世界与追求</a:t>
              </a:r>
              <a:r>
                <a:rPr lang="zh-CN" altLang="zh-CN" sz="2000" dirty="0" smtClean="0">
                  <a:latin typeface="+mj-ea"/>
                  <a:ea typeface="+mj-ea"/>
                </a:rPr>
                <a:t>真理</a:t>
              </a:r>
              <a:endParaRPr lang="zh-CN" altLang="zh-CN" sz="2000" dirty="0">
                <a:latin typeface="+mj-ea"/>
                <a:ea typeface="+mj-ea"/>
              </a:endParaRPr>
            </a:p>
          </p:txBody>
        </p:sp>
        <p:sp>
          <p:nvSpPr>
            <p:cNvPr id="33" name="副标题 3"/>
            <p:cNvSpPr txBox="1"/>
            <p:nvPr/>
          </p:nvSpPr>
          <p:spPr>
            <a:xfrm>
              <a:off x="3584451" y="2621292"/>
              <a:ext cx="971236" cy="504056"/>
            </a:xfrm>
            <a:prstGeom prst="rect">
              <a:avLst/>
            </a:prstGeom>
          </p:spPr>
          <p:txBody>
            <a:bodyPr anchor="ctr">
              <a:norm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en-US" sz="2000" dirty="0" smtClean="0">
                  <a:latin typeface="+mj-ea"/>
                  <a:ea typeface="+mj-ea"/>
                </a:rPr>
                <a:t>必修</a:t>
              </a:r>
              <a:r>
                <a:rPr lang="en-US" altLang="zh-CN" sz="2000" dirty="0" smtClean="0">
                  <a:latin typeface="Times New Roman" panose="02020603050405020304" pitchFamily="18" charset="0"/>
                  <a:ea typeface="Times New Roman" panose="02020603050405020304" pitchFamily="18" charset="0"/>
                  <a:cs typeface="Times New Roman" panose="02020603050405020304" pitchFamily="18" charset="0"/>
                </a:rPr>
                <a:t>4</a:t>
              </a:r>
              <a:endParaRPr lang="zh-CN" altLang="en-US" sz="2000" dirty="0">
                <a:latin typeface="+mj-ea"/>
                <a:ea typeface="+mj-ea"/>
              </a:endParaRPr>
            </a:p>
          </p:txBody>
        </p:sp>
        <p:sp>
          <p:nvSpPr>
            <p:cNvPr id="34" name="矩形 33"/>
            <p:cNvSpPr/>
            <p:nvPr/>
          </p:nvSpPr>
          <p:spPr>
            <a:xfrm flipH="1">
              <a:off x="4449236" y="2693065"/>
              <a:ext cx="18000" cy="360000"/>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sp>
        <p:nvSpPr>
          <p:cNvPr id="36" name="标题 2"/>
          <p:cNvSpPr txBox="1"/>
          <p:nvPr/>
        </p:nvSpPr>
        <p:spPr>
          <a:xfrm>
            <a:off x="2833312" y="3513464"/>
            <a:ext cx="6523788" cy="683910"/>
          </a:xfrm>
          <a:prstGeom prst="rect">
            <a:avLst/>
          </a:prstGeom>
        </p:spPr>
        <p:txBody>
          <a:bodyPr>
            <a:noAutofit/>
          </a:bodyPr>
          <a:lstStyle>
            <a:lvl1pPr algn="ctr" defTabSz="1218565" rtl="0" eaLnBrk="1" latinLnBrk="0" hangingPunct="1">
              <a:spcBef>
                <a:spcPct val="0"/>
              </a:spcBef>
              <a:buNone/>
              <a:defRPr sz="5900" kern="1200">
                <a:solidFill>
                  <a:schemeClr val="tx1"/>
                </a:solidFill>
                <a:latin typeface="+mj-lt"/>
                <a:ea typeface="+mj-ea"/>
                <a:cs typeface="+mj-cs"/>
              </a:defRPr>
            </a:lvl1pPr>
          </a:lstStyle>
          <a:p>
            <a:pPr>
              <a:tabLst>
                <a:tab pos="2250440" algn="l"/>
              </a:tabLst>
            </a:pPr>
            <a:r>
              <a:rPr lang="zh-CN" altLang="zh-CN" sz="4400" b="1" kern="100" dirty="0" smtClean="0">
                <a:latin typeface="Times New Roman" panose="02020603050405020304"/>
                <a:ea typeface="微软雅黑" panose="020B0503020204020204" pitchFamily="34" charset="-122"/>
                <a:cs typeface="Times New Roman" panose="02020603050405020304"/>
              </a:rPr>
              <a:t>第</a:t>
            </a:r>
            <a:r>
              <a:rPr lang="en-US" altLang="zh-CN" sz="4400" b="1" kern="100" dirty="0" smtClean="0">
                <a:latin typeface="+mj-ea"/>
                <a:cs typeface="Times New Roman" panose="02020603050405020304"/>
              </a:rPr>
              <a:t>32</a:t>
            </a:r>
            <a:r>
              <a:rPr lang="zh-CN" altLang="zh-CN" sz="4400" b="1" kern="100" dirty="0" smtClean="0">
                <a:latin typeface="Times New Roman" panose="02020603050405020304"/>
                <a:ea typeface="微软雅黑" panose="020B0503020204020204" pitchFamily="34" charset="-122"/>
                <a:cs typeface="Times New Roman" panose="02020603050405020304"/>
              </a:rPr>
              <a:t>课</a:t>
            </a:r>
            <a:r>
              <a:rPr lang="zh-CN" altLang="zh-CN" sz="4400" b="1" kern="100" dirty="0">
                <a:latin typeface="Times New Roman" panose="02020603050405020304"/>
                <a:ea typeface="微软雅黑" panose="020B0503020204020204" pitchFamily="34" charset="-122"/>
                <a:cs typeface="Times New Roman" panose="02020603050405020304"/>
              </a:rPr>
              <a:t>　</a:t>
            </a:r>
            <a:r>
              <a:rPr lang="zh-CN" altLang="en-US" sz="4400" b="1" kern="100" dirty="0" smtClean="0">
                <a:latin typeface="Times New Roman" panose="02020603050405020304"/>
                <a:ea typeface="微软雅黑" panose="020B0503020204020204" pitchFamily="34" charset="-122"/>
                <a:cs typeface="Times New Roman" panose="02020603050405020304"/>
              </a:rPr>
              <a:t>探究</a:t>
            </a:r>
            <a:r>
              <a:rPr lang="zh-CN" altLang="en-US" sz="4400" b="1" kern="100" dirty="0">
                <a:latin typeface="Times New Roman" panose="02020603050405020304"/>
                <a:ea typeface="微软雅黑" panose="020B0503020204020204" pitchFamily="34" charset="-122"/>
                <a:cs typeface="Times New Roman" panose="02020603050405020304"/>
              </a:rPr>
              <a:t>世界的本质</a:t>
            </a:r>
            <a:endParaRPr lang="zh-CN" altLang="en-US" sz="4400" b="1" kern="100" dirty="0">
              <a:latin typeface="Times New Roman" panose="02020603050405020304"/>
              <a:ea typeface="微软雅黑" panose="020B0503020204020204" pitchFamily="34" charset="-122"/>
              <a:cs typeface="Times New Roman" panose="02020603050405020304"/>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tags/tag1.xml><?xml version="1.0" encoding="utf-8"?>
<p:tagLst xmlns:p="http://schemas.openxmlformats.org/presentationml/2006/main">
  <p:tag name="PA" val="v4.1.3"/>
</p:tagLst>
</file>

<file path=ppt/tags/tag2.xml><?xml version="1.0" encoding="utf-8"?>
<p:tagLst xmlns:p="http://schemas.openxmlformats.org/presentationml/2006/main">
  <p:tag name="PA" val="v4.1.3"/>
</p:tagLst>
</file>

<file path=ppt/tags/tag3.xml><?xml version="1.0" encoding="utf-8"?>
<p:tagLst xmlns:p="http://schemas.openxmlformats.org/presentationml/2006/main">
  <p:tag name="PA" val="v4.1.3"/>
</p:tagLst>
</file>

<file path=ppt/tags/tag4.xml><?xml version="1.0" encoding="utf-8"?>
<p:tagLst xmlns:p="http://schemas.openxmlformats.org/presentationml/2006/main">
  <p:tag name="MH" val="20161208115441"/>
  <p:tag name="MH_LIBRARY" val="GRAPHIC"/>
  <p:tag name="MH_ORDER" val="任意多边形 10"/>
</p:tagLst>
</file>

<file path=ppt/tags/tag5.xml><?xml version="1.0" encoding="utf-8"?>
<p:tagLst xmlns:p="http://schemas.openxmlformats.org/presentationml/2006/main">
  <p:tag name="MH" val="20161208115441"/>
  <p:tag name="MH_LIBRARY" val="GRAPHIC"/>
  <p:tag name="MH_ORDER" val="任意多边形 10"/>
</p:tagLst>
</file>

<file path=ppt/tags/tag6.xml><?xml version="1.0" encoding="utf-8"?>
<p:tagLst xmlns:p="http://schemas.openxmlformats.org/presentationml/2006/main">
  <p:tag name="KSO_WM_UNIT_TABLE_BEAUTIFY" val="smartTable{92707b7c-4804-4c3b-ad1c-02cd49f32c48}"/>
</p:tagLst>
</file>

<file path=ppt/tags/tag7.xml><?xml version="1.0" encoding="utf-8"?>
<p:tagLst xmlns:p="http://schemas.openxmlformats.org/presentationml/2006/main">
  <p:tag name="KSO_WM_UNIT_TABLE_BEAUTIFY" val="smartTable{e0ce0a98-18eb-450c-a53b-16866814857d}"/>
</p:tagLst>
</file>

<file path=ppt/tags/tag8.xml><?xml version="1.0" encoding="utf-8"?>
<p:tagLst xmlns:p="http://schemas.openxmlformats.org/presentationml/2006/main">
  <p:tag name="KSO_WM_UNIT_TABLE_BEAUTIFY" val="smartTable{888c474e-d40f-4eae-a13d-3351326d6822}"/>
</p:tagLst>
</file>

<file path=ppt/tags/tag9.xml><?xml version="1.0" encoding="utf-8"?>
<p:tagLst xmlns:p="http://schemas.openxmlformats.org/presentationml/2006/main">
  <p:tag name="MH" val="20161208115441"/>
  <p:tag name="MH_LIBRARY" val="GRAPHIC"/>
  <p:tag name="MH_ORDER" val="任意多边形 10"/>
</p:tagLst>
</file>

<file path=ppt/tags/tag10.xml><?xml version="1.0" encoding="utf-8"?>
<p:tagLst xmlns:p="http://schemas.openxmlformats.org/presentationml/2006/main">
  <p:tag name="PA" val="v4.1.3"/>
</p:tagLst>
</file>

<file path=ppt/tags/tag11.xml><?xml version="1.0" encoding="utf-8"?>
<p:tagLst xmlns:p="http://schemas.openxmlformats.org/presentationml/2006/main">
  <p:tag name="PA" val="v4.1.3"/>
</p:tagLst>
</file>

<file path=ppt/tags/tag12.xml><?xml version="1.0" encoding="utf-8"?>
<p:tagLst xmlns:p="http://schemas.openxmlformats.org/presentationml/2006/main">
  <p:tag name="PA" val="v4.1.3"/>
</p:tagLst>
</file>

<file path=ppt/theme/theme1.xml><?xml version="1.0" encoding="utf-8"?>
<a:theme xmlns:a="http://schemas.openxmlformats.org/drawingml/2006/main" name="7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基本">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14331</Words>
  <Application>WPS 演示</Application>
  <PresentationFormat>自定义</PresentationFormat>
  <Paragraphs>1440</Paragraphs>
  <Slides>80</Slides>
  <Notes>0</Notes>
  <HiddenSlides>13</HiddenSlides>
  <MMClips>0</MMClips>
  <ScaleCrop>false</ScaleCrop>
  <HeadingPairs>
    <vt:vector size="6" baseType="variant">
      <vt:variant>
        <vt:lpstr>已用的字体</vt:lpstr>
      </vt:variant>
      <vt:variant>
        <vt:i4>21</vt:i4>
      </vt:variant>
      <vt:variant>
        <vt:lpstr>主题</vt:lpstr>
      </vt:variant>
      <vt:variant>
        <vt:i4>1</vt:i4>
      </vt:variant>
      <vt:variant>
        <vt:lpstr>幻灯片标题</vt:lpstr>
      </vt:variant>
      <vt:variant>
        <vt:i4>80</vt:i4>
      </vt:variant>
    </vt:vector>
  </HeadingPairs>
  <TitlesOfParts>
    <vt:vector size="102" baseType="lpstr">
      <vt:lpstr>Arial</vt:lpstr>
      <vt:lpstr>宋体</vt:lpstr>
      <vt:lpstr>Wingdings</vt:lpstr>
      <vt:lpstr>Times New Roman</vt:lpstr>
      <vt:lpstr>Times New Roman</vt:lpstr>
      <vt:lpstr>微软雅黑</vt:lpstr>
      <vt:lpstr>Courier New</vt:lpstr>
      <vt:lpstr>方正苏新诗柳楷简体-yolan</vt:lpstr>
      <vt:lpstr>Microsoft New Tai Lue</vt:lpstr>
      <vt:lpstr>Cambria Math</vt:lpstr>
      <vt:lpstr>IPAPANNEW</vt:lpstr>
      <vt:lpstr>Segoe Print</vt:lpstr>
      <vt:lpstr>Arial Unicode MS</vt:lpstr>
      <vt:lpstr>Calibri</vt:lpstr>
      <vt:lpstr>华文细黑</vt:lpstr>
      <vt:lpstr>Arial</vt:lpstr>
      <vt:lpstr>方正舒体</vt:lpstr>
      <vt:lpstr>Broadway</vt:lpstr>
      <vt:lpstr>楷体</vt:lpstr>
      <vt:lpstr>经典繁仿黑</vt:lpstr>
      <vt:lpstr>黑体</vt:lpstr>
      <vt:lpstr>7_Office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37吴</cp:lastModifiedBy>
  <cp:revision>4296</cp:revision>
  <dcterms:created xsi:type="dcterms:W3CDTF">2014-11-27T01:03:00Z</dcterms:created>
  <dcterms:modified xsi:type="dcterms:W3CDTF">2021-02-03T04:07:35Z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2052-11.1.0.10314</vt:lpwstr>
  </property>
  <property fmtid="{D5CDD505-2E9C-101B-9397-08002B2CF9AE}" pid="3" name="KSOSaveFontToCloudKey">
    <vt:lpwstr>581879928_btnclosed</vt:lpwstr>
  </property>
</Properties>
</file>