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758" r:id="rId2"/>
    <p:sldId id="749" r:id="rId3"/>
    <p:sldId id="762" r:id="rId4"/>
    <p:sldId id="764" r:id="rId5"/>
    <p:sldId id="765" r:id="rId6"/>
    <p:sldId id="766" r:id="rId7"/>
    <p:sldId id="767" r:id="rId8"/>
    <p:sldId id="768" r:id="rId9"/>
    <p:sldId id="769" r:id="rId10"/>
    <p:sldId id="770" r:id="rId11"/>
    <p:sldId id="771" r:id="rId12"/>
    <p:sldId id="791" r:id="rId13"/>
    <p:sldId id="772" r:id="rId14"/>
    <p:sldId id="773" r:id="rId15"/>
    <p:sldId id="778" r:id="rId16"/>
    <p:sldId id="774" r:id="rId17"/>
    <p:sldId id="750" r:id="rId18"/>
    <p:sldId id="779" r:id="rId19"/>
    <p:sldId id="780" r:id="rId20"/>
    <p:sldId id="781" r:id="rId21"/>
    <p:sldId id="782" r:id="rId22"/>
    <p:sldId id="784" r:id="rId23"/>
    <p:sldId id="785" r:id="rId24"/>
    <p:sldId id="786" r:id="rId25"/>
    <p:sldId id="788" r:id="rId26"/>
    <p:sldId id="789" r:id="rId27"/>
    <p:sldId id="790" r:id="rId28"/>
    <p:sldId id="787" r:id="rId29"/>
    <p:sldId id="792" r:id="rId30"/>
    <p:sldId id="793" r:id="rId31"/>
    <p:sldId id="735" r:id="rId32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26" userDrawn="1">
          <p15:clr>
            <a:srgbClr val="A4A3A4"/>
          </p15:clr>
        </p15:guide>
        <p15:guide id="2" pos="227" userDrawn="1">
          <p15:clr>
            <a:srgbClr val="A4A3A4"/>
          </p15:clr>
        </p15:guide>
        <p15:guide id="3" orient="horz" pos="317" userDrawn="1">
          <p15:clr>
            <a:srgbClr val="A4A3A4"/>
          </p15:clr>
        </p15:guide>
        <p15:guide id="4" orient="horz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FF6600"/>
    <a:srgbClr val="FF9933"/>
    <a:srgbClr val="FF3399"/>
    <a:srgbClr val="FF7C80"/>
    <a:srgbClr val="FFFFFF"/>
    <a:srgbClr val="C6A7DD"/>
    <a:srgbClr val="9E5ECE"/>
    <a:srgbClr val="D60093"/>
    <a:srgbClr val="934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591" autoAdjust="0"/>
  </p:normalViewPr>
  <p:slideViewPr>
    <p:cSldViewPr>
      <p:cViewPr varScale="1">
        <p:scale>
          <a:sx n="97" d="100"/>
          <a:sy n="97" d="100"/>
        </p:scale>
        <p:origin x="498" y="90"/>
      </p:cViewPr>
      <p:guideLst>
        <p:guide orient="horz" pos="726"/>
        <p:guide pos="227"/>
        <p:guide orient="horz" pos="317"/>
        <p:guide orient="horz"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noProof="1" dirty="0">
                <a:ea typeface="黑体" panose="02010609060101010101" pitchFamily="49" charset="-122"/>
              </a:defRPr>
            </a:lvl1pPr>
          </a:lstStyle>
          <a:p>
            <a:fld id="{A64CA497-71E0-4184-919F-D45F39379D11}" type="slidenum">
              <a:rPr lang="zh-CN" altLang="en-US"/>
              <a:pPr/>
              <a:t>‹#›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782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CA497-71E0-4184-919F-D45F39379D11}" type="slidenum">
              <a:rPr lang="zh-CN" altLang="en-US" smtClean="0"/>
              <a:pPr/>
              <a:t>31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14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bg>
      <p:bgPr>
        <a:pattFill prst="pct5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108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469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037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89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bg>
      <p:bgPr>
        <a:gradFill>
          <a:gsLst>
            <a:gs pos="61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  <a:gs pos="0">
              <a:schemeClr val="bg2">
                <a:lumMod val="50000"/>
              </a:schemeClr>
            </a:gs>
            <a:gs pos="4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201636" y="1583903"/>
            <a:ext cx="5128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本课结束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谢谢观看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0790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BA1ED049-C14D-4A1F-97F9-8FC803A6313A}"/>
              </a:ext>
            </a:extLst>
          </p:cNvPr>
          <p:cNvSpPr/>
          <p:nvPr userDrawn="1"/>
        </p:nvSpPr>
        <p:spPr>
          <a:xfrm>
            <a:off x="0" y="2256061"/>
            <a:ext cx="11522075" cy="1740047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024"/>
          </a:p>
        </p:txBody>
      </p:sp>
      <p:sp>
        <p:nvSpPr>
          <p:cNvPr id="54" name="标题 1">
            <a:extLst>
              <a:ext uri="{FF2B5EF4-FFF2-40B4-BE49-F238E27FC236}">
                <a16:creationId xmlns="" xmlns:a16="http://schemas.microsoft.com/office/drawing/2014/main" id="{AA99C4E3-901A-413A-864D-39738AA96B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56061"/>
            <a:ext cx="11522075" cy="1740047"/>
          </a:xfrm>
          <a:prstGeom prst="rect">
            <a:avLst/>
          </a:prstGeom>
        </p:spPr>
        <p:txBody>
          <a:bodyPr anchor="ctr"/>
          <a:lstStyle>
            <a:lvl1pPr algn="ctr">
              <a:defRPr sz="4158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416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-1" y="172927"/>
            <a:ext cx="11522075" cy="288032"/>
          </a:xfrm>
          <a:prstGeom prst="rect">
            <a:avLst/>
          </a:prstGeom>
          <a:gradFill flip="none" rotWithShape="1">
            <a:gsLst>
              <a:gs pos="65000">
                <a:schemeClr val="bg2">
                  <a:lumMod val="90000"/>
                </a:schemeClr>
              </a:gs>
              <a:gs pos="38000">
                <a:schemeClr val="bg2">
                  <a:lumMod val="75000"/>
                </a:schemeClr>
              </a:gs>
              <a:gs pos="1000">
                <a:srgbClr val="0070C0"/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9728" y="6404527"/>
            <a:ext cx="11522074" cy="720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8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0" r:id="rId2"/>
    <p:sldLayoutId id="2147483691" r:id="rId3"/>
    <p:sldLayoutId id="2147483692" r:id="rId4"/>
    <p:sldLayoutId id="2147483694" r:id="rId5"/>
    <p:sldLayoutId id="2147483698" r:id="rId6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5pPr>
      <a:lvl6pPr marL="432008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6pPr>
      <a:lvl7pPr marL="864017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7pPr>
      <a:lvl8pPr marL="1296025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8pPr>
      <a:lvl9pPr marL="1728033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9pPr>
    </p:titleStyle>
    <p:bodyStyle>
      <a:lvl1pPr marL="324006" indent="-324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24" kern="1200">
          <a:solidFill>
            <a:schemeClr val="tx1"/>
          </a:solidFill>
          <a:latin typeface="+mn-lt"/>
          <a:ea typeface="+mn-ea"/>
          <a:cs typeface="+mn-cs"/>
        </a:defRPr>
      </a:lvl1pPr>
      <a:lvl2pPr marL="702013" indent="-27000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b="1" dirty="0"/>
              <a:t>专题</a:t>
            </a:r>
            <a:r>
              <a:rPr lang="en-US" altLang="zh-CN" b="1" dirty="0" smtClean="0"/>
              <a:t>18</a:t>
            </a:r>
            <a:r>
              <a:rPr lang="zh-CN" altLang="en-US" b="1" dirty="0"/>
              <a:t>　西北地区和青藏地区</a:t>
            </a:r>
            <a:endParaRPr lang="zh-CN" altLang="zh-CN" dirty="0"/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236022" y="1440390"/>
            <a:ext cx="1742785" cy="614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122622" algn="l"/>
                <a:tab pos="2044239" algn="l"/>
                <a:tab pos="2969457" algn="l"/>
                <a:tab pos="3959476" algn="l"/>
              </a:tabLst>
            </a:pPr>
            <a:r>
              <a:rPr lang="zh-CN" altLang="en-US" sz="3024" dirty="0">
                <a:solidFill>
                  <a:srgbClr val="000000"/>
                </a:solidFill>
                <a:latin typeface="NEU-BZ-S92" panose="02010600010101010101" pitchFamily="2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考点集训</a:t>
            </a:r>
            <a:endParaRPr lang="zh-CN" altLang="zh-CN" sz="3024" dirty="0">
              <a:solidFill>
                <a:srgbClr val="000000"/>
              </a:solidFill>
              <a:latin typeface="NEU-BZ-S92" panose="02010600010101010101" pitchFamily="2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64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796570"/>
            <a:ext cx="6983263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一、选择题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分。在每小题给出的四个选项中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只有一项是符合题目要求的。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陕西中考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羊毛壁毯是中国少数民族利用羊毛编织的传统手工艺品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能反映当地人们的生活环境和风土人情。右图是一幅羊毛壁毯作品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名为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天山歌舞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。据图完成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1~2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16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7417221" y="1501200"/>
            <a:ext cx="3865925" cy="341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289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11479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壁毯画面反映的歌舞场景常见于我国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西北地区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北方地区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南方地区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青藏地区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壁毯具有防寒、装饰等功能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其编织原料来自于当地畜养量大且特有的羊种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羊肉还是当地居民喜爱的食物。据此判断该地区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农业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以畜牧业为主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以水田为主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盛产热带水果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以渔业为主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006301" y="874776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808709" y="379648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71857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871935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图中壁毯画面反映的歌舞场景是新疆维吾尔自治区的手鼓舞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位于我国的西北地区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由题干可知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羊毛和羊肉都是畜牧业的产品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由此判断该地区以畜牧业为主。故选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46093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78597" y="513615"/>
            <a:ext cx="10926228" cy="5685702"/>
            <a:chOff x="278597" y="513615"/>
            <a:chExt cx="10926228" cy="5685702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361950" y="513615"/>
              <a:ext cx="10807700" cy="240873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三江源地区被称为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大河源头地区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”,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是我国重要的水源涵养地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也是我国最大的自然保护区。三江源自然保护区纪念碑的碑体由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56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块花岗岩堆砌而成。读下图三江源自然保护区示意图及纪念碑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完成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3~4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题。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3" name="image217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78597" y="2942015"/>
              <a:ext cx="5748876" cy="3257302"/>
            </a:xfrm>
            <a:prstGeom prst="rect">
              <a:avLst/>
            </a:prstGeom>
          </p:spPr>
        </p:pic>
        <p:pic>
          <p:nvPicPr>
            <p:cNvPr id="4" name="image218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6317436" y="2942015"/>
              <a:ext cx="4887389" cy="32573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38638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21311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3.“56”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的寓意是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我国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A.56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个民族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B.56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条长短不同的河流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C.56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条山脉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D.56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种珍稀野生动物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建立三江源自然保护区的主要目的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增加木材蓄积量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保护长江、黄河和雅鲁藏布江源头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保护大面积沼泽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保护生物多样性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③④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44597" y="89331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603749" y="2636594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758146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583903"/>
            <a:ext cx="108077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三江源自然保护区纪念碑的碑体由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块花岗岩堆砌而成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,“56”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表示我国是由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个民族组成的大家庭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各个民族和睦相处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符合题意。第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建立三江源自然保护区的主要目的有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保护长江、黄河和澜沧江源头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保护大面积沼泽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保护生物多样性</a:t>
            </a:r>
            <a:r>
              <a:rPr lang="en-US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符合题意。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8477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61950" y="513070"/>
            <a:ext cx="10391002" cy="5823361"/>
            <a:chOff x="361950" y="513070"/>
            <a:chExt cx="10391002" cy="5823361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361950" y="513070"/>
              <a:ext cx="5111054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(2020·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北京中考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图中阴影区域为我国脱贫攻坚的重点工作区。随着扶贫工作的深入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该区域贫困人口大幅下降。读图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完成第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5~7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题。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3" name="image219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761037" y="513448"/>
              <a:ext cx="4991915" cy="58229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74156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05287"/>
            <a:ext cx="10807700" cy="5410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该区域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地处中高纬度地区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属于我国西北地区</a:t>
            </a:r>
            <a:endParaRPr lang="zh-CN" altLang="zh-CN" dirty="0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包含了青海省全境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是少数民族聚居区</a:t>
            </a:r>
            <a:endParaRPr lang="zh-CN" altLang="zh-CN" dirty="0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该区域东南部山区完成从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穷山沟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致富村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的转变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主要措施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守山护山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发展生态旅游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靠山吃山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加大陡坡开荒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保持水土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留住绿水青山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升级电网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完善基础设施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①②④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02254" y="677295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982852" y="302808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4372076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623231"/>
            <a:ext cx="108077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该区域四条旅游线特色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越峻岭跨深谷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乐山悦水观大佛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攀珠峰望冰川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携氧克艰破极限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登阶梯渡大江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重走茶路游古城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走大漠迎风沙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千年敦煌探宝窟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554685" y="169523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779821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13000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由图可知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该区域地处中低纬度地区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纬度</a:t>
            </a:r>
            <a:r>
              <a:rPr lang="en-US" altLang="zh-CN" dirty="0">
                <a:ea typeface="宋体" panose="02010600030101010101" pitchFamily="2" charset="-122"/>
              </a:rPr>
              <a:t>0</a:t>
            </a:r>
            <a:r>
              <a:rPr lang="en-US" altLang="zh-CN" dirty="0">
                <a:latin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dirty="0">
                <a:ea typeface="宋体" panose="02010600030101010101" pitchFamily="2" charset="-122"/>
              </a:rPr>
              <a:t>~30</a:t>
            </a:r>
            <a:r>
              <a:rPr lang="en-US" altLang="zh-CN" dirty="0">
                <a:latin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为低纬度地区</a:t>
            </a:r>
            <a:r>
              <a:rPr lang="en-US" altLang="zh-CN" dirty="0">
                <a:ea typeface="宋体" panose="02010600030101010101" pitchFamily="2" charset="-122"/>
              </a:rPr>
              <a:t>,30</a:t>
            </a:r>
            <a:r>
              <a:rPr lang="en-US" altLang="zh-CN" dirty="0">
                <a:latin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dirty="0">
                <a:ea typeface="宋体" panose="02010600030101010101" pitchFamily="2" charset="-122"/>
              </a:rPr>
              <a:t>~60</a:t>
            </a:r>
            <a:r>
              <a:rPr lang="en-US" altLang="zh-CN" dirty="0">
                <a:latin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为中纬度地区</a:t>
            </a:r>
            <a:r>
              <a:rPr lang="en-US" altLang="zh-CN" dirty="0">
                <a:ea typeface="宋体" panose="02010600030101010101" pitchFamily="2" charset="-122"/>
              </a:rPr>
              <a:t>),A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</a:t>
            </a:r>
            <a:r>
              <a:rPr lang="en-US" altLang="zh-CN" dirty="0">
                <a:ea typeface="宋体" panose="02010600030101010101" pitchFamily="2" charset="-122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包括我国青藏地区的大部分及西北地区的一小部分等</a:t>
            </a:r>
            <a:r>
              <a:rPr lang="en-US" altLang="zh-CN" dirty="0">
                <a:ea typeface="宋体" panose="02010600030101010101" pitchFamily="2" charset="-122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</a:t>
            </a:r>
            <a:r>
              <a:rPr lang="en-US" altLang="zh-CN" dirty="0">
                <a:ea typeface="宋体" panose="02010600030101010101" pitchFamily="2" charset="-122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包括了青海省的绝大部分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如青海省的西宁不在该区域</a:t>
            </a:r>
            <a:r>
              <a:rPr lang="en-US" altLang="zh-CN" dirty="0">
                <a:ea typeface="宋体" panose="02010600030101010101" pitchFamily="2" charset="-122"/>
              </a:rPr>
              <a:t>),C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</a:t>
            </a:r>
            <a:r>
              <a:rPr lang="en-US" altLang="zh-CN" dirty="0">
                <a:ea typeface="宋体" panose="02010600030101010101" pitchFamily="2" charset="-122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是我国藏族等少数民族聚居区</a:t>
            </a:r>
            <a:r>
              <a:rPr lang="en-US" altLang="zh-CN" dirty="0">
                <a:ea typeface="宋体" panose="02010600030101010101" pitchFamily="2" charset="-122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对。第</a:t>
            </a:r>
            <a:r>
              <a:rPr lang="en-US" altLang="zh-CN" dirty="0">
                <a:ea typeface="宋体" panose="02010600030101010101" pitchFamily="2" charset="-122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由图可知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该区域的东南部山区主要是指我国横断山区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我国横断山区完成从</a:t>
            </a:r>
            <a:r>
              <a:rPr lang="en-US" altLang="zh-CN" dirty="0">
                <a:ea typeface="宋体" panose="02010600030101010101" pitchFamily="2" charset="-122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穷山沟</a:t>
            </a:r>
            <a:r>
              <a:rPr lang="en-US" altLang="zh-CN" dirty="0">
                <a:ea typeface="宋体" panose="02010600030101010101" pitchFamily="2" charset="-122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dirty="0">
                <a:ea typeface="宋体" panose="02010600030101010101" pitchFamily="2" charset="-122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致富村</a:t>
            </a:r>
            <a:r>
              <a:rPr lang="en-US" altLang="zh-CN" dirty="0">
                <a:ea typeface="宋体" panose="02010600030101010101" pitchFamily="2" charset="-122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的转变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主要措施有守山护山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发展生态旅游</a:t>
            </a:r>
            <a:r>
              <a:rPr lang="en-US" altLang="zh-CN" dirty="0">
                <a:ea typeface="宋体" panose="02010600030101010101" pitchFamily="2" charset="-122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保持水土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留住绿水青山</a:t>
            </a:r>
            <a:r>
              <a:rPr lang="en-US" altLang="zh-CN" dirty="0">
                <a:ea typeface="宋体" panose="02010600030101010101" pitchFamily="2" charset="-122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升级电网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完善基础设施等。靠山吃山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加大陡坡开荒会破坏环境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加剧贫困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对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错。故选</a:t>
            </a:r>
            <a:r>
              <a:rPr lang="en-US" altLang="zh-CN" dirty="0">
                <a:ea typeface="宋体" panose="02010600030101010101" pitchFamily="2" charset="-122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761509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32536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旅游路线没有经过四川省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看不到乐山大佛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路线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能看到乐山大佛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旅游路线没有经过珠穆朗玛峰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不能攀珠峰望冰川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路线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可以攀珠峰望冰川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旅游路线主要经过了我国横断山区、青藏高原东南部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能够登阶梯渡大江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重走茶路游古城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旅游路线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没有经过甘肃敦煌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看不到敦煌莫高窟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路线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能看到敦煌莫高窟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582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911809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坎儿井是我国古代劳动人民创造的地下引水灌溉工程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长期为新疆绿洲居民所利用。读坎儿井结构示意图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8~10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20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1589336" y="2337808"/>
            <a:ext cx="8352928" cy="311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6224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18303"/>
            <a:ext cx="10807700" cy="5410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坎儿井输水部分采用暗渠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主要是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为了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防止冬季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封冻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减少水蒸发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获取清洁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水源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减少工程量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下列农作物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在新疆绿洲上广泛种植的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葡萄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柑橘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青稞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甘蔗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10.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在绿洲上发展农业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必须十分注意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防范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水土流失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环境污染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暴雨洪涝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土地沙漠化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30865" y="690311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128597" y="243041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7921277" y="420985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55751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47799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坎儿井是指在干旱地区利用地下渠道汇集地下水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并引至地面用于灌溉的水利设施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大体由竖井、地下渠道、地面渠道和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涝坝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小型蓄水池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四部分组成。坎儿井属地下暗渠引水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不受季节、风沙影响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避免水分大量蒸发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流量稳定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可以常年自流灌溉。故选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新疆位于我国西北内陆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属于温带大陆性气候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气候干旱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种植业主要分布在山麓地带的绿洲上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葡萄是新疆主要的水果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绿洲位于沙漠的边缘地带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周围被沙漠包围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所以利用不当就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会</a:t>
            </a:r>
            <a:r>
              <a:rPr lang="zh-CN" altLang="en-US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造成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土地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沙漠化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会被沙漠吞噬。故选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6842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513615"/>
            <a:ext cx="61911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热播的电视剧《山海情》讲述了宁夏西海固群众在政府援助下移民搬迁到闽宁镇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改造荒滩、开拓家园的故事。下图是宁夏回族自治区简图。读图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11~13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180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6808119" y="513070"/>
            <a:ext cx="4353518" cy="583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878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闽宁镇是对口扶贫的新建镇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其中闽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江西省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福建省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安徽省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广东省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与西海固相比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闽宁镇的自然优势条件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地势平坦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距黄河近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交通便利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气候湿润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③④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13.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西海固曾被联合国称为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最不适合人类生存的地区之一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。西海固脱贫过程中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合理的做法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守山护山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发展生态旅游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靠山吃山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加大陡坡开荒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保持水土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留住绿水青山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升级电网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完善基础设施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98429" y="529703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8320659" y="169523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6582621" y="4032175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64129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513615"/>
            <a:ext cx="10807700" cy="55879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结合所学知识可知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江西省简称赣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错误。福建省简称闽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正确。安徽省简称皖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错误。广东省简称粤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错误。第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根据图示可知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闽宁镇位于宁夏回族自治区的宁夏平原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地形相对平坦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平地较多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闽宁镇更加临近黄河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靠近水源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闽宁镇离省级行政中心更近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市场更加广阔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当地属于温带大陆性气候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冬寒夏热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全年少雨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水资源不充足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正确。故选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发展生态旅游和特色产业能够保持水土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保护生态环境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取得经济效益和环境效益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诠释了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绿水青山就是金山银山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”;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山区基础设施落后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需要升级电网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完善基础设施。故</a:t>
            </a:r>
            <a:r>
              <a:rPr lang="zh-CN" altLang="zh-CN" sz="300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符合题意。</a:t>
            </a:r>
            <a:r>
              <a:rPr lang="zh-CN" altLang="zh-CN" sz="3000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加大陡坡开荒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会破坏生态环境。故选</a:t>
            </a:r>
            <a:r>
              <a:rPr lang="en-US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3000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30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7320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13615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右图为我国西北地区年降水量分布图。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2019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在新疆塔里木河流域实施胡杨林拯救行动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主要保护塔里木河干流和叶尔羌河、和田河等支流两侧的胡杨林。读图完成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14~15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808" y="2447999"/>
            <a:ext cx="8931984" cy="370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459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05287"/>
            <a:ext cx="10807700" cy="5410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植物生长与水分关系密切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读图推断该地区从东往西植被的变化规律大致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草原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荒漠草原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荒漠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胡杨林大多沿河流分布的主要原因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当地气候干旱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沿盆地边缘受风沙的危害小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在塔里木盆地内部地势平坦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在塔里木盆地内部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光热充足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36029" y="125335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806757" y="301118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13080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61687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图中所示的是西北地区。西北地区地处内陆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气温冷热变化剧烈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年降水量表现出由东向西逐渐减少的态势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从东到西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西北地区自然景观大致上呈现出由草原向荒漠草原、荒漠的变化。故选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胡杨林主要沿河流分布的原因是当地气候干旱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胡杨的生长需要水分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塔里木河干流的河水向两岸渗透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离河流越近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地下水补充越多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地下水水位越高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越有利于胡杨的生长。故选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454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二、非选择题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16.(2021·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云南省学考改编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读我国西部地区示意图及新型保温营房照片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8509" y="2269243"/>
            <a:ext cx="9676691" cy="4077020"/>
            <a:chOff x="1008509" y="2269243"/>
            <a:chExt cx="9676691" cy="4077020"/>
          </a:xfrm>
        </p:grpSpPr>
        <p:pic>
          <p:nvPicPr>
            <p:cNvPr id="5" name="image182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008509" y="2269244"/>
              <a:ext cx="3436768" cy="4077019"/>
            </a:xfrm>
            <a:prstGeom prst="rect">
              <a:avLst/>
            </a:prstGeom>
          </p:spPr>
        </p:pic>
        <p:pic>
          <p:nvPicPr>
            <p:cNvPr id="6" name="image183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021341" y="2269243"/>
              <a:ext cx="5663859" cy="40770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41992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>
            <a:spLocks noChangeAspect="1"/>
          </p:cNvSpPr>
          <p:nvPr/>
        </p:nvSpPr>
        <p:spPr>
          <a:xfrm>
            <a:off x="361950" y="1161687"/>
            <a:ext cx="10807700" cy="4228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新疆的地形分布特征可概括为</a:t>
            </a: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</a:t>
            </a:r>
            <a:r>
              <a:rPr lang="en-US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。图中</a:t>
            </a:r>
            <a:r>
              <a:rPr lang="zh-CN" altLang="zh-CN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endParaRPr lang="en-US" altLang="zh-CN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山脉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是塔里木盆地和青藏高原的分界线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endParaRPr lang="en-US" altLang="zh-CN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山脉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是南疆和北疆的分界线。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图示地区的土地利用类型主要是</a:t>
            </a: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青藏地区的种植业主要分布在</a:t>
            </a: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。新疆是我国主要棉花产区之一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其发展棉花种植的限制性因素是</a:t>
            </a:r>
            <a:r>
              <a:rPr lang="zh-CN" altLang="zh-CN" u="sng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27269" y="1191183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三山夹两盆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710645" y="1768504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昆仑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10644" y="2375321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天山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6913165" y="294043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草地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6235597" y="3535039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河谷地带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9413781" y="4110569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水源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218159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361950" y="1079847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图中照片是中国人民解放军使用的新型保温营房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这种营房最适合在图中甲、乙、丙、丁四地中的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地使用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并说明理由。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81317" y="1686529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丙</a:t>
            </a:r>
            <a:endParaRPr lang="zh-CN" altLang="en-US" dirty="0"/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361950" y="2897652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该保温营房用太阳能板电池板发电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双层玻璃以保温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说明该地太阳能丰富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气温低。甲和乙位于新疆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气温较高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丁位于藏南谷地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降水量多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太阳能匮乏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丙地位于青藏高原之上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符合两条要求。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339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44160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由图可以看出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新疆的地形分布特征可以概括为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三山夹两盆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。图中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是位于新疆南部的昆仑山脉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是南疆和北疆的分界线天山山脉。第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图中所示的地区以半干旱和干旱区为主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土地利用类型主要是草地。第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青藏地区由于海拔高、气温低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农业以畜牧业为主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种植业主要分布在海拔较低、气温较高的河谷地带。新疆是我国主要的棉区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但由于该地区深居内陆、远离海洋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最突出的自然环境特征是干旱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种植棉花的限制性因素是水源不足。第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图中照片的新型保温营房突出特点是用太阳能板发电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双层玻璃以保温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最适合在图中丙表示的青藏高原使用。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01378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spect="1"/>
          </p:cNvSpPr>
          <p:nvPr/>
        </p:nvSpPr>
        <p:spPr>
          <a:xfrm>
            <a:off x="361950" y="441607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17.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阅读图文材料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近年来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新疆维吾尔自治区四地州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所示地区或自治州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大力发展就业容量大、具有地域特色的富民产业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聚力南疆脱贫攻坚。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image18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3656" y="2850219"/>
            <a:ext cx="6644289" cy="34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19505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361950" y="1079847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写出图中新疆维吾尔自治区境内的两个地形区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所在地的温度带是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干湿地区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假如你是土地规划师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请你针对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地的土地资源提出合理利用和保护的建议。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6629" y="1688591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天山山脉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034565" y="1688590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塔里木盆地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5577693" y="2284535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暖温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730309" y="285947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干旱</a:t>
            </a:r>
            <a:endParaRPr lang="zh-CN" altLang="en-US" dirty="0"/>
          </a:p>
        </p:txBody>
      </p:sp>
      <p:sp>
        <p:nvSpPr>
          <p:cNvPr id="14" name="矩形 13"/>
          <p:cNvSpPr>
            <a:spLocks noChangeAspect="1"/>
          </p:cNvSpPr>
          <p:nvPr/>
        </p:nvSpPr>
        <p:spPr>
          <a:xfrm>
            <a:off x="361950" y="4667935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植树造林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进行矿产勘探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发展旅游业等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5154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986455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在产业扶贫中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所在地区优化产业结构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大力推动纺织服装产业发展。你是否赞同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请说明理由。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61950" y="3213329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赞同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因为该地靠近河流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水源充足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耕地面积大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棉花产量高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为纺织服装产业的发展提供了原料支持。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705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63823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新疆维吾尔自治区的显著地形特征是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三山夹两盆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即指阿尔泰山脉、天山山脉、昆仑山脉、准噶尔盆地和塔里木盆地。图中展示的新疆境内的地形区有天山山脉和塔里木盆地。第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,P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点位于塔里木盆地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周围高山环绕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降水稀少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位于暖温带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属于干旱区。第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,P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点位于塔里木盆地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沙漠、戈壁、石山、高寒荒漠等广布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土地利用程度较低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我们要合理利用和加强保护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可以植树造林、进行矿产勘探、发展旅游业等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9092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035615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在产业扶贫中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所在地区优化产业结构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大力推动纺织服装产业发展是合理的。读图可知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地山麓靠近河流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水源充足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耕地面积大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棉花产量高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为纺织服装产业的发展提供了支持。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6878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0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专业教辅课件Q:251490010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3" id="{7F1B58FA-3D69-4926-A2BA-EEBABBAD5E6B}" vid="{76CC91B4-AC1E-4E21-9BDB-923C2B156DCE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新教材 高中同步(2)</Template>
  <TotalTime>137</TotalTime>
  <Words>1943</Words>
  <Application>Microsoft Office PowerPoint</Application>
  <PresentationFormat>自定义</PresentationFormat>
  <Paragraphs>117</Paragraphs>
  <Slides>31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NEU-BZ-S92</vt:lpstr>
      <vt:lpstr>方正大黑_GBK</vt:lpstr>
      <vt:lpstr>黑体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专业教辅课件Q:251490010</vt:lpstr>
      <vt:lpstr>专题18　西北地区和青藏地区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ITSK.com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　生物与环境</dc:title>
  <dc:creator>SkyUser</dc:creator>
  <cp:lastModifiedBy>SkyUser</cp:lastModifiedBy>
  <cp:revision>24</cp:revision>
  <dcterms:created xsi:type="dcterms:W3CDTF">2020-09-14T06:03:07Z</dcterms:created>
  <dcterms:modified xsi:type="dcterms:W3CDTF">2021-10-03T08:29:32Z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0008007650000000000001024140</vt:lpwstr>
  </property>
  <property fmtid="{D5CDD505-2E9C-101B-9397-08002B2CF9AE}" pid="3" name="KSOProductBuildVer">
    <vt:lpwstr>2052-10.1.0.7698</vt:lpwstr>
  </property>
</Properties>
</file>