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svg" ContentType="image/sv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60" r:id="rId6"/>
    <p:sldId id="263" r:id="rId7"/>
    <p:sldId id="261" r:id="rId8"/>
    <p:sldId id="265" r:id="rId9"/>
    <p:sldId id="266" r:id="rId10"/>
    <p:sldId id="262" r:id="rId11"/>
    <p:sldId id="267" r:id="rId12"/>
    <p:sldId id="269" r:id="rId13"/>
    <p:sldId id="270" r:id="rId14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95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67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1.png" /><Relationship Id="rId19" Type="http://schemas.openxmlformats.org/officeDocument/2006/relationships/tags" Target="../tags/tag62.xml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1">
          <a:gsLst>
            <a:gs pos="0">
              <a:schemeClr val="bg2"/>
            </a:gs>
            <a:gs pos="100000">
              <a:schemeClr val="bg2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19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image" Target="../media/image2.jpeg" /><Relationship Id="rId5" Type="http://schemas.openxmlformats.org/officeDocument/2006/relationships/tags" Target="../tags/tag65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sv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6.png" /><Relationship Id="rId4" Type="http://schemas.openxmlformats.org/officeDocument/2006/relationships/image" Target="../media/image7.sv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sv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zh-CN">
                <a:solidFill>
                  <a:schemeClr val="bg1"/>
                </a:solidFill>
              </a:rPr>
              <a:t>从种到界</a:t>
            </a:r>
            <a:endParaRPr lang="zh-CN" altLang="zh-CN">
              <a:solidFill>
                <a:schemeClr val="bg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思考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1.</a:t>
            </a:r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生物学家主要是根据什么来对生物进行分类的呢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?</a:t>
            </a:r>
            <a:endParaRPr lang="en-US" altLang="zh-CN" sz="320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2.</a:t>
            </a:r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生物分类的单位有哪些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?</a:t>
            </a:r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请按从小到大的顺序进行排列。</a:t>
            </a:r>
            <a:endParaRPr lang="zh-CN" altLang="en-US" sz="320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3.</a:t>
            </a:r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什么是分类的最基本单位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? </a:t>
            </a:r>
            <a:endParaRPr lang="en-US" altLang="zh-CN" sz="320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4215" y="4298950"/>
            <a:ext cx="98450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根据生物之间在</a:t>
            </a:r>
            <a:r>
              <a:rPr lang="zh-CN" altLang="en-US" sz="3200" b="1">
                <a:solidFill>
                  <a:schemeClr val="accent2"/>
                </a:solidFill>
                <a:latin typeface="微软雅黑" panose="020b0503020204020204" charset="-122"/>
                <a:ea typeface="微软雅黑"/>
                <a:sym typeface="+mn-ea"/>
              </a:rPr>
              <a:t>形态结构和生理功能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上的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相似程度</a:t>
            </a:r>
            <a:endParaRPr lang="zh-CN" altLang="en-US" sz="3200" b="1">
              <a:solidFill>
                <a:srgbClr val="FF0000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Text Box 2"/>
          <p:cNvSpPr txBox="1"/>
          <p:nvPr/>
        </p:nvSpPr>
        <p:spPr>
          <a:xfrm>
            <a:off x="246380" y="2771775"/>
            <a:ext cx="8493125" cy="238823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）最大的分类单位是</a:t>
            </a:r>
            <a:r>
              <a:rPr lang="zh-CN" altLang="en-US" sz="3600" u="sng">
                <a:solidFill>
                  <a:srgbClr val="0000FF"/>
                </a:solidFill>
                <a:latin typeface="宋体" panose="02010600030101010101" pitchFamily="2" charset="-122"/>
              </a:rPr>
              <a:t>      </a:t>
            </a: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。 最小的单位是</a:t>
            </a:r>
            <a:r>
              <a:rPr lang="zh-CN" altLang="en-US" sz="3600" u="sng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。</a:t>
            </a:r>
            <a:endParaRPr lang="zh-CN" altLang="en-US" sz="36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51907" name="Text Box 3"/>
          <p:cNvSpPr txBox="1"/>
          <p:nvPr/>
        </p:nvSpPr>
        <p:spPr>
          <a:xfrm>
            <a:off x="5203825" y="2919730"/>
            <a:ext cx="1440180" cy="70866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600">
                <a:solidFill>
                  <a:srgbClr val="FF3300"/>
                </a:solidFill>
                <a:latin typeface="Tahoma" panose="020b0604030504040204" pitchFamily="34" charset="0"/>
                <a:ea typeface="楷体_GB2312" pitchFamily="49" charset="-122"/>
              </a:rPr>
              <a:t>界</a:t>
            </a:r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endParaRPr lang="zh-CN" altLang="en-US" sz="360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51908" name="Text Box 4"/>
          <p:cNvSpPr txBox="1"/>
          <p:nvPr/>
        </p:nvSpPr>
        <p:spPr>
          <a:xfrm>
            <a:off x="1753235" y="3755390"/>
            <a:ext cx="2284730" cy="129095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600">
                <a:solidFill>
                  <a:srgbClr val="FF3300"/>
                </a:solidFill>
                <a:latin typeface="Tahoma" panose="020b0604030504040204" pitchFamily="34" charset="0"/>
                <a:ea typeface="楷体_GB2312" pitchFamily="49" charset="-122"/>
              </a:rPr>
              <a:t>种</a:t>
            </a:r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endParaRPr lang="zh-CN" altLang="en-US" sz="360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101" name="Text Box 5"/>
          <p:cNvSpPr txBox="1"/>
          <p:nvPr/>
        </p:nvSpPr>
        <p:spPr>
          <a:xfrm>
            <a:off x="613410" y="631825"/>
            <a:ext cx="6765290" cy="59817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分类等级及单位：</a:t>
            </a:r>
            <a:endParaRPr lang="zh-CN" altLang="en-US" sz="36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102" name="Text Box 6"/>
          <p:cNvSpPr txBox="1"/>
          <p:nvPr/>
        </p:nvSpPr>
        <p:spPr>
          <a:xfrm>
            <a:off x="466725" y="1504315"/>
            <a:ext cx="7405370" cy="81216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）七个分类等级：</a:t>
            </a:r>
            <a:endParaRPr lang="zh-CN" altLang="en-US" sz="36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51911" name="Text Box 7"/>
          <p:cNvSpPr txBox="1"/>
          <p:nvPr/>
        </p:nvSpPr>
        <p:spPr>
          <a:xfrm>
            <a:off x="1136015" y="2193925"/>
            <a:ext cx="720217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界、门、纲、目、科、属、种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104" name="Text Box 8"/>
          <p:cNvSpPr txBox="1"/>
          <p:nvPr/>
        </p:nvSpPr>
        <p:spPr>
          <a:xfrm>
            <a:off x="466725" y="4834255"/>
            <a:ext cx="4857750" cy="129095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3600">
                <a:solidFill>
                  <a:srgbClr val="0000FF"/>
                </a:solidFill>
                <a:latin typeface="宋体" panose="02010600030101010101" pitchFamily="2" charset="-122"/>
              </a:rPr>
              <a:t>关于“种”</a:t>
            </a:r>
            <a:endParaRPr lang="zh-CN" altLang="en-US" sz="36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51913" name="Text Box 9"/>
          <p:cNvSpPr txBox="1"/>
          <p:nvPr/>
        </p:nvSpPr>
        <p:spPr>
          <a:xfrm>
            <a:off x="373380" y="5711190"/>
            <a:ext cx="8728075" cy="106553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r>
              <a:rPr lang="zh-CN" altLang="en-US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种也叫物种</a:t>
            </a:r>
            <a:r>
              <a:rPr lang="en-US" altLang="zh-CN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en-US" sz="36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最基本</a:t>
            </a:r>
            <a:r>
              <a:rPr lang="zh-CN" altLang="en-US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的分类单位。</a:t>
            </a:r>
            <a:endParaRPr lang="zh-CN" altLang="en-US" sz="36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23375" y="3270250"/>
            <a:ext cx="2851785" cy="28517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1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1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1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1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7" grpId="0"/>
      <p:bldP spid="251908" grpId="0"/>
      <p:bldP spid="251911" grpId="0"/>
      <p:bldP spid="2519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Text Box 2"/>
          <p:cNvSpPr txBox="1"/>
          <p:nvPr/>
        </p:nvSpPr>
        <p:spPr>
          <a:xfrm>
            <a:off x="369570" y="1780858"/>
            <a:ext cx="15843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/>
              <a:t>生物</a:t>
            </a:r>
            <a:endParaRPr lang="zh-CN" altLang="en-US" b="1"/>
          </a:p>
        </p:txBody>
      </p:sp>
      <p:sp>
        <p:nvSpPr>
          <p:cNvPr id="7171" name="Text Box 4"/>
          <p:cNvSpPr txBox="1"/>
          <p:nvPr/>
        </p:nvSpPr>
        <p:spPr>
          <a:xfrm>
            <a:off x="1701483" y="556895"/>
            <a:ext cx="27368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/>
              <a:t>原核生物</a:t>
            </a:r>
            <a:r>
              <a:rPr lang="zh-CN" altLang="en-US" b="1">
                <a:solidFill>
                  <a:srgbClr val="FF0000"/>
                </a:solidFill>
              </a:rPr>
              <a:t>界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172" name="Text Box 5"/>
          <p:cNvSpPr txBox="1"/>
          <p:nvPr/>
        </p:nvSpPr>
        <p:spPr>
          <a:xfrm>
            <a:off x="1701483" y="1133158"/>
            <a:ext cx="28813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/>
              <a:t>原生生物</a:t>
            </a:r>
            <a:r>
              <a:rPr lang="zh-CN" altLang="en-US" b="1">
                <a:solidFill>
                  <a:srgbClr val="FF0000"/>
                </a:solidFill>
              </a:rPr>
              <a:t>界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173" name="Text Box 6"/>
          <p:cNvSpPr txBox="1"/>
          <p:nvPr/>
        </p:nvSpPr>
        <p:spPr>
          <a:xfrm>
            <a:off x="1701483" y="1709420"/>
            <a:ext cx="23764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/>
              <a:t>真菌</a:t>
            </a:r>
            <a:r>
              <a:rPr lang="zh-CN" altLang="en-US" b="1">
                <a:solidFill>
                  <a:srgbClr val="FF0000"/>
                </a:solidFill>
              </a:rPr>
              <a:t>界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174" name="Text Box 7"/>
          <p:cNvSpPr txBox="1"/>
          <p:nvPr/>
        </p:nvSpPr>
        <p:spPr>
          <a:xfrm>
            <a:off x="1701483" y="2357120"/>
            <a:ext cx="15843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/>
              <a:t>植物</a:t>
            </a:r>
            <a:r>
              <a:rPr lang="zh-CN" altLang="en-US" b="1">
                <a:solidFill>
                  <a:srgbClr val="FF0000"/>
                </a:solidFill>
              </a:rPr>
              <a:t>界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175" name="Text Box 8"/>
          <p:cNvSpPr txBox="1"/>
          <p:nvPr/>
        </p:nvSpPr>
        <p:spPr>
          <a:xfrm>
            <a:off x="1628458" y="3077845"/>
            <a:ext cx="16557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/>
              <a:t>动物</a:t>
            </a:r>
            <a:r>
              <a:rPr lang="zh-CN" altLang="en-US" b="1">
                <a:solidFill>
                  <a:srgbClr val="FF0000"/>
                </a:solidFill>
              </a:rPr>
              <a:t>界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7177" name="AutoShape 11"/>
          <p:cNvSpPr/>
          <p:nvPr/>
        </p:nvSpPr>
        <p:spPr>
          <a:xfrm>
            <a:off x="3069908" y="2069783"/>
            <a:ext cx="287337" cy="2808287"/>
          </a:xfrm>
          <a:prstGeom prst="leftBrace">
            <a:avLst>
              <a:gd name="adj1" fmla="val 244337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600">
              <a:solidFill>
                <a:schemeClr val="accent1"/>
              </a:solidFill>
            </a:endParaRPr>
          </a:p>
        </p:txBody>
      </p:sp>
      <p:sp>
        <p:nvSpPr>
          <p:cNvPr id="7179" name="Rectangle 13"/>
          <p:cNvSpPr/>
          <p:nvPr/>
        </p:nvSpPr>
        <p:spPr>
          <a:xfrm>
            <a:off x="5662295" y="3959225"/>
            <a:ext cx="22320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/>
              <a:t>尾索动物</a:t>
            </a:r>
            <a:r>
              <a:rPr lang="zh-CN" altLang="en-US" sz="2400" b="1">
                <a:solidFill>
                  <a:srgbClr val="FF0000"/>
                </a:solidFill>
              </a:rPr>
              <a:t>亚门</a:t>
            </a:r>
            <a:endParaRPr lang="zh-CN" altLang="en-US" sz="2400" b="1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/>
              <a:t>头索动物</a:t>
            </a:r>
            <a:r>
              <a:rPr lang="zh-CN" altLang="en-US" sz="2400" b="1">
                <a:solidFill>
                  <a:srgbClr val="FF0000"/>
                </a:solidFill>
              </a:rPr>
              <a:t>亚门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180" name="AutoShape 14"/>
          <p:cNvSpPr/>
          <p:nvPr/>
        </p:nvSpPr>
        <p:spPr>
          <a:xfrm>
            <a:off x="5446395" y="4269423"/>
            <a:ext cx="215900" cy="2087562"/>
          </a:xfrm>
          <a:prstGeom prst="leftBrace">
            <a:avLst>
              <a:gd name="adj1" fmla="val 241727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600"/>
          </a:p>
        </p:txBody>
      </p:sp>
      <p:sp>
        <p:nvSpPr>
          <p:cNvPr id="7181" name="Rectangle 15"/>
          <p:cNvSpPr/>
          <p:nvPr/>
        </p:nvSpPr>
        <p:spPr>
          <a:xfrm>
            <a:off x="5662295" y="5381308"/>
            <a:ext cx="20116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>
                <a:solidFill>
                  <a:schemeClr val="accent4"/>
                </a:solidFill>
              </a:rPr>
              <a:t>脊椎动物</a:t>
            </a:r>
            <a:r>
              <a:rPr lang="zh-CN" altLang="en-US" sz="2400" b="1">
                <a:solidFill>
                  <a:srgbClr val="FF0000"/>
                </a:solidFill>
              </a:rPr>
              <a:t>亚门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182" name="Rectangle 16"/>
          <p:cNvSpPr/>
          <p:nvPr/>
        </p:nvSpPr>
        <p:spPr>
          <a:xfrm>
            <a:off x="7830185" y="4269740"/>
            <a:ext cx="1422400" cy="180213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accent4"/>
                </a:solidFill>
              </a:rPr>
              <a:t>鱼</a:t>
            </a:r>
            <a:r>
              <a:rPr lang="zh-CN" altLang="en-US" sz="2400" b="1">
                <a:solidFill>
                  <a:schemeClr val="accent6"/>
                </a:solidFill>
              </a:rPr>
              <a:t>纲</a:t>
            </a:r>
            <a:endParaRPr lang="zh-CN" altLang="en-US" sz="2400" b="1">
              <a:solidFill>
                <a:schemeClr val="accent4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accent4"/>
                </a:solidFill>
              </a:rPr>
              <a:t>两栖</a:t>
            </a:r>
            <a:r>
              <a:rPr lang="zh-CN" altLang="en-US" sz="2400" b="1">
                <a:solidFill>
                  <a:schemeClr val="accent6"/>
                </a:solidFill>
              </a:rPr>
              <a:t>纲</a:t>
            </a:r>
            <a:endParaRPr lang="zh-CN" altLang="en-US" sz="2400" b="1">
              <a:solidFill>
                <a:schemeClr val="accent4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accent4"/>
                </a:solidFill>
              </a:rPr>
              <a:t>爬行</a:t>
            </a:r>
            <a:r>
              <a:rPr lang="zh-CN" altLang="en-US" sz="2400" b="1">
                <a:solidFill>
                  <a:schemeClr val="accent6"/>
                </a:solidFill>
              </a:rPr>
              <a:t>纲</a:t>
            </a:r>
            <a:endParaRPr lang="zh-CN" altLang="en-US" sz="2400" b="1">
              <a:solidFill>
                <a:schemeClr val="accent6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accent4"/>
                </a:solidFill>
              </a:rPr>
              <a:t>鸟</a:t>
            </a:r>
            <a:r>
              <a:rPr lang="zh-CN" altLang="en-US" sz="2400" b="1">
                <a:solidFill>
                  <a:schemeClr val="accent6"/>
                </a:solidFill>
              </a:rPr>
              <a:t>纲</a:t>
            </a:r>
            <a:endParaRPr lang="zh-CN" altLang="en-US" sz="2400" b="1">
              <a:solidFill>
                <a:schemeClr val="accent4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accent4"/>
                </a:solidFill>
              </a:rPr>
              <a:t>哺乳</a:t>
            </a:r>
            <a:r>
              <a:rPr lang="zh-CN" altLang="en-US" sz="2400" b="1">
                <a:solidFill>
                  <a:schemeClr val="accent6"/>
                </a:solidFill>
              </a:rPr>
              <a:t>纲</a:t>
            </a:r>
            <a:endParaRPr lang="zh-CN" altLang="en-US" sz="2400" b="1">
              <a:solidFill>
                <a:schemeClr val="accent6"/>
              </a:solidFill>
            </a:endParaRPr>
          </a:p>
        </p:txBody>
      </p:sp>
      <p:sp>
        <p:nvSpPr>
          <p:cNvPr id="7183" name="AutoShape 17"/>
          <p:cNvSpPr/>
          <p:nvPr/>
        </p:nvSpPr>
        <p:spPr>
          <a:xfrm>
            <a:off x="7605395" y="4517708"/>
            <a:ext cx="215900" cy="2087562"/>
          </a:xfrm>
          <a:prstGeom prst="leftBrace">
            <a:avLst>
              <a:gd name="adj1" fmla="val 241727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600"/>
          </a:p>
        </p:txBody>
      </p:sp>
      <p:sp>
        <p:nvSpPr>
          <p:cNvPr id="7184" name="AutoShape 18"/>
          <p:cNvSpPr/>
          <p:nvPr/>
        </p:nvSpPr>
        <p:spPr>
          <a:xfrm>
            <a:off x="1412558" y="772795"/>
            <a:ext cx="215900" cy="2736850"/>
          </a:xfrm>
          <a:prstGeom prst="leftBrace">
            <a:avLst>
              <a:gd name="adj1" fmla="val 316911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600"/>
          </a:p>
        </p:txBody>
      </p:sp>
      <p:sp>
        <p:nvSpPr>
          <p:cNvPr id="2" name="文本框 1"/>
          <p:cNvSpPr txBox="1"/>
          <p:nvPr/>
        </p:nvSpPr>
        <p:spPr>
          <a:xfrm>
            <a:off x="5825490" y="156210"/>
            <a:ext cx="583311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/>
              <a:t>界</a:t>
            </a:r>
            <a:r>
              <a:rPr lang="en-US" altLang="zh-CN" sz="4400"/>
              <a:t> </a:t>
            </a:r>
            <a:r>
              <a:rPr lang="zh-CN" altLang="en-US" sz="5400"/>
              <a:t>门</a:t>
            </a:r>
            <a:r>
              <a:rPr lang="en-US" altLang="zh-CN" sz="5400"/>
              <a:t> </a:t>
            </a:r>
            <a:r>
              <a:rPr lang="zh-CN" altLang="en-US" sz="4400"/>
              <a:t>纲</a:t>
            </a:r>
            <a:r>
              <a:rPr lang="en-US" altLang="zh-CN" sz="4400"/>
              <a:t> </a:t>
            </a:r>
            <a:r>
              <a:rPr lang="zh-CN" altLang="en-US" sz="3600"/>
              <a:t>目</a:t>
            </a:r>
            <a:r>
              <a:rPr lang="en-US" altLang="zh-CN" sz="3600"/>
              <a:t> </a:t>
            </a:r>
            <a:r>
              <a:rPr lang="zh-CN" altLang="en-US" sz="3200"/>
              <a:t>科</a:t>
            </a:r>
            <a:r>
              <a:rPr lang="en-US" altLang="zh-CN" sz="4400"/>
              <a:t> </a:t>
            </a:r>
            <a:r>
              <a:rPr lang="zh-CN" altLang="en-US" sz="2800"/>
              <a:t>属</a:t>
            </a:r>
            <a:r>
              <a:rPr lang="en-US" altLang="zh-CN" sz="4400"/>
              <a:t> </a:t>
            </a:r>
            <a:r>
              <a:rPr lang="zh-CN" altLang="en-US" sz="2400"/>
              <a:t>种</a:t>
            </a: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6143625" y="1485900"/>
            <a:ext cx="51447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包括的物种数量：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9418320" y="1485900"/>
            <a:ext cx="1943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ym typeface="+mn-ea"/>
              </a:rPr>
              <a:t>越来越少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6143625" y="2292350"/>
            <a:ext cx="32746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生物之间的联系：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9418320" y="2292350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越来越多</a:t>
            </a:r>
            <a:endParaRPr lang="zh-CN" altLang="en-US" sz="3200"/>
          </a:p>
        </p:txBody>
      </p:sp>
      <p:sp>
        <p:nvSpPr>
          <p:cNvPr id="23" name="文本框 22"/>
          <p:cNvSpPr txBox="1"/>
          <p:nvPr/>
        </p:nvSpPr>
        <p:spPr>
          <a:xfrm>
            <a:off x="3357245" y="171704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腔肠动物门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357245" y="214185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扁形动物门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356610" y="261302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线形动物门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357245" y="309054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环节动物门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357245" y="359092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软体动物门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357245" y="409003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节肢动物门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357245" y="462978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脊索动物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门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5720715" y="1198245"/>
            <a:ext cx="5641340" cy="1079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17"/>
          <p:cNvSpPr/>
          <p:nvPr/>
        </p:nvSpPr>
        <p:spPr>
          <a:xfrm>
            <a:off x="9036685" y="4770438"/>
            <a:ext cx="215900" cy="2087562"/>
          </a:xfrm>
          <a:prstGeom prst="leftBrace">
            <a:avLst>
              <a:gd name="adj1" fmla="val 241727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600"/>
          </a:p>
        </p:txBody>
      </p:sp>
      <p:sp>
        <p:nvSpPr>
          <p:cNvPr id="34" name="文本框 33"/>
          <p:cNvSpPr txBox="1"/>
          <p:nvPr/>
        </p:nvSpPr>
        <p:spPr>
          <a:xfrm>
            <a:off x="9344660" y="4269740"/>
            <a:ext cx="145034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食肉目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62440" y="4770755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微软雅黑" panose="020b0503020204020204" charset="-122"/>
                <a:ea typeface="微软雅黑"/>
                <a:sym typeface="+mn-ea"/>
              </a:rPr>
              <a:t>啮齿目</a:t>
            </a:r>
            <a:endParaRPr lang="zh-CN" altLang="en-US" sz="28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355455" y="531368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微软雅黑" panose="020b0503020204020204" charset="-122"/>
                <a:ea typeface="微软雅黑"/>
                <a:sym typeface="+mn-ea"/>
              </a:rPr>
              <a:t>偶蹄目</a:t>
            </a:r>
            <a:endParaRPr lang="zh-CN" altLang="en-US" sz="28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366250" y="576072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灵长目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344660" y="625983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长鼻目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pic>
        <p:nvPicPr>
          <p:cNvPr id="10249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45" y="3686810"/>
            <a:ext cx="3310890" cy="2813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79400" y="3357245"/>
            <a:ext cx="6858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生物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1003300" y="1981200"/>
            <a:ext cx="76200" cy="405066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78865" y="3576320"/>
            <a:ext cx="180340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动物界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7600" y="1809750"/>
            <a:ext cx="18034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植物界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17600" y="4603115"/>
            <a:ext cx="180340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真菌界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17600" y="519938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原生生物界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2387600" y="1809750"/>
            <a:ext cx="126365" cy="3065145"/>
          </a:xfrm>
          <a:prstGeom prst="leftBrace">
            <a:avLst>
              <a:gd name="adj1" fmla="val 8333"/>
              <a:gd name="adj2" fmla="val 6332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23130" y="4730750"/>
            <a:ext cx="818515" cy="12039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脊椎动物亚门</a:t>
            </a:r>
            <a:endParaRPr lang="zh-CN" altLang="en-US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514600" y="1626235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腔肠动物门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514600" y="205105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扁形动物门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13965" y="252222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线形动物门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14600" y="299974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环节动物门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14600" y="350012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软体动物门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514600" y="399923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节肢动物门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14600" y="4538980"/>
            <a:ext cx="21329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脊索动物门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698365" y="1851660"/>
            <a:ext cx="2134235" cy="5448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尾索动物亚门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590415" y="2398395"/>
            <a:ext cx="2260600" cy="4921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头索动物亚门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4" name="左大括号 23"/>
          <p:cNvSpPr/>
          <p:nvPr/>
        </p:nvSpPr>
        <p:spPr>
          <a:xfrm>
            <a:off x="5584190" y="3576320"/>
            <a:ext cx="76200" cy="1850390"/>
          </a:xfrm>
          <a:prstGeom prst="leftBrace">
            <a:avLst>
              <a:gd name="adj1" fmla="val 8333"/>
              <a:gd name="adj2" fmla="val 82944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48960" y="3288665"/>
            <a:ext cx="118364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鱼纲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10860" y="370840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两栖纲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598160" y="416179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爬行纲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648960" y="457200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鸟纲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715000" y="5034915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哺乳纲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0" name="左大括号 29"/>
          <p:cNvSpPr/>
          <p:nvPr/>
        </p:nvSpPr>
        <p:spPr>
          <a:xfrm>
            <a:off x="4590415" y="1912620"/>
            <a:ext cx="76200" cy="3626485"/>
          </a:xfrm>
          <a:prstGeom prst="leftBrace">
            <a:avLst>
              <a:gd name="adj1" fmla="val 8333"/>
              <a:gd name="adj2" fmla="val 81176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6983730" y="3500120"/>
            <a:ext cx="76200" cy="2225675"/>
          </a:xfrm>
          <a:prstGeom prst="leftBrace">
            <a:avLst>
              <a:gd name="adj1" fmla="val 8333"/>
              <a:gd name="adj2" fmla="val 82944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052310" y="3252470"/>
            <a:ext cx="145034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食肉目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026910" y="3805555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啮齿目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026910" y="437134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偶蹄目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026910" y="4874895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灵长目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014210" y="5338445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长鼻目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9" name="左大括号 38"/>
          <p:cNvSpPr/>
          <p:nvPr/>
        </p:nvSpPr>
        <p:spPr>
          <a:xfrm>
            <a:off x="8362315" y="1976120"/>
            <a:ext cx="76200" cy="1850390"/>
          </a:xfrm>
          <a:prstGeom prst="leftBrace">
            <a:avLst>
              <a:gd name="adj1" fmla="val 8333"/>
              <a:gd name="adj2" fmla="val 82944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362315" y="1735455"/>
            <a:ext cx="106299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犬科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38515" y="2294255"/>
            <a:ext cx="112458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猫科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362315" y="2890520"/>
            <a:ext cx="162750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熊科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438515" y="3439795"/>
            <a:ext cx="98806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鼬科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4" name="左大括号 43"/>
          <p:cNvSpPr/>
          <p:nvPr/>
        </p:nvSpPr>
        <p:spPr>
          <a:xfrm>
            <a:off x="9350375" y="1631315"/>
            <a:ext cx="76200" cy="1762125"/>
          </a:xfrm>
          <a:prstGeom prst="leftBrace">
            <a:avLst>
              <a:gd name="adj1" fmla="val 8333"/>
              <a:gd name="adj2" fmla="val 1809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434195" y="1543050"/>
            <a:ext cx="1062990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犬属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9445625" y="2345055"/>
            <a:ext cx="112458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豺属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425305" y="3112135"/>
            <a:ext cx="951865" cy="5962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狐属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8" name="左大括号 47"/>
          <p:cNvSpPr/>
          <p:nvPr/>
        </p:nvSpPr>
        <p:spPr>
          <a:xfrm>
            <a:off x="10420985" y="1468120"/>
            <a:ext cx="91440" cy="1179195"/>
          </a:xfrm>
          <a:prstGeom prst="leftBrace">
            <a:avLst>
              <a:gd name="adj1" fmla="val 8333"/>
              <a:gd name="adj2" fmla="val 1809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497185" y="1229360"/>
            <a:ext cx="1741170" cy="6223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侧纹胡狼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0512425" y="1735455"/>
            <a:ext cx="1574800" cy="52260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非洲狼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570210" y="2222500"/>
            <a:ext cx="1668145" cy="10299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灰狼等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共八种</a:t>
            </a:r>
            <a:endParaRPr lang="zh-CN" altLang="en-US" sz="280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lvl="0" algn="l">
              <a:buClrTx/>
              <a:buSzTx/>
              <a:buFontTx/>
            </a:pP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0460" y="5934710"/>
            <a:ext cx="21101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原核生物界</a:t>
            </a:r>
            <a:endParaRPr lang="zh-CN" altLang="en-US" sz="28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19100" y="380365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狼的位置在哪呢</a:t>
            </a:r>
            <a:endParaRPr lang="zh-CN" altLang="en-US" sz="3600"/>
          </a:p>
        </p:txBody>
      </p:sp>
      <p:pic>
        <p:nvPicPr>
          <p:cNvPr id="50" name="图片 49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50375" y="4603115"/>
            <a:ext cx="2395220" cy="239522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6245" y="322580"/>
            <a:ext cx="5007610" cy="705485"/>
          </a:xfrm>
        </p:spPr>
        <p:txBody>
          <a:bodyPr/>
          <a:lstStyle/>
          <a:p>
            <a:r>
              <a:rPr lang="zh-CN" altLang="en-US"/>
              <a:t>你知道人的位置吗？</a:t>
            </a:r>
            <a:endParaRPr lang="zh-CN" altLang="en-US"/>
          </a:p>
        </p:txBody>
      </p:sp>
      <p:pic>
        <p:nvPicPr>
          <p:cNvPr id="13314" name="Picture 2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9475" y="575945"/>
            <a:ext cx="5570855" cy="59607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56235" y="1281430"/>
            <a:ext cx="51288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1.</a:t>
            </a:r>
            <a:r>
              <a:rPr lang="zh-CN" altLang="en-US" sz="3200"/>
              <a:t>界</a:t>
            </a:r>
            <a:r>
              <a:rPr lang="en-US" altLang="zh-CN" sz="3200"/>
              <a:t> </a:t>
            </a:r>
            <a:r>
              <a:rPr lang="zh-CN" altLang="en-US" sz="3200"/>
              <a:t>门</a:t>
            </a:r>
            <a:r>
              <a:rPr lang="en-US" altLang="zh-CN" sz="3200"/>
              <a:t> </a:t>
            </a:r>
            <a:r>
              <a:rPr lang="zh-CN" altLang="en-US" sz="3200"/>
              <a:t>纲</a:t>
            </a:r>
            <a:r>
              <a:rPr lang="en-US" altLang="zh-CN" sz="3200"/>
              <a:t> </a:t>
            </a:r>
            <a:r>
              <a:rPr lang="zh-CN" altLang="en-US" sz="3200"/>
              <a:t>目</a:t>
            </a:r>
            <a:r>
              <a:rPr lang="en-US" altLang="zh-CN" sz="3200"/>
              <a:t> </a:t>
            </a:r>
            <a:r>
              <a:rPr lang="zh-CN" altLang="en-US" sz="3200"/>
              <a:t>你能说出来吗？</a:t>
            </a:r>
            <a:r>
              <a:rPr lang="en-US" altLang="zh-CN"/>
              <a:t>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94335" y="2225040"/>
            <a:ext cx="509079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+mj-ea"/>
                <a:ea typeface="+mj-ea"/>
                <a:cs typeface="+mj-ea"/>
              </a:rPr>
              <a:t>2.</a:t>
            </a:r>
            <a:r>
              <a:rPr lang="zh-CN" altLang="en-US" sz="2800">
                <a:latin typeface="+mj-ea"/>
                <a:ea typeface="+mj-ea"/>
                <a:cs typeface="+mj-ea"/>
              </a:rPr>
              <a:t>图中最下面的其他五个物种和人联系最多，共同特征最多的是谁？</a:t>
            </a:r>
            <a:endParaRPr lang="zh-CN" altLang="en-US" sz="2800">
              <a:latin typeface="+mj-ea"/>
              <a:ea typeface="+mj-ea"/>
              <a:cs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77390" y="3086735"/>
            <a:ext cx="12642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类人猿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4335" y="3674745"/>
            <a:ext cx="532130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3.</a:t>
            </a:r>
            <a:r>
              <a:rPr lang="zh-CN" altLang="en-US" sz="2800"/>
              <a:t>狗和猫同目不同科，猫和虎同属不同种，下列说法</a:t>
            </a:r>
            <a:r>
              <a:rPr lang="zh-CN" altLang="en-US" sz="2800">
                <a:solidFill>
                  <a:srgbClr val="FF0000"/>
                </a:solidFill>
              </a:rPr>
              <a:t>错误</a:t>
            </a:r>
            <a:r>
              <a:rPr lang="zh-CN" altLang="en-US" sz="2800"/>
              <a:t>的是：</a:t>
            </a:r>
            <a:endParaRPr lang="zh-CN" altLang="en-US" sz="2800"/>
          </a:p>
          <a:p>
            <a:r>
              <a:rPr lang="en-US" altLang="zh-CN" sz="2800"/>
              <a:t>A.</a:t>
            </a:r>
            <a:r>
              <a:rPr lang="zh-CN" altLang="en-US" sz="2800"/>
              <a:t>狗和猫之间没有相似的特征</a:t>
            </a:r>
            <a:endParaRPr lang="zh-CN" altLang="en-US" sz="2800"/>
          </a:p>
          <a:p>
            <a:r>
              <a:rPr lang="en-US" altLang="zh-CN" sz="2800"/>
              <a:t>B.</a:t>
            </a:r>
            <a:r>
              <a:rPr lang="zh-CN" altLang="en-US" sz="2800"/>
              <a:t>狗和猫之间的相似特征比猫和虎之间的多。</a:t>
            </a:r>
            <a:endParaRPr lang="zh-CN" altLang="en-US" sz="2800"/>
          </a:p>
          <a:p>
            <a:r>
              <a:rPr lang="en-US" altLang="zh-CN" sz="2800"/>
              <a:t>C.</a:t>
            </a:r>
            <a:r>
              <a:rPr lang="zh-CN" altLang="en-US" sz="2800"/>
              <a:t>猫和狗在分类上一定不同属</a:t>
            </a:r>
            <a:endParaRPr lang="zh-CN" altLang="en-US" sz="2800"/>
          </a:p>
          <a:p>
            <a:r>
              <a:rPr lang="en-US" altLang="zh-CN" sz="2800"/>
              <a:t>D.</a:t>
            </a:r>
            <a:r>
              <a:rPr lang="zh-CN" altLang="en-US" sz="2800"/>
              <a:t>猫和虎一定属于同一目</a:t>
            </a:r>
            <a:endParaRPr lang="zh-CN" altLang="en-US" sz="2800"/>
          </a:p>
        </p:txBody>
      </p:sp>
      <p:sp>
        <p:nvSpPr>
          <p:cNvPr id="9" name="矩形 8"/>
          <p:cNvSpPr/>
          <p:nvPr/>
        </p:nvSpPr>
        <p:spPr>
          <a:xfrm>
            <a:off x="6590665" y="704850"/>
            <a:ext cx="4939665" cy="59232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界门纲目科属种</a:t>
            </a:r>
            <a:endParaRPr lang="zh-CN" altLang="en-US" sz="4000"/>
          </a:p>
        </p:txBody>
      </p:sp>
      <p:sp>
        <p:nvSpPr>
          <p:cNvPr id="10" name="圆角矩形 9"/>
          <p:cNvSpPr/>
          <p:nvPr/>
        </p:nvSpPr>
        <p:spPr>
          <a:xfrm>
            <a:off x="394335" y="4625340"/>
            <a:ext cx="5162550" cy="1216660"/>
          </a:xfrm>
          <a:prstGeom prst="roundRect">
            <a:avLst/>
          </a:prstGeom>
          <a:solidFill>
            <a:schemeClr val="accent5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  <p:bldP spid="10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Text Box 4"/>
          <p:cNvSpPr txBox="1"/>
          <p:nvPr/>
        </p:nvSpPr>
        <p:spPr>
          <a:xfrm>
            <a:off x="141288" y="2981643"/>
            <a:ext cx="20161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/>
              <a:t>植物</a:t>
            </a:r>
            <a:r>
              <a:rPr lang="zh-CN" altLang="en-US" sz="4000" b="1">
                <a:solidFill>
                  <a:srgbClr val="FF0000"/>
                </a:solidFill>
              </a:rPr>
              <a:t>界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15363" name="AutoShape 5"/>
          <p:cNvSpPr/>
          <p:nvPr/>
        </p:nvSpPr>
        <p:spPr>
          <a:xfrm>
            <a:off x="1797050" y="1252855"/>
            <a:ext cx="360363" cy="4176713"/>
          </a:xfrm>
          <a:prstGeom prst="leftBrace">
            <a:avLst>
              <a:gd name="adj1" fmla="val 9658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/>
          </a:p>
        </p:txBody>
      </p:sp>
      <p:sp>
        <p:nvSpPr>
          <p:cNvPr id="15364" name="Text Box 6"/>
          <p:cNvSpPr txBox="1"/>
          <p:nvPr/>
        </p:nvSpPr>
        <p:spPr>
          <a:xfrm>
            <a:off x="2301875" y="1973580"/>
            <a:ext cx="27352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苔藓植物</a:t>
            </a:r>
            <a:r>
              <a:rPr lang="zh-CN" altLang="en-US" sz="3600" b="1">
                <a:solidFill>
                  <a:srgbClr val="FF0000"/>
                </a:solidFill>
              </a:rPr>
              <a:t>门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2157730" y="3268980"/>
            <a:ext cx="27501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蕨类植物</a:t>
            </a:r>
            <a:r>
              <a:rPr lang="zh-CN" altLang="en-US" sz="3600" b="1">
                <a:solidFill>
                  <a:srgbClr val="FF0000"/>
                </a:solidFill>
              </a:rPr>
              <a:t>门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5366" name="Text Box 8"/>
          <p:cNvSpPr txBox="1"/>
          <p:nvPr/>
        </p:nvSpPr>
        <p:spPr>
          <a:xfrm>
            <a:off x="4821238" y="4710430"/>
            <a:ext cx="34559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裸子植物</a:t>
            </a:r>
            <a:r>
              <a:rPr lang="zh-CN" altLang="en-US" sz="3600" b="1">
                <a:solidFill>
                  <a:srgbClr val="FF0000"/>
                </a:solidFill>
              </a:rPr>
              <a:t>亚门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5367" name="Text Box 9"/>
          <p:cNvSpPr txBox="1"/>
          <p:nvPr/>
        </p:nvSpPr>
        <p:spPr>
          <a:xfrm>
            <a:off x="4751388" y="5571808"/>
            <a:ext cx="33115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被子植物</a:t>
            </a:r>
            <a:r>
              <a:rPr lang="zh-CN" altLang="en-US" sz="3600" b="1">
                <a:solidFill>
                  <a:srgbClr val="FF0000"/>
                </a:solidFill>
              </a:rPr>
              <a:t>亚门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5371" name="AutoShape 15"/>
          <p:cNvSpPr/>
          <p:nvPr/>
        </p:nvSpPr>
        <p:spPr>
          <a:xfrm>
            <a:off x="4678363" y="4997768"/>
            <a:ext cx="73025" cy="935037"/>
          </a:xfrm>
          <a:prstGeom prst="leftBrace">
            <a:avLst>
              <a:gd name="adj1" fmla="val 10670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/>
          </a:p>
        </p:txBody>
      </p:sp>
      <p:sp>
        <p:nvSpPr>
          <p:cNvPr id="15372" name="Text Box 16"/>
          <p:cNvSpPr txBox="1"/>
          <p:nvPr/>
        </p:nvSpPr>
        <p:spPr>
          <a:xfrm>
            <a:off x="2085975" y="5069205"/>
            <a:ext cx="30241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种子植物</a:t>
            </a:r>
            <a:r>
              <a:rPr lang="zh-CN" altLang="en-US" sz="3600" b="1">
                <a:solidFill>
                  <a:srgbClr val="FF0000"/>
                </a:solidFill>
              </a:rPr>
              <a:t>门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5373" name="Text Box 17"/>
          <p:cNvSpPr txBox="1"/>
          <p:nvPr/>
        </p:nvSpPr>
        <p:spPr>
          <a:xfrm>
            <a:off x="2301875" y="965518"/>
            <a:ext cx="35290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藻类植物</a:t>
            </a:r>
            <a:r>
              <a:rPr lang="zh-CN" altLang="en-US" sz="3600" b="1">
                <a:solidFill>
                  <a:srgbClr val="FF0000"/>
                </a:solidFill>
              </a:rPr>
              <a:t>门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4655" y="382270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植物界</a:t>
            </a:r>
            <a:endParaRPr lang="zh-CN" altLang="en-US" sz="3200"/>
          </a:p>
        </p:txBody>
      </p:sp>
      <p:sp>
        <p:nvSpPr>
          <p:cNvPr id="3" name="AutoShape 15"/>
          <p:cNvSpPr/>
          <p:nvPr/>
        </p:nvSpPr>
        <p:spPr>
          <a:xfrm>
            <a:off x="7795895" y="5210175"/>
            <a:ext cx="267335" cy="1369695"/>
          </a:xfrm>
          <a:prstGeom prst="leftBrace">
            <a:avLst>
              <a:gd name="adj1" fmla="val 106702"/>
              <a:gd name="adj2" fmla="val 50023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/>
          </a:p>
        </p:txBody>
      </p:sp>
      <p:sp>
        <p:nvSpPr>
          <p:cNvPr id="4" name="文本框 3"/>
          <p:cNvSpPr txBox="1"/>
          <p:nvPr/>
        </p:nvSpPr>
        <p:spPr>
          <a:xfrm>
            <a:off x="8063230" y="4998085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双子叶植物</a:t>
            </a:r>
            <a:r>
              <a:rPr lang="zh-CN" altLang="en-US" sz="2800" b="1">
                <a:solidFill>
                  <a:schemeClr val="accent4"/>
                </a:solidFill>
              </a:rPr>
              <a:t>纲</a:t>
            </a:r>
            <a:endParaRPr lang="zh-CN" altLang="en-US" sz="2800" b="1">
              <a:solidFill>
                <a:schemeClr val="accent4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63230" y="6313805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单子叶植物</a:t>
            </a:r>
            <a:r>
              <a:rPr lang="zh-CN" altLang="en-US" sz="2800" b="1">
                <a:solidFill>
                  <a:schemeClr val="accent4"/>
                </a:solidFill>
              </a:rPr>
              <a:t>纲</a:t>
            </a:r>
            <a:endParaRPr lang="zh-CN" altLang="en-US" sz="2800" b="1">
              <a:solidFill>
                <a:schemeClr val="accent4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45245" y="346710"/>
            <a:ext cx="2922270" cy="292227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桃的位置</a:t>
            </a:r>
            <a:endParaRPr lang="zh-CN" altLang="en-US"/>
          </a:p>
        </p:txBody>
      </p:sp>
      <p:sp>
        <p:nvSpPr>
          <p:cNvPr id="22" name="左大括号 21"/>
          <p:cNvSpPr/>
          <p:nvPr/>
        </p:nvSpPr>
        <p:spPr>
          <a:xfrm>
            <a:off x="2148205" y="3081655"/>
            <a:ext cx="263525" cy="2911475"/>
          </a:xfrm>
          <a:prstGeom prst="leftBrace">
            <a:avLst>
              <a:gd name="adj1" fmla="val 8333"/>
              <a:gd name="adj2" fmla="val 68876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20290" y="2790825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蔷薇目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320925" y="327914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杨柳目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320290" y="375793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毛茛目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339975" y="425196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胡椒目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339975" y="4745990"/>
            <a:ext cx="161988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桃金娘目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39975" y="524002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桔梗目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339975" y="5713095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柿目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0" name="左大括号 29"/>
          <p:cNvSpPr/>
          <p:nvPr/>
        </p:nvSpPr>
        <p:spPr>
          <a:xfrm>
            <a:off x="3420110" y="2244090"/>
            <a:ext cx="118745" cy="1906905"/>
          </a:xfrm>
          <a:prstGeom prst="leftBrace">
            <a:avLst>
              <a:gd name="adj1" fmla="val 8333"/>
              <a:gd name="adj2" fmla="val 40342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91230" y="2033905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蔷薇科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491230" y="258953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景天科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69640" y="3162935"/>
            <a:ext cx="160591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虎耳草科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489325" y="3757930"/>
            <a:ext cx="1532890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海桐花科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5" name="左大括号 34"/>
          <p:cNvSpPr/>
          <p:nvPr/>
        </p:nvSpPr>
        <p:spPr>
          <a:xfrm>
            <a:off x="4624070" y="1572260"/>
            <a:ext cx="172720" cy="1379855"/>
          </a:xfrm>
          <a:prstGeom prst="leftBrace">
            <a:avLst>
              <a:gd name="adj1" fmla="val 8333"/>
              <a:gd name="adj2" fmla="val 4503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14875" y="126619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蔷薇属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735195" y="1722755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樱属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769485" y="2214245"/>
            <a:ext cx="90868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桃属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769485" y="2639060"/>
            <a:ext cx="1123950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梨属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43" name="左大括号 42"/>
          <p:cNvSpPr/>
          <p:nvPr/>
        </p:nvSpPr>
        <p:spPr>
          <a:xfrm>
            <a:off x="5591810" y="1768475"/>
            <a:ext cx="172720" cy="1379855"/>
          </a:xfrm>
          <a:prstGeom prst="leftBrace">
            <a:avLst>
              <a:gd name="adj1" fmla="val 8333"/>
              <a:gd name="adj2" fmla="val 4503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746115" y="1651635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扁桃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766435" y="2108200"/>
            <a:ext cx="1242695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山桃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749925" y="2599690"/>
            <a:ext cx="1209040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/>
                <a:sym typeface="+mn-ea"/>
              </a:rPr>
              <a:t>新疆桃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749925" y="3024505"/>
            <a:ext cx="1123950" cy="4883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latin typeface="微软雅黑" panose="020b0503020204020204" charset="-122"/>
                <a:ea typeface="微软雅黑"/>
                <a:sym typeface="+mn-ea"/>
              </a:rPr>
              <a:t>甘肃桃</a:t>
            </a:r>
            <a:endParaRPr lang="zh-CN" altLang="en-US" sz="2400" b="1">
              <a:latin typeface="微软雅黑" panose="020b0503020204020204" charset="-122"/>
              <a:ea typeface="微软雅黑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8330" y="4663440"/>
            <a:ext cx="142049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ym typeface="+mn-ea"/>
              </a:rPr>
              <a:t>双子叶植物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纲</a:t>
            </a:r>
            <a:endParaRPr lang="zh-CN" altLang="en-US" sz="2800" b="1">
              <a:solidFill>
                <a:schemeClr val="accent4"/>
              </a:solidFill>
              <a:sym typeface="+mn-ea"/>
            </a:endParaRPr>
          </a:p>
        </p:txBody>
      </p:sp>
      <p:pic>
        <p:nvPicPr>
          <p:cNvPr id="5" name="http://photo-static-api.fotomore.com/creative/vcg/400/new/VCG41N11398515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720" y="1722755"/>
            <a:ext cx="5123180" cy="51231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9" grpId="0"/>
      <p:bldP spid="43" grpId="0"/>
      <p:bldP spid="46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885" y="699135"/>
            <a:ext cx="7164705" cy="1818005"/>
          </a:xfrm>
        </p:spPr>
        <p:txBody>
          <a:bodyPr>
            <a:normAutofit lnSpcReduction="20000"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自然状态下</a:t>
            </a:r>
            <a:r>
              <a:rPr lang="en-US" altLang="zh-CN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物种之间有明确的界限</a:t>
            </a:r>
            <a:r>
              <a:rPr lang="en-US" altLang="zh-CN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, </a:t>
            </a:r>
            <a:r>
              <a:rPr lang="zh-CN" altLang="en-US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即</a:t>
            </a:r>
            <a:r>
              <a:rPr lang="zh-CN" altLang="en-US" sz="3200" b="1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互不交配</a:t>
            </a:r>
            <a:r>
              <a:rPr lang="en-US" altLang="zh-CN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即使可以交配，也产生不可育的后代</a:t>
            </a:r>
            <a:r>
              <a:rPr lang="zh-CN" altLang="en-US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 b="1">
              <a:solidFill>
                <a:schemeClr val="tx1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976235" y="830580"/>
            <a:ext cx="2171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accent1"/>
                </a:solidFill>
                <a:latin typeface="微软雅黑" panose="020b0503020204020204" charset="-122"/>
                <a:ea typeface="微软雅黑"/>
                <a:sym typeface="+mn-ea"/>
              </a:rPr>
              <a:t>生殖隔离</a:t>
            </a:r>
            <a:endParaRPr lang="zh-CN" altLang="en-US" sz="3200" b="1">
              <a:solidFill>
                <a:schemeClr val="accent1"/>
              </a:solidFill>
              <a:latin typeface="微软雅黑" panose="020b0503020204020204" charset="-122"/>
              <a:ea typeface="微软雅黑"/>
              <a:sym typeface="+mn-ea"/>
            </a:endParaRPr>
          </a:p>
        </p:txBody>
      </p:sp>
      <p:grpSp>
        <p:nvGrpSpPr>
          <p:cNvPr id="6" name="Group 9"/>
          <p:cNvGrpSpPr/>
          <p:nvPr/>
        </p:nvGrpSpPr>
        <p:grpSpPr>
          <a:xfrm>
            <a:off x="1393825" y="3150870"/>
            <a:ext cx="3936365" cy="2703195"/>
            <a:chExt cx="1860" cy="1396"/>
          </a:xfrm>
        </p:grpSpPr>
        <p:pic>
          <p:nvPicPr>
            <p:cNvPr id="11278" name="Picture 10" descr="骡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860" cy="13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9" name="Text Box 11"/>
            <p:cNvSpPr txBox="1"/>
            <p:nvPr/>
          </p:nvSpPr>
          <p:spPr>
            <a:xfrm>
              <a:off x="0" y="998"/>
              <a:ext cx="319" cy="2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3300"/>
                  </a:solidFill>
                  <a:latin typeface="Tahoma" panose="020b0604030504040204" pitchFamily="34" charset="0"/>
                </a:rPr>
                <a:t>骡</a:t>
              </a:r>
              <a:endParaRPr lang="zh-CN" altLang="en-US" sz="2800" b="1">
                <a:solidFill>
                  <a:srgbClr val="FF3300"/>
                </a:solidFill>
                <a:latin typeface="Tahoma" panose="020b0604030504040204" pitchFamily="34" charset="0"/>
              </a:endParaRPr>
            </a:p>
          </p:txBody>
        </p:sp>
      </p:grp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7011670" y="3150870"/>
            <a:ext cx="3517265" cy="2702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0699750" y="5314950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狮虎兽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870" y="355035"/>
            <a:ext cx="10969200" cy="705600"/>
          </a:xfrm>
        </p:spPr>
        <p:txBody>
          <a:bodyPr/>
          <a:lstStyle/>
          <a:p>
            <a:r>
              <a:rPr lang="zh-CN" altLang="en-US"/>
              <a:t>林奈与双名法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800" y="5022215"/>
            <a:ext cx="6699250" cy="1645285"/>
          </a:xfrm>
        </p:spPr>
        <p:txBody>
          <a:bodyPr>
            <a:normAutofit lnSpcReduction="20000"/>
          </a:bodyPr>
          <a:lstStyle/>
          <a:p>
            <a:r>
              <a:rPr lang="zh-CN" altLang="en-US" sz="2400"/>
              <a:t>月季花（学名：</a:t>
            </a:r>
            <a:r>
              <a:rPr lang="zh-CN" altLang="en-US" sz="2400" i="1">
                <a:latin typeface="+mj-lt"/>
                <a:cs typeface="+mj-lt"/>
              </a:rPr>
              <a:t>Rosa chinensis </a:t>
            </a:r>
            <a:r>
              <a:rPr lang="zh-CN" altLang="en-US" sz="2400"/>
              <a:t>Jacq</a:t>
            </a:r>
            <a:r>
              <a:rPr lang="en-US" altLang="zh-CN" sz="2400"/>
              <a:t>uem</a:t>
            </a:r>
            <a:r>
              <a:rPr lang="zh-CN" altLang="en-US" sz="2400"/>
              <a:t>）</a:t>
            </a:r>
            <a:endParaRPr lang="zh-CN" altLang="en-US" sz="2400"/>
          </a:p>
          <a:p>
            <a:r>
              <a:rPr lang="zh-CN" altLang="en-US" sz="2400"/>
              <a:t>蔷薇属（学名：</a:t>
            </a:r>
            <a:r>
              <a:rPr lang="zh-CN" altLang="en-US" sz="2400" i="1"/>
              <a:t>Rosa L.</a:t>
            </a:r>
            <a:r>
              <a:rPr lang="en-US" altLang="zh-CN" sz="2400"/>
              <a:t>)</a:t>
            </a:r>
            <a:endParaRPr lang="en-US" altLang="zh-CN" sz="2400" i="1"/>
          </a:p>
          <a:p>
            <a:r>
              <a:rPr lang="en-US" altLang="zh-CN" sz="2400"/>
              <a:t>命名者及年代</a:t>
            </a:r>
            <a:r>
              <a:rPr lang="zh-CN" altLang="en-US" sz="2400"/>
              <a:t>（</a:t>
            </a:r>
            <a:r>
              <a:rPr lang="en-US" altLang="zh-CN" sz="2400"/>
              <a:t>Jacquem，1768</a:t>
            </a:r>
            <a:r>
              <a:rPr lang="zh-CN" altLang="en-US" sz="2400"/>
              <a:t>）</a:t>
            </a:r>
            <a:endParaRPr lang="zh-CN" altLang="en-US" sz="2400"/>
          </a:p>
        </p:txBody>
      </p:sp>
      <p:sp>
        <p:nvSpPr>
          <p:cNvPr id="4" name="文本框 3"/>
          <p:cNvSpPr txBox="1"/>
          <p:nvPr/>
        </p:nvSpPr>
        <p:spPr>
          <a:xfrm>
            <a:off x="258445" y="958215"/>
            <a:ext cx="828611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en-US" alt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1768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年，瑞典著名的植物学家林奈（</a:t>
            </a:r>
            <a:r>
              <a:rPr lang="en-US" alt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Carolus Linnaeus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1707—1778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endParaRPr lang="zh-CN" altLang="en-US"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 sz="280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按照双名法，每个</a:t>
            </a:r>
            <a:r>
              <a:rPr lang="zh-CN" altLang="en-US" sz="2800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物种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的科学名称（</a:t>
            </a:r>
            <a:r>
              <a:rPr lang="zh-CN" altLang="en-US" sz="2800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即学名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）由两部分组成，第一部分是</a:t>
            </a:r>
            <a:r>
              <a:rPr lang="zh-CN" altLang="en-US" sz="28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属名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，第二部分是</a:t>
            </a:r>
            <a:r>
              <a:rPr lang="zh-CN" altLang="en-US" sz="28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种加词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生物名部分用</a:t>
            </a:r>
            <a:r>
              <a:rPr lang="en-US" altLang="zh-CN" sz="28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拉丁文</a:t>
            </a:r>
            <a:r>
              <a:rPr lang="en-US" altLang="zh-CN" sz="28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，斜字体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，命名者姓名部分为</a:t>
            </a:r>
            <a:r>
              <a:rPr lang="zh-CN" altLang="en-US" sz="28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正体</a:t>
            </a:r>
            <a:r>
              <a:rPr lang="en-US" altLang="zh-CN" sz="2800" b="1" u="sng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112" name="图片 111"/>
          <p:cNvPicPr/>
          <p:nvPr/>
        </p:nvPicPr>
        <p:blipFill>
          <a:blip r:embed="rId2"/>
          <a:stretch>
            <a:fillRect/>
          </a:stretch>
        </p:blipFill>
        <p:spPr>
          <a:xfrm>
            <a:off x="8453120" y="1203960"/>
            <a:ext cx="4034155" cy="4984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总结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zh-CN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1．</a:t>
            </a:r>
            <a:r>
              <a:rPr lang="zh-CN" altLang="en-US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生物分类等级：界、门、纲、目、科、属、种。</a:t>
            </a:r>
            <a:endParaRPr lang="zh-CN" altLang="zh-CN" sz="3200" b="1">
              <a:solidFill>
                <a:schemeClr val="accent1"/>
              </a:solidFill>
              <a:latin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2．</a:t>
            </a:r>
            <a:r>
              <a:rPr lang="zh-CN" altLang="en-US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分类单位越大，包含的生物种类越多，所包含生物的共同特征越少</a:t>
            </a:r>
            <a:r>
              <a:rPr lang="zh-CN" altLang="zh-CN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zh-CN" sz="3200" b="1">
              <a:solidFill>
                <a:schemeClr val="accent1"/>
              </a:solidFill>
              <a:latin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3．</a:t>
            </a:r>
            <a:r>
              <a:rPr lang="zh-CN" altLang="en-US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分类单位越小，包含的生物种类越少，所包含生物的共同特征越多</a:t>
            </a:r>
            <a:r>
              <a:rPr lang="zh-CN" altLang="zh-CN" sz="3200" b="1">
                <a:solidFill>
                  <a:schemeClr val="accent1"/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zh-CN" sz="3200" b="1">
              <a:solidFill>
                <a:schemeClr val="accent1"/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0160" y="537280"/>
            <a:ext cx="10969200" cy="705600"/>
          </a:xfrm>
        </p:spPr>
        <p:txBody>
          <a:bodyPr/>
          <a:lstStyle/>
          <a:p>
            <a:r>
              <a:rPr lang="zh-CN" altLang="en-US"/>
              <a:t>习题</a:t>
            </a:r>
            <a:endParaRPr lang="zh-CN" altLang="en-US"/>
          </a:p>
        </p:txBody>
      </p:sp>
      <p:sp>
        <p:nvSpPr>
          <p:cNvPr id="18434" name="Rectangle 2"/>
          <p:cNvSpPr/>
          <p:nvPr/>
        </p:nvSpPr>
        <p:spPr>
          <a:xfrm>
            <a:off x="720090" y="1368425"/>
            <a:ext cx="10142220" cy="175323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</a:rPr>
              <a:t>在生物分类的七个等级中，共同特征最多和最少的等级分别是（    ）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</a:rPr>
              <a:t>．种、界   　　　　　　 </a:t>
            </a: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</a:rPr>
              <a:t>．门、界   　　　 </a:t>
            </a: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</a:rPr>
              <a:t>．界、种    　        　</a:t>
            </a: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</a:rPr>
              <a:t>．种、科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6295" y="3121660"/>
            <a:ext cx="1002601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2.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猫和猪可以归为同一个纲的生物，不是因为（   ）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A. 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脚都有爪子          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B. 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都用乳汁哺育幼崽    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C. 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体表都有毛          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D. 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都是胎生</a:t>
            </a:r>
            <a:endParaRPr lang="zh-CN" altLang="en-US" sz="2400">
              <a:solidFill>
                <a:srgbClr val="0000FF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635490" y="163766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A</a:t>
            </a:r>
            <a:endParaRPr lang="en-US" altLang="zh-CN"/>
          </a:p>
        </p:txBody>
      </p:sp>
      <p:sp>
        <p:nvSpPr>
          <p:cNvPr id="6" name="文本框 5"/>
          <p:cNvSpPr txBox="1"/>
          <p:nvPr/>
        </p:nvSpPr>
        <p:spPr>
          <a:xfrm>
            <a:off x="7287260" y="324739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A</a:t>
            </a:r>
            <a:endParaRPr lang="en-US" altLang="zh-CN"/>
          </a:p>
        </p:txBody>
      </p:sp>
      <p:pic>
        <p:nvPicPr>
          <p:cNvPr id="1843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293600" y="119380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custom20205176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SHOW_EDIT_AREA_INDICATION" val="1"/>
  <p:tag name="KSO_WM_UNIT_TYPE" val="a"/>
  <p:tag name="KSO_WM_UNIT_VALUE" val="28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custom20205176_1*b*1"/>
  <p:tag name="KSO_WM_UNIT_INDEX" val="1"/>
  <p:tag name="KSO_WM_UNIT_ISCONTENTSTITLE" val="0"/>
  <p:tag name="KSO_WM_UNIT_ISNUMDGMTITLE" val="0"/>
  <p:tag name="KSO_WM_UNIT_LAYERLEVEL" val="1"/>
  <p:tag name="KSO_WM_UNIT_NOCLEAR" val="0"/>
  <p:tag name="KSO_WM_UNIT_SHOW_EDIT_AREA_INDICATION" val="1"/>
  <p:tag name="KSO_WM_UNIT_TYPE" val="b"/>
  <p:tag name="KSO_WM_UNIT_VALUE" val="111"/>
</p:tagLst>
</file>

<file path=ppt/tags/tag65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NTIzNTM4ZGIwYWI0NTZjMzk0Y2ViYTI1ODRkMjJlNDYifQ=="/>
  <p:tag name="KSO_WPP_MARK_KEY" val="5a760db6-0361-49ef-a53f-c63fec56943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147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3">
      <vt:lpstr>Arial</vt:lpstr>
      <vt:lpstr>微软雅黑</vt:lpstr>
      <vt:lpstr>Wingdings</vt:lpstr>
      <vt:lpstr>Calibri Light</vt:lpstr>
      <vt:lpstr>Calibri</vt:lpstr>
      <vt:lpstr>宋体</vt:lpstr>
      <vt:lpstr>楷体_GB2312</vt:lpstr>
      <vt:lpstr>Tahoma</vt:lpstr>
      <vt:lpstr>Times New Roman</vt:lpstr>
      <vt:lpstr>楷体</vt:lpstr>
      <vt:lpstr>Office 主题​​</vt:lpstr>
      <vt:lpstr>从种到界</vt:lpstr>
      <vt:lpstr>思考</vt:lpstr>
      <vt:lpstr>PowerPoint Presentation</vt:lpstr>
      <vt:lpstr>PowerPoint Presentation</vt:lpstr>
      <vt:lpstr>PowerPoint Presentation</vt:lpstr>
      <vt:lpstr>你知道人的位置吗？</vt:lpstr>
      <vt:lpstr>PowerPoint Presentation</vt:lpstr>
      <vt:lpstr>桃的位置</vt:lpstr>
      <vt:lpstr>PowerPoint Presentation</vt:lpstr>
      <vt:lpstr>林奈与双名法</vt:lpstr>
      <vt:lpstr>总结</vt:lpstr>
      <vt:lpstr>习题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2022-11-24T14:09:45.522</cp:lastPrinted>
  <dcterms:created xsi:type="dcterms:W3CDTF">2022-11-24T14:09:45Z</dcterms:created>
  <dcterms:modified xsi:type="dcterms:W3CDTF">2022-11-24T06:09:46Z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