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5" r:id="rId4"/>
    <p:sldMasterId id="2147483697" r:id="rId5"/>
    <p:sldMasterId id="2147483709" r:id="rId6"/>
    <p:sldMasterId id="2147483723" r:id="rId7"/>
    <p:sldMasterId id="2147483737" r:id="rId8"/>
  </p:sldMasterIdLst>
  <p:notesMasterIdLst>
    <p:notesMasterId r:id="rId57"/>
  </p:notesMasterIdLst>
  <p:handoutMasterIdLst>
    <p:handoutMasterId r:id="rId58"/>
  </p:handoutMasterIdLst>
  <p:sldIdLst>
    <p:sldId id="284" r:id="rId9"/>
    <p:sldId id="341" r:id="rId10"/>
    <p:sldId id="342" r:id="rId11"/>
    <p:sldId id="343" r:id="rId12"/>
    <p:sldId id="286" r:id="rId13"/>
    <p:sldId id="287" r:id="rId14"/>
    <p:sldId id="288" r:id="rId15"/>
    <p:sldId id="406" r:id="rId16"/>
    <p:sldId id="289" r:id="rId17"/>
    <p:sldId id="290" r:id="rId18"/>
    <p:sldId id="291" r:id="rId19"/>
    <p:sldId id="293" r:id="rId20"/>
    <p:sldId id="407" r:id="rId21"/>
    <p:sldId id="370" r:id="rId22"/>
    <p:sldId id="369" r:id="rId23"/>
    <p:sldId id="353" r:id="rId24"/>
    <p:sldId id="374" r:id="rId25"/>
    <p:sldId id="380" r:id="rId26"/>
    <p:sldId id="381" r:id="rId27"/>
    <p:sldId id="386" r:id="rId28"/>
    <p:sldId id="389" r:id="rId29"/>
    <p:sldId id="390" r:id="rId30"/>
    <p:sldId id="384" r:id="rId31"/>
    <p:sldId id="391" r:id="rId32"/>
    <p:sldId id="382" r:id="rId33"/>
    <p:sldId id="392" r:id="rId34"/>
    <p:sldId id="394" r:id="rId35"/>
    <p:sldId id="385" r:id="rId36"/>
    <p:sldId id="393" r:id="rId37"/>
    <p:sldId id="351" r:id="rId38"/>
    <p:sldId id="298" r:id="rId39"/>
    <p:sldId id="299" r:id="rId40"/>
    <p:sldId id="300" r:id="rId41"/>
    <p:sldId id="301" r:id="rId42"/>
    <p:sldId id="379" r:id="rId43"/>
    <p:sldId id="405" r:id="rId44"/>
    <p:sldId id="305" r:id="rId45"/>
    <p:sldId id="306" r:id="rId46"/>
    <p:sldId id="307" r:id="rId47"/>
    <p:sldId id="304" r:id="rId48"/>
    <p:sldId id="408" r:id="rId49"/>
    <p:sldId id="362" r:id="rId50"/>
    <p:sldId id="363" r:id="rId51"/>
    <p:sldId id="364" r:id="rId52"/>
    <p:sldId id="365" r:id="rId53"/>
    <p:sldId id="366" r:id="rId54"/>
    <p:sldId id="367" r:id="rId55"/>
    <p:sldId id="368" r:id="rId56"/>
  </p:sldIdLst>
  <p:sldSz cx="9144000" cy="6858000" type="screen4x3"/>
  <p:notesSz cx="6797675" cy="9928225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1" autoAdjust="0"/>
    <p:restoredTop sz="94618" autoAdjust="0"/>
  </p:normalViewPr>
  <p:slideViewPr>
    <p:cSldViewPr>
      <p:cViewPr>
        <p:scale>
          <a:sx n="75" d="100"/>
          <a:sy n="75" d="100"/>
        </p:scale>
        <p:origin x="-4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5710583-E7EC-4A30-B1C1-7B13E2D41EBC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02654FE-E2F4-4AB8-A457-05DB49B1F1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7732ECF-77F0-45C5-836E-924375D2FFEA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C2103C-0961-4AF8-92D5-21C0C1A1AC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CB54F8-E833-468C-AD9C-3EEC090684C4}" type="slidenum">
              <a:rPr lang="en-US" altLang="zh-CN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345EC1-CA3C-424F-BA0B-F62508892B29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altLang="zh-CN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ACEABA-1D8C-425B-A2B6-8D29789C880D}" type="slidenum">
              <a:rPr lang="en-US" altLang="zh-CN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A0A3C3-E301-42A9-B764-35596EAEEE27}" type="slidenum">
              <a:rPr lang="en-US" altLang="zh-CN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F46DD-AA05-4E1A-9F2D-0945B6BA036C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F6D77-6CBF-47FA-876D-4EC3BE590C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412CC-18C0-482A-BE51-41500D26950E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C7CD7-1709-48DF-B0FD-0377FB5EC3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A137C-1DB4-4FAF-BCEE-74AF919F58A4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6D46A-48F3-4907-95B6-BCAA1A23775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70282-A0B8-44F6-9776-8005ADCE307D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3DC1E-165B-4E3E-816A-51CABBEC1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B5D66-5506-4D6A-A08F-40A55D5A69B6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4ACD0-3F22-4F13-A459-A9E3813B30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5B2E8-0578-492B-B974-C98FABB5CFF2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07012-2430-488D-96EA-B9143E1615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76ADA-F713-4281-9D21-C82E8B597026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1AE6B-73D8-4EF4-8FC3-B4523E655F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23316-8087-4788-B955-72E0F569DBEC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01FD9-C299-4C79-8B61-53FFE24C65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FE4C3-652B-468B-9B18-A35862265579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BFCE5-E990-475C-A95B-35005F485F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968F-B99C-4A24-B527-97EAD08A997D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9B4F5-07D8-4C3F-91EE-9EF4B6770F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A91ED-AB49-416B-91D2-102D62A3F4DB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2EBB2-CD1A-498D-A59E-2DB9AA707A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8CBCD-E541-47D4-A6F4-AD79DE836C80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312AF-1A34-4449-BE6A-DB0BB15AA8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0FCF5-4701-4551-A0A0-7C20DA55C9E6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A4AEC-1E7A-430C-BDBF-BC4CE7DDD08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F7381-D045-4D92-99D8-3B37BFA1B6F5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826C0-8DCA-48A5-8EBC-40B8ED174E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7B008-9E59-4299-A9A3-A8A5B2C1C400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2E212-86EF-44FD-9660-C71E3D2236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59741-DC22-4AC8-9A9C-FD1D256889B1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39F88-E1C2-4507-98FB-0D2FE24456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8665B-B17B-47B7-9C14-3DBD9725092D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D972C-5287-4F3A-9D29-4BEE59A8B3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B4F84-849C-41F0-8F50-DF83E2D2F15A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01AD-3B3F-49AB-B8EB-BF3E45B5D0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7551A-D9D4-4480-B0AE-6C636F8271CC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FE5BF-F279-4C20-9FFC-FA5521D318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89ED2-F107-4FEF-9250-3DE18EAD5019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E6E29-C566-42A8-9904-0D98B090DC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CF05-B5AC-4E94-AE89-5A0021CE9BF5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316AC-79E8-4EB0-A98F-F6C169A916C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CB1DB-315C-40AC-8D25-9248B91B73F2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2D3AB-577C-4321-890B-074C4F51D9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533829A-21CC-4A71-BBF7-7B0D3A84FDE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114539D-36E4-4EC7-B04B-8356179B20C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9A5DBA5-4D9C-4867-917D-D37B7A7B705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49606CE-F383-479D-AA37-C3F5E43679C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1EA54F5-9242-4EEC-AF87-EED0908C186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  <p:bldP spid="5" grpId="0" build="p" autoUpdateAnimBg="0"/>
      <p:bldP spid="6" grpId="0" build="p" autoUpdateAnimBg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0CF6AC4-E8C3-4F37-83FD-7962AA07E5B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FCAD8CF-73DB-4DF3-8E22-6A8B5E7D275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A48C993-EFAD-4A88-B44D-57A6BE4DD1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ACE9414-5DBD-4747-B107-D5DD1649E8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480F3CC-937B-4D2D-B883-E525C5B85A2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45FEB57-F2D5-43D2-A893-A48E13033F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83166D2-9F39-4660-8760-FC787E4F24A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763606D-893A-410E-A545-20FD3B3C16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A4B164D-CE05-46C4-B011-B808A60D13E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FEA4193-A322-4618-BB49-BA788972C8D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BB532A5-FE49-446E-856E-A22300CB40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A863457-646A-4DF4-9A5E-58D45611AE3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FCED500-10F4-482B-AADF-A8183A48D30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577FDEF-EE65-4F89-9244-8C895C41BCE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3AA76B1-0D82-44BF-80E3-64C1A914248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7B20890-B4AB-49FF-9504-9C5E562CDE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5BA052A-BECD-48C9-AC32-695BB75414C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BC94B7B-37D3-4705-BAC7-BFA0F163C137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25AC874-5B4C-47A3-BB60-C5AC3975306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382C08C-FDFC-48F4-B8F8-46458E64C553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6271BD3-6E67-486E-A733-9678DE93D3D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8A8872D-D5AE-4C00-8958-ABAE17487F38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06E213A-B6D6-4815-95A3-2DD91B87B5E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FC07CD1-E956-4C3D-8D6A-AB9F3F8F5BE5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60E4BAD-1ABC-4613-BDAD-6DBFF9C49ED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ED3B5D5-97FD-4814-BCC1-67A8B658FFC3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DC74228-D362-41B1-83A8-76B9FA6EBD4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0D87DF-7462-4861-BF68-76E2BBA1AA81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3A199CA-8D49-4355-83C3-860EF1F0C02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9DA1B79-0271-4853-96E1-D48C91D8036D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50B265-FF5D-4F31-9227-7EC587B7A70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060A9C1-E7A0-4EA1-B999-A57228BD670E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F830E53-4040-4887-9EE9-A454CF980D6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953F801-2CB2-4FBD-86D8-DA641B5A369B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3726CD8-F208-4B28-987B-905E7956E0B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582027-9E78-4724-A993-4765520CDF40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59DA828-7BB5-4017-A4DE-67A2E817206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600EEDE-1A1A-4DA7-B252-B1D78E831A64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9B57782-6ACF-43B3-8678-45099A3B918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7EB1CC-7A7B-4840-BA07-4A218579FE8B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45E96ED-C7E4-48FA-A4B1-992D161C604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094" y="273844"/>
            <a:ext cx="8229812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094" y="1599406"/>
            <a:ext cx="4012271" cy="4526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2518" y="1599406"/>
            <a:ext cx="4014388" cy="4526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9988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B9274EE-414F-4F1F-BD39-3107741E2E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5A86C2-0F15-48D1-9F4B-4C189B2C5109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1BBF487-89A7-435B-BD18-3D9CCE2D9B8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33D453B-E9AC-4EC5-B405-F9F9416E747D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918BA1B-8279-433F-AD2D-B5E24BD638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156576B-7FEB-4D9C-8993-915D9F38A070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9C5F3F3-82A5-457A-90A2-7A8714C93BD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97FC872-29BF-4AFF-BE0D-E1872F973C87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7AB1C0F-8D1B-4DCF-8174-3E6BCF79D93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FCC153B-BF53-4F30-B3D9-80F23A7B86B7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D0E4B0F-8283-4948-945A-8065D26F476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DC14CC2-9C9F-45D3-AE84-F4ACFEAD35AE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39501CE-41FB-4C3A-87DC-629286CA5F0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C3BEF72-35BB-4495-B953-C3D2D4EC65A2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2EF45E8-2781-4656-92F0-7045BE428BC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40CC86C-E6FD-41F7-8994-73521DC8D184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563A54E-FA3F-44CB-A4B1-9BDD6F81259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DC7AD36-CF5A-4F4E-8833-BE67D564FE4C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4562C69-C641-4652-B897-2B127C320DD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03D44A5-9E7B-4943-A4EB-D9EE271A2230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F0C1748-2B31-497B-9069-2012AF376B9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019DC63-B187-49C4-BF8A-95A326A6260F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5470E23-5CBB-492E-A41A-CD639144BD4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D2317B5-1259-4236-81DA-1EACA46EBBE5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3F30181-C783-4715-8FC3-A79EB2F676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094" y="273844"/>
            <a:ext cx="8229812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094" y="1599406"/>
            <a:ext cx="4012271" cy="4526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2518" y="1599406"/>
            <a:ext cx="4014388" cy="4526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9988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8EFCCBF-09F8-4CB9-91F8-94681D791F7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5A86C2-0F15-48D1-9F4B-4C189B2C5109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2810E89-7D60-4542-9058-DF04BE377A0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33D453B-E9AC-4EC5-B405-F9F9416E747D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9C35375-2DF1-4836-8CE0-4AF80F58A6B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156576B-7FEB-4D9C-8993-915D9F38A070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F5F58E1-E913-4369-878D-0B294E95E05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97FC872-29BF-4AFF-BE0D-E1872F973C87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B6852EE-B46C-4766-B891-FFDCB9E5593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FCC153B-BF53-4F30-B3D9-80F23A7B86B7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EFD8312-F3AA-466D-9A82-478EE2404F4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DC14CC2-9C9F-45D3-AE84-F4ACFEAD35AE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249F98A-CAB9-43CE-B689-3B085D2B414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C3BEF72-35BB-4495-B953-C3D2D4EC65A2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A86181C-2F03-4B09-AF48-8CAF123A55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40CC86C-E6FD-41F7-8994-73521DC8D184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3860F73-EFA9-4FE0-A476-47292EBCD93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DC7AD36-CF5A-4F4E-8833-BE67D564FE4C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EC27AB8-7513-4328-8405-EA7D43EB30D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03D44A5-9E7B-4943-A4EB-D9EE271A2230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9A811F-1E22-46BD-90A6-0B5DBBC1532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019DC63-B187-49C4-BF8A-95A326A6260F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0F9F520-073A-4477-91CD-46D5E0128C6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D2317B5-1259-4236-81DA-1EACA46EBBE5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70D2DDB-79CB-4735-A9ED-94DF8AE1E12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094" y="273844"/>
            <a:ext cx="8229812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094" y="1599406"/>
            <a:ext cx="4012271" cy="4526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2518" y="1599406"/>
            <a:ext cx="4014388" cy="4526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9988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A51B6C4-7E08-4029-865D-C9E607D8E4C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image" Target="../media/image3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2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slideLayout" Target="../slideLayouts/slideLayout95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23CC17A-AF48-4410-A6BF-43BBDE941D73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E1D9D92-CF0E-467D-9A27-6F78AB1AD6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08" r:id="rId2"/>
    <p:sldLayoutId id="2147483807" r:id="rId3"/>
    <p:sldLayoutId id="2147483806" r:id="rId4"/>
    <p:sldLayoutId id="2147483805" r:id="rId5"/>
    <p:sldLayoutId id="2147483804" r:id="rId6"/>
    <p:sldLayoutId id="2147483803" r:id="rId7"/>
    <p:sldLayoutId id="2147483802" r:id="rId8"/>
    <p:sldLayoutId id="2147483801" r:id="rId9"/>
    <p:sldLayoutId id="2147483800" r:id="rId10"/>
    <p:sldLayoutId id="21474837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5410200" y="152400"/>
            <a:ext cx="3657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r">
              <a:defRPr/>
            </a:pPr>
            <a:r>
              <a:rPr lang="zh-CN" altLang="en-US" b="1">
                <a:solidFill>
                  <a:srgbClr val="000000"/>
                </a:solidFill>
                <a:latin typeface="宋体" charset="-122"/>
                <a:ea typeface="+mn-ea"/>
              </a:rPr>
              <a:t>高考总复习</a:t>
            </a:r>
            <a:r>
              <a:rPr lang="en-US" altLang="zh-CN" b="1">
                <a:solidFill>
                  <a:srgbClr val="000000"/>
                </a:solidFill>
                <a:latin typeface="宋体" charset="-122"/>
                <a:ea typeface="+mn-ea"/>
              </a:rPr>
              <a:t>·</a:t>
            </a:r>
            <a:r>
              <a:rPr lang="zh-CN" altLang="en-US" b="1">
                <a:solidFill>
                  <a:srgbClr val="000000"/>
                </a:solidFill>
                <a:latin typeface="+mn-lt"/>
                <a:ea typeface="+mn-ea"/>
              </a:rPr>
              <a:t>人教版</a:t>
            </a:r>
            <a:r>
              <a:rPr lang="en-US" altLang="zh-CN" b="1">
                <a:solidFill>
                  <a:srgbClr val="000000"/>
                </a:solidFill>
                <a:latin typeface="宋体" charset="-122"/>
                <a:ea typeface="+mn-ea"/>
              </a:rPr>
              <a:t>·</a:t>
            </a:r>
            <a:r>
              <a:rPr lang="zh-CN" altLang="en-US" b="1">
                <a:solidFill>
                  <a:srgbClr val="000000"/>
                </a:solidFill>
                <a:latin typeface="宋体" charset="-122"/>
                <a:ea typeface="+mn-ea"/>
              </a:rPr>
              <a:t>英语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0" r:id="rId2"/>
    <p:sldLayoutId id="2147483819" r:id="rId3"/>
    <p:sldLayoutId id="2147483818" r:id="rId4"/>
    <p:sldLayoutId id="2147483817" r:id="rId5"/>
    <p:sldLayoutId id="2147483816" r:id="rId6"/>
    <p:sldLayoutId id="2147483815" r:id="rId7"/>
    <p:sldLayoutId id="2147483814" r:id="rId8"/>
    <p:sldLayoutId id="2147483813" r:id="rId9"/>
    <p:sldLayoutId id="2147483812" r:id="rId10"/>
    <p:sldLayoutId id="2147483811" r:id="rId11"/>
    <p:sldLayoutId id="214748381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66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744DD1F-7529-4186-97D0-28B753431983}" type="datetimeFigureOut">
              <a:rPr lang="zh-CN" altLang="en-US"/>
              <a:pPr>
                <a:defRPr/>
              </a:pPr>
              <a:t>2016-9-29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B6A968A-AD1A-4D72-AD69-7042670CD1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1" r:id="rId2"/>
    <p:sldLayoutId id="2147483830" r:id="rId3"/>
    <p:sldLayoutId id="2147483829" r:id="rId4"/>
    <p:sldLayoutId id="2147483828" r:id="rId5"/>
    <p:sldLayoutId id="2147483827" r:id="rId6"/>
    <p:sldLayoutId id="2147483826" r:id="rId7"/>
    <p:sldLayoutId id="2147483825" r:id="rId8"/>
    <p:sldLayoutId id="2147483824" r:id="rId9"/>
    <p:sldLayoutId id="2147483823" r:id="rId10"/>
    <p:sldLayoutId id="21474838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8DD84BB-C07D-4A74-B9CA-74BC37F145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99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99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9" accel="100000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9" accel="100000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图片 1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fld id="{5E705B08-E629-43E0-8892-333135B8DC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6349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BEFC50FB-C404-416D-B8FF-3D2053C0B266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233805B5-4DB4-4B6C-A8DB-6A8E588151B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778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B8B91161-BD69-4151-B14E-CB8C13A62A92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0E573F7E-11DF-4EC7-AFCC-58D6B695AE5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  <p:sldLayoutId id="2147483880" r:id="rId13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9216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B8B91161-BD69-4151-B14E-CB8C13A62A92}" type="datetime1">
              <a:rPr lang="zh-CN" altLang="en-US"/>
              <a:pPr>
                <a:defRPr/>
              </a:pPr>
              <a:t>2016-9-29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FA8FAECF-C115-4DD2-8B23-CE43DC805B1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  <p:sldLayoutId id="2147483892" r:id="rId12"/>
    <p:sldLayoutId id="2147483893" r:id="rId13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4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2"/>
          <p:cNvPicPr>
            <a:picLocks noChangeAspect="1" noChangeArrowheads="1"/>
          </p:cNvPicPr>
          <p:nvPr/>
        </p:nvPicPr>
        <p:blipFill>
          <a:blip r:embed="rId2">
            <a:lum bright="32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3" name="Rectangle 17"/>
          <p:cNvSpPr>
            <a:spLocks noChangeArrowheads="1"/>
          </p:cNvSpPr>
          <p:nvPr/>
        </p:nvSpPr>
        <p:spPr bwMode="auto">
          <a:xfrm>
            <a:off x="2057400" y="1219200"/>
            <a:ext cx="533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Module</a:t>
            </a: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 </a:t>
            </a:r>
            <a:r>
              <a:rPr lang="en-US" altLang="zh-CN" sz="4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1</a:t>
            </a: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　</a:t>
            </a:r>
            <a:r>
              <a:rPr lang="zh-CN" altLang="en-US" sz="4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          </a:t>
            </a:r>
            <a:endParaRPr lang="zh-CN" altLang="en-US" sz="4000" b="1">
              <a:solidFill>
                <a:srgbClr val="000000"/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4114" name="Rectangle 18"/>
          <p:cNvSpPr>
            <a:spLocks noChangeArrowheads="1"/>
          </p:cNvSpPr>
          <p:nvPr/>
        </p:nvSpPr>
        <p:spPr bwMode="auto">
          <a:xfrm>
            <a:off x="908050" y="1916113"/>
            <a:ext cx="7632700" cy="6477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Unit  2</a:t>
            </a:r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      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English around the world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0" name="WordArt 3"/>
          <p:cNvSpPr>
            <a:spLocks noChangeArrowheads="1" noChangeShapeType="1" noTextEdit="1"/>
          </p:cNvSpPr>
          <p:nvPr/>
        </p:nvSpPr>
        <p:spPr bwMode="auto">
          <a:xfrm>
            <a:off x="609600" y="1524000"/>
            <a:ext cx="6934200" cy="3581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/>
                <a:ea typeface="黑体"/>
              </a:rPr>
              <a:t>Summary of Reading 1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华文新魏" pitchFamily="2" charset="-122"/>
                <a:ea typeface="华文新魏" pitchFamily="2" charset="-122"/>
              </a:rPr>
              <a:t>这篇文章讲述了英语的发展史。英语随着时间的流逝而发生了变化，全世界的人们都说英语。</a:t>
            </a:r>
          </a:p>
          <a:p>
            <a:pPr eaLnBrk="1" hangingPunct="1"/>
            <a:r>
              <a:rPr lang="en-US" altLang="zh-CN" smtClean="0">
                <a:latin typeface="华文新魏" pitchFamily="2" charset="-122"/>
                <a:ea typeface="华文新魏" pitchFamily="2" charset="-122"/>
              </a:rPr>
              <a:t>The passage shows us </a:t>
            </a:r>
            <a:r>
              <a:rPr lang="en-US" altLang="zh-CN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the history of the ____________of English</a:t>
            </a:r>
            <a:r>
              <a:rPr lang="en-US" altLang="zh-CN" smtClean="0">
                <a:latin typeface="华文新魏" pitchFamily="2" charset="-122"/>
                <a:ea typeface="华文新魏" pitchFamily="2" charset="-122"/>
              </a:rPr>
              <a:t>.  English has changed _________time and it is ________all over the world.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55650" y="3644900"/>
            <a:ext cx="25352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development</a:t>
            </a:r>
            <a:endParaRPr lang="zh-CN" altLang="en-US" sz="3200" b="1">
              <a:solidFill>
                <a:srgbClr val="0000CC"/>
              </a:solidFill>
              <a:latin typeface="Calibri" pitchFamily="34" charset="0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916238" y="4149725"/>
            <a:ext cx="9953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over</a:t>
            </a:r>
            <a:endParaRPr lang="zh-CN" altLang="en-US" sz="3200" b="1">
              <a:solidFill>
                <a:srgbClr val="0000CC"/>
              </a:solidFill>
              <a:latin typeface="Calibri" pitchFamily="34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941388" y="4667250"/>
            <a:ext cx="12811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spoken</a:t>
            </a:r>
            <a:endParaRPr lang="zh-CN" altLang="en-US" sz="2800" b="1">
              <a:solidFill>
                <a:srgbClr val="0000CC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build="p"/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18" name="WordArt 3"/>
          <p:cNvSpPr>
            <a:spLocks noChangeArrowheads="1" noChangeShapeType="1" noTextEdit="1"/>
          </p:cNvSpPr>
          <p:nvPr/>
        </p:nvSpPr>
        <p:spPr bwMode="auto">
          <a:xfrm>
            <a:off x="609600" y="1524000"/>
            <a:ext cx="6934200" cy="3581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/>
                <a:ea typeface="黑体"/>
              </a:rPr>
              <a:t>vocabulary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2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73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Ⅰ.</a:t>
            </a:r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写出下列必考单词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．本地人，本国人；本地的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.&amp;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．命令，指令，掌握</a:t>
            </a:r>
            <a:r>
              <a:rPr lang="en-US" altLang="zh-CN" sz="2800" b="1" i="1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．词汇，词汇量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．电梯 </a:t>
            </a:r>
            <a:r>
              <a:rPr lang="en-US" altLang="zh-CN" sz="2800" b="1" i="1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．使用，用法，词语惯用法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．请求，要求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.&amp;</a:t>
            </a:r>
            <a:r>
              <a:rPr lang="en-US" altLang="zh-CN" sz="2800" b="1" i="1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7.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航行，航海 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804025" y="765175"/>
            <a:ext cx="16557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native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932363" y="1557338"/>
            <a:ext cx="42116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command </a:t>
            </a:r>
            <a:r>
              <a:rPr lang="en-US" altLang="zh-CN" sz="2800"/>
              <a:t>[kə'mɑːnd]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140200" y="2276475"/>
            <a:ext cx="23034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vocabulary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627313" y="2921000"/>
            <a:ext cx="1944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elevator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832475" y="3716338"/>
            <a:ext cx="1943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usage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356100" y="4437063"/>
            <a:ext cx="1944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request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59225" y="5157788"/>
            <a:ext cx="19446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voyage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0" y="228600"/>
            <a:ext cx="9144000" cy="6469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8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．口音，腔调，重音 </a:t>
            </a:r>
            <a:r>
              <a:rPr lang="en-US" altLang="zh-CN" sz="2800" b="1" i="1" dirty="0" smtClean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 9. 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中西部的 </a:t>
            </a:r>
            <a:r>
              <a:rPr lang="en-US" altLang="zh-CN" sz="2800" b="1" i="1" dirty="0" smtClean="0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10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．公寓住宅 </a:t>
            </a:r>
            <a:r>
              <a:rPr lang="en-US" altLang="zh-CN" sz="2800" b="1" i="1" dirty="0" smtClean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11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．实际上，事实上 </a:t>
            </a:r>
            <a:r>
              <a:rPr lang="en-US" altLang="zh-CN" sz="2800" b="1" i="1" dirty="0" smtClean="0">
                <a:solidFill>
                  <a:srgbClr val="000000"/>
                </a:solidFill>
                <a:latin typeface="Times New Roman" pitchFamily="18" charset="0"/>
              </a:rPr>
              <a:t>ad</a:t>
            </a:r>
            <a:r>
              <a:rPr lang="en-US" altLang="zh-CN" sz="2800" b="1" i="1" dirty="0" smtClean="0">
                <a:solidFill>
                  <a:srgbClr val="000000"/>
                </a:solidFill>
                <a:latin typeface="Book Antiqua" pitchFamily="18" charset="0"/>
              </a:rPr>
              <a:t>v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.____________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12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．街区，块，木块，石块 </a:t>
            </a:r>
            <a:r>
              <a:rPr lang="en-US" altLang="zh-CN" sz="2800" b="1" i="1" dirty="0" smtClean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indent="0">
              <a:lnSpc>
                <a:spcPct val="120000"/>
              </a:lnSpc>
              <a:spcBef>
                <a:spcPct val="50000"/>
              </a:spcBef>
              <a:defRPr/>
            </a:pPr>
            <a:r>
              <a:rPr lang="zh-CN" altLang="en-US" sz="2800" b="1" dirty="0" smtClean="0"/>
              <a:t>     </a:t>
            </a:r>
            <a:r>
              <a:rPr lang="en-US" altLang="zh-CN" sz="2800" b="1" dirty="0" smtClean="0"/>
              <a:t>13. </a:t>
            </a:r>
            <a:r>
              <a:rPr lang="zh-CN" altLang="en-US" sz="2800" b="1" dirty="0" smtClean="0"/>
              <a:t>较</a:t>
            </a:r>
            <a:r>
              <a:rPr lang="zh-CN" altLang="en-US" sz="2800" b="1" dirty="0"/>
              <a:t>后的，</a:t>
            </a:r>
            <a:r>
              <a:rPr lang="zh-CN" altLang="en-US" sz="2800" b="1" dirty="0" smtClean="0"/>
              <a:t>后者的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.________</a:t>
            </a:r>
          </a:p>
          <a:p>
            <a:pPr indent="0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     14.  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笔直的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adj. &amp;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直接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adv._________</a:t>
            </a:r>
          </a:p>
          <a:p>
            <a:pPr indent="0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     15.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闪电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n._________ </a:t>
            </a:r>
          </a:p>
          <a:p>
            <a:pPr indent="0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      16.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征服 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v.__________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76825" y="209550"/>
            <a:ext cx="1619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accent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76600" y="981075"/>
            <a:ext cx="2374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midwestern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19475" y="1773238"/>
            <a:ext cx="20891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apartment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608513" y="2492375"/>
            <a:ext cx="2087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actually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508625" y="3201988"/>
            <a:ext cx="20875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block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87900" y="3933825"/>
            <a:ext cx="2087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latter</a:t>
            </a:r>
            <a:r>
              <a:rPr lang="en-US" altLang="zh-CN" sz="2800"/>
              <a:t>['lætə]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291138" y="4638675"/>
            <a:ext cx="2089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straight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844800" y="5373688"/>
            <a:ext cx="20875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lightning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844800" y="6092825"/>
            <a:ext cx="2087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conquer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0" name="Rectangle 6"/>
          <p:cNvSpPr>
            <a:spLocks noChangeArrowheads="1"/>
          </p:cNvSpPr>
          <p:nvPr/>
        </p:nvSpPr>
        <p:spPr bwMode="auto">
          <a:xfrm>
            <a:off x="0" y="228600"/>
            <a:ext cx="9467850" cy="594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ea typeface="黑体" pitchFamily="2" charset="-122"/>
              </a:rPr>
              <a:t>Ⅱ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.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写出下列单词的变化形式</a:t>
            </a:r>
            <a:b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</a:b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统治 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v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________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；统治者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；政府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</a:t>
            </a:r>
            <a:b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</a:b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2 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流利的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；流利地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adv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；流利 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n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_____</a:t>
            </a:r>
            <a:b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</a:br>
            <a:endParaRPr lang="en-US" altLang="zh-CN" sz="2800" b="1">
              <a:solidFill>
                <a:srgbClr val="000000"/>
              </a:solidFill>
              <a:latin typeface="华文宋体"/>
              <a:ea typeface="华文宋体"/>
              <a:cs typeface="华文宋体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3 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表达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；词语，表达，表情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</a:t>
            </a:r>
            <a:endParaRPr lang="en-US" altLang="zh-CN" sz="2800" b="1">
              <a:solidFill>
                <a:srgbClr val="000000"/>
              </a:solidFill>
              <a:latin typeface="华文宋体"/>
              <a:ea typeface="华文宋体"/>
              <a:cs typeface="华文宋体"/>
            </a:endParaRPr>
          </a:p>
          <a:p>
            <a:pPr indent="539750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      富有表情的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, 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有表现力的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._________</a:t>
            </a:r>
          </a:p>
          <a:p>
            <a:pPr indent="539750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/>
            </a:r>
            <a:b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</a:b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4 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丰富，富饶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；富裕的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</a:t>
            </a:r>
          </a:p>
          <a:p>
            <a:pPr indent="539750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富丽堂皇地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adv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；</a:t>
            </a:r>
            <a:b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</a:b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     使富裕，充实，改善 </a:t>
            </a:r>
            <a:r>
              <a:rPr lang="en-US" altLang="zh-CN" sz="2800" b="1" i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v</a:t>
            </a:r>
            <a:r>
              <a:rPr lang="zh-CN" altLang="en-US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  <a:t>________</a:t>
            </a:r>
            <a:br>
              <a:rPr lang="en-US" altLang="zh-CN" sz="2800" b="1">
                <a:solidFill>
                  <a:srgbClr val="000000"/>
                </a:solidFill>
                <a:latin typeface="华文宋体"/>
                <a:ea typeface="华文宋体"/>
                <a:cs typeface="华文宋体"/>
              </a:rPr>
            </a:br>
            <a:endParaRPr lang="en-US" altLang="zh-CN" sz="2800" b="1">
              <a:solidFill>
                <a:srgbClr val="000000"/>
              </a:solidFill>
              <a:latin typeface="华文宋体"/>
              <a:ea typeface="华文宋体"/>
              <a:cs typeface="华文宋体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31800" y="1773238"/>
            <a:ext cx="7092950" cy="6223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2400" b="1">
                <a:solidFill>
                  <a:srgbClr val="0000CC"/>
                </a:solidFill>
                <a:latin typeface="Times New Roman" pitchFamily="18" charset="0"/>
              </a:rPr>
              <a:t>be fluent 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</a:rPr>
              <a:t>in</a:t>
            </a:r>
            <a:r>
              <a:rPr lang="en-US" altLang="zh-CN" sz="2400" b="1">
                <a:solidFill>
                  <a:srgbClr val="0000CC"/>
                </a:solidFill>
                <a:latin typeface="Times New Roman" pitchFamily="18" charset="0"/>
              </a:rPr>
              <a:t> sth/ 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</a:rPr>
              <a:t>develop</a:t>
            </a:r>
            <a:r>
              <a:rPr lang="en-US" altLang="zh-CN" sz="2400" b="1">
                <a:solidFill>
                  <a:srgbClr val="0000CC"/>
                </a:solidFill>
                <a:latin typeface="Times New Roman" pitchFamily="18" charset="0"/>
              </a:rPr>
              <a:t> fluency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</a:rPr>
              <a:t> in</a:t>
            </a:r>
            <a:r>
              <a:rPr lang="en-US" altLang="zh-CN" sz="2400" b="1">
                <a:solidFill>
                  <a:srgbClr val="0000CC"/>
                </a:solidFill>
                <a:latin typeface="Times New Roman" pitchFamily="18" charset="0"/>
              </a:rPr>
              <a:t> sth</a:t>
            </a:r>
            <a:r>
              <a:rPr lang="zh-CN" altLang="en-US" sz="2400" b="1">
                <a:latin typeface="Times New Roman" pitchFamily="18" charset="0"/>
              </a:rPr>
              <a:t>在</a:t>
            </a:r>
            <a:r>
              <a:rPr lang="en-US" altLang="zh-CN" sz="2400" b="1">
                <a:latin typeface="Times New Roman" pitchFamily="18" charset="0"/>
              </a:rPr>
              <a:t>……</a:t>
            </a:r>
            <a:r>
              <a:rPr lang="zh-CN" altLang="en-US" sz="2400" b="1">
                <a:latin typeface="Times New Roman" pitchFamily="18" charset="0"/>
              </a:rPr>
              <a:t>很流畅</a:t>
            </a:r>
            <a:endParaRPr lang="en-US" altLang="zh-CN" sz="24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835150" y="765175"/>
            <a:ext cx="12969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govern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03800" y="806450"/>
            <a:ext cx="165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governor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277100" y="523875"/>
            <a:ext cx="1974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government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214563" y="1371600"/>
            <a:ext cx="1262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fluent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343525" y="1370013"/>
            <a:ext cx="1460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fluently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956550" y="1371600"/>
            <a:ext cx="1377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fluency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835150" y="2492375"/>
            <a:ext cx="1377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express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537325" y="2563813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expression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300788" y="3116263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expressive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555875" y="414972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richness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64275" y="4149725"/>
            <a:ext cx="828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rich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098800" y="4700588"/>
            <a:ext cx="1257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richly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932363" y="5157788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enrich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矩形 3"/>
          <p:cNvSpPr>
            <a:spLocks noChangeArrowheads="1"/>
          </p:cNvSpPr>
          <p:nvPr/>
        </p:nvSpPr>
        <p:spPr bwMode="auto">
          <a:xfrm>
            <a:off x="250825" y="692150"/>
            <a:ext cx="8569325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5.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基地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n. &amp;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以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…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为根据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v. _______;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     基础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n._______;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基本的，基础的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adj.________;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      主要地，基本上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adv.__________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．频繁的，常见的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.______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；</a:t>
            </a:r>
            <a:b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</a:b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      频繁地，常见地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ad</a:t>
            </a:r>
            <a:r>
              <a:rPr lang="en-US" altLang="zh-CN" sz="2800" b="1" i="1">
                <a:solidFill>
                  <a:srgbClr val="000000"/>
                </a:solidFill>
                <a:latin typeface="Book Antiqua" pitchFamily="18" charset="0"/>
                <a:ea typeface="华文宋体"/>
                <a:cs typeface="Times New Roman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；频率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._______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7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．逐渐的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；逐渐地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ad</a:t>
            </a:r>
            <a:r>
              <a:rPr lang="en-US" altLang="zh-CN" sz="2800" b="1" i="1">
                <a:solidFill>
                  <a:srgbClr val="000000"/>
                </a:solidFill>
                <a:latin typeface="Book Antiqua" pitchFamily="18" charset="0"/>
                <a:ea typeface="华文宋体"/>
                <a:cs typeface="Times New Roman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华文宋体"/>
                <a:cs typeface="Times New Roman" pitchFamily="18" charset="0"/>
              </a:rPr>
              <a:t>.________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endParaRPr lang="en-US" altLang="zh-CN" sz="2800" b="1">
              <a:solidFill>
                <a:srgbClr val="000000"/>
              </a:solidFill>
              <a:latin typeface="Times New Roman" pitchFamily="18" charset="0"/>
              <a:ea typeface="华文宋体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518025" y="692150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base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44675" y="1498600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basis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318250" y="1460500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basic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43375" y="2190750"/>
            <a:ext cx="18002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basically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08625" y="620713"/>
            <a:ext cx="3635375" cy="822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坚实的基础</a:t>
            </a:r>
            <a:endParaRPr lang="en-US" altLang="zh-CN" sz="2400" b="1"/>
          </a:p>
          <a:p>
            <a:r>
              <a:rPr lang="en-US" altLang="zh-CN" sz="2400" b="1"/>
              <a:t>firm/solid/strong base</a:t>
            </a:r>
            <a:endParaRPr lang="zh-CN" altLang="en-US" sz="2400" b="1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143375" y="2954338"/>
            <a:ext cx="1800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frequent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081463" y="3422650"/>
            <a:ext cx="1800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frequently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745288" y="3422650"/>
            <a:ext cx="1800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frequency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484438" y="4110038"/>
            <a:ext cx="1800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gradual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940425" y="4111625"/>
            <a:ext cx="1800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</a:rPr>
              <a:t>gradually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7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8" name="Rectangle 4"/>
          <p:cNvSpPr>
            <a:spLocks noChangeArrowheads="1"/>
          </p:cNvSpPr>
          <p:nvPr/>
        </p:nvSpPr>
        <p:spPr bwMode="auto">
          <a:xfrm>
            <a:off x="152400" y="228600"/>
            <a:ext cx="8991600" cy="474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．办公室 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；军官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；</a:t>
            </a:r>
            <a:endParaRPr lang="en-US" altLang="zh-CN" sz="28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   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官方的，正式的 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adj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.________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；政府官员</a:t>
            </a:r>
            <a:r>
              <a:rPr lang="en-US" altLang="zh-CN" sz="2800" b="1" i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._______; 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      官方地，正式地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adv.__________</a:t>
            </a:r>
          </a:p>
          <a:p>
            <a:pPr>
              <a:lnSpc>
                <a:spcPct val="120000"/>
              </a:lnSpc>
            </a:pPr>
            <a:endParaRPr lang="en-US" altLang="zh-CN" sz="28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9.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身份，本身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n.________;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确定，识别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v._________;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鉴别，识别，身份证明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n._______________</a:t>
            </a:r>
          </a:p>
          <a:p>
            <a:pPr>
              <a:lnSpc>
                <a:spcPct val="120000"/>
              </a:lnSpc>
            </a:pPr>
            <a:endParaRPr lang="en-US" altLang="zh-CN" sz="28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10.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辨认，承认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v.________;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辨认，公认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n.________</a:t>
            </a:r>
            <a:b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16739" name="TextBox 3"/>
          <p:cNvSpPr txBox="1">
            <a:spLocks noChangeArrowheads="1"/>
          </p:cNvSpPr>
          <p:nvPr/>
        </p:nvSpPr>
        <p:spPr bwMode="auto">
          <a:xfrm>
            <a:off x="3779838" y="4994275"/>
            <a:ext cx="5191125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/>
              <a:t>Official </a:t>
            </a:r>
            <a:r>
              <a:rPr lang="en-US" altLang="zh-CN" sz="2400" b="1"/>
              <a:t>[əˈfɪʃl]</a:t>
            </a:r>
            <a:r>
              <a:rPr lang="en-US" altLang="zh-CN" sz="2400"/>
              <a:t>  language </a:t>
            </a:r>
            <a:r>
              <a:rPr lang="zh-CN" altLang="en-US" sz="2400"/>
              <a:t>官方语言</a:t>
            </a:r>
            <a:endParaRPr lang="en-US" altLang="zh-CN" sz="240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435225" y="228600"/>
            <a:ext cx="1876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405438" y="204788"/>
            <a:ext cx="23320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officer</a:t>
            </a:r>
            <a:r>
              <a:rPr lang="en-US" altLang="zh-CN" sz="2800" b="1"/>
              <a:t> 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854450" y="830263"/>
            <a:ext cx="1876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official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380288" y="804863"/>
            <a:ext cx="1385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official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640013" y="2297113"/>
            <a:ext cx="1876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identity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329363" y="2297113"/>
            <a:ext cx="14827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identify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894138" y="2830513"/>
            <a:ext cx="2765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identification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800350" y="3671888"/>
            <a:ext cx="21240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recognize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689725" y="3727450"/>
            <a:ext cx="2473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recognition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095750" y="1320800"/>
            <a:ext cx="16351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officially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88963" y="5032375"/>
            <a:ext cx="2989262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/>
              <a:t>Identity card </a:t>
            </a:r>
            <a:r>
              <a:rPr lang="zh-CN" altLang="en-US" sz="2400"/>
              <a:t>身份证</a:t>
            </a:r>
            <a:endParaRPr lang="en-US" altLang="zh-CN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1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2" name="Rectangle 6"/>
          <p:cNvSpPr>
            <a:spLocks noChangeArrowheads="1"/>
          </p:cNvSpPr>
          <p:nvPr/>
        </p:nvSpPr>
        <p:spPr bwMode="auto">
          <a:xfrm>
            <a:off x="107950" y="44450"/>
            <a:ext cx="903605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用所给单词的适当形式填空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It can be ________ to write a short summary after reading a passage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because it will be of great________  to your writing. ( usage)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The band played many songs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 some of my favorites. (include)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He is a strong ________ and he ________ the whole nation with an iron hand. (government)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687638" y="889000"/>
            <a:ext cx="1938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useful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205663" y="1412875"/>
            <a:ext cx="9699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use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67400" y="2482850"/>
            <a:ext cx="19383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including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348038" y="3860800"/>
            <a:ext cx="1938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governor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011863" y="3859213"/>
            <a:ext cx="1938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governs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6" name="Rectangle 6"/>
          <p:cNvSpPr>
            <a:spLocks noChangeArrowheads="1"/>
          </p:cNvSpPr>
          <p:nvPr/>
        </p:nvSpPr>
        <p:spPr bwMode="auto">
          <a:xfrm>
            <a:off x="0" y="115888"/>
            <a:ext cx="9144000" cy="578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He ________ in his ________speech that he will support us and the ____________ on his face suggested that he meant what he said. (express)</a:t>
            </a:r>
            <a:b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Mr. Wang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a teacher with _______ experience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encouraged us to ________ our life by joining in all kinds of activities after class.(rich)</a:t>
            </a:r>
            <a:b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Mr. White has two sons. One is an ________in the army. The other is an ________in government department. They both have their own ________.Yesterday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the officer was ___________ approved that he could have two months holiday. (office)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547813" y="-39688"/>
            <a:ext cx="2087562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expressed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995738" y="-39688"/>
            <a:ext cx="2089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expressive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987675" y="654050"/>
            <a:ext cx="2087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expression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727575" y="1722438"/>
            <a:ext cx="923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rich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843213" y="2246313"/>
            <a:ext cx="1368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enrich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940425" y="3243263"/>
            <a:ext cx="1368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officer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419475" y="3773488"/>
            <a:ext cx="1368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official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995738" y="4295775"/>
            <a:ext cx="1368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offices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971550" y="4818063"/>
            <a:ext cx="1871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</a:rPr>
              <a:t>officially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09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0" name="Rectangle 4"/>
          <p:cNvSpPr>
            <a:spLocks noChangeArrowheads="1"/>
          </p:cNvSpPr>
          <p:nvPr/>
        </p:nvSpPr>
        <p:spPr bwMode="auto">
          <a:xfrm>
            <a:off x="-20638" y="0"/>
            <a:ext cx="9144001" cy="551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Ⅲ.</a:t>
            </a:r>
            <a:r>
              <a:rPr lang="zh-CN" altLang="en-US" sz="24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翻译下列必背短语</a:t>
            </a:r>
            <a:endParaRPr lang="en-US" altLang="zh-CN" sz="24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endParaRPr lang="zh-CN" altLang="en-US" sz="24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．在</a:t>
            </a:r>
            <a:r>
              <a:rPr lang="en-US" altLang="zh-CN" sz="2800" b="1">
                <a:solidFill>
                  <a:srgbClr val="000000"/>
                </a:solidFill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中担任角色，</a:t>
            </a:r>
            <a:endParaRPr lang="en-US" altLang="zh-CN" sz="2800" b="1">
              <a:solidFill>
                <a:srgbClr val="000000"/>
              </a:solidFill>
              <a:latin typeface="Times New Roman" pitchFamily="18" charset="0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    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在</a:t>
            </a:r>
            <a:r>
              <a:rPr lang="en-US" altLang="zh-CN" sz="2800" b="1">
                <a:solidFill>
                  <a:srgbClr val="000000"/>
                </a:solidFill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中起作用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．充分利用		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．因为，由于	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．信不信由你	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．走近，上来，被提出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356100" y="1268413"/>
            <a:ext cx="5329238" cy="427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spcBef>
                <a:spcPct val="50000"/>
              </a:spcBef>
            </a:pPr>
            <a:endParaRPr lang="en-US" altLang="zh-CN" sz="2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play a role/part in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make good/full use of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because of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4.believe it or not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come up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　</a:t>
            </a:r>
            <a:endParaRPr lang="en-US" altLang="zh-CN" sz="2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矩形 3"/>
          <p:cNvSpPr>
            <a:spLocks noChangeArrowheads="1"/>
          </p:cNvSpPr>
          <p:nvPr/>
        </p:nvSpPr>
        <p:spPr bwMode="auto">
          <a:xfrm>
            <a:off x="323850" y="1628775"/>
            <a:ext cx="8135938" cy="351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．例如，像这种的   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7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．以</a:t>
            </a:r>
            <a:r>
              <a:rPr lang="en-US" altLang="zh-CN" sz="2800" b="1">
                <a:solidFill>
                  <a:srgbClr val="000000"/>
                </a:solidFill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为基础      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．与</a:t>
            </a:r>
            <a:r>
              <a:rPr lang="en-US" altLang="zh-CN" sz="2800" b="1">
                <a:solidFill>
                  <a:srgbClr val="000000"/>
                </a:solidFill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不同	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9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．即使；尽管	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 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10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．大量的，许多	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____________</a:t>
            </a:r>
          </a:p>
        </p:txBody>
      </p:sp>
      <p:sp>
        <p:nvSpPr>
          <p:cNvPr id="120834" name="矩形 4"/>
          <p:cNvSpPr>
            <a:spLocks noChangeArrowheads="1"/>
          </p:cNvSpPr>
          <p:nvPr/>
        </p:nvSpPr>
        <p:spPr bwMode="auto">
          <a:xfrm>
            <a:off x="3654425" y="1643063"/>
            <a:ext cx="4572000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6.such as v.s. for example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be based on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　</a:t>
            </a:r>
            <a:endParaRPr lang="en-US" altLang="zh-CN" sz="2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8.  be different from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even if/even though</a:t>
            </a:r>
          </a:p>
          <a:p>
            <a:pPr algn="just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altLang="zh-CN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a (large) number of </a:t>
            </a:r>
            <a:endParaRPr lang="zh-CN" altLang="en-US" sz="2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08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08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08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59" name="WordArt 5"/>
          <p:cNvSpPr>
            <a:spLocks noChangeArrowheads="1" noChangeShapeType="1" noTextEdit="1"/>
          </p:cNvSpPr>
          <p:nvPr/>
        </p:nvSpPr>
        <p:spPr bwMode="auto">
          <a:xfrm>
            <a:off x="1116013" y="2276475"/>
            <a:ext cx="6408737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8000" b="1" kern="10">
                <a:ln w="9525">
                  <a:solidFill>
                    <a:srgbClr val="808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07763" dir="8100000" algn="ctr" rotWithShape="0">
                    <a:srgbClr val="808080">
                      <a:alpha val="50000"/>
                    </a:srgbClr>
                  </a:outerShdw>
                </a:effectLst>
                <a:latin typeface="黑体"/>
                <a:ea typeface="黑体"/>
              </a:rPr>
              <a:t>Key Points</a:t>
            </a:r>
            <a:endParaRPr lang="zh-CN" altLang="en-US" sz="8000" b="1" kern="10">
              <a:ln w="9525">
                <a:solidFill>
                  <a:srgbClr val="80808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107763" dir="8100000" algn="ctr" rotWithShape="0">
                  <a:srgbClr val="808080">
                    <a:alpha val="50000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5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06" name="Rectangle 5"/>
          <p:cNvSpPr>
            <a:spLocks noChangeArrowheads="1"/>
          </p:cNvSpPr>
          <p:nvPr/>
        </p:nvSpPr>
        <p:spPr bwMode="auto">
          <a:xfrm>
            <a:off x="-1588" y="90488"/>
            <a:ext cx="87899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1. Yes. I'd like to ___________ to your apartment. (P10)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好的，我很乐意到你的公寓去。</a:t>
            </a:r>
          </a:p>
        </p:txBody>
      </p:sp>
      <p:sp>
        <p:nvSpPr>
          <p:cNvPr id="123907" name="Rectangle 6"/>
          <p:cNvSpPr>
            <a:spLocks noChangeArrowheads="1"/>
          </p:cNvSpPr>
          <p:nvPr/>
        </p:nvSpPr>
        <p:spPr bwMode="auto">
          <a:xfrm>
            <a:off x="53975" y="1924050"/>
            <a:ext cx="91440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说出下列句中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come up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的意思</a:t>
            </a:r>
            <a:endParaRPr lang="en-US" altLang="zh-CN" sz="2800" b="1">
              <a:solidFill>
                <a:srgbClr val="000000"/>
              </a:solidFill>
              <a:latin typeface="Times New Roman" pitchFamily="18" charset="0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(1) A child </a:t>
            </a:r>
            <a:r>
              <a:rPr lang="en-US" altLang="zh-CN" sz="2800" b="1" u="sng">
                <a:solidFill>
                  <a:srgbClr val="000000"/>
                </a:solidFill>
                <a:latin typeface="Times New Roman" pitchFamily="18" charset="0"/>
              </a:rPr>
              <a:t>came up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to me and showed me the way to the station.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(2)The sky was dark blue when the moon </a:t>
            </a:r>
            <a:r>
              <a:rPr lang="en-US" altLang="zh-CN" sz="2800" b="1" u="sng">
                <a:solidFill>
                  <a:srgbClr val="000000"/>
                </a:solidFill>
                <a:latin typeface="Times New Roman" pitchFamily="18" charset="0"/>
              </a:rPr>
              <a:t>came up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(3)Your question </a:t>
            </a:r>
            <a:r>
              <a:rPr lang="en-US" altLang="zh-CN" sz="2800" b="1" u="sng">
                <a:solidFill>
                  <a:srgbClr val="000000"/>
                </a:solidFill>
                <a:latin typeface="Times New Roman" pitchFamily="18" charset="0"/>
              </a:rPr>
              <a:t>came up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 at the meeting.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(4) Your work doesn’t </a:t>
            </a:r>
            <a:r>
              <a:rPr lang="en-US" altLang="zh-CN" sz="2800" b="1" u="sng">
                <a:solidFill>
                  <a:srgbClr val="000000"/>
                </a:solidFill>
                <a:latin typeface="Times New Roman" pitchFamily="18" charset="0"/>
              </a:rPr>
              <a:t>come up to the standard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(5) Plants </a:t>
            </a:r>
            <a:r>
              <a:rPr lang="en-US" altLang="zh-CN" sz="2800" b="1" u="sng">
                <a:solidFill>
                  <a:srgbClr val="000000"/>
                </a:solidFill>
                <a:latin typeface="Times New Roman" pitchFamily="18" charset="0"/>
              </a:rPr>
              <a:t>come up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again every spring.  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276600" y="90488"/>
            <a:ext cx="172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come up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843213" y="3198813"/>
            <a:ext cx="23050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走进，过来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032750" y="3795713"/>
            <a:ext cx="1152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升起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642100" y="4445000"/>
            <a:ext cx="21463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被提出讨论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313488" y="5918200"/>
            <a:ext cx="1719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发芽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1488" y="5245100"/>
            <a:ext cx="19669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达到标准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29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8208962" cy="677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come ________ 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发生，出现</a:t>
            </a:r>
            <a:endParaRPr lang="en-US" altLang="zh-CN" sz="32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come ________ 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偶然遇见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come _______sb.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追赶某人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come _______ 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露出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出版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结果是</a:t>
            </a:r>
            <a:endParaRPr lang="en-US" altLang="zh-CN" sz="32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come _______ 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实现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come _______ 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回来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又变得流行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 </a:t>
            </a:r>
            <a:endParaRPr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en-US" altLang="zh-CN" sz="36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331913" y="188913"/>
            <a:ext cx="180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about</a:t>
            </a: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331913" y="908050"/>
            <a:ext cx="180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across</a:t>
            </a: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1331913" y="1628775"/>
            <a:ext cx="180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after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331913" y="2349500"/>
            <a:ext cx="180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out</a:t>
            </a: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1331913" y="3068638"/>
            <a:ext cx="180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true</a:t>
            </a: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1547813" y="3860800"/>
            <a:ext cx="990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66"/>
                </a:solidFill>
                <a:latin typeface="华文新魏" pitchFamily="2" charset="-122"/>
                <a:ea typeface="华文新魏" pitchFamily="2" charset="-122"/>
              </a:rPr>
              <a:t>back</a:t>
            </a:r>
          </a:p>
        </p:txBody>
      </p:sp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0" y="4568825"/>
            <a:ext cx="8208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3600" b="1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</a:t>
            </a:r>
            <a:endParaRPr lang="en-US" altLang="zh-CN" sz="3200" b="1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236" grpId="0"/>
      <p:bldP spid="95237" grpId="0"/>
      <p:bldP spid="95238" grpId="0"/>
      <p:bldP spid="95239" grpId="0"/>
      <p:bldP spid="952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0" y="96838"/>
            <a:ext cx="9144000" cy="654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18515" tIns="59258" rIns="118515" bIns="59258"/>
          <a:lstStyle/>
          <a:p>
            <a:pPr defTabSz="704850">
              <a:spcBef>
                <a:spcPct val="10000"/>
              </a:spcBef>
            </a:pPr>
            <a:r>
              <a:rPr lang="en-US" altLang="zh-CN" sz="2800" b="1">
                <a:latin typeface="Comic Sans MS" pitchFamily="66" charset="0"/>
              </a:rPr>
              <a:t>2. It was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based</a:t>
            </a:r>
            <a:r>
              <a:rPr lang="en-US" altLang="zh-CN" sz="2800" b="1">
                <a:latin typeface="Comic Sans MS" pitchFamily="66" charset="0"/>
              </a:rPr>
              <a:t> more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on</a:t>
            </a:r>
            <a:r>
              <a:rPr lang="en-US" altLang="zh-CN" sz="2800" b="1">
                <a:latin typeface="Comic Sans MS" pitchFamily="66" charset="0"/>
              </a:rPr>
              <a:t> German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than</a:t>
            </a:r>
            <a:r>
              <a:rPr lang="en-US" altLang="zh-CN" sz="2800" b="1">
                <a:latin typeface="Comic Sans MS" pitchFamily="66" charset="0"/>
              </a:rPr>
              <a:t> the </a:t>
            </a:r>
          </a:p>
          <a:p>
            <a:pPr defTabSz="704850">
              <a:spcBef>
                <a:spcPct val="10000"/>
              </a:spcBef>
            </a:pPr>
            <a:r>
              <a:rPr lang="en-US" altLang="zh-CN" sz="2800" b="1">
                <a:latin typeface="Comic Sans MS" pitchFamily="66" charset="0"/>
              </a:rPr>
              <a:t>English we speak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at present</a:t>
            </a:r>
            <a:r>
              <a:rPr lang="en-US" altLang="zh-CN" sz="2800" b="1">
                <a:latin typeface="Comic Sans MS" pitchFamily="66" charset="0"/>
              </a:rPr>
              <a:t>.(P10, L11)</a:t>
            </a:r>
          </a:p>
          <a:p>
            <a:pPr defTabSz="704850">
              <a:spcBef>
                <a:spcPct val="10000"/>
              </a:spcBef>
            </a:pPr>
            <a:r>
              <a:rPr lang="zh-CN" altLang="en-US" sz="2800" b="1">
                <a:latin typeface="Comic Sans MS" pitchFamily="66" charset="0"/>
              </a:rPr>
              <a:t>与我们现在所说的英语相比，它</a:t>
            </a:r>
            <a:r>
              <a:rPr lang="zh-CN" altLang="en-US" sz="2800" b="1">
                <a:solidFill>
                  <a:srgbClr val="FF0000"/>
                </a:solidFill>
                <a:latin typeface="Comic Sans MS" pitchFamily="66" charset="0"/>
              </a:rPr>
              <a:t>更多的</a:t>
            </a:r>
            <a:r>
              <a:rPr lang="zh-CN" altLang="en-US" sz="2800" b="1">
                <a:latin typeface="Comic Sans MS" pitchFamily="66" charset="0"/>
              </a:rPr>
              <a:t>是以德语为基础</a:t>
            </a:r>
            <a:r>
              <a:rPr lang="en-US" altLang="zh-CN" sz="2800" b="1">
                <a:latin typeface="Comic Sans MS" pitchFamily="66" charset="0"/>
              </a:rPr>
              <a:t>.</a:t>
            </a:r>
          </a:p>
          <a:p>
            <a:pPr defTabSz="704850">
              <a:spcBef>
                <a:spcPct val="1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 defTabSz="704850">
              <a:spcBef>
                <a:spcPct val="1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more…than…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是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……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而不是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……;</a:t>
            </a:r>
          </a:p>
          <a:p>
            <a:pPr defTabSz="704850">
              <a:spcBef>
                <a:spcPct val="1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与其说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……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不如说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……; 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中间接相同成分。</a:t>
            </a:r>
          </a:p>
          <a:p>
            <a:pPr defTabSz="704850">
              <a:spcBef>
                <a:spcPct val="1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Comic Sans MS" pitchFamily="66" charset="0"/>
              </a:rPr>
              <a:t>He is more lazy than stupid.</a:t>
            </a:r>
          </a:p>
          <a:p>
            <a:pPr defTabSz="704850">
              <a:spcBef>
                <a:spcPct val="10000"/>
              </a:spcBef>
            </a:pPr>
            <a:endParaRPr lang="en-US" altLang="zh-CN" sz="3200" b="1">
              <a:solidFill>
                <a:srgbClr val="000000"/>
              </a:solidFill>
              <a:latin typeface="Comic Sans MS" pitchFamily="66" charset="0"/>
            </a:endParaRPr>
          </a:p>
          <a:p>
            <a:pPr defTabSz="704850">
              <a:spcBef>
                <a:spcPct val="1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扩展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: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more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than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不仅仅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; 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多于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</a:rPr>
              <a:t>; </a:t>
            </a:r>
            <a:r>
              <a:rPr lang="zh-CN" altLang="en-US" sz="3200" b="1">
                <a:solidFill>
                  <a:srgbClr val="000099"/>
                </a:solidFill>
                <a:latin typeface="Comic Sans MS" pitchFamily="66" charset="0"/>
              </a:rPr>
              <a:t>十分</a:t>
            </a:r>
            <a:endParaRPr lang="en-US" altLang="zh-CN" sz="3200" b="1">
              <a:solidFill>
                <a:srgbClr val="000099"/>
              </a:solidFill>
              <a:latin typeface="Comic Sans MS" pitchFamily="66" charset="0"/>
            </a:endParaRPr>
          </a:p>
          <a:p>
            <a:pPr defTabSz="704850">
              <a:spcBef>
                <a:spcPct val="1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Comic Sans MS" pitchFamily="66" charset="0"/>
              </a:rPr>
              <a:t>She is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more than </a:t>
            </a:r>
            <a:r>
              <a:rPr lang="en-US" altLang="zh-CN" sz="3200" b="1">
                <a:solidFill>
                  <a:srgbClr val="000000"/>
                </a:solidFill>
                <a:latin typeface="Comic Sans MS" pitchFamily="66" charset="0"/>
              </a:rPr>
              <a:t>beautiful.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1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1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1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812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812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12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125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Text Box 5"/>
          <p:cNvSpPr txBox="1">
            <a:spLocks noChangeArrowheads="1"/>
          </p:cNvSpPr>
          <p:nvPr/>
        </p:nvSpPr>
        <p:spPr bwMode="auto">
          <a:xfrm>
            <a:off x="0" y="96838"/>
            <a:ext cx="9144000" cy="654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18515" tIns="59258" rIns="118515" bIns="59258"/>
          <a:lstStyle/>
          <a:p>
            <a:pPr defTabSz="704850">
              <a:spcBef>
                <a:spcPct val="10000"/>
              </a:spcBef>
            </a:pPr>
            <a:r>
              <a:rPr lang="en-US" altLang="zh-CN" sz="2800" b="1">
                <a:latin typeface="Comic Sans MS" pitchFamily="66" charset="0"/>
              </a:rPr>
              <a:t>It was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based</a:t>
            </a:r>
            <a:r>
              <a:rPr lang="en-US" altLang="zh-CN" sz="2800" b="1">
                <a:latin typeface="Comic Sans MS" pitchFamily="66" charset="0"/>
              </a:rPr>
              <a:t> more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on</a:t>
            </a:r>
            <a:r>
              <a:rPr lang="en-US" altLang="zh-CN" sz="2800" b="1">
                <a:latin typeface="Comic Sans MS" pitchFamily="66" charset="0"/>
              </a:rPr>
              <a:t> German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than</a:t>
            </a:r>
            <a:r>
              <a:rPr lang="en-US" altLang="zh-CN" sz="2800" b="1">
                <a:latin typeface="Comic Sans MS" pitchFamily="66" charset="0"/>
              </a:rPr>
              <a:t> the </a:t>
            </a:r>
          </a:p>
          <a:p>
            <a:pPr defTabSz="704850">
              <a:spcBef>
                <a:spcPct val="10000"/>
              </a:spcBef>
            </a:pPr>
            <a:r>
              <a:rPr lang="en-US" altLang="zh-CN" sz="2800" b="1">
                <a:latin typeface="Comic Sans MS" pitchFamily="66" charset="0"/>
              </a:rPr>
              <a:t>English we speak </a:t>
            </a:r>
            <a:r>
              <a:rPr lang="en-US" altLang="zh-CN" sz="2800" b="1">
                <a:solidFill>
                  <a:srgbClr val="FF0000"/>
                </a:solidFill>
                <a:latin typeface="Comic Sans MS" pitchFamily="66" charset="0"/>
              </a:rPr>
              <a:t>at present</a:t>
            </a:r>
            <a:r>
              <a:rPr lang="en-US" altLang="zh-CN" sz="2800" b="1">
                <a:latin typeface="Comic Sans MS" pitchFamily="66" charset="0"/>
              </a:rPr>
              <a:t>.(P10, L11)</a:t>
            </a:r>
          </a:p>
          <a:p>
            <a:pPr defTabSz="704850">
              <a:spcBef>
                <a:spcPct val="10000"/>
              </a:spcBef>
            </a:pPr>
            <a:r>
              <a:rPr lang="zh-CN" altLang="en-US" sz="2800" b="1">
                <a:latin typeface="Comic Sans MS" pitchFamily="66" charset="0"/>
              </a:rPr>
              <a:t>与我们现在所说的英语相比，它</a:t>
            </a:r>
            <a:r>
              <a:rPr lang="zh-CN" altLang="en-US" sz="2800" b="1">
                <a:solidFill>
                  <a:srgbClr val="FF0000"/>
                </a:solidFill>
                <a:latin typeface="Comic Sans MS" pitchFamily="66" charset="0"/>
              </a:rPr>
              <a:t>更多的</a:t>
            </a:r>
            <a:r>
              <a:rPr lang="zh-CN" altLang="en-US" sz="2800" b="1">
                <a:latin typeface="Comic Sans MS" pitchFamily="66" charset="0"/>
              </a:rPr>
              <a:t>是以德语为基础</a:t>
            </a:r>
            <a:r>
              <a:rPr lang="en-US" altLang="zh-CN" sz="2800" b="1">
                <a:latin typeface="Comic Sans MS" pitchFamily="66" charset="0"/>
              </a:rPr>
              <a:t>.</a:t>
            </a:r>
          </a:p>
          <a:p>
            <a:pPr defTabSz="704850">
              <a:spcBef>
                <a:spcPct val="1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endParaRPr lang="en-US" altLang="zh-CN" sz="3200" b="1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422275" y="2889250"/>
            <a:ext cx="8334375" cy="2751138"/>
          </a:xfrm>
          <a:prstGeom prst="rect">
            <a:avLst/>
          </a:prstGeom>
          <a:noFill/>
          <a:ln w="9525">
            <a:solidFill>
              <a:srgbClr val="00CC99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more than   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超过，不止</a:t>
            </a:r>
            <a:endParaRPr lang="en-US" altLang="zh-CN" sz="36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more…than  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与其说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…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不如说</a:t>
            </a:r>
            <a:endParaRPr lang="en-US" altLang="zh-CN" sz="36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no more than 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只不过，仅仅</a:t>
            </a:r>
            <a:endParaRPr lang="en-US" altLang="zh-CN" sz="36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not more than 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不超过，至多</a:t>
            </a:r>
            <a:endParaRPr lang="en-US" altLang="zh-CN" sz="36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22275" y="3008313"/>
            <a:ext cx="2336800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07988" y="3617913"/>
            <a:ext cx="2565400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27050" y="4264025"/>
            <a:ext cx="2795588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7050" y="4994275"/>
            <a:ext cx="2784475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图片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27" name="Rectangle 2"/>
          <p:cNvSpPr>
            <a:spLocks noChangeArrowheads="1"/>
          </p:cNvSpPr>
          <p:nvPr/>
        </p:nvSpPr>
        <p:spPr bwMode="auto">
          <a:xfrm>
            <a:off x="215900" y="1246188"/>
            <a:ext cx="871220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3600" b="1">
                <a:solidFill>
                  <a:srgbClr val="6600CC"/>
                </a:solidFill>
                <a:latin typeface="Times New Roman" pitchFamily="18" charset="0"/>
                <a:ea typeface="黑体" pitchFamily="2" charset="-122"/>
              </a:rPr>
              <a:t>运用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   用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more than, no more than, not more than,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填空。</a:t>
            </a:r>
          </a:p>
          <a:p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⑴ 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He is ______ a friend ______ a teacher.</a:t>
            </a:r>
          </a:p>
          <a:p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(2) He is __________ careful in doing things.</a:t>
            </a:r>
          </a:p>
          <a:p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(3) It is _____________a misunderstanding.</a:t>
            </a:r>
          </a:p>
          <a:p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(4) She has _____________ three hats.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（她最多有三顶帽子）</a:t>
            </a:r>
            <a:endParaRPr lang="en-US" altLang="zh-CN" sz="36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1949450" y="2263775"/>
            <a:ext cx="1317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 more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222875" y="2263775"/>
            <a:ext cx="1198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 than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949450" y="2908300"/>
            <a:ext cx="23320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 more than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1801813" y="3429000"/>
            <a:ext cx="29321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 no more than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608263" y="4059238"/>
            <a:ext cx="3087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 not more than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0" grpId="0"/>
      <p:bldP spid="10" grpId="0"/>
      <p:bldP spid="11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Text Box 2"/>
          <p:cNvSpPr txBox="1">
            <a:spLocks noChangeArrowheads="1"/>
          </p:cNvSpPr>
          <p:nvPr/>
        </p:nvSpPr>
        <p:spPr bwMode="auto">
          <a:xfrm>
            <a:off x="349250" y="0"/>
            <a:ext cx="2974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pPr defTabSz="704850"/>
            <a:r>
              <a:rPr lang="en-US" altLang="zh-CN" sz="4000" b="1">
                <a:solidFill>
                  <a:srgbClr val="FF0000"/>
                </a:solidFill>
                <a:latin typeface="Comic Sans MS" pitchFamily="66" charset="0"/>
                <a:sym typeface="Calibri" pitchFamily="34" charset="0"/>
              </a:rPr>
              <a:t>present </a:t>
            </a:r>
          </a:p>
        </p:txBody>
      </p:sp>
      <p:sp>
        <p:nvSpPr>
          <p:cNvPr id="242694" name="Text Box 6"/>
          <p:cNvSpPr txBox="1">
            <a:spLocks noChangeArrowheads="1"/>
          </p:cNvSpPr>
          <p:nvPr/>
        </p:nvSpPr>
        <p:spPr bwMode="auto">
          <a:xfrm>
            <a:off x="103188" y="836613"/>
            <a:ext cx="8891587" cy="494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/>
          <a:lstStyle/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r>
              <a:rPr kumimoji="1" lang="en-US" altLang="zh-CN" sz="3200" b="1" i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adj.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当前的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,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现在的 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(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作前置定语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)</a:t>
            </a:r>
          </a:p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Do you know ________________________</a:t>
            </a:r>
          </a:p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（现任国家领导人）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?</a:t>
            </a:r>
          </a:p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出席的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,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在场的 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(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作表语或后置定语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) </a:t>
            </a:r>
          </a:p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Our teacher _______________________</a:t>
            </a:r>
          </a:p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r>
              <a:rPr kumimoji="1" lang="zh-CN" altLang="en-US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（出席了会议）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.</a:t>
            </a:r>
          </a:p>
          <a:p>
            <a:pPr marL="342900" indent="-342900" defTabSz="704850"/>
            <a:r>
              <a:rPr kumimoji="1" lang="en-US" altLang="zh-CN" sz="3200" b="1" i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n.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目前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,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现在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;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礼物</a:t>
            </a:r>
          </a:p>
          <a:p>
            <a:pPr marL="342900" indent="-342900" defTabSz="704850"/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I can’t spare time because ____________</a:t>
            </a:r>
          </a:p>
          <a:p>
            <a:pPr marL="342900" indent="-342900" defTabSz="704850"/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_______</a:t>
            </a:r>
            <a:r>
              <a:rPr kumimoji="1" lang="zh-CN" altLang="en-US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（现在我很忙）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 </a:t>
            </a:r>
          </a:p>
          <a:p>
            <a:pPr marL="342900" indent="-342900" defTabSz="704850"/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  <a:sym typeface="Calibri" pitchFamily="34" charset="0"/>
              </a:rPr>
              <a:t>at</a:t>
            </a:r>
            <a:r>
              <a:rPr lang="en-US" altLang="zh-CN" sz="3200" b="1">
                <a:solidFill>
                  <a:srgbClr val="FF3300"/>
                </a:solidFill>
                <a:latin typeface="Comic Sans MS" pitchFamily="66" charset="0"/>
                <a:sym typeface="Calibri" pitchFamily="34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  <a:sym typeface="Calibri" pitchFamily="34" charset="0"/>
              </a:rPr>
              <a:t>present</a:t>
            </a:r>
            <a:r>
              <a:rPr lang="en-US" altLang="zh-CN" sz="3200" b="1">
                <a:solidFill>
                  <a:srgbClr val="FF3300"/>
                </a:solidFill>
                <a:latin typeface="Comic Sans MS" pitchFamily="66" charset="0"/>
                <a:sym typeface="Calibri" pitchFamily="34" charset="0"/>
              </a:rPr>
              <a:t>:</a:t>
            </a:r>
            <a:r>
              <a:rPr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 </a:t>
            </a:r>
            <a:r>
              <a:rPr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now; at this time/moment  </a:t>
            </a:r>
          </a:p>
          <a:p>
            <a:pPr marL="342900" indent="-342900" defTabSz="704850">
              <a:lnSpc>
                <a:spcPct val="110000"/>
              </a:lnSpc>
              <a:spcBef>
                <a:spcPct val="20000"/>
              </a:spcBef>
            </a:pPr>
            <a:endParaRPr kumimoji="1" lang="en-US" altLang="zh-CN" sz="3200" b="1">
              <a:solidFill>
                <a:srgbClr val="000000"/>
              </a:solidFill>
              <a:latin typeface="Comic Sans MS" pitchFamily="66" charset="0"/>
              <a:sym typeface="Calibri" pitchFamily="34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927350" y="1350963"/>
            <a:ext cx="6048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the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present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national leaders</a:t>
            </a:r>
            <a:endParaRPr lang="zh-CN" altLang="en-US" sz="3200"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05125" y="3435350"/>
            <a:ext cx="6048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was </a:t>
            </a:r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</a:rPr>
              <a:t>present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at the meeting</a:t>
            </a:r>
            <a:endParaRPr lang="zh-CN" altLang="en-US" sz="3200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36538" y="4930775"/>
            <a:ext cx="8604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                              I am busy </a:t>
            </a:r>
          </a:p>
          <a:p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</a:rPr>
              <a:t>at present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2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26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26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26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Text Box 2"/>
          <p:cNvSpPr txBox="1">
            <a:spLocks noChangeArrowheads="1"/>
          </p:cNvSpPr>
          <p:nvPr/>
        </p:nvSpPr>
        <p:spPr bwMode="auto">
          <a:xfrm>
            <a:off x="381000" y="687388"/>
            <a:ext cx="7315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pPr defTabSz="704850">
              <a:spcBef>
                <a:spcPct val="50000"/>
              </a:spcBef>
            </a:pPr>
            <a:endParaRPr lang="zh-CN" altLang="zh-CN" sz="3200">
              <a:solidFill>
                <a:srgbClr val="000000"/>
              </a:solidFill>
              <a:latin typeface="Comic Sans MS" pitchFamily="66" charset="0"/>
              <a:sym typeface="Calibri" pitchFamily="34" charset="0"/>
            </a:endParaRPr>
          </a:p>
        </p:txBody>
      </p:sp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252413" y="1089025"/>
            <a:ext cx="82550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9" tIns="45715" rIns="91429" bIns="45715"/>
          <a:lstStyle/>
          <a:p>
            <a:pPr marL="339725" indent="-339725" defTabSz="704850">
              <a:spcBef>
                <a:spcPct val="20000"/>
              </a:spcBef>
            </a:pPr>
            <a:r>
              <a:rPr kumimoji="1" lang="en-US" altLang="zh-CN" sz="3200" b="1" i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vt.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 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赠与，给， 提出</a:t>
            </a:r>
          </a:p>
          <a:p>
            <a:pPr marL="339725" indent="-339725" defTabSz="704850">
              <a:spcBef>
                <a:spcPct val="20000"/>
              </a:spcBef>
            </a:pPr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  <a:sym typeface="Calibri" pitchFamily="34" charset="0"/>
              </a:rPr>
              <a:t>present sb. with sth. </a:t>
            </a:r>
            <a:r>
              <a:rPr kumimoji="1" lang="zh-CN" altLang="en-US" sz="3200" b="1">
                <a:solidFill>
                  <a:srgbClr val="FF0000"/>
                </a:solidFill>
                <a:latin typeface="Comic Sans MS" pitchFamily="66" charset="0"/>
                <a:sym typeface="Calibri" pitchFamily="34" charset="0"/>
              </a:rPr>
              <a:t>或</a:t>
            </a:r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  <a:sym typeface="Calibri" pitchFamily="34" charset="0"/>
              </a:rPr>
              <a:t>present sth. to sb.</a:t>
            </a:r>
          </a:p>
          <a:p>
            <a:pPr marL="339725" indent="-339725" defTabSz="704850">
              <a:spcBef>
                <a:spcPct val="20000"/>
              </a:spcBef>
            </a:pP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把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……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交给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,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颁发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, </a:t>
            </a:r>
            <a:r>
              <a:rPr kumimoji="1" lang="zh-CN" altLang="en-US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授予  如</a:t>
            </a:r>
            <a:r>
              <a:rPr kumimoji="1" lang="en-US" altLang="zh-CN" sz="3200" b="1">
                <a:solidFill>
                  <a:srgbClr val="000099"/>
                </a:solidFill>
                <a:latin typeface="Comic Sans MS" pitchFamily="66" charset="0"/>
                <a:sym typeface="Calibri" pitchFamily="34" charset="0"/>
              </a:rPr>
              <a:t>:</a:t>
            </a:r>
          </a:p>
          <a:p>
            <a:pPr marL="339725" indent="-339725" defTabSz="704850">
              <a:spcBef>
                <a:spcPct val="20000"/>
              </a:spcBef>
            </a:pP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On his birthday, his friends </a:t>
            </a:r>
          </a:p>
          <a:p>
            <a:pPr marL="339725" indent="-339725" defTabSz="704850">
              <a:spcBef>
                <a:spcPct val="20000"/>
              </a:spcBef>
            </a:pP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_____________________________ </a:t>
            </a:r>
          </a:p>
          <a:p>
            <a:pPr marL="339725" indent="-339725" defTabSz="704850">
              <a:spcBef>
                <a:spcPct val="20000"/>
              </a:spcBef>
            </a:pPr>
            <a:endParaRPr kumimoji="1" lang="en-US" altLang="zh-CN" sz="3200" b="1">
              <a:solidFill>
                <a:srgbClr val="000000"/>
              </a:solidFill>
              <a:latin typeface="Comic Sans MS" pitchFamily="66" charset="0"/>
              <a:sym typeface="Calibri" pitchFamily="34" charset="0"/>
            </a:endParaRPr>
          </a:p>
          <a:p>
            <a:pPr marL="339725" indent="-339725" defTabSz="704850">
              <a:spcBef>
                <a:spcPct val="20000"/>
              </a:spcBef>
            </a:pP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(</a:t>
            </a:r>
            <a:r>
              <a:rPr kumimoji="1" lang="zh-CN" altLang="en-US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送给他一套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《</a:t>
            </a:r>
            <a:r>
              <a:rPr kumimoji="1" lang="zh-CN" altLang="en-US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读者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》)</a:t>
            </a:r>
            <a:r>
              <a:rPr kumimoji="1" lang="en-US" altLang="zh-CN" sz="3200">
                <a:solidFill>
                  <a:srgbClr val="000000"/>
                </a:solidFill>
                <a:latin typeface="Comic Sans MS" pitchFamily="66" charset="0"/>
                <a:sym typeface="Calibri" pitchFamily="34" charset="0"/>
              </a:rPr>
              <a:t>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2413" y="3357563"/>
            <a:ext cx="87503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</a:rPr>
              <a:t>presented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him </a:t>
            </a:r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</a:rPr>
              <a:t>with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a series of readers/</a:t>
            </a:r>
          </a:p>
          <a:p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</a:rPr>
              <a:t>presented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a series of readers </a:t>
            </a:r>
            <a:r>
              <a:rPr kumimoji="1" lang="en-US" altLang="zh-CN" sz="3200" b="1">
                <a:solidFill>
                  <a:srgbClr val="FF0000"/>
                </a:solidFill>
                <a:latin typeface="Comic Sans MS" pitchFamily="66" charset="0"/>
              </a:rPr>
              <a:t>to</a:t>
            </a:r>
            <a:r>
              <a:rPr kumimoji="1" lang="en-US" altLang="zh-CN" sz="3200" b="1">
                <a:solidFill>
                  <a:srgbClr val="000000"/>
                </a:solidFill>
                <a:latin typeface="Comic Sans MS" pitchFamily="66" charset="0"/>
              </a:rPr>
              <a:t> him.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Text Box 2"/>
          <p:cNvSpPr txBox="1">
            <a:spLocks noChangeArrowheads="1"/>
          </p:cNvSpPr>
          <p:nvPr/>
        </p:nvSpPr>
        <p:spPr bwMode="auto">
          <a:xfrm>
            <a:off x="323850" y="19050"/>
            <a:ext cx="8618538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3. request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(verb &amp; noun) (P12)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to ask for sth or to ask sb to do sth in a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 polite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or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formal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way  (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正式或礼貌地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要求、请求</a:t>
            </a:r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22250" y="2403475"/>
            <a:ext cx="8821738" cy="3908425"/>
          </a:xfrm>
          <a:prstGeom prst="rect">
            <a:avLst/>
          </a:prstGeom>
          <a:noFill/>
          <a:ln w="9525">
            <a:solidFill>
              <a:srgbClr val="00CC99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request sb. to do sth. 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</a:rPr>
              <a:t>请求某人做某事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</a:endParaRPr>
          </a:p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make a request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for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sth.  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</a:rPr>
              <a:t>请求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/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</a:rPr>
              <a:t>要求某物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</a:endParaRPr>
          </a:p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request sth.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sb.  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</a:rPr>
              <a:t>向某人请求某物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</a:endParaRPr>
          </a:p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request that sb 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should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) do sth.  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</a:rPr>
              <a:t>请求（句子）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</a:endParaRPr>
          </a:p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at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 request of sb =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at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sb’s request  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</a:rPr>
              <a:t>应某人要求</a:t>
            </a:r>
            <a:endParaRPr lang="en-US" altLang="zh-CN" sz="32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4800" y="2563813"/>
            <a:ext cx="3600450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5275" y="3414713"/>
            <a:ext cx="4060825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33375" y="4181475"/>
            <a:ext cx="3073400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66700" y="4903788"/>
            <a:ext cx="5381625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42900" y="5626100"/>
            <a:ext cx="6245225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09550" y="620713"/>
            <a:ext cx="8466138" cy="46196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request v.s. require v.s. demand </a:t>
            </a:r>
            <a:r>
              <a:rPr lang="zh-CN" altLang="en-US" sz="2400" b="1">
                <a:latin typeface="Calibri" pitchFamily="34" charset="0"/>
              </a:rPr>
              <a:t>（大蓝</a:t>
            </a:r>
            <a:r>
              <a:rPr lang="en-US" altLang="zh-CN" sz="2400" b="1">
                <a:latin typeface="Calibri" pitchFamily="34" charset="0"/>
              </a:rPr>
              <a:t>P11</a:t>
            </a:r>
            <a:r>
              <a:rPr lang="zh-CN" altLang="en-US" sz="2400" b="1">
                <a:latin typeface="Calibri" pitchFamily="34" charset="0"/>
              </a:rPr>
              <a:t>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图片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133350" y="-325438"/>
            <a:ext cx="8785225" cy="718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9900CC"/>
                </a:solidFill>
                <a:latin typeface="Times New Roman" pitchFamily="18" charset="0"/>
              </a:rPr>
              <a:t>★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他们紧急请求国际援助。 </a:t>
            </a:r>
          </a:p>
          <a:p>
            <a:pPr>
              <a:lnSpc>
                <a:spcPct val="18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They've __________________________ international aid.</a:t>
            </a:r>
          </a:p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9900CC"/>
                </a:solidFill>
                <a:latin typeface="Times New Roman" pitchFamily="18" charset="0"/>
              </a:rPr>
              <a:t>★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来宾请勿动博物馆的展览品。</a:t>
            </a:r>
          </a:p>
          <a:p>
            <a:pPr>
              <a:lnSpc>
                <a:spcPct val="18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Visitors ______________________ the </a:t>
            </a:r>
          </a:p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 exhibits in the museum.</a:t>
            </a:r>
          </a:p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9900CC"/>
                </a:solidFill>
                <a:latin typeface="Times New Roman" pitchFamily="18" charset="0"/>
              </a:rPr>
              <a:t>★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他应经理的要求到这儿。</a:t>
            </a:r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He was there __________________________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854200" y="893763"/>
            <a:ext cx="56165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made an urgent request for</a:t>
            </a:r>
            <a:endParaRPr lang="zh-CN" altLang="en-US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019300" y="3505200"/>
            <a:ext cx="56165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are requested not to touch</a:t>
            </a:r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16238" y="5878513"/>
            <a:ext cx="60483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at the request of his manager.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93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93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93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93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93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93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93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93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93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93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93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93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153988" y="620713"/>
            <a:ext cx="87852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200" b="1">
                <a:solidFill>
                  <a:srgbClr val="9900CC"/>
                </a:solidFill>
                <a:latin typeface="Times New Roman" pitchFamily="18" charset="0"/>
              </a:rPr>
              <a:t>★ </a:t>
            </a:r>
            <a:r>
              <a:rPr lang="zh-CN" altLang="en-US" sz="3200" b="1">
                <a:latin typeface="Times New Roman" pitchFamily="18" charset="0"/>
              </a:rPr>
              <a:t>我请求校长再给我一次机会。</a:t>
            </a:r>
          </a:p>
          <a:p>
            <a:pPr>
              <a:lnSpc>
                <a:spcPct val="18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I request  ________________________________ </a:t>
            </a:r>
            <a:r>
              <a:rPr lang="en-US" altLang="zh-CN" sz="3200" b="1">
                <a:solidFill>
                  <a:srgbClr val="9900CC"/>
                </a:solidFill>
                <a:latin typeface="Times New Roman" pitchFamily="18" charset="0"/>
              </a:rPr>
              <a:t>★ </a:t>
            </a:r>
            <a:r>
              <a:rPr lang="zh-CN" altLang="en-US" sz="3200" b="1">
                <a:latin typeface="Times New Roman" pitchFamily="18" charset="0"/>
              </a:rPr>
              <a:t>老师要求学生早来学校五分钟。</a:t>
            </a:r>
          </a:p>
          <a:p>
            <a:pPr>
              <a:lnSpc>
                <a:spcPct val="18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The teacher requested that ________________________________________ 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046288" y="1781175"/>
            <a:ext cx="57991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the headmaster to give me another chance</a:t>
            </a:r>
            <a:endParaRPr lang="zh-CN" altLang="en-US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60325" y="4378325"/>
            <a:ext cx="9251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</a:rPr>
              <a:t>the students should come to school 5 minutes earlier</a:t>
            </a: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93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93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93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9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0" y="404813"/>
            <a:ext cx="8964613" cy="641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Command: to tell sb. officially to do sth.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have a good command of sth 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精通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……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Be under one’s command  </a:t>
            </a:r>
            <a:r>
              <a:rPr lang="zh-CN" altLang="en-US" sz="3600" b="1">
                <a:latin typeface="Times New Roman" pitchFamily="18" charset="0"/>
              </a:rPr>
              <a:t>由某人指挥</a:t>
            </a: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Sb. take command of/be in command of sth </a:t>
            </a:r>
            <a:r>
              <a:rPr lang="zh-CN" altLang="en-US" sz="3600" b="1">
                <a:latin typeface="Times New Roman" pitchFamily="18" charset="0"/>
              </a:rPr>
              <a:t>控制</a:t>
            </a:r>
            <a:r>
              <a:rPr lang="en-US" altLang="zh-CN" sz="3600" b="1">
                <a:latin typeface="Times New Roman" pitchFamily="18" charset="0"/>
              </a:rPr>
              <a:t>……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The police took command of the situation/The situation was in command of the police.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command sb. to do sth.   </a:t>
            </a:r>
            <a:r>
              <a:rPr lang="zh-CN" altLang="en-US" sz="3600" b="1">
                <a:latin typeface="Times New Roman" pitchFamily="18" charset="0"/>
              </a:rPr>
              <a:t>命令某人做某事</a:t>
            </a: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command that +</a:t>
            </a:r>
            <a:r>
              <a:rPr lang="zh-CN" altLang="en-US" sz="3600" b="1">
                <a:solidFill>
                  <a:srgbClr val="0000CC"/>
                </a:solidFill>
                <a:latin typeface="Times New Roman" pitchFamily="18" charset="0"/>
              </a:rPr>
              <a:t>虚拟</a:t>
            </a:r>
            <a:endParaRPr lang="en-US" altLang="zh-CN" sz="36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8425" y="1196975"/>
            <a:ext cx="5707063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7475" y="1952625"/>
            <a:ext cx="5149850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7475" y="2782888"/>
            <a:ext cx="8415338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8425" y="4033838"/>
            <a:ext cx="8218488" cy="12017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72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7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7475" y="5235575"/>
            <a:ext cx="4535488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15888" y="6118225"/>
            <a:ext cx="4535487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72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72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72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7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7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7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7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7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7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72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72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72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72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72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2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388" y="260350"/>
            <a:ext cx="8964612" cy="65976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altLang="zh-CN" sz="3600" b="1" smtClean="0"/>
              <a:t>4. This is because in the early days of radio, those who reported the news </a:t>
            </a:r>
            <a:r>
              <a:rPr lang="en-US" altLang="zh-CN" sz="3600" b="1" smtClean="0">
                <a:solidFill>
                  <a:srgbClr val="FF0000"/>
                </a:solidFill>
              </a:rPr>
              <a:t>were expected to </a:t>
            </a:r>
            <a:r>
              <a:rPr lang="en-US" altLang="zh-CN" sz="3600" b="1" smtClean="0"/>
              <a:t>speak excellent English. (P13)</a:t>
            </a:r>
          </a:p>
          <a:p>
            <a:pPr marL="0" indent="0">
              <a:buFont typeface="Arial" charset="0"/>
              <a:buNone/>
            </a:pPr>
            <a:r>
              <a:rPr lang="zh-CN" altLang="en-US" sz="3600" b="1" smtClean="0"/>
              <a:t>这是因为在早期的电台播音中，</a:t>
            </a:r>
            <a:r>
              <a:rPr lang="zh-CN" altLang="en-US" sz="3600" b="1" smtClean="0">
                <a:solidFill>
                  <a:srgbClr val="FF0000"/>
                </a:solidFill>
              </a:rPr>
              <a:t>人们都希望</a:t>
            </a:r>
            <a:r>
              <a:rPr lang="zh-CN" altLang="en-US" sz="3600" b="1" smtClean="0"/>
              <a:t>那些报道新闻的人能够将一口流利的英文。</a:t>
            </a:r>
            <a:endParaRPr lang="en-US" altLang="zh-CN" sz="3600" b="1" smtClean="0"/>
          </a:p>
          <a:p>
            <a:pPr marL="0" indent="0">
              <a:buFont typeface="Arial" charset="0"/>
              <a:buNone/>
            </a:pPr>
            <a:r>
              <a:rPr lang="en-US" altLang="zh-CN" sz="3600" b="1" smtClean="0">
                <a:solidFill>
                  <a:srgbClr val="FF0000"/>
                </a:solidFill>
              </a:rPr>
              <a:t>    expect   </a:t>
            </a:r>
            <a:r>
              <a:rPr lang="zh-CN" altLang="en-US" sz="3600" b="1" smtClean="0">
                <a:solidFill>
                  <a:srgbClr val="FF0000"/>
                </a:solidFill>
              </a:rPr>
              <a:t>预期，期待，盼望</a:t>
            </a:r>
            <a:endParaRPr lang="en-US" altLang="zh-CN" sz="3600" b="1" smtClean="0">
              <a:solidFill>
                <a:srgbClr val="FF0000"/>
              </a:solidFill>
            </a:endParaRPr>
          </a:p>
          <a:p>
            <a:pPr marL="0" indent="0">
              <a:buFont typeface="Arial" charset="0"/>
              <a:buNone/>
            </a:pPr>
            <a:r>
              <a:rPr lang="en-US" altLang="zh-CN" sz="3600" b="1" smtClean="0">
                <a:solidFill>
                  <a:srgbClr val="FF0000"/>
                </a:solidFill>
              </a:rPr>
              <a:t>    expect sb. to do sth. </a:t>
            </a:r>
            <a:r>
              <a:rPr lang="zh-CN" altLang="en-US" sz="3600" b="1" smtClean="0">
                <a:solidFill>
                  <a:srgbClr val="FF0000"/>
                </a:solidFill>
              </a:rPr>
              <a:t>期盼某人做某事</a:t>
            </a:r>
            <a:endParaRPr lang="en-US" altLang="zh-CN" sz="3600" b="1" smtClean="0">
              <a:solidFill>
                <a:srgbClr val="FF0000"/>
              </a:solidFill>
            </a:endParaRPr>
          </a:p>
          <a:p>
            <a:pPr marL="0" indent="0">
              <a:buFont typeface="Arial" charset="0"/>
              <a:buNone/>
            </a:pPr>
            <a:r>
              <a:rPr lang="en-US" altLang="zh-CN" sz="3600" b="1" smtClean="0">
                <a:solidFill>
                  <a:srgbClr val="FF0000"/>
                </a:solidFill>
              </a:rPr>
              <a:t>    expect that + clause</a:t>
            </a:r>
          </a:p>
          <a:p>
            <a:pPr marL="0" indent="0">
              <a:buFont typeface="Arial" charset="0"/>
              <a:buNone/>
            </a:pPr>
            <a:r>
              <a:rPr lang="en-US" altLang="zh-CN" smtClean="0"/>
              <a:t>     </a:t>
            </a:r>
            <a:r>
              <a:rPr lang="en-US" altLang="zh-CN" b="1" smtClean="0"/>
              <a:t>As is expected……   </a:t>
            </a:r>
            <a:r>
              <a:rPr lang="zh-CN" altLang="en-US" b="1" smtClean="0"/>
              <a:t>正如所料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950" y="476250"/>
            <a:ext cx="8856663" cy="6381750"/>
          </a:xfrm>
        </p:spPr>
        <p:txBody>
          <a:bodyPr/>
          <a:lstStyle/>
          <a:p>
            <a:pPr marL="0" indent="0">
              <a:buFont typeface="Arial" pitchFamily="34" charset="0"/>
              <a:buNone/>
              <a:defRPr/>
            </a:pPr>
            <a:r>
              <a:rPr lang="en-US" altLang="zh-CN" sz="3600" b="1" dirty="0" smtClean="0">
                <a:solidFill>
                  <a:srgbClr val="9900CC"/>
                </a:solidFill>
                <a:latin typeface="Times New Roman" pitchFamily="18" charset="0"/>
              </a:rPr>
              <a:t>   ★ </a:t>
            </a:r>
            <a:r>
              <a:rPr lang="zh-CN" altLang="en-US" sz="3600" b="1" dirty="0" smtClean="0"/>
              <a:t>我期望他能通过考试。</a:t>
            </a:r>
            <a:endParaRPr lang="en-US" altLang="zh-CN" sz="3600" b="1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en-US" altLang="zh-CN" sz="3600" dirty="0" smtClean="0"/>
              <a:t>I </a:t>
            </a:r>
            <a:r>
              <a:rPr lang="en-US" altLang="zh-CN" sz="3600" b="1" i="1" dirty="0">
                <a:solidFill>
                  <a:srgbClr val="FF0000"/>
                </a:solidFill>
              </a:rPr>
              <a:t>expect</a:t>
            </a:r>
            <a:r>
              <a:rPr lang="en-US" altLang="zh-CN" sz="3600" dirty="0"/>
              <a:t> </a:t>
            </a:r>
            <a:r>
              <a:rPr lang="en-US" altLang="zh-CN" sz="3600" dirty="0" smtClean="0"/>
              <a:t>that he will pass the examination.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altLang="zh-CN" sz="3600" dirty="0" smtClean="0"/>
              <a:t>=I expect him to pass the examination.</a:t>
            </a:r>
            <a:endParaRPr lang="en-US" altLang="zh-CN" sz="3600" dirty="0"/>
          </a:p>
          <a:p>
            <a:pPr marL="0" indent="0">
              <a:buFont typeface="Arial" pitchFamily="34" charset="0"/>
              <a:buNone/>
              <a:defRPr/>
            </a:pPr>
            <a:r>
              <a:rPr lang="en-US" altLang="zh-CN" sz="3600" b="1" dirty="0" smtClean="0">
                <a:solidFill>
                  <a:srgbClr val="9900CC"/>
                </a:solidFill>
                <a:latin typeface="Times New Roman" pitchFamily="18" charset="0"/>
              </a:rPr>
              <a:t>   ★ </a:t>
            </a:r>
            <a:r>
              <a:rPr lang="zh-CN" altLang="en-US" sz="3600" b="1" dirty="0" smtClean="0"/>
              <a:t>旅途不像我们</a:t>
            </a:r>
            <a:r>
              <a:rPr lang="zh-CN" altLang="en-US" sz="3600" b="1" dirty="0"/>
              <a:t>预想的那样好。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altLang="zh-CN" sz="3600" dirty="0" smtClean="0"/>
              <a:t>The </a:t>
            </a:r>
            <a:r>
              <a:rPr lang="en-US" altLang="zh-CN" sz="3600" dirty="0"/>
              <a:t>journey was not as nice as we had </a:t>
            </a:r>
            <a:r>
              <a:rPr lang="en-US" altLang="zh-CN" sz="3600" b="1" i="1" dirty="0">
                <a:solidFill>
                  <a:srgbClr val="FF0000"/>
                </a:solidFill>
              </a:rPr>
              <a:t>expected</a:t>
            </a:r>
            <a:r>
              <a:rPr lang="en-US" altLang="zh-CN" sz="3600" dirty="0" smtClean="0"/>
              <a:t>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US" altLang="zh-CN" sz="3600" dirty="0"/>
              <a:t> </a:t>
            </a:r>
            <a:r>
              <a:rPr lang="en-US" altLang="zh-CN" sz="3600" dirty="0" smtClean="0"/>
              <a:t>   </a:t>
            </a:r>
            <a:r>
              <a:rPr lang="en-US" altLang="zh-CN" sz="3600" b="1" dirty="0" smtClean="0">
                <a:solidFill>
                  <a:srgbClr val="9900CC"/>
                </a:solidFill>
                <a:latin typeface="Times New Roman" pitchFamily="18" charset="0"/>
              </a:rPr>
              <a:t>★ </a:t>
            </a:r>
            <a:r>
              <a:rPr lang="zh-CN" altLang="en-US" sz="3600" b="1" dirty="0"/>
              <a:t>我预计天气会变好的。</a:t>
            </a:r>
            <a:endParaRPr lang="en-US" altLang="zh-CN" sz="3600" b="1" dirty="0"/>
          </a:p>
          <a:p>
            <a:pPr>
              <a:buFont typeface="Arial" pitchFamily="34" charset="0"/>
              <a:buChar char="•"/>
              <a:defRPr/>
            </a:pPr>
            <a:r>
              <a:rPr lang="en-US" altLang="zh-CN" sz="3600" dirty="0" smtClean="0"/>
              <a:t>I </a:t>
            </a:r>
            <a:r>
              <a:rPr lang="en-US" altLang="zh-CN" sz="3600" b="1" i="1" dirty="0">
                <a:solidFill>
                  <a:srgbClr val="FF0000"/>
                </a:solidFill>
              </a:rPr>
              <a:t>expect</a:t>
            </a:r>
            <a:r>
              <a:rPr lang="en-US" altLang="zh-CN" sz="3600" dirty="0" smtClean="0"/>
              <a:t> that the weather will be nice.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1" name="图片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03200" y="-6350"/>
            <a:ext cx="8820150" cy="401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 5. Although many Americans move a lot, they still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recognize </a:t>
            </a:r>
            <a:r>
              <a:rPr lang="en-US" altLang="zh-CN" sz="3600" b="1">
                <a:latin typeface="Times New Roman" pitchFamily="18" charset="0"/>
              </a:rPr>
              <a:t>and understand each other’s dialects. (P13)</a:t>
            </a:r>
          </a:p>
          <a:p>
            <a:pPr>
              <a:lnSpc>
                <a:spcPct val="145000"/>
              </a:lnSpc>
            </a:pPr>
            <a:r>
              <a:rPr lang="zh-CN" altLang="en-US" sz="3600" b="1">
                <a:latin typeface="Times New Roman" pitchFamily="18" charset="0"/>
              </a:rPr>
              <a:t>许多美国人经常迁移</a:t>
            </a:r>
            <a:r>
              <a:rPr lang="en-US" altLang="zh-CN" sz="3600" b="1">
                <a:latin typeface="Times New Roman" pitchFamily="18" charset="0"/>
              </a:rPr>
              <a:t>,</a:t>
            </a:r>
            <a:r>
              <a:rPr lang="zh-CN" altLang="en-US" sz="3600" b="1">
                <a:latin typeface="Times New Roman" pitchFamily="18" charset="0"/>
              </a:rPr>
              <a:t>但他们还是能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识别</a:t>
            </a:r>
            <a:r>
              <a:rPr lang="zh-CN" altLang="en-US" sz="3600" b="1">
                <a:latin typeface="Times New Roman" pitchFamily="18" charset="0"/>
              </a:rPr>
              <a:t>和理解相互间的方言。</a:t>
            </a:r>
            <a:endParaRPr lang="en-US" altLang="zh-CN" sz="3600" b="1">
              <a:latin typeface="Times New Roman" pitchFamily="18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03200" y="4278313"/>
            <a:ext cx="8820150" cy="2333625"/>
          </a:xfrm>
          <a:prstGeom prst="rect">
            <a:avLst/>
          </a:prstGeom>
          <a:noFill/>
          <a:ln w="9525">
            <a:solidFill>
              <a:srgbClr val="00CC99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recognize sb / sth 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by / from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sth)  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从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……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辨认出</a:t>
            </a:r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recognize sb/sth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as/to be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sth.  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承认某人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/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事是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……</a:t>
            </a:r>
          </a:p>
          <a:p>
            <a:pPr eaLnBrk="0" hangingPunct="0">
              <a:lnSpc>
                <a:spcPct val="14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It is recognized that…  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人们意识到</a:t>
            </a:r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5588" y="4381500"/>
            <a:ext cx="5708650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60350" y="5091113"/>
            <a:ext cx="4883150" cy="646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79400" y="5832475"/>
            <a:ext cx="3937000" cy="646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endParaRPr lang="zh-CN" altLang="en-US" sz="36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5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95288" y="185738"/>
            <a:ext cx="8353425" cy="651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recognize</a:t>
            </a:r>
          </a:p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9900CC"/>
                </a:solidFill>
                <a:latin typeface="Times New Roman" pitchFamily="18" charset="0"/>
              </a:rPr>
              <a:t>★</a:t>
            </a:r>
            <a:r>
              <a:rPr lang="zh-CN" altLang="en-US" sz="3600" b="1">
                <a:latin typeface="Times New Roman" pitchFamily="18" charset="0"/>
              </a:rPr>
              <a:t>这本书被认为是本经典。</a:t>
            </a: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The book is recognized as/to be a classic.</a:t>
            </a:r>
          </a:p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9900CC"/>
                </a:solidFill>
                <a:latin typeface="Times New Roman" pitchFamily="18" charset="0"/>
              </a:rPr>
              <a:t>★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我从她的红头发认出了她。</a:t>
            </a:r>
          </a:p>
          <a:p>
            <a:pPr>
              <a:lnSpc>
                <a:spcPct val="145000"/>
              </a:lnSpc>
            </a:pPr>
            <a:r>
              <a:rPr lang="zh-CN" altLang="en-US" sz="3600" b="1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I recognized her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by/ from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 her red hair.</a:t>
            </a:r>
          </a:p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9900CC"/>
                </a:solidFill>
                <a:latin typeface="Times New Roman" pitchFamily="18" charset="0"/>
              </a:rPr>
              <a:t>★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</a:rPr>
              <a:t>人们普遍意识到吸烟是有害健康的。</a:t>
            </a:r>
            <a:endParaRPr lang="en-US" altLang="zh-CN" sz="3600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It is commonly recognized </a:t>
            </a:r>
            <a:r>
              <a:rPr lang="en-US" altLang="zh-CN" sz="3600" b="1">
                <a:solidFill>
                  <a:srgbClr val="0000CC"/>
                </a:solidFill>
                <a:latin typeface="Times New Roman" pitchFamily="18" charset="0"/>
              </a:rPr>
              <a:t>that smoking is harmful to our health.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89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0" name="WordArt 3"/>
          <p:cNvSpPr>
            <a:spLocks noChangeArrowheads="1" noChangeShapeType="1" noTextEdit="1"/>
          </p:cNvSpPr>
          <p:nvPr/>
        </p:nvSpPr>
        <p:spPr bwMode="auto">
          <a:xfrm>
            <a:off x="1066800" y="1752600"/>
            <a:ext cx="6858000" cy="25908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/>
                <a:ea typeface="黑体"/>
              </a:rPr>
              <a:t>sentence structure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3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457200" y="1143000"/>
            <a:ext cx="82296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</a:rPr>
              <a:t>There is no such thing as standard English. (P13)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</a:rPr>
              <a:t>世上</a:t>
            </a:r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</a:rPr>
              <a:t>)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</a:rPr>
              <a:t>没有什么标准英语。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latin typeface="MS Mincho"/>
                <a:ea typeface="MS Mincho"/>
                <a:cs typeface="MS Mincho"/>
              </a:rPr>
              <a:t>⇨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句型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：</a:t>
            </a:r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There is no such...as...(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世界上</a:t>
            </a:r>
            <a:r>
              <a:rPr lang="en-US" altLang="zh-CN" sz="36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)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没有什么像</a:t>
            </a:r>
            <a:r>
              <a:rPr lang="en-US" altLang="zh-CN" sz="3600">
                <a:solidFill>
                  <a:srgbClr val="000000"/>
                </a:solidFill>
              </a:rPr>
              <a:t>……</a:t>
            </a:r>
            <a:r>
              <a:rPr lang="zh-CN" altLang="en-US" sz="36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的</a:t>
            </a:r>
            <a:r>
              <a:rPr lang="en-US" altLang="zh-CN" sz="3600">
                <a:solidFill>
                  <a:srgbClr val="000000"/>
                </a:solidFill>
              </a:rPr>
              <a:t>……</a:t>
            </a:r>
            <a:endParaRPr lang="en-US" altLang="zh-CN" sz="3600">
              <a:solidFill>
                <a:srgbClr val="000000"/>
              </a:solidFill>
              <a:latin typeface="宋体" charset="-122"/>
            </a:endParaRPr>
          </a:p>
        </p:txBody>
      </p:sp>
      <p:sp>
        <p:nvSpPr>
          <p:cNvPr id="141315" name="TextBox 3"/>
          <p:cNvSpPr txBox="1">
            <a:spLocks noChangeArrowheads="1"/>
          </p:cNvSpPr>
          <p:nvPr/>
        </p:nvSpPr>
        <p:spPr bwMode="auto">
          <a:xfrm>
            <a:off x="304800" y="50800"/>
            <a:ext cx="1512888" cy="64611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华文隶书"/>
                <a:ea typeface="华文隶书"/>
                <a:cs typeface="华文隶书"/>
              </a:rPr>
              <a:t>句型</a:t>
            </a:r>
            <a:r>
              <a:rPr lang="en-US" altLang="zh-CN" sz="3600" b="1">
                <a:solidFill>
                  <a:srgbClr val="000000"/>
                </a:solidFill>
                <a:latin typeface="华文隶书"/>
                <a:ea typeface="华文隶书"/>
                <a:cs typeface="华文隶书"/>
              </a:rPr>
              <a:t>1</a:t>
            </a:r>
            <a:endParaRPr lang="zh-CN" altLang="en-US" sz="3600" b="1">
              <a:solidFill>
                <a:srgbClr val="000000"/>
              </a:solidFill>
              <a:latin typeface="华文隶书"/>
              <a:ea typeface="华文隶书"/>
              <a:cs typeface="华文隶书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8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8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7" name="图片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81000" y="762000"/>
            <a:ext cx="178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◆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模仿造句</a:t>
            </a: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381000" y="1303338"/>
            <a:ext cx="8382000" cy="474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(1)  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天下没有免费的午餐。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__________________________________________________    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(2)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天下无不散的宴席。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________________________________________________________________________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endParaRPr lang="en-US" altLang="zh-CN" sz="2400">
              <a:solidFill>
                <a:srgbClr val="000000"/>
              </a:solidFill>
              <a:latin typeface="Times New Roman" pitchFamily="18" charset="0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当所修饰名词前有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many, much, few, little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时要用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so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So many/few books, so little/much money</a:t>
            </a:r>
          </a:p>
        </p:txBody>
      </p:sp>
      <p:sp>
        <p:nvSpPr>
          <p:cNvPr id="146436" name="Text Box 4"/>
          <p:cNvSpPr txBox="1">
            <a:spLocks noChangeArrowheads="1"/>
          </p:cNvSpPr>
          <p:nvPr/>
        </p:nvSpPr>
        <p:spPr bwMode="auto">
          <a:xfrm>
            <a:off x="457200" y="2916238"/>
            <a:ext cx="8507413" cy="152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There is </a:t>
            </a:r>
            <a:r>
              <a:rPr lang="en-US" altLang="zh-CN" sz="32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no such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 thing </a:t>
            </a:r>
            <a:r>
              <a:rPr lang="en-US" altLang="zh-CN" sz="3200" b="1" dirty="0" smtClean="0">
                <a:solidFill>
                  <a:srgbClr val="FF5050"/>
                </a:solidFill>
                <a:latin typeface="Times New Roman" pitchFamily="18" charset="0"/>
              </a:rPr>
              <a:t>as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 a </a:t>
            </a:r>
            <a:r>
              <a:rPr lang="en-US" altLang="zh-CN" sz="3200" dirty="0" smtClean="0">
                <a:solidFill>
                  <a:srgbClr val="0000FF"/>
                </a:solidFill>
                <a:latin typeface="Times New Roman" pitchFamily="18" charset="0"/>
              </a:rPr>
              <a:t>perpetual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 feast.</a:t>
            </a:r>
          </a:p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[</a:t>
            </a:r>
            <a:r>
              <a:rPr lang="en-US" altLang="zh-CN" sz="3200" dirty="0" err="1" smtClean="0">
                <a:solidFill>
                  <a:srgbClr val="000000"/>
                </a:solidFill>
                <a:latin typeface="Times New Roman" pitchFamily="18" charset="0"/>
              </a:rPr>
              <a:t>pə'petjuəl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]</a:t>
            </a:r>
            <a:r>
              <a:rPr lang="zh-CN" altLang="en-US" sz="3200" dirty="0" smtClean="0">
                <a:solidFill>
                  <a:srgbClr val="000000"/>
                </a:solidFill>
                <a:latin typeface="Times New Roman" pitchFamily="18" charset="0"/>
              </a:rPr>
              <a:t>永久的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;</a:t>
            </a:r>
            <a:r>
              <a:rPr lang="zh-CN" altLang="en-US" sz="3200" dirty="0" smtClean="0">
                <a:solidFill>
                  <a:srgbClr val="000000"/>
                </a:solidFill>
                <a:latin typeface="Times New Roman" pitchFamily="18" charset="0"/>
              </a:rPr>
              <a:t>长期的</a:t>
            </a:r>
          </a:p>
        </p:txBody>
      </p:sp>
      <p:sp>
        <p:nvSpPr>
          <p:cNvPr id="146437" name="Text Box 5"/>
          <p:cNvSpPr txBox="1">
            <a:spLocks noChangeArrowheads="1"/>
          </p:cNvSpPr>
          <p:nvPr/>
        </p:nvSpPr>
        <p:spPr bwMode="auto">
          <a:xfrm>
            <a:off x="539750" y="1676400"/>
            <a:ext cx="86042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There is </a:t>
            </a:r>
            <a:r>
              <a:rPr lang="en-US" altLang="zh-CN" sz="32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no such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 thing </a:t>
            </a:r>
            <a:r>
              <a:rPr lang="en-US" altLang="zh-CN" sz="32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as 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a free lunch</a:t>
            </a:r>
            <a:r>
              <a:rPr lang="zh-CN" altLang="en-US" sz="3200" dirty="0" smtClean="0">
                <a:solidFill>
                  <a:srgbClr val="000000"/>
                </a:solidFill>
                <a:latin typeface="Times New Roman" pitchFamily="18" charset="0"/>
              </a:rPr>
              <a:t>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6" grpId="0"/>
      <p:bldP spid="14643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1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62" name="Rectangle 4"/>
          <p:cNvSpPr>
            <a:spLocks noChangeArrowheads="1"/>
          </p:cNvSpPr>
          <p:nvPr/>
        </p:nvSpPr>
        <p:spPr bwMode="auto">
          <a:xfrm>
            <a:off x="381000" y="696913"/>
            <a:ext cx="8382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This is because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in the early days of radio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those who reported the news were expected to speak excellent English(P13)</a:t>
            </a:r>
            <a:endParaRPr lang="en-US" altLang="zh-CN" sz="2800">
              <a:solidFill>
                <a:srgbClr val="000000"/>
              </a:solidFill>
              <a:latin typeface="Times New Roman" pitchFamily="18" charset="0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这是因为在早期的电台节目里，人们期望新闻播音员所说的英语是最好的英语。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MS Mincho"/>
                <a:ea typeface="MS Mincho"/>
                <a:cs typeface="MS Mincho"/>
              </a:rPr>
              <a:t>⇨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句型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：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This is because...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这就是</a:t>
            </a:r>
            <a:r>
              <a:rPr lang="en-US" altLang="zh-CN" sz="2800" b="1">
                <a:solidFill>
                  <a:srgbClr val="000000"/>
                </a:solidFill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的原因。前面表示结果，后面表示原因时用此句型。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如：</a:t>
            </a:r>
            <a:endParaRPr lang="en-US" altLang="zh-CN" sz="2800">
              <a:solidFill>
                <a:srgbClr val="000000"/>
              </a:solidFill>
              <a:latin typeface="Times New Roman" pitchFamily="18" charset="0"/>
              <a:ea typeface="楷体_GB2312" pitchFamily="49" charset="-122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He doesn't come to school today. This is because he is ill.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他今天没有来上学，是因为他生病了。</a:t>
            </a:r>
          </a:p>
        </p:txBody>
      </p:sp>
      <p:sp>
        <p:nvSpPr>
          <p:cNvPr id="143363" name="TextBox 3"/>
          <p:cNvSpPr txBox="1">
            <a:spLocks noChangeArrowheads="1"/>
          </p:cNvSpPr>
          <p:nvPr/>
        </p:nvSpPr>
        <p:spPr bwMode="auto">
          <a:xfrm>
            <a:off x="304800" y="50800"/>
            <a:ext cx="1512888" cy="64611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华文隶书"/>
                <a:ea typeface="华文隶书"/>
                <a:cs typeface="华文隶书"/>
              </a:rPr>
              <a:t>句型</a:t>
            </a:r>
            <a:r>
              <a:rPr lang="en-US" altLang="zh-CN" sz="3600" b="1">
                <a:solidFill>
                  <a:srgbClr val="000000"/>
                </a:solidFill>
                <a:latin typeface="华文隶书"/>
                <a:ea typeface="华文隶书"/>
                <a:cs typeface="华文隶书"/>
              </a:rPr>
              <a:t>2</a:t>
            </a:r>
            <a:endParaRPr lang="zh-CN" altLang="en-US" sz="3600" b="1">
              <a:solidFill>
                <a:srgbClr val="000000"/>
              </a:solidFill>
              <a:latin typeface="华文隶书"/>
              <a:ea typeface="华文隶书"/>
              <a:cs typeface="华文隶书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5" name="图片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381000" y="762000"/>
            <a:ext cx="178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◆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模仿造句</a:t>
            </a:r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381000" y="1155700"/>
            <a:ext cx="8382000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 (1) 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他越来越胖了，这是因为他喜欢吃大量的甜食。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________________________________________________________________________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(2) 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她开始努力学习了，这是因为期末考试就要到了。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________________________________________________________________________</a:t>
            </a:r>
          </a:p>
        </p:txBody>
      </p:sp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457200" y="3276600"/>
            <a:ext cx="8001000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She begins to study hard. </a:t>
            </a:r>
            <a:r>
              <a:rPr lang="en-US" altLang="zh-CN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This is because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 the final ­exam is coming.</a:t>
            </a:r>
          </a:p>
        </p:txBody>
      </p:sp>
      <p:sp>
        <p:nvSpPr>
          <p:cNvPr id="147461" name="Text Box 5"/>
          <p:cNvSpPr txBox="1">
            <a:spLocks noChangeArrowheads="1"/>
          </p:cNvSpPr>
          <p:nvPr/>
        </p:nvSpPr>
        <p:spPr bwMode="auto">
          <a:xfrm>
            <a:off x="609600" y="1524000"/>
            <a:ext cx="8001000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He is becoming fatter and fatter. </a:t>
            </a:r>
            <a:r>
              <a:rPr lang="en-US" altLang="zh-CN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This is because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</a:rPr>
              <a:t> he eats a lot of sweet food.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0" grpId="0"/>
      <p:bldP spid="14746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图片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Rectangle 2"/>
          <p:cNvSpPr>
            <a:spLocks noChangeArrowheads="1"/>
          </p:cNvSpPr>
          <p:nvPr/>
        </p:nvSpPr>
        <p:spPr bwMode="auto">
          <a:xfrm>
            <a:off x="396875" y="185738"/>
            <a:ext cx="2270125" cy="647700"/>
          </a:xfrm>
          <a:prstGeom prst="rect">
            <a:avLst/>
          </a:prstGeom>
          <a:solidFill>
            <a:srgbClr val="660033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3600" b="1">
                <a:solidFill>
                  <a:srgbClr val="FFFFFF"/>
                </a:solidFill>
                <a:latin typeface="黑体" pitchFamily="2" charset="-122"/>
                <a:ea typeface="黑体" pitchFamily="2" charset="-122"/>
              </a:rPr>
              <a:t>语段改错 </a:t>
            </a:r>
          </a:p>
        </p:txBody>
      </p:sp>
      <p:sp>
        <p:nvSpPr>
          <p:cNvPr id="145412" name="Rectangle 3"/>
          <p:cNvSpPr>
            <a:spLocks noChangeArrowheads="1"/>
          </p:cNvSpPr>
          <p:nvPr/>
        </p:nvSpPr>
        <p:spPr bwMode="auto">
          <a:xfrm>
            <a:off x="231775" y="609600"/>
            <a:ext cx="8680450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So why has English change over time? Actually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all language change and develop when cultures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meet and communicate with each other. At first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the English speaking in England between about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AD 450 or 1150 were very different from the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English spoken today. It was based more German than the English we speak at present.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202760" name="Group 8"/>
          <p:cNvGrpSpPr>
            <a:grpSpLocks/>
          </p:cNvGrpSpPr>
          <p:nvPr/>
        </p:nvGrpSpPr>
        <p:grpSpPr bwMode="auto">
          <a:xfrm>
            <a:off x="1531938" y="5030788"/>
            <a:ext cx="928687" cy="577850"/>
            <a:chOff x="-2584" y="2637"/>
            <a:chExt cx="585" cy="436"/>
          </a:xfrm>
        </p:grpSpPr>
        <p:sp>
          <p:nvSpPr>
            <p:cNvPr id="145427" name="Line 6"/>
            <p:cNvSpPr>
              <a:spLocks noChangeShapeType="1"/>
            </p:cNvSpPr>
            <p:nvPr/>
          </p:nvSpPr>
          <p:spPr bwMode="auto">
            <a:xfrm>
              <a:off x="-2584" y="2637"/>
              <a:ext cx="36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428" name="Rectangle 7"/>
            <p:cNvSpPr>
              <a:spLocks noChangeArrowheads="1"/>
            </p:cNvSpPr>
            <p:nvPr/>
          </p:nvSpPr>
          <p:spPr bwMode="auto">
            <a:xfrm>
              <a:off x="-2584" y="2666"/>
              <a:ext cx="585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and</a:t>
              </a:r>
            </a:p>
          </p:txBody>
        </p:sp>
      </p:grpSp>
      <p:grpSp>
        <p:nvGrpSpPr>
          <p:cNvPr id="202762" name="Group 10"/>
          <p:cNvGrpSpPr>
            <a:grpSpLocks/>
          </p:cNvGrpSpPr>
          <p:nvPr/>
        </p:nvGrpSpPr>
        <p:grpSpPr bwMode="auto">
          <a:xfrm>
            <a:off x="3370263" y="1103313"/>
            <a:ext cx="2065337" cy="673100"/>
            <a:chOff x="1667" y="847"/>
            <a:chExt cx="2115" cy="424"/>
          </a:xfrm>
        </p:grpSpPr>
        <p:sp>
          <p:nvSpPr>
            <p:cNvPr id="145425" name="Rectangle 4"/>
            <p:cNvSpPr>
              <a:spLocks noChangeArrowheads="1"/>
            </p:cNvSpPr>
            <p:nvPr/>
          </p:nvSpPr>
          <p:spPr bwMode="auto">
            <a:xfrm>
              <a:off x="1667" y="864"/>
              <a:ext cx="2115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changed</a:t>
              </a:r>
            </a:p>
          </p:txBody>
        </p:sp>
        <p:sp>
          <p:nvSpPr>
            <p:cNvPr id="145426" name="Line 9"/>
            <p:cNvSpPr>
              <a:spLocks noChangeShapeType="1"/>
            </p:cNvSpPr>
            <p:nvPr/>
          </p:nvSpPr>
          <p:spPr bwMode="auto">
            <a:xfrm>
              <a:off x="2246" y="847"/>
              <a:ext cx="94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10"/>
          <p:cNvGrpSpPr>
            <a:grpSpLocks/>
          </p:cNvGrpSpPr>
          <p:nvPr/>
        </p:nvGrpSpPr>
        <p:grpSpPr bwMode="auto">
          <a:xfrm>
            <a:off x="623888" y="2132013"/>
            <a:ext cx="2430462" cy="673100"/>
            <a:chOff x="1667" y="847"/>
            <a:chExt cx="2490" cy="424"/>
          </a:xfrm>
        </p:grpSpPr>
        <p:sp>
          <p:nvSpPr>
            <p:cNvPr id="145423" name="Rectangle 4"/>
            <p:cNvSpPr>
              <a:spLocks noChangeArrowheads="1"/>
            </p:cNvSpPr>
            <p:nvPr/>
          </p:nvSpPr>
          <p:spPr bwMode="auto">
            <a:xfrm>
              <a:off x="1667" y="864"/>
              <a:ext cx="249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languages</a:t>
              </a:r>
            </a:p>
          </p:txBody>
        </p:sp>
        <p:sp>
          <p:nvSpPr>
            <p:cNvPr id="145424" name="Line 9"/>
            <p:cNvSpPr>
              <a:spLocks noChangeShapeType="1"/>
            </p:cNvSpPr>
            <p:nvPr/>
          </p:nvSpPr>
          <p:spPr bwMode="auto">
            <a:xfrm>
              <a:off x="1950" y="847"/>
              <a:ext cx="124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Group 10"/>
          <p:cNvGrpSpPr>
            <a:grpSpLocks/>
          </p:cNvGrpSpPr>
          <p:nvPr/>
        </p:nvGrpSpPr>
        <p:grpSpPr bwMode="auto">
          <a:xfrm>
            <a:off x="2232025" y="4010025"/>
            <a:ext cx="1947863" cy="646113"/>
            <a:chOff x="1787" y="864"/>
            <a:chExt cx="1995" cy="407"/>
          </a:xfrm>
        </p:grpSpPr>
        <p:sp>
          <p:nvSpPr>
            <p:cNvPr id="145421" name="Rectangle 4"/>
            <p:cNvSpPr>
              <a:spLocks noChangeArrowheads="1"/>
            </p:cNvSpPr>
            <p:nvPr/>
          </p:nvSpPr>
          <p:spPr bwMode="auto">
            <a:xfrm>
              <a:off x="1787" y="864"/>
              <a:ext cx="1995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spoken</a:t>
              </a:r>
            </a:p>
          </p:txBody>
        </p:sp>
        <p:sp>
          <p:nvSpPr>
            <p:cNvPr id="145422" name="Line 9"/>
            <p:cNvSpPr>
              <a:spLocks noChangeShapeType="1"/>
            </p:cNvSpPr>
            <p:nvPr/>
          </p:nvSpPr>
          <p:spPr bwMode="auto">
            <a:xfrm flipV="1">
              <a:off x="2104" y="881"/>
              <a:ext cx="104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Group 14"/>
          <p:cNvGrpSpPr>
            <a:grpSpLocks/>
          </p:cNvGrpSpPr>
          <p:nvPr/>
        </p:nvGrpSpPr>
        <p:grpSpPr bwMode="auto">
          <a:xfrm>
            <a:off x="7089775" y="5843588"/>
            <a:ext cx="1724025" cy="1014412"/>
            <a:chOff x="2789" y="3430"/>
            <a:chExt cx="1086" cy="639"/>
          </a:xfrm>
        </p:grpSpPr>
        <p:sp>
          <p:nvSpPr>
            <p:cNvPr id="145418" name="Line 11"/>
            <p:cNvSpPr>
              <a:spLocks noChangeShapeType="1"/>
            </p:cNvSpPr>
            <p:nvPr/>
          </p:nvSpPr>
          <p:spPr bwMode="auto">
            <a:xfrm>
              <a:off x="3061" y="3430"/>
              <a:ext cx="363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419" name="Line 12"/>
            <p:cNvSpPr>
              <a:spLocks noChangeShapeType="1"/>
            </p:cNvSpPr>
            <p:nvPr/>
          </p:nvSpPr>
          <p:spPr bwMode="auto">
            <a:xfrm flipH="1">
              <a:off x="2789" y="3430"/>
              <a:ext cx="272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420" name="Rectangle 13"/>
            <p:cNvSpPr>
              <a:spLocks noChangeArrowheads="1"/>
            </p:cNvSpPr>
            <p:nvPr/>
          </p:nvSpPr>
          <p:spPr bwMode="auto">
            <a:xfrm>
              <a:off x="2877" y="3665"/>
              <a:ext cx="99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on</a:t>
              </a: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7" name="图片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7458" name="Rectangle 3"/>
          <p:cNvSpPr>
            <a:spLocks noChangeArrowheads="1"/>
          </p:cNvSpPr>
          <p:nvPr/>
        </p:nvSpPr>
        <p:spPr bwMode="auto">
          <a:xfrm>
            <a:off x="160338" y="579438"/>
            <a:ext cx="8680450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Then gradual between about AD 800 and 1150,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English becomes less like German because those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who ruled England spoke first the Danish and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later French. These new settlers enriched the</a:t>
            </a: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English language and especially their vocabulary.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So by the 1600’s Shakespeare was able to make 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use for a wider vocabulary than ever before.</a:t>
            </a:r>
          </a:p>
          <a:p>
            <a:endParaRPr lang="en-US" altLang="zh-CN" sz="3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02757" name="Line 5"/>
          <p:cNvSpPr>
            <a:spLocks noChangeShapeType="1"/>
          </p:cNvSpPr>
          <p:nvPr/>
        </p:nvSpPr>
        <p:spPr bwMode="auto">
          <a:xfrm>
            <a:off x="5580063" y="2554288"/>
            <a:ext cx="720725" cy="5762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2762" name="Group 10"/>
          <p:cNvGrpSpPr>
            <a:grpSpLocks/>
          </p:cNvGrpSpPr>
          <p:nvPr/>
        </p:nvGrpSpPr>
        <p:grpSpPr bwMode="auto">
          <a:xfrm>
            <a:off x="5726113" y="4456113"/>
            <a:ext cx="1150937" cy="641350"/>
            <a:chOff x="2898" y="2729"/>
            <a:chExt cx="1179" cy="404"/>
          </a:xfrm>
        </p:grpSpPr>
        <p:sp>
          <p:nvSpPr>
            <p:cNvPr id="147470" name="Rectangle 4"/>
            <p:cNvSpPr>
              <a:spLocks noChangeArrowheads="1"/>
            </p:cNvSpPr>
            <p:nvPr/>
          </p:nvSpPr>
          <p:spPr bwMode="auto">
            <a:xfrm>
              <a:off x="2898" y="2729"/>
              <a:ext cx="117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its</a:t>
              </a:r>
            </a:p>
          </p:txBody>
        </p:sp>
        <p:sp>
          <p:nvSpPr>
            <p:cNvPr id="147471" name="Line 9"/>
            <p:cNvSpPr>
              <a:spLocks noChangeShapeType="1"/>
            </p:cNvSpPr>
            <p:nvPr/>
          </p:nvSpPr>
          <p:spPr bwMode="auto">
            <a:xfrm>
              <a:off x="2971" y="2774"/>
              <a:ext cx="72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8"/>
          <p:cNvGrpSpPr>
            <a:grpSpLocks/>
          </p:cNvGrpSpPr>
          <p:nvPr/>
        </p:nvGrpSpPr>
        <p:grpSpPr bwMode="auto">
          <a:xfrm>
            <a:off x="1182688" y="1000125"/>
            <a:ext cx="2082800" cy="646113"/>
            <a:chOff x="2211" y="1376"/>
            <a:chExt cx="948" cy="407"/>
          </a:xfrm>
        </p:grpSpPr>
        <p:sp>
          <p:nvSpPr>
            <p:cNvPr id="147468" name="Line 6"/>
            <p:cNvSpPr>
              <a:spLocks noChangeShapeType="1"/>
            </p:cNvSpPr>
            <p:nvPr/>
          </p:nvSpPr>
          <p:spPr bwMode="auto">
            <a:xfrm>
              <a:off x="2245" y="1434"/>
              <a:ext cx="59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469" name="Rectangle 7"/>
            <p:cNvSpPr>
              <a:spLocks noChangeArrowheads="1"/>
            </p:cNvSpPr>
            <p:nvPr/>
          </p:nvSpPr>
          <p:spPr bwMode="auto">
            <a:xfrm>
              <a:off x="2211" y="1376"/>
              <a:ext cx="94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gradually</a:t>
              </a:r>
            </a:p>
          </p:txBody>
        </p:sp>
      </p:grpSp>
      <p:grpSp>
        <p:nvGrpSpPr>
          <p:cNvPr id="19" name="Group 8"/>
          <p:cNvGrpSpPr>
            <a:grpSpLocks/>
          </p:cNvGrpSpPr>
          <p:nvPr/>
        </p:nvGrpSpPr>
        <p:grpSpPr bwMode="auto">
          <a:xfrm>
            <a:off x="1620838" y="2073275"/>
            <a:ext cx="1916112" cy="449263"/>
            <a:chOff x="2245" y="1434"/>
            <a:chExt cx="761" cy="414"/>
          </a:xfrm>
        </p:grpSpPr>
        <p:sp>
          <p:nvSpPr>
            <p:cNvPr id="147466" name="Line 6"/>
            <p:cNvSpPr>
              <a:spLocks noChangeShapeType="1"/>
            </p:cNvSpPr>
            <p:nvPr/>
          </p:nvSpPr>
          <p:spPr bwMode="auto">
            <a:xfrm>
              <a:off x="2245" y="1434"/>
              <a:ext cx="59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467" name="Rectangle 7"/>
            <p:cNvSpPr>
              <a:spLocks noChangeArrowheads="1"/>
            </p:cNvSpPr>
            <p:nvPr/>
          </p:nvSpPr>
          <p:spPr bwMode="auto">
            <a:xfrm>
              <a:off x="2280" y="1441"/>
              <a:ext cx="72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became</a:t>
              </a:r>
            </a:p>
          </p:txBody>
        </p:sp>
      </p:grpSp>
      <p:grpSp>
        <p:nvGrpSpPr>
          <p:cNvPr id="22" name="Group 10"/>
          <p:cNvGrpSpPr>
            <a:grpSpLocks/>
          </p:cNvGrpSpPr>
          <p:nvPr/>
        </p:nvGrpSpPr>
        <p:grpSpPr bwMode="auto">
          <a:xfrm>
            <a:off x="804863" y="6429375"/>
            <a:ext cx="1211262" cy="641350"/>
            <a:chOff x="2971" y="2889"/>
            <a:chExt cx="1241" cy="404"/>
          </a:xfrm>
        </p:grpSpPr>
        <p:sp>
          <p:nvSpPr>
            <p:cNvPr id="147464" name="Rectangle 4"/>
            <p:cNvSpPr>
              <a:spLocks noChangeArrowheads="1"/>
            </p:cNvSpPr>
            <p:nvPr/>
          </p:nvSpPr>
          <p:spPr bwMode="auto">
            <a:xfrm>
              <a:off x="3033" y="2889"/>
              <a:ext cx="117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itchFamily="18" charset="0"/>
                </a:rPr>
                <a:t>of</a:t>
              </a:r>
            </a:p>
          </p:txBody>
        </p:sp>
        <p:sp>
          <p:nvSpPr>
            <p:cNvPr id="147465" name="Line 9"/>
            <p:cNvSpPr>
              <a:spLocks noChangeShapeType="1"/>
            </p:cNvSpPr>
            <p:nvPr/>
          </p:nvSpPr>
          <p:spPr bwMode="auto">
            <a:xfrm>
              <a:off x="2971" y="2931"/>
              <a:ext cx="72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2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5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9506" name="Rectangle 4"/>
          <p:cNvSpPr>
            <a:spLocks noChangeArrowheads="1"/>
          </p:cNvSpPr>
          <p:nvPr/>
        </p:nvSpPr>
        <p:spPr bwMode="auto">
          <a:xfrm>
            <a:off x="0" y="-49213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 algn="just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考点活用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用本单元所学的词组、句型翻译下列短文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为了迎接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即将在广州举办的第</a:t>
            </a:r>
            <a:r>
              <a:rPr lang="en-US" altLang="zh-CN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16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届亚运会，很多人都开始学英语，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从官员、学生到司机、宾馆服务员等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。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即使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他们的英语说得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不流利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，他们还是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充分利用一切机会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用英语和外国人沟通交流。我也和同学们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一起积极参与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社区服务，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信不信由你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目前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，我已经能用英语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自由表达我的意思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了，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这是因为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英语是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以语音为基础</a:t>
            </a:r>
            <a:r>
              <a:rPr lang="zh-CN" altLang="en-US" sz="3200" b="1">
                <a:solidFill>
                  <a:srgbClr val="000000"/>
                </a:solidFill>
                <a:latin typeface="华文琥珀"/>
                <a:ea typeface="华文琥珀"/>
                <a:cs typeface="华文琥珀"/>
              </a:rPr>
              <a:t>的，我充分利用拼音帮助我学好英语。我明白了要学好一门语言，</a:t>
            </a:r>
            <a:r>
              <a:rPr lang="zh-CN" altLang="en-US" sz="3200" b="1">
                <a:solidFill>
                  <a:srgbClr val="FF0000"/>
                </a:solidFill>
                <a:latin typeface="华文琥珀"/>
                <a:ea typeface="华文琥珀"/>
                <a:cs typeface="华文琥珀"/>
              </a:rPr>
              <a:t>这个世上真的是没有捷径。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29" name="图片 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530" name="Rectangle 2"/>
          <p:cNvSpPr>
            <a:spLocks noChangeArrowheads="1"/>
          </p:cNvSpPr>
          <p:nvPr/>
        </p:nvSpPr>
        <p:spPr bwMode="auto">
          <a:xfrm>
            <a:off x="137795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endParaRPr lang="zh-CN" alt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304800" y="228600"/>
            <a:ext cx="8839200" cy="629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Many people in China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______  government officials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students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drivers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hotel clerks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began to learn English ________           the 2010 Guangzhou Asian Games. _______  they can not speak English _______ (</a:t>
            </a:r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fluency)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they ________________  every opportunity to communicate with foreigners. I_____________________ community service with my classmates and ________________ 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 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I am able to __________ _____ fluently in English ___________. ____________     English ______________________ and I ___________________pinyin to help me learn English. I understand that _______________________ </a:t>
            </a:r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a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 shortcut when we are learning a language.</a:t>
            </a:r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3657600" y="228600"/>
            <a:ext cx="198120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such as</a:t>
            </a:r>
          </a:p>
        </p:txBody>
      </p:sp>
      <p:sp>
        <p:nvSpPr>
          <p:cNvPr id="149509" name="Text Box 5"/>
          <p:cNvSpPr txBox="1">
            <a:spLocks noChangeArrowheads="1"/>
          </p:cNvSpPr>
          <p:nvPr/>
        </p:nvSpPr>
        <p:spPr bwMode="auto">
          <a:xfrm>
            <a:off x="-381000" y="1143000"/>
            <a:ext cx="381000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so as to welcome</a:t>
            </a:r>
          </a:p>
        </p:txBody>
      </p:sp>
      <p:sp>
        <p:nvSpPr>
          <p:cNvPr id="149510" name="Text Box 6"/>
          <p:cNvSpPr txBox="1">
            <a:spLocks noChangeArrowheads="1"/>
          </p:cNvSpPr>
          <p:nvPr/>
        </p:nvSpPr>
        <p:spPr bwMode="auto">
          <a:xfrm>
            <a:off x="0" y="1676400"/>
            <a:ext cx="381000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Even if</a:t>
            </a:r>
          </a:p>
        </p:txBody>
      </p:sp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5257800" y="1676400"/>
            <a:ext cx="198120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fluently</a:t>
            </a:r>
          </a:p>
        </p:txBody>
      </p:sp>
      <p:sp>
        <p:nvSpPr>
          <p:cNvPr id="149512" name="Text Box 8"/>
          <p:cNvSpPr txBox="1">
            <a:spLocks noChangeArrowheads="1"/>
          </p:cNvSpPr>
          <p:nvPr/>
        </p:nvSpPr>
        <p:spPr bwMode="auto">
          <a:xfrm>
            <a:off x="609600" y="2209800"/>
            <a:ext cx="365760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make good use of</a:t>
            </a:r>
          </a:p>
        </p:txBody>
      </p:sp>
      <p:sp>
        <p:nvSpPr>
          <p:cNvPr id="149513" name="Text Box 9"/>
          <p:cNvSpPr txBox="1">
            <a:spLocks noChangeArrowheads="1"/>
          </p:cNvSpPr>
          <p:nvPr/>
        </p:nvSpPr>
        <p:spPr bwMode="auto">
          <a:xfrm>
            <a:off x="2286000" y="2743200"/>
            <a:ext cx="472440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take an active part in</a:t>
            </a:r>
          </a:p>
        </p:txBody>
      </p:sp>
      <p:sp>
        <p:nvSpPr>
          <p:cNvPr id="149514" name="Text Box 10"/>
          <p:cNvSpPr txBox="1">
            <a:spLocks noChangeArrowheads="1"/>
          </p:cNvSpPr>
          <p:nvPr/>
        </p:nvSpPr>
        <p:spPr bwMode="auto">
          <a:xfrm>
            <a:off x="4724400" y="3328988"/>
            <a:ext cx="3090863" cy="60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believe it or not</a:t>
            </a:r>
          </a:p>
        </p:txBody>
      </p:sp>
      <p:sp>
        <p:nvSpPr>
          <p:cNvPr id="149515" name="Text Box 11"/>
          <p:cNvSpPr txBox="1">
            <a:spLocks noChangeArrowheads="1"/>
          </p:cNvSpPr>
          <p:nvPr/>
        </p:nvSpPr>
        <p:spPr bwMode="auto">
          <a:xfrm>
            <a:off x="1260475" y="3810000"/>
            <a:ext cx="3144838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express myself</a:t>
            </a:r>
          </a:p>
        </p:txBody>
      </p:sp>
      <p:sp>
        <p:nvSpPr>
          <p:cNvPr id="149516" name="Text Box 12"/>
          <p:cNvSpPr txBox="1">
            <a:spLocks noChangeArrowheads="1"/>
          </p:cNvSpPr>
          <p:nvPr/>
        </p:nvSpPr>
        <p:spPr bwMode="auto">
          <a:xfrm>
            <a:off x="0" y="4267200"/>
            <a:ext cx="34290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This is because</a:t>
            </a:r>
          </a:p>
        </p:txBody>
      </p:sp>
      <p:sp>
        <p:nvSpPr>
          <p:cNvPr id="149517" name="Text Box 13"/>
          <p:cNvSpPr txBox="1">
            <a:spLocks noChangeArrowheads="1"/>
          </p:cNvSpPr>
          <p:nvPr/>
        </p:nvSpPr>
        <p:spPr bwMode="auto">
          <a:xfrm>
            <a:off x="2209800" y="5334000"/>
            <a:ext cx="4449763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there is no such thing as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659563" y="3810000"/>
            <a:ext cx="2433637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at present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3429000" y="4362450"/>
            <a:ext cx="51435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is based on pronunciation</a:t>
            </a:r>
            <a:endParaRPr lang="en-US" altLang="zh-CN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0" y="4872038"/>
            <a:ext cx="37623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indent="539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make good use of </a:t>
            </a:r>
            <a:endParaRPr lang="en-US" altLang="zh-CN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9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9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8" grpId="0"/>
      <p:bldP spid="149509" grpId="0"/>
      <p:bldP spid="149510" grpId="0"/>
      <p:bldP spid="149511" grpId="0"/>
      <p:bldP spid="149512" grpId="0"/>
      <p:bldP spid="149513" grpId="0"/>
      <p:bldP spid="149514" grpId="0"/>
      <p:bldP spid="149515" grpId="0"/>
      <p:bldP spid="149516" grpId="0"/>
      <p:bldP spid="149517" grpId="0"/>
      <p:bldP spid="15" grpId="0"/>
      <p:bldP spid="16" grpId="0"/>
      <p:bldP spid="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3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1554" name="Rectangle 9"/>
          <p:cNvSpPr>
            <a:spLocks noChangeArrowheads="1"/>
          </p:cNvSpPr>
          <p:nvPr/>
        </p:nvSpPr>
        <p:spPr bwMode="auto">
          <a:xfrm>
            <a:off x="137795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endParaRPr lang="zh-CN" alt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51555" name="Rectangle 10"/>
          <p:cNvSpPr>
            <a:spLocks noChangeArrowheads="1"/>
          </p:cNvSpPr>
          <p:nvPr/>
        </p:nvSpPr>
        <p:spPr bwMode="auto">
          <a:xfrm>
            <a:off x="457200" y="609600"/>
            <a:ext cx="8305800" cy="509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</a:rPr>
              <a:t>答案：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Many people in China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such as government officials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students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drivers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hotel clerks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began to learn English so as to welcome the 2010 Guangzhou Asian Games.Even if they can not speak English fluently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they make good use of every opportunity to communicate with foreigners.I take an active part in community service with my classmates and believe it or not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I am able to express myself fluently in English at present.This is because English is based on pronunciation and I make good use of pinyin to help me learn English.I understand that there is no such thing as shortcut when we are learning a language.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7" name="图片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2578" name="Rectangle 2"/>
          <p:cNvSpPr>
            <a:spLocks noChangeArrowheads="1"/>
          </p:cNvSpPr>
          <p:nvPr/>
        </p:nvSpPr>
        <p:spPr bwMode="auto">
          <a:xfrm>
            <a:off x="0" y="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宋体" charset="-122"/>
                <a:ea typeface="黑体" pitchFamily="2" charset="-122"/>
              </a:rPr>
              <a:t>Ⅴ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语篇领悟     根据课文完成下列短文</a:t>
            </a:r>
            <a:endParaRPr lang="zh-CN" altLang="en-US" sz="2800">
              <a:solidFill>
                <a:srgbClr val="000000"/>
              </a:solidFill>
              <a:latin typeface="Times New Roman" pitchFamily="18" charset="0"/>
            </a:endParaRP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At the end of the 16th century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English was only spoken by people from England. They were native speakers. Today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the largest number of people 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__(speak)English may be in China. A lot of Chinese people speak English 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__their foreign language.</a:t>
            </a:r>
          </a:p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 English language ____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__(change)quite a lot over the last four centuries. Old English sounded more 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 less like German for it 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______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__(base)on German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but modern English sounds ________ like French than German 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 England was once ruled by the French.</a:t>
            </a:r>
          </a:p>
        </p:txBody>
      </p:sp>
      <p:sp>
        <p:nvSpPr>
          <p:cNvPr id="148483" name="Text Box 3"/>
          <p:cNvSpPr txBox="1">
            <a:spLocks noChangeArrowheads="1"/>
          </p:cNvSpPr>
          <p:nvPr/>
        </p:nvSpPr>
        <p:spPr bwMode="auto">
          <a:xfrm>
            <a:off x="3511550" y="1597025"/>
            <a:ext cx="2759075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speaking</a:t>
            </a: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148484" name="Text Box 4"/>
          <p:cNvSpPr txBox="1">
            <a:spLocks noChangeArrowheads="1"/>
          </p:cNvSpPr>
          <p:nvPr/>
        </p:nvSpPr>
        <p:spPr bwMode="auto">
          <a:xfrm>
            <a:off x="6397625" y="2181225"/>
            <a:ext cx="1389063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as</a:t>
            </a: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148485" name="Text Box 5"/>
          <p:cNvSpPr txBox="1">
            <a:spLocks noChangeArrowheads="1"/>
          </p:cNvSpPr>
          <p:nvPr/>
        </p:nvSpPr>
        <p:spPr bwMode="auto">
          <a:xfrm>
            <a:off x="234950" y="3429000"/>
            <a:ext cx="16002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The</a:t>
            </a:r>
          </a:p>
        </p:txBody>
      </p:sp>
      <p:sp>
        <p:nvSpPr>
          <p:cNvPr id="148486" name="Text Box 6"/>
          <p:cNvSpPr txBox="1">
            <a:spLocks noChangeArrowheads="1"/>
          </p:cNvSpPr>
          <p:nvPr/>
        </p:nvSpPr>
        <p:spPr bwMode="auto">
          <a:xfrm>
            <a:off x="3500438" y="3251200"/>
            <a:ext cx="3065462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has changed</a:t>
            </a: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6804025" y="3906838"/>
            <a:ext cx="1812925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or</a:t>
            </a: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2208213" y="4533900"/>
            <a:ext cx="2582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was based</a:t>
            </a:r>
          </a:p>
        </p:txBody>
      </p:sp>
      <p:sp>
        <p:nvSpPr>
          <p:cNvPr id="148489" name="Text Box 9"/>
          <p:cNvSpPr txBox="1">
            <a:spLocks noChangeArrowheads="1"/>
          </p:cNvSpPr>
          <p:nvPr/>
        </p:nvSpPr>
        <p:spPr bwMode="auto">
          <a:xfrm>
            <a:off x="2003425" y="5046663"/>
            <a:ext cx="1728788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more</a:t>
            </a: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148490" name="Text Box 10"/>
          <p:cNvSpPr txBox="1">
            <a:spLocks noChangeArrowheads="1"/>
          </p:cNvSpPr>
          <p:nvPr/>
        </p:nvSpPr>
        <p:spPr bwMode="auto">
          <a:xfrm>
            <a:off x="7092950" y="4991100"/>
            <a:ext cx="21971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because</a:t>
            </a: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</a:rPr>
              <a:t>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/>
      <p:bldP spid="148484" grpId="0"/>
      <p:bldP spid="148485" grpId="0"/>
      <p:bldP spid="148486" grpId="0"/>
      <p:bldP spid="148487" grpId="0"/>
      <p:bldP spid="148488" grpId="0"/>
      <p:bldP spid="148489" grpId="0"/>
      <p:bldP spid="14849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内容占位符 2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</a:pPr>
            <a:endParaRPr lang="en-US" altLang="zh-CN" smtClean="0"/>
          </a:p>
          <a:p>
            <a:pPr marL="0" indent="0" eaLnBrk="1" hangingPunct="1">
              <a:buFontTx/>
              <a:buNone/>
            </a:pPr>
            <a:endParaRPr lang="zh-CN" altLang="en-US" smtClean="0"/>
          </a:p>
        </p:txBody>
      </p:sp>
      <p:sp>
        <p:nvSpPr>
          <p:cNvPr id="153602" name="矩形 3"/>
          <p:cNvSpPr>
            <a:spLocks noChangeArrowheads="1"/>
          </p:cNvSpPr>
          <p:nvPr/>
        </p:nvSpPr>
        <p:spPr bwMode="auto">
          <a:xfrm>
            <a:off x="627063" y="1700213"/>
            <a:ext cx="826611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	Two people had great effects on the English changes. One was Shakespeare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who 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___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______(large)the English vocabulary; the other was Noah Webster</a:t>
            </a:r>
            <a:r>
              <a:rPr lang="zh-CN" altLang="en-US" sz="280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who wrote a dictionary______</a:t>
            </a:r>
            <a:r>
              <a:rPr lang="en-US" altLang="zh-CN" sz="2800" u="sng">
                <a:solidFill>
                  <a:srgbClr val="000000"/>
                </a:solidFill>
                <a:latin typeface="Times New Roman" pitchFamily="18" charset="0"/>
              </a:rPr>
              <a:t>_</a:t>
            </a: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</a:rPr>
              <a:t>__ gave American English its own identity.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323850" y="2698750"/>
            <a:ext cx="2265363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enlarged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372225" y="3317875"/>
            <a:ext cx="2771775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</a:rPr>
              <a:t>that/which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5" name="Picture 2" descr="101213092421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626" name="Text Box 3"/>
          <p:cNvSpPr txBox="1">
            <a:spLocks noChangeArrowheads="1"/>
          </p:cNvSpPr>
          <p:nvPr/>
        </p:nvSpPr>
        <p:spPr bwMode="auto">
          <a:xfrm>
            <a:off x="2843213" y="2492375"/>
            <a:ext cx="40322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7200" b="1">
                <a:solidFill>
                  <a:srgbClr val="000000"/>
                </a:solidFill>
                <a:latin typeface="Times New Roman" pitchFamily="18" charset="0"/>
              </a:rPr>
              <a:t>Practice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39750" y="549275"/>
            <a:ext cx="7993063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1.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人们承认他是一位杰出的科学家。</a:t>
            </a:r>
          </a:p>
          <a:p>
            <a:pPr>
              <a:lnSpc>
                <a:spcPct val="155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recognize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People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recognize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him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to be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an outstanding 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scientist.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2.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请不要在餐馆里吸烟。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request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You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are requested not to smoke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in the 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restaurant.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806450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3.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当地环境污染的问题在会上提了出来。</a:t>
            </a:r>
          </a:p>
          <a:p>
            <a:pPr>
              <a:lnSpc>
                <a:spcPct val="155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come up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 problem of the local environmental 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pollution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came up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at the meeting.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4.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图书馆里书的</a:t>
            </a:r>
            <a:r>
              <a:rPr lang="zh-CN" altLang="en-US" sz="3200" b="1" u="sng">
                <a:solidFill>
                  <a:srgbClr val="000000"/>
                </a:solidFill>
                <a:latin typeface="Times New Roman" pitchFamily="18" charset="0"/>
              </a:rPr>
              <a:t>数量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每年都在增长。</a:t>
            </a:r>
          </a:p>
          <a:p>
            <a:pPr>
              <a:lnSpc>
                <a:spcPct val="155000"/>
              </a:lnSpc>
            </a:pPr>
            <a:r>
              <a:rPr lang="zh-CN" altLang="en-US" sz="3200" b="1">
                <a:solidFill>
                  <a:srgbClr val="990033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The number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 books in the library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is </a:t>
            </a:r>
          </a:p>
          <a:p>
            <a:pPr>
              <a:lnSpc>
                <a:spcPct val="155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increasing year by year.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84213" y="404813"/>
            <a:ext cx="7777162" cy="579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5.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我们应当充分利用时间去做一切有用的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事情。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use of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We should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full use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our time to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do everything useful.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6.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这部电影基于真人真事，吸引了很多青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少年。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base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 film which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was based on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a real story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of a real person,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attracted/ appealed to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many teenagers.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5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7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8569325" cy="579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7.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教育在人们的生活中起着重要的作用。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plays a role/part in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Education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plays an important role/ part in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people’s life.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8.</a:t>
            </a: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学习英语的人数在很快地增加，这是因为英  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语很有用。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the number of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The number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people learning English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is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increasing rapidly.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This is because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English is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   very useful.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86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86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539750" y="981075"/>
            <a:ext cx="80645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9.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当他们面临困境时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他们可以请求国际援  </a:t>
            </a:r>
          </a:p>
          <a:p>
            <a:pPr>
              <a:lnSpc>
                <a:spcPct val="20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    助。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a request for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FF0066"/>
                </a:solidFill>
                <a:latin typeface="Times New Roman" pitchFamily="18" charset="0"/>
              </a:rPr>
              <a:t>    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When they are in trouble, they can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make a </a:t>
            </a:r>
          </a:p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    request for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international help.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24862" cy="594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10. </a:t>
            </a: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目前，很多学生无论去哪儿，都喜欢带手</a:t>
            </a:r>
          </a:p>
          <a:p>
            <a:pPr marL="342900" indent="-342900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机。尽管手机在日常交际中起着重要作用，但</a:t>
            </a:r>
          </a:p>
          <a:p>
            <a:pPr marL="342900" indent="-342900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我们建议学生还是应该合理利用手机。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At present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, most students would like to carry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their mobile phones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wherever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they go. 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Although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 cell phones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play an important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part in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 daily communication, the students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are suggested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making good use of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</a:rPr>
              <a:t> them.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6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539750" algn="l" defTabSz="914400" rtl="0" eaLnBrk="1" fontAlgn="base" latinLnBrk="0" hangingPunct="1">
          <a:lnSpc>
            <a:spcPct val="12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539750" algn="l" defTabSz="914400" rtl="0" eaLnBrk="1" fontAlgn="base" latinLnBrk="0" hangingPunct="1">
          <a:lnSpc>
            <a:spcPct val="12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">
  <a:themeElements>
    <a:clrScheme name="">
      <a:dk1>
        <a:srgbClr val="000000"/>
      </a:dk1>
      <a:lt1>
        <a:srgbClr val="CCEDC7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E2F4E0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Office 主题">
  <a:themeElements>
    <a:clrScheme name="">
      <a:dk1>
        <a:srgbClr val="000000"/>
      </a:dk1>
      <a:lt1>
        <a:srgbClr val="CCEDC7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E2F4E0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Office 主题">
  <a:themeElements>
    <a:clrScheme name="">
      <a:dk1>
        <a:srgbClr val="000000"/>
      </a:dk1>
      <a:lt1>
        <a:srgbClr val="CCEDC7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E2F4E0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3123</Words>
  <Application>Microsoft Office PowerPoint</Application>
  <PresentationFormat>全屏显示(4:3)</PresentationFormat>
  <Paragraphs>433</Paragraphs>
  <Slides>48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演示文稿设计模板</vt:lpstr>
      </vt:variant>
      <vt:variant>
        <vt:i4>69</vt:i4>
      </vt:variant>
      <vt:variant>
        <vt:lpstr>幻灯片标题</vt:lpstr>
      </vt:variant>
      <vt:variant>
        <vt:i4>48</vt:i4>
      </vt:variant>
    </vt:vector>
  </HeadingPairs>
  <TitlesOfParts>
    <vt:vector size="131" baseType="lpstr">
      <vt:lpstr>Arial</vt:lpstr>
      <vt:lpstr>宋体</vt:lpstr>
      <vt:lpstr>Calibri</vt:lpstr>
      <vt:lpstr>Times New Roman</vt:lpstr>
      <vt:lpstr>隶书</vt:lpstr>
      <vt:lpstr>华文新魏</vt:lpstr>
      <vt:lpstr>黑体</vt:lpstr>
      <vt:lpstr>Book Antiqua</vt:lpstr>
      <vt:lpstr>华文宋体</vt:lpstr>
      <vt:lpstr>Comic Sans MS</vt:lpstr>
      <vt:lpstr>MS Mincho</vt:lpstr>
      <vt:lpstr>楷体_GB2312</vt:lpstr>
      <vt:lpstr>华文隶书</vt:lpstr>
      <vt:lpstr>华文琥珀</vt:lpstr>
      <vt:lpstr>Office 主题</vt:lpstr>
      <vt:lpstr>1_默认设计模板</vt:lpstr>
      <vt:lpstr>1_Office 主题</vt:lpstr>
      <vt:lpstr>5_默认设计模板</vt:lpstr>
      <vt:lpstr>6_默认设计模板</vt:lpstr>
      <vt:lpstr>2_Office 主题</vt:lpstr>
      <vt:lpstr>4_Office 主题</vt:lpstr>
      <vt:lpstr>5_Office 主题</vt:lpstr>
      <vt:lpstr>5_默认设计模板</vt:lpstr>
      <vt:lpstr>5_默认设计模板</vt:lpstr>
      <vt:lpstr>5_默认设计模板</vt:lpstr>
      <vt:lpstr>5_默认设计模板</vt:lpstr>
      <vt:lpstr>5_默认设计模板</vt:lpstr>
      <vt:lpstr>5_默认设计模板</vt:lpstr>
      <vt:lpstr>5_默认设计模板</vt:lpstr>
      <vt:lpstr>5_默认设计模板</vt:lpstr>
      <vt:lpstr>5_默认设计模板</vt:lpstr>
      <vt:lpstr>5_默认设计模板</vt:lpstr>
      <vt:lpstr>5_默认设计模板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6_默认设计模板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2_Office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4_Office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5_Office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8F1N73X</dc:creator>
  <cp:lastModifiedBy>微软系统</cp:lastModifiedBy>
  <cp:revision>91</cp:revision>
  <cp:lastPrinted>2015-09-21T12:20:00Z</cp:lastPrinted>
  <dcterms:created xsi:type="dcterms:W3CDTF">2014-09-10T07:05:00Z</dcterms:created>
  <dcterms:modified xsi:type="dcterms:W3CDTF">2016-09-28T23:37:07Z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