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0" r:id="rId4"/>
    <p:sldId id="261" r:id="rId5"/>
    <p:sldId id="262" r:id="rId6"/>
    <p:sldId id="257" r:id="rId7"/>
    <p:sldId id="258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>
      <p:cViewPr varScale="1">
        <p:scale>
          <a:sx n="110" d="100"/>
          <a:sy n="110" d="100"/>
        </p:scale>
        <p:origin x="6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340711-05AD-1249-AB28-A4FA5737DE0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AB9DDE-8002-6C42-9AAB-C6D3D2D051A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03054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zh-CN" sz="12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“倒霉，我被浇成了落汤鸡” “谁怕？一蓑烟雨任平生”</a:t>
            </a:r>
            <a:br>
              <a:rPr lang="zh-CN" altLang="zh-CN" sz="12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br>
              <a:rPr lang="zh-CN" altLang="zh-CN" sz="12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B9DDE-8002-6C42-9AAB-C6D3D2D051A5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8228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just">
              <a:buClr>
                <a:srgbClr val="1E1E1E"/>
              </a:buClr>
              <a:buFont typeface="+mj-ea"/>
              <a:buAutoNum type="circleNumDbPlain"/>
            </a:pPr>
            <a:r>
              <a:rPr lang="zh-CN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作者以“惊蝉”和“旅雁”两个意象自比，表明自己在宦海沉浮中的漂泊无依之苦；</a:t>
            </a:r>
            <a:endParaRPr lang="zh-CN" altLang="zh-CN" sz="18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just">
              <a:buClr>
                <a:srgbClr val="1E1E1E"/>
              </a:buClr>
              <a:buFont typeface="+mj-ea"/>
              <a:buAutoNum type="circleNumDbPlain"/>
            </a:pPr>
            <a:r>
              <a:rPr lang="zh-CN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希望李侍郎引荐、提携自己；</a:t>
            </a:r>
            <a:endParaRPr lang="zh-CN" altLang="zh-CN" sz="18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just">
              <a:buClr>
                <a:srgbClr val="1E1E1E"/>
              </a:buClr>
              <a:buFont typeface="+mj-ea"/>
              <a:buAutoNum type="circleNumDbPlain"/>
            </a:pPr>
            <a:r>
              <a:rPr lang="zh-CN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同时，还生发出对自己功业未成的遗憾和感慨，形成刚柔并济的劝进之力。（其他答案言之成理亦可。每点</a:t>
            </a:r>
            <a:r>
              <a:rPr lang="en-US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分，共</a:t>
            </a:r>
            <a:r>
              <a:rPr lang="en-US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分）</a:t>
            </a:r>
            <a:r>
              <a:rPr lang="en-US" altLang="zh-CN" sz="18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8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B9DDE-8002-6C42-9AAB-C6D3D2D051A5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19614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8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①真挚的友情②强烈的思归之情③对家乡风物由衷的喜爱与怀念</a:t>
            </a:r>
            <a:endParaRPr lang="zh-CN" altLang="zh-CN" sz="18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B9DDE-8002-6C42-9AAB-C6D3D2D051A5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33647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6A52AC-9BBF-4F2F-C151-2EA16D2A5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6F31FDD-242F-6E23-72F2-D3FF5801AA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3CAB18B-E9E0-588B-A8CB-F01E69364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96E6DB0-C1FB-DA3E-4794-A7FD00355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7D7198F-FE8D-20FD-7B8D-6106B0027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11836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59B514-AE95-DA4E-A6E1-CD87D5481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10B31C1-F8AF-3B4B-C318-4123E07C7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FC51DA3-7C9F-C777-B6AF-D45B71BC7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ADFB31-61B3-9BBF-6B04-AEE0FEBAD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EC8FC1-CAD0-7D1F-69FE-CC6E32F4E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225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5761F2-A1A1-973F-E193-9EE5B3678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9E5A4C1-0138-5DB5-45E6-EC65A3B1F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140B5C-48C8-A9D9-557C-111F7F1C7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172962-D8AF-C8B5-83EC-D52671624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564FC0-DAE3-1348-9103-BBCCDFF8D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92660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1EC1F0-5C28-F54A-401B-62B4F8443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5C90AAA-465F-1071-24EA-78FA103CA2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D9F6007-6862-5BBE-E4B5-666775263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49BC4FA-02FD-FEE5-3D86-4D5EE0730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F3A2687-7155-119D-DE88-7A045D6EF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EB7EFA2-B130-BF67-B748-FB382F6ED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53033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A281FE-5B16-F6CF-E02C-30359DE00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2CD304F-C911-3A00-DD28-DA7B3C66A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2D443B8-D7A1-5E9C-06A1-C86D081066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3C651BF-0D51-6D57-31EF-40F8A74471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9A441FA-FE88-F527-FAA2-0235BCF98E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1B30709-6436-2578-D945-B43F6D1F7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F8F6F7C-AA4C-B8ED-7539-4403D52C1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C830BBE-D808-72A6-05E5-304E42C91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7084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957ABA-C5CF-547C-8894-CD4D47035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318A83A-46E8-42C1-6EDB-5FC793374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65B584A-1D4E-041C-43A7-B0505092C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FA4CAE3-2DCA-7418-14A3-07FAF1EBE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67314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8DF4AB3-9176-C782-2265-5BAE7E34B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779329D-B008-9833-DE8B-8584BFB8A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DAC7FCE-4BD8-3548-0A2B-7E9B85A5C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3491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BC887BB-3D94-08A8-6420-C9C64919A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3437841-4F3C-6F4B-6BE7-D39684C32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216206B-AEB3-3A50-1EBC-90245E6A6F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3580797-A64E-09D3-375A-3D60330E3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3D8A7B2-0F4D-9AD0-1031-4014FC1EA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F9F6C52-23A4-C2BF-1042-9286FE08E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58947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31C52D-1FF9-91ED-93C1-81D76D269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3F085BC-B526-3426-846B-C35460246F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596ADD1-DCBA-B91D-9794-B3C831B19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645A9FE-51AE-EC44-AF91-53379D5C0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8D0E3B5-5CED-45C6-91F5-F089134D3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B1F8FE-7775-3F63-3083-CF6898F5F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34952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C8662C-C91E-25B0-F97B-4FBCA1AC6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422E6AF-2809-6A63-41FD-07F1F1A61A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34EFBED-7BCA-4EB8-D0E1-AAB2BDF97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EB798B-618D-B837-38C6-082CF525A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EA9172D-C2B0-07F1-FF48-9DC8705EC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11970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C5E8A73-4C0B-40CD-EBC4-726DEFF03D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A026C2-5B7C-B5BD-BFCF-CFE453EFE3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A8E3AE7-8B6B-0ABE-F423-03A7F1A37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DE6CD6-18E2-45D7-56B8-99BA0D4BA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E8AF102-ECBA-800F-5C49-F8D059B81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45018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132E5BC-4CB5-809A-4F92-446A13984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6659A06-3DCC-8E59-797F-6D01BF27E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6D5FCCF-6F89-7C6F-14B3-3A089D5CC8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73655-00AC-2C42-87D9-6C964A8FA3BE}" type="datetimeFigureOut">
              <a:rPr kumimoji="1" lang="zh-CN" altLang="en-US" smtClean="0"/>
              <a:t>2022/11/3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7D05BE-50A7-5847-BFC1-37948285E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47F25B5-8B1D-B4A0-4B52-A500FA315A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128E2E-FEDE-4144-A7CC-9B66A854637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0959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DFDF50-AD23-5003-EB3D-71F7EDC918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sz="1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你们觉得语文难在哪？</a:t>
            </a:r>
            <a:br>
              <a:rPr lang="zh-CN" altLang="zh-CN" sz="1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1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你自己和别人语文的差距在哪？</a:t>
            </a:r>
            <a:br>
              <a:rPr lang="zh-CN" altLang="zh-CN" sz="1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1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读不懂古诗的思想情感？</a:t>
            </a:r>
            <a:br>
              <a:rPr lang="en-US" altLang="zh-CN" sz="1800" kern="100" dirty="0"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en-US" sz="1800" kern="100" dirty="0"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有没有</a:t>
            </a:r>
            <a:r>
              <a:rPr lang="zh-CN" altLang="zh-CN" sz="18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可能</a:t>
            </a:r>
            <a:r>
              <a:rPr lang="zh-CN" altLang="en-US" sz="18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你</a:t>
            </a:r>
            <a:r>
              <a:rPr lang="zh-CN" altLang="zh-CN" sz="18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努力错了方向</a:t>
            </a:r>
            <a:r>
              <a:rPr lang="zh-CN" altLang="en-US" sz="18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？</a:t>
            </a:r>
            <a:r>
              <a:rPr lang="zh-CN" altLang="zh-CN" dirty="0">
                <a:effectLst/>
              </a:rPr>
              <a:t> </a:t>
            </a: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B25847C-A621-CDFB-49A5-93FE88A0B8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8157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DFDF50-AD23-5003-EB3D-71F7EDC918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zh-CN" sz="1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古诗是什么？是古代矫情的文人发的朋友圈</a:t>
            </a:r>
            <a:r>
              <a:rPr lang="zh-CN" altLang="en-US" sz="1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！！！</a:t>
            </a: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B25847C-A621-CDFB-49A5-93FE88A0B8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2531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A5B807-A075-BEE7-82AE-1D953B2B8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场景一：下雨了，没带伞。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B0A11A-4BFA-9034-E4B1-4A9F8690C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b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你的朋友圈</a:t>
            </a:r>
            <a:r>
              <a:rPr lang="zh-CN" altLang="en-US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怎么发？</a:t>
            </a:r>
            <a:endParaRPr lang="en-US" altLang="zh-CN" sz="28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苏轼怎么发朋友圈</a:t>
            </a:r>
            <a:r>
              <a:rPr lang="zh-CN" altLang="en-US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？</a:t>
            </a:r>
            <a:b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b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3319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A5B807-A075-BEE7-82AE-1D953B2B8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场景二：</a:t>
            </a:r>
            <a:r>
              <a:rPr lang="zh-CN" altLang="zh-CN" sz="44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出去玩去了，看到美景</a:t>
            </a:r>
            <a:endParaRPr kumimoji="1"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B0A11A-4BFA-9034-E4B1-4A9F8690C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b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你</a:t>
            </a:r>
            <a:r>
              <a:rPr lang="zh-CN" altLang="en-US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的：</a:t>
            </a:r>
            <a: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，比耶，</a:t>
            </a:r>
            <a:r>
              <a:rPr lang="en-US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or</a:t>
            </a:r>
            <a: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游客照，快看，天边有好多鸟</a:t>
            </a:r>
            <a:endParaRPr lang="en-US" altLang="zh-CN" sz="28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kern="100" dirty="0"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苏轼呢？</a:t>
            </a:r>
            <a:endParaRPr lang="en-US" altLang="zh-CN" kern="100" dirty="0"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endParaRPr lang="en-US" altLang="zh-CN" sz="28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endParaRPr lang="en-US" altLang="zh-CN" kern="100" dirty="0"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b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  <a:b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所以各位不要去妖魔化古诗，尝试去读懂他的朋友圈就行。</a:t>
            </a:r>
            <a:br>
              <a:rPr lang="zh-CN" altLang="zh-CN" sz="2800" kern="100" dirty="0"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85996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4A6853-5269-B2F0-19D1-681F8FEB6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D991C4-19C3-B865-CD88-E0A81DCA4F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 dirty="0"/>
              <a:t>他发文字时正在经历着什么事？</a:t>
            </a:r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en-US" altLang="zh-CN" dirty="0" err="1"/>
              <a:t>eg</a:t>
            </a:r>
            <a:r>
              <a:rPr kumimoji="1" lang="zh-CN" altLang="en-US" dirty="0"/>
              <a:t>春风得意马蹄疾一日看尽长安花</a:t>
            </a:r>
          </a:p>
        </p:txBody>
      </p:sp>
    </p:spTree>
    <p:extLst>
      <p:ext uri="{BB962C8B-B14F-4D97-AF65-F5344CB8AC3E}">
        <p14:creationId xmlns:p14="http://schemas.microsoft.com/office/powerpoint/2010/main" val="640555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5CD3D08-D283-1034-415A-B7FBD787B8C8}"/>
              </a:ext>
            </a:extLst>
          </p:cNvPr>
          <p:cNvSpPr txBox="1"/>
          <p:nvPr/>
        </p:nvSpPr>
        <p:spPr>
          <a:xfrm>
            <a:off x="590308" y="300943"/>
            <a:ext cx="10544537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zh-CN" sz="2400" b="1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秋夕读书幽兴献兵部李侍郎①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唐·岑参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年纪蹉跎四十强，自怜头白始为郎。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雨滋苔藓侵阶绿，秋飒梧桐覆井黄。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惊蝉也解求高树，旅雁还应厌后行。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览卷试穿邻舍壁，明灯何惜借余光②。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b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【注释】①李侍郎，李进，掌管兵部的高级官员。②《西京杂记》有匡衡凿壁借光的故事，此处作者化用其事。</a:t>
            </a:r>
            <a:endParaRPr lang="en-US" altLang="zh-CN" sz="2400" kern="100" dirty="0">
              <a:solidFill>
                <a:srgbClr val="1E1E1E"/>
              </a:solidFill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b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15.下列对这首诗的理解和赏析，不正确的一项是（    ）（3分）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A.由标题可知，这是一首进献诗，推测作者将要集中地表达自身的诉求</a:t>
            </a:r>
            <a: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B.本诗开篇直言诗人已年过四十，鬓发全都斑白，透露出自伤自怜之感</a:t>
            </a:r>
            <a: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C.雨后苔痕侵上台阶，风中梧桐叶片也已飘然落下，处处充满萧瑟肃杀</a:t>
            </a:r>
            <a: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D.尾联巧借凿壁偷光的典故，表达了诗人对于先贤学者刻苦学习的仰慕</a:t>
            </a:r>
            <a: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b="1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16.本诗颈联写到“惊蝉”和“旅雁”，对表情达意有何作用？（6分）  </a:t>
            </a:r>
          </a:p>
          <a:p>
            <a:pPr algn="just"/>
            <a:r>
              <a:rPr lang="en-US" altLang="zh-CN" sz="2400" b="1" kern="100" dirty="0">
                <a:solidFill>
                  <a:srgbClr val="1E1E1E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63326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0B6B898-6180-9E10-7C20-D95413ACF681}"/>
              </a:ext>
            </a:extLst>
          </p:cNvPr>
          <p:cNvSpPr txBox="1"/>
          <p:nvPr/>
        </p:nvSpPr>
        <p:spPr>
          <a:xfrm>
            <a:off x="430192" y="520861"/>
            <a:ext cx="11331615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润州送人往长洲①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陆龟蒙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秋来频上向吴亭②，每上思归意剩③生。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废苑④池台烟里色，夜村蓑笠雨中声。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汀洲月下菱船疾，杨柳风高酒旆轻。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楷体" panose="02010609060101010101" pitchFamily="49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zh-CN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君住松江多少日，为尝鲈鲙与莼羹。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b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[</a:t>
            </a: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注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]①</a:t>
            </a: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长洲是陆龟蒙的故乡（今苏州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）。</a:t>
            </a: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松江流经长洲境内，盛产鲈鱼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。②</a:t>
            </a: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向吴亭，位于润州（今镇江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）。③</a:t>
            </a: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剩，更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。④</a:t>
            </a: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废苑，指长洲苑，吴王阖闾射猎处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15．下列对这首诗的理解和赏析，不正确的一项是（3分）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A．首联反复使用“上”这一动词，增强了语势，使诗人情感表达得更为强烈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B．颔联从视觉和听觉角度描绘了向吴亭上所见实景，创造了空濛静谧的意境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C．菱舟疾驰、酒旗轻舞的场景具有江南水乡秋季的典型特征，选材别具匠心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 err="1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D．诗中“鲈鲙”与辛弃疾《水龙吟》中的“鲈鱼堪脍”具有相似的文化意味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。</a:t>
            </a:r>
            <a:b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16．本诗所表达的情感比较</a:t>
            </a:r>
            <a:r>
              <a:rPr lang="en-US" altLang="zh-CN" sz="2400" kern="100" dirty="0">
                <a:solidFill>
                  <a:srgbClr val="0432FF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丰富</a:t>
            </a:r>
            <a:r>
              <a:rPr lang="en-US" altLang="zh-CN" sz="2400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，请简要概括。（6分）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400" b="1" kern="100" dirty="0">
                <a:solidFill>
                  <a:srgbClr val="111111"/>
                </a:solidFill>
                <a:effectLst/>
                <a:latin typeface="DengXian" panose="02010600030101010101" pitchFamily="2" charset="-122"/>
                <a:ea typeface="DengXian" panose="02010600030101010101" pitchFamily="2" charset="-122"/>
                <a:cs typeface="Times New Roman" panose="02020603050405020304" pitchFamily="18" charset="0"/>
              </a:rPr>
              <a:t>组合题</a:t>
            </a:r>
            <a:endParaRPr lang="zh-CN" altLang="zh-CN" sz="2400" kern="100" dirty="0">
              <a:effectLst/>
              <a:latin typeface="DengXian" panose="02010600030101010101" pitchFamily="2" charset="-122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70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623</Words>
  <Application>Microsoft Macintosh PowerPoint</Application>
  <PresentationFormat>宽屏</PresentationFormat>
  <Paragraphs>29</Paragraphs>
  <Slides>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DengXian</vt:lpstr>
      <vt:lpstr>DengXian</vt:lpstr>
      <vt:lpstr>等线 Light</vt:lpstr>
      <vt:lpstr>楷体</vt:lpstr>
      <vt:lpstr>Arial</vt:lpstr>
      <vt:lpstr>Office 主题​​</vt:lpstr>
      <vt:lpstr>你们觉得语文难在哪？ 你自己和别人语文的差距在哪？ 读不懂古诗的思想情感？ 有没有可能你努力错了方向？ </vt:lpstr>
      <vt:lpstr>古诗是什么？是古代矫情的文人发的朋友圈！！！</vt:lpstr>
      <vt:lpstr>场景一：下雨了，没带伞。</vt:lpstr>
      <vt:lpstr>场景二：出去玩去了，看到美景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你们觉得语文难在哪？ 你自己和别人语文的差距在哪？ 读不懂古诗的思想情感？ 有没有可能你努力错了方向？ </dc:title>
  <dc:creator>Microsoft Office User</dc:creator>
  <cp:lastModifiedBy>Microsoft Office User</cp:lastModifiedBy>
  <cp:revision>1</cp:revision>
  <dcterms:created xsi:type="dcterms:W3CDTF">2022-11-03T12:45:04Z</dcterms:created>
  <dcterms:modified xsi:type="dcterms:W3CDTF">2022-11-03T12:53:53Z</dcterms:modified>
</cp:coreProperties>
</file>