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76" r:id="rId14"/>
    <p:sldId id="272" r:id="rId15"/>
    <p:sldId id="273" r:id="rId16"/>
    <p:sldId id="268" r:id="rId17"/>
    <p:sldId id="270" r:id="rId18"/>
    <p:sldId id="269" r:id="rId19"/>
    <p:sldId id="271" r:id="rId20"/>
    <p:sldId id="274" r:id="rId21"/>
    <p:sldId id="275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70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222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801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678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071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597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56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194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981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981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3808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53641-5FAC-454C-AFA9-9EA758C5528E}" type="datetimeFigureOut">
              <a:rPr lang="zh-CN" altLang="en-US" smtClean="0"/>
              <a:t>2021/10/20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5979F-DEFF-412F-94CC-14C5B04CA4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228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o.gushiwen.cn/authorv_b90660e3e492.aspx" TargetMode="External"/><Relationship Id="rId2" Type="http://schemas.openxmlformats.org/officeDocument/2006/relationships/hyperlink" Target="https://so.gushiwen.cn/shangxi_1217.aspx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5120" y="213360"/>
            <a:ext cx="1129792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春江潮水连海平，海上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明月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共潮生。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滟滟随波千万里，何处春江无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月明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江流宛转绕芳甸，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月照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花林皆似霰；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空里流霜不觉飞，汀上白沙看不见。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江天一色无纤尘，皎皎空中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孤月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轮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endParaRPr lang="en-US" altLang="zh-CN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写景：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空阔、明亮、清朗、洁净的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景象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endParaRPr lang="zh-CN" altLang="en-US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89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43200" y="132080"/>
            <a:ext cx="7386320" cy="261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江畔何人初见月？江月何年初照人？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人生代代无穷已，江月年年望相似。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不知江月待何人，但见长江送流水。</a:t>
            </a:r>
          </a:p>
          <a:p>
            <a:pPr>
              <a:lnSpc>
                <a:spcPts val="5100"/>
              </a:lnSpc>
            </a:pP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7040" y="2428240"/>
            <a:ext cx="11318240" cy="3362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、对宇宙的叩问，对未知的探索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困惑就是意义的追寻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、变与不变；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生命意识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、瞬间与永恒；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052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600" y="152400"/>
            <a:ext cx="7589520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白云一片去悠悠，青枫浦上不胜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愁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谁家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今夜扁舟子？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何处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相思明月楼？</a:t>
            </a:r>
          </a:p>
          <a:p>
            <a:pPr>
              <a:lnSpc>
                <a:spcPts val="5100"/>
              </a:lnSpc>
            </a:pPr>
            <a:r>
              <a:rPr lang="zh-CN" altLang="en-US" sz="3600" b="1" u="sng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可怜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楼上月裴回，应照离人妆镜台。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玉户帘中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卷不去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，捣衣砧上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拂还来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此时相望不相闻，愿逐月华流照君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鸿雁长飞光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不度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，鱼龙潜跃水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成文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无法传情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波澜不断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3600" dirty="0"/>
          </a:p>
        </p:txBody>
      </p:sp>
      <p:sp>
        <p:nvSpPr>
          <p:cNvPr id="3" name="文本框 2"/>
          <p:cNvSpPr txBox="1"/>
          <p:nvPr/>
        </p:nvSpPr>
        <p:spPr>
          <a:xfrm>
            <a:off x="7934960" y="152400"/>
            <a:ext cx="39522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生愁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谁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家是谁家？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何处是哪处？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月色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撩人扰人之深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思念之重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月华是情感的载体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3040" y="5750560"/>
            <a:ext cx="984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请分析：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可怜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在这里你是怎样理解的？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13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1920" y="203200"/>
            <a:ext cx="793496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昨夜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闲潭梦落花，可怜春半不还家。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江水流春去欲尽，江潭落月复西斜。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斜月沉沉藏海雾，碣石潇湘无限路。</a:t>
            </a: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不知乘月几人归，落月摇情满江树。</a:t>
            </a:r>
          </a:p>
          <a:p>
            <a:endParaRPr lang="zh-CN" altLang="en-US" sz="3600" dirty="0"/>
          </a:p>
        </p:txBody>
      </p:sp>
      <p:sp>
        <p:nvSpPr>
          <p:cNvPr id="4" name="文本框 3"/>
          <p:cNvSpPr txBox="1"/>
          <p:nvPr/>
        </p:nvSpPr>
        <p:spPr>
          <a:xfrm>
            <a:off x="7701280" y="203200"/>
            <a:ext cx="43281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江水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流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春，流去的是什么？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江潭落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月的时刻应该是什么时刻？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游子在想什么？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1920" y="4257040"/>
            <a:ext cx="1071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请分析：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可怜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在这里你是怎样理解的？</a:t>
            </a:r>
          </a:p>
          <a:p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67045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8148320" cy="6581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我打江南走过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那等在季节里的容颜如莲花的开落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东风不来，三月的柳絮不飞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你的心如小小寂寞的城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恰若青石的街道向晚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跫音不响，三月的春帷不揭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你的心是小小的窗扉紧掩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我达达的马蹄是美丽的错误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我不是归人，是个过客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79360" y="264160"/>
            <a:ext cx="4277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郑愁予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错误</a:t>
            </a:r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780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4640" y="518160"/>
            <a:ext cx="1135888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秦风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无衣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初民时代直白的袍泽之谊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春江花月夜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文字的魅力时代、巅峰时代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理性思考与私密情感时代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将进酒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 有没有内心的冲突？感情的另一种演绎方式；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江城子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：用达观的人生态度表达最柔软的内心情感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760" y="121920"/>
            <a:ext cx="1189736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君不见，黄河之水天上来，奔流到海不复回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（气势恢宏）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君不见，高堂明镜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悲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白发，朝如青丝暮成雪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（陡然悲怆）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人生得意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须尽欢，莫使金樽空对月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（诗人得意过没有？）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天生我材必有用，千金散尽还复来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（请看尼采）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烹羊宰牛且为乐，会须一饮三百杯。</a:t>
            </a:r>
          </a:p>
          <a:p>
            <a:pPr>
              <a:lnSpc>
                <a:spcPts val="4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岑夫子，丹丘生，将进酒，杯莫停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（当生命力遇到阻遏？）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与君歌一曲，请君为我倾耳听。</a:t>
            </a:r>
          </a:p>
          <a:p>
            <a:pPr>
              <a:lnSpc>
                <a:spcPts val="4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钟鼓馔玉不足贵，但愿长醉不复醒。</a:t>
            </a:r>
          </a:p>
          <a:p>
            <a:pPr>
              <a:lnSpc>
                <a:spcPts val="4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古来圣贤皆寂寞，惟有饮者留其名。</a:t>
            </a:r>
          </a:p>
          <a:p>
            <a:pPr>
              <a:lnSpc>
                <a:spcPts val="4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陈王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昔时宴平乐，斗酒十千恣欢谑。</a:t>
            </a:r>
          </a:p>
          <a:p>
            <a:pPr>
              <a:lnSpc>
                <a:spcPts val="4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主人何为言少钱，径须沽取对君酌。</a:t>
            </a:r>
          </a:p>
          <a:p>
            <a:pPr>
              <a:lnSpc>
                <a:spcPts val="4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五花马，千金裘，呼儿将出换美酒，与尔同销万古愁。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1641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4640" y="518160"/>
            <a:ext cx="11897360" cy="4580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《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将进酒</a:t>
            </a:r>
            <a:r>
              <a:rPr lang="en-US" altLang="zh-CN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原是汉乐府短箫铙歌的曲调，标题的意思为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“劝酒歌”，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内容多是咏唱喝酒放歌之事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首</a:t>
            </a:r>
            <a:r>
              <a:rPr lang="zh-CN" altLang="en-US" sz="3600" b="1" u="sng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rId2"/>
              </a:rPr>
              <a:t>诗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是诗人当时和友人岑勋在嵩山另一老友元丹丘的颍阳山居作客，作者正值仕途遇挫之际，所以借酒兴诗，来了一次酣畅淋漓的抒发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这首诗里，</a:t>
            </a:r>
            <a:r>
              <a:rPr lang="zh-CN" altLang="en-US" sz="3600" b="1" u="sng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rId3"/>
              </a:rPr>
              <a:t>李白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“借题发挥”，借酒消愁，感叹人生易老，抒发了自己怀才不遇的心情。</a:t>
            </a:r>
          </a:p>
        </p:txBody>
      </p:sp>
    </p:spTree>
    <p:extLst>
      <p:ext uri="{BB962C8B-B14F-4D97-AF65-F5344CB8AC3E}">
        <p14:creationId xmlns:p14="http://schemas.microsoft.com/office/powerpoint/2010/main" val="263829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280" y="162560"/>
            <a:ext cx="11978640" cy="597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尼采：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我的时代还没有到， 有的人在死后才出生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3600" b="1" dirty="0" smtClean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“总有一天，我的名字将会和某种可怕的记忆连在一起，因为我不是人，我是炸药，我是真理之身。但是我的真理是可怕的，因为迄今为止所有真理都是谎言。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 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李白：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天生我才必有用；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太阳神阿波罗：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理性精神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酒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神迪奥尼索斯：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生命本能的创造力、否定理性的反抗精神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671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760" y="142240"/>
            <a:ext cx="11115040" cy="4580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问题：李白之愁是什么愁？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奋其智能，愿为辅佐君王，使天下大定，四海归一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出则以平交王侯，遁则以俯视巢许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命题：李白的幸运与不幸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193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81280"/>
            <a:ext cx="11826240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、林语堂对苏轼的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评价：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苏东坡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是一个无可救药的乐天派、一个伟大的人道主义者、一个百姓的朋友、一个大文豪、大书法家、创新的画家、造酒试验家。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个工程师、一个憎恨清教徒主义的人、一位瑜伽修行者佛教徒、巨儒政治家、一个皇帝的秘书、酒仙、厚道的法官、一位在政治上专唱反调的人。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一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个月夜徘徊者、一个诗人、一个小丑。但是这还不足以道出苏东坡的全部，苏东坡比中国其他的诗人更具有多面性天才的丰富感。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变化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感和幽默感，智能优异，心灵却像天真的小孩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这种混合等于耶稣所谓蛇的智慧加上鸽子的温文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878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2720" y="375920"/>
            <a:ext cx="12019280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、钱穆对苏轼的评价：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苏东坡诗之伟大，因他一辈子没有在政治上得意过。他一生奔走潦倒，波澜曲折都在诗里见。但苏东坡的儒学境界并不高，但在他处艰难的环境中，他的人格是伟大的。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像他在黄州和后来在惠州、琼州的一段。那个时候诗都好，可是一安逸下来，就有些不行，诗境未免有时落俗套。东坡诗之长处，在有豪情，有逸趣。其恬静不如王摩诘，其忠恳不如杜工部。</a:t>
            </a:r>
          </a:p>
          <a:p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843280" y="4947920"/>
            <a:ext cx="9834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              五千年来活得精彩第一人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95041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4745" y="1350818"/>
            <a:ext cx="117555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死亡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是一道门，逝去并不是终结，而是超越，然后走向下一程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-—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电影</a:t>
            </a:r>
            <a:r>
              <a:rPr lang="en-US" altLang="zh-CN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入殓师</a:t>
            </a:r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zh-CN" altLang="en-US" sz="3600" b="1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在世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en-US" altLang="zh-CN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'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终结’就是死亡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——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海德格尔</a:t>
            </a:r>
          </a:p>
        </p:txBody>
      </p:sp>
    </p:spTree>
    <p:extLst>
      <p:ext uri="{BB962C8B-B14F-4D97-AF65-F5344CB8AC3E}">
        <p14:creationId xmlns:p14="http://schemas.microsoft.com/office/powerpoint/2010/main" val="795100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9273" y="221673"/>
            <a:ext cx="10266219" cy="2815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离思五首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其四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》——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唐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元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稹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曾经沧海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难为水，除却巫山不是云。</a:t>
            </a: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取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次花丛懒回顾，半缘修道半缘君。</a:t>
            </a:r>
          </a:p>
          <a:p>
            <a:pPr>
              <a:lnSpc>
                <a:spcPts val="5500"/>
              </a:lnSpc>
            </a:pP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86055" y="270164"/>
            <a:ext cx="582583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沈园二首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宋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陆游</a:t>
            </a:r>
          </a:p>
          <a:p>
            <a:pPr>
              <a:lnSpc>
                <a:spcPts val="51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其一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城上斜阳画角哀，沈园非复旧池台。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伤心桥下春波绿，曾是惊鸿照影来。</a:t>
            </a:r>
          </a:p>
          <a:p>
            <a:pPr>
              <a:lnSpc>
                <a:spcPts val="51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其二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梦断香消四十年，沈园柳老不吹绵。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此身行作稽山土，犹吊遗踪一泫然。</a:t>
            </a:r>
          </a:p>
          <a:p>
            <a:pPr>
              <a:lnSpc>
                <a:spcPts val="51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4243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909" y="318655"/>
            <a:ext cx="6352309" cy="4914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梦微之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》——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唐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白居易</a:t>
            </a:r>
          </a:p>
          <a:p>
            <a:pPr>
              <a:lnSpc>
                <a:spcPts val="47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夜来携手梦同游，晨起盈巾泪莫收。 </a:t>
            </a:r>
          </a:p>
          <a:p>
            <a:pPr>
              <a:lnSpc>
                <a:spcPts val="47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漳浦老身三度病，咸阳草树八回秋。 </a:t>
            </a:r>
          </a:p>
          <a:p>
            <a:pPr>
              <a:lnSpc>
                <a:spcPts val="47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君埋泉下泥销骨，我寄人间雪满头。 </a:t>
            </a:r>
          </a:p>
          <a:p>
            <a:pPr>
              <a:lnSpc>
                <a:spcPts val="47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阿卫韩郎相次去，夜台茫昧得知不。</a:t>
            </a:r>
          </a:p>
          <a:p>
            <a:pPr>
              <a:lnSpc>
                <a:spcPts val="47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6227619" y="318655"/>
            <a:ext cx="5618018" cy="4914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吊白居易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》——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唐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李忱</a:t>
            </a:r>
          </a:p>
          <a:p>
            <a:pPr>
              <a:lnSpc>
                <a:spcPts val="47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缀玉联珠六十年，谁教冥路作诗仙。 </a:t>
            </a:r>
          </a:p>
          <a:p>
            <a:pPr>
              <a:lnSpc>
                <a:spcPts val="47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浮云不系名居易，造化无为字乐天。 </a:t>
            </a:r>
          </a:p>
          <a:p>
            <a:pPr>
              <a:lnSpc>
                <a:spcPts val="47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童子解吟长恨曲，胡儿能唱琵琶篇。 </a:t>
            </a:r>
          </a:p>
          <a:p>
            <a:pPr>
              <a:lnSpc>
                <a:spcPts val="47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文章已满行人耳，一度思卿一怆然。</a:t>
            </a:r>
          </a:p>
          <a:p>
            <a:pPr>
              <a:lnSpc>
                <a:spcPts val="47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98729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6309" y="0"/>
            <a:ext cx="11440160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城子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乙卯正月二十日夜记梦</a:t>
            </a:r>
          </a:p>
          <a:p>
            <a:pPr>
              <a:lnSpc>
                <a:spcPts val="4500"/>
              </a:lnSpc>
            </a:pP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十年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生死两茫茫，不思量，自难忘。千里孤坟，无处话凄凉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纵使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相逢应不识，尘满面，鬓如霜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夜来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幽梦忽还乡，小轩窗，正梳妆。相顾无言，惟有泪千行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得年年肠断处，明月夜，短松冈。</a:t>
            </a:r>
          </a:p>
          <a:p>
            <a:pPr>
              <a:lnSpc>
                <a:spcPts val="4500"/>
              </a:lnSpc>
            </a:pP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8320" y="3561080"/>
            <a:ext cx="112166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弗洛伊德：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“梦”本质上是一种愿望达成，它可以算是一种清醒状态精神活动的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延续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梦是被压抑的意识，通过伪装的方式而呈现的内容”</a:t>
            </a:r>
            <a:endParaRPr lang="zh-CN" altLang="en-US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054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760" y="121920"/>
            <a:ext cx="560832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1075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年，苏轼填了两首江城子，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密州出猎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十年生死两茫茫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ts val="4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1075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年，王安石第二次拜相；</a:t>
            </a:r>
          </a:p>
          <a:p>
            <a:pPr>
              <a:lnSpc>
                <a:spcPts val="4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1075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年，欧阳修安葬河南开封府新郑县；</a:t>
            </a:r>
          </a:p>
          <a:p>
            <a:pPr>
              <a:lnSpc>
                <a:spcPts val="4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1075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年，辽朝最后一任皇帝天祚帝耶律延禧降生</a:t>
            </a:r>
          </a:p>
          <a:p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984240" y="193040"/>
            <a:ext cx="6096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1075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年，来自诺曼底的征服者威廉（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William the Conqueror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），在登陆英国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年后，继续面对反对势力；</a:t>
            </a:r>
          </a:p>
          <a:p>
            <a:endParaRPr lang="zh-CN" altLang="en-US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1075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年，教皇格雷高里七世（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Gregory VII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）宣布教权高于皇权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3360" y="3334385"/>
            <a:ext cx="57708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The long sad years ago,</a:t>
            </a:r>
          </a:p>
          <a:p>
            <a:r>
              <a:rPr lang="en-US" altLang="zh-CN" sz="2400" b="1" dirty="0">
                <a:solidFill>
                  <a:srgbClr val="FF0000"/>
                </a:solidFill>
              </a:rPr>
              <a:t>I lost my wife, Wang </a:t>
            </a:r>
            <a:r>
              <a:rPr lang="en-US" altLang="zh-CN" sz="2400" b="1" dirty="0" err="1">
                <a:solidFill>
                  <a:srgbClr val="FF0000"/>
                </a:solidFill>
              </a:rPr>
              <a:t>fu</a:t>
            </a:r>
            <a:r>
              <a:rPr lang="en-US" altLang="zh-CN" sz="2400" b="1" dirty="0">
                <a:solidFill>
                  <a:srgbClr val="FF0000"/>
                </a:solidFill>
              </a:rPr>
              <a:t>.</a:t>
            </a:r>
          </a:p>
          <a:p>
            <a:r>
              <a:rPr lang="en-US" altLang="zh-CN" sz="2400" b="1" dirty="0">
                <a:solidFill>
                  <a:srgbClr val="FF0000"/>
                </a:solidFill>
              </a:rPr>
              <a:t>Her grave a thousand miles away</a:t>
            </a:r>
          </a:p>
          <a:p>
            <a:r>
              <a:rPr lang="en-US" altLang="zh-CN" sz="2400" b="1" dirty="0">
                <a:solidFill>
                  <a:srgbClr val="FF0000"/>
                </a:solidFill>
              </a:rPr>
              <a:t>But ever in my heart.</a:t>
            </a:r>
          </a:p>
          <a:p>
            <a:r>
              <a:rPr lang="en-US" altLang="zh-CN" sz="2400" b="1" dirty="0">
                <a:solidFill>
                  <a:srgbClr val="FF0000"/>
                </a:solidFill>
              </a:rPr>
              <a:t>Should we forget the dead?</a:t>
            </a:r>
          </a:p>
          <a:p>
            <a:r>
              <a:rPr lang="en-US" altLang="zh-CN" sz="2400" b="1" dirty="0">
                <a:solidFill>
                  <a:srgbClr val="FF0000"/>
                </a:solidFill>
              </a:rPr>
              <a:t>And if we ever meet again,</a:t>
            </a:r>
          </a:p>
          <a:p>
            <a:r>
              <a:rPr lang="en-US" altLang="zh-CN" sz="2400" b="1" dirty="0">
                <a:solidFill>
                  <a:srgbClr val="FF0000"/>
                </a:solidFill>
              </a:rPr>
              <a:t>I wonder if she’ll know me still.</a:t>
            </a:r>
          </a:p>
          <a:p>
            <a:r>
              <a:rPr lang="en-US" altLang="zh-CN" sz="2400" b="1" dirty="0">
                <a:solidFill>
                  <a:srgbClr val="FF0000"/>
                </a:solidFill>
              </a:rPr>
              <a:t>Despite my careworn face,</a:t>
            </a:r>
          </a:p>
          <a:p>
            <a:r>
              <a:rPr lang="en-US" altLang="zh-CN" sz="2400" b="1" dirty="0">
                <a:solidFill>
                  <a:srgbClr val="FF0000"/>
                </a:solidFill>
              </a:rPr>
              <a:t>Despite my frosty hair.</a:t>
            </a:r>
          </a:p>
          <a:p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84240" y="2594709"/>
            <a:ext cx="590296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00FF"/>
                </a:solidFill>
              </a:rPr>
              <a:t>Last night I dreamt of her.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We were at home, and she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Was by the window,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Dressing, making up.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We looked each other in the face,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No words but gushing tears.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When I awoke I thought of her: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A broken heart,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A short pine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On a mound</a:t>
            </a: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In the moonlight.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8815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2240" y="325120"/>
            <a:ext cx="1197864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十年生死两茫茫，不思量，自难忘。千里孤坟，无处话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凄凉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（谁的凄凉？）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纵使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相逢应不识，尘满面，鬓如霜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清醒状态：</a:t>
            </a:r>
            <a:endParaRPr lang="en-US" altLang="zh-CN" sz="36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感到什么？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想到什么？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42240" y="4064000"/>
            <a:ext cx="12049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苏东坡十九岁时，与年方二八（十六岁）的王弗结婚。王弗年轻美貌，且侍亲甚孝，二人恩爱情深。可惜天命无常，王弗二十七岁就去世了。这对东坡是绝大的打击，其心中的沉痛，精神上的痛苦，是不言而喻的。苏轼在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亡妻王氏墓志铭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里说：“治平二年（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1065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）五月丁亥，赵郡苏轼之妻王氏（名弗），卒于京师。六月甲午，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殡于京城之西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。其明年六月壬午，葬于眉之东北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彭山县安镇乡可龙里先君、先夫人墓之西北八步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193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760" y="213360"/>
            <a:ext cx="11897360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夜来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幽梦忽还乡，小轩窗，正梳妆。相顾无言，惟有泪千行。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料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得年年肠断处，明月夜，短松冈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恍惚状态：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看到什么？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想到什么？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09255" y="4946073"/>
            <a:ext cx="9123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永失我爱，人生苍凉</a:t>
            </a:r>
            <a:endParaRPr lang="zh-CN" altLang="en-US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647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5417"/>
            <a:ext cx="10536381" cy="6819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关于生死的哲学探讨：</a:t>
            </a:r>
            <a:endParaRPr lang="en-US" altLang="zh-CN" sz="2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为什么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西方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很少悼亡诗？</a:t>
            </a:r>
            <a:endParaRPr lang="en-US" altLang="zh-CN" sz="20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、生如夏花之绚烂，死如秋叶之静美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          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泰戈尔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飞鸟集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、我认为人类至高的荣冠，是美丽的临终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      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太宰治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、死亡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是极端的美丽，死亡等于拒绝一切理解，生并非死的对立面，死潜伏于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生之中。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  ——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川端康成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死亡，就像是水消失在水中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                  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博尔赫斯</a:t>
            </a:r>
          </a:p>
          <a:p>
            <a:pPr>
              <a:lnSpc>
                <a:spcPts val="3500"/>
              </a:lnSpc>
            </a:pP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生命有如渡过一重大海，我们相遇在这同一块船里，死时，我们同登彼岸，又有不同的世界各奔前程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                                     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泰戈尔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飞鸟集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我不怕死，我只是不想我死的时候在场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        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伍迪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艾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伦</a:t>
            </a:r>
            <a:endParaRPr lang="en-US" altLang="zh-CN" sz="2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、死亡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也是生命的一部分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                      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阿甘正传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我们死后就能抵达星辰之上，而离开人世不过就是踏上了，走向星辰的路。</a:t>
            </a:r>
          </a:p>
          <a:p>
            <a:pPr>
              <a:lnSpc>
                <a:spcPts val="35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  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至爱梵高 星空之谜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35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死并非生的对立面，而是作为生的一部分永存。</a:t>
            </a:r>
          </a:p>
          <a:p>
            <a:pPr>
              <a:lnSpc>
                <a:spcPts val="3500"/>
              </a:lnSpc>
            </a:pPr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    </a:t>
            </a: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村上春树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挪威的森林</a:t>
            </a:r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118221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8548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2355</Words>
  <Application>Microsoft Office PowerPoint</Application>
  <PresentationFormat>宽屏</PresentationFormat>
  <Paragraphs>172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6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</cp:lastModifiedBy>
  <cp:revision>19</cp:revision>
  <dcterms:created xsi:type="dcterms:W3CDTF">2021-10-18T12:21:27Z</dcterms:created>
  <dcterms:modified xsi:type="dcterms:W3CDTF">2021-10-20T03:06:08Z</dcterms:modified>
</cp:coreProperties>
</file>