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36" d="100"/>
          <a:sy n="36" d="100"/>
        </p:scale>
        <p:origin x="-1240" y="-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5135A-1754-42DC-B651-8DC96CFD4D4B}" type="datetimeFigureOut">
              <a:rPr lang="zh-CN" altLang="en-US" smtClean="0"/>
              <a:t>2011/12/30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7D7CB-8D4E-4F66-A25C-96EECDF22A0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5135A-1754-42DC-B651-8DC96CFD4D4B}" type="datetimeFigureOut">
              <a:rPr lang="zh-CN" altLang="en-US" smtClean="0"/>
              <a:t>2011/12/30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7D7CB-8D4E-4F66-A25C-96EECDF22A0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5135A-1754-42DC-B651-8DC96CFD4D4B}" type="datetimeFigureOut">
              <a:rPr lang="zh-CN" altLang="en-US" smtClean="0"/>
              <a:t>2011/12/30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7D7CB-8D4E-4F66-A25C-96EECDF22A0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5135A-1754-42DC-B651-8DC96CFD4D4B}" type="datetimeFigureOut">
              <a:rPr lang="zh-CN" altLang="en-US" smtClean="0"/>
              <a:t>2011/12/30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7D7CB-8D4E-4F66-A25C-96EECDF22A0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5135A-1754-42DC-B651-8DC96CFD4D4B}" type="datetimeFigureOut">
              <a:rPr lang="zh-CN" altLang="en-US" smtClean="0"/>
              <a:t>2011/12/30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7D7CB-8D4E-4F66-A25C-96EECDF22A0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5135A-1754-42DC-B651-8DC96CFD4D4B}" type="datetimeFigureOut">
              <a:rPr lang="zh-CN" altLang="en-US" smtClean="0"/>
              <a:t>2011/12/30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7D7CB-8D4E-4F66-A25C-96EECDF22A0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5135A-1754-42DC-B651-8DC96CFD4D4B}" type="datetimeFigureOut">
              <a:rPr lang="zh-CN" altLang="en-US" smtClean="0"/>
              <a:t>2011/12/30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7D7CB-8D4E-4F66-A25C-96EECDF22A0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5135A-1754-42DC-B651-8DC96CFD4D4B}" type="datetimeFigureOut">
              <a:rPr lang="zh-CN" altLang="en-US" smtClean="0"/>
              <a:t>2011/12/30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7D7CB-8D4E-4F66-A25C-96EECDF22A0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5135A-1754-42DC-B651-8DC96CFD4D4B}" type="datetimeFigureOut">
              <a:rPr lang="zh-CN" altLang="en-US" smtClean="0"/>
              <a:t>2011/12/30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7D7CB-8D4E-4F66-A25C-96EECDF22A0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5135A-1754-42DC-B651-8DC96CFD4D4B}" type="datetimeFigureOut">
              <a:rPr lang="zh-CN" altLang="en-US" smtClean="0"/>
              <a:t>2011/12/30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7D7CB-8D4E-4F66-A25C-96EECDF22A0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5135A-1754-42DC-B651-8DC96CFD4D4B}" type="datetimeFigureOut">
              <a:rPr lang="zh-CN" altLang="en-US" smtClean="0"/>
              <a:t>2011/12/30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7D7CB-8D4E-4F66-A25C-96EECDF22A0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35135A-1754-42DC-B651-8DC96CFD4D4B}" type="datetimeFigureOut">
              <a:rPr lang="zh-CN" altLang="en-US" smtClean="0"/>
              <a:t>2011/12/30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07D7CB-8D4E-4F66-A25C-96EECDF22A0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WordArt 2"/>
          <p:cNvSpPr>
            <a:spLocks noChangeArrowheads="1" noChangeShapeType="1" noTextEdit="1"/>
          </p:cNvSpPr>
          <p:nvPr/>
        </p:nvSpPr>
        <p:spPr bwMode="auto">
          <a:xfrm>
            <a:off x="1235075" y="1828800"/>
            <a:ext cx="7070725" cy="2667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7200" b="1" kern="10" spc="1441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A280C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/>
                  </a:outerShdw>
                </a:effectLst>
                <a:latin typeface="隶书"/>
                <a:ea typeface="隶书"/>
              </a:rPr>
              <a:t>垂直问题</a:t>
            </a:r>
          </a:p>
        </p:txBody>
      </p:sp>
      <p:sp>
        <p:nvSpPr>
          <p:cNvPr id="57347" name="WordArt 3"/>
          <p:cNvSpPr>
            <a:spLocks noChangeArrowheads="1" noChangeShapeType="1" noTextEdit="1"/>
          </p:cNvSpPr>
          <p:nvPr/>
        </p:nvSpPr>
        <p:spPr bwMode="auto">
          <a:xfrm>
            <a:off x="1184275" y="1854200"/>
            <a:ext cx="7070725" cy="2667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7200" b="1" kern="10" spc="1441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45791" dir="3378596" algn="ctr" rotWithShape="0">
                    <a:srgbClr val="4D4D4D"/>
                  </a:outerShdw>
                </a:effectLst>
                <a:latin typeface="隶书"/>
                <a:ea typeface="隶书"/>
              </a:rPr>
              <a:t>垂直问题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ext Box 2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971550" y="2205038"/>
            <a:ext cx="7478713" cy="914400"/>
          </a:xfrm>
          <a:prstGeom prst="rect">
            <a:avLst/>
          </a:prstGeom>
          <a:solidFill>
            <a:srgbClr val="A50021"/>
          </a:solidFill>
          <a:ln w="571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5400" b="1" i="0">
                <a:solidFill>
                  <a:srgbClr val="FFFF00"/>
                </a:solidFill>
              </a:rPr>
              <a:t>线面垂直的判定与性质</a:t>
            </a:r>
          </a:p>
        </p:txBody>
      </p:sp>
      <p:sp>
        <p:nvSpPr>
          <p:cNvPr id="58371" name="Text Box 5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971550" y="3789363"/>
            <a:ext cx="7478713" cy="914400"/>
          </a:xfrm>
          <a:prstGeom prst="rect">
            <a:avLst/>
          </a:prstGeom>
          <a:solidFill>
            <a:srgbClr val="A50021"/>
          </a:solidFill>
          <a:ln w="571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5400" b="1" i="0">
                <a:solidFill>
                  <a:srgbClr val="FFFF00"/>
                </a:solidFill>
              </a:rPr>
              <a:t>面面垂直的判定与性质</a:t>
            </a:r>
          </a:p>
        </p:txBody>
      </p:sp>
      <p:sp>
        <p:nvSpPr>
          <p:cNvPr id="58372" name="AutoShape 6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229600" y="0"/>
            <a:ext cx="914400" cy="914400"/>
          </a:xfrm>
          <a:prstGeom prst="actionButtonHome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1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875" y="-685800"/>
            <a:ext cx="8721725" cy="6343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400" y="3505200"/>
            <a:ext cx="4497388" cy="2336800"/>
            <a:chOff x="1536" y="2624"/>
            <a:chExt cx="2833" cy="1472"/>
          </a:xfrm>
        </p:grpSpPr>
        <p:sp>
          <p:nvSpPr>
            <p:cNvPr id="59397" name="AutoShape 4"/>
            <p:cNvSpPr>
              <a:spLocks noChangeArrowheads="1"/>
            </p:cNvSpPr>
            <p:nvPr/>
          </p:nvSpPr>
          <p:spPr bwMode="auto">
            <a:xfrm>
              <a:off x="1536" y="3072"/>
              <a:ext cx="2833" cy="575"/>
            </a:xfrm>
            <a:prstGeom prst="parallelogram">
              <a:avLst>
                <a:gd name="adj" fmla="val 123174"/>
              </a:avLst>
            </a:prstGeom>
            <a:solidFill>
              <a:srgbClr val="3366FF">
                <a:alpha val="50195"/>
              </a:srgbClr>
            </a:solidFill>
            <a:ln w="571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9398" name="Line 5"/>
            <p:cNvSpPr>
              <a:spLocks noChangeShapeType="1"/>
            </p:cNvSpPr>
            <p:nvPr/>
          </p:nvSpPr>
          <p:spPr bwMode="auto">
            <a:xfrm>
              <a:off x="2976" y="2624"/>
              <a:ext cx="0" cy="688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9399" name="Line 6"/>
            <p:cNvSpPr>
              <a:spLocks noChangeShapeType="1"/>
            </p:cNvSpPr>
            <p:nvPr/>
          </p:nvSpPr>
          <p:spPr bwMode="auto">
            <a:xfrm>
              <a:off x="2976" y="3664"/>
              <a:ext cx="0" cy="432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59396" name="AutoShape 13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8534400" y="0"/>
            <a:ext cx="609600" cy="609600"/>
          </a:xfrm>
          <a:prstGeom prst="actionButtonReturn">
            <a:avLst/>
          </a:prstGeom>
          <a:solidFill>
            <a:srgbClr val="C0C0C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ext Box 2"/>
          <p:cNvSpPr txBox="1">
            <a:spLocks noChangeArrowheads="1"/>
          </p:cNvSpPr>
          <p:nvPr/>
        </p:nvSpPr>
        <p:spPr bwMode="auto">
          <a:xfrm>
            <a:off x="1547813" y="260350"/>
            <a:ext cx="5761037" cy="701675"/>
          </a:xfrm>
          <a:prstGeom prst="rect">
            <a:avLst/>
          </a:prstGeom>
          <a:solidFill>
            <a:schemeClr val="accent2"/>
          </a:solidFill>
          <a:ln w="571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4000" b="1" i="0">
                <a:solidFill>
                  <a:srgbClr val="FFFF00"/>
                </a:solidFill>
                <a:ea typeface="黑体" pitchFamily="2" charset="-122"/>
              </a:rPr>
              <a:t>线面垂直的判定方法</a:t>
            </a:r>
          </a:p>
        </p:txBody>
      </p:sp>
      <p:sp>
        <p:nvSpPr>
          <p:cNvPr id="290819" name="Text Box 3"/>
          <p:cNvSpPr txBox="1">
            <a:spLocks noChangeArrowheads="1"/>
          </p:cNvSpPr>
          <p:nvPr/>
        </p:nvSpPr>
        <p:spPr bwMode="auto">
          <a:xfrm>
            <a:off x="468313" y="1412875"/>
            <a:ext cx="8435975" cy="1123950"/>
          </a:xfrm>
          <a:prstGeom prst="rect">
            <a:avLst/>
          </a:prstGeom>
          <a:noFill/>
          <a:ln w="5715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i="0">
                <a:latin typeface="黑体" pitchFamily="2" charset="-122"/>
                <a:ea typeface="黑体" pitchFamily="2" charset="-122"/>
              </a:rPr>
              <a:t>(1)</a:t>
            </a:r>
            <a:r>
              <a:rPr lang="zh-CN" altLang="en-US" sz="3200" b="1" i="0">
                <a:latin typeface="黑体" pitchFamily="2" charset="-122"/>
                <a:ea typeface="黑体" pitchFamily="2" charset="-122"/>
              </a:rPr>
              <a:t>定义</a:t>
            </a:r>
            <a:r>
              <a:rPr lang="en-US" altLang="zh-CN" sz="3200" b="1" i="0">
                <a:ea typeface="黑体" pitchFamily="2" charset="-122"/>
              </a:rPr>
              <a:t>——</a:t>
            </a:r>
            <a:r>
              <a:rPr lang="zh-CN" altLang="en-US" sz="3200" b="1" i="0">
                <a:latin typeface="黑体" pitchFamily="2" charset="-122"/>
                <a:ea typeface="黑体" pitchFamily="2" charset="-122"/>
              </a:rPr>
              <a:t>如果一条直线和一个平面内的</a:t>
            </a:r>
            <a:r>
              <a:rPr lang="zh-CN" altLang="en-US" sz="3200" b="1" i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任意一条</a:t>
            </a:r>
            <a:r>
              <a:rPr lang="zh-CN" altLang="en-US" sz="3200" b="1" i="0">
                <a:latin typeface="黑体" pitchFamily="2" charset="-122"/>
                <a:ea typeface="黑体" pitchFamily="2" charset="-122"/>
              </a:rPr>
              <a:t>直线都垂直，则直线与平面垂直。</a:t>
            </a:r>
          </a:p>
        </p:txBody>
      </p:sp>
      <p:sp>
        <p:nvSpPr>
          <p:cNvPr id="290820" name="Text Box 4"/>
          <p:cNvSpPr txBox="1">
            <a:spLocks noChangeArrowheads="1"/>
          </p:cNvSpPr>
          <p:nvPr/>
        </p:nvSpPr>
        <p:spPr bwMode="auto">
          <a:xfrm>
            <a:off x="468313" y="3068638"/>
            <a:ext cx="8424862" cy="1123950"/>
          </a:xfrm>
          <a:prstGeom prst="rect">
            <a:avLst/>
          </a:prstGeom>
          <a:noFill/>
          <a:ln w="5715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i="0">
                <a:latin typeface="黑体" pitchFamily="2" charset="-122"/>
                <a:ea typeface="黑体" pitchFamily="2" charset="-122"/>
              </a:rPr>
              <a:t>(2)</a:t>
            </a:r>
            <a:r>
              <a:rPr lang="zh-CN" altLang="en-US" sz="3200" b="1" i="0">
                <a:latin typeface="黑体" pitchFamily="2" charset="-122"/>
                <a:ea typeface="黑体" pitchFamily="2" charset="-122"/>
              </a:rPr>
              <a:t>判定定理</a:t>
            </a:r>
            <a:r>
              <a:rPr lang="en-US" altLang="zh-CN" sz="3200" b="1" i="0">
                <a:latin typeface="黑体" pitchFamily="2" charset="-122"/>
                <a:ea typeface="黑体" pitchFamily="2" charset="-122"/>
              </a:rPr>
              <a:t>1</a:t>
            </a:r>
            <a:r>
              <a:rPr lang="en-US" altLang="zh-CN" sz="3200" b="1" i="0">
                <a:ea typeface="黑体" pitchFamily="2" charset="-122"/>
              </a:rPr>
              <a:t>——</a:t>
            </a:r>
            <a:r>
              <a:rPr lang="zh-CN" altLang="en-US" sz="3200" b="1" i="0">
                <a:latin typeface="黑体" pitchFamily="2" charset="-122"/>
                <a:ea typeface="黑体" pitchFamily="2" charset="-122"/>
              </a:rPr>
              <a:t>如果两条</a:t>
            </a:r>
            <a:r>
              <a:rPr lang="zh-CN" altLang="en-US" sz="3200" b="1" i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平行线</a:t>
            </a:r>
            <a:r>
              <a:rPr lang="zh-CN" altLang="en-US" sz="3200" b="1" i="0">
                <a:latin typeface="黑体" pitchFamily="2" charset="-122"/>
                <a:ea typeface="黑体" pitchFamily="2" charset="-122"/>
              </a:rPr>
              <a:t>中的一条垂直于一个平面，则另一条也垂直于这个平面。</a:t>
            </a:r>
          </a:p>
        </p:txBody>
      </p:sp>
      <p:sp>
        <p:nvSpPr>
          <p:cNvPr id="290821" name="Text Box 5"/>
          <p:cNvSpPr txBox="1">
            <a:spLocks noChangeArrowheads="1"/>
          </p:cNvSpPr>
          <p:nvPr/>
        </p:nvSpPr>
        <p:spPr bwMode="auto">
          <a:xfrm>
            <a:off x="457200" y="4713288"/>
            <a:ext cx="8435975" cy="1123950"/>
          </a:xfrm>
          <a:prstGeom prst="rect">
            <a:avLst/>
          </a:prstGeom>
          <a:noFill/>
          <a:ln w="5715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i="0">
                <a:latin typeface="黑体" pitchFamily="2" charset="-122"/>
                <a:ea typeface="黑体" pitchFamily="2" charset="-122"/>
              </a:rPr>
              <a:t>(3)</a:t>
            </a:r>
            <a:r>
              <a:rPr lang="zh-CN" altLang="en-US" sz="3200" b="1" i="0">
                <a:latin typeface="黑体" pitchFamily="2" charset="-122"/>
                <a:ea typeface="黑体" pitchFamily="2" charset="-122"/>
              </a:rPr>
              <a:t>判定定理</a:t>
            </a:r>
            <a:r>
              <a:rPr lang="en-US" altLang="zh-CN" sz="3200" b="1" i="0">
                <a:latin typeface="黑体" pitchFamily="2" charset="-122"/>
                <a:ea typeface="黑体" pitchFamily="2" charset="-122"/>
              </a:rPr>
              <a:t>2</a:t>
            </a:r>
            <a:r>
              <a:rPr lang="en-US" altLang="zh-CN" sz="3200" b="1" i="0">
                <a:ea typeface="黑体" pitchFamily="2" charset="-122"/>
              </a:rPr>
              <a:t>——</a:t>
            </a:r>
            <a:r>
              <a:rPr lang="zh-CN" altLang="en-US" sz="3200" b="1" i="0">
                <a:latin typeface="黑体" pitchFamily="2" charset="-122"/>
                <a:ea typeface="黑体" pitchFamily="2" charset="-122"/>
              </a:rPr>
              <a:t>如果一条直线和一个平面内的</a:t>
            </a:r>
            <a:r>
              <a:rPr lang="zh-CN" altLang="en-US" sz="3200" b="1" i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两条相交直线</a:t>
            </a:r>
            <a:r>
              <a:rPr lang="zh-CN" altLang="en-US" sz="3200" b="1" i="0">
                <a:latin typeface="黑体" pitchFamily="2" charset="-122"/>
                <a:ea typeface="黑体" pitchFamily="2" charset="-122"/>
              </a:rPr>
              <a:t>都垂直，则直线与平面垂直。</a:t>
            </a:r>
          </a:p>
        </p:txBody>
      </p:sp>
      <p:sp>
        <p:nvSpPr>
          <p:cNvPr id="60422" name="AutoShape 6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8534400" y="0"/>
            <a:ext cx="609600" cy="609600"/>
          </a:xfrm>
          <a:prstGeom prst="actionButtonReturn">
            <a:avLst/>
          </a:prstGeom>
          <a:solidFill>
            <a:srgbClr val="C0C0C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90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500"/>
                                        <p:tgtEl>
                                          <p:spTgt spid="290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90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0819" grpId="0" animBg="1" autoUpdateAnimBg="0"/>
      <p:bldP spid="290820" grpId="0" animBg="1" autoUpdateAnimBg="0"/>
      <p:bldP spid="290821" grpId="0" animBg="1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ext Box 2"/>
          <p:cNvSpPr txBox="1">
            <a:spLocks noChangeArrowheads="1"/>
          </p:cNvSpPr>
          <p:nvPr/>
        </p:nvSpPr>
        <p:spPr bwMode="auto">
          <a:xfrm>
            <a:off x="2362200" y="381000"/>
            <a:ext cx="5257800" cy="762000"/>
          </a:xfrm>
          <a:prstGeom prst="rect">
            <a:avLst/>
          </a:prstGeom>
          <a:solidFill>
            <a:srgbClr val="A50021"/>
          </a:solidFill>
          <a:ln w="571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4400" b="1" i="0">
                <a:solidFill>
                  <a:srgbClr val="FFFF00"/>
                </a:solidFill>
                <a:ea typeface="黑体" pitchFamily="2" charset="-122"/>
              </a:rPr>
              <a:t>线面垂直的性质</a:t>
            </a:r>
          </a:p>
        </p:txBody>
      </p:sp>
      <p:sp>
        <p:nvSpPr>
          <p:cNvPr id="291843" name="Text Box 3"/>
          <p:cNvSpPr txBox="1">
            <a:spLocks noChangeArrowheads="1"/>
          </p:cNvSpPr>
          <p:nvPr/>
        </p:nvSpPr>
        <p:spPr bwMode="auto">
          <a:xfrm>
            <a:off x="457200" y="2000250"/>
            <a:ext cx="8153400" cy="1123950"/>
          </a:xfrm>
          <a:prstGeom prst="rect">
            <a:avLst/>
          </a:prstGeom>
          <a:noFill/>
          <a:ln w="5715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i="0">
                <a:latin typeface="黑体" pitchFamily="2" charset="-122"/>
                <a:ea typeface="黑体" pitchFamily="2" charset="-122"/>
              </a:rPr>
              <a:t>(1)</a:t>
            </a:r>
            <a:r>
              <a:rPr lang="zh-CN" altLang="en-US" sz="3200" b="1" i="0">
                <a:latin typeface="黑体" pitchFamily="2" charset="-122"/>
                <a:ea typeface="黑体" pitchFamily="2" charset="-122"/>
              </a:rPr>
              <a:t>定义</a:t>
            </a:r>
            <a:r>
              <a:rPr lang="en-US" altLang="zh-CN" sz="3200" b="1" i="0">
                <a:ea typeface="黑体" pitchFamily="2" charset="-122"/>
              </a:rPr>
              <a:t>——</a:t>
            </a:r>
            <a:r>
              <a:rPr lang="zh-CN" altLang="en-US" sz="3200" b="1" i="0">
                <a:latin typeface="黑体" pitchFamily="2" charset="-122"/>
                <a:ea typeface="黑体" pitchFamily="2" charset="-122"/>
              </a:rPr>
              <a:t>如果一条直线和一个平面垂直则这条直线垂直于平面内的</a:t>
            </a:r>
            <a:r>
              <a:rPr lang="zh-CN" altLang="en-US" sz="3200" b="1" i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任意一条</a:t>
            </a:r>
            <a:r>
              <a:rPr lang="zh-CN" altLang="en-US" sz="3200" b="1" i="0">
                <a:latin typeface="黑体" pitchFamily="2" charset="-122"/>
                <a:ea typeface="黑体" pitchFamily="2" charset="-122"/>
              </a:rPr>
              <a:t>直线</a:t>
            </a:r>
          </a:p>
        </p:txBody>
      </p:sp>
      <p:sp>
        <p:nvSpPr>
          <p:cNvPr id="291844" name="Text Box 4"/>
          <p:cNvSpPr txBox="1">
            <a:spLocks noChangeArrowheads="1"/>
          </p:cNvSpPr>
          <p:nvPr/>
        </p:nvSpPr>
        <p:spPr bwMode="auto">
          <a:xfrm>
            <a:off x="457200" y="4362450"/>
            <a:ext cx="8153400" cy="1123950"/>
          </a:xfrm>
          <a:prstGeom prst="rect">
            <a:avLst/>
          </a:prstGeom>
          <a:noFill/>
          <a:ln w="5715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i="0">
                <a:latin typeface="黑体" pitchFamily="2" charset="-122"/>
                <a:ea typeface="黑体" pitchFamily="2" charset="-122"/>
              </a:rPr>
              <a:t>(2)</a:t>
            </a:r>
            <a:r>
              <a:rPr lang="zh-CN" altLang="en-US" sz="3200" b="1" i="0">
                <a:latin typeface="黑体" pitchFamily="2" charset="-122"/>
                <a:ea typeface="黑体" pitchFamily="2" charset="-122"/>
              </a:rPr>
              <a:t>性质定理</a:t>
            </a:r>
            <a:r>
              <a:rPr lang="en-US" altLang="zh-CN" sz="3200" b="1" i="0">
                <a:ea typeface="黑体" pitchFamily="2" charset="-122"/>
              </a:rPr>
              <a:t>——</a:t>
            </a:r>
            <a:r>
              <a:rPr lang="zh-CN" altLang="en-US" sz="3200" b="1" i="0">
                <a:latin typeface="黑体" pitchFamily="2" charset="-122"/>
                <a:ea typeface="黑体" pitchFamily="2" charset="-122"/>
              </a:rPr>
              <a:t>如果两条直线同垂直于一个平面，则这两条直线</a:t>
            </a:r>
            <a:r>
              <a:rPr lang="zh-CN" altLang="en-US" sz="3200" b="1" i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平行</a:t>
            </a:r>
            <a:r>
              <a:rPr lang="zh-CN" altLang="en-US" sz="3200" b="1" i="0">
                <a:latin typeface="黑体" pitchFamily="2" charset="-122"/>
                <a:ea typeface="黑体" pitchFamily="2" charset="-122"/>
              </a:rPr>
              <a:t>。</a:t>
            </a:r>
          </a:p>
        </p:txBody>
      </p:sp>
      <p:sp>
        <p:nvSpPr>
          <p:cNvPr id="61445" name="AutoShape 5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8534400" y="0"/>
            <a:ext cx="609600" cy="609600"/>
          </a:xfrm>
          <a:prstGeom prst="actionButtonReturn">
            <a:avLst/>
          </a:prstGeom>
          <a:solidFill>
            <a:srgbClr val="C0C0C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91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91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1843" grpId="0" animBg="1" autoUpdateAnimBg="0"/>
      <p:bldP spid="291844" grpId="0" animBg="1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Text Box 2"/>
          <p:cNvSpPr txBox="1">
            <a:spLocks noChangeArrowheads="1"/>
          </p:cNvSpPr>
          <p:nvPr/>
        </p:nvSpPr>
        <p:spPr bwMode="auto">
          <a:xfrm>
            <a:off x="533400" y="304800"/>
            <a:ext cx="1600200" cy="914400"/>
          </a:xfrm>
          <a:prstGeom prst="rect">
            <a:avLst/>
          </a:prstGeom>
          <a:solidFill>
            <a:srgbClr val="FFCCFF"/>
          </a:solidFill>
          <a:ln w="57150">
            <a:noFill/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5400" b="1" i="0">
                <a:ea typeface="黑体" pitchFamily="2" charset="-122"/>
              </a:rPr>
              <a:t>填空</a:t>
            </a:r>
          </a:p>
        </p:txBody>
      </p:sp>
      <p:sp>
        <p:nvSpPr>
          <p:cNvPr id="62467" name="Text Box 3"/>
          <p:cNvSpPr txBox="1">
            <a:spLocks noChangeArrowheads="1"/>
          </p:cNvSpPr>
          <p:nvPr/>
        </p:nvSpPr>
        <p:spPr bwMode="auto">
          <a:xfrm>
            <a:off x="533400" y="1404938"/>
            <a:ext cx="7620000" cy="881062"/>
          </a:xfrm>
          <a:prstGeom prst="rect">
            <a:avLst/>
          </a:prstGeom>
          <a:noFill/>
          <a:ln w="57150">
            <a:solidFill>
              <a:schemeClr val="accent2"/>
            </a:solidFill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800" b="1" i="0"/>
              <a:t>（</a:t>
            </a:r>
            <a:r>
              <a:rPr lang="en-US" altLang="zh-CN" sz="4800" b="1" i="0"/>
              <a:t>1</a:t>
            </a:r>
            <a:r>
              <a:rPr lang="zh-CN" altLang="en-US" sz="4800" b="1" i="0"/>
              <a:t>）</a:t>
            </a:r>
            <a:r>
              <a:rPr lang="en-US" altLang="zh-CN" sz="4800" b="1"/>
              <a:t>l </a:t>
            </a:r>
            <a:r>
              <a:rPr lang="en-US" altLang="zh-CN" sz="4800" b="1" i="0">
                <a:sym typeface="Symbol" pitchFamily="18" charset="2"/>
              </a:rPr>
              <a:t> , m  </a:t>
            </a:r>
            <a:r>
              <a:rPr lang="en-US" altLang="zh-CN" sz="4800" b="1">
                <a:sym typeface="Symbol" pitchFamily="18" charset="2"/>
              </a:rPr>
              <a:t>l____m</a:t>
            </a:r>
          </a:p>
        </p:txBody>
      </p:sp>
      <p:sp>
        <p:nvSpPr>
          <p:cNvPr id="62468" name="Text Box 4"/>
          <p:cNvSpPr txBox="1">
            <a:spLocks noChangeArrowheads="1"/>
          </p:cNvSpPr>
          <p:nvPr/>
        </p:nvSpPr>
        <p:spPr bwMode="auto">
          <a:xfrm>
            <a:off x="533400" y="2349500"/>
            <a:ext cx="8305800" cy="1612900"/>
          </a:xfrm>
          <a:prstGeom prst="rect">
            <a:avLst/>
          </a:prstGeom>
          <a:noFill/>
          <a:ln w="57150">
            <a:solidFill>
              <a:schemeClr val="accent2"/>
            </a:solidFill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800" b="1" i="0"/>
              <a:t>（</a:t>
            </a:r>
            <a:r>
              <a:rPr lang="en-US" altLang="zh-CN" sz="4800" b="1" i="0"/>
              <a:t>2</a:t>
            </a:r>
            <a:r>
              <a:rPr lang="zh-CN" altLang="en-US" sz="4800" b="1" i="0"/>
              <a:t>） </a:t>
            </a:r>
            <a:r>
              <a:rPr lang="en-US" altLang="zh-CN" sz="4800" b="1" i="0"/>
              <a:t>n</a:t>
            </a:r>
            <a:r>
              <a:rPr lang="en-US" altLang="zh-CN" sz="4800" b="1" i="0">
                <a:sym typeface="Symbol" pitchFamily="18" charset="2"/>
              </a:rPr>
              <a:t>, m , </a:t>
            </a:r>
            <a:r>
              <a:rPr lang="en-US" altLang="zh-CN" sz="4800" b="1">
                <a:sym typeface="Symbol" pitchFamily="18" charset="2"/>
              </a:rPr>
              <a:t>m</a:t>
            </a:r>
            <a:r>
              <a:rPr lang="zh-CN" altLang="en-US" sz="4800" b="1" i="0">
                <a:sym typeface="Symbol" pitchFamily="18" charset="2"/>
              </a:rPr>
              <a:t>与</a:t>
            </a:r>
            <a:r>
              <a:rPr lang="en-US" altLang="zh-CN" sz="4800" b="1">
                <a:sym typeface="Symbol" pitchFamily="18" charset="2"/>
              </a:rPr>
              <a:t>n_____,             </a:t>
            </a:r>
            <a:r>
              <a:rPr lang="en-US" altLang="zh-CN" sz="4800" b="1"/>
              <a:t>l </a:t>
            </a:r>
            <a:r>
              <a:rPr lang="en-US" altLang="zh-CN" sz="4800" b="1" i="0">
                <a:sym typeface="Symbol" pitchFamily="18" charset="2"/>
              </a:rPr>
              <a:t>m, </a:t>
            </a:r>
            <a:r>
              <a:rPr lang="en-US" altLang="zh-CN" sz="4800" b="1"/>
              <a:t>l </a:t>
            </a:r>
            <a:r>
              <a:rPr lang="en-US" altLang="zh-CN" sz="4800" b="1" i="0">
                <a:sym typeface="Symbol" pitchFamily="18" charset="2"/>
              </a:rPr>
              <a:t>n,  </a:t>
            </a:r>
            <a:r>
              <a:rPr lang="en-US" altLang="zh-CN" sz="4800" b="1"/>
              <a:t>l </a:t>
            </a:r>
            <a:r>
              <a:rPr lang="en-US" altLang="zh-CN" sz="4800" b="1" i="0">
                <a:sym typeface="Symbol" pitchFamily="18" charset="2"/>
              </a:rPr>
              <a:t> </a:t>
            </a:r>
          </a:p>
        </p:txBody>
      </p:sp>
      <p:sp>
        <p:nvSpPr>
          <p:cNvPr id="62469" name="Text Box 5"/>
          <p:cNvSpPr txBox="1">
            <a:spLocks noChangeArrowheads="1"/>
          </p:cNvSpPr>
          <p:nvPr/>
        </p:nvSpPr>
        <p:spPr bwMode="auto">
          <a:xfrm>
            <a:off x="533400" y="4071938"/>
            <a:ext cx="8077200" cy="881062"/>
          </a:xfrm>
          <a:prstGeom prst="rect">
            <a:avLst/>
          </a:prstGeom>
          <a:noFill/>
          <a:ln w="57150">
            <a:solidFill>
              <a:schemeClr val="accent2"/>
            </a:solidFill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800" b="1" i="0"/>
              <a:t>（</a:t>
            </a:r>
            <a:r>
              <a:rPr lang="en-US" altLang="zh-CN" sz="4800" b="1" i="0"/>
              <a:t>3</a:t>
            </a:r>
            <a:r>
              <a:rPr lang="zh-CN" altLang="en-US" sz="4800" b="1" i="0"/>
              <a:t>）</a:t>
            </a:r>
            <a:r>
              <a:rPr lang="en-US" altLang="zh-CN" sz="4800" b="1"/>
              <a:t>l </a:t>
            </a:r>
            <a:r>
              <a:rPr lang="en-US" altLang="zh-CN" sz="4800" b="1" i="0">
                <a:sym typeface="Symbol" pitchFamily="18" charset="2"/>
              </a:rPr>
              <a:t> , m  ,  </a:t>
            </a:r>
            <a:r>
              <a:rPr lang="en-US" altLang="zh-CN" sz="4800" b="1">
                <a:sym typeface="Symbol" pitchFamily="18" charset="2"/>
              </a:rPr>
              <a:t>l____m</a:t>
            </a:r>
          </a:p>
        </p:txBody>
      </p:sp>
      <p:sp>
        <p:nvSpPr>
          <p:cNvPr id="62470" name="Text Box 6"/>
          <p:cNvSpPr txBox="1">
            <a:spLocks noChangeArrowheads="1"/>
          </p:cNvSpPr>
          <p:nvPr/>
        </p:nvSpPr>
        <p:spPr bwMode="auto">
          <a:xfrm>
            <a:off x="533400" y="5062538"/>
            <a:ext cx="8305800" cy="881062"/>
          </a:xfrm>
          <a:prstGeom prst="rect">
            <a:avLst/>
          </a:prstGeom>
          <a:noFill/>
          <a:ln w="57150">
            <a:solidFill>
              <a:schemeClr val="accent2"/>
            </a:solidFill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800" b="1" i="0"/>
              <a:t>（</a:t>
            </a:r>
            <a:r>
              <a:rPr lang="en-US" altLang="zh-CN" sz="4800" b="1" i="0"/>
              <a:t>4</a:t>
            </a:r>
            <a:r>
              <a:rPr lang="zh-CN" altLang="en-US" sz="4800" b="1" i="0"/>
              <a:t>）</a:t>
            </a:r>
            <a:r>
              <a:rPr lang="en-US" altLang="zh-CN" sz="4800" b="1"/>
              <a:t>l </a:t>
            </a:r>
            <a:r>
              <a:rPr lang="en-US" altLang="zh-CN" sz="4800" b="1" i="0">
                <a:sym typeface="Symbol" pitchFamily="18" charset="2"/>
              </a:rPr>
              <a:t>//m , </a:t>
            </a:r>
            <a:r>
              <a:rPr lang="en-US" altLang="zh-CN" sz="4800" b="1"/>
              <a:t>l</a:t>
            </a:r>
            <a:r>
              <a:rPr lang="en-US" altLang="zh-CN" sz="4800" b="1" i="0">
                <a:sym typeface="Symbol" pitchFamily="18" charset="2"/>
              </a:rPr>
              <a:t>  ,  </a:t>
            </a:r>
            <a:r>
              <a:rPr lang="en-US" altLang="zh-CN" sz="4800" b="1">
                <a:sym typeface="Symbol" pitchFamily="18" charset="2"/>
              </a:rPr>
              <a:t>m____ </a:t>
            </a:r>
            <a:r>
              <a:rPr lang="en-US" altLang="zh-CN" sz="4800" b="1" i="0">
                <a:sym typeface="Symbol" pitchFamily="18" charset="2"/>
              </a:rPr>
              <a:t></a:t>
            </a:r>
          </a:p>
        </p:txBody>
      </p:sp>
      <p:sp>
        <p:nvSpPr>
          <p:cNvPr id="292871" name="Text Box 7"/>
          <p:cNvSpPr txBox="1">
            <a:spLocks noChangeArrowheads="1"/>
          </p:cNvSpPr>
          <p:nvPr/>
        </p:nvSpPr>
        <p:spPr bwMode="auto">
          <a:xfrm>
            <a:off x="7086600" y="2438400"/>
            <a:ext cx="1219200" cy="701675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i="0">
                <a:solidFill>
                  <a:srgbClr val="FF0000"/>
                </a:solidFill>
              </a:rPr>
              <a:t>相交</a:t>
            </a:r>
          </a:p>
        </p:txBody>
      </p:sp>
      <p:sp>
        <p:nvSpPr>
          <p:cNvPr id="292872" name="Text Box 8"/>
          <p:cNvSpPr txBox="1">
            <a:spLocks noChangeArrowheads="1"/>
          </p:cNvSpPr>
          <p:nvPr/>
        </p:nvSpPr>
        <p:spPr bwMode="auto">
          <a:xfrm>
            <a:off x="6477000" y="1462088"/>
            <a:ext cx="685800" cy="823912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800" b="1" i="0">
                <a:solidFill>
                  <a:srgbClr val="FF0000"/>
                </a:solidFill>
                <a:sym typeface="Symbol" pitchFamily="18" charset="2"/>
              </a:rPr>
              <a:t></a:t>
            </a:r>
          </a:p>
        </p:txBody>
      </p:sp>
      <p:sp>
        <p:nvSpPr>
          <p:cNvPr id="292873" name="Text Box 9"/>
          <p:cNvSpPr txBox="1">
            <a:spLocks noChangeArrowheads="1"/>
          </p:cNvSpPr>
          <p:nvPr/>
        </p:nvSpPr>
        <p:spPr bwMode="auto">
          <a:xfrm>
            <a:off x="6858000" y="4038600"/>
            <a:ext cx="685800" cy="823913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800" b="1" i="0">
                <a:solidFill>
                  <a:srgbClr val="FF0000"/>
                </a:solidFill>
                <a:sym typeface="Symbol" pitchFamily="18" charset="2"/>
              </a:rPr>
              <a:t>//</a:t>
            </a:r>
          </a:p>
        </p:txBody>
      </p:sp>
      <p:sp>
        <p:nvSpPr>
          <p:cNvPr id="292874" name="Text Box 10"/>
          <p:cNvSpPr txBox="1">
            <a:spLocks noChangeArrowheads="1"/>
          </p:cNvSpPr>
          <p:nvPr/>
        </p:nvSpPr>
        <p:spPr bwMode="auto">
          <a:xfrm>
            <a:off x="7010400" y="5119688"/>
            <a:ext cx="685800" cy="823912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800" b="1" i="0">
                <a:solidFill>
                  <a:srgbClr val="FF0000"/>
                </a:solidFill>
                <a:sym typeface="Symbol" pitchFamily="18" charset="2"/>
              </a:rPr>
              <a:t></a:t>
            </a:r>
          </a:p>
        </p:txBody>
      </p:sp>
      <p:sp>
        <p:nvSpPr>
          <p:cNvPr id="62475" name="AutoShape 11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8534400" y="0"/>
            <a:ext cx="609600" cy="609600"/>
          </a:xfrm>
          <a:prstGeom prst="actionButtonReturn">
            <a:avLst/>
          </a:prstGeom>
          <a:solidFill>
            <a:srgbClr val="C0C0C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928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292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2928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292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2871" grpId="0" autoUpdateAnimBg="0"/>
      <p:bldP spid="292872" grpId="0" autoUpdateAnimBg="0"/>
      <p:bldP spid="292873" grpId="0" autoUpdateAnimBg="0"/>
      <p:bldP spid="292874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AutoShape 2"/>
          <p:cNvSpPr>
            <a:spLocks noChangeArrowheads="1"/>
          </p:cNvSpPr>
          <p:nvPr/>
        </p:nvSpPr>
        <p:spPr bwMode="auto">
          <a:xfrm>
            <a:off x="304800" y="4495800"/>
            <a:ext cx="6021388" cy="1522413"/>
          </a:xfrm>
          <a:prstGeom prst="parallelogram">
            <a:avLst>
              <a:gd name="adj" fmla="val 98879"/>
            </a:avLst>
          </a:prstGeom>
          <a:solidFill>
            <a:srgbClr val="3366FF">
              <a:alpha val="50195"/>
            </a:srgbClr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3491" name="Arc 3"/>
          <p:cNvSpPr>
            <a:spLocks/>
          </p:cNvSpPr>
          <p:nvPr/>
        </p:nvSpPr>
        <p:spPr bwMode="auto">
          <a:xfrm flipV="1">
            <a:off x="1752600" y="4800600"/>
            <a:ext cx="3505200" cy="1011238"/>
          </a:xfrm>
          <a:custGeom>
            <a:avLst/>
            <a:gdLst>
              <a:gd name="T0" fmla="*/ 406 w 43200"/>
              <a:gd name="T1" fmla="*/ 1011238 h 22044"/>
              <a:gd name="T2" fmla="*/ 3505200 w 43200"/>
              <a:gd name="T3" fmla="*/ 990870 h 22044"/>
              <a:gd name="T4" fmla="*/ 1752600 w 43200"/>
              <a:gd name="T5" fmla="*/ 990870 h 22044"/>
              <a:gd name="T6" fmla="*/ 0 60000 65536"/>
              <a:gd name="T7" fmla="*/ 0 60000 65536"/>
              <a:gd name="T8" fmla="*/ 0 60000 65536"/>
              <a:gd name="T9" fmla="*/ 0 w 43200"/>
              <a:gd name="T10" fmla="*/ 0 h 22044"/>
              <a:gd name="T11" fmla="*/ 43200 w 43200"/>
              <a:gd name="T12" fmla="*/ 22044 h 2204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3200" h="22044" fill="none" extrusionOk="0">
                <a:moveTo>
                  <a:pt x="4" y="22044"/>
                </a:moveTo>
                <a:cubicBezTo>
                  <a:pt x="1" y="21896"/>
                  <a:pt x="0" y="21748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33529" y="-1"/>
                  <a:pt x="43199" y="9670"/>
                  <a:pt x="43200" y="21599"/>
                </a:cubicBezTo>
              </a:path>
              <a:path w="43200" h="22044" stroke="0" extrusionOk="0">
                <a:moveTo>
                  <a:pt x="4" y="22044"/>
                </a:moveTo>
                <a:cubicBezTo>
                  <a:pt x="1" y="21896"/>
                  <a:pt x="0" y="21748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33529" y="-1"/>
                  <a:pt x="43199" y="9670"/>
                  <a:pt x="43200" y="21599"/>
                </a:cubicBezTo>
                <a:lnTo>
                  <a:pt x="21600" y="21600"/>
                </a:lnTo>
                <a:close/>
              </a:path>
            </a:pathLst>
          </a:cu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3492" name="Line 4"/>
          <p:cNvSpPr>
            <a:spLocks noChangeShapeType="1"/>
          </p:cNvSpPr>
          <p:nvPr/>
        </p:nvSpPr>
        <p:spPr bwMode="auto">
          <a:xfrm>
            <a:off x="1752600" y="4800600"/>
            <a:ext cx="3505200" cy="0"/>
          </a:xfrm>
          <a:prstGeom prst="line">
            <a:avLst/>
          </a:prstGeom>
          <a:noFill/>
          <a:ln w="57150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3493" name="Line 5"/>
          <p:cNvSpPr>
            <a:spLocks noChangeShapeType="1"/>
          </p:cNvSpPr>
          <p:nvPr/>
        </p:nvSpPr>
        <p:spPr bwMode="auto">
          <a:xfrm flipV="1">
            <a:off x="1752600" y="2667000"/>
            <a:ext cx="0" cy="21336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3494" name="Oval 6"/>
          <p:cNvSpPr>
            <a:spLocks noChangeArrowheads="1"/>
          </p:cNvSpPr>
          <p:nvPr/>
        </p:nvSpPr>
        <p:spPr bwMode="auto">
          <a:xfrm>
            <a:off x="3810000" y="5715000"/>
            <a:ext cx="152400" cy="152400"/>
          </a:xfrm>
          <a:prstGeom prst="ellipse">
            <a:avLst/>
          </a:prstGeom>
          <a:solidFill>
            <a:srgbClr val="FF0000">
              <a:alpha val="50195"/>
            </a:srgbClr>
          </a:solidFill>
          <a:ln w="5715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3495" name="Line 7"/>
          <p:cNvSpPr>
            <a:spLocks noChangeShapeType="1"/>
          </p:cNvSpPr>
          <p:nvPr/>
        </p:nvSpPr>
        <p:spPr bwMode="auto">
          <a:xfrm>
            <a:off x="1752600" y="4800600"/>
            <a:ext cx="2209800" cy="9906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3496" name="Line 8"/>
          <p:cNvSpPr>
            <a:spLocks noChangeShapeType="1"/>
          </p:cNvSpPr>
          <p:nvPr/>
        </p:nvSpPr>
        <p:spPr bwMode="auto">
          <a:xfrm flipH="1">
            <a:off x="3886200" y="4800600"/>
            <a:ext cx="1371600" cy="9906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3497" name="Line 9"/>
          <p:cNvSpPr>
            <a:spLocks noChangeShapeType="1"/>
          </p:cNvSpPr>
          <p:nvPr/>
        </p:nvSpPr>
        <p:spPr bwMode="auto">
          <a:xfrm>
            <a:off x="1752600" y="2667000"/>
            <a:ext cx="3505200" cy="21336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3498" name="Line 10"/>
          <p:cNvSpPr>
            <a:spLocks noChangeShapeType="1"/>
          </p:cNvSpPr>
          <p:nvPr/>
        </p:nvSpPr>
        <p:spPr bwMode="auto">
          <a:xfrm>
            <a:off x="1752600" y="2667000"/>
            <a:ext cx="2209800" cy="31242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93899" name="Freeform 11"/>
          <p:cNvSpPr>
            <a:spLocks/>
          </p:cNvSpPr>
          <p:nvPr/>
        </p:nvSpPr>
        <p:spPr bwMode="auto">
          <a:xfrm>
            <a:off x="1752600" y="2667000"/>
            <a:ext cx="2209800" cy="3124200"/>
          </a:xfrm>
          <a:custGeom>
            <a:avLst/>
            <a:gdLst>
              <a:gd name="T0" fmla="*/ 0 w 1392"/>
              <a:gd name="T1" fmla="*/ 0 h 1968"/>
              <a:gd name="T2" fmla="*/ 0 w 1392"/>
              <a:gd name="T3" fmla="*/ 1344 h 1968"/>
              <a:gd name="T4" fmla="*/ 1392 w 1392"/>
              <a:gd name="T5" fmla="*/ 1968 h 1968"/>
              <a:gd name="T6" fmla="*/ 0 w 1392"/>
              <a:gd name="T7" fmla="*/ 0 h 1968"/>
              <a:gd name="T8" fmla="*/ 0 60000 65536"/>
              <a:gd name="T9" fmla="*/ 0 60000 65536"/>
              <a:gd name="T10" fmla="*/ 0 60000 65536"/>
              <a:gd name="T11" fmla="*/ 0 60000 65536"/>
              <a:gd name="T12" fmla="*/ 0 w 1392"/>
              <a:gd name="T13" fmla="*/ 0 h 1968"/>
              <a:gd name="T14" fmla="*/ 1392 w 1392"/>
              <a:gd name="T15" fmla="*/ 1968 h 196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392" h="1968">
                <a:moveTo>
                  <a:pt x="0" y="0"/>
                </a:moveTo>
                <a:lnTo>
                  <a:pt x="0" y="1344"/>
                </a:lnTo>
                <a:lnTo>
                  <a:pt x="1392" y="1968"/>
                </a:lnTo>
                <a:lnTo>
                  <a:pt x="0" y="0"/>
                </a:lnTo>
                <a:close/>
              </a:path>
            </a:pathLst>
          </a:custGeom>
          <a:solidFill>
            <a:srgbClr val="FF0000">
              <a:alpha val="50195"/>
            </a:srgbClr>
          </a:solidFill>
          <a:ln w="57150" cap="flat" cmpd="sng">
            <a:solidFill>
              <a:schemeClr val="tx1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3500" name="Text Box 12"/>
          <p:cNvSpPr txBox="1">
            <a:spLocks noChangeArrowheads="1"/>
          </p:cNvSpPr>
          <p:nvPr/>
        </p:nvSpPr>
        <p:spPr bwMode="auto">
          <a:xfrm>
            <a:off x="1295400" y="2133600"/>
            <a:ext cx="533400" cy="701675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i="0"/>
              <a:t>P</a:t>
            </a:r>
          </a:p>
        </p:txBody>
      </p:sp>
      <p:sp>
        <p:nvSpPr>
          <p:cNvPr id="63501" name="Text Box 13"/>
          <p:cNvSpPr txBox="1">
            <a:spLocks noChangeArrowheads="1"/>
          </p:cNvSpPr>
          <p:nvPr/>
        </p:nvSpPr>
        <p:spPr bwMode="auto">
          <a:xfrm>
            <a:off x="1295400" y="4724400"/>
            <a:ext cx="533400" cy="701675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i="0">
                <a:solidFill>
                  <a:srgbClr val="FF00FF"/>
                </a:solidFill>
              </a:rPr>
              <a:t>A</a:t>
            </a:r>
          </a:p>
        </p:txBody>
      </p:sp>
      <p:sp>
        <p:nvSpPr>
          <p:cNvPr id="63502" name="Text Box 14"/>
          <p:cNvSpPr txBox="1">
            <a:spLocks noChangeArrowheads="1"/>
          </p:cNvSpPr>
          <p:nvPr/>
        </p:nvSpPr>
        <p:spPr bwMode="auto">
          <a:xfrm>
            <a:off x="5257800" y="4495800"/>
            <a:ext cx="533400" cy="701675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i="0">
                <a:solidFill>
                  <a:srgbClr val="FF00FF"/>
                </a:solidFill>
              </a:rPr>
              <a:t>B</a:t>
            </a:r>
          </a:p>
        </p:txBody>
      </p:sp>
      <p:sp>
        <p:nvSpPr>
          <p:cNvPr id="63503" name="Text Box 15"/>
          <p:cNvSpPr txBox="1">
            <a:spLocks noChangeArrowheads="1"/>
          </p:cNvSpPr>
          <p:nvPr/>
        </p:nvSpPr>
        <p:spPr bwMode="auto">
          <a:xfrm>
            <a:off x="3581400" y="5867400"/>
            <a:ext cx="533400" cy="701675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i="0"/>
              <a:t>C</a:t>
            </a:r>
          </a:p>
        </p:txBody>
      </p:sp>
      <p:sp>
        <p:nvSpPr>
          <p:cNvPr id="63504" name="Text Box 16"/>
          <p:cNvSpPr txBox="1">
            <a:spLocks noChangeArrowheads="1"/>
          </p:cNvSpPr>
          <p:nvPr/>
        </p:nvSpPr>
        <p:spPr bwMode="auto">
          <a:xfrm>
            <a:off x="457200" y="5470525"/>
            <a:ext cx="533400" cy="701675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i="0">
                <a:solidFill>
                  <a:srgbClr val="FF00FF"/>
                </a:solidFill>
                <a:sym typeface="Symbol" pitchFamily="18" charset="2"/>
              </a:rPr>
              <a:t></a:t>
            </a:r>
            <a:endParaRPr lang="en-US" altLang="zh-CN" sz="4000" i="0">
              <a:solidFill>
                <a:srgbClr val="FF00FF"/>
              </a:solidFill>
            </a:endParaRPr>
          </a:p>
        </p:txBody>
      </p:sp>
      <p:sp>
        <p:nvSpPr>
          <p:cNvPr id="63505" name="Text Box 17"/>
          <p:cNvSpPr txBox="1">
            <a:spLocks noChangeArrowheads="1"/>
          </p:cNvSpPr>
          <p:nvPr/>
        </p:nvSpPr>
        <p:spPr bwMode="auto">
          <a:xfrm>
            <a:off x="323850" y="260350"/>
            <a:ext cx="8153400" cy="1978025"/>
          </a:xfrm>
          <a:prstGeom prst="rect">
            <a:avLst/>
          </a:prstGeom>
          <a:noFill/>
          <a:ln w="5715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i="0">
                <a:latin typeface="黑体" pitchFamily="2" charset="-122"/>
                <a:ea typeface="黑体" pitchFamily="2" charset="-122"/>
              </a:rPr>
              <a:t>如图，</a:t>
            </a:r>
            <a:r>
              <a:rPr lang="en-US" altLang="zh-CN" sz="4000" b="1" i="0">
                <a:latin typeface="黑体" pitchFamily="2" charset="-122"/>
                <a:ea typeface="黑体" pitchFamily="2" charset="-122"/>
              </a:rPr>
              <a:t>AB</a:t>
            </a:r>
            <a:r>
              <a:rPr lang="zh-CN" altLang="en-US" sz="4000" b="1" i="0">
                <a:latin typeface="黑体" pitchFamily="2" charset="-122"/>
                <a:ea typeface="黑体" pitchFamily="2" charset="-122"/>
              </a:rPr>
              <a:t>是圆</a:t>
            </a:r>
            <a:r>
              <a:rPr lang="en-US" altLang="zh-CN" sz="4000" b="1" i="0">
                <a:latin typeface="黑体" pitchFamily="2" charset="-122"/>
                <a:ea typeface="黑体" pitchFamily="2" charset="-122"/>
              </a:rPr>
              <a:t>O</a:t>
            </a:r>
            <a:r>
              <a:rPr lang="zh-CN" altLang="en-US" sz="4000" b="1" i="0">
                <a:latin typeface="黑体" pitchFamily="2" charset="-122"/>
                <a:ea typeface="黑体" pitchFamily="2" charset="-122"/>
              </a:rPr>
              <a:t>的直径，</a:t>
            </a:r>
            <a:r>
              <a:rPr lang="en-US" altLang="zh-CN" sz="4000" b="1" i="0">
                <a:latin typeface="黑体" pitchFamily="2" charset="-122"/>
                <a:ea typeface="黑体" pitchFamily="2" charset="-122"/>
              </a:rPr>
              <a:t>C</a:t>
            </a:r>
            <a:r>
              <a:rPr lang="zh-CN" altLang="en-US" sz="4000" b="1" i="0">
                <a:latin typeface="黑体" pitchFamily="2" charset="-122"/>
                <a:ea typeface="黑体" pitchFamily="2" charset="-122"/>
              </a:rPr>
              <a:t>是异于</a:t>
            </a:r>
            <a:r>
              <a:rPr lang="en-US" altLang="zh-CN" sz="4000" b="1" i="0">
                <a:latin typeface="黑体" pitchFamily="2" charset="-122"/>
                <a:ea typeface="黑体" pitchFamily="2" charset="-122"/>
              </a:rPr>
              <a:t>A</a:t>
            </a:r>
            <a:r>
              <a:rPr lang="zh-CN" altLang="en-US" sz="4000" b="1" i="0">
                <a:latin typeface="黑体" pitchFamily="2" charset="-122"/>
                <a:ea typeface="黑体" pitchFamily="2" charset="-122"/>
              </a:rPr>
              <a:t>，</a:t>
            </a:r>
            <a:r>
              <a:rPr lang="en-US" altLang="zh-CN" sz="4000" b="1" i="0">
                <a:latin typeface="黑体" pitchFamily="2" charset="-122"/>
                <a:ea typeface="黑体" pitchFamily="2" charset="-122"/>
              </a:rPr>
              <a:t>B</a:t>
            </a:r>
            <a:r>
              <a:rPr lang="zh-CN" altLang="en-US" sz="4000" b="1" i="0">
                <a:latin typeface="黑体" pitchFamily="2" charset="-122"/>
                <a:ea typeface="黑体" pitchFamily="2" charset="-122"/>
              </a:rPr>
              <a:t>的圆周上的任意一点，</a:t>
            </a:r>
            <a:r>
              <a:rPr lang="en-US" altLang="zh-CN" sz="4000" b="1" i="0">
                <a:latin typeface="黑体" pitchFamily="2" charset="-122"/>
                <a:ea typeface="黑体" pitchFamily="2" charset="-122"/>
              </a:rPr>
              <a:t>PA</a:t>
            </a:r>
            <a:r>
              <a:rPr lang="zh-CN" altLang="en-US" sz="4000" b="1" i="0">
                <a:latin typeface="黑体" pitchFamily="2" charset="-122"/>
                <a:ea typeface="黑体" pitchFamily="2" charset="-122"/>
              </a:rPr>
              <a:t>垂直于圆</a:t>
            </a:r>
            <a:r>
              <a:rPr lang="en-US" altLang="zh-CN" sz="4000" b="1" i="0">
                <a:latin typeface="黑体" pitchFamily="2" charset="-122"/>
                <a:ea typeface="黑体" pitchFamily="2" charset="-122"/>
              </a:rPr>
              <a:t>O</a:t>
            </a:r>
            <a:r>
              <a:rPr lang="zh-CN" altLang="en-US" sz="4000" b="1" i="0">
                <a:latin typeface="黑体" pitchFamily="2" charset="-122"/>
                <a:ea typeface="黑体" pitchFamily="2" charset="-122"/>
              </a:rPr>
              <a:t>所在的平面</a:t>
            </a:r>
          </a:p>
        </p:txBody>
      </p:sp>
      <p:sp>
        <p:nvSpPr>
          <p:cNvPr id="63506" name="Text Box 18"/>
          <p:cNvSpPr txBox="1">
            <a:spLocks noChangeArrowheads="1"/>
          </p:cNvSpPr>
          <p:nvPr/>
        </p:nvSpPr>
        <p:spPr bwMode="auto">
          <a:xfrm>
            <a:off x="3851275" y="2349500"/>
            <a:ext cx="4648200" cy="701675"/>
          </a:xfrm>
          <a:prstGeom prst="rect">
            <a:avLst/>
          </a:prstGeom>
          <a:solidFill>
            <a:schemeClr val="accent2"/>
          </a:solidFill>
          <a:ln w="57150">
            <a:noFill/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i="0">
                <a:solidFill>
                  <a:srgbClr val="FFFF00"/>
                </a:solidFill>
              </a:rPr>
              <a:t>（</a:t>
            </a:r>
            <a:r>
              <a:rPr lang="en-US" altLang="zh-CN" sz="4000" b="1" i="0">
                <a:solidFill>
                  <a:srgbClr val="FFFF00"/>
                </a:solidFill>
              </a:rPr>
              <a:t>1</a:t>
            </a:r>
            <a:r>
              <a:rPr lang="zh-CN" altLang="en-US" sz="4000" b="1" i="0">
                <a:solidFill>
                  <a:srgbClr val="FFFF00"/>
                </a:solidFill>
              </a:rPr>
              <a:t>）</a:t>
            </a:r>
            <a:r>
              <a:rPr lang="en-US" altLang="zh-CN" sz="4000" b="1" i="0">
                <a:solidFill>
                  <a:srgbClr val="FFFF00"/>
                </a:solidFill>
              </a:rPr>
              <a:t>BC⊥</a:t>
            </a:r>
            <a:r>
              <a:rPr lang="zh-CN" altLang="en-US" sz="4000" b="1" i="0">
                <a:solidFill>
                  <a:srgbClr val="FFFF00"/>
                </a:solidFill>
              </a:rPr>
              <a:t>面</a:t>
            </a:r>
            <a:r>
              <a:rPr lang="en-US" altLang="zh-CN" sz="4000" b="1" i="0">
                <a:solidFill>
                  <a:srgbClr val="FFFF00"/>
                </a:solidFill>
              </a:rPr>
              <a:t>PAC</a:t>
            </a:r>
          </a:p>
        </p:txBody>
      </p:sp>
      <p:sp>
        <p:nvSpPr>
          <p:cNvPr id="63507" name="AutoShape 1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8534400" y="0"/>
            <a:ext cx="609600" cy="609600"/>
          </a:xfrm>
          <a:prstGeom prst="actionButtonReturn">
            <a:avLst/>
          </a:prstGeom>
          <a:solidFill>
            <a:srgbClr val="C0C0C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938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389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AutoShape 2"/>
          <p:cNvSpPr>
            <a:spLocks noChangeArrowheads="1"/>
          </p:cNvSpPr>
          <p:nvPr/>
        </p:nvSpPr>
        <p:spPr bwMode="auto">
          <a:xfrm>
            <a:off x="304800" y="4495800"/>
            <a:ext cx="6021388" cy="1522413"/>
          </a:xfrm>
          <a:prstGeom prst="parallelogram">
            <a:avLst>
              <a:gd name="adj" fmla="val 98879"/>
            </a:avLst>
          </a:prstGeom>
          <a:solidFill>
            <a:srgbClr val="3366FF">
              <a:alpha val="50195"/>
            </a:srgbClr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4515" name="Arc 3"/>
          <p:cNvSpPr>
            <a:spLocks/>
          </p:cNvSpPr>
          <p:nvPr/>
        </p:nvSpPr>
        <p:spPr bwMode="auto">
          <a:xfrm flipV="1">
            <a:off x="1752600" y="4800600"/>
            <a:ext cx="3505200" cy="1011238"/>
          </a:xfrm>
          <a:custGeom>
            <a:avLst/>
            <a:gdLst>
              <a:gd name="T0" fmla="*/ 406 w 43200"/>
              <a:gd name="T1" fmla="*/ 1011238 h 22044"/>
              <a:gd name="T2" fmla="*/ 3505200 w 43200"/>
              <a:gd name="T3" fmla="*/ 990870 h 22044"/>
              <a:gd name="T4" fmla="*/ 1752600 w 43200"/>
              <a:gd name="T5" fmla="*/ 990870 h 22044"/>
              <a:gd name="T6" fmla="*/ 0 60000 65536"/>
              <a:gd name="T7" fmla="*/ 0 60000 65536"/>
              <a:gd name="T8" fmla="*/ 0 60000 65536"/>
              <a:gd name="T9" fmla="*/ 0 w 43200"/>
              <a:gd name="T10" fmla="*/ 0 h 22044"/>
              <a:gd name="T11" fmla="*/ 43200 w 43200"/>
              <a:gd name="T12" fmla="*/ 22044 h 2204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3200" h="22044" fill="none" extrusionOk="0">
                <a:moveTo>
                  <a:pt x="4" y="22044"/>
                </a:moveTo>
                <a:cubicBezTo>
                  <a:pt x="1" y="21896"/>
                  <a:pt x="0" y="21748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33529" y="-1"/>
                  <a:pt x="43199" y="9670"/>
                  <a:pt x="43200" y="21599"/>
                </a:cubicBezTo>
              </a:path>
              <a:path w="43200" h="22044" stroke="0" extrusionOk="0">
                <a:moveTo>
                  <a:pt x="4" y="22044"/>
                </a:moveTo>
                <a:cubicBezTo>
                  <a:pt x="1" y="21896"/>
                  <a:pt x="0" y="21748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33529" y="-1"/>
                  <a:pt x="43199" y="9670"/>
                  <a:pt x="43200" y="21599"/>
                </a:cubicBezTo>
                <a:lnTo>
                  <a:pt x="21600" y="21600"/>
                </a:lnTo>
                <a:close/>
              </a:path>
            </a:pathLst>
          </a:cu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4516" name="Line 4"/>
          <p:cNvSpPr>
            <a:spLocks noChangeShapeType="1"/>
          </p:cNvSpPr>
          <p:nvPr/>
        </p:nvSpPr>
        <p:spPr bwMode="auto">
          <a:xfrm>
            <a:off x="1752600" y="4800600"/>
            <a:ext cx="3505200" cy="0"/>
          </a:xfrm>
          <a:prstGeom prst="line">
            <a:avLst/>
          </a:prstGeom>
          <a:noFill/>
          <a:ln w="57150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4517" name="Line 5"/>
          <p:cNvSpPr>
            <a:spLocks noChangeShapeType="1"/>
          </p:cNvSpPr>
          <p:nvPr/>
        </p:nvSpPr>
        <p:spPr bwMode="auto">
          <a:xfrm flipV="1">
            <a:off x="1752600" y="2667000"/>
            <a:ext cx="0" cy="21336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4518" name="Line 6"/>
          <p:cNvSpPr>
            <a:spLocks noChangeShapeType="1"/>
          </p:cNvSpPr>
          <p:nvPr/>
        </p:nvSpPr>
        <p:spPr bwMode="auto">
          <a:xfrm>
            <a:off x="1752600" y="4800600"/>
            <a:ext cx="2209800" cy="9906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4519" name="Line 7"/>
          <p:cNvSpPr>
            <a:spLocks noChangeShapeType="1"/>
          </p:cNvSpPr>
          <p:nvPr/>
        </p:nvSpPr>
        <p:spPr bwMode="auto">
          <a:xfrm flipH="1">
            <a:off x="3886200" y="4800600"/>
            <a:ext cx="1371600" cy="9906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4520" name="Line 8"/>
          <p:cNvSpPr>
            <a:spLocks noChangeShapeType="1"/>
          </p:cNvSpPr>
          <p:nvPr/>
        </p:nvSpPr>
        <p:spPr bwMode="auto">
          <a:xfrm>
            <a:off x="1752600" y="2667000"/>
            <a:ext cx="3505200" cy="21336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4521" name="Line 9"/>
          <p:cNvSpPr>
            <a:spLocks noChangeShapeType="1"/>
          </p:cNvSpPr>
          <p:nvPr/>
        </p:nvSpPr>
        <p:spPr bwMode="auto">
          <a:xfrm>
            <a:off x="1752600" y="2667000"/>
            <a:ext cx="2209800" cy="31242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4522" name="Freeform 10"/>
          <p:cNvSpPr>
            <a:spLocks/>
          </p:cNvSpPr>
          <p:nvPr/>
        </p:nvSpPr>
        <p:spPr bwMode="auto">
          <a:xfrm>
            <a:off x="1752600" y="2667000"/>
            <a:ext cx="2209800" cy="3124200"/>
          </a:xfrm>
          <a:custGeom>
            <a:avLst/>
            <a:gdLst>
              <a:gd name="T0" fmla="*/ 0 w 1392"/>
              <a:gd name="T1" fmla="*/ 0 h 1968"/>
              <a:gd name="T2" fmla="*/ 0 w 1392"/>
              <a:gd name="T3" fmla="*/ 1344 h 1968"/>
              <a:gd name="T4" fmla="*/ 1392 w 1392"/>
              <a:gd name="T5" fmla="*/ 1968 h 1968"/>
              <a:gd name="T6" fmla="*/ 0 w 1392"/>
              <a:gd name="T7" fmla="*/ 0 h 1968"/>
              <a:gd name="T8" fmla="*/ 0 60000 65536"/>
              <a:gd name="T9" fmla="*/ 0 60000 65536"/>
              <a:gd name="T10" fmla="*/ 0 60000 65536"/>
              <a:gd name="T11" fmla="*/ 0 60000 65536"/>
              <a:gd name="T12" fmla="*/ 0 w 1392"/>
              <a:gd name="T13" fmla="*/ 0 h 1968"/>
              <a:gd name="T14" fmla="*/ 1392 w 1392"/>
              <a:gd name="T15" fmla="*/ 1968 h 196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392" h="1968">
                <a:moveTo>
                  <a:pt x="0" y="0"/>
                </a:moveTo>
                <a:lnTo>
                  <a:pt x="0" y="1344"/>
                </a:lnTo>
                <a:lnTo>
                  <a:pt x="1392" y="1968"/>
                </a:lnTo>
                <a:lnTo>
                  <a:pt x="0" y="0"/>
                </a:lnTo>
                <a:close/>
              </a:path>
            </a:pathLst>
          </a:custGeom>
          <a:solidFill>
            <a:srgbClr val="FF0000">
              <a:alpha val="50195"/>
            </a:srgbClr>
          </a:solidFill>
          <a:ln w="57150" cap="flat" cmpd="sng">
            <a:solidFill>
              <a:schemeClr val="tx1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4523" name="Text Box 11"/>
          <p:cNvSpPr txBox="1">
            <a:spLocks noChangeArrowheads="1"/>
          </p:cNvSpPr>
          <p:nvPr/>
        </p:nvSpPr>
        <p:spPr bwMode="auto">
          <a:xfrm>
            <a:off x="1295400" y="2133600"/>
            <a:ext cx="533400" cy="701675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i="0"/>
              <a:t>P</a:t>
            </a:r>
          </a:p>
        </p:txBody>
      </p:sp>
      <p:sp>
        <p:nvSpPr>
          <p:cNvPr id="64524" name="Text Box 12"/>
          <p:cNvSpPr txBox="1">
            <a:spLocks noChangeArrowheads="1"/>
          </p:cNvSpPr>
          <p:nvPr/>
        </p:nvSpPr>
        <p:spPr bwMode="auto">
          <a:xfrm>
            <a:off x="1295400" y="4724400"/>
            <a:ext cx="533400" cy="701675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i="0">
                <a:solidFill>
                  <a:srgbClr val="FF00FF"/>
                </a:solidFill>
              </a:rPr>
              <a:t>A</a:t>
            </a:r>
          </a:p>
        </p:txBody>
      </p:sp>
      <p:sp>
        <p:nvSpPr>
          <p:cNvPr id="64525" name="Text Box 13"/>
          <p:cNvSpPr txBox="1">
            <a:spLocks noChangeArrowheads="1"/>
          </p:cNvSpPr>
          <p:nvPr/>
        </p:nvSpPr>
        <p:spPr bwMode="auto">
          <a:xfrm>
            <a:off x="5257800" y="4495800"/>
            <a:ext cx="533400" cy="701675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i="0">
                <a:solidFill>
                  <a:srgbClr val="FF00FF"/>
                </a:solidFill>
              </a:rPr>
              <a:t>B</a:t>
            </a:r>
          </a:p>
        </p:txBody>
      </p:sp>
      <p:sp>
        <p:nvSpPr>
          <p:cNvPr id="64526" name="Text Box 14"/>
          <p:cNvSpPr txBox="1">
            <a:spLocks noChangeArrowheads="1"/>
          </p:cNvSpPr>
          <p:nvPr/>
        </p:nvSpPr>
        <p:spPr bwMode="auto">
          <a:xfrm>
            <a:off x="3581400" y="5867400"/>
            <a:ext cx="533400" cy="701675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i="0"/>
              <a:t>C</a:t>
            </a:r>
          </a:p>
        </p:txBody>
      </p:sp>
      <p:sp>
        <p:nvSpPr>
          <p:cNvPr id="64527" name="Text Box 15"/>
          <p:cNvSpPr txBox="1">
            <a:spLocks noChangeArrowheads="1"/>
          </p:cNvSpPr>
          <p:nvPr/>
        </p:nvSpPr>
        <p:spPr bwMode="auto">
          <a:xfrm>
            <a:off x="457200" y="5470525"/>
            <a:ext cx="533400" cy="701675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i="0">
                <a:solidFill>
                  <a:srgbClr val="FF00FF"/>
                </a:solidFill>
                <a:sym typeface="Symbol" pitchFamily="18" charset="2"/>
              </a:rPr>
              <a:t></a:t>
            </a:r>
            <a:endParaRPr lang="en-US" altLang="zh-CN" sz="4000" i="0">
              <a:solidFill>
                <a:srgbClr val="FF00FF"/>
              </a:solidFill>
            </a:endParaRPr>
          </a:p>
        </p:txBody>
      </p:sp>
      <p:sp>
        <p:nvSpPr>
          <p:cNvPr id="294930" name="Freeform 18"/>
          <p:cNvSpPr>
            <a:spLocks/>
          </p:cNvSpPr>
          <p:nvPr/>
        </p:nvSpPr>
        <p:spPr bwMode="auto">
          <a:xfrm>
            <a:off x="1828800" y="2667000"/>
            <a:ext cx="3429000" cy="3124200"/>
          </a:xfrm>
          <a:custGeom>
            <a:avLst/>
            <a:gdLst>
              <a:gd name="T0" fmla="*/ 0 w 2160"/>
              <a:gd name="T1" fmla="*/ 0 h 1968"/>
              <a:gd name="T2" fmla="*/ 1344 w 2160"/>
              <a:gd name="T3" fmla="*/ 1968 h 1968"/>
              <a:gd name="T4" fmla="*/ 2160 w 2160"/>
              <a:gd name="T5" fmla="*/ 1344 h 1968"/>
              <a:gd name="T6" fmla="*/ 0 w 2160"/>
              <a:gd name="T7" fmla="*/ 0 h 1968"/>
              <a:gd name="T8" fmla="*/ 0 60000 65536"/>
              <a:gd name="T9" fmla="*/ 0 60000 65536"/>
              <a:gd name="T10" fmla="*/ 0 60000 65536"/>
              <a:gd name="T11" fmla="*/ 0 60000 65536"/>
              <a:gd name="T12" fmla="*/ 0 w 2160"/>
              <a:gd name="T13" fmla="*/ 0 h 1968"/>
              <a:gd name="T14" fmla="*/ 2160 w 2160"/>
              <a:gd name="T15" fmla="*/ 1968 h 196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" h="1968">
                <a:moveTo>
                  <a:pt x="0" y="0"/>
                </a:moveTo>
                <a:lnTo>
                  <a:pt x="1344" y="1968"/>
                </a:lnTo>
                <a:lnTo>
                  <a:pt x="2160" y="1344"/>
                </a:lnTo>
                <a:lnTo>
                  <a:pt x="0" y="0"/>
                </a:lnTo>
                <a:close/>
              </a:path>
            </a:pathLst>
          </a:custGeom>
          <a:solidFill>
            <a:srgbClr val="A50021">
              <a:alpha val="50195"/>
            </a:srgbClr>
          </a:solidFill>
          <a:ln w="57150" cap="flat" cmpd="sng">
            <a:solidFill>
              <a:schemeClr val="tx1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2" name="Group 19"/>
          <p:cNvGrpSpPr>
            <a:grpSpLocks/>
          </p:cNvGrpSpPr>
          <p:nvPr/>
        </p:nvGrpSpPr>
        <p:grpSpPr bwMode="auto">
          <a:xfrm>
            <a:off x="1752600" y="3810000"/>
            <a:ext cx="1600200" cy="990600"/>
            <a:chOff x="1104" y="2400"/>
            <a:chExt cx="1008" cy="624"/>
          </a:xfrm>
        </p:grpSpPr>
        <p:sp>
          <p:nvSpPr>
            <p:cNvPr id="64534" name="Line 20"/>
            <p:cNvSpPr>
              <a:spLocks noChangeShapeType="1"/>
            </p:cNvSpPr>
            <p:nvPr/>
          </p:nvSpPr>
          <p:spPr bwMode="auto">
            <a:xfrm flipV="1">
              <a:off x="1104" y="2640"/>
              <a:ext cx="672" cy="384"/>
            </a:xfrm>
            <a:prstGeom prst="line">
              <a:avLst/>
            </a:prstGeom>
            <a:noFill/>
            <a:ln w="76200">
              <a:solidFill>
                <a:schemeClr val="accent2"/>
              </a:solidFill>
              <a:round/>
              <a:headEnd/>
              <a:tailEnd/>
            </a:ln>
          </p:spPr>
          <p:txBody>
            <a:bodyPr lIns="90000" tIns="46800" rIns="90000" bIns="46800">
              <a:spAutoFit/>
            </a:bodyPr>
            <a:lstStyle/>
            <a:p>
              <a:endParaRPr lang="zh-CN" altLang="en-US"/>
            </a:p>
          </p:txBody>
        </p:sp>
        <p:sp>
          <p:nvSpPr>
            <p:cNvPr id="64535" name="Text Box 21"/>
            <p:cNvSpPr txBox="1">
              <a:spLocks noChangeArrowheads="1"/>
            </p:cNvSpPr>
            <p:nvPr/>
          </p:nvSpPr>
          <p:spPr bwMode="auto">
            <a:xfrm>
              <a:off x="1776" y="2400"/>
              <a:ext cx="336" cy="442"/>
            </a:xfrm>
            <a:prstGeom prst="rect">
              <a:avLst/>
            </a:prstGeom>
            <a:noFill/>
            <a:ln w="5715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4000" i="0">
                  <a:solidFill>
                    <a:srgbClr val="FF0000"/>
                  </a:solidFill>
                </a:rPr>
                <a:t>H</a:t>
              </a:r>
            </a:p>
          </p:txBody>
        </p:sp>
      </p:grpSp>
      <p:sp>
        <p:nvSpPr>
          <p:cNvPr id="64530" name="Text Box 22"/>
          <p:cNvSpPr txBox="1">
            <a:spLocks noChangeArrowheads="1"/>
          </p:cNvSpPr>
          <p:nvPr/>
        </p:nvSpPr>
        <p:spPr bwMode="auto">
          <a:xfrm>
            <a:off x="2627313" y="2349500"/>
            <a:ext cx="6242050" cy="701675"/>
          </a:xfrm>
          <a:prstGeom prst="rect">
            <a:avLst/>
          </a:prstGeom>
          <a:solidFill>
            <a:schemeClr val="accent2"/>
          </a:solidFill>
          <a:ln w="57150">
            <a:noFill/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i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2)</a:t>
            </a:r>
            <a:r>
              <a:rPr lang="zh-CN" altLang="en-US" sz="4000" b="1" i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若</a:t>
            </a:r>
            <a:r>
              <a:rPr lang="en-US" altLang="zh-CN" sz="4000" b="1" i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AH⊥PC,</a:t>
            </a:r>
            <a:r>
              <a:rPr lang="zh-CN" altLang="en-US" sz="4000" b="1" i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则</a:t>
            </a:r>
            <a:r>
              <a:rPr lang="en-US" altLang="zh-CN" sz="4000" b="1" i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AH⊥</a:t>
            </a:r>
            <a:r>
              <a:rPr lang="zh-CN" altLang="en-US" sz="4000" b="1" i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面</a:t>
            </a:r>
            <a:r>
              <a:rPr lang="en-US" altLang="zh-CN" sz="4000" b="1" i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PBC</a:t>
            </a:r>
          </a:p>
        </p:txBody>
      </p:sp>
      <p:sp>
        <p:nvSpPr>
          <p:cNvPr id="64531" name="Oval 23"/>
          <p:cNvSpPr>
            <a:spLocks noChangeArrowheads="1"/>
          </p:cNvSpPr>
          <p:nvPr/>
        </p:nvSpPr>
        <p:spPr bwMode="auto">
          <a:xfrm>
            <a:off x="3810000" y="5715000"/>
            <a:ext cx="152400" cy="152400"/>
          </a:xfrm>
          <a:prstGeom prst="ellipse">
            <a:avLst/>
          </a:prstGeom>
          <a:solidFill>
            <a:srgbClr val="FF0000">
              <a:alpha val="50195"/>
            </a:srgbClr>
          </a:solidFill>
          <a:ln w="5715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4532" name="AutoShape 24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8534400" y="0"/>
            <a:ext cx="609600" cy="609600"/>
          </a:xfrm>
          <a:prstGeom prst="actionButtonReturn">
            <a:avLst/>
          </a:prstGeom>
          <a:solidFill>
            <a:srgbClr val="C0C0C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4533" name="Text Box 25"/>
          <p:cNvSpPr txBox="1">
            <a:spLocks noChangeArrowheads="1"/>
          </p:cNvSpPr>
          <p:nvPr/>
        </p:nvSpPr>
        <p:spPr bwMode="auto">
          <a:xfrm>
            <a:off x="323850" y="260350"/>
            <a:ext cx="8153400" cy="1978025"/>
          </a:xfrm>
          <a:prstGeom prst="rect">
            <a:avLst/>
          </a:prstGeom>
          <a:noFill/>
          <a:ln w="5715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i="0">
                <a:latin typeface="黑体" pitchFamily="2" charset="-122"/>
                <a:ea typeface="黑体" pitchFamily="2" charset="-122"/>
              </a:rPr>
              <a:t>如图，</a:t>
            </a:r>
            <a:r>
              <a:rPr lang="en-US" altLang="zh-CN" sz="4000" b="1" i="0">
                <a:latin typeface="黑体" pitchFamily="2" charset="-122"/>
                <a:ea typeface="黑体" pitchFamily="2" charset="-122"/>
              </a:rPr>
              <a:t>AB</a:t>
            </a:r>
            <a:r>
              <a:rPr lang="zh-CN" altLang="en-US" sz="4000" b="1" i="0">
                <a:latin typeface="黑体" pitchFamily="2" charset="-122"/>
                <a:ea typeface="黑体" pitchFamily="2" charset="-122"/>
              </a:rPr>
              <a:t>是圆</a:t>
            </a:r>
            <a:r>
              <a:rPr lang="en-US" altLang="zh-CN" sz="4000" b="1" i="0">
                <a:latin typeface="黑体" pitchFamily="2" charset="-122"/>
                <a:ea typeface="黑体" pitchFamily="2" charset="-122"/>
              </a:rPr>
              <a:t>O</a:t>
            </a:r>
            <a:r>
              <a:rPr lang="zh-CN" altLang="en-US" sz="4000" b="1" i="0">
                <a:latin typeface="黑体" pitchFamily="2" charset="-122"/>
                <a:ea typeface="黑体" pitchFamily="2" charset="-122"/>
              </a:rPr>
              <a:t>的直径，</a:t>
            </a:r>
            <a:r>
              <a:rPr lang="en-US" altLang="zh-CN" sz="4000" b="1" i="0">
                <a:latin typeface="黑体" pitchFamily="2" charset="-122"/>
                <a:ea typeface="黑体" pitchFamily="2" charset="-122"/>
              </a:rPr>
              <a:t>C</a:t>
            </a:r>
            <a:r>
              <a:rPr lang="zh-CN" altLang="en-US" sz="4000" b="1" i="0">
                <a:latin typeface="黑体" pitchFamily="2" charset="-122"/>
                <a:ea typeface="黑体" pitchFamily="2" charset="-122"/>
              </a:rPr>
              <a:t>是异于</a:t>
            </a:r>
            <a:r>
              <a:rPr lang="en-US" altLang="zh-CN" sz="4000" b="1" i="0">
                <a:latin typeface="黑体" pitchFamily="2" charset="-122"/>
                <a:ea typeface="黑体" pitchFamily="2" charset="-122"/>
              </a:rPr>
              <a:t>A</a:t>
            </a:r>
            <a:r>
              <a:rPr lang="zh-CN" altLang="en-US" sz="4000" b="1" i="0">
                <a:latin typeface="黑体" pitchFamily="2" charset="-122"/>
                <a:ea typeface="黑体" pitchFamily="2" charset="-122"/>
              </a:rPr>
              <a:t>，</a:t>
            </a:r>
            <a:r>
              <a:rPr lang="en-US" altLang="zh-CN" sz="4000" b="1" i="0">
                <a:latin typeface="黑体" pitchFamily="2" charset="-122"/>
                <a:ea typeface="黑体" pitchFamily="2" charset="-122"/>
              </a:rPr>
              <a:t>B</a:t>
            </a:r>
            <a:r>
              <a:rPr lang="zh-CN" altLang="en-US" sz="4000" b="1" i="0">
                <a:latin typeface="黑体" pitchFamily="2" charset="-122"/>
                <a:ea typeface="黑体" pitchFamily="2" charset="-122"/>
              </a:rPr>
              <a:t>的圆周上的任意一点，</a:t>
            </a:r>
            <a:r>
              <a:rPr lang="en-US" altLang="zh-CN" sz="4000" b="1" i="0">
                <a:latin typeface="黑体" pitchFamily="2" charset="-122"/>
                <a:ea typeface="黑体" pitchFamily="2" charset="-122"/>
              </a:rPr>
              <a:t>PA</a:t>
            </a:r>
            <a:r>
              <a:rPr lang="zh-CN" altLang="en-US" sz="4000" b="1" i="0">
                <a:latin typeface="黑体" pitchFamily="2" charset="-122"/>
                <a:ea typeface="黑体" pitchFamily="2" charset="-122"/>
              </a:rPr>
              <a:t>垂直于圆</a:t>
            </a:r>
            <a:r>
              <a:rPr lang="en-US" altLang="zh-CN" sz="4000" b="1" i="0">
                <a:latin typeface="黑体" pitchFamily="2" charset="-122"/>
                <a:ea typeface="黑体" pitchFamily="2" charset="-122"/>
              </a:rPr>
              <a:t>O</a:t>
            </a:r>
            <a:r>
              <a:rPr lang="zh-CN" altLang="en-US" sz="4000" b="1" i="0">
                <a:latin typeface="黑体" pitchFamily="2" charset="-122"/>
                <a:ea typeface="黑体" pitchFamily="2" charset="-122"/>
              </a:rPr>
              <a:t>所在的平面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949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493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685800" y="1981200"/>
            <a:ext cx="4648200" cy="4283075"/>
            <a:chOff x="1056" y="1075"/>
            <a:chExt cx="2928" cy="2698"/>
          </a:xfrm>
        </p:grpSpPr>
        <p:grpSp>
          <p:nvGrpSpPr>
            <p:cNvPr id="3" name="Group 3"/>
            <p:cNvGrpSpPr>
              <a:grpSpLocks/>
            </p:cNvGrpSpPr>
            <p:nvPr/>
          </p:nvGrpSpPr>
          <p:grpSpPr bwMode="auto">
            <a:xfrm>
              <a:off x="1439" y="1439"/>
              <a:ext cx="2065" cy="1975"/>
              <a:chOff x="1439" y="1439"/>
              <a:chExt cx="2065" cy="1975"/>
            </a:xfrm>
          </p:grpSpPr>
          <p:sp>
            <p:nvSpPr>
              <p:cNvPr id="65560" name="Rectangle 4"/>
              <p:cNvSpPr>
                <a:spLocks noChangeArrowheads="1"/>
              </p:cNvSpPr>
              <p:nvPr/>
            </p:nvSpPr>
            <p:spPr bwMode="auto">
              <a:xfrm>
                <a:off x="1439" y="1872"/>
                <a:ext cx="1537" cy="1537"/>
              </a:xfrm>
              <a:prstGeom prst="rect">
                <a:avLst/>
              </a:prstGeom>
              <a:noFill/>
              <a:ln w="571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65561" name="AutoShape 5"/>
              <p:cNvSpPr>
                <a:spLocks noChangeArrowheads="1"/>
              </p:cNvSpPr>
              <p:nvPr/>
            </p:nvSpPr>
            <p:spPr bwMode="auto">
              <a:xfrm>
                <a:off x="1440" y="1440"/>
                <a:ext cx="2016" cy="432"/>
              </a:xfrm>
              <a:prstGeom prst="parallelogram">
                <a:avLst>
                  <a:gd name="adj" fmla="val 116667"/>
                </a:avLst>
              </a:prstGeom>
              <a:noFill/>
              <a:ln w="571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65562" name="AutoShape 6"/>
              <p:cNvSpPr>
                <a:spLocks noChangeArrowheads="1"/>
              </p:cNvSpPr>
              <p:nvPr/>
            </p:nvSpPr>
            <p:spPr bwMode="auto">
              <a:xfrm>
                <a:off x="1464" y="2982"/>
                <a:ext cx="2016" cy="432"/>
              </a:xfrm>
              <a:prstGeom prst="parallelogram">
                <a:avLst>
                  <a:gd name="adj" fmla="val 116667"/>
                </a:avLst>
              </a:prstGeom>
              <a:noFill/>
              <a:ln w="57150">
                <a:solidFill>
                  <a:schemeClr val="tx1"/>
                </a:solidFill>
                <a:prstDash val="sysDot"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65563" name="Rectangle 7"/>
              <p:cNvSpPr>
                <a:spLocks noChangeArrowheads="1"/>
              </p:cNvSpPr>
              <p:nvPr/>
            </p:nvSpPr>
            <p:spPr bwMode="auto">
              <a:xfrm>
                <a:off x="1944" y="1440"/>
                <a:ext cx="1537" cy="1537"/>
              </a:xfrm>
              <a:prstGeom prst="rect">
                <a:avLst/>
              </a:prstGeom>
              <a:noFill/>
              <a:ln w="57150">
                <a:solidFill>
                  <a:schemeClr val="tx1"/>
                </a:solidFill>
                <a:prstDash val="sysDot"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65564" name="Line 8"/>
              <p:cNvSpPr>
                <a:spLocks noChangeShapeType="1"/>
              </p:cNvSpPr>
              <p:nvPr/>
            </p:nvSpPr>
            <p:spPr bwMode="auto">
              <a:xfrm>
                <a:off x="3480" y="1439"/>
                <a:ext cx="0" cy="1537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5565" name="Line 9"/>
              <p:cNvSpPr>
                <a:spLocks noChangeShapeType="1"/>
              </p:cNvSpPr>
              <p:nvPr/>
            </p:nvSpPr>
            <p:spPr bwMode="auto">
              <a:xfrm flipV="1">
                <a:off x="2976" y="2976"/>
                <a:ext cx="528" cy="432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65552" name="Text Box 10"/>
            <p:cNvSpPr txBox="1">
              <a:spLocks noChangeArrowheads="1"/>
            </p:cNvSpPr>
            <p:nvPr/>
          </p:nvSpPr>
          <p:spPr bwMode="auto">
            <a:xfrm>
              <a:off x="1200" y="3360"/>
              <a:ext cx="336" cy="365"/>
            </a:xfrm>
            <a:prstGeom prst="rect">
              <a:avLst/>
            </a:prstGeom>
            <a:noFill/>
            <a:ln w="5715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 i="0"/>
                <a:t>A</a:t>
              </a:r>
            </a:p>
          </p:txBody>
        </p:sp>
        <p:sp>
          <p:nvSpPr>
            <p:cNvPr id="65553" name="Text Box 11"/>
            <p:cNvSpPr txBox="1">
              <a:spLocks noChangeArrowheads="1"/>
            </p:cNvSpPr>
            <p:nvPr/>
          </p:nvSpPr>
          <p:spPr bwMode="auto">
            <a:xfrm>
              <a:off x="2832" y="3408"/>
              <a:ext cx="336" cy="365"/>
            </a:xfrm>
            <a:prstGeom prst="rect">
              <a:avLst/>
            </a:prstGeom>
            <a:noFill/>
            <a:ln w="5715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 i="0"/>
                <a:t>B</a:t>
              </a:r>
            </a:p>
          </p:txBody>
        </p:sp>
        <p:sp>
          <p:nvSpPr>
            <p:cNvPr id="65554" name="Text Box 12"/>
            <p:cNvSpPr txBox="1">
              <a:spLocks noChangeArrowheads="1"/>
            </p:cNvSpPr>
            <p:nvPr/>
          </p:nvSpPr>
          <p:spPr bwMode="auto">
            <a:xfrm>
              <a:off x="1872" y="2947"/>
              <a:ext cx="336" cy="365"/>
            </a:xfrm>
            <a:prstGeom prst="rect">
              <a:avLst/>
            </a:prstGeom>
            <a:noFill/>
            <a:ln w="5715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 i="0"/>
                <a:t>D</a:t>
              </a:r>
            </a:p>
          </p:txBody>
        </p:sp>
        <p:sp>
          <p:nvSpPr>
            <p:cNvPr id="65555" name="Text Box 13"/>
            <p:cNvSpPr txBox="1">
              <a:spLocks noChangeArrowheads="1"/>
            </p:cNvSpPr>
            <p:nvPr/>
          </p:nvSpPr>
          <p:spPr bwMode="auto">
            <a:xfrm>
              <a:off x="3456" y="2880"/>
              <a:ext cx="336" cy="365"/>
            </a:xfrm>
            <a:prstGeom prst="rect">
              <a:avLst/>
            </a:prstGeom>
            <a:noFill/>
            <a:ln w="5715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 i="0"/>
                <a:t>C</a:t>
              </a:r>
            </a:p>
          </p:txBody>
        </p:sp>
        <p:sp>
          <p:nvSpPr>
            <p:cNvPr id="65556" name="Text Box 14"/>
            <p:cNvSpPr txBox="1">
              <a:spLocks noChangeArrowheads="1"/>
            </p:cNvSpPr>
            <p:nvPr/>
          </p:nvSpPr>
          <p:spPr bwMode="auto">
            <a:xfrm>
              <a:off x="1056" y="1680"/>
              <a:ext cx="480" cy="365"/>
            </a:xfrm>
            <a:prstGeom prst="rect">
              <a:avLst/>
            </a:prstGeom>
            <a:noFill/>
            <a:ln w="5715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 i="0"/>
                <a:t>A</a:t>
              </a:r>
              <a:r>
                <a:rPr lang="en-US" altLang="zh-CN" sz="3200" b="1" i="0" baseline="-25000"/>
                <a:t>1</a:t>
              </a:r>
            </a:p>
          </p:txBody>
        </p:sp>
        <p:sp>
          <p:nvSpPr>
            <p:cNvPr id="65557" name="Text Box 15"/>
            <p:cNvSpPr txBox="1">
              <a:spLocks noChangeArrowheads="1"/>
            </p:cNvSpPr>
            <p:nvPr/>
          </p:nvSpPr>
          <p:spPr bwMode="auto">
            <a:xfrm>
              <a:off x="2976" y="1795"/>
              <a:ext cx="432" cy="365"/>
            </a:xfrm>
            <a:prstGeom prst="rect">
              <a:avLst/>
            </a:prstGeom>
            <a:noFill/>
            <a:ln w="5715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 i="0"/>
                <a:t>B</a:t>
              </a:r>
              <a:r>
                <a:rPr lang="en-US" altLang="zh-CN" sz="3200" b="1" i="0" baseline="-25000"/>
                <a:t>1</a:t>
              </a:r>
            </a:p>
          </p:txBody>
        </p:sp>
        <p:sp>
          <p:nvSpPr>
            <p:cNvPr id="65558" name="Text Box 16"/>
            <p:cNvSpPr txBox="1">
              <a:spLocks noChangeArrowheads="1"/>
            </p:cNvSpPr>
            <p:nvPr/>
          </p:nvSpPr>
          <p:spPr bwMode="auto">
            <a:xfrm>
              <a:off x="1728" y="1075"/>
              <a:ext cx="480" cy="365"/>
            </a:xfrm>
            <a:prstGeom prst="rect">
              <a:avLst/>
            </a:prstGeom>
            <a:noFill/>
            <a:ln w="5715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 i="0"/>
                <a:t>D</a:t>
              </a:r>
              <a:r>
                <a:rPr lang="en-US" altLang="zh-CN" sz="3200" b="1" i="0" baseline="-25000"/>
                <a:t>1</a:t>
              </a:r>
            </a:p>
          </p:txBody>
        </p:sp>
        <p:sp>
          <p:nvSpPr>
            <p:cNvPr id="65559" name="Text Box 17"/>
            <p:cNvSpPr txBox="1">
              <a:spLocks noChangeArrowheads="1"/>
            </p:cNvSpPr>
            <p:nvPr/>
          </p:nvSpPr>
          <p:spPr bwMode="auto">
            <a:xfrm>
              <a:off x="3504" y="1152"/>
              <a:ext cx="480" cy="365"/>
            </a:xfrm>
            <a:prstGeom prst="rect">
              <a:avLst/>
            </a:prstGeom>
            <a:noFill/>
            <a:ln w="5715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 i="0"/>
                <a:t>C</a:t>
              </a:r>
              <a:r>
                <a:rPr lang="en-US" altLang="zh-CN" sz="3200" b="1" i="0" baseline="-25000"/>
                <a:t>1</a:t>
              </a:r>
            </a:p>
          </p:txBody>
        </p:sp>
      </p:grpSp>
      <p:sp>
        <p:nvSpPr>
          <p:cNvPr id="65539" name="Line 18"/>
          <p:cNvSpPr>
            <a:spLocks noChangeShapeType="1"/>
          </p:cNvSpPr>
          <p:nvPr/>
        </p:nvSpPr>
        <p:spPr bwMode="auto">
          <a:xfrm flipV="1">
            <a:off x="1371600" y="5018088"/>
            <a:ext cx="3200400" cy="620712"/>
          </a:xfrm>
          <a:prstGeom prst="line">
            <a:avLst/>
          </a:prstGeom>
          <a:noFill/>
          <a:ln w="28575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endParaRPr lang="zh-CN" altLang="en-US"/>
          </a:p>
        </p:txBody>
      </p:sp>
      <p:sp>
        <p:nvSpPr>
          <p:cNvPr id="65540" name="Line 19"/>
          <p:cNvSpPr>
            <a:spLocks noChangeShapeType="1"/>
          </p:cNvSpPr>
          <p:nvPr/>
        </p:nvSpPr>
        <p:spPr bwMode="auto">
          <a:xfrm>
            <a:off x="2133600" y="5029200"/>
            <a:ext cx="1600200" cy="609600"/>
          </a:xfrm>
          <a:prstGeom prst="line">
            <a:avLst/>
          </a:prstGeom>
          <a:noFill/>
          <a:ln w="28575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endParaRPr lang="zh-CN" altLang="en-US"/>
          </a:p>
        </p:txBody>
      </p:sp>
      <p:sp>
        <p:nvSpPr>
          <p:cNvPr id="65541" name="Text Box 20"/>
          <p:cNvSpPr txBox="1">
            <a:spLocks noChangeArrowheads="1"/>
          </p:cNvSpPr>
          <p:nvPr/>
        </p:nvSpPr>
        <p:spPr bwMode="auto">
          <a:xfrm>
            <a:off x="2678113" y="5249863"/>
            <a:ext cx="457200" cy="519112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i="0"/>
              <a:t>O</a:t>
            </a:r>
          </a:p>
        </p:txBody>
      </p:sp>
      <p:sp>
        <p:nvSpPr>
          <p:cNvPr id="65542" name="Freeform 21"/>
          <p:cNvSpPr>
            <a:spLocks/>
          </p:cNvSpPr>
          <p:nvPr/>
        </p:nvSpPr>
        <p:spPr bwMode="auto">
          <a:xfrm>
            <a:off x="1295400" y="2590800"/>
            <a:ext cx="3200400" cy="3048000"/>
          </a:xfrm>
          <a:custGeom>
            <a:avLst/>
            <a:gdLst>
              <a:gd name="T0" fmla="*/ 0 w 2016"/>
              <a:gd name="T1" fmla="*/ 1920 h 1920"/>
              <a:gd name="T2" fmla="*/ 2016 w 2016"/>
              <a:gd name="T3" fmla="*/ 1536 h 1920"/>
              <a:gd name="T4" fmla="*/ 528 w 2016"/>
              <a:gd name="T5" fmla="*/ 0 h 1920"/>
              <a:gd name="T6" fmla="*/ 0 w 2016"/>
              <a:gd name="T7" fmla="*/ 1920 h 1920"/>
              <a:gd name="T8" fmla="*/ 0 60000 65536"/>
              <a:gd name="T9" fmla="*/ 0 60000 65536"/>
              <a:gd name="T10" fmla="*/ 0 60000 65536"/>
              <a:gd name="T11" fmla="*/ 0 60000 65536"/>
              <a:gd name="T12" fmla="*/ 0 w 2016"/>
              <a:gd name="T13" fmla="*/ 0 h 1920"/>
              <a:gd name="T14" fmla="*/ 2016 w 2016"/>
              <a:gd name="T15" fmla="*/ 1920 h 192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016" h="1920">
                <a:moveTo>
                  <a:pt x="0" y="1920"/>
                </a:moveTo>
                <a:lnTo>
                  <a:pt x="2016" y="1536"/>
                </a:lnTo>
                <a:lnTo>
                  <a:pt x="528" y="0"/>
                </a:lnTo>
                <a:lnTo>
                  <a:pt x="0" y="1920"/>
                </a:lnTo>
                <a:close/>
              </a:path>
            </a:pathLst>
          </a:custGeom>
          <a:solidFill>
            <a:srgbClr val="FF6600">
              <a:alpha val="50195"/>
            </a:srgbClr>
          </a:solidFill>
          <a:ln w="127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0000" tIns="46800" rIns="90000" bIns="46800">
            <a:spAutoFit/>
          </a:bodyPr>
          <a:lstStyle/>
          <a:p>
            <a:endParaRPr lang="zh-CN" altLang="en-US"/>
          </a:p>
        </p:txBody>
      </p:sp>
      <p:sp>
        <p:nvSpPr>
          <p:cNvPr id="65543" name="Line 22"/>
          <p:cNvSpPr>
            <a:spLocks noChangeShapeType="1"/>
          </p:cNvSpPr>
          <p:nvPr/>
        </p:nvSpPr>
        <p:spPr bwMode="auto">
          <a:xfrm>
            <a:off x="1295400" y="3243263"/>
            <a:ext cx="24384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endParaRPr lang="zh-CN" altLang="en-US"/>
          </a:p>
        </p:txBody>
      </p:sp>
      <p:sp>
        <p:nvSpPr>
          <p:cNvPr id="65544" name="Line 23"/>
          <p:cNvSpPr>
            <a:spLocks noChangeShapeType="1"/>
          </p:cNvSpPr>
          <p:nvPr/>
        </p:nvSpPr>
        <p:spPr bwMode="auto">
          <a:xfrm flipH="1">
            <a:off x="2438400" y="3265488"/>
            <a:ext cx="1263650" cy="392112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endParaRPr lang="zh-CN" altLang="en-US"/>
          </a:p>
        </p:txBody>
      </p:sp>
      <p:sp>
        <p:nvSpPr>
          <p:cNvPr id="65545" name="Oval 24"/>
          <p:cNvSpPr>
            <a:spLocks noChangeArrowheads="1"/>
          </p:cNvSpPr>
          <p:nvPr/>
        </p:nvSpPr>
        <p:spPr bwMode="auto">
          <a:xfrm>
            <a:off x="2895600" y="5291138"/>
            <a:ext cx="76200" cy="76200"/>
          </a:xfrm>
          <a:prstGeom prst="ellipse">
            <a:avLst/>
          </a:prstGeom>
          <a:solidFill>
            <a:schemeClr val="accent2"/>
          </a:solidFill>
          <a:ln w="57150">
            <a:noFill/>
            <a:round/>
            <a:headEnd/>
            <a:tailEnd/>
          </a:ln>
        </p:spPr>
        <p:txBody>
          <a:bodyPr wrap="none" lIns="90000" tIns="46800" rIns="90000" bIns="46800" anchor="ctr">
            <a:spAutoFit/>
          </a:bodyPr>
          <a:lstStyle/>
          <a:p>
            <a:endParaRPr lang="zh-CN" altLang="en-US"/>
          </a:p>
        </p:txBody>
      </p:sp>
      <p:sp>
        <p:nvSpPr>
          <p:cNvPr id="65546" name="Line 25"/>
          <p:cNvSpPr>
            <a:spLocks noChangeShapeType="1"/>
          </p:cNvSpPr>
          <p:nvPr/>
        </p:nvSpPr>
        <p:spPr bwMode="auto">
          <a:xfrm>
            <a:off x="2133600" y="2590800"/>
            <a:ext cx="762000" cy="27432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endParaRPr lang="zh-CN" altLang="en-US"/>
          </a:p>
        </p:txBody>
      </p:sp>
      <p:sp>
        <p:nvSpPr>
          <p:cNvPr id="65547" name="Text Box 26"/>
          <p:cNvSpPr txBox="1">
            <a:spLocks noChangeArrowheads="1"/>
          </p:cNvSpPr>
          <p:nvPr/>
        </p:nvSpPr>
        <p:spPr bwMode="auto">
          <a:xfrm>
            <a:off x="2438400" y="3505200"/>
            <a:ext cx="457200" cy="519113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i="0"/>
              <a:t>H</a:t>
            </a:r>
          </a:p>
        </p:txBody>
      </p:sp>
      <p:sp>
        <p:nvSpPr>
          <p:cNvPr id="65548" name="Text Box 27"/>
          <p:cNvSpPr txBox="1">
            <a:spLocks noChangeArrowheads="1"/>
          </p:cNvSpPr>
          <p:nvPr/>
        </p:nvSpPr>
        <p:spPr bwMode="auto">
          <a:xfrm>
            <a:off x="323850" y="260350"/>
            <a:ext cx="7696200" cy="1311275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i="0">
                <a:latin typeface="黑体" pitchFamily="2" charset="-122"/>
                <a:ea typeface="黑体" pitchFamily="2" charset="-122"/>
              </a:rPr>
              <a:t>在正方体</a:t>
            </a:r>
            <a:r>
              <a:rPr lang="en-US" altLang="zh-CN" sz="4000" b="1" i="0">
                <a:latin typeface="黑体" pitchFamily="2" charset="-122"/>
                <a:ea typeface="黑体" pitchFamily="2" charset="-122"/>
              </a:rPr>
              <a:t>AC</a:t>
            </a:r>
            <a:r>
              <a:rPr lang="en-US" altLang="zh-CN" sz="4000" b="1" i="0" baseline="-25000">
                <a:latin typeface="黑体" pitchFamily="2" charset="-122"/>
                <a:ea typeface="黑体" pitchFamily="2" charset="-122"/>
              </a:rPr>
              <a:t>1</a:t>
            </a:r>
            <a:r>
              <a:rPr lang="zh-CN" altLang="en-US" sz="4000" b="1" i="0">
                <a:latin typeface="黑体" pitchFamily="2" charset="-122"/>
                <a:ea typeface="黑体" pitchFamily="2" charset="-122"/>
              </a:rPr>
              <a:t>中，</a:t>
            </a:r>
            <a:r>
              <a:rPr lang="en-US" altLang="zh-CN" sz="4000" b="1" i="0">
                <a:latin typeface="黑体" pitchFamily="2" charset="-122"/>
                <a:ea typeface="黑体" pitchFamily="2" charset="-122"/>
              </a:rPr>
              <a:t>O</a:t>
            </a:r>
            <a:r>
              <a:rPr lang="zh-CN" altLang="en-US" sz="4000" b="1" i="0">
                <a:latin typeface="黑体" pitchFamily="2" charset="-122"/>
                <a:ea typeface="黑体" pitchFamily="2" charset="-122"/>
              </a:rPr>
              <a:t>为下底面的中心，</a:t>
            </a:r>
            <a:r>
              <a:rPr lang="en-US" altLang="zh-CN" sz="4000" b="1" i="0">
                <a:latin typeface="黑体" pitchFamily="2" charset="-122"/>
                <a:ea typeface="黑体" pitchFamily="2" charset="-122"/>
              </a:rPr>
              <a:t>B</a:t>
            </a:r>
            <a:r>
              <a:rPr lang="en-US" altLang="zh-CN" sz="4000" b="1" i="0" baseline="-25000">
                <a:latin typeface="黑体" pitchFamily="2" charset="-122"/>
                <a:ea typeface="黑体" pitchFamily="2" charset="-122"/>
              </a:rPr>
              <a:t>1</a:t>
            </a:r>
            <a:r>
              <a:rPr lang="en-US" altLang="zh-CN" sz="4000" b="1" i="0">
                <a:latin typeface="黑体" pitchFamily="2" charset="-122"/>
                <a:ea typeface="黑体" pitchFamily="2" charset="-122"/>
              </a:rPr>
              <a:t>H ⊥D</a:t>
            </a:r>
            <a:r>
              <a:rPr lang="en-US" altLang="zh-CN" sz="4000" b="1" i="0" baseline="-25000">
                <a:latin typeface="黑体" pitchFamily="2" charset="-122"/>
                <a:ea typeface="黑体" pitchFamily="2" charset="-122"/>
              </a:rPr>
              <a:t>1</a:t>
            </a:r>
            <a:r>
              <a:rPr lang="en-US" altLang="zh-CN" sz="4000" b="1" i="0">
                <a:latin typeface="黑体" pitchFamily="2" charset="-122"/>
                <a:ea typeface="黑体" pitchFamily="2" charset="-122"/>
              </a:rPr>
              <a:t>O,</a:t>
            </a:r>
          </a:p>
        </p:txBody>
      </p:sp>
      <p:sp>
        <p:nvSpPr>
          <p:cNvPr id="65549" name="Text Box 29"/>
          <p:cNvSpPr txBox="1">
            <a:spLocks noChangeArrowheads="1"/>
          </p:cNvSpPr>
          <p:nvPr/>
        </p:nvSpPr>
        <p:spPr bwMode="auto">
          <a:xfrm>
            <a:off x="3995738" y="1052513"/>
            <a:ext cx="4800600" cy="758825"/>
          </a:xfrm>
          <a:prstGeom prst="rect">
            <a:avLst/>
          </a:prstGeom>
          <a:noFill/>
          <a:ln w="57150">
            <a:solidFill>
              <a:schemeClr val="accent2"/>
            </a:solidFill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i="0">
                <a:latin typeface="黑体" pitchFamily="2" charset="-122"/>
                <a:ea typeface="黑体" pitchFamily="2" charset="-122"/>
              </a:rPr>
              <a:t>求证：</a:t>
            </a:r>
            <a:r>
              <a:rPr lang="en-US" altLang="zh-CN" sz="4000" b="1" i="0">
                <a:latin typeface="黑体" pitchFamily="2" charset="-122"/>
                <a:ea typeface="黑体" pitchFamily="2" charset="-122"/>
              </a:rPr>
              <a:t>B</a:t>
            </a:r>
            <a:r>
              <a:rPr lang="en-US" altLang="zh-CN" sz="4000" b="1" i="0" baseline="-25000">
                <a:latin typeface="黑体" pitchFamily="2" charset="-122"/>
                <a:ea typeface="黑体" pitchFamily="2" charset="-122"/>
              </a:rPr>
              <a:t>1</a:t>
            </a:r>
            <a:r>
              <a:rPr lang="en-US" altLang="zh-CN" sz="4000" b="1" i="0">
                <a:latin typeface="黑体" pitchFamily="2" charset="-122"/>
                <a:ea typeface="黑体" pitchFamily="2" charset="-122"/>
              </a:rPr>
              <a:t>H⊥</a:t>
            </a:r>
            <a:r>
              <a:rPr lang="zh-CN" altLang="en-US" sz="4000" b="1" i="0">
                <a:latin typeface="黑体" pitchFamily="2" charset="-122"/>
                <a:ea typeface="黑体" pitchFamily="2" charset="-122"/>
              </a:rPr>
              <a:t>面</a:t>
            </a:r>
            <a:r>
              <a:rPr lang="en-US" altLang="zh-CN" sz="4000" b="1" i="0">
                <a:latin typeface="黑体" pitchFamily="2" charset="-122"/>
                <a:ea typeface="黑体" pitchFamily="2" charset="-122"/>
              </a:rPr>
              <a:t>D</a:t>
            </a:r>
            <a:r>
              <a:rPr lang="en-US" altLang="zh-CN" sz="4000" b="1" i="0" baseline="-25000">
                <a:latin typeface="黑体" pitchFamily="2" charset="-122"/>
                <a:ea typeface="黑体" pitchFamily="2" charset="-122"/>
              </a:rPr>
              <a:t>1</a:t>
            </a:r>
            <a:r>
              <a:rPr lang="en-US" altLang="zh-CN" sz="4000" b="1" i="0">
                <a:latin typeface="黑体" pitchFamily="2" charset="-122"/>
                <a:ea typeface="黑体" pitchFamily="2" charset="-122"/>
              </a:rPr>
              <a:t>AC</a:t>
            </a:r>
          </a:p>
        </p:txBody>
      </p:sp>
      <p:sp>
        <p:nvSpPr>
          <p:cNvPr id="65550" name="AutoShape 30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8534400" y="0"/>
            <a:ext cx="609600" cy="609600"/>
          </a:xfrm>
          <a:prstGeom prst="actionButtonReturn">
            <a:avLst/>
          </a:prstGeom>
          <a:solidFill>
            <a:srgbClr val="C0C0C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Text Box 2"/>
          <p:cNvSpPr txBox="1">
            <a:spLocks noChangeArrowheads="1"/>
          </p:cNvSpPr>
          <p:nvPr/>
        </p:nvSpPr>
        <p:spPr bwMode="auto">
          <a:xfrm>
            <a:off x="2362200" y="533400"/>
            <a:ext cx="4419600" cy="762000"/>
          </a:xfrm>
          <a:prstGeom prst="rect">
            <a:avLst/>
          </a:prstGeom>
          <a:solidFill>
            <a:srgbClr val="FFCCFF">
              <a:alpha val="50195"/>
            </a:srgbClr>
          </a:solidFill>
          <a:ln w="57150">
            <a:noFill/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 i="0"/>
              <a:t>已知</a:t>
            </a:r>
            <a:r>
              <a:rPr lang="en-US" altLang="zh-CN" sz="4400" b="1" i="0"/>
              <a:t>: </a:t>
            </a:r>
            <a:r>
              <a:rPr lang="en-US" altLang="zh-CN" sz="4400" b="1"/>
              <a:t>l </a:t>
            </a:r>
            <a:r>
              <a:rPr lang="en-US" altLang="zh-CN" sz="4400" b="1" i="0"/>
              <a:t>// </a:t>
            </a:r>
            <a:r>
              <a:rPr lang="en-US" altLang="zh-CN" sz="4400" b="1" i="0">
                <a:sym typeface="Symbol" pitchFamily="18" charset="2"/>
              </a:rPr>
              <a:t> ,m </a:t>
            </a:r>
          </a:p>
        </p:txBody>
      </p:sp>
      <p:sp>
        <p:nvSpPr>
          <p:cNvPr id="66563" name="Text Box 3"/>
          <p:cNvSpPr txBox="1">
            <a:spLocks noChangeArrowheads="1"/>
          </p:cNvSpPr>
          <p:nvPr/>
        </p:nvSpPr>
        <p:spPr bwMode="auto">
          <a:xfrm>
            <a:off x="2743200" y="1295400"/>
            <a:ext cx="3352800" cy="762000"/>
          </a:xfrm>
          <a:prstGeom prst="rect">
            <a:avLst/>
          </a:prstGeom>
          <a:solidFill>
            <a:srgbClr val="FFCCFF">
              <a:alpha val="50195"/>
            </a:srgbClr>
          </a:solidFill>
          <a:ln w="57150">
            <a:noFill/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 i="0"/>
              <a:t>求证</a:t>
            </a:r>
            <a:r>
              <a:rPr lang="en-US" altLang="zh-CN" sz="4400" b="1" i="0"/>
              <a:t>: </a:t>
            </a:r>
            <a:r>
              <a:rPr lang="en-US" altLang="zh-CN" sz="4400" b="1"/>
              <a:t>l  </a:t>
            </a:r>
            <a:r>
              <a:rPr lang="en-US" altLang="zh-CN" sz="4400" b="1" i="0">
                <a:sym typeface="Symbol" pitchFamily="18" charset="2"/>
              </a:rPr>
              <a:t></a:t>
            </a:r>
            <a:r>
              <a:rPr lang="en-US" altLang="zh-CN" sz="4400" b="1"/>
              <a:t> </a:t>
            </a:r>
            <a:r>
              <a:rPr lang="en-US" altLang="zh-CN" sz="4400" b="1" i="0">
                <a:sym typeface="Symbol" pitchFamily="18" charset="2"/>
              </a:rPr>
              <a:t>m</a:t>
            </a:r>
            <a:r>
              <a:rPr lang="en-US" altLang="zh-CN" sz="4400" b="1"/>
              <a:t> </a:t>
            </a:r>
            <a:endParaRPr lang="en-US" altLang="zh-CN" sz="4400" b="1" i="0">
              <a:sym typeface="Symbol" pitchFamily="18" charset="2"/>
            </a:endParaRPr>
          </a:p>
        </p:txBody>
      </p:sp>
      <p:sp>
        <p:nvSpPr>
          <p:cNvPr id="66564" name="AutoShape 4"/>
          <p:cNvSpPr>
            <a:spLocks noChangeArrowheads="1"/>
          </p:cNvSpPr>
          <p:nvPr/>
        </p:nvSpPr>
        <p:spPr bwMode="auto">
          <a:xfrm>
            <a:off x="685800" y="4648200"/>
            <a:ext cx="5181600" cy="990600"/>
          </a:xfrm>
          <a:prstGeom prst="parallelogram">
            <a:avLst>
              <a:gd name="adj" fmla="val 130769"/>
            </a:avLst>
          </a:prstGeom>
          <a:solidFill>
            <a:schemeClr val="hlink">
              <a:alpha val="50195"/>
            </a:schemeClr>
          </a:solid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lIns="90000" tIns="46800" rIns="90000" bIns="46800" anchor="ctr">
            <a:spAutoFit/>
          </a:bodyPr>
          <a:lstStyle/>
          <a:p>
            <a:endParaRPr lang="zh-CN" altLang="en-US"/>
          </a:p>
        </p:txBody>
      </p:sp>
      <p:sp>
        <p:nvSpPr>
          <p:cNvPr id="66565" name="Line 5"/>
          <p:cNvSpPr>
            <a:spLocks noChangeShapeType="1"/>
          </p:cNvSpPr>
          <p:nvPr/>
        </p:nvSpPr>
        <p:spPr bwMode="auto">
          <a:xfrm>
            <a:off x="4648200" y="3276600"/>
            <a:ext cx="0" cy="16764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endParaRPr lang="zh-CN" altLang="en-US"/>
          </a:p>
        </p:txBody>
      </p:sp>
      <p:sp>
        <p:nvSpPr>
          <p:cNvPr id="66566" name="Rectangle 6"/>
          <p:cNvSpPr>
            <a:spLocks noChangeArrowheads="1"/>
          </p:cNvSpPr>
          <p:nvPr/>
        </p:nvSpPr>
        <p:spPr bwMode="auto">
          <a:xfrm>
            <a:off x="4611688" y="2971800"/>
            <a:ext cx="646112" cy="762000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en-US" altLang="zh-CN" sz="4400" b="1" i="0">
                <a:sym typeface="Symbol" pitchFamily="18" charset="2"/>
              </a:rPr>
              <a:t>m</a:t>
            </a:r>
          </a:p>
        </p:txBody>
      </p:sp>
      <p:sp>
        <p:nvSpPr>
          <p:cNvPr id="66567" name="Rectangle 7"/>
          <p:cNvSpPr>
            <a:spLocks noChangeArrowheads="1"/>
          </p:cNvSpPr>
          <p:nvPr/>
        </p:nvSpPr>
        <p:spPr bwMode="auto">
          <a:xfrm>
            <a:off x="990600" y="5029200"/>
            <a:ext cx="533400" cy="762000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en-US" altLang="zh-CN" sz="4400" b="1" i="0">
                <a:sym typeface="Symbol" pitchFamily="18" charset="2"/>
              </a:rPr>
              <a:t></a:t>
            </a:r>
          </a:p>
        </p:txBody>
      </p:sp>
      <p:sp>
        <p:nvSpPr>
          <p:cNvPr id="297992" name="Freeform 8"/>
          <p:cNvSpPr>
            <a:spLocks/>
          </p:cNvSpPr>
          <p:nvPr/>
        </p:nvSpPr>
        <p:spPr bwMode="auto">
          <a:xfrm>
            <a:off x="1676400" y="2895600"/>
            <a:ext cx="2819400" cy="2743200"/>
          </a:xfrm>
          <a:custGeom>
            <a:avLst/>
            <a:gdLst>
              <a:gd name="T0" fmla="*/ 0 w 1776"/>
              <a:gd name="T1" fmla="*/ 624 h 1728"/>
              <a:gd name="T2" fmla="*/ 864 w 1776"/>
              <a:gd name="T3" fmla="*/ 1728 h 1728"/>
              <a:gd name="T4" fmla="*/ 1776 w 1776"/>
              <a:gd name="T5" fmla="*/ 1104 h 1728"/>
              <a:gd name="T6" fmla="*/ 960 w 1776"/>
              <a:gd name="T7" fmla="*/ 0 h 1728"/>
              <a:gd name="T8" fmla="*/ 0 w 1776"/>
              <a:gd name="T9" fmla="*/ 624 h 172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776"/>
              <a:gd name="T16" fmla="*/ 0 h 1728"/>
              <a:gd name="T17" fmla="*/ 1776 w 1776"/>
              <a:gd name="T18" fmla="*/ 1728 h 1728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776" h="1728">
                <a:moveTo>
                  <a:pt x="0" y="624"/>
                </a:moveTo>
                <a:lnTo>
                  <a:pt x="864" y="1728"/>
                </a:lnTo>
                <a:lnTo>
                  <a:pt x="1776" y="1104"/>
                </a:lnTo>
                <a:lnTo>
                  <a:pt x="960" y="0"/>
                </a:lnTo>
                <a:lnTo>
                  <a:pt x="0" y="624"/>
                </a:lnTo>
                <a:close/>
              </a:path>
            </a:pathLst>
          </a:custGeom>
          <a:solidFill>
            <a:srgbClr val="FF6600">
              <a:alpha val="50195"/>
            </a:srgbClr>
          </a:solidFill>
          <a:ln w="571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0000" tIns="46800" rIns="90000" bIns="46800">
            <a:spAutoFit/>
          </a:bodyPr>
          <a:lstStyle/>
          <a:p>
            <a:endParaRPr lang="zh-CN" altLang="en-US"/>
          </a:p>
        </p:txBody>
      </p:sp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2362200" y="3124200"/>
            <a:ext cx="1143000" cy="1219200"/>
            <a:chOff x="1488" y="1968"/>
            <a:chExt cx="720" cy="768"/>
          </a:xfrm>
        </p:grpSpPr>
        <p:sp>
          <p:nvSpPr>
            <p:cNvPr id="66574" name="Line 10"/>
            <p:cNvSpPr>
              <a:spLocks noChangeShapeType="1"/>
            </p:cNvSpPr>
            <p:nvPr/>
          </p:nvSpPr>
          <p:spPr bwMode="auto">
            <a:xfrm flipH="1">
              <a:off x="1488" y="2208"/>
              <a:ext cx="720" cy="528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</p:spPr>
          <p:txBody>
            <a:bodyPr lIns="90000" tIns="46800" rIns="90000" bIns="46800">
              <a:spAutoFit/>
            </a:bodyPr>
            <a:lstStyle/>
            <a:p>
              <a:endParaRPr lang="zh-CN" altLang="en-US"/>
            </a:p>
          </p:txBody>
        </p:sp>
        <p:sp>
          <p:nvSpPr>
            <p:cNvPr id="66575" name="Rectangle 11"/>
            <p:cNvSpPr>
              <a:spLocks noChangeArrowheads="1"/>
            </p:cNvSpPr>
            <p:nvPr/>
          </p:nvSpPr>
          <p:spPr bwMode="auto">
            <a:xfrm>
              <a:off x="1776" y="1968"/>
              <a:ext cx="212" cy="480"/>
            </a:xfrm>
            <a:prstGeom prst="rect">
              <a:avLst/>
            </a:prstGeom>
            <a:noFill/>
            <a:ln w="57150">
              <a:noFill/>
              <a:miter lim="800000"/>
              <a:headEnd/>
              <a:tailEnd/>
            </a:ln>
          </p:spPr>
          <p:txBody>
            <a:bodyPr wrap="none" lIns="90000" tIns="46800" rIns="90000" bIns="46800">
              <a:spAutoFit/>
            </a:bodyPr>
            <a:lstStyle/>
            <a:p>
              <a:r>
                <a:rPr lang="en-US" altLang="zh-CN" sz="4400" b="1"/>
                <a:t>l</a:t>
              </a:r>
            </a:p>
          </p:txBody>
        </p:sp>
      </p:grpSp>
      <p:grpSp>
        <p:nvGrpSpPr>
          <p:cNvPr id="3" name="Group 12"/>
          <p:cNvGrpSpPr>
            <a:grpSpLocks/>
          </p:cNvGrpSpPr>
          <p:nvPr/>
        </p:nvGrpSpPr>
        <p:grpSpPr bwMode="auto">
          <a:xfrm>
            <a:off x="3048000" y="4648200"/>
            <a:ext cx="1447800" cy="1066800"/>
            <a:chOff x="1920" y="2928"/>
            <a:chExt cx="912" cy="672"/>
          </a:xfrm>
        </p:grpSpPr>
        <p:sp>
          <p:nvSpPr>
            <p:cNvPr id="66572" name="Line 13"/>
            <p:cNvSpPr>
              <a:spLocks noChangeShapeType="1"/>
            </p:cNvSpPr>
            <p:nvPr/>
          </p:nvSpPr>
          <p:spPr bwMode="auto">
            <a:xfrm flipV="1">
              <a:off x="1920" y="2928"/>
              <a:ext cx="912" cy="624"/>
            </a:xfrm>
            <a:prstGeom prst="line">
              <a:avLst/>
            </a:prstGeom>
            <a:noFill/>
            <a:ln w="76200">
              <a:solidFill>
                <a:srgbClr val="FF00FF"/>
              </a:solidFill>
              <a:round/>
              <a:headEnd/>
              <a:tailEnd/>
            </a:ln>
          </p:spPr>
          <p:txBody>
            <a:bodyPr lIns="90000" tIns="46800" rIns="90000" bIns="46800">
              <a:spAutoFit/>
            </a:bodyPr>
            <a:lstStyle/>
            <a:p>
              <a:endParaRPr lang="zh-CN" altLang="en-US"/>
            </a:p>
          </p:txBody>
        </p:sp>
        <p:sp>
          <p:nvSpPr>
            <p:cNvPr id="66573" name="Rectangle 14"/>
            <p:cNvSpPr>
              <a:spLocks noChangeArrowheads="1"/>
            </p:cNvSpPr>
            <p:nvPr/>
          </p:nvSpPr>
          <p:spPr bwMode="auto">
            <a:xfrm>
              <a:off x="2256" y="3120"/>
              <a:ext cx="310" cy="480"/>
            </a:xfrm>
            <a:prstGeom prst="rect">
              <a:avLst/>
            </a:prstGeom>
            <a:noFill/>
            <a:ln w="57150">
              <a:noFill/>
              <a:miter lim="800000"/>
              <a:headEnd/>
              <a:tailEnd/>
            </a:ln>
          </p:spPr>
          <p:txBody>
            <a:bodyPr wrap="none" lIns="90000" tIns="46800" rIns="90000" bIns="46800">
              <a:spAutoFit/>
            </a:bodyPr>
            <a:lstStyle/>
            <a:p>
              <a:r>
                <a:rPr lang="en-US" altLang="zh-CN" sz="4400" b="1" i="0">
                  <a:sym typeface="Symbol" pitchFamily="18" charset="2"/>
                </a:rPr>
                <a:t>n</a:t>
              </a:r>
            </a:p>
          </p:txBody>
        </p:sp>
      </p:grpSp>
      <p:sp>
        <p:nvSpPr>
          <p:cNvPr id="66571" name="AutoShape 15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8534400" y="0"/>
            <a:ext cx="609600" cy="609600"/>
          </a:xfrm>
          <a:prstGeom prst="actionButtonReturn">
            <a:avLst/>
          </a:prstGeom>
          <a:solidFill>
            <a:srgbClr val="C0C0C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297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99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1447800" y="1600200"/>
            <a:ext cx="6019800" cy="3352800"/>
            <a:chOff x="624" y="1296"/>
            <a:chExt cx="3792" cy="2112"/>
          </a:xfrm>
        </p:grpSpPr>
        <p:sp>
          <p:nvSpPr>
            <p:cNvPr id="67588" name="Rectangle 3"/>
            <p:cNvSpPr>
              <a:spLocks noChangeArrowheads="1"/>
            </p:cNvSpPr>
            <p:nvPr/>
          </p:nvSpPr>
          <p:spPr bwMode="auto">
            <a:xfrm>
              <a:off x="1104" y="2592"/>
              <a:ext cx="2832" cy="816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7589" name="AutoShape 4"/>
            <p:cNvSpPr>
              <a:spLocks noChangeArrowheads="1"/>
            </p:cNvSpPr>
            <p:nvPr/>
          </p:nvSpPr>
          <p:spPr bwMode="auto">
            <a:xfrm>
              <a:off x="624" y="1872"/>
              <a:ext cx="3792" cy="1440"/>
            </a:xfrm>
            <a:prstGeom prst="parallelogram">
              <a:avLst>
                <a:gd name="adj" fmla="val 65833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7590" name="Rectangle 5"/>
            <p:cNvSpPr>
              <a:spLocks noChangeArrowheads="1"/>
            </p:cNvSpPr>
            <p:nvPr/>
          </p:nvSpPr>
          <p:spPr bwMode="auto">
            <a:xfrm>
              <a:off x="1104" y="1296"/>
              <a:ext cx="2832" cy="1296"/>
            </a:xfrm>
            <a:prstGeom prst="rect">
              <a:avLst/>
            </a:prstGeom>
            <a:solidFill>
              <a:srgbClr val="FF0000">
                <a:alpha val="50195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7591" name="WordArt 6"/>
            <p:cNvSpPr>
              <a:spLocks noChangeArrowheads="1" noChangeShapeType="1" noTextEdit="1"/>
            </p:cNvSpPr>
            <p:nvPr/>
          </p:nvSpPr>
          <p:spPr bwMode="auto">
            <a:xfrm>
              <a:off x="1296" y="1680"/>
              <a:ext cx="2304" cy="1296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zh-CN" altLang="en-US" sz="3600" kern="10">
                  <a:ln w="9525">
                    <a:noFill/>
                    <a:round/>
                    <a:headEnd/>
                    <a:tailEnd/>
                  </a:ln>
                  <a:solidFill>
                    <a:srgbClr val="00FFFF"/>
                  </a:solidFill>
                  <a:effectLst>
                    <a:outerShdw dist="35921" dir="2700000" algn="ctr" rotWithShape="0">
                      <a:srgbClr val="C0C0C0"/>
                    </a:outerShdw>
                  </a:effectLst>
                  <a:latin typeface="幼圆"/>
                  <a:ea typeface="幼圆"/>
                </a:rPr>
                <a:t>面面垂直</a:t>
              </a:r>
            </a:p>
          </p:txBody>
        </p:sp>
      </p:grpSp>
      <p:sp>
        <p:nvSpPr>
          <p:cNvPr id="67587" name="AutoShape 7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8534400" y="0"/>
            <a:ext cx="609600" cy="609600"/>
          </a:xfrm>
          <a:prstGeom prst="actionButtonReturn">
            <a:avLst/>
          </a:prstGeom>
          <a:solidFill>
            <a:srgbClr val="C0C0C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3810000" y="381000"/>
            <a:ext cx="1524000" cy="762000"/>
            <a:chOff x="2531" y="1981"/>
            <a:chExt cx="960" cy="480"/>
          </a:xfrm>
        </p:grpSpPr>
        <p:sp>
          <p:nvSpPr>
            <p:cNvPr id="68628" name="Rectangle 3"/>
            <p:cNvSpPr>
              <a:spLocks noChangeArrowheads="1"/>
            </p:cNvSpPr>
            <p:nvPr/>
          </p:nvSpPr>
          <p:spPr bwMode="auto">
            <a:xfrm>
              <a:off x="2531" y="1981"/>
              <a:ext cx="960" cy="480"/>
            </a:xfrm>
            <a:prstGeom prst="rect">
              <a:avLst/>
            </a:prstGeom>
            <a:solidFill>
              <a:srgbClr val="FFFF66"/>
            </a:solidFill>
            <a:ln w="38100">
              <a:solidFill>
                <a:srgbClr val="FF00FF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8629" name="WordArt 4"/>
            <p:cNvSpPr>
              <a:spLocks noChangeArrowheads="1" noChangeShapeType="1" noTextEdit="1"/>
            </p:cNvSpPr>
            <p:nvPr/>
          </p:nvSpPr>
          <p:spPr bwMode="auto">
            <a:xfrm>
              <a:off x="2585" y="2012"/>
              <a:ext cx="871" cy="436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zh-CN" altLang="en-US" sz="3600" b="1" kern="10">
                  <a:ln w="12700">
                    <a:solidFill>
                      <a:srgbClr val="3333CC"/>
                    </a:solidFill>
                    <a:round/>
                    <a:headEnd/>
                    <a:tailEnd/>
                  </a:ln>
                  <a:solidFill>
                    <a:srgbClr val="B2B2B2">
                      <a:alpha val="50195"/>
                    </a:srgbClr>
                  </a:solidFill>
                  <a:effectLst>
                    <a:outerShdw dist="45791" dir="2021404" algn="ctr" rotWithShape="0">
                      <a:srgbClr val="9999FF"/>
                    </a:outerShdw>
                  </a:effectLst>
                  <a:latin typeface="隶书"/>
                  <a:ea typeface="隶书"/>
                </a:rPr>
                <a:t>定义</a:t>
              </a:r>
            </a:p>
          </p:txBody>
        </p:sp>
      </p:grpSp>
      <p:grpSp>
        <p:nvGrpSpPr>
          <p:cNvPr id="3" name="Group 5"/>
          <p:cNvGrpSpPr>
            <a:grpSpLocks/>
          </p:cNvGrpSpPr>
          <p:nvPr/>
        </p:nvGrpSpPr>
        <p:grpSpPr bwMode="auto">
          <a:xfrm>
            <a:off x="685800" y="1600200"/>
            <a:ext cx="7716838" cy="1444625"/>
            <a:chOff x="419" y="1048"/>
            <a:chExt cx="4861" cy="910"/>
          </a:xfrm>
        </p:grpSpPr>
        <p:sp>
          <p:nvSpPr>
            <p:cNvPr id="68626" name="Text Box 6"/>
            <p:cNvSpPr txBox="1">
              <a:spLocks noChangeArrowheads="1"/>
            </p:cNvSpPr>
            <p:nvPr/>
          </p:nvSpPr>
          <p:spPr bwMode="auto">
            <a:xfrm>
              <a:off x="432" y="1056"/>
              <a:ext cx="4848" cy="9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4400" b="1" i="0">
                  <a:ea typeface="幼圆" pitchFamily="49" charset="-122"/>
                </a:rPr>
                <a:t>如果两个平面所成的二面角是直二面角，则这两个平面垂直</a:t>
              </a:r>
            </a:p>
          </p:txBody>
        </p:sp>
        <p:sp>
          <p:nvSpPr>
            <p:cNvPr id="68627" name="Text Box 7"/>
            <p:cNvSpPr txBox="1">
              <a:spLocks noChangeArrowheads="1"/>
            </p:cNvSpPr>
            <p:nvPr/>
          </p:nvSpPr>
          <p:spPr bwMode="auto">
            <a:xfrm>
              <a:off x="419" y="1048"/>
              <a:ext cx="4848" cy="9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4400" b="1" i="0">
                  <a:solidFill>
                    <a:srgbClr val="FF00FF"/>
                  </a:solidFill>
                  <a:ea typeface="幼圆" pitchFamily="49" charset="-122"/>
                </a:rPr>
                <a:t>如果两个平面所成的二面角是直二面角，则这两个平面垂直</a:t>
              </a:r>
            </a:p>
          </p:txBody>
        </p:sp>
      </p:grpSp>
      <p:grpSp>
        <p:nvGrpSpPr>
          <p:cNvPr id="4" name="Group 8"/>
          <p:cNvGrpSpPr>
            <a:grpSpLocks/>
          </p:cNvGrpSpPr>
          <p:nvPr/>
        </p:nvGrpSpPr>
        <p:grpSpPr bwMode="auto">
          <a:xfrm>
            <a:off x="304800" y="3886200"/>
            <a:ext cx="4191000" cy="2057400"/>
            <a:chOff x="336" y="2448"/>
            <a:chExt cx="2640" cy="1296"/>
          </a:xfrm>
        </p:grpSpPr>
        <p:grpSp>
          <p:nvGrpSpPr>
            <p:cNvPr id="5" name="Group 9"/>
            <p:cNvGrpSpPr>
              <a:grpSpLocks/>
            </p:cNvGrpSpPr>
            <p:nvPr/>
          </p:nvGrpSpPr>
          <p:grpSpPr bwMode="auto">
            <a:xfrm>
              <a:off x="336" y="2448"/>
              <a:ext cx="2640" cy="1296"/>
              <a:chOff x="624" y="2256"/>
              <a:chExt cx="2640" cy="1296"/>
            </a:xfrm>
          </p:grpSpPr>
          <p:sp>
            <p:nvSpPr>
              <p:cNvPr id="68624" name="AutoShape 10"/>
              <p:cNvSpPr>
                <a:spLocks noChangeArrowheads="1"/>
              </p:cNvSpPr>
              <p:nvPr/>
            </p:nvSpPr>
            <p:spPr bwMode="auto">
              <a:xfrm>
                <a:off x="624" y="2688"/>
                <a:ext cx="2640" cy="864"/>
              </a:xfrm>
              <a:prstGeom prst="parallelogram">
                <a:avLst>
                  <a:gd name="adj" fmla="val 76389"/>
                </a:avLst>
              </a:prstGeom>
              <a:solidFill>
                <a:srgbClr val="00CCFF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68625" name="Rectangle 11"/>
              <p:cNvSpPr>
                <a:spLocks noChangeArrowheads="1"/>
              </p:cNvSpPr>
              <p:nvPr/>
            </p:nvSpPr>
            <p:spPr bwMode="auto">
              <a:xfrm>
                <a:off x="921" y="2256"/>
                <a:ext cx="1959" cy="912"/>
              </a:xfrm>
              <a:prstGeom prst="rect">
                <a:avLst/>
              </a:prstGeom>
              <a:solidFill>
                <a:srgbClr val="800000">
                  <a:alpha val="50195"/>
                </a:srgb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68621" name="Line 12"/>
            <p:cNvSpPr>
              <a:spLocks noChangeShapeType="1"/>
            </p:cNvSpPr>
            <p:nvPr/>
          </p:nvSpPr>
          <p:spPr bwMode="auto">
            <a:xfrm flipV="1">
              <a:off x="1440" y="2688"/>
              <a:ext cx="0" cy="672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8622" name="Line 13"/>
            <p:cNvSpPr>
              <a:spLocks noChangeShapeType="1"/>
            </p:cNvSpPr>
            <p:nvPr/>
          </p:nvSpPr>
          <p:spPr bwMode="auto">
            <a:xfrm flipH="1">
              <a:off x="1200" y="3360"/>
              <a:ext cx="240" cy="336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8623" name="Oval 14"/>
            <p:cNvSpPr>
              <a:spLocks noChangeArrowheads="1"/>
            </p:cNvSpPr>
            <p:nvPr/>
          </p:nvSpPr>
          <p:spPr bwMode="auto">
            <a:xfrm>
              <a:off x="1379" y="3334"/>
              <a:ext cx="96" cy="48"/>
            </a:xfrm>
            <a:prstGeom prst="ellipse">
              <a:avLst/>
            </a:prstGeom>
            <a:solidFill>
              <a:srgbClr val="FFFF66"/>
            </a:solidFill>
            <a:ln w="9525">
              <a:solidFill>
                <a:srgbClr val="FFFF66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6" name="Group 15"/>
          <p:cNvGrpSpPr>
            <a:grpSpLocks/>
          </p:cNvGrpSpPr>
          <p:nvPr/>
        </p:nvGrpSpPr>
        <p:grpSpPr bwMode="auto">
          <a:xfrm>
            <a:off x="5248275" y="3200400"/>
            <a:ext cx="3362325" cy="2743200"/>
            <a:chOff x="3306" y="2016"/>
            <a:chExt cx="2118" cy="1728"/>
          </a:xfrm>
        </p:grpSpPr>
        <p:sp>
          <p:nvSpPr>
            <p:cNvPr id="68615" name="AutoShape 16"/>
            <p:cNvSpPr>
              <a:spLocks noChangeArrowheads="1"/>
            </p:cNvSpPr>
            <p:nvPr/>
          </p:nvSpPr>
          <p:spPr bwMode="auto">
            <a:xfrm>
              <a:off x="3312" y="2976"/>
              <a:ext cx="2112" cy="768"/>
            </a:xfrm>
            <a:prstGeom prst="parallelogram">
              <a:avLst>
                <a:gd name="adj" fmla="val 6875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8616" name="Freeform 17"/>
            <p:cNvSpPr>
              <a:spLocks/>
            </p:cNvSpPr>
            <p:nvPr/>
          </p:nvSpPr>
          <p:spPr bwMode="auto">
            <a:xfrm>
              <a:off x="3306" y="2016"/>
              <a:ext cx="528" cy="1728"/>
            </a:xfrm>
            <a:custGeom>
              <a:avLst/>
              <a:gdLst>
                <a:gd name="T0" fmla="*/ 0 w 528"/>
                <a:gd name="T1" fmla="*/ 1728 h 1728"/>
                <a:gd name="T2" fmla="*/ 0 w 528"/>
                <a:gd name="T3" fmla="*/ 768 h 1728"/>
                <a:gd name="T4" fmla="*/ 528 w 528"/>
                <a:gd name="T5" fmla="*/ 0 h 1728"/>
                <a:gd name="T6" fmla="*/ 528 w 528"/>
                <a:gd name="T7" fmla="*/ 960 h 1728"/>
                <a:gd name="T8" fmla="*/ 0 w 528"/>
                <a:gd name="T9" fmla="*/ 1728 h 17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28"/>
                <a:gd name="T16" fmla="*/ 0 h 1728"/>
                <a:gd name="T17" fmla="*/ 528 w 528"/>
                <a:gd name="T18" fmla="*/ 1728 h 172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28" h="1728">
                  <a:moveTo>
                    <a:pt x="0" y="1728"/>
                  </a:moveTo>
                  <a:lnTo>
                    <a:pt x="0" y="768"/>
                  </a:lnTo>
                  <a:lnTo>
                    <a:pt x="528" y="0"/>
                  </a:lnTo>
                  <a:lnTo>
                    <a:pt x="528" y="960"/>
                  </a:lnTo>
                  <a:lnTo>
                    <a:pt x="0" y="1728"/>
                  </a:lnTo>
                  <a:close/>
                </a:path>
              </a:pathLst>
            </a:custGeom>
            <a:solidFill>
              <a:srgbClr val="FF99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8617" name="Line 18"/>
            <p:cNvSpPr>
              <a:spLocks noChangeShapeType="1"/>
            </p:cNvSpPr>
            <p:nvPr/>
          </p:nvSpPr>
          <p:spPr bwMode="auto">
            <a:xfrm flipV="1">
              <a:off x="3648" y="2586"/>
              <a:ext cx="0" cy="672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8618" name="Line 19"/>
            <p:cNvSpPr>
              <a:spLocks noChangeShapeType="1"/>
            </p:cNvSpPr>
            <p:nvPr/>
          </p:nvSpPr>
          <p:spPr bwMode="auto">
            <a:xfrm>
              <a:off x="3648" y="3264"/>
              <a:ext cx="816" cy="0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8619" name="Oval 20"/>
            <p:cNvSpPr>
              <a:spLocks noChangeArrowheads="1"/>
            </p:cNvSpPr>
            <p:nvPr/>
          </p:nvSpPr>
          <p:spPr bwMode="auto">
            <a:xfrm>
              <a:off x="3600" y="3204"/>
              <a:ext cx="96" cy="96"/>
            </a:xfrm>
            <a:prstGeom prst="ellipse">
              <a:avLst/>
            </a:prstGeom>
            <a:solidFill>
              <a:srgbClr val="FFFF6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68614" name="AutoShape 21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8534400" y="0"/>
            <a:ext cx="609600" cy="609600"/>
          </a:xfrm>
          <a:prstGeom prst="actionButtonReturn">
            <a:avLst/>
          </a:prstGeom>
          <a:solidFill>
            <a:srgbClr val="C0C0C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Text Box 6"/>
          <p:cNvSpPr txBox="1">
            <a:spLocks noChangeArrowheads="1"/>
          </p:cNvSpPr>
          <p:nvPr/>
        </p:nvSpPr>
        <p:spPr bwMode="auto">
          <a:xfrm>
            <a:off x="477838" y="1120775"/>
            <a:ext cx="7854950" cy="1320800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i="0">
                <a:solidFill>
                  <a:srgbClr val="FF0000"/>
                </a:solidFill>
                <a:ea typeface="黑体" pitchFamily="2" charset="-122"/>
              </a:rPr>
              <a:t>如果一个平面经过另一个平面的一条垂线，则这两个平面互相垂直</a:t>
            </a:r>
          </a:p>
        </p:txBody>
      </p:sp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3429000" y="180975"/>
            <a:ext cx="2286000" cy="762000"/>
            <a:chOff x="2182" y="1933"/>
            <a:chExt cx="1440" cy="480"/>
          </a:xfrm>
        </p:grpSpPr>
        <p:sp>
          <p:nvSpPr>
            <p:cNvPr id="69661" name="Rectangle 8"/>
            <p:cNvSpPr>
              <a:spLocks noChangeArrowheads="1"/>
            </p:cNvSpPr>
            <p:nvPr/>
          </p:nvSpPr>
          <p:spPr bwMode="auto">
            <a:xfrm>
              <a:off x="2182" y="1933"/>
              <a:ext cx="1440" cy="480"/>
            </a:xfrm>
            <a:prstGeom prst="rect">
              <a:avLst/>
            </a:prstGeom>
            <a:solidFill>
              <a:srgbClr val="CCFFFF"/>
            </a:solidFill>
            <a:ln w="38100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9662" name="WordArt 9"/>
            <p:cNvSpPr>
              <a:spLocks noChangeArrowheads="1" noChangeShapeType="1" noTextEdit="1"/>
            </p:cNvSpPr>
            <p:nvPr/>
          </p:nvSpPr>
          <p:spPr bwMode="auto">
            <a:xfrm>
              <a:off x="2215" y="1999"/>
              <a:ext cx="1385" cy="353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zh-CN" altLang="en-US" sz="4000" b="1" kern="10">
                  <a:ln w="9525">
                    <a:noFill/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FFFF00"/>
                      </a:gs>
                      <a:gs pos="100000">
                        <a:srgbClr val="FF9933"/>
                      </a:gs>
                    </a:gsLst>
                    <a:path path="rect">
                      <a:fillToRect l="50000" t="50000" r="50000" b="50000"/>
                    </a:path>
                  </a:gradFill>
                  <a:effectLst>
                    <a:outerShdw dist="35921" dir="2700000" algn="ctr" rotWithShape="0">
                      <a:srgbClr val="C0C0C0"/>
                    </a:outerShdw>
                  </a:effectLst>
                  <a:latin typeface="隶书"/>
                  <a:ea typeface="隶书"/>
                </a:rPr>
                <a:t>判定定理</a:t>
              </a:r>
            </a:p>
          </p:txBody>
        </p:sp>
      </p:grpSp>
      <p:sp>
        <p:nvSpPr>
          <p:cNvPr id="69636" name="AutoShape 10"/>
          <p:cNvSpPr>
            <a:spLocks noChangeArrowheads="1"/>
          </p:cNvSpPr>
          <p:nvPr/>
        </p:nvSpPr>
        <p:spPr bwMode="auto">
          <a:xfrm>
            <a:off x="838200" y="5029200"/>
            <a:ext cx="4572000" cy="914400"/>
          </a:xfrm>
          <a:prstGeom prst="parallelogram">
            <a:avLst>
              <a:gd name="adj" fmla="val 125000"/>
            </a:avLst>
          </a:prstGeom>
          <a:solidFill>
            <a:srgbClr val="99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02091" name="Freeform 11"/>
          <p:cNvSpPr>
            <a:spLocks/>
          </p:cNvSpPr>
          <p:nvPr/>
        </p:nvSpPr>
        <p:spPr bwMode="auto">
          <a:xfrm>
            <a:off x="2466975" y="3124200"/>
            <a:ext cx="990600" cy="2819400"/>
          </a:xfrm>
          <a:custGeom>
            <a:avLst/>
            <a:gdLst>
              <a:gd name="T0" fmla="*/ 0 w 624"/>
              <a:gd name="T1" fmla="*/ 1776 h 1776"/>
              <a:gd name="T2" fmla="*/ 624 w 624"/>
              <a:gd name="T3" fmla="*/ 1200 h 1776"/>
              <a:gd name="T4" fmla="*/ 624 w 624"/>
              <a:gd name="T5" fmla="*/ 0 h 1776"/>
              <a:gd name="T6" fmla="*/ 0 w 624"/>
              <a:gd name="T7" fmla="*/ 576 h 1776"/>
              <a:gd name="T8" fmla="*/ 0 w 624"/>
              <a:gd name="T9" fmla="*/ 1776 h 177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24"/>
              <a:gd name="T16" fmla="*/ 0 h 1776"/>
              <a:gd name="T17" fmla="*/ 624 w 624"/>
              <a:gd name="T18" fmla="*/ 1776 h 177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24" h="1776">
                <a:moveTo>
                  <a:pt x="0" y="1776"/>
                </a:moveTo>
                <a:lnTo>
                  <a:pt x="624" y="1200"/>
                </a:lnTo>
                <a:lnTo>
                  <a:pt x="624" y="0"/>
                </a:lnTo>
                <a:lnTo>
                  <a:pt x="0" y="576"/>
                </a:lnTo>
                <a:lnTo>
                  <a:pt x="0" y="1776"/>
                </a:lnTo>
                <a:close/>
              </a:path>
            </a:pathLst>
          </a:custGeom>
          <a:solidFill>
            <a:srgbClr val="FFFF00">
              <a:alpha val="50195"/>
            </a:srgbClr>
          </a:solidFill>
          <a:ln w="9525" cap="flat" cmpd="sng">
            <a:solidFill>
              <a:schemeClr val="tx1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3" name="Group 12"/>
          <p:cNvGrpSpPr>
            <a:grpSpLocks/>
          </p:cNvGrpSpPr>
          <p:nvPr/>
        </p:nvGrpSpPr>
        <p:grpSpPr bwMode="auto">
          <a:xfrm>
            <a:off x="2667000" y="3886200"/>
            <a:ext cx="685800" cy="1600200"/>
            <a:chOff x="4368" y="1872"/>
            <a:chExt cx="432" cy="1008"/>
          </a:xfrm>
        </p:grpSpPr>
        <p:sp>
          <p:nvSpPr>
            <p:cNvPr id="69658" name="Line 13"/>
            <p:cNvSpPr>
              <a:spLocks noChangeShapeType="1"/>
            </p:cNvSpPr>
            <p:nvPr/>
          </p:nvSpPr>
          <p:spPr bwMode="auto">
            <a:xfrm flipV="1">
              <a:off x="4608" y="2016"/>
              <a:ext cx="0" cy="816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9659" name="Text Box 14"/>
            <p:cNvSpPr txBox="1">
              <a:spLocks noChangeArrowheads="1"/>
            </p:cNvSpPr>
            <p:nvPr/>
          </p:nvSpPr>
          <p:spPr bwMode="auto">
            <a:xfrm>
              <a:off x="4560" y="1872"/>
              <a:ext cx="24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b="1" i="0"/>
                <a:t>A</a:t>
              </a:r>
            </a:p>
          </p:txBody>
        </p:sp>
        <p:sp>
          <p:nvSpPr>
            <p:cNvPr id="69660" name="Text Box 15"/>
            <p:cNvSpPr txBox="1">
              <a:spLocks noChangeArrowheads="1"/>
            </p:cNvSpPr>
            <p:nvPr/>
          </p:nvSpPr>
          <p:spPr bwMode="auto">
            <a:xfrm>
              <a:off x="4368" y="2592"/>
              <a:ext cx="24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b="1" i="0"/>
                <a:t>B</a:t>
              </a:r>
            </a:p>
          </p:txBody>
        </p:sp>
      </p:grpSp>
      <p:grpSp>
        <p:nvGrpSpPr>
          <p:cNvPr id="4" name="Group 16"/>
          <p:cNvGrpSpPr>
            <a:grpSpLocks/>
          </p:cNvGrpSpPr>
          <p:nvPr/>
        </p:nvGrpSpPr>
        <p:grpSpPr bwMode="auto">
          <a:xfrm>
            <a:off x="3048000" y="5181600"/>
            <a:ext cx="1676400" cy="457200"/>
            <a:chOff x="2784" y="2928"/>
            <a:chExt cx="1056" cy="288"/>
          </a:xfrm>
        </p:grpSpPr>
        <p:sp>
          <p:nvSpPr>
            <p:cNvPr id="69656" name="Text Box 17"/>
            <p:cNvSpPr txBox="1">
              <a:spLocks noChangeArrowheads="1"/>
            </p:cNvSpPr>
            <p:nvPr/>
          </p:nvSpPr>
          <p:spPr bwMode="auto">
            <a:xfrm>
              <a:off x="3600" y="2928"/>
              <a:ext cx="24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b="1" i="0"/>
                <a:t>E</a:t>
              </a:r>
            </a:p>
          </p:txBody>
        </p:sp>
        <p:sp>
          <p:nvSpPr>
            <p:cNvPr id="69657" name="Line 18"/>
            <p:cNvSpPr>
              <a:spLocks noChangeShapeType="1"/>
            </p:cNvSpPr>
            <p:nvPr/>
          </p:nvSpPr>
          <p:spPr bwMode="auto">
            <a:xfrm>
              <a:off x="2784" y="3072"/>
              <a:ext cx="864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5" name="Group 19"/>
          <p:cNvGrpSpPr>
            <a:grpSpLocks/>
          </p:cNvGrpSpPr>
          <p:nvPr/>
        </p:nvGrpSpPr>
        <p:grpSpPr bwMode="auto">
          <a:xfrm>
            <a:off x="2286000" y="4648200"/>
            <a:ext cx="1524000" cy="1676400"/>
            <a:chOff x="2304" y="2592"/>
            <a:chExt cx="960" cy="1056"/>
          </a:xfrm>
        </p:grpSpPr>
        <p:grpSp>
          <p:nvGrpSpPr>
            <p:cNvPr id="6" name="Group 20"/>
            <p:cNvGrpSpPr>
              <a:grpSpLocks/>
            </p:cNvGrpSpPr>
            <p:nvPr/>
          </p:nvGrpSpPr>
          <p:grpSpPr bwMode="auto">
            <a:xfrm>
              <a:off x="2304" y="2592"/>
              <a:ext cx="960" cy="1056"/>
              <a:chOff x="2304" y="2592"/>
              <a:chExt cx="960" cy="1056"/>
            </a:xfrm>
          </p:grpSpPr>
          <p:sp>
            <p:nvSpPr>
              <p:cNvPr id="69654" name="Text Box 21"/>
              <p:cNvSpPr txBox="1">
                <a:spLocks noChangeArrowheads="1"/>
              </p:cNvSpPr>
              <p:nvPr/>
            </p:nvSpPr>
            <p:spPr bwMode="auto">
              <a:xfrm>
                <a:off x="3024" y="2592"/>
                <a:ext cx="240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b="1" i="0"/>
                  <a:t>D</a:t>
                </a:r>
              </a:p>
            </p:txBody>
          </p:sp>
          <p:sp>
            <p:nvSpPr>
              <p:cNvPr id="69655" name="Text Box 22"/>
              <p:cNvSpPr txBox="1">
                <a:spLocks noChangeArrowheads="1"/>
              </p:cNvSpPr>
              <p:nvPr/>
            </p:nvSpPr>
            <p:spPr bwMode="auto">
              <a:xfrm>
                <a:off x="2304" y="3360"/>
                <a:ext cx="240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b="1" i="0"/>
                  <a:t>C</a:t>
                </a:r>
              </a:p>
            </p:txBody>
          </p:sp>
        </p:grpSp>
        <p:sp>
          <p:nvSpPr>
            <p:cNvPr id="69653" name="Line 23"/>
            <p:cNvSpPr>
              <a:spLocks noChangeShapeType="1"/>
            </p:cNvSpPr>
            <p:nvPr/>
          </p:nvSpPr>
          <p:spPr bwMode="auto">
            <a:xfrm flipV="1">
              <a:off x="2424" y="2820"/>
              <a:ext cx="624" cy="576"/>
            </a:xfrm>
            <a:prstGeom prst="line">
              <a:avLst/>
            </a:prstGeom>
            <a:noFill/>
            <a:ln w="38100">
              <a:solidFill>
                <a:srgbClr val="FF00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" name="Group 24"/>
          <p:cNvGrpSpPr>
            <a:grpSpLocks/>
          </p:cNvGrpSpPr>
          <p:nvPr/>
        </p:nvGrpSpPr>
        <p:grpSpPr bwMode="auto">
          <a:xfrm>
            <a:off x="5638800" y="3352800"/>
            <a:ext cx="2667000" cy="914400"/>
            <a:chOff x="3552" y="2112"/>
            <a:chExt cx="1680" cy="576"/>
          </a:xfrm>
        </p:grpSpPr>
        <p:sp>
          <p:nvSpPr>
            <p:cNvPr id="69648" name="Oval 25"/>
            <p:cNvSpPr>
              <a:spLocks noChangeArrowheads="1"/>
            </p:cNvSpPr>
            <p:nvPr/>
          </p:nvSpPr>
          <p:spPr bwMode="auto">
            <a:xfrm>
              <a:off x="3552" y="2112"/>
              <a:ext cx="1680" cy="576"/>
            </a:xfrm>
            <a:prstGeom prst="ellipse">
              <a:avLst/>
            </a:prstGeom>
            <a:solidFill>
              <a:srgbClr val="CCFFFF"/>
            </a:solidFill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8" name="Group 26"/>
            <p:cNvGrpSpPr>
              <a:grpSpLocks/>
            </p:cNvGrpSpPr>
            <p:nvPr/>
          </p:nvGrpSpPr>
          <p:grpSpPr bwMode="auto">
            <a:xfrm>
              <a:off x="3683" y="2138"/>
              <a:ext cx="1453" cy="464"/>
              <a:chOff x="3683" y="2138"/>
              <a:chExt cx="1453" cy="464"/>
            </a:xfrm>
          </p:grpSpPr>
          <p:sp>
            <p:nvSpPr>
              <p:cNvPr id="69650" name="Text Box 27"/>
              <p:cNvSpPr txBox="1">
                <a:spLocks noChangeArrowheads="1"/>
              </p:cNvSpPr>
              <p:nvPr/>
            </p:nvSpPr>
            <p:spPr bwMode="auto">
              <a:xfrm>
                <a:off x="3696" y="2160"/>
                <a:ext cx="1440" cy="44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4000" b="1" i="0">
                    <a:ea typeface="幼圆" pitchFamily="49" charset="-122"/>
                  </a:rPr>
                  <a:t>线面垂直</a:t>
                </a:r>
              </a:p>
            </p:txBody>
          </p:sp>
          <p:sp>
            <p:nvSpPr>
              <p:cNvPr id="69651" name="Text Box 28"/>
              <p:cNvSpPr txBox="1">
                <a:spLocks noChangeArrowheads="1"/>
              </p:cNvSpPr>
              <p:nvPr/>
            </p:nvSpPr>
            <p:spPr bwMode="auto">
              <a:xfrm>
                <a:off x="3683" y="2138"/>
                <a:ext cx="1440" cy="44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4000" b="1" i="0">
                    <a:solidFill>
                      <a:srgbClr val="FF0000"/>
                    </a:solidFill>
                    <a:ea typeface="幼圆" pitchFamily="49" charset="-122"/>
                  </a:rPr>
                  <a:t>线面垂直</a:t>
                </a:r>
              </a:p>
            </p:txBody>
          </p:sp>
        </p:grpSp>
      </p:grpSp>
      <p:grpSp>
        <p:nvGrpSpPr>
          <p:cNvPr id="9" name="Group 29"/>
          <p:cNvGrpSpPr>
            <a:grpSpLocks/>
          </p:cNvGrpSpPr>
          <p:nvPr/>
        </p:nvGrpSpPr>
        <p:grpSpPr bwMode="auto">
          <a:xfrm>
            <a:off x="5562600" y="5105400"/>
            <a:ext cx="2667000" cy="914400"/>
            <a:chOff x="3613" y="3386"/>
            <a:chExt cx="1680" cy="576"/>
          </a:xfrm>
        </p:grpSpPr>
        <p:sp>
          <p:nvSpPr>
            <p:cNvPr id="69645" name="Oval 30"/>
            <p:cNvSpPr>
              <a:spLocks noChangeArrowheads="1"/>
            </p:cNvSpPr>
            <p:nvPr/>
          </p:nvSpPr>
          <p:spPr bwMode="auto">
            <a:xfrm>
              <a:off x="3613" y="3386"/>
              <a:ext cx="1680" cy="576"/>
            </a:xfrm>
            <a:prstGeom prst="ellipse">
              <a:avLst/>
            </a:prstGeom>
            <a:solidFill>
              <a:srgbClr val="CCFFFF"/>
            </a:solidFill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9646" name="Text Box 31"/>
            <p:cNvSpPr txBox="1">
              <a:spLocks noChangeArrowheads="1"/>
            </p:cNvSpPr>
            <p:nvPr/>
          </p:nvSpPr>
          <p:spPr bwMode="auto">
            <a:xfrm>
              <a:off x="3757" y="3430"/>
              <a:ext cx="1440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4000" b="1" i="0">
                  <a:ea typeface="幼圆" pitchFamily="49" charset="-122"/>
                </a:rPr>
                <a:t>面面垂直</a:t>
              </a:r>
            </a:p>
          </p:txBody>
        </p:sp>
        <p:sp>
          <p:nvSpPr>
            <p:cNvPr id="69647" name="Text Box 32"/>
            <p:cNvSpPr txBox="1">
              <a:spLocks noChangeArrowheads="1"/>
            </p:cNvSpPr>
            <p:nvPr/>
          </p:nvSpPr>
          <p:spPr bwMode="auto">
            <a:xfrm>
              <a:off x="3744" y="3421"/>
              <a:ext cx="1440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4000" b="1" i="0">
                  <a:solidFill>
                    <a:srgbClr val="FF0000"/>
                  </a:solidFill>
                  <a:ea typeface="幼圆" pitchFamily="49" charset="-122"/>
                </a:rPr>
                <a:t>面面垂直</a:t>
              </a:r>
            </a:p>
          </p:txBody>
        </p:sp>
      </p:grpSp>
      <p:sp>
        <p:nvSpPr>
          <p:cNvPr id="302113" name="AutoShape 33"/>
          <p:cNvSpPr>
            <a:spLocks noChangeArrowheads="1"/>
          </p:cNvSpPr>
          <p:nvPr/>
        </p:nvSpPr>
        <p:spPr bwMode="auto">
          <a:xfrm>
            <a:off x="6664325" y="4398963"/>
            <a:ext cx="609600" cy="609600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FF0000"/>
          </a:solidFill>
          <a:ln w="9525">
            <a:solidFill>
              <a:srgbClr val="FF00FF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69644" name="AutoShape 34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8534400" y="0"/>
            <a:ext cx="609600" cy="609600"/>
          </a:xfrm>
          <a:prstGeom prst="actionButtonReturn">
            <a:avLst/>
          </a:prstGeom>
          <a:solidFill>
            <a:srgbClr val="C0C0C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02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7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2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2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02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02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2091" grpId="0" animBg="1"/>
      <p:bldP spid="30211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Text Box 6"/>
          <p:cNvSpPr txBox="1">
            <a:spLocks noChangeArrowheads="1"/>
          </p:cNvSpPr>
          <p:nvPr/>
        </p:nvSpPr>
        <p:spPr bwMode="auto">
          <a:xfrm>
            <a:off x="250825" y="260350"/>
            <a:ext cx="8208963" cy="1200150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i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如图，</a:t>
            </a:r>
            <a:r>
              <a:rPr lang="en-US" altLang="zh-CN" sz="3600" b="1" i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C</a:t>
            </a:r>
            <a:r>
              <a:rPr lang="zh-CN" altLang="en-US" sz="3600" b="1" i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为以</a:t>
            </a:r>
            <a:r>
              <a:rPr lang="en-US" altLang="zh-CN" sz="3600" b="1" i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AB</a:t>
            </a:r>
            <a:r>
              <a:rPr lang="zh-CN" altLang="en-US" sz="3600" b="1" i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为直径的圆周上一点， </a:t>
            </a:r>
            <a:r>
              <a:rPr lang="en-US" altLang="zh-CN" sz="3600" b="1" i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PA⊥</a:t>
            </a:r>
            <a:r>
              <a:rPr lang="zh-CN" altLang="en-US" sz="3600" b="1" i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面</a:t>
            </a:r>
            <a:r>
              <a:rPr lang="en-US" altLang="zh-CN" sz="3600" b="1" i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ABC</a:t>
            </a:r>
            <a:r>
              <a:rPr lang="zh-CN" altLang="en-US" sz="3600" b="1" i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，找出图中互相垂直的平面。</a:t>
            </a:r>
          </a:p>
        </p:txBody>
      </p:sp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152400" y="1828800"/>
            <a:ext cx="4953000" cy="4051300"/>
            <a:chOff x="192" y="1344"/>
            <a:chExt cx="3793" cy="2845"/>
          </a:xfrm>
        </p:grpSpPr>
        <p:sp>
          <p:nvSpPr>
            <p:cNvPr id="70666" name="AutoShape 8"/>
            <p:cNvSpPr>
              <a:spLocks noChangeArrowheads="1"/>
            </p:cNvSpPr>
            <p:nvPr/>
          </p:nvSpPr>
          <p:spPr bwMode="auto">
            <a:xfrm>
              <a:off x="192" y="2832"/>
              <a:ext cx="3793" cy="959"/>
            </a:xfrm>
            <a:prstGeom prst="parallelogram">
              <a:avLst>
                <a:gd name="adj" fmla="val 98879"/>
              </a:avLst>
            </a:prstGeom>
            <a:solidFill>
              <a:srgbClr val="3366FF">
                <a:alpha val="50195"/>
              </a:srgbClr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70667" name="Arc 9"/>
            <p:cNvSpPr>
              <a:spLocks/>
            </p:cNvSpPr>
            <p:nvPr/>
          </p:nvSpPr>
          <p:spPr bwMode="auto">
            <a:xfrm flipV="1">
              <a:off x="1104" y="3024"/>
              <a:ext cx="2208" cy="637"/>
            </a:xfrm>
            <a:custGeom>
              <a:avLst/>
              <a:gdLst>
                <a:gd name="T0" fmla="*/ 0 w 43200"/>
                <a:gd name="T1" fmla="*/ 637 h 22044"/>
                <a:gd name="T2" fmla="*/ 2208 w 43200"/>
                <a:gd name="T3" fmla="*/ 624 h 22044"/>
                <a:gd name="T4" fmla="*/ 1104 w 43200"/>
                <a:gd name="T5" fmla="*/ 624 h 22044"/>
                <a:gd name="T6" fmla="*/ 0 60000 65536"/>
                <a:gd name="T7" fmla="*/ 0 60000 65536"/>
                <a:gd name="T8" fmla="*/ 0 60000 65536"/>
                <a:gd name="T9" fmla="*/ 0 w 43200"/>
                <a:gd name="T10" fmla="*/ 0 h 22044"/>
                <a:gd name="T11" fmla="*/ 43200 w 43200"/>
                <a:gd name="T12" fmla="*/ 22044 h 2204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3200" h="22044" fill="none" extrusionOk="0">
                  <a:moveTo>
                    <a:pt x="4" y="22044"/>
                  </a:moveTo>
                  <a:cubicBezTo>
                    <a:pt x="1" y="21896"/>
                    <a:pt x="0" y="21748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33529" y="-1"/>
                    <a:pt x="43199" y="9670"/>
                    <a:pt x="43200" y="21599"/>
                  </a:cubicBezTo>
                </a:path>
                <a:path w="43200" h="22044" stroke="0" extrusionOk="0">
                  <a:moveTo>
                    <a:pt x="4" y="22044"/>
                  </a:moveTo>
                  <a:cubicBezTo>
                    <a:pt x="1" y="21896"/>
                    <a:pt x="0" y="21748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33529" y="-1"/>
                    <a:pt x="43199" y="9670"/>
                    <a:pt x="43200" y="21599"/>
                  </a:cubicBezTo>
                  <a:lnTo>
                    <a:pt x="21600" y="21600"/>
                  </a:lnTo>
                  <a:close/>
                </a:path>
              </a:pathLst>
            </a:custGeom>
            <a:noFill/>
            <a:ln w="571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70668" name="Line 10"/>
            <p:cNvSpPr>
              <a:spLocks noChangeShapeType="1"/>
            </p:cNvSpPr>
            <p:nvPr/>
          </p:nvSpPr>
          <p:spPr bwMode="auto">
            <a:xfrm>
              <a:off x="1104" y="3024"/>
              <a:ext cx="2208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0669" name="Line 11"/>
            <p:cNvSpPr>
              <a:spLocks noChangeShapeType="1"/>
            </p:cNvSpPr>
            <p:nvPr/>
          </p:nvSpPr>
          <p:spPr bwMode="auto">
            <a:xfrm flipV="1">
              <a:off x="1104" y="1680"/>
              <a:ext cx="0" cy="1344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0670" name="Line 12"/>
            <p:cNvSpPr>
              <a:spLocks noChangeShapeType="1"/>
            </p:cNvSpPr>
            <p:nvPr/>
          </p:nvSpPr>
          <p:spPr bwMode="auto">
            <a:xfrm>
              <a:off x="1104" y="3024"/>
              <a:ext cx="1392" cy="624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0671" name="Line 13"/>
            <p:cNvSpPr>
              <a:spLocks noChangeShapeType="1"/>
            </p:cNvSpPr>
            <p:nvPr/>
          </p:nvSpPr>
          <p:spPr bwMode="auto">
            <a:xfrm flipH="1">
              <a:off x="2448" y="3024"/>
              <a:ext cx="864" cy="624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0672" name="Line 14"/>
            <p:cNvSpPr>
              <a:spLocks noChangeShapeType="1"/>
            </p:cNvSpPr>
            <p:nvPr/>
          </p:nvSpPr>
          <p:spPr bwMode="auto">
            <a:xfrm>
              <a:off x="1104" y="1680"/>
              <a:ext cx="2208" cy="1344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0673" name="Line 15"/>
            <p:cNvSpPr>
              <a:spLocks noChangeShapeType="1"/>
            </p:cNvSpPr>
            <p:nvPr/>
          </p:nvSpPr>
          <p:spPr bwMode="auto">
            <a:xfrm>
              <a:off x="1104" y="1680"/>
              <a:ext cx="1392" cy="1968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0674" name="Freeform 16"/>
            <p:cNvSpPr>
              <a:spLocks/>
            </p:cNvSpPr>
            <p:nvPr/>
          </p:nvSpPr>
          <p:spPr bwMode="auto">
            <a:xfrm>
              <a:off x="1104" y="1680"/>
              <a:ext cx="1392" cy="1968"/>
            </a:xfrm>
            <a:custGeom>
              <a:avLst/>
              <a:gdLst>
                <a:gd name="T0" fmla="*/ 0 w 1392"/>
                <a:gd name="T1" fmla="*/ 0 h 1968"/>
                <a:gd name="T2" fmla="*/ 0 w 1392"/>
                <a:gd name="T3" fmla="*/ 1344 h 1968"/>
                <a:gd name="T4" fmla="*/ 1392 w 1392"/>
                <a:gd name="T5" fmla="*/ 1968 h 1968"/>
                <a:gd name="T6" fmla="*/ 0 w 1392"/>
                <a:gd name="T7" fmla="*/ 0 h 196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92"/>
                <a:gd name="T13" fmla="*/ 0 h 1968"/>
                <a:gd name="T14" fmla="*/ 1392 w 1392"/>
                <a:gd name="T15" fmla="*/ 1968 h 196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92" h="1968">
                  <a:moveTo>
                    <a:pt x="0" y="0"/>
                  </a:moveTo>
                  <a:lnTo>
                    <a:pt x="0" y="1344"/>
                  </a:lnTo>
                  <a:lnTo>
                    <a:pt x="1392" y="196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50195"/>
              </a:srgbClr>
            </a:solidFill>
            <a:ln w="57150" cap="flat" cmpd="sng">
              <a:solidFill>
                <a:schemeClr val="tx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0675" name="Text Box 17"/>
            <p:cNvSpPr txBox="1">
              <a:spLocks noChangeArrowheads="1"/>
            </p:cNvSpPr>
            <p:nvPr/>
          </p:nvSpPr>
          <p:spPr bwMode="auto">
            <a:xfrm>
              <a:off x="816" y="1344"/>
              <a:ext cx="336" cy="493"/>
            </a:xfrm>
            <a:prstGeom prst="rect">
              <a:avLst/>
            </a:prstGeom>
            <a:noFill/>
            <a:ln w="5715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4000" i="0"/>
                <a:t>P</a:t>
              </a:r>
            </a:p>
          </p:txBody>
        </p:sp>
        <p:sp>
          <p:nvSpPr>
            <p:cNvPr id="70676" name="Text Box 18"/>
            <p:cNvSpPr txBox="1">
              <a:spLocks noChangeArrowheads="1"/>
            </p:cNvSpPr>
            <p:nvPr/>
          </p:nvSpPr>
          <p:spPr bwMode="auto">
            <a:xfrm>
              <a:off x="816" y="2976"/>
              <a:ext cx="336" cy="493"/>
            </a:xfrm>
            <a:prstGeom prst="rect">
              <a:avLst/>
            </a:prstGeom>
            <a:noFill/>
            <a:ln w="5715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4000" i="0">
                  <a:solidFill>
                    <a:srgbClr val="FF00FF"/>
                  </a:solidFill>
                </a:rPr>
                <a:t>A</a:t>
              </a:r>
            </a:p>
          </p:txBody>
        </p:sp>
        <p:sp>
          <p:nvSpPr>
            <p:cNvPr id="70677" name="Text Box 19"/>
            <p:cNvSpPr txBox="1">
              <a:spLocks noChangeArrowheads="1"/>
            </p:cNvSpPr>
            <p:nvPr/>
          </p:nvSpPr>
          <p:spPr bwMode="auto">
            <a:xfrm>
              <a:off x="3311" y="2832"/>
              <a:ext cx="337" cy="493"/>
            </a:xfrm>
            <a:prstGeom prst="rect">
              <a:avLst/>
            </a:prstGeom>
            <a:noFill/>
            <a:ln w="5715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4000" i="0">
                  <a:solidFill>
                    <a:srgbClr val="FF00FF"/>
                  </a:solidFill>
                </a:rPr>
                <a:t>B</a:t>
              </a:r>
            </a:p>
          </p:txBody>
        </p:sp>
        <p:sp>
          <p:nvSpPr>
            <p:cNvPr id="70678" name="Text Box 20"/>
            <p:cNvSpPr txBox="1">
              <a:spLocks noChangeArrowheads="1"/>
            </p:cNvSpPr>
            <p:nvPr/>
          </p:nvSpPr>
          <p:spPr bwMode="auto">
            <a:xfrm>
              <a:off x="2256" y="3696"/>
              <a:ext cx="336" cy="493"/>
            </a:xfrm>
            <a:prstGeom prst="rect">
              <a:avLst/>
            </a:prstGeom>
            <a:noFill/>
            <a:ln w="5715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4000" i="0"/>
                <a:t>C</a:t>
              </a:r>
            </a:p>
          </p:txBody>
        </p:sp>
        <p:sp>
          <p:nvSpPr>
            <p:cNvPr id="70679" name="Text Box 21"/>
            <p:cNvSpPr txBox="1">
              <a:spLocks noChangeArrowheads="1"/>
            </p:cNvSpPr>
            <p:nvPr/>
          </p:nvSpPr>
          <p:spPr bwMode="auto">
            <a:xfrm>
              <a:off x="288" y="3446"/>
              <a:ext cx="336" cy="492"/>
            </a:xfrm>
            <a:prstGeom prst="rect">
              <a:avLst/>
            </a:prstGeom>
            <a:noFill/>
            <a:ln w="5715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4000" i="0">
                  <a:solidFill>
                    <a:srgbClr val="FF00FF"/>
                  </a:solidFill>
                  <a:sym typeface="Symbol" pitchFamily="18" charset="2"/>
                </a:rPr>
                <a:t></a:t>
              </a:r>
              <a:endParaRPr lang="en-US" altLang="zh-CN" sz="4000" i="0">
                <a:solidFill>
                  <a:srgbClr val="FF00FF"/>
                </a:solidFill>
              </a:endParaRPr>
            </a:p>
          </p:txBody>
        </p:sp>
        <p:sp>
          <p:nvSpPr>
            <p:cNvPr id="70680" name="Freeform 22"/>
            <p:cNvSpPr>
              <a:spLocks/>
            </p:cNvSpPr>
            <p:nvPr/>
          </p:nvSpPr>
          <p:spPr bwMode="auto">
            <a:xfrm>
              <a:off x="1152" y="1680"/>
              <a:ext cx="2160" cy="1968"/>
            </a:xfrm>
            <a:custGeom>
              <a:avLst/>
              <a:gdLst>
                <a:gd name="T0" fmla="*/ 0 w 2160"/>
                <a:gd name="T1" fmla="*/ 0 h 1968"/>
                <a:gd name="T2" fmla="*/ 1344 w 2160"/>
                <a:gd name="T3" fmla="*/ 1968 h 1968"/>
                <a:gd name="T4" fmla="*/ 2160 w 2160"/>
                <a:gd name="T5" fmla="*/ 1344 h 1968"/>
                <a:gd name="T6" fmla="*/ 0 w 2160"/>
                <a:gd name="T7" fmla="*/ 0 h 196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"/>
                <a:gd name="T13" fmla="*/ 0 h 1968"/>
                <a:gd name="T14" fmla="*/ 2160 w 2160"/>
                <a:gd name="T15" fmla="*/ 1968 h 196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" h="1968">
                  <a:moveTo>
                    <a:pt x="0" y="0"/>
                  </a:moveTo>
                  <a:lnTo>
                    <a:pt x="1344" y="1968"/>
                  </a:lnTo>
                  <a:lnTo>
                    <a:pt x="2160" y="13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50021">
                <a:alpha val="50195"/>
              </a:srgbClr>
            </a:solidFill>
            <a:ln w="57150" cap="flat" cmpd="sng">
              <a:solidFill>
                <a:schemeClr val="tx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0681" name="Oval 23"/>
            <p:cNvSpPr>
              <a:spLocks noChangeArrowheads="1"/>
            </p:cNvSpPr>
            <p:nvPr/>
          </p:nvSpPr>
          <p:spPr bwMode="auto">
            <a:xfrm>
              <a:off x="2400" y="3600"/>
              <a:ext cx="96" cy="96"/>
            </a:xfrm>
            <a:prstGeom prst="ellipse">
              <a:avLst/>
            </a:prstGeom>
            <a:solidFill>
              <a:srgbClr val="FF0000">
                <a:alpha val="50195"/>
              </a:srgbClr>
            </a:solidFill>
            <a:ln w="5715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303128" name="Text Box 24"/>
          <p:cNvSpPr txBox="1">
            <a:spLocks noChangeArrowheads="1"/>
          </p:cNvSpPr>
          <p:nvPr/>
        </p:nvSpPr>
        <p:spPr bwMode="auto">
          <a:xfrm>
            <a:off x="5181600" y="2209800"/>
            <a:ext cx="3124200" cy="617538"/>
          </a:xfrm>
          <a:prstGeom prst="rect">
            <a:avLst/>
          </a:prstGeom>
          <a:noFill/>
          <a:ln w="38100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i="0">
                <a:solidFill>
                  <a:srgbClr val="FF0000"/>
                </a:solidFill>
              </a:rPr>
              <a:t>∵</a:t>
            </a:r>
            <a:r>
              <a:rPr lang="en-US" altLang="zh-CN" sz="3200" b="1" i="0"/>
              <a:t>PA⊥</a:t>
            </a:r>
            <a:r>
              <a:rPr lang="zh-CN" altLang="en-US" sz="3200" b="1" i="0"/>
              <a:t>面</a:t>
            </a:r>
            <a:r>
              <a:rPr lang="en-US" altLang="zh-CN" sz="3200" b="1" i="0"/>
              <a:t>ABC</a:t>
            </a:r>
          </a:p>
        </p:txBody>
      </p:sp>
      <p:sp>
        <p:nvSpPr>
          <p:cNvPr id="303129" name="Text Box 25"/>
          <p:cNvSpPr txBox="1">
            <a:spLocks noChangeArrowheads="1"/>
          </p:cNvSpPr>
          <p:nvPr/>
        </p:nvSpPr>
        <p:spPr bwMode="auto">
          <a:xfrm>
            <a:off x="5181600" y="2828925"/>
            <a:ext cx="3657600" cy="617538"/>
          </a:xfrm>
          <a:prstGeom prst="rect">
            <a:avLst/>
          </a:prstGeom>
          <a:noFill/>
          <a:ln w="38100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i="0">
                <a:solidFill>
                  <a:srgbClr val="FF0000"/>
                </a:solidFill>
              </a:rPr>
              <a:t>∴</a:t>
            </a:r>
            <a:r>
              <a:rPr lang="zh-CN" altLang="en-US" sz="3200" b="1" i="0"/>
              <a:t>面</a:t>
            </a:r>
            <a:r>
              <a:rPr lang="en-US" altLang="zh-CN" sz="3200" b="1" i="0"/>
              <a:t>PAC⊥</a:t>
            </a:r>
            <a:r>
              <a:rPr lang="zh-CN" altLang="en-US" sz="3200" b="1" i="0"/>
              <a:t>面</a:t>
            </a:r>
            <a:r>
              <a:rPr lang="en-US" altLang="zh-CN" sz="3200" b="1" i="0"/>
              <a:t>ABC</a:t>
            </a:r>
          </a:p>
        </p:txBody>
      </p:sp>
      <p:sp>
        <p:nvSpPr>
          <p:cNvPr id="303130" name="Text Box 26"/>
          <p:cNvSpPr txBox="1">
            <a:spLocks noChangeArrowheads="1"/>
          </p:cNvSpPr>
          <p:nvPr/>
        </p:nvSpPr>
        <p:spPr bwMode="auto">
          <a:xfrm>
            <a:off x="5181600" y="3443288"/>
            <a:ext cx="3657600" cy="617537"/>
          </a:xfrm>
          <a:prstGeom prst="rect">
            <a:avLst/>
          </a:prstGeom>
          <a:noFill/>
          <a:ln w="38100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i="0">
                <a:solidFill>
                  <a:srgbClr val="FF0000"/>
                </a:solidFill>
              </a:rPr>
              <a:t>∴</a:t>
            </a:r>
            <a:r>
              <a:rPr lang="zh-CN" altLang="en-US" sz="3200" b="1" i="0"/>
              <a:t>面</a:t>
            </a:r>
            <a:r>
              <a:rPr lang="en-US" altLang="zh-CN" sz="3200" b="1" i="0"/>
              <a:t>PAB⊥</a:t>
            </a:r>
            <a:r>
              <a:rPr lang="zh-CN" altLang="en-US" sz="3200" b="1" i="0"/>
              <a:t>面</a:t>
            </a:r>
            <a:r>
              <a:rPr lang="en-US" altLang="zh-CN" sz="3200" b="1" i="0"/>
              <a:t>ABC</a:t>
            </a:r>
          </a:p>
        </p:txBody>
      </p:sp>
      <p:sp>
        <p:nvSpPr>
          <p:cNvPr id="303131" name="Text Box 27"/>
          <p:cNvSpPr txBox="1">
            <a:spLocks noChangeArrowheads="1"/>
          </p:cNvSpPr>
          <p:nvPr/>
        </p:nvSpPr>
        <p:spPr bwMode="auto">
          <a:xfrm>
            <a:off x="5181600" y="4495800"/>
            <a:ext cx="3124200" cy="617538"/>
          </a:xfrm>
          <a:prstGeom prst="rect">
            <a:avLst/>
          </a:prstGeom>
          <a:noFill/>
          <a:ln w="38100">
            <a:solidFill>
              <a:srgbClr val="FF00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i="0">
                <a:solidFill>
                  <a:srgbClr val="FF0000"/>
                </a:solidFill>
              </a:rPr>
              <a:t>∵</a:t>
            </a:r>
            <a:r>
              <a:rPr lang="en-US" altLang="zh-CN" sz="3200" b="1" i="0"/>
              <a:t>BC⊥</a:t>
            </a:r>
            <a:r>
              <a:rPr lang="zh-CN" altLang="en-US" sz="3200" b="1" i="0"/>
              <a:t>面</a:t>
            </a:r>
            <a:r>
              <a:rPr lang="en-US" altLang="zh-CN" sz="3200" b="1" i="0"/>
              <a:t>PAC</a:t>
            </a:r>
          </a:p>
        </p:txBody>
      </p:sp>
      <p:sp>
        <p:nvSpPr>
          <p:cNvPr id="303132" name="Text Box 28"/>
          <p:cNvSpPr txBox="1">
            <a:spLocks noChangeArrowheads="1"/>
          </p:cNvSpPr>
          <p:nvPr/>
        </p:nvSpPr>
        <p:spPr bwMode="auto">
          <a:xfrm>
            <a:off x="5181600" y="5119688"/>
            <a:ext cx="3657600" cy="617537"/>
          </a:xfrm>
          <a:prstGeom prst="rect">
            <a:avLst/>
          </a:prstGeom>
          <a:noFill/>
          <a:ln w="38100">
            <a:solidFill>
              <a:srgbClr val="FF00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i="0">
                <a:solidFill>
                  <a:srgbClr val="FF0000"/>
                </a:solidFill>
              </a:rPr>
              <a:t>∴</a:t>
            </a:r>
            <a:r>
              <a:rPr lang="zh-CN" altLang="en-US" sz="3200" b="1" i="0"/>
              <a:t>面</a:t>
            </a:r>
            <a:r>
              <a:rPr lang="en-US" altLang="zh-CN" sz="3200" b="1" i="0"/>
              <a:t>PBC⊥</a:t>
            </a:r>
            <a:r>
              <a:rPr lang="zh-CN" altLang="en-US" sz="3200" b="1" i="0"/>
              <a:t>面</a:t>
            </a:r>
            <a:r>
              <a:rPr lang="en-US" altLang="zh-CN" sz="3200" b="1" i="0"/>
              <a:t>PAC</a:t>
            </a:r>
          </a:p>
        </p:txBody>
      </p:sp>
      <p:sp>
        <p:nvSpPr>
          <p:cNvPr id="70665" name="AutoShape 30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8534400" y="0"/>
            <a:ext cx="609600" cy="609600"/>
          </a:xfrm>
          <a:prstGeom prst="actionButtonReturn">
            <a:avLst/>
          </a:prstGeom>
          <a:solidFill>
            <a:srgbClr val="C0C0C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"/>
                                        <p:tgtEl>
                                          <p:spTgt spid="303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03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03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"/>
                                        <p:tgtEl>
                                          <p:spTgt spid="303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03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3128" grpId="0" animBg="1" autoUpdateAnimBg="0"/>
      <p:bldP spid="303129" grpId="0" animBg="1" autoUpdateAnimBg="0"/>
      <p:bldP spid="303130" grpId="0" animBg="1" autoUpdateAnimBg="0"/>
      <p:bldP spid="303131" grpId="0" animBg="1" autoUpdateAnimBg="0"/>
      <p:bldP spid="303132" grpId="0" animBg="1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3429000" y="180975"/>
            <a:ext cx="2286000" cy="762000"/>
            <a:chOff x="2160" y="114"/>
            <a:chExt cx="1440" cy="480"/>
          </a:xfrm>
        </p:grpSpPr>
        <p:sp>
          <p:nvSpPr>
            <p:cNvPr id="71711" name="Rectangle 3"/>
            <p:cNvSpPr>
              <a:spLocks noChangeArrowheads="1"/>
            </p:cNvSpPr>
            <p:nvPr/>
          </p:nvSpPr>
          <p:spPr bwMode="auto">
            <a:xfrm>
              <a:off x="2160" y="114"/>
              <a:ext cx="1440" cy="480"/>
            </a:xfrm>
            <a:prstGeom prst="rect">
              <a:avLst/>
            </a:prstGeom>
            <a:solidFill>
              <a:srgbClr val="CCFFFF"/>
            </a:solidFill>
            <a:ln w="38100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71712" name="WordArt 4"/>
            <p:cNvSpPr>
              <a:spLocks noChangeArrowheads="1" noChangeShapeType="1" noTextEdit="1"/>
            </p:cNvSpPr>
            <p:nvPr/>
          </p:nvSpPr>
          <p:spPr bwMode="auto">
            <a:xfrm>
              <a:off x="2195" y="179"/>
              <a:ext cx="1385" cy="353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zh-CN" altLang="en-US" sz="4000" b="1" kern="10">
                  <a:ln w="9525">
                    <a:noFill/>
                    <a:round/>
                    <a:headEnd/>
                    <a:tailEnd/>
                  </a:ln>
                  <a:solidFill>
                    <a:srgbClr val="FF0000"/>
                  </a:solidFill>
                  <a:effectLst>
                    <a:outerShdw dist="35921" dir="2700000" algn="ctr" rotWithShape="0">
                      <a:srgbClr val="C0C0C0"/>
                    </a:outerShdw>
                  </a:effectLst>
                  <a:latin typeface="隶书"/>
                  <a:ea typeface="隶书"/>
                </a:rPr>
                <a:t>性质定理</a:t>
              </a:r>
            </a:p>
          </p:txBody>
        </p:sp>
      </p:grpSp>
      <p:sp>
        <p:nvSpPr>
          <p:cNvPr id="71683" name="Text Box 9"/>
          <p:cNvSpPr txBox="1">
            <a:spLocks noChangeArrowheads="1"/>
          </p:cNvSpPr>
          <p:nvPr/>
        </p:nvSpPr>
        <p:spPr bwMode="auto">
          <a:xfrm>
            <a:off x="395288" y="1125538"/>
            <a:ext cx="8458200" cy="1200150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i="0">
                <a:solidFill>
                  <a:srgbClr val="FF0000"/>
                </a:solidFill>
                <a:ea typeface="黑体" pitchFamily="2" charset="-122"/>
              </a:rPr>
              <a:t>如果两个平面垂直，则在一个平面内垂直于它们的交线的直线垂直于另一个平面</a:t>
            </a:r>
          </a:p>
        </p:txBody>
      </p:sp>
      <p:grpSp>
        <p:nvGrpSpPr>
          <p:cNvPr id="3" name="Group 10"/>
          <p:cNvGrpSpPr>
            <a:grpSpLocks/>
          </p:cNvGrpSpPr>
          <p:nvPr/>
        </p:nvGrpSpPr>
        <p:grpSpPr bwMode="auto">
          <a:xfrm>
            <a:off x="609600" y="3124200"/>
            <a:ext cx="4572000" cy="3200400"/>
            <a:chOff x="1296" y="1968"/>
            <a:chExt cx="2880" cy="2016"/>
          </a:xfrm>
        </p:grpSpPr>
        <p:grpSp>
          <p:nvGrpSpPr>
            <p:cNvPr id="4" name="Group 11"/>
            <p:cNvGrpSpPr>
              <a:grpSpLocks/>
            </p:cNvGrpSpPr>
            <p:nvPr/>
          </p:nvGrpSpPr>
          <p:grpSpPr bwMode="auto">
            <a:xfrm>
              <a:off x="1296" y="1968"/>
              <a:ext cx="2880" cy="1776"/>
              <a:chOff x="1296" y="1968"/>
              <a:chExt cx="2880" cy="1776"/>
            </a:xfrm>
          </p:grpSpPr>
          <p:sp>
            <p:nvSpPr>
              <p:cNvPr id="71705" name="AutoShape 12"/>
              <p:cNvSpPr>
                <a:spLocks noChangeArrowheads="1"/>
              </p:cNvSpPr>
              <p:nvPr/>
            </p:nvSpPr>
            <p:spPr bwMode="auto">
              <a:xfrm>
                <a:off x="1296" y="3168"/>
                <a:ext cx="2880" cy="576"/>
              </a:xfrm>
              <a:prstGeom prst="parallelogram">
                <a:avLst>
                  <a:gd name="adj" fmla="val 125000"/>
                </a:avLst>
              </a:prstGeom>
              <a:solidFill>
                <a:srgbClr val="99CCFF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71706" name="Freeform 13"/>
              <p:cNvSpPr>
                <a:spLocks/>
              </p:cNvSpPr>
              <p:nvPr/>
            </p:nvSpPr>
            <p:spPr bwMode="auto">
              <a:xfrm>
                <a:off x="2322" y="1968"/>
                <a:ext cx="624" cy="1776"/>
              </a:xfrm>
              <a:custGeom>
                <a:avLst/>
                <a:gdLst>
                  <a:gd name="T0" fmla="*/ 0 w 624"/>
                  <a:gd name="T1" fmla="*/ 1776 h 1776"/>
                  <a:gd name="T2" fmla="*/ 624 w 624"/>
                  <a:gd name="T3" fmla="*/ 1200 h 1776"/>
                  <a:gd name="T4" fmla="*/ 624 w 624"/>
                  <a:gd name="T5" fmla="*/ 0 h 1776"/>
                  <a:gd name="T6" fmla="*/ 0 w 624"/>
                  <a:gd name="T7" fmla="*/ 576 h 1776"/>
                  <a:gd name="T8" fmla="*/ 0 w 624"/>
                  <a:gd name="T9" fmla="*/ 1776 h 177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24"/>
                  <a:gd name="T16" fmla="*/ 0 h 1776"/>
                  <a:gd name="T17" fmla="*/ 624 w 624"/>
                  <a:gd name="T18" fmla="*/ 1776 h 177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24" h="1776">
                    <a:moveTo>
                      <a:pt x="0" y="1776"/>
                    </a:moveTo>
                    <a:lnTo>
                      <a:pt x="624" y="1200"/>
                    </a:lnTo>
                    <a:lnTo>
                      <a:pt x="624" y="0"/>
                    </a:lnTo>
                    <a:lnTo>
                      <a:pt x="0" y="576"/>
                    </a:lnTo>
                    <a:lnTo>
                      <a:pt x="0" y="1776"/>
                    </a:lnTo>
                    <a:close/>
                  </a:path>
                </a:pathLst>
              </a:custGeom>
              <a:solidFill>
                <a:srgbClr val="FFFF00">
                  <a:alpha val="50195"/>
                </a:srgbClr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5" name="Group 14"/>
              <p:cNvGrpSpPr>
                <a:grpSpLocks/>
              </p:cNvGrpSpPr>
              <p:nvPr/>
            </p:nvGrpSpPr>
            <p:grpSpPr bwMode="auto">
              <a:xfrm>
                <a:off x="2448" y="2448"/>
                <a:ext cx="432" cy="1008"/>
                <a:chOff x="4368" y="1872"/>
                <a:chExt cx="432" cy="1008"/>
              </a:xfrm>
            </p:grpSpPr>
            <p:sp>
              <p:nvSpPr>
                <p:cNvPr id="71708" name="Line 15"/>
                <p:cNvSpPr>
                  <a:spLocks noChangeShapeType="1"/>
                </p:cNvSpPr>
                <p:nvPr/>
              </p:nvSpPr>
              <p:spPr bwMode="auto">
                <a:xfrm flipV="1">
                  <a:off x="4608" y="2016"/>
                  <a:ext cx="0" cy="816"/>
                </a:xfrm>
                <a:prstGeom prst="line">
                  <a:avLst/>
                </a:prstGeom>
                <a:noFill/>
                <a:ln w="38100">
                  <a:solidFill>
                    <a:srgbClr val="FF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71709" name="Text Box 16"/>
                <p:cNvSpPr txBox="1">
                  <a:spLocks noChangeArrowheads="1"/>
                </p:cNvSpPr>
                <p:nvPr/>
              </p:nvSpPr>
              <p:spPr bwMode="auto">
                <a:xfrm>
                  <a:off x="4560" y="1872"/>
                  <a:ext cx="240" cy="2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altLang="zh-CN" b="1" i="0"/>
                    <a:t>A</a:t>
                  </a:r>
                </a:p>
              </p:txBody>
            </p:sp>
            <p:sp>
              <p:nvSpPr>
                <p:cNvPr id="71710" name="Text Box 17"/>
                <p:cNvSpPr txBox="1">
                  <a:spLocks noChangeArrowheads="1"/>
                </p:cNvSpPr>
                <p:nvPr/>
              </p:nvSpPr>
              <p:spPr bwMode="auto">
                <a:xfrm>
                  <a:off x="4368" y="2592"/>
                  <a:ext cx="240" cy="2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altLang="zh-CN" b="1" i="0"/>
                    <a:t>B</a:t>
                  </a:r>
                </a:p>
              </p:txBody>
            </p:sp>
          </p:grpSp>
        </p:grpSp>
        <p:grpSp>
          <p:nvGrpSpPr>
            <p:cNvPr id="6" name="Group 18"/>
            <p:cNvGrpSpPr>
              <a:grpSpLocks/>
            </p:cNvGrpSpPr>
            <p:nvPr/>
          </p:nvGrpSpPr>
          <p:grpSpPr bwMode="auto">
            <a:xfrm>
              <a:off x="2208" y="2928"/>
              <a:ext cx="960" cy="1056"/>
              <a:chOff x="2304" y="2592"/>
              <a:chExt cx="960" cy="1056"/>
            </a:xfrm>
          </p:grpSpPr>
          <p:grpSp>
            <p:nvGrpSpPr>
              <p:cNvPr id="7" name="Group 19"/>
              <p:cNvGrpSpPr>
                <a:grpSpLocks/>
              </p:cNvGrpSpPr>
              <p:nvPr/>
            </p:nvGrpSpPr>
            <p:grpSpPr bwMode="auto">
              <a:xfrm>
                <a:off x="2304" y="2592"/>
                <a:ext cx="960" cy="1056"/>
                <a:chOff x="2304" y="2592"/>
                <a:chExt cx="960" cy="1056"/>
              </a:xfrm>
            </p:grpSpPr>
            <p:sp>
              <p:nvSpPr>
                <p:cNvPr id="71703" name="Text Box 20"/>
                <p:cNvSpPr txBox="1">
                  <a:spLocks noChangeArrowheads="1"/>
                </p:cNvSpPr>
                <p:nvPr/>
              </p:nvSpPr>
              <p:spPr bwMode="auto">
                <a:xfrm>
                  <a:off x="3024" y="2592"/>
                  <a:ext cx="240" cy="2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altLang="zh-CN" b="1" i="0"/>
                    <a:t>D</a:t>
                  </a:r>
                </a:p>
              </p:txBody>
            </p:sp>
            <p:sp>
              <p:nvSpPr>
                <p:cNvPr id="71704" name="Text Box 21"/>
                <p:cNvSpPr txBox="1">
                  <a:spLocks noChangeArrowheads="1"/>
                </p:cNvSpPr>
                <p:nvPr/>
              </p:nvSpPr>
              <p:spPr bwMode="auto">
                <a:xfrm>
                  <a:off x="2304" y="3360"/>
                  <a:ext cx="240" cy="2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altLang="zh-CN" b="1" i="0"/>
                    <a:t>C</a:t>
                  </a:r>
                </a:p>
              </p:txBody>
            </p:sp>
          </p:grpSp>
          <p:sp>
            <p:nvSpPr>
              <p:cNvPr id="71702" name="Line 22"/>
              <p:cNvSpPr>
                <a:spLocks noChangeShapeType="1"/>
              </p:cNvSpPr>
              <p:nvPr/>
            </p:nvSpPr>
            <p:spPr bwMode="auto">
              <a:xfrm flipV="1">
                <a:off x="2424" y="2820"/>
                <a:ext cx="624" cy="576"/>
              </a:xfrm>
              <a:prstGeom prst="line">
                <a:avLst/>
              </a:prstGeom>
              <a:noFill/>
              <a:ln w="38100">
                <a:solidFill>
                  <a:srgbClr val="FF00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8" name="Group 23"/>
          <p:cNvGrpSpPr>
            <a:grpSpLocks/>
          </p:cNvGrpSpPr>
          <p:nvPr/>
        </p:nvGrpSpPr>
        <p:grpSpPr bwMode="auto">
          <a:xfrm>
            <a:off x="2819400" y="5181600"/>
            <a:ext cx="1676400" cy="457200"/>
            <a:chOff x="1824" y="3264"/>
            <a:chExt cx="1056" cy="288"/>
          </a:xfrm>
        </p:grpSpPr>
        <p:sp>
          <p:nvSpPr>
            <p:cNvPr id="71697" name="Text Box 24"/>
            <p:cNvSpPr txBox="1">
              <a:spLocks noChangeArrowheads="1"/>
            </p:cNvSpPr>
            <p:nvPr/>
          </p:nvSpPr>
          <p:spPr bwMode="auto">
            <a:xfrm>
              <a:off x="2640" y="3264"/>
              <a:ext cx="24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b="1" i="0"/>
                <a:t>E</a:t>
              </a:r>
            </a:p>
          </p:txBody>
        </p:sp>
        <p:sp>
          <p:nvSpPr>
            <p:cNvPr id="71698" name="Line 25"/>
            <p:cNvSpPr>
              <a:spLocks noChangeShapeType="1"/>
            </p:cNvSpPr>
            <p:nvPr/>
          </p:nvSpPr>
          <p:spPr bwMode="auto">
            <a:xfrm>
              <a:off x="1824" y="3408"/>
              <a:ext cx="864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9" name="Group 26"/>
          <p:cNvGrpSpPr>
            <a:grpSpLocks/>
          </p:cNvGrpSpPr>
          <p:nvPr/>
        </p:nvGrpSpPr>
        <p:grpSpPr bwMode="auto">
          <a:xfrm>
            <a:off x="5791200" y="5105400"/>
            <a:ext cx="2667000" cy="914400"/>
            <a:chOff x="3552" y="2112"/>
            <a:chExt cx="1680" cy="576"/>
          </a:xfrm>
        </p:grpSpPr>
        <p:sp>
          <p:nvSpPr>
            <p:cNvPr id="71693" name="Oval 27"/>
            <p:cNvSpPr>
              <a:spLocks noChangeArrowheads="1"/>
            </p:cNvSpPr>
            <p:nvPr/>
          </p:nvSpPr>
          <p:spPr bwMode="auto">
            <a:xfrm>
              <a:off x="3552" y="2112"/>
              <a:ext cx="1680" cy="576"/>
            </a:xfrm>
            <a:prstGeom prst="ellipse">
              <a:avLst/>
            </a:prstGeom>
            <a:solidFill>
              <a:srgbClr val="CCFFFF"/>
            </a:solidFill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10" name="Group 28"/>
            <p:cNvGrpSpPr>
              <a:grpSpLocks/>
            </p:cNvGrpSpPr>
            <p:nvPr/>
          </p:nvGrpSpPr>
          <p:grpSpPr bwMode="auto">
            <a:xfrm>
              <a:off x="3683" y="2138"/>
              <a:ext cx="1453" cy="464"/>
              <a:chOff x="3683" y="2138"/>
              <a:chExt cx="1453" cy="464"/>
            </a:xfrm>
          </p:grpSpPr>
          <p:sp>
            <p:nvSpPr>
              <p:cNvPr id="71695" name="Text Box 29"/>
              <p:cNvSpPr txBox="1">
                <a:spLocks noChangeArrowheads="1"/>
              </p:cNvSpPr>
              <p:nvPr/>
            </p:nvSpPr>
            <p:spPr bwMode="auto">
              <a:xfrm>
                <a:off x="3696" y="2160"/>
                <a:ext cx="1440" cy="44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4000" b="1" i="0">
                    <a:ea typeface="幼圆" pitchFamily="49" charset="-122"/>
                  </a:rPr>
                  <a:t>线面垂直</a:t>
                </a:r>
              </a:p>
            </p:txBody>
          </p:sp>
          <p:sp>
            <p:nvSpPr>
              <p:cNvPr id="71696" name="Text Box 30"/>
              <p:cNvSpPr txBox="1">
                <a:spLocks noChangeArrowheads="1"/>
              </p:cNvSpPr>
              <p:nvPr/>
            </p:nvSpPr>
            <p:spPr bwMode="auto">
              <a:xfrm>
                <a:off x="3683" y="2138"/>
                <a:ext cx="1440" cy="44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4000" b="1" i="0">
                    <a:solidFill>
                      <a:srgbClr val="FF0000"/>
                    </a:solidFill>
                    <a:ea typeface="幼圆" pitchFamily="49" charset="-122"/>
                  </a:rPr>
                  <a:t>线面垂直</a:t>
                </a:r>
              </a:p>
            </p:txBody>
          </p:sp>
        </p:grpSp>
      </p:grpSp>
      <p:grpSp>
        <p:nvGrpSpPr>
          <p:cNvPr id="11" name="Group 31"/>
          <p:cNvGrpSpPr>
            <a:grpSpLocks/>
          </p:cNvGrpSpPr>
          <p:nvPr/>
        </p:nvGrpSpPr>
        <p:grpSpPr bwMode="auto">
          <a:xfrm>
            <a:off x="5791200" y="3276600"/>
            <a:ext cx="2667000" cy="914400"/>
            <a:chOff x="3613" y="3386"/>
            <a:chExt cx="1680" cy="576"/>
          </a:xfrm>
        </p:grpSpPr>
        <p:sp>
          <p:nvSpPr>
            <p:cNvPr id="71690" name="Oval 32"/>
            <p:cNvSpPr>
              <a:spLocks noChangeArrowheads="1"/>
            </p:cNvSpPr>
            <p:nvPr/>
          </p:nvSpPr>
          <p:spPr bwMode="auto">
            <a:xfrm>
              <a:off x="3613" y="3386"/>
              <a:ext cx="1680" cy="576"/>
            </a:xfrm>
            <a:prstGeom prst="ellipse">
              <a:avLst/>
            </a:prstGeom>
            <a:solidFill>
              <a:srgbClr val="CCFFFF"/>
            </a:solidFill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71691" name="Text Box 33"/>
            <p:cNvSpPr txBox="1">
              <a:spLocks noChangeArrowheads="1"/>
            </p:cNvSpPr>
            <p:nvPr/>
          </p:nvSpPr>
          <p:spPr bwMode="auto">
            <a:xfrm>
              <a:off x="3757" y="3430"/>
              <a:ext cx="1440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4000" b="1" i="0">
                  <a:ea typeface="幼圆" pitchFamily="49" charset="-122"/>
                </a:rPr>
                <a:t>面面垂直</a:t>
              </a:r>
            </a:p>
          </p:txBody>
        </p:sp>
        <p:sp>
          <p:nvSpPr>
            <p:cNvPr id="71692" name="Text Box 34"/>
            <p:cNvSpPr txBox="1">
              <a:spLocks noChangeArrowheads="1"/>
            </p:cNvSpPr>
            <p:nvPr/>
          </p:nvSpPr>
          <p:spPr bwMode="auto">
            <a:xfrm>
              <a:off x="3744" y="3421"/>
              <a:ext cx="1440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4000" b="1" i="0">
                  <a:solidFill>
                    <a:srgbClr val="FF0000"/>
                  </a:solidFill>
                  <a:ea typeface="幼圆" pitchFamily="49" charset="-122"/>
                </a:rPr>
                <a:t>面面垂直</a:t>
              </a:r>
            </a:p>
          </p:txBody>
        </p:sp>
      </p:grpSp>
      <p:sp>
        <p:nvSpPr>
          <p:cNvPr id="304163" name="AutoShape 35"/>
          <p:cNvSpPr>
            <a:spLocks noChangeArrowheads="1"/>
          </p:cNvSpPr>
          <p:nvPr/>
        </p:nvSpPr>
        <p:spPr bwMode="auto">
          <a:xfrm>
            <a:off x="6781800" y="4343400"/>
            <a:ext cx="609600" cy="609600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FF0000"/>
          </a:solidFill>
          <a:ln w="9525">
            <a:solidFill>
              <a:srgbClr val="FF00FF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71689" name="AutoShape 36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8534400" y="0"/>
            <a:ext cx="609600" cy="609600"/>
          </a:xfrm>
          <a:prstGeom prst="actionButtonReturn">
            <a:avLst/>
          </a:prstGeom>
          <a:solidFill>
            <a:srgbClr val="C0C0C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7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4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4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4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04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416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Text Box 2"/>
          <p:cNvSpPr txBox="1">
            <a:spLocks noChangeArrowheads="1"/>
          </p:cNvSpPr>
          <p:nvPr/>
        </p:nvSpPr>
        <p:spPr bwMode="auto">
          <a:xfrm>
            <a:off x="762000" y="762000"/>
            <a:ext cx="7772400" cy="1228725"/>
          </a:xfrm>
          <a:prstGeom prst="rect">
            <a:avLst/>
          </a:prstGeom>
          <a:noFill/>
          <a:ln w="38100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i="0">
                <a:ea typeface="黑体" pitchFamily="2" charset="-122"/>
              </a:rPr>
              <a:t>求证：如果一个平面与另一个平面的垂线平行，则这两个平面互相垂直</a:t>
            </a:r>
          </a:p>
        </p:txBody>
      </p:sp>
      <p:sp>
        <p:nvSpPr>
          <p:cNvPr id="72707" name="AutoShape 3"/>
          <p:cNvSpPr>
            <a:spLocks noChangeArrowheads="1"/>
          </p:cNvSpPr>
          <p:nvPr/>
        </p:nvSpPr>
        <p:spPr bwMode="auto">
          <a:xfrm>
            <a:off x="2819400" y="4419600"/>
            <a:ext cx="3352800" cy="1219200"/>
          </a:xfrm>
          <a:prstGeom prst="parallelogram">
            <a:avLst>
              <a:gd name="adj" fmla="val 6875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2708" name="Freeform 4"/>
          <p:cNvSpPr>
            <a:spLocks/>
          </p:cNvSpPr>
          <p:nvPr/>
        </p:nvSpPr>
        <p:spPr bwMode="auto">
          <a:xfrm>
            <a:off x="2809875" y="2895600"/>
            <a:ext cx="838200" cy="2743200"/>
          </a:xfrm>
          <a:custGeom>
            <a:avLst/>
            <a:gdLst>
              <a:gd name="T0" fmla="*/ 0 w 528"/>
              <a:gd name="T1" fmla="*/ 1728 h 1728"/>
              <a:gd name="T2" fmla="*/ 0 w 528"/>
              <a:gd name="T3" fmla="*/ 768 h 1728"/>
              <a:gd name="T4" fmla="*/ 528 w 528"/>
              <a:gd name="T5" fmla="*/ 0 h 1728"/>
              <a:gd name="T6" fmla="*/ 528 w 528"/>
              <a:gd name="T7" fmla="*/ 960 h 1728"/>
              <a:gd name="T8" fmla="*/ 0 w 528"/>
              <a:gd name="T9" fmla="*/ 1728 h 172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28"/>
              <a:gd name="T16" fmla="*/ 0 h 1728"/>
              <a:gd name="T17" fmla="*/ 528 w 528"/>
              <a:gd name="T18" fmla="*/ 1728 h 1728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28" h="1728">
                <a:moveTo>
                  <a:pt x="0" y="1728"/>
                </a:moveTo>
                <a:lnTo>
                  <a:pt x="0" y="768"/>
                </a:lnTo>
                <a:lnTo>
                  <a:pt x="528" y="0"/>
                </a:lnTo>
                <a:lnTo>
                  <a:pt x="528" y="960"/>
                </a:lnTo>
                <a:lnTo>
                  <a:pt x="0" y="1728"/>
                </a:lnTo>
                <a:close/>
              </a:path>
            </a:pathLst>
          </a:custGeom>
          <a:solidFill>
            <a:srgbClr val="FF99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3352800" y="3200400"/>
            <a:ext cx="2743200" cy="1676400"/>
            <a:chOff x="3648" y="2208"/>
            <a:chExt cx="1728" cy="1056"/>
          </a:xfrm>
        </p:grpSpPr>
        <p:sp>
          <p:nvSpPr>
            <p:cNvPr id="72719" name="Rectangle 6"/>
            <p:cNvSpPr>
              <a:spLocks noChangeArrowheads="1"/>
            </p:cNvSpPr>
            <p:nvPr/>
          </p:nvSpPr>
          <p:spPr bwMode="auto">
            <a:xfrm>
              <a:off x="3648" y="2304"/>
              <a:ext cx="1584" cy="960"/>
            </a:xfrm>
            <a:prstGeom prst="rect">
              <a:avLst/>
            </a:prstGeom>
            <a:solidFill>
              <a:srgbClr val="00CCFF">
                <a:alpha val="50195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72720" name="Text Box 7"/>
            <p:cNvSpPr txBox="1">
              <a:spLocks noChangeArrowheads="1"/>
            </p:cNvSpPr>
            <p:nvPr/>
          </p:nvSpPr>
          <p:spPr bwMode="auto">
            <a:xfrm>
              <a:off x="4944" y="2208"/>
              <a:ext cx="432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4000" b="1" i="0">
                  <a:solidFill>
                    <a:srgbClr val="FF0000"/>
                  </a:solidFill>
                  <a:sym typeface="Symbol" pitchFamily="18" charset="2"/>
                </a:rPr>
                <a:t></a:t>
              </a:r>
              <a:endParaRPr lang="en-US" altLang="zh-CN" sz="4000" b="1" i="0">
                <a:solidFill>
                  <a:srgbClr val="FF0000"/>
                </a:solidFill>
              </a:endParaRPr>
            </a:p>
          </p:txBody>
        </p:sp>
      </p:grpSp>
      <p:sp>
        <p:nvSpPr>
          <p:cNvPr id="72710" name="Text Box 8"/>
          <p:cNvSpPr txBox="1">
            <a:spLocks noChangeArrowheads="1"/>
          </p:cNvSpPr>
          <p:nvPr/>
        </p:nvSpPr>
        <p:spPr bwMode="auto">
          <a:xfrm>
            <a:off x="4876800" y="5089525"/>
            <a:ext cx="6858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i="0">
                <a:solidFill>
                  <a:srgbClr val="CCFFFF"/>
                </a:solidFill>
                <a:sym typeface="Symbol" pitchFamily="18" charset="2"/>
              </a:rPr>
              <a:t></a:t>
            </a:r>
            <a:endParaRPr lang="en-US" altLang="zh-CN" sz="4000" b="1" i="0">
              <a:solidFill>
                <a:srgbClr val="CCFFFF"/>
              </a:solidFill>
            </a:endParaRPr>
          </a:p>
        </p:txBody>
      </p: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4724400" y="3657600"/>
            <a:ext cx="457200" cy="1219200"/>
            <a:chOff x="4512" y="2496"/>
            <a:chExt cx="288" cy="768"/>
          </a:xfrm>
        </p:grpSpPr>
        <p:sp>
          <p:nvSpPr>
            <p:cNvPr id="72717" name="Line 10"/>
            <p:cNvSpPr>
              <a:spLocks noChangeShapeType="1"/>
            </p:cNvSpPr>
            <p:nvPr/>
          </p:nvSpPr>
          <p:spPr bwMode="auto">
            <a:xfrm flipV="1">
              <a:off x="4512" y="2592"/>
              <a:ext cx="0" cy="672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718" name="Text Box 11"/>
            <p:cNvSpPr txBox="1">
              <a:spLocks noChangeArrowheads="1"/>
            </p:cNvSpPr>
            <p:nvPr/>
          </p:nvSpPr>
          <p:spPr bwMode="auto">
            <a:xfrm>
              <a:off x="4512" y="2496"/>
              <a:ext cx="288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4000" b="1" i="0"/>
                <a:t>a</a:t>
              </a:r>
            </a:p>
          </p:txBody>
        </p:sp>
      </p:grpSp>
      <p:grpSp>
        <p:nvGrpSpPr>
          <p:cNvPr id="4" name="Group 12"/>
          <p:cNvGrpSpPr>
            <a:grpSpLocks/>
          </p:cNvGrpSpPr>
          <p:nvPr/>
        </p:nvGrpSpPr>
        <p:grpSpPr bwMode="auto">
          <a:xfrm>
            <a:off x="2951163" y="3717925"/>
            <a:ext cx="457200" cy="1149350"/>
            <a:chOff x="3395" y="2534"/>
            <a:chExt cx="288" cy="724"/>
          </a:xfrm>
        </p:grpSpPr>
        <p:sp>
          <p:nvSpPr>
            <p:cNvPr id="72715" name="Line 13"/>
            <p:cNvSpPr>
              <a:spLocks noChangeShapeType="1"/>
            </p:cNvSpPr>
            <p:nvPr/>
          </p:nvSpPr>
          <p:spPr bwMode="auto">
            <a:xfrm flipV="1">
              <a:off x="3648" y="2586"/>
              <a:ext cx="0" cy="672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716" name="Text Box 14"/>
            <p:cNvSpPr txBox="1">
              <a:spLocks noChangeArrowheads="1"/>
            </p:cNvSpPr>
            <p:nvPr/>
          </p:nvSpPr>
          <p:spPr bwMode="auto">
            <a:xfrm>
              <a:off x="3395" y="2534"/>
              <a:ext cx="288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4000" b="1" i="0"/>
                <a:t>b</a:t>
              </a:r>
            </a:p>
          </p:txBody>
        </p:sp>
      </p:grpSp>
      <p:sp>
        <p:nvSpPr>
          <p:cNvPr id="72713" name="Rectangle 15"/>
          <p:cNvSpPr>
            <a:spLocks noChangeArrowheads="1"/>
          </p:cNvSpPr>
          <p:nvPr/>
        </p:nvSpPr>
        <p:spPr bwMode="auto">
          <a:xfrm>
            <a:off x="2743200" y="4708525"/>
            <a:ext cx="4635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4000" b="1" i="0">
                <a:solidFill>
                  <a:srgbClr val="CCFFFF"/>
                </a:solidFill>
                <a:sym typeface="Symbol" pitchFamily="18" charset="2"/>
              </a:rPr>
              <a:t></a:t>
            </a:r>
          </a:p>
        </p:txBody>
      </p:sp>
      <p:sp>
        <p:nvSpPr>
          <p:cNvPr id="72714" name="AutoShape 16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8534400" y="0"/>
            <a:ext cx="609600" cy="609600"/>
          </a:xfrm>
          <a:prstGeom prst="actionButtonReturn">
            <a:avLst/>
          </a:prstGeom>
          <a:solidFill>
            <a:srgbClr val="C0C0C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Text Box 2"/>
          <p:cNvSpPr txBox="1">
            <a:spLocks noChangeArrowheads="1"/>
          </p:cNvSpPr>
          <p:nvPr/>
        </p:nvSpPr>
        <p:spPr bwMode="auto">
          <a:xfrm>
            <a:off x="381000" y="381000"/>
            <a:ext cx="8458200" cy="1778000"/>
          </a:xfrm>
          <a:prstGeom prst="rect">
            <a:avLst/>
          </a:prstGeom>
          <a:noFill/>
          <a:ln w="38100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i="0">
                <a:ea typeface="黑体" pitchFamily="2" charset="-122"/>
              </a:rPr>
              <a:t>求证：如果两个相交平面都与另一个平面垂直，则这两个平面的交线 </a:t>
            </a:r>
            <a:r>
              <a:rPr lang="en-US" altLang="zh-CN" sz="3600" b="1">
                <a:ea typeface="黑体" pitchFamily="2" charset="-122"/>
              </a:rPr>
              <a:t>l </a:t>
            </a:r>
            <a:r>
              <a:rPr lang="zh-CN" altLang="en-US" sz="3600" b="1" i="0">
                <a:ea typeface="黑体" pitchFamily="2" charset="-122"/>
              </a:rPr>
              <a:t>垂直于另一个平面</a:t>
            </a: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304800" y="2438400"/>
            <a:ext cx="5278438" cy="3657600"/>
            <a:chOff x="1427" y="1968"/>
            <a:chExt cx="2461" cy="1872"/>
          </a:xfrm>
        </p:grpSpPr>
        <p:sp>
          <p:nvSpPr>
            <p:cNvPr id="73741" name="Freeform 4"/>
            <p:cNvSpPr>
              <a:spLocks/>
            </p:cNvSpPr>
            <p:nvPr/>
          </p:nvSpPr>
          <p:spPr bwMode="auto">
            <a:xfrm>
              <a:off x="2099" y="1968"/>
              <a:ext cx="528" cy="1872"/>
            </a:xfrm>
            <a:custGeom>
              <a:avLst/>
              <a:gdLst>
                <a:gd name="T0" fmla="*/ 528 w 528"/>
                <a:gd name="T1" fmla="*/ 0 h 1872"/>
                <a:gd name="T2" fmla="*/ 0 w 528"/>
                <a:gd name="T3" fmla="*/ 336 h 1872"/>
                <a:gd name="T4" fmla="*/ 0 w 528"/>
                <a:gd name="T5" fmla="*/ 1872 h 1872"/>
                <a:gd name="T6" fmla="*/ 528 w 528"/>
                <a:gd name="T7" fmla="*/ 1536 h 1872"/>
                <a:gd name="T8" fmla="*/ 528 w 528"/>
                <a:gd name="T9" fmla="*/ 0 h 18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28"/>
                <a:gd name="T16" fmla="*/ 0 h 1872"/>
                <a:gd name="T17" fmla="*/ 528 w 528"/>
                <a:gd name="T18" fmla="*/ 1872 h 18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28" h="1872">
                  <a:moveTo>
                    <a:pt x="528" y="0"/>
                  </a:moveTo>
                  <a:lnTo>
                    <a:pt x="0" y="336"/>
                  </a:lnTo>
                  <a:lnTo>
                    <a:pt x="0" y="1872"/>
                  </a:lnTo>
                  <a:lnTo>
                    <a:pt x="528" y="1536"/>
                  </a:lnTo>
                  <a:lnTo>
                    <a:pt x="528" y="0"/>
                  </a:lnTo>
                  <a:close/>
                </a:path>
              </a:pathLst>
            </a:custGeom>
            <a:solidFill>
              <a:srgbClr val="99CCFF">
                <a:alpha val="50195"/>
              </a:srgbClr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3742" name="Freeform 5"/>
            <p:cNvSpPr>
              <a:spLocks/>
            </p:cNvSpPr>
            <p:nvPr/>
          </p:nvSpPr>
          <p:spPr bwMode="auto">
            <a:xfrm>
              <a:off x="2627" y="1968"/>
              <a:ext cx="528" cy="1872"/>
            </a:xfrm>
            <a:custGeom>
              <a:avLst/>
              <a:gdLst>
                <a:gd name="T0" fmla="*/ 0 w 528"/>
                <a:gd name="T1" fmla="*/ 0 h 1872"/>
                <a:gd name="T2" fmla="*/ 528 w 528"/>
                <a:gd name="T3" fmla="*/ 336 h 1872"/>
                <a:gd name="T4" fmla="*/ 528 w 528"/>
                <a:gd name="T5" fmla="*/ 1872 h 1872"/>
                <a:gd name="T6" fmla="*/ 0 w 528"/>
                <a:gd name="T7" fmla="*/ 1536 h 1872"/>
                <a:gd name="T8" fmla="*/ 0 w 528"/>
                <a:gd name="T9" fmla="*/ 0 h 18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28"/>
                <a:gd name="T16" fmla="*/ 0 h 1872"/>
                <a:gd name="T17" fmla="*/ 528 w 528"/>
                <a:gd name="T18" fmla="*/ 1872 h 18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28" h="1872">
                  <a:moveTo>
                    <a:pt x="0" y="0"/>
                  </a:moveTo>
                  <a:lnTo>
                    <a:pt x="528" y="336"/>
                  </a:lnTo>
                  <a:lnTo>
                    <a:pt x="528" y="1872"/>
                  </a:lnTo>
                  <a:lnTo>
                    <a:pt x="0" y="153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CC00">
                <a:alpha val="50195"/>
              </a:srgbClr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3743" name="AutoShape 6"/>
            <p:cNvSpPr>
              <a:spLocks noChangeArrowheads="1"/>
            </p:cNvSpPr>
            <p:nvPr/>
          </p:nvSpPr>
          <p:spPr bwMode="auto">
            <a:xfrm>
              <a:off x="1427" y="2976"/>
              <a:ext cx="2400" cy="336"/>
            </a:xfrm>
            <a:prstGeom prst="parallelogram">
              <a:avLst>
                <a:gd name="adj" fmla="val 178571"/>
              </a:avLst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73744" name="Line 7"/>
            <p:cNvSpPr>
              <a:spLocks noChangeShapeType="1"/>
            </p:cNvSpPr>
            <p:nvPr/>
          </p:nvSpPr>
          <p:spPr bwMode="auto">
            <a:xfrm flipV="1">
              <a:off x="2099" y="2976"/>
              <a:ext cx="528" cy="336"/>
            </a:xfrm>
            <a:prstGeom prst="line">
              <a:avLst/>
            </a:prstGeom>
            <a:noFill/>
            <a:ln w="57150">
              <a:solidFill>
                <a:schemeClr val="accent2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3745" name="Line 8"/>
            <p:cNvSpPr>
              <a:spLocks noChangeShapeType="1"/>
            </p:cNvSpPr>
            <p:nvPr/>
          </p:nvSpPr>
          <p:spPr bwMode="auto">
            <a:xfrm>
              <a:off x="2627" y="2976"/>
              <a:ext cx="528" cy="336"/>
            </a:xfrm>
            <a:prstGeom prst="line">
              <a:avLst/>
            </a:prstGeom>
            <a:noFill/>
            <a:ln w="57150">
              <a:solidFill>
                <a:schemeClr val="accent2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3746" name="Freeform 9"/>
            <p:cNvSpPr>
              <a:spLocks/>
            </p:cNvSpPr>
            <p:nvPr/>
          </p:nvSpPr>
          <p:spPr bwMode="auto">
            <a:xfrm>
              <a:off x="1427" y="2976"/>
              <a:ext cx="672" cy="336"/>
            </a:xfrm>
            <a:custGeom>
              <a:avLst/>
              <a:gdLst>
                <a:gd name="T0" fmla="*/ 672 w 672"/>
                <a:gd name="T1" fmla="*/ 0 h 336"/>
                <a:gd name="T2" fmla="*/ 672 w 672"/>
                <a:gd name="T3" fmla="*/ 336 h 336"/>
                <a:gd name="T4" fmla="*/ 0 w 672"/>
                <a:gd name="T5" fmla="*/ 336 h 336"/>
                <a:gd name="T6" fmla="*/ 576 w 672"/>
                <a:gd name="T7" fmla="*/ 0 h 336"/>
                <a:gd name="T8" fmla="*/ 672 w 672"/>
                <a:gd name="T9" fmla="*/ 0 h 3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72"/>
                <a:gd name="T16" fmla="*/ 0 h 336"/>
                <a:gd name="T17" fmla="*/ 672 w 672"/>
                <a:gd name="T18" fmla="*/ 336 h 3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72" h="336">
                  <a:moveTo>
                    <a:pt x="672" y="0"/>
                  </a:moveTo>
                  <a:lnTo>
                    <a:pt x="672" y="336"/>
                  </a:lnTo>
                  <a:lnTo>
                    <a:pt x="0" y="336"/>
                  </a:lnTo>
                  <a:lnTo>
                    <a:pt x="576" y="0"/>
                  </a:lnTo>
                  <a:lnTo>
                    <a:pt x="672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3747" name="Freeform 10"/>
            <p:cNvSpPr>
              <a:spLocks/>
            </p:cNvSpPr>
            <p:nvPr/>
          </p:nvSpPr>
          <p:spPr bwMode="auto">
            <a:xfrm>
              <a:off x="2099" y="2976"/>
              <a:ext cx="1056" cy="336"/>
            </a:xfrm>
            <a:custGeom>
              <a:avLst/>
              <a:gdLst>
                <a:gd name="T0" fmla="*/ 0 w 1056"/>
                <a:gd name="T1" fmla="*/ 336 h 336"/>
                <a:gd name="T2" fmla="*/ 1056 w 1056"/>
                <a:gd name="T3" fmla="*/ 336 h 336"/>
                <a:gd name="T4" fmla="*/ 528 w 1056"/>
                <a:gd name="T5" fmla="*/ 0 h 336"/>
                <a:gd name="T6" fmla="*/ 0 w 1056"/>
                <a:gd name="T7" fmla="*/ 336 h 33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56"/>
                <a:gd name="T13" fmla="*/ 0 h 336"/>
                <a:gd name="T14" fmla="*/ 1056 w 1056"/>
                <a:gd name="T15" fmla="*/ 336 h 3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56" h="336">
                  <a:moveTo>
                    <a:pt x="0" y="336"/>
                  </a:moveTo>
                  <a:lnTo>
                    <a:pt x="1056" y="336"/>
                  </a:lnTo>
                  <a:lnTo>
                    <a:pt x="528" y="0"/>
                  </a:lnTo>
                  <a:lnTo>
                    <a:pt x="0" y="336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3748" name="Freeform 11"/>
            <p:cNvSpPr>
              <a:spLocks/>
            </p:cNvSpPr>
            <p:nvPr/>
          </p:nvSpPr>
          <p:spPr bwMode="auto">
            <a:xfrm>
              <a:off x="3155" y="2976"/>
              <a:ext cx="733" cy="336"/>
            </a:xfrm>
            <a:custGeom>
              <a:avLst/>
              <a:gdLst>
                <a:gd name="T0" fmla="*/ 0 w 672"/>
                <a:gd name="T1" fmla="*/ 336 h 336"/>
                <a:gd name="T2" fmla="*/ 0 w 672"/>
                <a:gd name="T3" fmla="*/ 0 h 336"/>
                <a:gd name="T4" fmla="*/ 672 w 672"/>
                <a:gd name="T5" fmla="*/ 0 h 336"/>
                <a:gd name="T6" fmla="*/ 48 w 672"/>
                <a:gd name="T7" fmla="*/ 336 h 336"/>
                <a:gd name="T8" fmla="*/ 0 w 672"/>
                <a:gd name="T9" fmla="*/ 336 h 3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72"/>
                <a:gd name="T16" fmla="*/ 0 h 336"/>
                <a:gd name="T17" fmla="*/ 672 w 672"/>
                <a:gd name="T18" fmla="*/ 336 h 3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72" h="336">
                  <a:moveTo>
                    <a:pt x="0" y="336"/>
                  </a:moveTo>
                  <a:lnTo>
                    <a:pt x="0" y="0"/>
                  </a:lnTo>
                  <a:lnTo>
                    <a:pt x="672" y="0"/>
                  </a:lnTo>
                  <a:lnTo>
                    <a:pt x="48" y="336"/>
                  </a:lnTo>
                  <a:lnTo>
                    <a:pt x="0" y="336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73732" name="Text Box 12"/>
          <p:cNvSpPr txBox="1">
            <a:spLocks noChangeArrowheads="1"/>
          </p:cNvSpPr>
          <p:nvPr/>
        </p:nvSpPr>
        <p:spPr bwMode="auto">
          <a:xfrm>
            <a:off x="762000" y="4495800"/>
            <a:ext cx="6858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i="0">
                <a:solidFill>
                  <a:srgbClr val="FF0000"/>
                </a:solidFill>
                <a:sym typeface="Symbol" pitchFamily="18" charset="2"/>
              </a:rPr>
              <a:t></a:t>
            </a:r>
            <a:endParaRPr lang="en-US" altLang="zh-CN" sz="4000" b="1" i="0">
              <a:solidFill>
                <a:srgbClr val="FF0000"/>
              </a:solidFill>
            </a:endParaRPr>
          </a:p>
        </p:txBody>
      </p:sp>
      <p:sp>
        <p:nvSpPr>
          <p:cNvPr id="73733" name="Rectangle 13"/>
          <p:cNvSpPr>
            <a:spLocks noChangeArrowheads="1"/>
          </p:cNvSpPr>
          <p:nvPr/>
        </p:nvSpPr>
        <p:spPr bwMode="auto">
          <a:xfrm>
            <a:off x="1752600" y="5334000"/>
            <a:ext cx="4635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4000" b="1" i="0">
                <a:solidFill>
                  <a:srgbClr val="FF0000"/>
                </a:solidFill>
                <a:sym typeface="Symbol" pitchFamily="18" charset="2"/>
              </a:rPr>
              <a:t></a:t>
            </a:r>
          </a:p>
        </p:txBody>
      </p:sp>
      <p:sp>
        <p:nvSpPr>
          <p:cNvPr id="73734" name="Rectangle 14"/>
          <p:cNvSpPr>
            <a:spLocks noChangeArrowheads="1"/>
          </p:cNvSpPr>
          <p:nvPr/>
        </p:nvSpPr>
        <p:spPr bwMode="auto">
          <a:xfrm>
            <a:off x="3657600" y="5334000"/>
            <a:ext cx="4572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4000" b="1" i="0">
                <a:solidFill>
                  <a:srgbClr val="FF0000"/>
                </a:solidFill>
                <a:sym typeface="Symbol" pitchFamily="18" charset="2"/>
              </a:rPr>
              <a:t></a:t>
            </a:r>
          </a:p>
        </p:txBody>
      </p:sp>
      <p:sp>
        <p:nvSpPr>
          <p:cNvPr id="73735" name="Rectangle 15"/>
          <p:cNvSpPr>
            <a:spLocks noChangeArrowheads="1"/>
          </p:cNvSpPr>
          <p:nvPr/>
        </p:nvSpPr>
        <p:spPr bwMode="auto">
          <a:xfrm>
            <a:off x="2590800" y="2590800"/>
            <a:ext cx="4572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4000" b="1">
                <a:solidFill>
                  <a:srgbClr val="FF0000"/>
                </a:solidFill>
                <a:sym typeface="Symbol" pitchFamily="18" charset="2"/>
              </a:rPr>
              <a:t>l</a:t>
            </a:r>
          </a:p>
        </p:txBody>
      </p:sp>
      <p:grpSp>
        <p:nvGrpSpPr>
          <p:cNvPr id="3" name="Group 16"/>
          <p:cNvGrpSpPr>
            <a:grpSpLocks/>
          </p:cNvGrpSpPr>
          <p:nvPr/>
        </p:nvGrpSpPr>
        <p:grpSpPr bwMode="auto">
          <a:xfrm>
            <a:off x="2133600" y="2728913"/>
            <a:ext cx="1447800" cy="2147887"/>
            <a:chOff x="1344" y="1719"/>
            <a:chExt cx="912" cy="1353"/>
          </a:xfrm>
        </p:grpSpPr>
        <p:sp>
          <p:nvSpPr>
            <p:cNvPr id="73738" name="Line 17"/>
            <p:cNvSpPr>
              <a:spLocks noChangeShapeType="1"/>
            </p:cNvSpPr>
            <p:nvPr/>
          </p:nvSpPr>
          <p:spPr bwMode="auto">
            <a:xfrm>
              <a:off x="1824" y="1719"/>
              <a:ext cx="0" cy="1056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3739" name="Line 18"/>
            <p:cNvSpPr>
              <a:spLocks noChangeShapeType="1"/>
            </p:cNvSpPr>
            <p:nvPr/>
          </p:nvSpPr>
          <p:spPr bwMode="auto">
            <a:xfrm>
              <a:off x="2256" y="1968"/>
              <a:ext cx="0" cy="1056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3740" name="Line 19"/>
            <p:cNvSpPr>
              <a:spLocks noChangeShapeType="1"/>
            </p:cNvSpPr>
            <p:nvPr/>
          </p:nvSpPr>
          <p:spPr bwMode="auto">
            <a:xfrm>
              <a:off x="1344" y="2016"/>
              <a:ext cx="0" cy="1056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73737" name="AutoShape 20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8534400" y="0"/>
            <a:ext cx="609600" cy="609600"/>
          </a:xfrm>
          <a:prstGeom prst="actionButtonReturn">
            <a:avLst/>
          </a:prstGeom>
          <a:solidFill>
            <a:srgbClr val="C0C0C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Text Box 2"/>
          <p:cNvSpPr txBox="1">
            <a:spLocks noChangeArrowheads="1"/>
          </p:cNvSpPr>
          <p:nvPr/>
        </p:nvSpPr>
        <p:spPr bwMode="auto">
          <a:xfrm>
            <a:off x="228600" y="228600"/>
            <a:ext cx="8305800" cy="1797050"/>
          </a:xfrm>
          <a:prstGeom prst="rect">
            <a:avLst/>
          </a:prstGeom>
          <a:noFill/>
          <a:ln w="57150">
            <a:solidFill>
              <a:schemeClr val="accent2"/>
            </a:solidFill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四面体</a:t>
            </a:r>
            <a:r>
              <a:rPr lang="en-US" altLang="zh-CN" sz="3600" b="1" i="0">
                <a:latin typeface="黑体" pitchFamily="2" charset="-122"/>
                <a:ea typeface="黑体" pitchFamily="2" charset="-122"/>
              </a:rPr>
              <a:t>ABCD</a:t>
            </a:r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中，面</a:t>
            </a:r>
            <a:r>
              <a:rPr lang="en-US" altLang="zh-CN" sz="3600" b="1" i="0">
                <a:latin typeface="黑体" pitchFamily="2" charset="-122"/>
                <a:ea typeface="黑体" pitchFamily="2" charset="-122"/>
              </a:rPr>
              <a:t>ADC⊥</a:t>
            </a:r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面</a:t>
            </a:r>
            <a:r>
              <a:rPr lang="en-US" altLang="zh-CN" sz="3600" b="1" i="0">
                <a:latin typeface="黑体" pitchFamily="2" charset="-122"/>
                <a:ea typeface="黑体" pitchFamily="2" charset="-122"/>
              </a:rPr>
              <a:t>BCD</a:t>
            </a:r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，面</a:t>
            </a:r>
            <a:r>
              <a:rPr lang="en-US" altLang="zh-CN" sz="3600" b="1" i="0">
                <a:latin typeface="黑体" pitchFamily="2" charset="-122"/>
                <a:ea typeface="黑体" pitchFamily="2" charset="-122"/>
              </a:rPr>
              <a:t>ABD ⊥</a:t>
            </a:r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面</a:t>
            </a:r>
            <a:r>
              <a:rPr lang="en-US" altLang="zh-CN" sz="3600" b="1" i="0">
                <a:latin typeface="黑体" pitchFamily="2" charset="-122"/>
                <a:ea typeface="黑体" pitchFamily="2" charset="-122"/>
              </a:rPr>
              <a:t>BCD</a:t>
            </a:r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，设</a:t>
            </a:r>
            <a:r>
              <a:rPr lang="en-US" altLang="zh-CN" sz="3600" b="1" i="0">
                <a:latin typeface="黑体" pitchFamily="2" charset="-122"/>
                <a:ea typeface="黑体" pitchFamily="2" charset="-122"/>
              </a:rPr>
              <a:t>DE</a:t>
            </a:r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是</a:t>
            </a:r>
            <a:r>
              <a:rPr lang="en-US" altLang="zh-CN" sz="3600" b="1" i="0">
                <a:latin typeface="黑体" pitchFamily="2" charset="-122"/>
                <a:ea typeface="黑体" pitchFamily="2" charset="-122"/>
              </a:rPr>
              <a:t>BC</a:t>
            </a:r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边上的高， 求证： 平面</a:t>
            </a:r>
            <a:r>
              <a:rPr lang="en-US" altLang="zh-CN" sz="3600" b="1" i="0">
                <a:latin typeface="黑体" pitchFamily="2" charset="-122"/>
                <a:ea typeface="黑体" pitchFamily="2" charset="-122"/>
              </a:rPr>
              <a:t>ADE ⊥</a:t>
            </a:r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面</a:t>
            </a:r>
            <a:r>
              <a:rPr lang="en-US" altLang="zh-CN" sz="3600" b="1" i="0">
                <a:latin typeface="黑体" pitchFamily="2" charset="-122"/>
                <a:ea typeface="黑体" pitchFamily="2" charset="-122"/>
              </a:rPr>
              <a:t>ABC </a:t>
            </a: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457200" y="2133600"/>
            <a:ext cx="4038600" cy="2562225"/>
            <a:chOff x="240" y="1872"/>
            <a:chExt cx="3600" cy="2118"/>
          </a:xfrm>
        </p:grpSpPr>
        <p:sp>
          <p:nvSpPr>
            <p:cNvPr id="74788" name="AutoShape 4"/>
            <p:cNvSpPr>
              <a:spLocks noChangeArrowheads="1"/>
            </p:cNvSpPr>
            <p:nvPr/>
          </p:nvSpPr>
          <p:spPr bwMode="auto">
            <a:xfrm>
              <a:off x="240" y="2736"/>
              <a:ext cx="3600" cy="1104"/>
            </a:xfrm>
            <a:prstGeom prst="parallelogram">
              <a:avLst>
                <a:gd name="adj" fmla="val 81522"/>
              </a:avLst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74789" name="Line 5"/>
            <p:cNvSpPr>
              <a:spLocks noChangeShapeType="1"/>
            </p:cNvSpPr>
            <p:nvPr/>
          </p:nvSpPr>
          <p:spPr bwMode="auto">
            <a:xfrm>
              <a:off x="1296" y="3072"/>
              <a:ext cx="576" cy="576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4790" name="Line 6"/>
            <p:cNvSpPr>
              <a:spLocks noChangeShapeType="1"/>
            </p:cNvSpPr>
            <p:nvPr/>
          </p:nvSpPr>
          <p:spPr bwMode="auto">
            <a:xfrm flipV="1">
              <a:off x="1872" y="3072"/>
              <a:ext cx="1344" cy="576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4791" name="Line 7"/>
            <p:cNvSpPr>
              <a:spLocks noChangeShapeType="1"/>
            </p:cNvSpPr>
            <p:nvPr/>
          </p:nvSpPr>
          <p:spPr bwMode="auto">
            <a:xfrm>
              <a:off x="1296" y="3072"/>
              <a:ext cx="192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4792" name="Line 8"/>
            <p:cNvSpPr>
              <a:spLocks noChangeShapeType="1"/>
            </p:cNvSpPr>
            <p:nvPr/>
          </p:nvSpPr>
          <p:spPr bwMode="auto">
            <a:xfrm flipV="1">
              <a:off x="1296" y="2112"/>
              <a:ext cx="0" cy="96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4793" name="Line 9"/>
            <p:cNvSpPr>
              <a:spLocks noChangeShapeType="1"/>
            </p:cNvSpPr>
            <p:nvPr/>
          </p:nvSpPr>
          <p:spPr bwMode="auto">
            <a:xfrm>
              <a:off x="1296" y="2112"/>
              <a:ext cx="576" cy="1536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4794" name="Line 10"/>
            <p:cNvSpPr>
              <a:spLocks noChangeShapeType="1"/>
            </p:cNvSpPr>
            <p:nvPr/>
          </p:nvSpPr>
          <p:spPr bwMode="auto">
            <a:xfrm>
              <a:off x="1296" y="2112"/>
              <a:ext cx="1920" cy="96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4795" name="Text Box 11"/>
            <p:cNvSpPr txBox="1">
              <a:spLocks noChangeArrowheads="1"/>
            </p:cNvSpPr>
            <p:nvPr/>
          </p:nvSpPr>
          <p:spPr bwMode="auto">
            <a:xfrm>
              <a:off x="1057" y="1872"/>
              <a:ext cx="335" cy="4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800" b="1" i="0"/>
                <a:t>A</a:t>
              </a:r>
            </a:p>
          </p:txBody>
        </p:sp>
        <p:sp>
          <p:nvSpPr>
            <p:cNvPr id="74796" name="Text Box 12"/>
            <p:cNvSpPr txBox="1">
              <a:spLocks noChangeArrowheads="1"/>
            </p:cNvSpPr>
            <p:nvPr/>
          </p:nvSpPr>
          <p:spPr bwMode="auto">
            <a:xfrm>
              <a:off x="3216" y="2880"/>
              <a:ext cx="289" cy="4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800" b="1" i="0"/>
                <a:t>B</a:t>
              </a:r>
            </a:p>
          </p:txBody>
        </p:sp>
        <p:sp>
          <p:nvSpPr>
            <p:cNvPr id="74797" name="Text Box 13"/>
            <p:cNvSpPr txBox="1">
              <a:spLocks noChangeArrowheads="1"/>
            </p:cNvSpPr>
            <p:nvPr/>
          </p:nvSpPr>
          <p:spPr bwMode="auto">
            <a:xfrm>
              <a:off x="1823" y="3561"/>
              <a:ext cx="337" cy="4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800" b="1" i="0"/>
                <a:t>C</a:t>
              </a:r>
            </a:p>
          </p:txBody>
        </p:sp>
        <p:sp>
          <p:nvSpPr>
            <p:cNvPr id="74798" name="Text Box 14"/>
            <p:cNvSpPr txBox="1">
              <a:spLocks noChangeArrowheads="1"/>
            </p:cNvSpPr>
            <p:nvPr/>
          </p:nvSpPr>
          <p:spPr bwMode="auto">
            <a:xfrm>
              <a:off x="2208" y="3417"/>
              <a:ext cx="336" cy="4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800" b="1" i="0"/>
                <a:t>E</a:t>
              </a:r>
            </a:p>
          </p:txBody>
        </p:sp>
        <p:sp>
          <p:nvSpPr>
            <p:cNvPr id="74799" name="Text Box 15"/>
            <p:cNvSpPr txBox="1">
              <a:spLocks noChangeArrowheads="1"/>
            </p:cNvSpPr>
            <p:nvPr/>
          </p:nvSpPr>
          <p:spPr bwMode="auto">
            <a:xfrm>
              <a:off x="1057" y="2929"/>
              <a:ext cx="287" cy="4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800" b="1" i="0"/>
                <a:t>D</a:t>
              </a:r>
            </a:p>
          </p:txBody>
        </p:sp>
        <p:sp>
          <p:nvSpPr>
            <p:cNvPr id="74800" name="Oval 16"/>
            <p:cNvSpPr>
              <a:spLocks noChangeArrowheads="1"/>
            </p:cNvSpPr>
            <p:nvPr/>
          </p:nvSpPr>
          <p:spPr bwMode="auto">
            <a:xfrm>
              <a:off x="2256" y="3429"/>
              <a:ext cx="48" cy="48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74801" name="Line 17"/>
            <p:cNvSpPr>
              <a:spLocks noChangeShapeType="1"/>
            </p:cNvSpPr>
            <p:nvPr/>
          </p:nvSpPr>
          <p:spPr bwMode="auto">
            <a:xfrm>
              <a:off x="1296" y="3072"/>
              <a:ext cx="960" cy="384"/>
            </a:xfrm>
            <a:prstGeom prst="line">
              <a:avLst/>
            </a:prstGeom>
            <a:noFill/>
            <a:ln w="38100" cap="rnd">
              <a:solidFill>
                <a:schemeClr val="tx1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4802" name="Line 18"/>
            <p:cNvSpPr>
              <a:spLocks noChangeShapeType="1"/>
            </p:cNvSpPr>
            <p:nvPr/>
          </p:nvSpPr>
          <p:spPr bwMode="auto">
            <a:xfrm flipH="1" flipV="1">
              <a:off x="1296" y="2112"/>
              <a:ext cx="960" cy="1344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08243" name="Rectangle 19"/>
          <p:cNvSpPr>
            <a:spLocks noChangeArrowheads="1"/>
          </p:cNvSpPr>
          <p:nvPr/>
        </p:nvSpPr>
        <p:spPr bwMode="auto">
          <a:xfrm>
            <a:off x="5562600" y="2057400"/>
            <a:ext cx="276701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 i="0"/>
              <a:t>面</a:t>
            </a:r>
            <a:r>
              <a:rPr lang="en-US" altLang="zh-CN" sz="2800" b="1" i="0"/>
              <a:t>ADC⊥</a:t>
            </a:r>
            <a:r>
              <a:rPr lang="zh-CN" altLang="en-US" sz="2800" b="1" i="0"/>
              <a:t>面</a:t>
            </a:r>
            <a:r>
              <a:rPr lang="en-US" altLang="zh-CN" sz="2800" b="1" i="0"/>
              <a:t>BCD</a:t>
            </a:r>
          </a:p>
        </p:txBody>
      </p:sp>
      <p:sp>
        <p:nvSpPr>
          <p:cNvPr id="308244" name="Rectangle 20"/>
          <p:cNvSpPr>
            <a:spLocks noChangeArrowheads="1"/>
          </p:cNvSpPr>
          <p:nvPr/>
        </p:nvSpPr>
        <p:spPr bwMode="auto">
          <a:xfrm>
            <a:off x="5562600" y="2667000"/>
            <a:ext cx="28352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 i="0"/>
              <a:t>面</a:t>
            </a:r>
            <a:r>
              <a:rPr lang="en-US" altLang="zh-CN" sz="2800" b="1" i="0"/>
              <a:t>ABD ⊥</a:t>
            </a:r>
            <a:r>
              <a:rPr lang="zh-CN" altLang="en-US" sz="2800" b="1" i="0"/>
              <a:t>面</a:t>
            </a:r>
            <a:r>
              <a:rPr lang="en-US" altLang="zh-CN" sz="2800" b="1" i="0"/>
              <a:t>BCD</a:t>
            </a:r>
          </a:p>
        </p:txBody>
      </p:sp>
      <p:sp>
        <p:nvSpPr>
          <p:cNvPr id="308245" name="Rectangle 21"/>
          <p:cNvSpPr>
            <a:spLocks noChangeArrowheads="1"/>
          </p:cNvSpPr>
          <p:nvPr/>
        </p:nvSpPr>
        <p:spPr bwMode="auto">
          <a:xfrm>
            <a:off x="5715000" y="3200400"/>
            <a:ext cx="22479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 i="0"/>
              <a:t>AD ⊥</a:t>
            </a:r>
            <a:r>
              <a:rPr lang="zh-CN" altLang="en-US" sz="2800" b="1" i="0"/>
              <a:t>面</a:t>
            </a:r>
            <a:r>
              <a:rPr lang="en-US" altLang="zh-CN" sz="2800" b="1" i="0"/>
              <a:t>BCD</a:t>
            </a:r>
          </a:p>
        </p:txBody>
      </p:sp>
      <p:sp>
        <p:nvSpPr>
          <p:cNvPr id="308246" name="Rectangle 22"/>
          <p:cNvSpPr>
            <a:spLocks noChangeArrowheads="1"/>
          </p:cNvSpPr>
          <p:nvPr/>
        </p:nvSpPr>
        <p:spPr bwMode="auto">
          <a:xfrm>
            <a:off x="5715000" y="3810000"/>
            <a:ext cx="163988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 i="0"/>
              <a:t>AD ⊥BC</a:t>
            </a:r>
          </a:p>
        </p:txBody>
      </p:sp>
      <p:sp>
        <p:nvSpPr>
          <p:cNvPr id="308247" name="Rectangle 23"/>
          <p:cNvSpPr>
            <a:spLocks noChangeArrowheads="1"/>
          </p:cNvSpPr>
          <p:nvPr/>
        </p:nvSpPr>
        <p:spPr bwMode="auto">
          <a:xfrm>
            <a:off x="5715000" y="4205288"/>
            <a:ext cx="16192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 i="0"/>
              <a:t>DE ⊥BC</a:t>
            </a:r>
          </a:p>
        </p:txBody>
      </p:sp>
      <p:sp>
        <p:nvSpPr>
          <p:cNvPr id="308248" name="Rectangle 24"/>
          <p:cNvSpPr>
            <a:spLocks noChangeArrowheads="1"/>
          </p:cNvSpPr>
          <p:nvPr/>
        </p:nvSpPr>
        <p:spPr bwMode="auto">
          <a:xfrm>
            <a:off x="5715000" y="4648200"/>
            <a:ext cx="222726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 i="0"/>
              <a:t>BC ⊥</a:t>
            </a:r>
            <a:r>
              <a:rPr lang="zh-CN" altLang="en-US" sz="2800" b="1" i="0"/>
              <a:t>面</a:t>
            </a:r>
            <a:r>
              <a:rPr lang="en-US" altLang="zh-CN" sz="2800" b="1" i="0"/>
              <a:t>ADE</a:t>
            </a:r>
          </a:p>
        </p:txBody>
      </p:sp>
      <p:sp>
        <p:nvSpPr>
          <p:cNvPr id="308249" name="Rectangle 25"/>
          <p:cNvSpPr>
            <a:spLocks noChangeArrowheads="1"/>
          </p:cNvSpPr>
          <p:nvPr/>
        </p:nvSpPr>
        <p:spPr bwMode="auto">
          <a:xfrm>
            <a:off x="5622925" y="5181600"/>
            <a:ext cx="28352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 i="0"/>
              <a:t>面</a:t>
            </a:r>
            <a:r>
              <a:rPr lang="en-US" altLang="zh-CN" sz="2800" b="1" i="0"/>
              <a:t>ABC ⊥</a:t>
            </a:r>
            <a:r>
              <a:rPr lang="zh-CN" altLang="en-US" sz="2800" b="1" i="0"/>
              <a:t>面</a:t>
            </a:r>
            <a:r>
              <a:rPr lang="en-US" altLang="zh-CN" sz="2800" b="1" i="0"/>
              <a:t>ADE</a:t>
            </a:r>
          </a:p>
        </p:txBody>
      </p:sp>
      <p:sp>
        <p:nvSpPr>
          <p:cNvPr id="308250" name="AutoShape 26"/>
          <p:cNvSpPr>
            <a:spLocks/>
          </p:cNvSpPr>
          <p:nvPr/>
        </p:nvSpPr>
        <p:spPr bwMode="auto">
          <a:xfrm>
            <a:off x="5334000" y="2286000"/>
            <a:ext cx="228600" cy="1219200"/>
          </a:xfrm>
          <a:prstGeom prst="leftBrace">
            <a:avLst>
              <a:gd name="adj1" fmla="val 44444"/>
              <a:gd name="adj2" fmla="val 50000"/>
            </a:avLst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08251" name="AutoShape 27"/>
          <p:cNvSpPr>
            <a:spLocks/>
          </p:cNvSpPr>
          <p:nvPr/>
        </p:nvSpPr>
        <p:spPr bwMode="auto">
          <a:xfrm>
            <a:off x="5334000" y="3505200"/>
            <a:ext cx="228600" cy="609600"/>
          </a:xfrm>
          <a:prstGeom prst="leftBrace">
            <a:avLst>
              <a:gd name="adj1" fmla="val 22222"/>
              <a:gd name="adj2" fmla="val 50000"/>
            </a:avLst>
          </a:prstGeom>
          <a:noFill/>
          <a:ln w="38100">
            <a:solidFill>
              <a:schemeClr val="accent2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08252" name="AutoShape 28"/>
          <p:cNvSpPr>
            <a:spLocks/>
          </p:cNvSpPr>
          <p:nvPr/>
        </p:nvSpPr>
        <p:spPr bwMode="auto">
          <a:xfrm>
            <a:off x="5334000" y="4114800"/>
            <a:ext cx="228600" cy="838200"/>
          </a:xfrm>
          <a:prstGeom prst="leftBrace">
            <a:avLst>
              <a:gd name="adj1" fmla="val 30556"/>
              <a:gd name="adj2" fmla="val 50000"/>
            </a:avLst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08253" name="AutoShape 29"/>
          <p:cNvSpPr>
            <a:spLocks/>
          </p:cNvSpPr>
          <p:nvPr/>
        </p:nvSpPr>
        <p:spPr bwMode="auto">
          <a:xfrm>
            <a:off x="5334000" y="4953000"/>
            <a:ext cx="228600" cy="533400"/>
          </a:xfrm>
          <a:prstGeom prst="leftBrace">
            <a:avLst>
              <a:gd name="adj1" fmla="val 19444"/>
              <a:gd name="adj2" fmla="val 50000"/>
            </a:avLst>
          </a:prstGeom>
          <a:noFill/>
          <a:ln w="38100">
            <a:solidFill>
              <a:schemeClr val="accent2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08254" name="Text Box 30"/>
          <p:cNvSpPr txBox="1">
            <a:spLocks noChangeArrowheads="1"/>
          </p:cNvSpPr>
          <p:nvPr/>
        </p:nvSpPr>
        <p:spPr bwMode="auto">
          <a:xfrm>
            <a:off x="4724400" y="2590800"/>
            <a:ext cx="6096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i="0">
                <a:solidFill>
                  <a:srgbClr val="FF0000"/>
                </a:solidFill>
              </a:rPr>
              <a:t>①</a:t>
            </a:r>
          </a:p>
        </p:txBody>
      </p:sp>
      <p:sp>
        <p:nvSpPr>
          <p:cNvPr id="308255" name="Rectangle 31"/>
          <p:cNvSpPr>
            <a:spLocks noChangeArrowheads="1"/>
          </p:cNvSpPr>
          <p:nvPr/>
        </p:nvSpPr>
        <p:spPr bwMode="auto">
          <a:xfrm>
            <a:off x="4724400" y="3505200"/>
            <a:ext cx="5937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200" b="1" i="0">
                <a:solidFill>
                  <a:srgbClr val="FF0000"/>
                </a:solidFill>
              </a:rPr>
              <a:t>②</a:t>
            </a:r>
          </a:p>
        </p:txBody>
      </p:sp>
      <p:sp>
        <p:nvSpPr>
          <p:cNvPr id="308256" name="Rectangle 32"/>
          <p:cNvSpPr>
            <a:spLocks noChangeArrowheads="1"/>
          </p:cNvSpPr>
          <p:nvPr/>
        </p:nvSpPr>
        <p:spPr bwMode="auto">
          <a:xfrm>
            <a:off x="4724400" y="4267200"/>
            <a:ext cx="5937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200" b="1" i="0">
                <a:solidFill>
                  <a:srgbClr val="FF0000"/>
                </a:solidFill>
              </a:rPr>
              <a:t>③</a:t>
            </a:r>
          </a:p>
        </p:txBody>
      </p:sp>
      <p:sp>
        <p:nvSpPr>
          <p:cNvPr id="308257" name="Rectangle 33"/>
          <p:cNvSpPr>
            <a:spLocks noChangeArrowheads="1"/>
          </p:cNvSpPr>
          <p:nvPr/>
        </p:nvSpPr>
        <p:spPr bwMode="auto">
          <a:xfrm>
            <a:off x="4724400" y="4876800"/>
            <a:ext cx="5937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200" b="1" i="0">
                <a:solidFill>
                  <a:srgbClr val="FF0000"/>
                </a:solidFill>
              </a:rPr>
              <a:t>④</a:t>
            </a:r>
          </a:p>
        </p:txBody>
      </p:sp>
      <p:grpSp>
        <p:nvGrpSpPr>
          <p:cNvPr id="3" name="Group 34"/>
          <p:cNvGrpSpPr>
            <a:grpSpLocks/>
          </p:cNvGrpSpPr>
          <p:nvPr/>
        </p:nvGrpSpPr>
        <p:grpSpPr bwMode="auto">
          <a:xfrm>
            <a:off x="457200" y="5943600"/>
            <a:ext cx="7108825" cy="557213"/>
            <a:chOff x="288" y="3744"/>
            <a:chExt cx="4478" cy="351"/>
          </a:xfrm>
        </p:grpSpPr>
        <p:sp>
          <p:nvSpPr>
            <p:cNvPr id="74785" name="Text Box 35"/>
            <p:cNvSpPr txBox="1">
              <a:spLocks noChangeArrowheads="1"/>
            </p:cNvSpPr>
            <p:nvPr/>
          </p:nvSpPr>
          <p:spPr bwMode="auto">
            <a:xfrm>
              <a:off x="1920" y="3744"/>
              <a:ext cx="1070" cy="351"/>
            </a:xfrm>
            <a:prstGeom prst="rect">
              <a:avLst/>
            </a:prstGeom>
            <a:noFill/>
            <a:ln w="38100">
              <a:solidFill>
                <a:schemeClr val="accent2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800" b="1" i="0">
                  <a:solidFill>
                    <a:srgbClr val="FF0000"/>
                  </a:solidFill>
                  <a:ea typeface="幼圆" pitchFamily="49" charset="-122"/>
                </a:rPr>
                <a:t>线面垂直</a:t>
              </a:r>
            </a:p>
          </p:txBody>
        </p:sp>
        <p:sp>
          <p:nvSpPr>
            <p:cNvPr id="74786" name="Text Box 36"/>
            <p:cNvSpPr txBox="1">
              <a:spLocks noChangeArrowheads="1"/>
            </p:cNvSpPr>
            <p:nvPr/>
          </p:nvSpPr>
          <p:spPr bwMode="auto">
            <a:xfrm>
              <a:off x="288" y="3744"/>
              <a:ext cx="1070" cy="351"/>
            </a:xfrm>
            <a:prstGeom prst="rect">
              <a:avLst/>
            </a:prstGeom>
            <a:noFill/>
            <a:ln w="38100">
              <a:solidFill>
                <a:schemeClr val="accent2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800" b="1" i="0">
                  <a:solidFill>
                    <a:srgbClr val="FF0000"/>
                  </a:solidFill>
                  <a:ea typeface="幼圆" pitchFamily="49" charset="-122"/>
                </a:rPr>
                <a:t>面面垂直</a:t>
              </a:r>
            </a:p>
          </p:txBody>
        </p:sp>
        <p:sp>
          <p:nvSpPr>
            <p:cNvPr id="74787" name="Text Box 37"/>
            <p:cNvSpPr txBox="1">
              <a:spLocks noChangeArrowheads="1"/>
            </p:cNvSpPr>
            <p:nvPr/>
          </p:nvSpPr>
          <p:spPr bwMode="auto">
            <a:xfrm>
              <a:off x="3696" y="3744"/>
              <a:ext cx="1070" cy="351"/>
            </a:xfrm>
            <a:prstGeom prst="rect">
              <a:avLst/>
            </a:prstGeom>
            <a:noFill/>
            <a:ln w="38100">
              <a:solidFill>
                <a:schemeClr val="accent2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800" b="1" i="0">
                  <a:solidFill>
                    <a:srgbClr val="FF0000"/>
                  </a:solidFill>
                  <a:ea typeface="幼圆" pitchFamily="49" charset="-122"/>
                </a:rPr>
                <a:t>线线垂直</a:t>
              </a:r>
            </a:p>
          </p:txBody>
        </p:sp>
      </p:grpSp>
      <p:grpSp>
        <p:nvGrpSpPr>
          <p:cNvPr id="4" name="Group 38"/>
          <p:cNvGrpSpPr>
            <a:grpSpLocks/>
          </p:cNvGrpSpPr>
          <p:nvPr/>
        </p:nvGrpSpPr>
        <p:grpSpPr bwMode="auto">
          <a:xfrm>
            <a:off x="2209800" y="5486400"/>
            <a:ext cx="762000" cy="609600"/>
            <a:chOff x="1392" y="3456"/>
            <a:chExt cx="480" cy="384"/>
          </a:xfrm>
        </p:grpSpPr>
        <p:sp>
          <p:nvSpPr>
            <p:cNvPr id="74783" name="Line 39"/>
            <p:cNvSpPr>
              <a:spLocks noChangeShapeType="1"/>
            </p:cNvSpPr>
            <p:nvPr/>
          </p:nvSpPr>
          <p:spPr bwMode="auto">
            <a:xfrm>
              <a:off x="1392" y="3840"/>
              <a:ext cx="480" cy="0"/>
            </a:xfrm>
            <a:prstGeom prst="line">
              <a:avLst/>
            </a:prstGeom>
            <a:noFill/>
            <a:ln w="57150">
              <a:solidFill>
                <a:srgbClr val="9933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4784" name="Text Box 40"/>
            <p:cNvSpPr txBox="1">
              <a:spLocks noChangeArrowheads="1"/>
            </p:cNvSpPr>
            <p:nvPr/>
          </p:nvSpPr>
          <p:spPr bwMode="auto">
            <a:xfrm>
              <a:off x="1440" y="3456"/>
              <a:ext cx="384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 i="0">
                  <a:solidFill>
                    <a:srgbClr val="FF0000"/>
                  </a:solidFill>
                </a:rPr>
                <a:t>①</a:t>
              </a:r>
            </a:p>
          </p:txBody>
        </p:sp>
      </p:grpSp>
      <p:grpSp>
        <p:nvGrpSpPr>
          <p:cNvPr id="5" name="Group 41"/>
          <p:cNvGrpSpPr>
            <a:grpSpLocks/>
          </p:cNvGrpSpPr>
          <p:nvPr/>
        </p:nvGrpSpPr>
        <p:grpSpPr bwMode="auto">
          <a:xfrm>
            <a:off x="4953000" y="5592763"/>
            <a:ext cx="762000" cy="579437"/>
            <a:chOff x="3120" y="3523"/>
            <a:chExt cx="480" cy="365"/>
          </a:xfrm>
        </p:grpSpPr>
        <p:sp>
          <p:nvSpPr>
            <p:cNvPr id="74781" name="Line 42"/>
            <p:cNvSpPr>
              <a:spLocks noChangeShapeType="1"/>
            </p:cNvSpPr>
            <p:nvPr/>
          </p:nvSpPr>
          <p:spPr bwMode="auto">
            <a:xfrm>
              <a:off x="3120" y="3888"/>
              <a:ext cx="480" cy="0"/>
            </a:xfrm>
            <a:prstGeom prst="line">
              <a:avLst/>
            </a:prstGeom>
            <a:noFill/>
            <a:ln w="57150">
              <a:solidFill>
                <a:srgbClr val="9933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4782" name="Rectangle 43"/>
            <p:cNvSpPr>
              <a:spLocks noChangeArrowheads="1"/>
            </p:cNvSpPr>
            <p:nvPr/>
          </p:nvSpPr>
          <p:spPr bwMode="auto">
            <a:xfrm>
              <a:off x="3168" y="3523"/>
              <a:ext cx="374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3200" b="1" i="0">
                  <a:solidFill>
                    <a:srgbClr val="FF0000"/>
                  </a:solidFill>
                </a:rPr>
                <a:t>②</a:t>
              </a:r>
            </a:p>
          </p:txBody>
        </p:sp>
      </p:grpSp>
      <p:grpSp>
        <p:nvGrpSpPr>
          <p:cNvPr id="6" name="Group 44"/>
          <p:cNvGrpSpPr>
            <a:grpSpLocks/>
          </p:cNvGrpSpPr>
          <p:nvPr/>
        </p:nvGrpSpPr>
        <p:grpSpPr bwMode="auto">
          <a:xfrm>
            <a:off x="4876800" y="6354763"/>
            <a:ext cx="762000" cy="579437"/>
            <a:chOff x="3072" y="4003"/>
            <a:chExt cx="480" cy="365"/>
          </a:xfrm>
        </p:grpSpPr>
        <p:sp>
          <p:nvSpPr>
            <p:cNvPr id="74779" name="Line 45"/>
            <p:cNvSpPr>
              <a:spLocks noChangeShapeType="1"/>
            </p:cNvSpPr>
            <p:nvPr/>
          </p:nvSpPr>
          <p:spPr bwMode="auto">
            <a:xfrm flipH="1">
              <a:off x="3072" y="4032"/>
              <a:ext cx="480" cy="0"/>
            </a:xfrm>
            <a:prstGeom prst="line">
              <a:avLst/>
            </a:prstGeom>
            <a:noFill/>
            <a:ln w="57150">
              <a:solidFill>
                <a:srgbClr val="9933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4780" name="Rectangle 46"/>
            <p:cNvSpPr>
              <a:spLocks noChangeArrowheads="1"/>
            </p:cNvSpPr>
            <p:nvPr/>
          </p:nvSpPr>
          <p:spPr bwMode="auto">
            <a:xfrm>
              <a:off x="3168" y="4003"/>
              <a:ext cx="374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3200" b="1" i="0">
                  <a:solidFill>
                    <a:srgbClr val="FF0000"/>
                  </a:solidFill>
                </a:rPr>
                <a:t>③</a:t>
              </a:r>
            </a:p>
          </p:txBody>
        </p:sp>
      </p:grpSp>
      <p:grpSp>
        <p:nvGrpSpPr>
          <p:cNvPr id="7" name="Group 47"/>
          <p:cNvGrpSpPr>
            <a:grpSpLocks/>
          </p:cNvGrpSpPr>
          <p:nvPr/>
        </p:nvGrpSpPr>
        <p:grpSpPr bwMode="auto">
          <a:xfrm>
            <a:off x="2152650" y="6278563"/>
            <a:ext cx="762000" cy="579437"/>
            <a:chOff x="1356" y="3955"/>
            <a:chExt cx="480" cy="365"/>
          </a:xfrm>
        </p:grpSpPr>
        <p:sp>
          <p:nvSpPr>
            <p:cNvPr id="74777" name="Line 48"/>
            <p:cNvSpPr>
              <a:spLocks noChangeShapeType="1"/>
            </p:cNvSpPr>
            <p:nvPr/>
          </p:nvSpPr>
          <p:spPr bwMode="auto">
            <a:xfrm flipH="1">
              <a:off x="1356" y="3996"/>
              <a:ext cx="480" cy="0"/>
            </a:xfrm>
            <a:prstGeom prst="line">
              <a:avLst/>
            </a:prstGeom>
            <a:noFill/>
            <a:ln w="57150">
              <a:solidFill>
                <a:srgbClr val="9933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4778" name="Rectangle 49"/>
            <p:cNvSpPr>
              <a:spLocks noChangeArrowheads="1"/>
            </p:cNvSpPr>
            <p:nvPr/>
          </p:nvSpPr>
          <p:spPr bwMode="auto">
            <a:xfrm>
              <a:off x="1440" y="3955"/>
              <a:ext cx="374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3200" b="1" i="0">
                  <a:solidFill>
                    <a:srgbClr val="FF0000"/>
                  </a:solidFill>
                </a:rPr>
                <a:t>④</a:t>
              </a:r>
            </a:p>
          </p:txBody>
        </p:sp>
      </p:grpSp>
      <p:sp>
        <p:nvSpPr>
          <p:cNvPr id="74776" name="AutoShape 50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8534400" y="0"/>
            <a:ext cx="609600" cy="609600"/>
          </a:xfrm>
          <a:prstGeom prst="actionButtonReturn">
            <a:avLst/>
          </a:prstGeom>
          <a:solidFill>
            <a:srgbClr val="C0C0C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8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8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8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8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8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8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8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5" dur="500"/>
                                        <p:tgtEl>
                                          <p:spTgt spid="308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0" dur="500"/>
                                        <p:tgtEl>
                                          <p:spTgt spid="308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5" dur="500"/>
                                        <p:tgtEl>
                                          <p:spTgt spid="308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0" dur="500"/>
                                        <p:tgtEl>
                                          <p:spTgt spid="308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8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8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8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500"/>
                            </p:stCondLst>
                            <p:childTnLst>
                              <p:par>
                                <p:cTn id="6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8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243" grpId="0" autoUpdateAnimBg="0"/>
      <p:bldP spid="308244" grpId="0" autoUpdateAnimBg="0"/>
      <p:bldP spid="308245" grpId="0" autoUpdateAnimBg="0"/>
      <p:bldP spid="308246" grpId="0" autoUpdateAnimBg="0"/>
      <p:bldP spid="308247" grpId="0" autoUpdateAnimBg="0"/>
      <p:bldP spid="308248" grpId="0" autoUpdateAnimBg="0"/>
      <p:bldP spid="308249" grpId="0" autoUpdateAnimBg="0"/>
      <p:bldP spid="308250" grpId="0" animBg="1"/>
      <p:bldP spid="308251" grpId="0" animBg="1"/>
      <p:bldP spid="308252" grpId="0" animBg="1"/>
      <p:bldP spid="308253" grpId="0" animBg="1"/>
      <p:bldP spid="308254" grpId="0" autoUpdateAnimBg="0"/>
      <p:bldP spid="308255" grpId="0" autoUpdateAnimBg="0"/>
      <p:bldP spid="308256" grpId="0" autoUpdateAnimBg="0"/>
      <p:bldP spid="308257" grpId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Line 2"/>
          <p:cNvSpPr>
            <a:spLocks noChangeShapeType="1"/>
          </p:cNvSpPr>
          <p:nvPr/>
        </p:nvSpPr>
        <p:spPr bwMode="auto">
          <a:xfrm flipV="1">
            <a:off x="990600" y="4724400"/>
            <a:ext cx="1828800" cy="1066800"/>
          </a:xfrm>
          <a:prstGeom prst="line">
            <a:avLst/>
          </a:prstGeom>
          <a:noFill/>
          <a:ln w="38100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5779" name="Text Box 4"/>
          <p:cNvSpPr txBox="1">
            <a:spLocks noChangeArrowheads="1"/>
          </p:cNvSpPr>
          <p:nvPr/>
        </p:nvSpPr>
        <p:spPr bwMode="auto">
          <a:xfrm>
            <a:off x="9525" y="20638"/>
            <a:ext cx="27717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i="0"/>
              <a:t>课堂练习</a:t>
            </a:r>
          </a:p>
        </p:txBody>
      </p:sp>
      <p:sp>
        <p:nvSpPr>
          <p:cNvPr id="75780" name="Text Box 5"/>
          <p:cNvSpPr txBox="1">
            <a:spLocks noChangeArrowheads="1"/>
          </p:cNvSpPr>
          <p:nvPr/>
        </p:nvSpPr>
        <p:spPr bwMode="auto">
          <a:xfrm>
            <a:off x="0" y="0"/>
            <a:ext cx="27717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i="0">
                <a:solidFill>
                  <a:srgbClr val="FF0000"/>
                </a:solidFill>
              </a:rPr>
              <a:t>课堂练习</a:t>
            </a:r>
          </a:p>
        </p:txBody>
      </p:sp>
      <p:sp>
        <p:nvSpPr>
          <p:cNvPr id="75781" name="Text Box 6"/>
          <p:cNvSpPr txBox="1">
            <a:spLocks noChangeArrowheads="1"/>
          </p:cNvSpPr>
          <p:nvPr/>
        </p:nvSpPr>
        <p:spPr bwMode="auto">
          <a:xfrm>
            <a:off x="755650" y="908050"/>
            <a:ext cx="8001000" cy="1368425"/>
          </a:xfrm>
          <a:prstGeom prst="rect">
            <a:avLst/>
          </a:prstGeom>
          <a:noFill/>
          <a:ln w="57150">
            <a:solidFill>
              <a:schemeClr val="accent2"/>
            </a:solidFill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i="0">
                <a:latin typeface="黑体" pitchFamily="2" charset="-122"/>
                <a:ea typeface="黑体" pitchFamily="2" charset="-122"/>
              </a:rPr>
              <a:t>空间四面体</a:t>
            </a:r>
            <a:r>
              <a:rPr lang="en-US" altLang="zh-CN" sz="4000" b="1" i="0">
                <a:latin typeface="黑体" pitchFamily="2" charset="-122"/>
                <a:ea typeface="黑体" pitchFamily="2" charset="-122"/>
              </a:rPr>
              <a:t>ABCD</a:t>
            </a:r>
            <a:r>
              <a:rPr lang="zh-CN" altLang="en-US" sz="4000" b="1" i="0">
                <a:latin typeface="黑体" pitchFamily="2" charset="-122"/>
                <a:ea typeface="黑体" pitchFamily="2" charset="-122"/>
              </a:rPr>
              <a:t>中，若</a:t>
            </a:r>
            <a:r>
              <a:rPr lang="en-US" altLang="zh-CN" sz="4000" b="1" i="0">
                <a:latin typeface="黑体" pitchFamily="2" charset="-122"/>
                <a:ea typeface="黑体" pitchFamily="2" charset="-122"/>
              </a:rPr>
              <a:t>AB=BC</a:t>
            </a:r>
            <a:r>
              <a:rPr lang="zh-CN" altLang="en-US" sz="4000" b="1" i="0">
                <a:latin typeface="黑体" pitchFamily="2" charset="-122"/>
                <a:ea typeface="黑体" pitchFamily="2" charset="-122"/>
              </a:rPr>
              <a:t>，</a:t>
            </a:r>
            <a:r>
              <a:rPr lang="en-US" altLang="zh-CN" sz="4000" b="1" i="0">
                <a:latin typeface="黑体" pitchFamily="2" charset="-122"/>
                <a:ea typeface="黑体" pitchFamily="2" charset="-122"/>
              </a:rPr>
              <a:t>AD=CD</a:t>
            </a:r>
            <a:r>
              <a:rPr lang="zh-CN" altLang="en-US" sz="4000" b="1" i="0">
                <a:latin typeface="黑体" pitchFamily="2" charset="-122"/>
                <a:ea typeface="黑体" pitchFamily="2" charset="-122"/>
              </a:rPr>
              <a:t>，</a:t>
            </a:r>
            <a:r>
              <a:rPr lang="en-US" altLang="zh-CN" sz="4000" b="1" i="0">
                <a:latin typeface="黑体" pitchFamily="2" charset="-122"/>
                <a:ea typeface="黑体" pitchFamily="2" charset="-122"/>
              </a:rPr>
              <a:t>E</a:t>
            </a:r>
            <a:r>
              <a:rPr lang="zh-CN" altLang="en-US" sz="4000" b="1" i="0">
                <a:latin typeface="黑体" pitchFamily="2" charset="-122"/>
                <a:ea typeface="黑体" pitchFamily="2" charset="-122"/>
              </a:rPr>
              <a:t>为</a:t>
            </a:r>
            <a:r>
              <a:rPr lang="en-US" altLang="zh-CN" sz="4000" b="1" i="0">
                <a:latin typeface="黑体" pitchFamily="2" charset="-122"/>
                <a:ea typeface="黑体" pitchFamily="2" charset="-122"/>
              </a:rPr>
              <a:t>AC</a:t>
            </a:r>
            <a:r>
              <a:rPr lang="zh-CN" altLang="en-US" sz="4000" b="1" i="0">
                <a:latin typeface="黑体" pitchFamily="2" charset="-122"/>
                <a:ea typeface="黑体" pitchFamily="2" charset="-122"/>
              </a:rPr>
              <a:t>的中点，则有</a:t>
            </a:r>
            <a:r>
              <a:rPr lang="en-US" altLang="zh-CN" sz="4000" b="1" i="0">
                <a:latin typeface="黑体" pitchFamily="2" charset="-122"/>
                <a:ea typeface="黑体" pitchFamily="2" charset="-122"/>
              </a:rPr>
              <a:t>(  </a:t>
            </a:r>
            <a:r>
              <a:rPr lang="zh-CN" altLang="en-US" sz="4000" b="1" i="0">
                <a:latin typeface="黑体" pitchFamily="2" charset="-122"/>
                <a:ea typeface="黑体" pitchFamily="2" charset="-122"/>
              </a:rPr>
              <a:t>）</a:t>
            </a:r>
          </a:p>
        </p:txBody>
      </p:sp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533400" y="3352800"/>
            <a:ext cx="3319463" cy="3441700"/>
            <a:chOff x="336" y="1728"/>
            <a:chExt cx="2299" cy="2562"/>
          </a:xfrm>
        </p:grpSpPr>
        <p:sp>
          <p:nvSpPr>
            <p:cNvPr id="75793" name="Line 8"/>
            <p:cNvSpPr>
              <a:spLocks noChangeShapeType="1"/>
            </p:cNvSpPr>
            <p:nvPr/>
          </p:nvSpPr>
          <p:spPr bwMode="auto">
            <a:xfrm flipH="1" flipV="1">
              <a:off x="1455" y="2112"/>
              <a:ext cx="912" cy="120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5794" name="Line 9"/>
            <p:cNvSpPr>
              <a:spLocks noChangeShapeType="1"/>
            </p:cNvSpPr>
            <p:nvPr/>
          </p:nvSpPr>
          <p:spPr bwMode="auto">
            <a:xfrm>
              <a:off x="639" y="3552"/>
              <a:ext cx="624" cy="36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5795" name="Line 10"/>
            <p:cNvSpPr>
              <a:spLocks noChangeShapeType="1"/>
            </p:cNvSpPr>
            <p:nvPr/>
          </p:nvSpPr>
          <p:spPr bwMode="auto">
            <a:xfrm flipV="1">
              <a:off x="1263" y="3298"/>
              <a:ext cx="1104" cy="63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5796" name="Line 11"/>
            <p:cNvSpPr>
              <a:spLocks noChangeShapeType="1"/>
            </p:cNvSpPr>
            <p:nvPr/>
          </p:nvSpPr>
          <p:spPr bwMode="auto">
            <a:xfrm flipV="1">
              <a:off x="639" y="3312"/>
              <a:ext cx="1728" cy="240"/>
            </a:xfrm>
            <a:prstGeom prst="line">
              <a:avLst/>
            </a:prstGeom>
            <a:noFill/>
            <a:ln w="38100" cap="rnd">
              <a:solidFill>
                <a:schemeClr val="tx1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5797" name="Rectangle 12"/>
            <p:cNvSpPr>
              <a:spLocks noChangeArrowheads="1"/>
            </p:cNvSpPr>
            <p:nvPr/>
          </p:nvSpPr>
          <p:spPr bwMode="auto">
            <a:xfrm>
              <a:off x="1296" y="1728"/>
              <a:ext cx="331" cy="431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3200" b="1" i="0"/>
                <a:t>A</a:t>
              </a:r>
            </a:p>
          </p:txBody>
        </p:sp>
        <p:sp>
          <p:nvSpPr>
            <p:cNvPr id="75798" name="Rectangle 13"/>
            <p:cNvSpPr>
              <a:spLocks noChangeArrowheads="1"/>
            </p:cNvSpPr>
            <p:nvPr/>
          </p:nvSpPr>
          <p:spPr bwMode="auto">
            <a:xfrm>
              <a:off x="1200" y="3859"/>
              <a:ext cx="316" cy="431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3200" b="1" i="0"/>
                <a:t>B</a:t>
              </a:r>
            </a:p>
          </p:txBody>
        </p:sp>
        <p:sp>
          <p:nvSpPr>
            <p:cNvPr id="75799" name="Rectangle 14"/>
            <p:cNvSpPr>
              <a:spLocks noChangeArrowheads="1"/>
            </p:cNvSpPr>
            <p:nvPr/>
          </p:nvSpPr>
          <p:spPr bwMode="auto">
            <a:xfrm>
              <a:off x="2304" y="3120"/>
              <a:ext cx="331" cy="432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3200" b="1" i="0"/>
                <a:t>C</a:t>
              </a:r>
            </a:p>
          </p:txBody>
        </p:sp>
        <p:sp>
          <p:nvSpPr>
            <p:cNvPr id="75800" name="Oval 15"/>
            <p:cNvSpPr>
              <a:spLocks noChangeArrowheads="1"/>
            </p:cNvSpPr>
            <p:nvPr/>
          </p:nvSpPr>
          <p:spPr bwMode="auto">
            <a:xfrm>
              <a:off x="1920" y="2736"/>
              <a:ext cx="48" cy="48"/>
            </a:xfrm>
            <a:prstGeom prst="ellipse">
              <a:avLst/>
            </a:prstGeom>
            <a:solidFill>
              <a:srgbClr val="FF0000"/>
            </a:solidFill>
            <a:ln w="381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75801" name="Rectangle 16"/>
            <p:cNvSpPr>
              <a:spLocks noChangeArrowheads="1"/>
            </p:cNvSpPr>
            <p:nvPr/>
          </p:nvSpPr>
          <p:spPr bwMode="auto">
            <a:xfrm>
              <a:off x="1920" y="2564"/>
              <a:ext cx="316" cy="431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3200" b="1" i="0"/>
                <a:t>E</a:t>
              </a:r>
            </a:p>
          </p:txBody>
        </p:sp>
        <p:sp>
          <p:nvSpPr>
            <p:cNvPr id="75802" name="Line 17"/>
            <p:cNvSpPr>
              <a:spLocks noChangeShapeType="1"/>
            </p:cNvSpPr>
            <p:nvPr/>
          </p:nvSpPr>
          <p:spPr bwMode="auto">
            <a:xfrm flipH="1">
              <a:off x="1263" y="2112"/>
              <a:ext cx="192" cy="1824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5803" name="Line 18"/>
            <p:cNvSpPr>
              <a:spLocks noChangeShapeType="1"/>
            </p:cNvSpPr>
            <p:nvPr/>
          </p:nvSpPr>
          <p:spPr bwMode="auto">
            <a:xfrm flipH="1">
              <a:off x="624" y="2112"/>
              <a:ext cx="831" cy="144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5804" name="Rectangle 19"/>
            <p:cNvSpPr>
              <a:spLocks noChangeArrowheads="1"/>
            </p:cNvSpPr>
            <p:nvPr/>
          </p:nvSpPr>
          <p:spPr bwMode="auto">
            <a:xfrm>
              <a:off x="336" y="3360"/>
              <a:ext cx="331" cy="431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3200" b="1" i="0"/>
                <a:t>D</a:t>
              </a:r>
            </a:p>
          </p:txBody>
        </p:sp>
      </p:grpSp>
      <p:sp>
        <p:nvSpPr>
          <p:cNvPr id="75783" name="Rectangle 20"/>
          <p:cNvSpPr>
            <a:spLocks noChangeArrowheads="1"/>
          </p:cNvSpPr>
          <p:nvPr/>
        </p:nvSpPr>
        <p:spPr bwMode="auto">
          <a:xfrm>
            <a:off x="3924300" y="3113088"/>
            <a:ext cx="474503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600" b="1" i="0">
                <a:latin typeface="黑体" pitchFamily="2" charset="-122"/>
                <a:ea typeface="黑体" pitchFamily="2" charset="-122"/>
              </a:rPr>
              <a:t>(A)  </a:t>
            </a:r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平面</a:t>
            </a:r>
            <a:r>
              <a:rPr lang="en-US" altLang="zh-CN" sz="3600" b="1" i="0">
                <a:latin typeface="黑体" pitchFamily="2" charset="-122"/>
                <a:ea typeface="黑体" pitchFamily="2" charset="-122"/>
              </a:rPr>
              <a:t>ABD ⊥</a:t>
            </a:r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面</a:t>
            </a:r>
            <a:r>
              <a:rPr lang="en-US" altLang="zh-CN" sz="3600" b="1" i="0">
                <a:latin typeface="黑体" pitchFamily="2" charset="-122"/>
                <a:ea typeface="黑体" pitchFamily="2" charset="-122"/>
              </a:rPr>
              <a:t>BCD</a:t>
            </a:r>
          </a:p>
        </p:txBody>
      </p:sp>
      <p:sp>
        <p:nvSpPr>
          <p:cNvPr id="75784" name="Rectangle 21"/>
          <p:cNvSpPr>
            <a:spLocks noChangeArrowheads="1"/>
          </p:cNvSpPr>
          <p:nvPr/>
        </p:nvSpPr>
        <p:spPr bwMode="auto">
          <a:xfrm>
            <a:off x="3924300" y="3905250"/>
            <a:ext cx="474503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600" b="1" i="0">
                <a:latin typeface="黑体" pitchFamily="2" charset="-122"/>
                <a:ea typeface="黑体" pitchFamily="2" charset="-122"/>
              </a:rPr>
              <a:t>(B)  </a:t>
            </a:r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平面</a:t>
            </a:r>
            <a:r>
              <a:rPr lang="en-US" altLang="zh-CN" sz="3600" b="1" i="0">
                <a:latin typeface="黑体" pitchFamily="2" charset="-122"/>
                <a:ea typeface="黑体" pitchFamily="2" charset="-122"/>
              </a:rPr>
              <a:t>BCD ⊥</a:t>
            </a:r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面</a:t>
            </a:r>
            <a:r>
              <a:rPr lang="en-US" altLang="zh-CN" sz="3600" b="1" i="0">
                <a:latin typeface="黑体" pitchFamily="2" charset="-122"/>
                <a:ea typeface="黑体" pitchFamily="2" charset="-122"/>
              </a:rPr>
              <a:t>ABC</a:t>
            </a:r>
          </a:p>
        </p:txBody>
      </p:sp>
      <p:sp>
        <p:nvSpPr>
          <p:cNvPr id="75785" name="Rectangle 22"/>
          <p:cNvSpPr>
            <a:spLocks noChangeArrowheads="1"/>
          </p:cNvSpPr>
          <p:nvPr/>
        </p:nvSpPr>
        <p:spPr bwMode="auto">
          <a:xfrm>
            <a:off x="3924300" y="4695825"/>
            <a:ext cx="47371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600" b="1" i="0">
                <a:latin typeface="黑体" pitchFamily="2" charset="-122"/>
                <a:ea typeface="黑体" pitchFamily="2" charset="-122"/>
              </a:rPr>
              <a:t>(C)  </a:t>
            </a:r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平面</a:t>
            </a:r>
            <a:r>
              <a:rPr lang="en-US" altLang="zh-CN" sz="3600" b="1" i="0">
                <a:latin typeface="黑体" pitchFamily="2" charset="-122"/>
                <a:ea typeface="黑体" pitchFamily="2" charset="-122"/>
              </a:rPr>
              <a:t>ACD ⊥</a:t>
            </a:r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面</a:t>
            </a:r>
            <a:r>
              <a:rPr lang="en-US" altLang="zh-CN" sz="3600" b="1" i="0">
                <a:latin typeface="黑体" pitchFamily="2" charset="-122"/>
                <a:ea typeface="黑体" pitchFamily="2" charset="-122"/>
              </a:rPr>
              <a:t>ABC</a:t>
            </a:r>
          </a:p>
        </p:txBody>
      </p:sp>
      <p:sp>
        <p:nvSpPr>
          <p:cNvPr id="75786" name="Rectangle 23"/>
          <p:cNvSpPr>
            <a:spLocks noChangeArrowheads="1"/>
          </p:cNvSpPr>
          <p:nvPr/>
        </p:nvSpPr>
        <p:spPr bwMode="auto">
          <a:xfrm>
            <a:off x="3924300" y="5487988"/>
            <a:ext cx="47371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600" b="1" i="0">
                <a:latin typeface="黑体" pitchFamily="2" charset="-122"/>
                <a:ea typeface="黑体" pitchFamily="2" charset="-122"/>
              </a:rPr>
              <a:t>(D)  </a:t>
            </a:r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平面</a:t>
            </a:r>
            <a:r>
              <a:rPr lang="en-US" altLang="zh-CN" sz="3600" b="1" i="0">
                <a:latin typeface="黑体" pitchFamily="2" charset="-122"/>
                <a:ea typeface="黑体" pitchFamily="2" charset="-122"/>
              </a:rPr>
              <a:t>ACD ⊥</a:t>
            </a:r>
            <a:r>
              <a:rPr lang="zh-CN" altLang="en-US" sz="3600" b="1" i="0">
                <a:latin typeface="黑体" pitchFamily="2" charset="-122"/>
                <a:ea typeface="黑体" pitchFamily="2" charset="-122"/>
              </a:rPr>
              <a:t>面</a:t>
            </a:r>
            <a:r>
              <a:rPr lang="en-US" altLang="zh-CN" sz="3600" b="1" i="0">
                <a:latin typeface="黑体" pitchFamily="2" charset="-122"/>
                <a:ea typeface="黑体" pitchFamily="2" charset="-122"/>
              </a:rPr>
              <a:t>BDE</a:t>
            </a:r>
          </a:p>
        </p:txBody>
      </p:sp>
      <p:sp>
        <p:nvSpPr>
          <p:cNvPr id="75787" name="Line 24"/>
          <p:cNvSpPr>
            <a:spLocks noChangeShapeType="1"/>
          </p:cNvSpPr>
          <p:nvPr/>
        </p:nvSpPr>
        <p:spPr bwMode="auto">
          <a:xfrm flipV="1">
            <a:off x="1905000" y="4724400"/>
            <a:ext cx="914400" cy="15240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10297" name="Line 25"/>
          <p:cNvSpPr>
            <a:spLocks noChangeShapeType="1"/>
          </p:cNvSpPr>
          <p:nvPr/>
        </p:nvSpPr>
        <p:spPr bwMode="auto">
          <a:xfrm>
            <a:off x="3779838" y="6237288"/>
            <a:ext cx="5105400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10298" name="Line 26"/>
          <p:cNvSpPr>
            <a:spLocks noChangeShapeType="1"/>
          </p:cNvSpPr>
          <p:nvPr/>
        </p:nvSpPr>
        <p:spPr bwMode="auto">
          <a:xfrm>
            <a:off x="3779838" y="5516563"/>
            <a:ext cx="5105400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10299" name="Line 27"/>
          <p:cNvSpPr>
            <a:spLocks noChangeShapeType="1"/>
          </p:cNvSpPr>
          <p:nvPr/>
        </p:nvSpPr>
        <p:spPr bwMode="auto">
          <a:xfrm>
            <a:off x="8893175" y="5516563"/>
            <a:ext cx="0" cy="7239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10300" name="Line 28"/>
          <p:cNvSpPr>
            <a:spLocks noChangeShapeType="1"/>
          </p:cNvSpPr>
          <p:nvPr/>
        </p:nvSpPr>
        <p:spPr bwMode="auto">
          <a:xfrm>
            <a:off x="3779838" y="5516563"/>
            <a:ext cx="0" cy="7239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5792" name="AutoShape 2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8534400" y="0"/>
            <a:ext cx="609600" cy="609600"/>
          </a:xfrm>
          <a:prstGeom prst="actionButtonReturn">
            <a:avLst/>
          </a:prstGeom>
          <a:solidFill>
            <a:srgbClr val="C0C0C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102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10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10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10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102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102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102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102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10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10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102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102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10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10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103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103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0297" grpId="0" animBg="1"/>
      <p:bldP spid="310298" grpId="0" animBg="1"/>
      <p:bldP spid="310299" grpId="0" animBg="1"/>
      <p:bldP spid="31030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Text Box 2"/>
          <p:cNvSpPr txBox="1">
            <a:spLocks noChangeArrowheads="1"/>
          </p:cNvSpPr>
          <p:nvPr/>
        </p:nvSpPr>
        <p:spPr bwMode="auto">
          <a:xfrm>
            <a:off x="0" y="0"/>
            <a:ext cx="8382000" cy="1978025"/>
          </a:xfrm>
          <a:prstGeom prst="rect">
            <a:avLst/>
          </a:prstGeom>
          <a:noFill/>
          <a:ln w="57150">
            <a:solidFill>
              <a:schemeClr val="accent2"/>
            </a:solidFill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i="0">
                <a:latin typeface="黑体" pitchFamily="2" charset="-122"/>
                <a:ea typeface="黑体" pitchFamily="2" charset="-122"/>
              </a:rPr>
              <a:t>如图，</a:t>
            </a:r>
            <a:r>
              <a:rPr lang="en-US" altLang="zh-CN" sz="4000" b="1" i="0">
                <a:latin typeface="黑体" pitchFamily="2" charset="-122"/>
                <a:ea typeface="黑体" pitchFamily="2" charset="-122"/>
              </a:rPr>
              <a:t>ABCD</a:t>
            </a:r>
            <a:r>
              <a:rPr lang="zh-CN" altLang="en-US" sz="4000" b="1" i="0">
                <a:latin typeface="黑体" pitchFamily="2" charset="-122"/>
                <a:ea typeface="黑体" pitchFamily="2" charset="-122"/>
              </a:rPr>
              <a:t>是正方形，</a:t>
            </a:r>
            <a:r>
              <a:rPr lang="en-US" altLang="zh-CN" sz="4000" b="1" i="0">
                <a:latin typeface="黑体" pitchFamily="2" charset="-122"/>
                <a:ea typeface="黑体" pitchFamily="2" charset="-122"/>
              </a:rPr>
              <a:t>PA ⊥</a:t>
            </a:r>
            <a:r>
              <a:rPr lang="zh-CN" altLang="en-US" sz="4000" b="1" i="0">
                <a:latin typeface="黑体" pitchFamily="2" charset="-122"/>
                <a:ea typeface="黑体" pitchFamily="2" charset="-122"/>
              </a:rPr>
              <a:t>面</a:t>
            </a:r>
            <a:r>
              <a:rPr lang="en-US" altLang="zh-CN" sz="4000" b="1" i="0">
                <a:latin typeface="黑体" pitchFamily="2" charset="-122"/>
                <a:ea typeface="黑体" pitchFamily="2" charset="-122"/>
              </a:rPr>
              <a:t>ABCD</a:t>
            </a:r>
            <a:r>
              <a:rPr lang="zh-CN" altLang="en-US" sz="4000" b="1" i="0">
                <a:latin typeface="黑体" pitchFamily="2" charset="-122"/>
                <a:ea typeface="黑体" pitchFamily="2" charset="-122"/>
              </a:rPr>
              <a:t>，连接</a:t>
            </a:r>
            <a:r>
              <a:rPr lang="en-US" altLang="zh-CN" sz="4000" b="1" i="0">
                <a:latin typeface="黑体" pitchFamily="2" charset="-122"/>
                <a:ea typeface="黑体" pitchFamily="2" charset="-122"/>
              </a:rPr>
              <a:t>PB,PC,PD,AC,BD,</a:t>
            </a:r>
            <a:r>
              <a:rPr lang="zh-CN" altLang="en-US" sz="4000" b="1" i="0">
                <a:latin typeface="黑体" pitchFamily="2" charset="-122"/>
                <a:ea typeface="黑体" pitchFamily="2" charset="-122"/>
              </a:rPr>
              <a:t>问图中有几对互相垂直的平面？</a:t>
            </a: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0" y="2833688"/>
            <a:ext cx="4403725" cy="3109912"/>
            <a:chOff x="96" y="1680"/>
            <a:chExt cx="2774" cy="1959"/>
          </a:xfrm>
        </p:grpSpPr>
        <p:sp>
          <p:nvSpPr>
            <p:cNvPr id="76812" name="Line 4"/>
            <p:cNvSpPr>
              <a:spLocks noChangeShapeType="1"/>
            </p:cNvSpPr>
            <p:nvPr/>
          </p:nvSpPr>
          <p:spPr bwMode="auto">
            <a:xfrm>
              <a:off x="912" y="2640"/>
              <a:ext cx="1104" cy="768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6813" name="AutoShape 5"/>
            <p:cNvSpPr>
              <a:spLocks noChangeArrowheads="1"/>
            </p:cNvSpPr>
            <p:nvPr/>
          </p:nvSpPr>
          <p:spPr bwMode="auto">
            <a:xfrm>
              <a:off x="336" y="2640"/>
              <a:ext cx="2256" cy="768"/>
            </a:xfrm>
            <a:prstGeom prst="parallelogram">
              <a:avLst>
                <a:gd name="adj" fmla="val 73438"/>
              </a:avLst>
            </a:prstGeom>
            <a:noFill/>
            <a:ln w="38100">
              <a:solidFill>
                <a:schemeClr val="tx1"/>
              </a:solidFill>
              <a:prstDash val="dash"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76814" name="Line 6"/>
            <p:cNvSpPr>
              <a:spLocks noChangeShapeType="1"/>
            </p:cNvSpPr>
            <p:nvPr/>
          </p:nvSpPr>
          <p:spPr bwMode="auto">
            <a:xfrm flipV="1">
              <a:off x="2603" y="2016"/>
              <a:ext cx="0" cy="623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6815" name="Text Box 7"/>
            <p:cNvSpPr txBox="1">
              <a:spLocks noChangeArrowheads="1"/>
            </p:cNvSpPr>
            <p:nvPr/>
          </p:nvSpPr>
          <p:spPr bwMode="auto">
            <a:xfrm>
              <a:off x="2592" y="2496"/>
              <a:ext cx="278" cy="327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2800" b="1" i="0"/>
                <a:t>A</a:t>
              </a:r>
            </a:p>
          </p:txBody>
        </p:sp>
        <p:sp>
          <p:nvSpPr>
            <p:cNvPr id="76816" name="Text Box 8"/>
            <p:cNvSpPr txBox="1">
              <a:spLocks noChangeArrowheads="1"/>
            </p:cNvSpPr>
            <p:nvPr/>
          </p:nvSpPr>
          <p:spPr bwMode="auto">
            <a:xfrm>
              <a:off x="1991" y="3312"/>
              <a:ext cx="265" cy="327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2800" b="1" i="0"/>
                <a:t>B</a:t>
              </a:r>
            </a:p>
          </p:txBody>
        </p:sp>
        <p:sp>
          <p:nvSpPr>
            <p:cNvPr id="76817" name="Text Box 9"/>
            <p:cNvSpPr txBox="1">
              <a:spLocks noChangeArrowheads="1"/>
            </p:cNvSpPr>
            <p:nvPr/>
          </p:nvSpPr>
          <p:spPr bwMode="auto">
            <a:xfrm>
              <a:off x="720" y="2352"/>
              <a:ext cx="278" cy="327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2800" b="1" i="0"/>
                <a:t>D</a:t>
              </a:r>
            </a:p>
          </p:txBody>
        </p:sp>
        <p:sp>
          <p:nvSpPr>
            <p:cNvPr id="76818" name="Text Box 10"/>
            <p:cNvSpPr txBox="1">
              <a:spLocks noChangeArrowheads="1"/>
            </p:cNvSpPr>
            <p:nvPr/>
          </p:nvSpPr>
          <p:spPr bwMode="auto">
            <a:xfrm>
              <a:off x="2496" y="1680"/>
              <a:ext cx="253" cy="327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2800" b="1" i="0"/>
                <a:t>P</a:t>
              </a:r>
            </a:p>
          </p:txBody>
        </p:sp>
        <p:sp>
          <p:nvSpPr>
            <p:cNvPr id="76819" name="Line 11"/>
            <p:cNvSpPr>
              <a:spLocks noChangeShapeType="1"/>
            </p:cNvSpPr>
            <p:nvPr/>
          </p:nvSpPr>
          <p:spPr bwMode="auto">
            <a:xfrm>
              <a:off x="336" y="3408"/>
              <a:ext cx="1680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6820" name="Line 12"/>
            <p:cNvSpPr>
              <a:spLocks noChangeShapeType="1"/>
            </p:cNvSpPr>
            <p:nvPr/>
          </p:nvSpPr>
          <p:spPr bwMode="auto">
            <a:xfrm flipH="1">
              <a:off x="336" y="2640"/>
              <a:ext cx="576" cy="768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6821" name="Line 13"/>
            <p:cNvSpPr>
              <a:spLocks noChangeShapeType="1"/>
            </p:cNvSpPr>
            <p:nvPr/>
          </p:nvSpPr>
          <p:spPr bwMode="auto">
            <a:xfrm flipH="1">
              <a:off x="2016" y="2640"/>
              <a:ext cx="576" cy="768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6822" name="Line 14"/>
            <p:cNvSpPr>
              <a:spLocks noChangeShapeType="1"/>
            </p:cNvSpPr>
            <p:nvPr/>
          </p:nvSpPr>
          <p:spPr bwMode="auto">
            <a:xfrm flipH="1">
              <a:off x="912" y="2640"/>
              <a:ext cx="480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6823" name="Line 15"/>
            <p:cNvSpPr>
              <a:spLocks noChangeShapeType="1"/>
            </p:cNvSpPr>
            <p:nvPr/>
          </p:nvSpPr>
          <p:spPr bwMode="auto">
            <a:xfrm>
              <a:off x="1975" y="2640"/>
              <a:ext cx="624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6824" name="Oval 16"/>
            <p:cNvSpPr>
              <a:spLocks noChangeArrowheads="1"/>
            </p:cNvSpPr>
            <p:nvPr/>
          </p:nvSpPr>
          <p:spPr bwMode="auto">
            <a:xfrm>
              <a:off x="1988" y="3374"/>
              <a:ext cx="48" cy="48"/>
            </a:xfrm>
            <a:prstGeom prst="ellipse">
              <a:avLst/>
            </a:prstGeom>
            <a:solidFill>
              <a:srgbClr val="FF0000"/>
            </a:solidFill>
            <a:ln w="381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76825" name="Line 17"/>
            <p:cNvSpPr>
              <a:spLocks noChangeShapeType="1"/>
            </p:cNvSpPr>
            <p:nvPr/>
          </p:nvSpPr>
          <p:spPr bwMode="auto">
            <a:xfrm flipV="1">
              <a:off x="336" y="2640"/>
              <a:ext cx="2208" cy="768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6826" name="Text Box 18"/>
            <p:cNvSpPr txBox="1">
              <a:spLocks noChangeArrowheads="1"/>
            </p:cNvSpPr>
            <p:nvPr/>
          </p:nvSpPr>
          <p:spPr bwMode="auto">
            <a:xfrm>
              <a:off x="96" y="3273"/>
              <a:ext cx="278" cy="327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2800" b="1" i="0"/>
                <a:t>C</a:t>
              </a:r>
            </a:p>
          </p:txBody>
        </p:sp>
        <p:sp>
          <p:nvSpPr>
            <p:cNvPr id="76827" name="Line 19"/>
            <p:cNvSpPr>
              <a:spLocks noChangeShapeType="1"/>
            </p:cNvSpPr>
            <p:nvPr/>
          </p:nvSpPr>
          <p:spPr bwMode="auto">
            <a:xfrm flipV="1">
              <a:off x="912" y="2016"/>
              <a:ext cx="1680" cy="624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6828" name="Line 20"/>
            <p:cNvSpPr>
              <a:spLocks noChangeShapeType="1"/>
            </p:cNvSpPr>
            <p:nvPr/>
          </p:nvSpPr>
          <p:spPr bwMode="auto">
            <a:xfrm flipH="1">
              <a:off x="2016" y="2016"/>
              <a:ext cx="576" cy="1344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6829" name="Line 21"/>
            <p:cNvSpPr>
              <a:spLocks noChangeShapeType="1"/>
            </p:cNvSpPr>
            <p:nvPr/>
          </p:nvSpPr>
          <p:spPr bwMode="auto">
            <a:xfrm flipH="1">
              <a:off x="336" y="2016"/>
              <a:ext cx="2256" cy="139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11318" name="Text Box 22"/>
          <p:cNvSpPr txBox="1">
            <a:spLocks noChangeArrowheads="1"/>
          </p:cNvSpPr>
          <p:nvPr/>
        </p:nvSpPr>
        <p:spPr bwMode="auto">
          <a:xfrm>
            <a:off x="4953000" y="2133600"/>
            <a:ext cx="3886200" cy="617538"/>
          </a:xfrm>
          <a:prstGeom prst="rect">
            <a:avLst/>
          </a:prstGeom>
          <a:noFill/>
          <a:ln w="38100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i="0">
                <a:latin typeface="黑体" pitchFamily="2" charset="-122"/>
                <a:ea typeface="黑体" pitchFamily="2" charset="-122"/>
              </a:rPr>
              <a:t>面</a:t>
            </a:r>
            <a:r>
              <a:rPr lang="en-US" altLang="zh-CN" sz="3200" b="1" i="0">
                <a:latin typeface="黑体" pitchFamily="2" charset="-122"/>
                <a:ea typeface="黑体" pitchFamily="2" charset="-122"/>
              </a:rPr>
              <a:t>PAC⊥</a:t>
            </a:r>
            <a:r>
              <a:rPr lang="zh-CN" altLang="en-US" sz="3200" b="1" i="0">
                <a:latin typeface="黑体" pitchFamily="2" charset="-122"/>
                <a:ea typeface="黑体" pitchFamily="2" charset="-122"/>
              </a:rPr>
              <a:t>面</a:t>
            </a:r>
            <a:r>
              <a:rPr lang="en-US" altLang="zh-CN" sz="3200" b="1" i="0">
                <a:latin typeface="黑体" pitchFamily="2" charset="-122"/>
                <a:ea typeface="黑体" pitchFamily="2" charset="-122"/>
              </a:rPr>
              <a:t>ABCD</a:t>
            </a:r>
          </a:p>
        </p:txBody>
      </p:sp>
      <p:sp>
        <p:nvSpPr>
          <p:cNvPr id="311319" name="Text Box 23"/>
          <p:cNvSpPr txBox="1">
            <a:spLocks noChangeArrowheads="1"/>
          </p:cNvSpPr>
          <p:nvPr/>
        </p:nvSpPr>
        <p:spPr bwMode="auto">
          <a:xfrm>
            <a:off x="4953000" y="2747963"/>
            <a:ext cx="3886200" cy="617537"/>
          </a:xfrm>
          <a:prstGeom prst="rect">
            <a:avLst/>
          </a:prstGeom>
          <a:noFill/>
          <a:ln w="38100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i="0">
                <a:latin typeface="黑体" pitchFamily="2" charset="-122"/>
                <a:ea typeface="黑体" pitchFamily="2" charset="-122"/>
              </a:rPr>
              <a:t>面</a:t>
            </a:r>
            <a:r>
              <a:rPr lang="en-US" altLang="zh-CN" sz="3200" b="1" i="0">
                <a:latin typeface="黑体" pitchFamily="2" charset="-122"/>
                <a:ea typeface="黑体" pitchFamily="2" charset="-122"/>
              </a:rPr>
              <a:t>PAB⊥</a:t>
            </a:r>
            <a:r>
              <a:rPr lang="zh-CN" altLang="en-US" sz="3200" b="1" i="0">
                <a:latin typeface="黑体" pitchFamily="2" charset="-122"/>
                <a:ea typeface="黑体" pitchFamily="2" charset="-122"/>
              </a:rPr>
              <a:t>面</a:t>
            </a:r>
            <a:r>
              <a:rPr lang="en-US" altLang="zh-CN" sz="3200" b="1" i="0">
                <a:latin typeface="黑体" pitchFamily="2" charset="-122"/>
                <a:ea typeface="黑体" pitchFamily="2" charset="-122"/>
              </a:rPr>
              <a:t>ABCD</a:t>
            </a:r>
          </a:p>
        </p:txBody>
      </p:sp>
      <p:sp>
        <p:nvSpPr>
          <p:cNvPr id="311320" name="Text Box 24"/>
          <p:cNvSpPr txBox="1">
            <a:spLocks noChangeArrowheads="1"/>
          </p:cNvSpPr>
          <p:nvPr/>
        </p:nvSpPr>
        <p:spPr bwMode="auto">
          <a:xfrm>
            <a:off x="4953000" y="3343275"/>
            <a:ext cx="3886200" cy="617538"/>
          </a:xfrm>
          <a:prstGeom prst="rect">
            <a:avLst/>
          </a:prstGeom>
          <a:noFill/>
          <a:ln w="38100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i="0">
                <a:latin typeface="黑体" pitchFamily="2" charset="-122"/>
                <a:ea typeface="黑体" pitchFamily="2" charset="-122"/>
              </a:rPr>
              <a:t>面</a:t>
            </a:r>
            <a:r>
              <a:rPr lang="en-US" altLang="zh-CN" sz="3200" b="1" i="0">
                <a:latin typeface="黑体" pitchFamily="2" charset="-122"/>
                <a:ea typeface="黑体" pitchFamily="2" charset="-122"/>
              </a:rPr>
              <a:t>PAD⊥</a:t>
            </a:r>
            <a:r>
              <a:rPr lang="zh-CN" altLang="en-US" sz="3200" b="1" i="0">
                <a:latin typeface="黑体" pitchFamily="2" charset="-122"/>
                <a:ea typeface="黑体" pitchFamily="2" charset="-122"/>
              </a:rPr>
              <a:t>面</a:t>
            </a:r>
            <a:r>
              <a:rPr lang="en-US" altLang="zh-CN" sz="3200" b="1" i="0">
                <a:latin typeface="黑体" pitchFamily="2" charset="-122"/>
                <a:ea typeface="黑体" pitchFamily="2" charset="-122"/>
              </a:rPr>
              <a:t>ABCD</a:t>
            </a:r>
          </a:p>
        </p:txBody>
      </p:sp>
      <p:sp>
        <p:nvSpPr>
          <p:cNvPr id="311321" name="Text Box 25"/>
          <p:cNvSpPr txBox="1">
            <a:spLocks noChangeArrowheads="1"/>
          </p:cNvSpPr>
          <p:nvPr/>
        </p:nvSpPr>
        <p:spPr bwMode="auto">
          <a:xfrm>
            <a:off x="4953000" y="4038600"/>
            <a:ext cx="3886200" cy="617538"/>
          </a:xfrm>
          <a:prstGeom prst="rect">
            <a:avLst/>
          </a:prstGeom>
          <a:noFill/>
          <a:ln w="38100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i="0">
                <a:latin typeface="黑体" pitchFamily="2" charset="-122"/>
                <a:ea typeface="黑体" pitchFamily="2" charset="-122"/>
              </a:rPr>
              <a:t>面</a:t>
            </a:r>
            <a:r>
              <a:rPr lang="en-US" altLang="zh-CN" sz="3200" b="1" i="0">
                <a:latin typeface="黑体" pitchFamily="2" charset="-122"/>
                <a:ea typeface="黑体" pitchFamily="2" charset="-122"/>
              </a:rPr>
              <a:t>PAD⊥</a:t>
            </a:r>
            <a:r>
              <a:rPr lang="zh-CN" altLang="en-US" sz="3200" b="1" i="0">
                <a:latin typeface="黑体" pitchFamily="2" charset="-122"/>
                <a:ea typeface="黑体" pitchFamily="2" charset="-122"/>
              </a:rPr>
              <a:t>面</a:t>
            </a:r>
            <a:r>
              <a:rPr lang="en-US" altLang="zh-CN" sz="3200" b="1" i="0">
                <a:latin typeface="黑体" pitchFamily="2" charset="-122"/>
                <a:ea typeface="黑体" pitchFamily="2" charset="-122"/>
              </a:rPr>
              <a:t>PAB</a:t>
            </a:r>
          </a:p>
        </p:txBody>
      </p:sp>
      <p:sp>
        <p:nvSpPr>
          <p:cNvPr id="311322" name="Text Box 26"/>
          <p:cNvSpPr txBox="1">
            <a:spLocks noChangeArrowheads="1"/>
          </p:cNvSpPr>
          <p:nvPr/>
        </p:nvSpPr>
        <p:spPr bwMode="auto">
          <a:xfrm>
            <a:off x="4953000" y="4648200"/>
            <a:ext cx="3886200" cy="617538"/>
          </a:xfrm>
          <a:prstGeom prst="rect">
            <a:avLst/>
          </a:prstGeom>
          <a:noFill/>
          <a:ln w="38100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i="0">
                <a:latin typeface="黑体" pitchFamily="2" charset="-122"/>
                <a:ea typeface="黑体" pitchFamily="2" charset="-122"/>
              </a:rPr>
              <a:t>面</a:t>
            </a:r>
            <a:r>
              <a:rPr lang="en-US" altLang="zh-CN" sz="3200" b="1" i="0">
                <a:latin typeface="黑体" pitchFamily="2" charset="-122"/>
                <a:ea typeface="黑体" pitchFamily="2" charset="-122"/>
              </a:rPr>
              <a:t>PAD⊥</a:t>
            </a:r>
            <a:r>
              <a:rPr lang="zh-CN" altLang="en-US" sz="3200" b="1" i="0">
                <a:latin typeface="黑体" pitchFamily="2" charset="-122"/>
                <a:ea typeface="黑体" pitchFamily="2" charset="-122"/>
              </a:rPr>
              <a:t>面</a:t>
            </a:r>
            <a:r>
              <a:rPr lang="en-US" altLang="zh-CN" sz="3200" b="1" i="0">
                <a:latin typeface="黑体" pitchFamily="2" charset="-122"/>
                <a:ea typeface="黑体" pitchFamily="2" charset="-122"/>
              </a:rPr>
              <a:t>PCD</a:t>
            </a:r>
          </a:p>
        </p:txBody>
      </p:sp>
      <p:sp>
        <p:nvSpPr>
          <p:cNvPr id="311323" name="Text Box 27"/>
          <p:cNvSpPr txBox="1">
            <a:spLocks noChangeArrowheads="1"/>
          </p:cNvSpPr>
          <p:nvPr/>
        </p:nvSpPr>
        <p:spPr bwMode="auto">
          <a:xfrm>
            <a:off x="4953000" y="5257800"/>
            <a:ext cx="3886200" cy="617538"/>
          </a:xfrm>
          <a:prstGeom prst="rect">
            <a:avLst/>
          </a:prstGeom>
          <a:noFill/>
          <a:ln w="38100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i="0">
                <a:latin typeface="黑体" pitchFamily="2" charset="-122"/>
                <a:ea typeface="黑体" pitchFamily="2" charset="-122"/>
              </a:rPr>
              <a:t>面</a:t>
            </a:r>
            <a:r>
              <a:rPr lang="en-US" altLang="zh-CN" sz="3200" b="1" i="0">
                <a:latin typeface="黑体" pitchFamily="2" charset="-122"/>
                <a:ea typeface="黑体" pitchFamily="2" charset="-122"/>
              </a:rPr>
              <a:t>PBC⊥</a:t>
            </a:r>
            <a:r>
              <a:rPr lang="zh-CN" altLang="en-US" sz="3200" b="1" i="0">
                <a:latin typeface="黑体" pitchFamily="2" charset="-122"/>
                <a:ea typeface="黑体" pitchFamily="2" charset="-122"/>
              </a:rPr>
              <a:t>面</a:t>
            </a:r>
            <a:r>
              <a:rPr lang="en-US" altLang="zh-CN" sz="3200" b="1" i="0">
                <a:latin typeface="黑体" pitchFamily="2" charset="-122"/>
                <a:ea typeface="黑体" pitchFamily="2" charset="-122"/>
              </a:rPr>
              <a:t>PAB</a:t>
            </a:r>
          </a:p>
        </p:txBody>
      </p:sp>
      <p:sp>
        <p:nvSpPr>
          <p:cNvPr id="311324" name="Text Box 28"/>
          <p:cNvSpPr txBox="1">
            <a:spLocks noChangeArrowheads="1"/>
          </p:cNvSpPr>
          <p:nvPr/>
        </p:nvSpPr>
        <p:spPr bwMode="auto">
          <a:xfrm>
            <a:off x="4953000" y="5867400"/>
            <a:ext cx="3886200" cy="617538"/>
          </a:xfrm>
          <a:prstGeom prst="rect">
            <a:avLst/>
          </a:prstGeom>
          <a:noFill/>
          <a:ln w="38100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i="0">
                <a:latin typeface="黑体" pitchFamily="2" charset="-122"/>
                <a:ea typeface="黑体" pitchFamily="2" charset="-122"/>
              </a:rPr>
              <a:t>面</a:t>
            </a:r>
            <a:r>
              <a:rPr lang="en-US" altLang="zh-CN" sz="3200" b="1" i="0">
                <a:latin typeface="黑体" pitchFamily="2" charset="-122"/>
                <a:ea typeface="黑体" pitchFamily="2" charset="-122"/>
              </a:rPr>
              <a:t>PBD⊥</a:t>
            </a:r>
            <a:r>
              <a:rPr lang="zh-CN" altLang="en-US" sz="3200" b="1" i="0">
                <a:latin typeface="黑体" pitchFamily="2" charset="-122"/>
                <a:ea typeface="黑体" pitchFamily="2" charset="-122"/>
              </a:rPr>
              <a:t>面</a:t>
            </a:r>
            <a:r>
              <a:rPr lang="en-US" altLang="zh-CN" sz="3200" b="1" i="0">
                <a:latin typeface="黑体" pitchFamily="2" charset="-122"/>
                <a:ea typeface="黑体" pitchFamily="2" charset="-122"/>
              </a:rPr>
              <a:t>PAC</a:t>
            </a:r>
          </a:p>
        </p:txBody>
      </p:sp>
      <p:sp>
        <p:nvSpPr>
          <p:cNvPr id="76811" name="AutoShape 2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8534400" y="0"/>
            <a:ext cx="609600" cy="609600"/>
          </a:xfrm>
          <a:prstGeom prst="actionButtonReturn">
            <a:avLst/>
          </a:prstGeom>
          <a:solidFill>
            <a:srgbClr val="C0C0C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11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311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11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11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3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311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3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311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3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11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1318" grpId="0" animBg="1" autoUpdateAnimBg="0"/>
      <p:bldP spid="311319" grpId="0" animBg="1" autoUpdateAnimBg="0"/>
      <p:bldP spid="311320" grpId="0" animBg="1" autoUpdateAnimBg="0"/>
      <p:bldP spid="311321" grpId="0" animBg="1" autoUpdateAnimBg="0"/>
      <p:bldP spid="311322" grpId="0" animBg="1" autoUpdateAnimBg="0"/>
      <p:bldP spid="311323" grpId="0" animBg="1" autoUpdateAnimBg="0"/>
      <p:bldP spid="311324" grpId="0" animBg="1" autoUpdateAnimBg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821</Words>
  <Application>Microsoft Office PowerPoint</Application>
  <PresentationFormat>全屏显示(4:3)</PresentationFormat>
  <Paragraphs>150</Paragraphs>
  <Slides>20</Slides>
  <Notes>0</Notes>
  <HiddenSlides>20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1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china</dc:creator>
  <cp:lastModifiedBy>china</cp:lastModifiedBy>
  <cp:revision>1</cp:revision>
  <dcterms:created xsi:type="dcterms:W3CDTF">2011-12-30T07:27:05Z</dcterms:created>
  <dcterms:modified xsi:type="dcterms:W3CDTF">2011-12-30T07:27:56Z</dcterms:modified>
</cp:coreProperties>
</file>