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78" r:id="rId4"/>
    <p:sldId id="271" r:id="rId5"/>
    <p:sldId id="258" r:id="rId6"/>
    <p:sldId id="259" r:id="rId7"/>
    <p:sldId id="279" r:id="rId8"/>
    <p:sldId id="260" r:id="rId9"/>
    <p:sldId id="261" r:id="rId10"/>
    <p:sldId id="262" r:id="rId11"/>
    <p:sldId id="263" r:id="rId12"/>
    <p:sldId id="264" r:id="rId13"/>
    <p:sldId id="280" r:id="rId14"/>
    <p:sldId id="266" r:id="rId15"/>
    <p:sldId id="267" r:id="rId16"/>
    <p:sldId id="268" r:id="rId17"/>
    <p:sldId id="269" r:id="rId18"/>
    <p:sldId id="282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1701" autoAdjust="0"/>
  </p:normalViewPr>
  <p:slideViewPr>
    <p:cSldViewPr>
      <p:cViewPr varScale="1">
        <p:scale>
          <a:sx n="43" d="100"/>
          <a:sy n="43" d="100"/>
        </p:scale>
        <p:origin x="-204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4174017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730300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90957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8941218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182281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505399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7368175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108878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039069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6743838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97496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236043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://www.people.com.cn/media/20000322/7396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8AA3B794-D2D4-4DA9-B891-08EE96AFEA54}"/>
              </a:ext>
            </a:extLst>
          </p:cNvPr>
          <p:cNvSpPr/>
          <p:nvPr/>
        </p:nvSpPr>
        <p:spPr>
          <a:xfrm>
            <a:off x="623392" y="2009662"/>
            <a:ext cx="6096000" cy="142430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ts val="5500"/>
              </a:lnSpc>
            </a:pP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阅读是最浪漫的教养</a:t>
            </a:r>
            <a:endParaRPr lang="en-US" altLang="zh-CN" sz="32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>
              <a:lnSpc>
                <a:spcPts val="5500"/>
              </a:lnSpc>
            </a:pP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阅读是最高贵的习惯</a:t>
            </a:r>
            <a:endParaRPr lang="en-US" altLang="zh-CN" sz="32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9A088627-9376-4A86-A501-5BF58B72F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700" y="13792"/>
            <a:ext cx="3771900" cy="6829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7363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book-book-pages-bookcase-browse-4150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530" y="-9525"/>
            <a:ext cx="12247245" cy="6866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79375" y="-9525"/>
            <a:ext cx="12277090" cy="6866890"/>
          </a:xfrm>
          <a:prstGeom prst="rect">
            <a:avLst/>
          </a:prstGeom>
          <a:solidFill>
            <a:srgbClr val="E09D67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27648" y="1116965"/>
            <a:ext cx="832167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rgbClr val="553A25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13  </a:t>
            </a:r>
            <a:r>
              <a:rPr kumimoji="0" lang="zh-CN" altLang="en-US" sz="7200" b="1" i="0" u="none" strike="noStrike" kern="1200" cap="none" spc="0" normalizeH="0" baseline="0" noProof="0" dirty="0">
                <a:ln>
                  <a:noFill/>
                </a:ln>
                <a:solidFill>
                  <a:srgbClr val="553A25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谈读书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1" i="0" u="none" strike="noStrike" kern="1200" cap="none" spc="0" normalizeH="0" baseline="0" noProof="0" dirty="0">
                <a:ln>
                  <a:noFill/>
                </a:ln>
                <a:solidFill>
                  <a:srgbClr val="553A25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553A25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培根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B7266CF8-6474-480D-BF46-2AF01FFBC252}"/>
              </a:ext>
            </a:extLst>
          </p:cNvPr>
          <p:cNvSpPr txBox="1"/>
          <p:nvPr/>
        </p:nvSpPr>
        <p:spPr>
          <a:xfrm>
            <a:off x="1271464" y="908720"/>
            <a:ext cx="921702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学习目标：</a:t>
            </a:r>
          </a:p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阅读课文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理解并把握作者的主要观点。</a:t>
            </a:r>
          </a:p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梳理课文的论述思路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学习作者的说理艺术。</a:t>
            </a:r>
          </a:p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树立正确的读书观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认识读书的价值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学会以正确的方法和态度读书。</a:t>
            </a:r>
          </a:p>
          <a:p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9848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http://www.people.com.cn/media/20000322/7396.jp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1647031" y="1574800"/>
            <a:ext cx="249713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5029200" y="609600"/>
            <a:ext cx="5105400" cy="60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709738" algn="l"/>
              </a:tabLst>
            </a:pPr>
            <a:r>
              <a:rPr lang="zh-CN" altLang="en-US" sz="2600" b="1" dirty="0">
                <a:solidFill>
                  <a:srgbClr val="FF0000"/>
                </a:solidFill>
                <a:latin typeface="Arial" charset="0"/>
                <a:ea typeface="黑体" pitchFamily="2" charset="-122"/>
              </a:rPr>
              <a:t>弗兰西斯</a:t>
            </a:r>
            <a:r>
              <a:rPr lang="en-US" altLang="zh-CN" sz="2600" b="1" dirty="0">
                <a:solidFill>
                  <a:srgbClr val="FF0000"/>
                </a:solidFill>
                <a:latin typeface="Arial" charset="0"/>
                <a:ea typeface="黑体" pitchFamily="2" charset="-122"/>
              </a:rPr>
              <a:t>·</a:t>
            </a:r>
            <a:r>
              <a:rPr lang="zh-CN" altLang="en-US" sz="2600" b="1" dirty="0">
                <a:solidFill>
                  <a:srgbClr val="FF0000"/>
                </a:solidFill>
                <a:latin typeface="Arial" charset="0"/>
                <a:ea typeface="黑体" pitchFamily="2" charset="-122"/>
              </a:rPr>
              <a:t>培根</a:t>
            </a:r>
            <a:r>
              <a:rPr lang="zh-CN" altLang="en-US" sz="2600" b="1" dirty="0">
                <a:latin typeface="Arial" charset="0"/>
              </a:rPr>
              <a:t>（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Francis Bacon 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1561</a:t>
            </a:r>
            <a:r>
              <a:rPr lang="en-US" altLang="zh-CN" sz="2600" b="1" dirty="0">
                <a:latin typeface="Arial" charset="0"/>
                <a:ea typeface="楷体_GB2312" pitchFamily="49" charset="-122"/>
              </a:rPr>
              <a:t>—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1626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）是</a:t>
            </a:r>
            <a:r>
              <a:rPr lang="zh-CN" altLang="en-US" sz="26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英国哲学家和科学家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。他推崇科学、发展科学的进步思想和崇尚知识的进步口号，一直推动着社会的进步。这位一生追求真理的思想家，被马克思称为</a:t>
            </a:r>
            <a:r>
              <a:rPr lang="zh-CN" altLang="en-US" sz="2600" b="1" dirty="0">
                <a:latin typeface="Arial" charset="0"/>
                <a:ea typeface="楷体_GB2312" pitchFamily="49" charset="-122"/>
              </a:rPr>
              <a:t>“</a:t>
            </a:r>
            <a:r>
              <a:rPr lang="zh-CN" altLang="en-US" sz="26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英国唯物主义和整个现代实验科学的真正始祖</a:t>
            </a:r>
            <a:r>
              <a:rPr lang="zh-CN" altLang="en-US" sz="2600" b="1" u="sng" dirty="0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”</a:t>
            </a:r>
            <a:r>
              <a:rPr lang="zh-CN" altLang="en-US" sz="26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他在逻辑学、美学、教育学方面也提出许多思想。著有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新工具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论说随笔文集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等。后者收入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58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篇随笔，从各个角度论述广泛的人生问题，精妙、有哲理，拥有很多读者。 </a:t>
            </a:r>
            <a:b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</a:br>
            <a:endParaRPr lang="zh-CN" altLang="en-US" sz="2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1983087" y="649287"/>
            <a:ext cx="1612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Arial" charset="0"/>
                <a:ea typeface="黑体" pitchFamily="2" charset="-122"/>
              </a:rPr>
              <a:t>作者简介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835150" y="561975"/>
            <a:ext cx="10108858" cy="353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        </a:t>
            </a:r>
            <a:r>
              <a:rPr lang="zh-CN" altLang="en-US" sz="3600" b="1" dirty="0">
                <a:solidFill>
                  <a:srgbClr val="C00000"/>
                </a:solidFill>
              </a:rPr>
              <a:t>读准给下列字音：</a:t>
            </a:r>
          </a:p>
          <a:p>
            <a:endParaRPr lang="zh-CN" altLang="en-US" sz="2000" b="1" dirty="0"/>
          </a:p>
          <a:p>
            <a:pPr>
              <a:lnSpc>
                <a:spcPts val="7000"/>
              </a:lnSpc>
            </a:pPr>
            <a:r>
              <a:rPr lang="zh-CN" altLang="en-US" sz="3600" b="1" dirty="0"/>
              <a:t>怡（       ）情   统筹（       ）      藻（      ）饰</a:t>
            </a:r>
          </a:p>
          <a:p>
            <a:pPr>
              <a:lnSpc>
                <a:spcPts val="7000"/>
              </a:lnSpc>
            </a:pPr>
            <a:r>
              <a:rPr lang="zh-CN" altLang="en-US" sz="3600" b="1" dirty="0"/>
              <a:t>狡黠（        ）  诘（       ）难      蒸馏（        ）  </a:t>
            </a:r>
            <a:endParaRPr lang="en-US" altLang="zh-CN" sz="3600" b="1" dirty="0"/>
          </a:p>
          <a:p>
            <a:pPr>
              <a:lnSpc>
                <a:spcPts val="7000"/>
              </a:lnSpc>
            </a:pPr>
            <a:r>
              <a:rPr lang="zh-CN" altLang="en-US" sz="3600" b="1" dirty="0"/>
              <a:t>劝诫（        ）  滞（      ）碍       吹毛求疵（        ）  </a:t>
            </a:r>
          </a:p>
        </p:txBody>
      </p:sp>
      <p:sp>
        <p:nvSpPr>
          <p:cNvPr id="5123" name="AutoShape 3"/>
          <p:cNvSpPr>
            <a:spLocks/>
          </p:cNvSpPr>
          <p:nvPr/>
        </p:nvSpPr>
        <p:spPr bwMode="auto">
          <a:xfrm>
            <a:off x="2743200" y="502920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209800" y="5149851"/>
            <a:ext cx="64793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/>
              <a:t>嚼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032125" y="4645025"/>
            <a:ext cx="2819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/>
              <a:t>咀嚼（       ）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955926" y="5635625"/>
            <a:ext cx="3622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/>
              <a:t>味同嚼蜡（      ）</a:t>
            </a: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2889250" y="1630541"/>
            <a:ext cx="5164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yí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5951984" y="1631458"/>
            <a:ext cx="1123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chóu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8822926" y="1561902"/>
            <a:ext cx="844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zǎo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66" name="Text Box 14"/>
          <p:cNvSpPr txBox="1">
            <a:spLocks noChangeArrowheads="1"/>
          </p:cNvSpPr>
          <p:nvPr/>
        </p:nvSpPr>
        <p:spPr bwMode="auto">
          <a:xfrm>
            <a:off x="3371850" y="2468613"/>
            <a:ext cx="73770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xiá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67" name="Text Box 15"/>
          <p:cNvSpPr txBox="1">
            <a:spLocks noChangeArrowheads="1"/>
          </p:cNvSpPr>
          <p:nvPr/>
        </p:nvSpPr>
        <p:spPr bwMode="auto">
          <a:xfrm>
            <a:off x="5663952" y="2571626"/>
            <a:ext cx="666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jié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9498746" y="2523745"/>
            <a:ext cx="6607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liú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3322282" y="3284984"/>
            <a:ext cx="666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jiè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5663952" y="3343387"/>
            <a:ext cx="72968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zhì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72" name="Text Box 20"/>
          <p:cNvSpPr txBox="1">
            <a:spLocks noChangeArrowheads="1"/>
          </p:cNvSpPr>
          <p:nvPr/>
        </p:nvSpPr>
        <p:spPr bwMode="auto">
          <a:xfrm>
            <a:off x="10488488" y="3343387"/>
            <a:ext cx="60682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cī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74" name="Text Box 22"/>
          <p:cNvSpPr txBox="1">
            <a:spLocks noChangeArrowheads="1"/>
          </p:cNvSpPr>
          <p:nvPr/>
        </p:nvSpPr>
        <p:spPr bwMode="auto">
          <a:xfrm>
            <a:off x="4479925" y="4540250"/>
            <a:ext cx="79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0000CC"/>
                </a:solidFill>
              </a:rPr>
              <a:t>jué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  <p:sp>
        <p:nvSpPr>
          <p:cNvPr id="49175" name="Text Box 23"/>
          <p:cNvSpPr txBox="1">
            <a:spLocks noChangeArrowheads="1"/>
          </p:cNvSpPr>
          <p:nvPr/>
        </p:nvSpPr>
        <p:spPr bwMode="auto">
          <a:xfrm>
            <a:off x="5318125" y="5607050"/>
            <a:ext cx="920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CC"/>
                </a:solidFill>
              </a:rPr>
              <a:t>jiáo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3" grpId="0" autoUpdateAnimBg="0"/>
      <p:bldP spid="49164" grpId="0" autoUpdateAnimBg="0"/>
      <p:bldP spid="49165" grpId="0" autoUpdateAnimBg="0"/>
      <p:bldP spid="49166" grpId="0" autoUpdateAnimBg="0"/>
      <p:bldP spid="49167" grpId="0" autoUpdateAnimBg="0"/>
      <p:bldP spid="49169" grpId="0" autoUpdateAnimBg="0"/>
      <p:bldP spid="49170" grpId="0" autoUpdateAnimBg="0"/>
      <p:bldP spid="49171" grpId="0" autoUpdateAnimBg="0"/>
      <p:bldP spid="49172" grpId="0" autoUpdateAnimBg="0"/>
      <p:bldP spid="49174" grpId="0" autoUpdateAnimBg="0"/>
      <p:bldP spid="4917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B7AE42B3-0B6D-4237-8DBE-A99CCB628136}"/>
              </a:ext>
            </a:extLst>
          </p:cNvPr>
          <p:cNvSpPr txBox="1"/>
          <p:nvPr/>
        </p:nvSpPr>
        <p:spPr>
          <a:xfrm>
            <a:off x="659396" y="1340768"/>
            <a:ext cx="10873208" cy="2559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800"/>
              </a:lnSpc>
            </a:pP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整体感知：</a:t>
            </a:r>
            <a:endParaRPr lang="en-US" altLang="zh-CN" sz="4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68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    本文围绕“读书”这一话题，谈了哪些内容？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68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    请用“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//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”在文中划分层次。</a:t>
            </a:r>
          </a:p>
        </p:txBody>
      </p:sp>
    </p:spTree>
    <p:extLst>
      <p:ext uri="{BB962C8B-B14F-4D97-AF65-F5344CB8AC3E}">
        <p14:creationId xmlns="" xmlns:p14="http://schemas.microsoft.com/office/powerpoint/2010/main" val="3109285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2133600" y="1981201"/>
            <a:ext cx="6431569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读书的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正确目的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读书足以怡情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全凭观察得之</a:t>
            </a: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2133601" y="3124201"/>
            <a:ext cx="8775159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要讲究读书的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态度和方法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读书时不可存心诘难作者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始能无知而显有知</a:t>
            </a: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2133600" y="4419600"/>
            <a:ext cx="80772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读书的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价值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读史使人明智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皆有特药可医</a:t>
            </a:r>
          </a:p>
          <a:p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616979E0-D19F-4D15-A666-E785A597F6D9}"/>
              </a:ext>
            </a:extLst>
          </p:cNvPr>
          <p:cNvSpPr txBox="1"/>
          <p:nvPr/>
        </p:nvSpPr>
        <p:spPr>
          <a:xfrm>
            <a:off x="1055440" y="836712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梳理层次：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utoUpdateAnimBg="0"/>
      <p:bldP spid="50182" grpId="0" autoUpdateAnimBg="0"/>
      <p:bldP spid="5018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199456" y="908720"/>
            <a:ext cx="8532812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+mn-ea"/>
              </a:rPr>
              <a:t>阅读第一部分，明确</a:t>
            </a:r>
            <a:endParaRPr lang="en-US" altLang="zh-CN" sz="4400" b="1" dirty="0">
              <a:solidFill>
                <a:srgbClr val="C00000"/>
              </a:solidFill>
              <a:latin typeface="+mn-ea"/>
            </a:endParaRPr>
          </a:p>
          <a:p>
            <a:pPr>
              <a:spcBef>
                <a:spcPct val="50000"/>
              </a:spcBef>
            </a:pPr>
            <a:endParaRPr lang="zh-CN" altLang="en-US" sz="4400" b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54127C2C-E32B-428E-9F00-D8FE7E419941}"/>
              </a:ext>
            </a:extLst>
          </p:cNvPr>
          <p:cNvSpPr txBox="1"/>
          <p:nvPr/>
        </p:nvSpPr>
        <p:spPr>
          <a:xfrm>
            <a:off x="911424" y="2204864"/>
            <a:ext cx="97210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怡情、傅彩、长才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纵观统筹、全局策划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                 </a:t>
            </a: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惰、矫、迂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读书补天然之不足，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经验又补读书之不足。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D9765F0F-9611-4D3A-B0EA-276C93609DBC}"/>
              </a:ext>
            </a:extLst>
          </p:cNvPr>
          <p:cNvSpPr/>
          <p:nvPr/>
        </p:nvSpPr>
        <p:spPr>
          <a:xfrm>
            <a:off x="6020993" y="2222804"/>
            <a:ext cx="24416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读书的目的 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C6BFF4B1-945D-480E-ABD6-D5FE55010C76}"/>
              </a:ext>
            </a:extLst>
          </p:cNvPr>
          <p:cNvSpPr/>
          <p:nvPr/>
        </p:nvSpPr>
        <p:spPr>
          <a:xfrm>
            <a:off x="6029979" y="3143582"/>
            <a:ext cx="22365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读书的价值</a:t>
            </a:r>
            <a:endParaRPr lang="en-US" altLang="zh-CN" sz="32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负面影响 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F5F3A703-5807-46AC-B36D-BC2AD2A2876B}"/>
              </a:ext>
            </a:extLst>
          </p:cNvPr>
          <p:cNvSpPr/>
          <p:nvPr/>
        </p:nvSpPr>
        <p:spPr>
          <a:xfrm>
            <a:off x="6020456" y="4932169"/>
            <a:ext cx="36728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读书与经验的关系 </a:t>
            </a: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0C0B6DAB-8AAE-4902-B545-80F410DB7D88}"/>
              </a:ext>
            </a:extLst>
          </p:cNvPr>
          <p:cNvSpPr txBox="1"/>
          <p:nvPr/>
        </p:nvSpPr>
        <p:spPr>
          <a:xfrm>
            <a:off x="9837650" y="3457947"/>
            <a:ext cx="2090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正反论证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6D9F14FB-DA01-4A52-8B8D-940C2272921A}"/>
              </a:ext>
            </a:extLst>
          </p:cNvPr>
          <p:cNvSpPr txBox="1"/>
          <p:nvPr/>
        </p:nvSpPr>
        <p:spPr>
          <a:xfrm>
            <a:off x="9978901" y="4853683"/>
            <a:ext cx="2090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比喻论证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3F50B489-2CD3-447B-87EB-2C0580A73C16}"/>
              </a:ext>
            </a:extLst>
          </p:cNvPr>
          <p:cNvSpPr txBox="1"/>
          <p:nvPr/>
        </p:nvSpPr>
        <p:spPr>
          <a:xfrm>
            <a:off x="6096000" y="566124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修剪移接与自然花草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335360" y="1124744"/>
            <a:ext cx="10297144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一：三种不当的读书态度：</a:t>
            </a:r>
            <a:endParaRPr lang="en-US" altLang="zh-CN" sz="32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存心诘难作者；尽信书所言；只寻章摘句不推敲细思</a:t>
            </a:r>
            <a:endParaRPr lang="en-US" altLang="zh-CN" sz="32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2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solidFill>
                  <a:srgbClr val="3399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二：不同的阅读策略：</a:t>
            </a: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１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读其部分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</a:p>
          <a:p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２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大体涉猎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b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３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全读（全神贯注，孜孜不倦）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b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/>
            </a:r>
            <a:b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４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请人代读，取其所作摘要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3705910" y="3054900"/>
            <a:ext cx="460851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只有部分重要的书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3597166" y="4054049"/>
            <a:ext cx="4826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不太重要的书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6950021" y="4962203"/>
            <a:ext cx="41036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重要的书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6373759" y="5933369"/>
            <a:ext cx="4679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题材较次或价值不高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A2B6483-0703-4BDE-A3BA-EFC8443C60CE}"/>
              </a:ext>
            </a:extLst>
          </p:cNvPr>
          <p:cNvSpPr/>
          <p:nvPr/>
        </p:nvSpPr>
        <p:spPr>
          <a:xfrm>
            <a:off x="191344" y="179672"/>
            <a:ext cx="4288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C0504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阅读第二部分，思考：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8" grpId="0"/>
      <p:bldP spid="52229" grpId="0"/>
      <p:bldP spid="522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1991544" y="1340768"/>
            <a:ext cx="741682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阅读第三部分，思考：</a:t>
            </a:r>
            <a:endParaRPr lang="en-US" altLang="zh-CN" sz="36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6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作者的观点是什么？是如何论证的？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839416" y="1066800"/>
            <a:ext cx="10647734" cy="4724400"/>
          </a:xfrm>
          <a:noFill/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观点</a:t>
            </a:r>
            <a:r>
              <a:rPr lang="en-US" altLang="zh-CN" sz="3600" b="1" dirty="0">
                <a:solidFill>
                  <a:srgbClr val="C00000"/>
                </a:solidFill>
                <a:latin typeface="+mn-ea"/>
              </a:rPr>
              <a:t>1 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：读书能够塑造人的性格。</a:t>
            </a: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读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史使人明智，读诗使人灵秀，数学使人周密,科学使人深刻,伦理学使人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庄重，逻辑修辞之学使人善辩。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3600" b="1" dirty="0">
              <a:solidFill>
                <a:srgbClr val="C00000"/>
              </a:solidFill>
              <a:latin typeface="+mn-ea"/>
            </a:endParaRPr>
          </a:p>
          <a:p>
            <a:pPr marL="0" indent="0">
              <a:buNone/>
            </a:pPr>
            <a:endParaRPr lang="en-US" altLang="zh-CN" sz="3600" b="1" dirty="0">
              <a:solidFill>
                <a:srgbClr val="C00000"/>
              </a:solidFill>
              <a:latin typeface="+mn-ea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观点</a:t>
            </a:r>
            <a:r>
              <a:rPr lang="en-US" altLang="zh-CN" sz="3600" b="1" dirty="0">
                <a:solidFill>
                  <a:srgbClr val="C00000"/>
                </a:solidFill>
                <a:latin typeface="+mn-ea"/>
              </a:rPr>
              <a:t>2 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：读书能够弥补人精神上的缺陷。</a:t>
            </a:r>
          </a:p>
          <a:p>
            <a:pPr marL="0" indent="0">
              <a:buNone/>
            </a:pP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人之才智但有滞碍，无不可读适当之书使之顺畅，一如身体百病，皆可借相宜之运动除之。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2495550" y="260350"/>
            <a:ext cx="8991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3" name="思想气泡: 云 2">
            <a:extLst>
              <a:ext uri="{FF2B5EF4-FFF2-40B4-BE49-F238E27FC236}">
                <a16:creationId xmlns="" xmlns:a16="http://schemas.microsoft.com/office/drawing/2014/main" id="{E1AEA061-FDD2-4DD6-8273-405C27088D83}"/>
              </a:ext>
            </a:extLst>
          </p:cNvPr>
          <p:cNvSpPr/>
          <p:nvPr/>
        </p:nvSpPr>
        <p:spPr>
          <a:xfrm>
            <a:off x="8256240" y="629682"/>
            <a:ext cx="3230910" cy="1287150"/>
          </a:xfrm>
          <a:prstGeom prst="cloudCallout">
            <a:avLst>
              <a:gd name="adj1" fmla="val -70470"/>
              <a:gd name="adj2" fmla="val 106217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举例论证</a:t>
            </a:r>
          </a:p>
        </p:txBody>
      </p:sp>
      <p:sp>
        <p:nvSpPr>
          <p:cNvPr id="6" name="思想气泡: 云 5">
            <a:extLst>
              <a:ext uri="{FF2B5EF4-FFF2-40B4-BE49-F238E27FC236}">
                <a16:creationId xmlns="" xmlns:a16="http://schemas.microsoft.com/office/drawing/2014/main" id="{F5D5BEE2-0983-41AC-B20E-BA49EA69DBD8}"/>
              </a:ext>
            </a:extLst>
          </p:cNvPr>
          <p:cNvSpPr/>
          <p:nvPr/>
        </p:nvSpPr>
        <p:spPr>
          <a:xfrm>
            <a:off x="8832304" y="5310500"/>
            <a:ext cx="3230910" cy="1287150"/>
          </a:xfrm>
          <a:prstGeom prst="cloudCallout">
            <a:avLst>
              <a:gd name="adj1" fmla="val -79567"/>
              <a:gd name="adj2" fmla="val -6377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类比论证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uiExpand="1" build="p" autoUpdateAnimBg="0"/>
      <p:bldP spid="3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89C9942E-2896-4CEF-855F-A36D49F3FFD5}"/>
              </a:ext>
            </a:extLst>
          </p:cNvPr>
          <p:cNvSpPr txBox="1"/>
          <p:nvPr/>
        </p:nvSpPr>
        <p:spPr>
          <a:xfrm>
            <a:off x="1343472" y="1124744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回顾我们所读过的书，梳理一下哪些书对你产生了怎样的影响？当时你是用什么方法来读的？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806B6CEB-F4EE-46FC-926B-925F9F9A8D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5640" y="3116277"/>
            <a:ext cx="2276475" cy="261937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3E2736D-9139-40FD-9A9E-D8A81BDDF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613" y="3116277"/>
            <a:ext cx="1943100" cy="28956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51097FAD-AF43-45E4-8935-222D61F853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1944" y="2979639"/>
            <a:ext cx="2895600" cy="31242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57D6B11E-C4C1-4C41-8881-6BCE2B9B6F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9803" y="3174901"/>
            <a:ext cx="2286000" cy="27336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553535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952464" y="428604"/>
            <a:ext cx="972108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最后，我把近代学者王国维的一段话送给每一个读书人，一起共勉：</a:t>
            </a:r>
          </a:p>
          <a:p>
            <a:pPr>
              <a:spcBef>
                <a:spcPct val="50000"/>
              </a:spcBef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古今读书成大事者必经三境界</a:t>
            </a:r>
            <a:r>
              <a:rPr lang="zh-CN" altLang="en-US" sz="3600" b="1" dirty="0" smtClean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3600" b="1" dirty="0" smtClean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600" b="1" dirty="0" smtClean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独</a:t>
            </a:r>
            <a:r>
              <a:rPr lang="zh-CN" altLang="en-US" sz="36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上高楼，望尽天涯路</a:t>
            </a:r>
            <a:r>
              <a:rPr lang="zh-CN" altLang="en-US" sz="3600" b="1" dirty="0" smtClean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sz="3600" b="1" dirty="0" smtClean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600" b="1" dirty="0" smtClean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衣带渐宽</a:t>
            </a:r>
            <a:r>
              <a:rPr lang="zh-CN" altLang="en-US" sz="36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终不悔，为伊消得人憔悴</a:t>
            </a:r>
            <a:r>
              <a:rPr lang="zh-CN" altLang="en-US" sz="3600" b="1" dirty="0" smtClean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sz="3600" b="1" dirty="0" smtClean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600" b="1" dirty="0" smtClean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众</a:t>
            </a:r>
            <a:r>
              <a:rPr lang="zh-CN" altLang="en-US" sz="36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里寻她千百度，蓦然回首，那人却在灯火阑珊处。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63750" y="4292601"/>
            <a:ext cx="8197148" cy="11525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这是求学的第一步，是说必须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站得高，看得远</a:t>
            </a:r>
            <a:r>
              <a:rPr lang="zh-CN" altLang="en-US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，选定自己的奋斗目标。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351089" y="404813"/>
            <a:ext cx="69866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2063749" y="1125539"/>
            <a:ext cx="87329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昨夜西风凋碧树。独上高楼，望尽天涯路。”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664199" y="1773238"/>
            <a:ext cx="43279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晏殊的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蝶恋花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2279650" y="2565400"/>
            <a:ext cx="835285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原意：“我”登上高楼眺望所见的更为萧瑟的秋景，西风黄叶，山阔水长，仿佛世间的一切都已经浮云过世 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build="p"/>
      <p:bldP spid="57348" grpId="0"/>
      <p:bldP spid="57349" grpId="0"/>
      <p:bldP spid="573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92313" y="3716338"/>
            <a:ext cx="8928506" cy="20891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一个人在认定自己的奋斗目标之后，就必须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刻苦</a:t>
            </a:r>
            <a:r>
              <a:rPr lang="zh-CN" altLang="en-US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读书学习，为实现自己的目标而拼搏，即使衣带宽了，人渐瘦了，也始终不后悔。</a:t>
            </a: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2566989" y="836614"/>
            <a:ext cx="8188111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衣带渐宽终不悔，为伊消得人憔悴。”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6240462" y="1484313"/>
            <a:ext cx="388798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柳永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蝶恋花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》 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2351585" y="2492897"/>
            <a:ext cx="86859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原意：自誓甘愿为思念伊人而日渐消瘦与憔悴。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build="p"/>
      <p:bldP spid="58371" grpId="0"/>
      <p:bldP spid="58372" grpId="0"/>
      <p:bldP spid="5837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71625" y="4581128"/>
            <a:ext cx="10292493" cy="17351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千百次地寻求</a:t>
            </a:r>
            <a:r>
              <a:rPr lang="zh-CN" altLang="en-US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知识之后，回过头来一看，忽然发现自己为之奋斗的目标就在眼前了，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成功</a:t>
            </a:r>
            <a:r>
              <a:rPr lang="zh-CN" altLang="en-US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正在向你微笑呢！ </a:t>
            </a: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911424" y="764704"/>
            <a:ext cx="100128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众里寻他千百度，蓦然回首，那人却在灯火阑珊处。”</a:t>
            </a: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3360936" y="1699742"/>
            <a:ext cx="667456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  ——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辛弃疾的</a:t>
            </a: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青玉案</a:t>
            </a: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元夕</a:t>
            </a: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》 </a:t>
            </a: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1055887" y="2564930"/>
            <a:ext cx="1029669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原意：夜深了，我千百次寻找、等待的那一个人还没有出现。我的心充满疲惫和失落，不经意一回首，却发现她在那灯火寥落的地方静静地站着。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 build="p"/>
      <p:bldP spid="59395" grpId="0"/>
      <p:bldP spid="59396" grpId="0"/>
      <p:bldP spid="593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sz="4800" dirty="0" smtClean="0">
                <a:solidFill>
                  <a:srgbClr val="7030A0"/>
                </a:solidFill>
              </a:rPr>
              <a:t>作业</a:t>
            </a:r>
            <a:endParaRPr sz="4800" dirty="0">
              <a:solidFill>
                <a:srgbClr val="7030A0"/>
              </a:solidFill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738150" y="1714488"/>
            <a:ext cx="10458414" cy="3308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1.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默写</a:t>
            </a:r>
            <a:r>
              <a:rPr lang="en-US" altLang="zh-CN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《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白雪歌送武判官归京</a:t>
            </a:r>
            <a:r>
              <a:rPr lang="en-US" altLang="zh-CN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》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并红笔更正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，拍照上传到叮叮“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家校本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”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。</a:t>
            </a:r>
            <a:endParaRPr lang="en-US" altLang="zh-CN" sz="3600" b="1" dirty="0" smtClean="0">
              <a:solidFill>
                <a:srgbClr val="0000CC"/>
              </a:solidFill>
              <a:latin typeface="Times New Roman" pitchFamily="18" charset="0"/>
              <a:ea typeface="宋体" pitchFamily="2" charset="-122"/>
              <a:cs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2</a:t>
            </a:r>
            <a:r>
              <a:rPr lang="en-US" altLang="zh-CN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.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完成 </a:t>
            </a:r>
            <a:r>
              <a:rPr lang="en-US" altLang="zh-CN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《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初中现代文课外阅读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100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篇</a:t>
            </a:r>
            <a:r>
              <a:rPr lang="en-US" altLang="zh-CN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》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P25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文段一并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红笔更正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，拍照上传到叮叮“家校本”。</a:t>
            </a:r>
            <a:endParaRPr kumimoji="0" lang="zh-CN" altLang="en-US" sz="36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991</Words>
  <Application>Microsoft Office PowerPoint</Application>
  <PresentationFormat>自定义</PresentationFormat>
  <Paragraphs>102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19" baseType="lpstr">
      <vt:lpstr>Office 主题</vt:lpstr>
      <vt:lpstr>1_Office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作业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admin</cp:lastModifiedBy>
  <cp:revision>23</cp:revision>
  <dcterms:modified xsi:type="dcterms:W3CDTF">2020-02-20T10:19:26Z</dcterms:modified>
</cp:coreProperties>
</file>