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7" r:id="rId4"/>
    <p:sldId id="258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9" r:id="rId13"/>
    <p:sldId id="321" r:id="rId14"/>
    <p:sldId id="322" r:id="rId15"/>
    <p:sldId id="275" r:id="rId16"/>
    <p:sldId id="276" r:id="rId17"/>
    <p:sldId id="273" r:id="rId18"/>
    <p:sldId id="281" r:id="rId19"/>
    <p:sldId id="278" r:id="rId20"/>
    <p:sldId id="279" r:id="rId21"/>
    <p:sldId id="284" r:id="rId22"/>
    <p:sldId id="285" r:id="rId23"/>
    <p:sldId id="324" r:id="rId24"/>
    <p:sldId id="306" r:id="rId25"/>
    <p:sldId id="323" r:id="rId26"/>
    <p:sldId id="283" r:id="rId27"/>
    <p:sldId id="352" r:id="rId28"/>
    <p:sldId id="325" r:id="rId29"/>
    <p:sldId id="327" r:id="rId30"/>
    <p:sldId id="318" r:id="rId31"/>
    <p:sldId id="315" r:id="rId32"/>
    <p:sldId id="329" r:id="rId33"/>
    <p:sldId id="328" r:id="rId34"/>
    <p:sldId id="319" r:id="rId35"/>
    <p:sldId id="287" r:id="rId36"/>
    <p:sldId id="313" r:id="rId37"/>
    <p:sldId id="320" r:id="rId3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E8D1"/>
    <a:srgbClr val="FFDCB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92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1.xml"/><Relationship Id="rId39" Type="http://schemas.openxmlformats.org/officeDocument/2006/relationships/presProps" Target="presProps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31B6874-3576-49A1-B197-85A6EFE01CE1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60E5604-3643-4575-8616-43FC3027D6F4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B67B028-5A51-42BA-A985-9843489BC472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0F7E250-8034-4429-9551-16299848A9F7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96420667-938E-42B7-BBF9-D568CABBE8DB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5AC89C3-7328-4B02-A952-E518CB1EC356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2B65D3BC-C39F-4AD6-B346-C5A87AA651AD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638F507-C3A0-4B14-9F32-D7527EDD41E8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2563958-269D-47C8-BF93-24EB7330548E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8CE5B0B-1408-405D-A2F7-1E691C1228FA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833E928-6567-48DD-9AE7-39CD9A2BB780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6AE8-16CD-461B-8F5A-7EFFBA0E687A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EF632-FA69-4F6B-9A1C-3EB85F0FE8D3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54EFB-D8D8-4E4B-9FDB-AC532C3D77AA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8BDC-C1C8-48A8-B2B9-A0256181A504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277-B0FF-40BF-A156-C1893A4B5C28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3203E-0EA5-4A19-8C3B-DDFC72B126F6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C7045-3A60-4C05-9C6C-E79D6299561F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CF43A-B3E9-4C12-BB01-5CDC37F0D49C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AB9FA-FDCE-4E74-B161-0E0745B3992C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CAA04-6030-442B-B1C9-2D27875347B0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73F6D-6220-4A8B-BC51-ADF6139F2645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2D356937-D368-4F7F-AD4E-A8C84AEE81A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FE05ACE1-F250-4A25-9B1E-7A39227391CE}" type="slidenum">
              <a:rPr lang="en-US" altLang="zh-CN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B348A2-ED95-440A-A93A-BE914CBDD82D}" type="slidenum">
              <a:rPr lang="en-US" altLang="zh-CN" smtClean="0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6.wdp"/><Relationship Id="rId1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6.wdp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 descr="xin_29050416132696275901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07368" y="260648"/>
            <a:ext cx="5364088" cy="6775148"/>
          </a:xfrm>
          <a:prstGeom prst="rect">
            <a:avLst/>
          </a:prstGeom>
          <a:noFill/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7104112" y="2391837"/>
            <a:ext cx="169545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10" dirty="0">
                <a:ln w="9525">
                  <a:round/>
                </a:ln>
                <a:solidFill>
                  <a:srgbClr val="000000"/>
                </a:solidFill>
                <a:latin typeface="汉仪柏青体简"/>
                <a:ea typeface="宋体" panose="02010600030101010101" pitchFamily="2" charset="-122"/>
              </a:rPr>
              <a:t>鲁迅</a:t>
            </a:r>
            <a:endParaRPr lang="zh-CN" altLang="en-US" sz="6600" b="1" kern="10" dirty="0">
              <a:ln w="9525">
                <a:round/>
              </a:ln>
              <a:solidFill>
                <a:srgbClr val="000000"/>
              </a:solidFill>
              <a:latin typeface="汉仪柏青体简"/>
              <a:ea typeface="宋体" panose="02010600030101010101" pitchFamily="2" charset="-122"/>
            </a:endParaRP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6124556" y="980728"/>
            <a:ext cx="2771775" cy="14065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C00000"/>
                </a:solidFill>
                <a:latin typeface="汉仪柏青体简"/>
                <a:ea typeface="宋体" panose="02010600030101010101" pitchFamily="2" charset="-122"/>
              </a:rPr>
              <a:t>孔乙己</a:t>
            </a:r>
            <a:endParaRPr lang="zh-CN" altLang="en-US" sz="7200" b="1" kern="10" dirty="0">
              <a:ln w="9525">
                <a:solidFill>
                  <a:srgbClr val="000000"/>
                </a:solidFill>
                <a:round/>
              </a:ln>
              <a:solidFill>
                <a:srgbClr val="C00000"/>
              </a:solidFill>
              <a:latin typeface="汉仪柏青体简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188641"/>
            <a:ext cx="2266950" cy="720725"/>
          </a:xfrm>
          <a:gradFill rotWithShape="1">
            <a:gsLst>
              <a:gs pos="0">
                <a:schemeClr val="bg1"/>
              </a:gs>
              <a:gs pos="50000">
                <a:schemeClr val="tx2"/>
              </a:gs>
              <a:gs pos="100000">
                <a:schemeClr val="bg1"/>
              </a:gs>
            </a:gsLst>
            <a:lin ang="5400000" scaled="1"/>
          </a:gradFill>
        </p:spPr>
        <p:txBody>
          <a:bodyPr/>
          <a:lstStyle/>
          <a:p>
            <a:r>
              <a:rPr lang="zh-CN" altLang="en-US" sz="4000" b="1" i="1" u="sng" dirty="0">
                <a:solidFill>
                  <a:srgbClr val="9C0C32"/>
                </a:solidFill>
              </a:rPr>
              <a:t>文学常识</a:t>
            </a:r>
            <a:r>
              <a:rPr lang="zh-CN" altLang="en-US" sz="4000" dirty="0"/>
              <a:t>　</a:t>
            </a:r>
            <a:endParaRPr lang="zh-CN" altLang="en-US" sz="2400" dirty="0">
              <a:solidFill>
                <a:srgbClr val="0000CC"/>
              </a:solidFill>
            </a:endParaRPr>
          </a:p>
        </p:txBody>
      </p:sp>
      <p:sp>
        <p:nvSpPr>
          <p:cNvPr id="40972" name="Rectangle 12"/>
          <p:cNvSpPr>
            <a:spLocks noChangeArrowheads="1"/>
          </p:cNvSpPr>
          <p:nvPr/>
        </p:nvSpPr>
        <p:spPr bwMode="auto">
          <a:xfrm>
            <a:off x="1524000" y="1124745"/>
            <a:ext cx="8964488" cy="23764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altLang="zh-CN" sz="3200" b="1" dirty="0">
                <a:solidFill>
                  <a:srgbClr val="0000CC"/>
                </a:solidFill>
                <a:ea typeface="华文新魏" panose="02010800040101010101" pitchFamily="2" charset="-122"/>
              </a:rPr>
              <a:t>     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孔乙己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是鲁迅继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狂人日记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之后所写的第二篇白话小说，最初发表在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1919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15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日出版的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新青年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上，后收入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小说集</a:t>
            </a:r>
            <a:r>
              <a:rPr lang="en-US" altLang="zh-CN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呐喊</a:t>
            </a:r>
            <a:r>
              <a:rPr lang="en-US" altLang="zh-CN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。也是他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继</a:t>
            </a:r>
            <a:r>
              <a:rPr lang="en-US" altLang="zh-CN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狂人日记</a:t>
            </a:r>
            <a:r>
              <a:rPr lang="en-US" altLang="zh-CN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之后的又一篇讨伐封建制度和封建文化的战斗檄文。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鲁迅曾说，这篇小说是</a:t>
            </a:r>
            <a:r>
              <a:rPr lang="zh-CN" altLang="en-US" sz="3200" dirty="0">
                <a:latin typeface="Arial" panose="020B0604020202020204"/>
                <a:ea typeface="黑体" panose="02010609060101010101" pitchFamily="2" charset="-122"/>
              </a:rPr>
              <a:t>“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描写社会对于苦人的凉薄</a:t>
            </a:r>
            <a:r>
              <a:rPr lang="zh-CN" altLang="en-US" sz="3200" dirty="0">
                <a:latin typeface="Arial" panose="020B0604020202020204"/>
                <a:ea typeface="黑体" panose="02010609060101010101" pitchFamily="2" charset="-122"/>
              </a:rPr>
              <a:t>”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</a:pPr>
            <a:endParaRPr lang="zh-CN" altLang="en-US" sz="28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775520" y="4293097"/>
            <a:ext cx="8686800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ea typeface="华文行楷" panose="02010800040101010101" pitchFamily="2" charset="-122"/>
              </a:rPr>
              <a:t>      </a:t>
            </a:r>
            <a:r>
              <a:rPr lang="zh-CN" altLang="en-US" sz="4000" b="1" dirty="0">
                <a:ea typeface="华文行楷" panose="02010800040101010101" pitchFamily="2" charset="-122"/>
              </a:rPr>
              <a:t>据鲁迅先生的朋友孙伏园回忆，鲁迅先生自己也说过，在他创作的短篇小说中，他最喜欢</a:t>
            </a:r>
            <a:r>
              <a:rPr lang="en-US" altLang="zh-CN" sz="4000" b="1" dirty="0">
                <a:solidFill>
                  <a:srgbClr val="FF0066"/>
                </a:solidFill>
                <a:ea typeface="华文行楷" panose="02010800040101010101" pitchFamily="2" charset="-122"/>
              </a:rPr>
              <a:t>《</a:t>
            </a:r>
            <a:r>
              <a:rPr lang="zh-CN" altLang="en-US" sz="4000" b="1" dirty="0">
                <a:solidFill>
                  <a:srgbClr val="FF0066"/>
                </a:solidFill>
                <a:ea typeface="华文行楷" panose="02010800040101010101" pitchFamily="2" charset="-122"/>
              </a:rPr>
              <a:t>孔乙己</a:t>
            </a:r>
            <a:r>
              <a:rPr lang="en-US" altLang="zh-CN" sz="4000" b="1" dirty="0">
                <a:solidFill>
                  <a:srgbClr val="FF0066"/>
                </a:solidFill>
                <a:ea typeface="华文行楷" panose="02010800040101010101" pitchFamily="2" charset="-122"/>
              </a:rPr>
              <a:t>》</a:t>
            </a:r>
            <a:r>
              <a:rPr lang="zh-CN" altLang="en-US" sz="4000" b="1" dirty="0">
                <a:ea typeface="华文行楷" panose="02010800040101010101" pitchFamily="2" charset="-122"/>
              </a:rPr>
              <a:t>。</a:t>
            </a:r>
            <a:r>
              <a:rPr lang="zh-CN" altLang="en-US" b="1" dirty="0"/>
              <a:t> </a:t>
            </a:r>
            <a:endParaRPr lang="zh-CN" altLang="en-US" b="1" dirty="0"/>
          </a:p>
        </p:txBody>
      </p:sp>
      <p:sp>
        <p:nvSpPr>
          <p:cNvPr id="14" name="云形标注 13"/>
          <p:cNvSpPr/>
          <p:nvPr/>
        </p:nvSpPr>
        <p:spPr bwMode="auto">
          <a:xfrm>
            <a:off x="7248128" y="80740"/>
            <a:ext cx="4536504" cy="2232248"/>
          </a:xfrm>
          <a:prstGeom prst="cloudCallout">
            <a:avLst>
              <a:gd name="adj1" fmla="val -24457"/>
              <a:gd name="adj2" fmla="val 59221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dirty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鲁迅在</a:t>
            </a:r>
            <a:endParaRPr lang="en-US" altLang="zh-CN" sz="4800" dirty="0">
              <a:solidFill>
                <a:srgbClr val="00206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dirty="0">
                <a:solidFill>
                  <a:srgbClr val="00206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呐喊什么？</a:t>
            </a:r>
            <a:endParaRPr lang="zh-CN" altLang="en-US" sz="4800" dirty="0">
              <a:solidFill>
                <a:srgbClr val="00206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2" grpId="0"/>
      <p:bldP spid="12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057400" y="914400"/>
            <a:ext cx="8305800" cy="5509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br>
              <a:rPr kumimoji="1" lang="en-US" altLang="zh-CN" sz="3200" b="1" dirty="0">
                <a:latin typeface="Times New Roman" panose="02020603050405020304" pitchFamily="18" charset="0"/>
              </a:rPr>
            </a:br>
            <a:r>
              <a:rPr kumimoji="1" lang="zh-CN" altLang="en-US" sz="3200" b="1" dirty="0">
                <a:latin typeface="Times New Roman" panose="02020603050405020304" pitchFamily="18" charset="0"/>
              </a:rPr>
              <a:t>读准下面红色字的音。</a:t>
            </a:r>
            <a:br>
              <a:rPr kumimoji="1" lang="zh-CN" altLang="en-US" sz="3200" b="1" dirty="0">
                <a:latin typeface="Times New Roman" panose="02020603050405020304" pitchFamily="18" charset="0"/>
              </a:rPr>
            </a:b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颓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唐（       ）     附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和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)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分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辩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   </a:t>
            </a:r>
            <a:endParaRPr kumimoji="1" lang="zh-CN" altLang="en-US" sz="3200" b="1" dirty="0">
              <a:latin typeface="Times New Roman" panose="02020603050405020304" pitchFamily="18" charset="0"/>
            </a:endParaRPr>
          </a:p>
          <a:p>
            <a:r>
              <a:rPr kumimoji="1" lang="zh-CN" altLang="en-US" sz="3200" b="1" dirty="0">
                <a:latin typeface="Times New Roman" panose="02020603050405020304" pitchFamily="18" charset="0"/>
              </a:rPr>
              <a:t>不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屑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置辩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）咸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亨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酒店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砚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     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荤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菜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)     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羼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水（         ）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拭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（        ）          </a:t>
            </a:r>
            <a:endParaRPr kumimoji="1" lang="zh-CN" altLang="en-US" sz="3200" b="1" dirty="0">
              <a:latin typeface="Times New Roman" panose="02020603050405020304" pitchFamily="18" charset="0"/>
            </a:endParaRPr>
          </a:p>
          <a:p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蘸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     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惋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惜（       ）    阔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绰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</a:t>
            </a:r>
            <a:br>
              <a:rPr kumimoji="1" lang="zh-CN" altLang="en-US" sz="3200" b="1" dirty="0">
                <a:latin typeface="Times New Roman" panose="02020603050405020304" pitchFamily="18" charset="0"/>
              </a:rPr>
            </a:b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舀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水（         ）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涨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红（           ）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endParaRPr kumimoji="1" lang="en-US" altLang="zh-CN" sz="3200" b="1" dirty="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哄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笑（         ）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间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或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</a:t>
            </a:r>
            <a:endParaRPr kumimoji="1" lang="zh-CN" altLang="en-US" sz="3200" b="1" dirty="0">
              <a:latin typeface="Times New Roman" panose="02020603050405020304" pitchFamily="18" charset="0"/>
            </a:endParaRPr>
          </a:p>
          <a:p>
            <a:r>
              <a:rPr kumimoji="1" lang="zh-CN" altLang="en-US" sz="3200" b="1" dirty="0">
                <a:latin typeface="Times New Roman" panose="02020603050405020304" pitchFamily="18" charset="0"/>
              </a:rPr>
              <a:t>打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折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（       ）      门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槛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（         ）</a:t>
            </a:r>
            <a:br>
              <a:rPr kumimoji="1" lang="zh-CN" altLang="en-US" sz="3200" b="1" dirty="0">
                <a:latin typeface="Times New Roman" panose="02020603050405020304" pitchFamily="18" charset="0"/>
              </a:rPr>
            </a:br>
            <a:endParaRPr kumimoji="1" lang="zh-CN" altLang="en-US" sz="3200" b="1" dirty="0">
              <a:latin typeface="Times New Roman" panose="02020603050405020304" pitchFamily="18" charset="0"/>
            </a:endParaRPr>
          </a:p>
          <a:p>
            <a:pPr eaLnBrk="0" hangingPunct="0"/>
            <a:endParaRPr kumimoji="1"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276600" y="1905000"/>
            <a:ext cx="8382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tuí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019800" y="1905000"/>
            <a:ext cx="12192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hè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8686800" y="1905000"/>
            <a:ext cx="1143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biàn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3886200" y="2362200"/>
            <a:ext cx="914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xiè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6858000" y="2362200"/>
            <a:ext cx="10668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hēng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8763000" y="2438400"/>
            <a:ext cx="12192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yàn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3200400" y="2819400"/>
            <a:ext cx="914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hūn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6172200" y="2819400"/>
            <a:ext cx="10668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 err="1">
                <a:solidFill>
                  <a:schemeClr val="accent2"/>
                </a:solidFill>
                <a:latin typeface="Times New Roman" panose="02020603050405020304" pitchFamily="18" charset="0"/>
              </a:rPr>
              <a:t>chàn</a:t>
            </a:r>
            <a:endParaRPr kumimoji="1" lang="en-US" altLang="zh-CN" sz="32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8763000" y="2895600"/>
            <a:ext cx="914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shì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2667000" y="3352800"/>
            <a:ext cx="1676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zhàn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6096000" y="3352800"/>
            <a:ext cx="1143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wǎn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8686800" y="3352800"/>
            <a:ext cx="1295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chuò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3276600" y="3810000"/>
            <a:ext cx="914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yǎo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6096000" y="3810000"/>
            <a:ext cx="13716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zhàng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3276600" y="4343400"/>
            <a:ext cx="1143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hōng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6096000" y="4343400"/>
            <a:ext cx="9906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jiàn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3276600" y="4876800"/>
            <a:ext cx="8382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shé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3" name="Text Box 23"/>
          <p:cNvSpPr txBox="1">
            <a:spLocks noChangeArrowheads="1"/>
          </p:cNvSpPr>
          <p:nvPr/>
        </p:nvSpPr>
        <p:spPr bwMode="auto">
          <a:xfrm>
            <a:off x="6248400" y="4800600"/>
            <a:ext cx="914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kǎn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1" name="Rectangle 2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l" eaLnBrk="1" hangingPunct="1"/>
            <a:r>
              <a:rPr lang="zh-CN" altLang="en-US" b="1" dirty="0"/>
              <a:t>当堂掌握：字词</a:t>
            </a:r>
            <a:endParaRPr lang="zh-CN" altLang="en-US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5" grpId="0" autoUpdateAnimBg="0"/>
      <p:bldP spid="10246" grpId="0" autoUpdateAnimBg="0"/>
      <p:bldP spid="10247" grpId="0" autoUpdateAnimBg="0"/>
      <p:bldP spid="10248" grpId="0" autoUpdateAnimBg="0"/>
      <p:bldP spid="10249" grpId="0" autoUpdateAnimBg="0"/>
      <p:bldP spid="10250" grpId="0" autoUpdateAnimBg="0"/>
      <p:bldP spid="10251" grpId="0" autoUpdateAnimBg="0"/>
      <p:bldP spid="10252" grpId="0" autoUpdateAnimBg="0"/>
      <p:bldP spid="10253" grpId="0" autoUpdateAnimBg="0"/>
      <p:bldP spid="10254" grpId="0" autoUpdateAnimBg="0"/>
      <p:bldP spid="10255" grpId="0" autoUpdateAnimBg="0"/>
      <p:bldP spid="10256" grpId="0" autoUpdateAnimBg="0"/>
      <p:bldP spid="10257" grpId="0" autoUpdateAnimBg="0"/>
      <p:bldP spid="10259" grpId="0" autoUpdateAnimBg="0"/>
      <p:bldP spid="10260" grpId="0" autoUpdateAnimBg="0"/>
      <p:bldP spid="10262" grpId="0" autoUpdateAnimBg="0"/>
      <p:bldP spid="1026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79568" y="764704"/>
            <a:ext cx="38884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latin typeface="华文行楷" panose="02010800040101010101" pitchFamily="2" charset="-122"/>
                <a:ea typeface="华文行楷" panose="02010800040101010101" pitchFamily="2" charset="-122"/>
              </a:rPr>
              <a:t>朗读课文，把握文章结构。</a:t>
            </a:r>
            <a:endParaRPr lang="zh-CN" altLang="en-US" sz="60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3" name="Picture 2" descr="孔乙己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0"/>
            <a:ext cx="5410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837259" y="1630364"/>
            <a:ext cx="5834063" cy="98238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第一部分（</a:t>
            </a:r>
            <a:r>
              <a:rPr lang="en-US" altLang="zh-CN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－ </a:t>
            </a:r>
            <a:r>
              <a:rPr lang="en-US" altLang="zh-CN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）</a:t>
            </a:r>
            <a:r>
              <a:rPr lang="zh-CN" altLang="en-US" sz="2800" b="1" dirty="0">
                <a:solidFill>
                  <a:srgbClr val="18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介绍咸亨酒</a:t>
            </a:r>
            <a:endParaRPr lang="zh-CN" altLang="en-US" sz="2800" b="1" dirty="0">
              <a:solidFill>
                <a:srgbClr val="18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18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店，交代环境。</a:t>
            </a:r>
            <a:endParaRPr lang="zh-CN" altLang="en-US" sz="2800" b="1" dirty="0">
              <a:solidFill>
                <a:srgbClr val="18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838846" y="2636839"/>
            <a:ext cx="6335712" cy="98238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第二部分（</a:t>
            </a:r>
            <a:r>
              <a:rPr lang="en-US" altLang="zh-CN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－</a:t>
            </a:r>
            <a:r>
              <a:rPr lang="en-US" altLang="zh-CN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13</a:t>
            </a:r>
            <a:r>
              <a:rPr lang="zh-CN" altLang="en-US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）写孔乙己的</a:t>
            </a:r>
            <a:endParaRPr lang="zh-CN" altLang="en-US" sz="2800" b="1" dirty="0">
              <a:solidFill>
                <a:srgbClr val="180000"/>
              </a:solidFill>
              <a:latin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180000"/>
                </a:solidFill>
                <a:latin typeface="宋体" panose="02010600030101010101" pitchFamily="2" charset="-122"/>
              </a:rPr>
              <a:t>悲惨遭遇。 </a:t>
            </a:r>
            <a:endParaRPr lang="zh-CN" altLang="en-US" sz="2800" b="1" dirty="0">
              <a:solidFill>
                <a:srgbClr val="180000"/>
              </a:solidFill>
              <a:latin typeface="宋体" panose="02010600030101010101" pitchFamily="2" charset="-122"/>
            </a:endParaRPr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1270647" y="3636964"/>
            <a:ext cx="5616575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</a:rPr>
              <a:t>第一层（</a:t>
            </a:r>
            <a:r>
              <a:rPr lang="en-US" altLang="zh-CN" sz="2800" b="1" dirty="0">
                <a:solidFill>
                  <a:srgbClr val="000099"/>
                </a:solidFill>
                <a:ea typeface="楷体_GB2312" pitchFamily="49" charset="-122"/>
              </a:rPr>
              <a:t>4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</a:rPr>
              <a:t>－</a:t>
            </a:r>
            <a:r>
              <a:rPr lang="en-US" altLang="zh-CN" sz="2800" b="1" dirty="0">
                <a:solidFill>
                  <a:srgbClr val="000099"/>
                </a:solidFill>
                <a:ea typeface="楷体_GB2312" pitchFamily="49" charset="-122"/>
              </a:rPr>
              <a:t>9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</a:rPr>
              <a:t>）</a:t>
            </a:r>
            <a:r>
              <a:rPr lang="zh-CN" altLang="en-US" sz="2800" b="1" dirty="0">
                <a:solidFill>
                  <a:srgbClr val="000099"/>
                </a:solidFill>
                <a:sym typeface="宋体" panose="02010600030101010101" pitchFamily="2" charset="-122"/>
              </a:rPr>
              <a:t>交代孔乙己的</a:t>
            </a:r>
            <a:endParaRPr lang="zh-CN" altLang="en-US" sz="2800" b="1" dirty="0">
              <a:solidFill>
                <a:srgbClr val="000099"/>
              </a:solidFill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99"/>
                </a:solidFill>
                <a:sym typeface="宋体" panose="02010600030101010101" pitchFamily="2" charset="-122"/>
              </a:rPr>
              <a:t>生平遭遇。</a:t>
            </a:r>
            <a:endParaRPr lang="zh-CN" altLang="en-US" sz="2800" b="1" dirty="0">
              <a:solidFill>
                <a:srgbClr val="000099"/>
              </a:solidFill>
              <a:sym typeface="宋体" panose="02010600030101010101" pitchFamily="2" charset="-122"/>
            </a:endParaRPr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1270646" y="4645026"/>
            <a:ext cx="5618162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</a:rPr>
              <a:t>第二层（</a:t>
            </a:r>
            <a:r>
              <a:rPr lang="en-US" altLang="zh-CN" sz="2800" b="1" dirty="0">
                <a:solidFill>
                  <a:srgbClr val="000099"/>
                </a:solidFill>
                <a:ea typeface="楷体_GB2312" pitchFamily="49" charset="-122"/>
              </a:rPr>
              <a:t>10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</a:rPr>
              <a:t>－</a:t>
            </a:r>
            <a:r>
              <a:rPr lang="en-US" altLang="zh-CN" sz="2800" b="1" dirty="0">
                <a:solidFill>
                  <a:srgbClr val="000099"/>
                </a:solidFill>
                <a:ea typeface="楷体_GB2312" pitchFamily="49" charset="-122"/>
              </a:rPr>
              <a:t>11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</a:rPr>
              <a:t>）孔乙己最后</a:t>
            </a:r>
            <a:endParaRPr lang="zh-CN" altLang="en-US" sz="2800" b="1" dirty="0">
              <a:solidFill>
                <a:srgbClr val="000099"/>
              </a:solidFill>
              <a:latin typeface="宋体" panose="02010600030101010101" pitchFamily="2" charset="-122"/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</a:rPr>
              <a:t>一次到酒店喝酒。</a:t>
            </a:r>
            <a:endParaRPr lang="zh-CN" altLang="en-US" sz="2800" b="1" dirty="0">
              <a:solidFill>
                <a:srgbClr val="000099"/>
              </a:solidFill>
              <a:ea typeface="楷体_GB2312" pitchFamily="49" charset="-122"/>
            </a:endParaRPr>
          </a:p>
        </p:txBody>
      </p:sp>
      <p:sp>
        <p:nvSpPr>
          <p:cNvPr id="108550" name="Rectangle 6"/>
          <p:cNvSpPr>
            <a:spLocks noChangeArrowheads="1"/>
          </p:cNvSpPr>
          <p:nvPr/>
        </p:nvSpPr>
        <p:spPr bwMode="auto">
          <a:xfrm>
            <a:off x="1270646" y="5580063"/>
            <a:ext cx="5618162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</a:rPr>
              <a:t>第三层（</a:t>
            </a:r>
            <a:r>
              <a:rPr lang="en-US" altLang="zh-CN" sz="2800" b="1" dirty="0">
                <a:solidFill>
                  <a:srgbClr val="000099"/>
                </a:solidFill>
                <a:ea typeface="楷体_GB2312" pitchFamily="49" charset="-122"/>
              </a:rPr>
              <a:t>12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</a:rPr>
              <a:t>－</a:t>
            </a:r>
            <a:r>
              <a:rPr lang="en-US" altLang="zh-CN" sz="2800" b="1" dirty="0">
                <a:solidFill>
                  <a:srgbClr val="000099"/>
                </a:solidFill>
                <a:ea typeface="楷体_GB2312" pitchFamily="49" charset="-122"/>
              </a:rPr>
              <a:t>13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</a:rPr>
              <a:t>）孔乙己</a:t>
            </a:r>
            <a:r>
              <a:rPr lang="zh-CN" altLang="en-US" sz="2800" b="1" dirty="0">
                <a:solidFill>
                  <a:srgbClr val="000099"/>
                </a:solidFill>
                <a:ea typeface="楷体_GB2312" pitchFamily="49" charset="-122"/>
              </a:rPr>
              <a:t>的悲</a:t>
            </a:r>
            <a:endParaRPr lang="zh-CN" altLang="en-US" sz="2800" b="1" dirty="0">
              <a:solidFill>
                <a:srgbClr val="000099"/>
              </a:solidFill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000099"/>
                </a:solidFill>
                <a:ea typeface="楷体_GB2312" pitchFamily="49" charset="-122"/>
              </a:rPr>
              <a:t>惨结局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</a:rPr>
              <a:t>。</a:t>
            </a:r>
            <a:r>
              <a:rPr lang="zh-CN" altLang="en-US" sz="2800" b="1" dirty="0">
                <a:solidFill>
                  <a:srgbClr val="000099"/>
                </a:solidFill>
                <a:ea typeface="楷体_GB2312" pitchFamily="49" charset="-122"/>
              </a:rPr>
              <a:t> </a:t>
            </a:r>
            <a:endParaRPr lang="zh-CN" altLang="en-US" sz="2800" b="1" dirty="0">
              <a:solidFill>
                <a:srgbClr val="000099"/>
              </a:solidFill>
              <a:ea typeface="楷体_GB2312" pitchFamily="49" charset="-122"/>
            </a:endParaRPr>
          </a:p>
        </p:txBody>
      </p:sp>
      <p:sp>
        <p:nvSpPr>
          <p:cNvPr id="108551" name="Text Box 7"/>
          <p:cNvSpPr txBox="1">
            <a:spLocks noChangeArrowheads="1"/>
          </p:cNvSpPr>
          <p:nvPr/>
        </p:nvSpPr>
        <p:spPr bwMode="auto">
          <a:xfrm>
            <a:off x="4078934" y="4149725"/>
            <a:ext cx="3313113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（开端、发展）</a:t>
            </a:r>
            <a:endParaRPr lang="zh-CN" altLang="en-US" sz="2800" b="1"/>
          </a:p>
        </p:txBody>
      </p:sp>
      <p:sp>
        <p:nvSpPr>
          <p:cNvPr id="108552" name="Text Box 8"/>
          <p:cNvSpPr txBox="1">
            <a:spLocks noChangeArrowheads="1"/>
          </p:cNvSpPr>
          <p:nvPr/>
        </p:nvSpPr>
        <p:spPr bwMode="auto">
          <a:xfrm>
            <a:off x="4332933" y="5943600"/>
            <a:ext cx="685800" cy="36933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zh-CN" altLang="zh-CN"/>
          </a:p>
        </p:txBody>
      </p:sp>
      <p:sp>
        <p:nvSpPr>
          <p:cNvPr id="108553" name="Text Box 9"/>
          <p:cNvSpPr txBox="1">
            <a:spLocks noChangeArrowheads="1"/>
          </p:cNvSpPr>
          <p:nvPr/>
        </p:nvSpPr>
        <p:spPr bwMode="auto">
          <a:xfrm>
            <a:off x="4439296" y="5084763"/>
            <a:ext cx="273685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（高潮）</a:t>
            </a:r>
            <a:endParaRPr lang="zh-CN" altLang="en-US" sz="2800" b="1"/>
          </a:p>
        </p:txBody>
      </p:sp>
      <p:sp>
        <p:nvSpPr>
          <p:cNvPr id="108554" name="Text Box 10"/>
          <p:cNvSpPr txBox="1">
            <a:spLocks noChangeArrowheads="1"/>
          </p:cNvSpPr>
          <p:nvPr/>
        </p:nvSpPr>
        <p:spPr bwMode="auto">
          <a:xfrm>
            <a:off x="4439296" y="6092826"/>
            <a:ext cx="16573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（结局）</a:t>
            </a:r>
            <a:endParaRPr lang="zh-CN" altLang="en-US" sz="2800" b="1"/>
          </a:p>
        </p:txBody>
      </p:sp>
      <p:sp>
        <p:nvSpPr>
          <p:cNvPr id="108556" name="WordArt 12"/>
          <p:cNvSpPr>
            <a:spLocks noChangeArrowheads="1" noChangeShapeType="1"/>
          </p:cNvSpPr>
          <p:nvPr/>
        </p:nvSpPr>
        <p:spPr bwMode="auto">
          <a:xfrm>
            <a:off x="767408" y="1052513"/>
            <a:ext cx="6400800" cy="360362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0"/>
                <a:gd name="adj2" fmla="val 0"/>
              </a:avLst>
            </a:prstTxWarp>
          </a:bodyPr>
          <a:lstStyle/>
          <a:p>
            <a:pPr algn="ctr"/>
            <a:r>
              <a:rPr lang="zh-CN" altLang="en-US" sz="3600" b="1" dirty="0">
                <a:ln w="9525">
                  <a:noFill/>
                  <a:round/>
                </a:ln>
                <a:latin typeface="宋体" panose="02010600030101010101" pitchFamily="2" charset="-122"/>
                <a:ea typeface="宋体" panose="02010600030101010101" pitchFamily="2" charset="-122"/>
              </a:rPr>
              <a:t>本文的情节结构应该如何划分？</a:t>
            </a:r>
            <a:endParaRPr lang="zh-CN" altLang="en-US" sz="3600" b="1" dirty="0">
              <a:ln w="9525">
                <a:noFill/>
                <a:round/>
              </a:ln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8557" name="WordArt 13"/>
          <p:cNvSpPr>
            <a:spLocks noChangeArrowheads="1" noChangeShapeType="1"/>
          </p:cNvSpPr>
          <p:nvPr/>
        </p:nvSpPr>
        <p:spPr bwMode="auto">
          <a:xfrm>
            <a:off x="2639071" y="117476"/>
            <a:ext cx="2189162" cy="5937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B2B2B2"/>
                  </a:solidFill>
                  <a:round/>
                </a:ln>
                <a:solidFill>
                  <a:schemeClr val="tx2"/>
                </a:solidFill>
                <a:latin typeface="楷体_GB2312"/>
                <a:ea typeface="楷体_GB2312"/>
              </a:rPr>
              <a:t>整体感知</a:t>
            </a:r>
            <a:endParaRPr lang="zh-CN" altLang="en-US" sz="3600" b="1" kern="10">
              <a:ln w="12700">
                <a:solidFill>
                  <a:srgbClr val="B2B2B2"/>
                </a:solidFill>
                <a:round/>
              </a:ln>
              <a:solidFill>
                <a:schemeClr val="tx2"/>
              </a:solidFill>
              <a:latin typeface="楷体_GB2312"/>
              <a:ea typeface="楷体_GB231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 autoUpdateAnimBg="0"/>
      <p:bldP spid="108547" grpId="0" autoUpdateAnimBg="0"/>
      <p:bldP spid="108548" grpId="0" autoUpdateAnimBg="0"/>
      <p:bldP spid="108549" grpId="0" autoUpdateAnimBg="0"/>
      <p:bldP spid="108550" grpId="0" autoUpdateAnimBg="0"/>
      <p:bldP spid="108551" grpId="0" autoUpdateAnimBg="0"/>
      <p:bldP spid="108553" grpId="0" autoUpdateAnimBg="0"/>
      <p:bldP spid="10855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type="title"/>
          </p:nvPr>
        </p:nvSpPr>
        <p:spPr>
          <a:xfrm>
            <a:off x="2351584" y="0"/>
            <a:ext cx="7354888" cy="630238"/>
          </a:xfrm>
          <a:solidFill>
            <a:schemeClr val="bg1"/>
          </a:solidFill>
        </p:spPr>
        <p:txBody>
          <a:bodyPr/>
          <a:lstStyle/>
          <a:p>
            <a:r>
              <a:rPr lang="zh-CN" altLang="en-US" b="1" i="1" u="sng" dirty="0">
                <a:solidFill>
                  <a:srgbClr val="FF3300"/>
                </a:solidFill>
              </a:rPr>
              <a:t>阅读课文第一部分（</a:t>
            </a:r>
            <a:r>
              <a:rPr lang="en-US" altLang="zh-CN" b="1" i="1" u="sng" dirty="0">
                <a:solidFill>
                  <a:srgbClr val="FF3300"/>
                </a:solidFill>
              </a:rPr>
              <a:t>1-3</a:t>
            </a:r>
            <a:r>
              <a:rPr lang="zh-CN" altLang="en-US" b="1" i="1" u="sng" dirty="0">
                <a:solidFill>
                  <a:srgbClr val="FF3300"/>
                </a:solidFill>
              </a:rPr>
              <a:t>）</a:t>
            </a:r>
            <a:endParaRPr lang="zh-CN" altLang="en-US" b="1" i="1" u="sng" dirty="0">
              <a:solidFill>
                <a:srgbClr val="FF33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20136" y="1268760"/>
            <a:ext cx="27363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华文行楷" panose="02010800040101010101" pitchFamily="2" charset="-122"/>
                <a:ea typeface="华文行楷" panose="02010800040101010101" pitchFamily="2" charset="-122"/>
              </a:rPr>
              <a:t>仔细分析第一部分内容，从中可以看出当时社会的哪些特点？</a:t>
            </a:r>
            <a:endParaRPr lang="zh-CN" altLang="en-US" sz="44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6" name="Picture 2" descr="xianhe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990600"/>
            <a:ext cx="5220072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1524000" y="2492376"/>
            <a:ext cx="9144000" cy="43656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b="1"/>
              <a:t>。</a:t>
            </a:r>
            <a:endParaRPr kumimoji="1" lang="zh-CN" altLang="en-US" b="1"/>
          </a:p>
        </p:txBody>
      </p:sp>
      <p:sp>
        <p:nvSpPr>
          <p:cNvPr id="47107" name="Rectangle 3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1524001" y="404813"/>
            <a:ext cx="8208963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分析第一部分：社会环境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1774825" y="1268413"/>
            <a:ext cx="7850188" cy="18018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时间：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地点：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1774826" y="3500439"/>
            <a:ext cx="2736999" cy="35131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Arial" panose="020B0604020202020204"/>
                <a:ea typeface="黑体" panose="02010609060101010101" pitchFamily="2" charset="-122"/>
              </a:rPr>
              <a:t>“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短衣帮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/>
                <a:ea typeface="黑体" panose="02010609060101010101" pitchFamily="2" charset="-122"/>
              </a:rPr>
              <a:t>”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　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Arial" panose="020B0604020202020204"/>
                <a:ea typeface="黑体" panose="02010609060101010101" pitchFamily="2" charset="-122"/>
              </a:rPr>
              <a:t>“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穿长衫的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/>
                <a:ea typeface="黑体" panose="02010609060101010101" pitchFamily="2" charset="-122"/>
              </a:rPr>
              <a:t>”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掌柜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4008265" y="3573017"/>
            <a:ext cx="504825" cy="1311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短</a:t>
            </a:r>
            <a:endParaRPr lang="zh-CN" altLang="en-US" sz="3200" b="1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长</a:t>
            </a:r>
            <a:endParaRPr lang="zh-CN" altLang="en-US" sz="3200" b="1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5808489" y="3573017"/>
            <a:ext cx="863600" cy="13112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站</a:t>
            </a:r>
            <a:endParaRPr lang="zh-CN" altLang="en-US" sz="3200" b="1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坐</a:t>
            </a:r>
            <a:endParaRPr lang="zh-CN" altLang="en-US" sz="3200" b="1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4871864" y="3573017"/>
            <a:ext cx="792162" cy="13112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外</a:t>
            </a:r>
            <a:endParaRPr lang="zh-CN" altLang="en-US" sz="3200" b="1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里</a:t>
            </a:r>
            <a:endParaRPr lang="zh-CN" altLang="en-US" sz="3200" b="1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6672264" y="3861048"/>
            <a:ext cx="3995737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贫富悬殊 阶级对立</a:t>
            </a:r>
            <a:endParaRPr lang="zh-CN" altLang="en-US" sz="32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7116" name="AutoShape 12"/>
          <p:cNvSpPr/>
          <p:nvPr/>
        </p:nvSpPr>
        <p:spPr bwMode="auto">
          <a:xfrm>
            <a:off x="6456041" y="3789041"/>
            <a:ext cx="288925" cy="936625"/>
          </a:xfrm>
          <a:prstGeom prst="rightBrace">
            <a:avLst>
              <a:gd name="adj1" fmla="val 27015"/>
              <a:gd name="adj2" fmla="val 50000"/>
            </a:avLst>
          </a:prstGeom>
          <a:noFill/>
          <a:ln w="19050">
            <a:solidFill>
              <a:srgbClr val="000000"/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 bwMode="auto">
          <a:xfrm>
            <a:off x="1774825" y="2781301"/>
            <a:ext cx="1441450" cy="555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zh-CN" altLang="en-US" sz="32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人物</a:t>
            </a:r>
            <a:endParaRPr lang="zh-CN" altLang="en-US" sz="32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7121" name="Text Box 17"/>
          <p:cNvSpPr txBox="1">
            <a:spLocks noChangeArrowheads="1"/>
          </p:cNvSpPr>
          <p:nvPr/>
        </p:nvSpPr>
        <p:spPr bwMode="auto">
          <a:xfrm>
            <a:off x="3071814" y="5013326"/>
            <a:ext cx="7056437" cy="13234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对长衫客：极力逢迎，恭敬侍候  </a:t>
            </a:r>
            <a:endParaRPr kumimoji="1"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对短衣帮：不讲情义，恣意剥削</a:t>
            </a:r>
            <a:endParaRPr kumimoji="1"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783632" y="1268760"/>
            <a:ext cx="5886400" cy="1172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68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清朝末年</a:t>
            </a:r>
            <a:r>
              <a:rPr lang="zh-CN" altLang="en-US" sz="2800" dirty="0">
                <a:solidFill>
                  <a:srgbClr val="000000"/>
                </a:solidFill>
                <a:ea typeface="黑体" panose="02010609060101010101" pitchFamily="2" charset="-122"/>
              </a:rPr>
              <a:t>“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这是</a:t>
            </a:r>
            <a:r>
              <a:rPr lang="zh-CN" altLang="en-US" sz="2800" u="sng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二十多年前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的事</a:t>
            </a:r>
            <a:r>
              <a:rPr lang="zh-CN" altLang="en-US" sz="2800" dirty="0">
                <a:solidFill>
                  <a:srgbClr val="000000"/>
                </a:solidFill>
                <a:ea typeface="黑体" panose="02010609060101010101" pitchFamily="2" charset="-122"/>
              </a:rPr>
              <a:t>”</a:t>
            </a:r>
            <a:endParaRPr lang="en-US" altLang="zh-CN" sz="2800" dirty="0">
              <a:solidFill>
                <a:srgbClr val="000000"/>
              </a:solidFill>
              <a:ea typeface="黑体" panose="02010609060101010101" pitchFamily="2" charset="-122"/>
            </a:endParaRPr>
          </a:p>
          <a:p>
            <a:pPr>
              <a:spcBef>
                <a:spcPts val="168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咸亨酒店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 build="p"/>
      <p:bldP spid="47111" grpId="0" build="p"/>
      <p:bldP spid="47112" grpId="0" build="p"/>
      <p:bldP spid="47113" grpId="0" build="p"/>
      <p:bldP spid="47114" grpId="0" build="p"/>
      <p:bldP spid="47115" grpId="0"/>
      <p:bldP spid="47116" grpId="0" animBg="1"/>
      <p:bldP spid="47117" grpId="0"/>
      <p:bldP spid="471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1625600" y="1659890"/>
            <a:ext cx="8940800" cy="353822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作者描写社会环境：</a:t>
            </a:r>
            <a:endParaRPr kumimoji="1"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just"/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Ａ、把“短衣帮”与“穿长衫”的喝酒形象作对比，突出了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贫富悬殊、等级森严</a:t>
            </a:r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的社会现实。</a:t>
            </a:r>
            <a:endParaRPr kumimoji="1"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just"/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Ｂ、从“我”职务的变换，可以窥见掌柜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冷酷势利</a:t>
            </a:r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的一面。</a:t>
            </a:r>
            <a:endParaRPr kumimoji="1"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just"/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Ｃ、掌柜是一副凶脸孔，主顾也没有什么好声气：冷酷的酒店氛围，以小见大，更见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世态炎凉。</a:t>
            </a:r>
            <a:endParaRPr kumimoji="1"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80883" y="630873"/>
            <a:ext cx="8229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en-US" altLang="zh-CN" sz="4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4400" b="1" dirty="0">
                <a:solidFill>
                  <a:srgbClr val="FF0066"/>
                </a:solidFill>
                <a:ea typeface="隶书" panose="02010509060101010101" pitchFamily="49" charset="-122"/>
              </a:rPr>
              <a:t>      </a:t>
            </a:r>
            <a:r>
              <a:rPr lang="zh-CN" altLang="en-US" sz="4400" b="1" dirty="0">
                <a:solidFill>
                  <a:srgbClr val="FF0066"/>
                </a:solidFill>
                <a:ea typeface="隶书" panose="02010509060101010101" pitchFamily="49" charset="-122"/>
              </a:rPr>
              <a:t>咸亨酒店</a:t>
            </a:r>
            <a:r>
              <a:rPr lang="zh-CN" altLang="en-US" sz="4400" b="1" dirty="0">
                <a:ea typeface="隶书" panose="02010509060101010101" pitchFamily="49" charset="-122"/>
              </a:rPr>
              <a:t>是鲁镇的</a:t>
            </a:r>
            <a:r>
              <a:rPr lang="zh-CN" altLang="en-US" sz="4400" b="1" dirty="0">
                <a:solidFill>
                  <a:srgbClr val="FF0066"/>
                </a:solidFill>
                <a:ea typeface="隶书" panose="02010509060101010101" pitchFamily="49" charset="-122"/>
              </a:rPr>
              <a:t>缩影</a:t>
            </a:r>
            <a:r>
              <a:rPr lang="zh-CN" altLang="en-US" sz="4400" b="1" dirty="0">
                <a:ea typeface="隶书" panose="02010509060101010101" pitchFamily="49" charset="-122"/>
              </a:rPr>
              <a:t>，是半封建半殖民地社会的缩影，课文一开始就交代了故事发生的</a:t>
            </a:r>
            <a:r>
              <a:rPr lang="zh-CN" altLang="en-US" sz="4400" b="1" dirty="0">
                <a:solidFill>
                  <a:srgbClr val="FF0066"/>
                </a:solidFill>
                <a:ea typeface="隶书" panose="02010509060101010101" pitchFamily="49" charset="-122"/>
              </a:rPr>
              <a:t>社会背景</a:t>
            </a:r>
            <a:r>
              <a:rPr lang="zh-CN" altLang="en-US" sz="4400" b="1" dirty="0">
                <a:ea typeface="隶书" panose="02010509060101010101" pitchFamily="49" charset="-122"/>
              </a:rPr>
              <a:t>，为主人公的出场及性格命运的展开作好了</a:t>
            </a:r>
            <a:r>
              <a:rPr lang="zh-CN" altLang="en-US" sz="4400" b="1" dirty="0">
                <a:solidFill>
                  <a:srgbClr val="FF0066"/>
                </a:solidFill>
                <a:ea typeface="隶书" panose="02010509060101010101" pitchFamily="49" charset="-122"/>
              </a:rPr>
              <a:t>铺垫</a:t>
            </a:r>
            <a:r>
              <a:rPr lang="zh-CN" altLang="en-US" sz="4400" b="1" dirty="0">
                <a:ea typeface="隶书" panose="02010509060101010101" pitchFamily="49" charset="-122"/>
              </a:rPr>
              <a:t>。</a:t>
            </a:r>
            <a:endParaRPr lang="zh-CN" altLang="en-US" sz="44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1919288" y="476250"/>
            <a:ext cx="8064500" cy="649288"/>
          </a:xfrm>
          <a:solidFill>
            <a:schemeClr val="bg1"/>
          </a:solidFill>
        </p:spPr>
        <p:txBody>
          <a:bodyPr/>
          <a:lstStyle/>
          <a:p>
            <a:r>
              <a:rPr lang="zh-CN" altLang="en-US" sz="5400" u="sng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分析第二部分（</a:t>
            </a:r>
            <a:r>
              <a:rPr lang="en-US" altLang="zh-CN" sz="5400" u="sng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4-9</a:t>
            </a:r>
            <a:r>
              <a:rPr lang="zh-CN" altLang="en-US" sz="5400" u="sng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）</a:t>
            </a:r>
            <a:endParaRPr lang="zh-CN" altLang="en-US" sz="5400" u="sng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" name="云形标注 6"/>
          <p:cNvSpPr/>
          <p:nvPr/>
        </p:nvSpPr>
        <p:spPr bwMode="auto">
          <a:xfrm>
            <a:off x="6888088" y="839205"/>
            <a:ext cx="4283968" cy="2304256"/>
          </a:xfrm>
          <a:prstGeom prst="cloudCallout">
            <a:avLst>
              <a:gd name="adj1" fmla="val -79885"/>
              <a:gd name="adj2" fmla="val 34598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chemeClr val="accent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归纳概括本部分写</a:t>
            </a:r>
            <a:endParaRPr lang="en-US" altLang="zh-CN" sz="3200" dirty="0">
              <a:solidFill>
                <a:schemeClr val="accent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chemeClr val="accent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了孔乙己的哪几个</a:t>
            </a:r>
            <a:endParaRPr lang="en-US" altLang="zh-CN" sz="3200" dirty="0">
              <a:solidFill>
                <a:schemeClr val="accent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chemeClr val="accent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生活片段？</a:t>
            </a:r>
            <a:endParaRPr lang="zh-CN" altLang="en-US" sz="3200" dirty="0">
              <a:solidFill>
                <a:schemeClr val="accent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9" name="Picture 3" descr="ksyiji0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867776" y="4149726"/>
            <a:ext cx="1800225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847528" y="2780928"/>
            <a:ext cx="5715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被人取笑偷东西。（第</a:t>
            </a:r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endParaRPr kumimoji="1"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847528" y="3466728"/>
            <a:ext cx="6705600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被人讥笑考不中秀才。（第</a:t>
            </a:r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b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</a:br>
            <a:endParaRPr kumimoji="1"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847529" y="4149081"/>
            <a:ext cx="4951997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教小伙计写字。（第</a:t>
            </a:r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7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endParaRPr kumimoji="1"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1847528" y="4762128"/>
            <a:ext cx="6019800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给孩子们吃茴香豆。（第</a:t>
            </a:r>
            <a:r>
              <a:rPr kumimoji="1" lang="en-US" altLang="zh-CN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8</a:t>
            </a:r>
            <a:r>
              <a:rPr kumimoji="1" lang="zh-CN" altLang="en-US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endParaRPr kumimoji="1" lang="zh-CN" altLang="en-US" sz="32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32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" name="AutoShape 10"/>
          <p:cNvSpPr/>
          <p:nvPr/>
        </p:nvSpPr>
        <p:spPr bwMode="auto">
          <a:xfrm>
            <a:off x="7714928" y="2857128"/>
            <a:ext cx="381000" cy="2300064"/>
          </a:xfrm>
          <a:prstGeom prst="rightBrace">
            <a:avLst>
              <a:gd name="adj1" fmla="val 66667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WordArt 11"/>
          <p:cNvSpPr>
            <a:spLocks noChangeArrowheads="1" noChangeShapeType="1" noTextEdit="1"/>
          </p:cNvSpPr>
          <p:nvPr/>
        </p:nvSpPr>
        <p:spPr bwMode="auto">
          <a:xfrm>
            <a:off x="8256240" y="3933056"/>
            <a:ext cx="18669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noFill/>
                  <a:round/>
                </a:ln>
                <a:solidFill>
                  <a:srgbClr val="C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正面描写</a:t>
            </a:r>
            <a:endParaRPr lang="zh-CN" altLang="en-US" sz="3600" b="1" kern="10" dirty="0">
              <a:ln w="9525">
                <a:noFill/>
                <a:round/>
              </a:ln>
              <a:solidFill>
                <a:srgbClr val="C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847528" y="5589241"/>
            <a:ext cx="65165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b="1" dirty="0">
                <a:ea typeface="华文行楷" panose="02010800040101010101" pitchFamily="2" charset="-122"/>
              </a:rPr>
              <a:t>—</a:t>
            </a:r>
            <a:r>
              <a:rPr kumimoji="1" lang="zh-CN" altLang="en-US" sz="32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插叙</a:t>
            </a:r>
            <a:r>
              <a:rPr kumimoji="1" lang="zh-CN" altLang="en-US" sz="3200" b="1" dirty="0">
                <a:ea typeface="华文行楷" panose="02010800040101010101" pitchFamily="2" charset="-122"/>
              </a:rPr>
              <a:t>“</a:t>
            </a:r>
            <a:r>
              <a:rPr kumimoji="1"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读过书</a:t>
            </a:r>
            <a:r>
              <a:rPr kumimoji="1" lang="zh-CN" altLang="en-US" sz="3200" b="1" dirty="0">
                <a:ea typeface="华文行楷" panose="02010800040101010101" pitchFamily="2" charset="-122"/>
              </a:rPr>
              <a:t>”</a:t>
            </a:r>
            <a:r>
              <a:rPr kumimoji="1"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的经历（第</a:t>
            </a:r>
            <a:r>
              <a:rPr kumimoji="1" lang="en-US" altLang="zh-CN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5</a:t>
            </a:r>
            <a:r>
              <a:rPr kumimoji="1"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段）</a:t>
            </a:r>
            <a:endParaRPr lang="zh-CN" alt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5375920" y="6309320"/>
            <a:ext cx="2196000" cy="4320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noFill/>
                  <a:round/>
                </a:ln>
                <a:solidFill>
                  <a:srgbClr val="C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侧面描写</a:t>
            </a:r>
            <a:endParaRPr lang="zh-CN" altLang="en-US" sz="3600" b="1" kern="10" dirty="0">
              <a:ln w="9525">
                <a:noFill/>
                <a:round/>
              </a:ln>
              <a:solidFill>
                <a:srgbClr val="C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/>
      <p:bldP spid="12" grpId="0"/>
      <p:bldP spid="13" grpId="0"/>
      <p:bldP spid="15" grpId="0" animBg="1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775520" y="908720"/>
            <a:ext cx="8147248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孔乙己是站着喝酒而穿长衫的唯一的人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椭圆 5"/>
          <p:cNvSpPr/>
          <p:nvPr/>
        </p:nvSpPr>
        <p:spPr bwMode="auto">
          <a:xfrm rot="1053144">
            <a:off x="1560688" y="2257883"/>
            <a:ext cx="8220144" cy="2653525"/>
          </a:xfrm>
          <a:prstGeom prst="ellipse">
            <a:avLst/>
          </a:prstGeom>
          <a:solidFill>
            <a:srgbClr val="FF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91544" y="1997839"/>
            <a:ext cx="95050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latin typeface="黑体" panose="02010609060101010101" pitchFamily="2" charset="-122"/>
                <a:ea typeface="黑体" panose="02010609060101010101" pitchFamily="2" charset="-122"/>
              </a:rPr>
              <a:t>穿长衫        短衣帮</a:t>
            </a:r>
            <a:endParaRPr lang="en-US" altLang="zh-CN" sz="60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60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6000" dirty="0">
                <a:latin typeface="黑体" panose="02010609060101010101" pitchFamily="2" charset="-122"/>
                <a:ea typeface="黑体" panose="02010609060101010101" pitchFamily="2" charset="-122"/>
              </a:rPr>
              <a:t>  坐            站</a:t>
            </a:r>
            <a:endParaRPr lang="zh-CN" altLang="en-US" sz="6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625" b="96563" l="4687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889" b="3931"/>
          <a:stretch>
            <a:fillRect/>
          </a:stretch>
        </p:blipFill>
        <p:spPr>
          <a:xfrm>
            <a:off x="5015880" y="2102357"/>
            <a:ext cx="1686307" cy="32005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775520" y="908720"/>
            <a:ext cx="8147248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孔乙己是站着喝酒而穿长衫的唯一的人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椭圆 5"/>
          <p:cNvSpPr/>
          <p:nvPr/>
        </p:nvSpPr>
        <p:spPr bwMode="auto">
          <a:xfrm rot="1053144">
            <a:off x="1630277" y="2342123"/>
            <a:ext cx="7298820" cy="1902800"/>
          </a:xfrm>
          <a:prstGeom prst="ellipse">
            <a:avLst/>
          </a:prstGeom>
          <a:solidFill>
            <a:srgbClr val="FF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91544" y="1997839"/>
            <a:ext cx="95050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黑体" panose="02010609060101010101" pitchFamily="2" charset="-122"/>
                <a:ea typeface="黑体" panose="02010609060101010101" pitchFamily="2" charset="-122"/>
              </a:rPr>
              <a:t>穿长衫        短衣帮</a:t>
            </a:r>
            <a:endParaRPr lang="en-US" altLang="zh-CN" sz="4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4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800" dirty="0">
                <a:latin typeface="黑体" panose="02010609060101010101" pitchFamily="2" charset="-122"/>
                <a:ea typeface="黑体" panose="02010609060101010101" pitchFamily="2" charset="-122"/>
              </a:rPr>
              <a:t>  坐            站</a:t>
            </a:r>
            <a:endParaRPr lang="zh-CN" altLang="en-US" sz="4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625" b="96563" l="4687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889" b="3931"/>
          <a:stretch>
            <a:fillRect/>
          </a:stretch>
        </p:blipFill>
        <p:spPr>
          <a:xfrm>
            <a:off x="4439816" y="2143019"/>
            <a:ext cx="1063212" cy="2017964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629284" y="4683279"/>
            <a:ext cx="5114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孔乙己能坐着喝吗？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经济地位不允许！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430262" y="4651449"/>
            <a:ext cx="42484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孔乙己能脱去长衫吗？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思想意识不允许！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椭圆 7"/>
          <p:cNvSpPr/>
          <p:nvPr/>
        </p:nvSpPr>
        <p:spPr bwMode="auto">
          <a:xfrm>
            <a:off x="4007768" y="5760497"/>
            <a:ext cx="3168352" cy="836855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边缘人！！！</a:t>
            </a:r>
            <a:endParaRPr kumimoji="0" lang="zh-CN" altLang="en-US" sz="32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00938" y="4437063"/>
            <a:ext cx="3167062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6000" b="1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孔乙己</a:t>
            </a:r>
            <a:endParaRPr lang="zh-CN" altLang="en-US" sz="6000" b="1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5535" y="1166018"/>
            <a:ext cx="6668442" cy="45259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dirty="0">
                <a:ea typeface="黑体" panose="02010609060101010101" pitchFamily="2" charset="-122"/>
              </a:rPr>
              <a:t>“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他身材很高大</a:t>
            </a:r>
            <a:r>
              <a:rPr lang="zh-CN" altLang="en-US" dirty="0">
                <a:ea typeface="黑体" panose="02010609060101010101" pitchFamily="2" charset="-122"/>
              </a:rPr>
              <a:t>”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，却又</a:t>
            </a:r>
            <a:r>
              <a:rPr lang="zh-CN" altLang="en-US" dirty="0">
                <a:ea typeface="黑体" panose="02010609060101010101" pitchFamily="2" charset="-122"/>
              </a:rPr>
              <a:t>“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青白脸色</a:t>
            </a:r>
            <a:r>
              <a:rPr lang="zh-CN" altLang="en-US" dirty="0">
                <a:ea typeface="黑体" panose="02010609060101010101" pitchFamily="2" charset="-122"/>
              </a:rPr>
              <a:t>”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en-US" altLang="zh-CN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有劳动能力</a:t>
            </a:r>
            <a:endParaRPr lang="zh-CN" altLang="en-US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营养不良</a:t>
            </a:r>
            <a:endParaRPr lang="en-US" altLang="zh-CN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US" altLang="zh-CN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zh-CN" altLang="en-US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脸上</a:t>
            </a:r>
            <a:r>
              <a:rPr lang="zh-CN" altLang="en-US" dirty="0">
                <a:ea typeface="黑体" panose="02010609060101010101" pitchFamily="2" charset="-122"/>
              </a:rPr>
              <a:t>“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时常夹些伤痕</a:t>
            </a:r>
            <a:r>
              <a:rPr lang="zh-CN" altLang="en-US" dirty="0">
                <a:ea typeface="黑体" panose="02010609060101010101" pitchFamily="2" charset="-122"/>
              </a:rPr>
              <a:t>”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en-US" altLang="zh-CN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是因为他穷困而偶然偷点东西，结果被</a:t>
            </a:r>
            <a:r>
              <a:rPr lang="zh-CN" altLang="en-US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打伤，</a:t>
            </a:r>
            <a:r>
              <a:rPr lang="zh-CN" altLang="en-US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这也是他走向没落的重要标志。</a:t>
            </a:r>
            <a:endParaRPr lang="zh-CN" altLang="en-US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68612" name="Picture 4" descr="luxun1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435850" y="1"/>
            <a:ext cx="3232150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Text Box 6"/>
          <p:cNvSpPr txBox="1">
            <a:spLocks noChangeArrowheads="1"/>
          </p:cNvSpPr>
          <p:nvPr/>
        </p:nvSpPr>
        <p:spPr bwMode="auto">
          <a:xfrm>
            <a:off x="1775520" y="332657"/>
            <a:ext cx="5256584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</a:rPr>
              <a:t>孔乙己其人</a:t>
            </a:r>
            <a:r>
              <a:rPr lang="en-US" altLang="zh-CN" sz="3200" b="1" dirty="0">
                <a:solidFill>
                  <a:schemeClr val="accent2"/>
                </a:solidFill>
              </a:rPr>
              <a:t>——</a:t>
            </a:r>
            <a:r>
              <a:rPr lang="zh-CN" altLang="en-US" sz="3200" b="1" dirty="0">
                <a:solidFill>
                  <a:schemeClr val="accent2"/>
                </a:solidFill>
              </a:rPr>
              <a:t>衣着外貌</a:t>
            </a:r>
            <a:endParaRPr lang="zh-CN" altLang="en-US" sz="32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1424" y="836712"/>
            <a:ext cx="8351838" cy="4525962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一部乱蓬蓬的花白胡子”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en-US" altLang="zh-CN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既表明他已是</a:t>
            </a:r>
            <a:r>
              <a:rPr lang="en-US" altLang="zh-CN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50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开外的</a:t>
            </a:r>
            <a:r>
              <a:rPr lang="zh-CN" altLang="en-US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年龄，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又表明他</a:t>
            </a:r>
            <a:r>
              <a:rPr lang="zh-CN" altLang="en-US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精神颓唐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en-US" altLang="zh-CN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zh-CN" altLang="en-US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他那件长衫“又脏又破，似乎十多年没有补，也没有洗”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en-US" altLang="zh-CN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说明他</a:t>
            </a:r>
            <a:r>
              <a:rPr lang="zh-CN" altLang="en-US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穷酸潦倒、好吃懒做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的经济状况和性格特征。</a:t>
            </a:r>
            <a:endParaRPr lang="zh-CN" altLang="en-US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在科举制度的毒害下，孔乙己的精神状态已经到了十分迂腐麻木的程度。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b="1" dirty="0"/>
              <a:t>孔乙己其人</a:t>
            </a:r>
            <a:r>
              <a:rPr lang="en-US" altLang="zh-CN" b="1" dirty="0">
                <a:latin typeface="宋体" panose="02010600030101010101" pitchFamily="2" charset="-122"/>
                <a:ea typeface="仿宋_GB2312" pitchFamily="49" charset="-122"/>
              </a:rPr>
              <a:t>——</a:t>
            </a:r>
            <a:r>
              <a:rPr lang="zh-CN" altLang="en-US" b="1" dirty="0">
                <a:latin typeface="仿宋_GB2312" pitchFamily="49" charset="-122"/>
                <a:ea typeface="仿宋_GB2312" pitchFamily="49" charset="-122"/>
              </a:rPr>
              <a:t>语言</a:t>
            </a:r>
            <a:endParaRPr lang="zh-CN" altLang="en-US" b="1" dirty="0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7408" y="1377182"/>
            <a:ext cx="8229600" cy="51117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满口“之乎者也”教人半懂不懂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 。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en-US" altLang="zh-CN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zh-CN" altLang="en-US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不分场合地使用难懂的文言词语，甚至对着孩子也引用“</a:t>
            </a:r>
            <a:r>
              <a:rPr lang="zh-CN" altLang="en-US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多乎哉，不多也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论语</a:t>
            </a:r>
            <a:r>
              <a:rPr 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中的语句，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zh-CN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窃书不能算偷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”这句话，在事实面前，仍徒然地换弄语词，自欺欺人，可见人物的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迂腐和爱面子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01788" y="1864579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kern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说明</a:t>
            </a:r>
            <a:r>
              <a:rPr lang="zh-CN" altLang="en-US" sz="3200" kern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他长期受封建文化教育的熏陶中毒之深，迂腐之至。 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01788" y="4422977"/>
            <a:ext cx="63642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kern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表现了他的</a:t>
            </a:r>
            <a:r>
              <a:rPr lang="zh-CN" altLang="en-US" sz="3200" kern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迂腐不堪与自命清高</a:t>
            </a:r>
            <a:r>
              <a:rPr lang="zh-CN" altLang="en-US" sz="3200" kern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5325" y="405130"/>
            <a:ext cx="10145395" cy="6452870"/>
          </a:xfrm>
        </p:spPr>
        <p:txBody>
          <a:bodyPr/>
          <a:lstStyle/>
          <a:p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孔乙己其人</a:t>
            </a:r>
            <a:r>
              <a:rPr lang="en-US" altLang="zh-CN" sz="3600" b="1" dirty="0">
                <a:latin typeface="宋体" panose="02010600030101010101" pitchFamily="2" charset="-122"/>
                <a:ea typeface="仿宋_GB2312" pitchFamily="49" charset="-122"/>
              </a:rPr>
              <a:t>——</a:t>
            </a:r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动作</a:t>
            </a:r>
            <a:endParaRPr lang="en-US" altLang="zh-CN" sz="3600" b="1" dirty="0"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“排出九文大钱”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endParaRPr lang="en-US" altLang="zh-CN" sz="36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教“我”写茴字：“两个指头的长指甲敲着柜台”、“蘸了酒”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endParaRPr lang="zh-CN" altLang="en-US" sz="28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“分茴香豆片段：“伸开五指将碟子罩住，弯下腰去说道</a:t>
            </a:r>
            <a:r>
              <a:rPr 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直起身来又看一看盘，自己摇头说</a:t>
            </a:r>
            <a:r>
              <a:rPr 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……”</a:t>
            </a:r>
            <a:endParaRPr lang="zh-CN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1019175" y="1628775"/>
            <a:ext cx="9918065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kern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——“</a:t>
            </a:r>
            <a:r>
              <a:rPr lang="zh-CN" altLang="en-US" sz="2800" kern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排”字既</a:t>
            </a:r>
            <a:r>
              <a:rPr lang="zh-CN" altLang="en-US" sz="2800" kern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表现他拮据而穷酸的本相</a:t>
            </a:r>
            <a:r>
              <a:rPr lang="zh-CN" altLang="en-US" sz="2800" kern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，又对酒店卖弄分文不少，自己是规矩人。也表现出对只花四文钱的短衣帮的</a:t>
            </a:r>
            <a:r>
              <a:rPr lang="zh-CN" altLang="en-US" sz="2800" kern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得意而炫耀的心理。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032036" y="6017915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kern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本质善良诚恳。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94080" y="4083685"/>
            <a:ext cx="10168890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kern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善良、迂腐。</a:t>
            </a:r>
            <a:r>
              <a:rPr lang="zh-CN" altLang="en-US" sz="2400" kern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教“茴”字的四种写法，见小伙计毫不热心，便长叹惋惜，</a:t>
            </a:r>
            <a:r>
              <a:rPr lang="zh-CN" altLang="en-US" sz="2400" kern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说明孔乙己把僵化无用的“学问”视如至宝，说明迂腐不堪，中毒甚深。。</a:t>
            </a:r>
            <a:r>
              <a:rPr lang="zh-CN" altLang="en-US" sz="2800" kern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uiExpand="1" build="p"/>
      <p:bldP spid="3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kyj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452016" y="1399095"/>
            <a:ext cx="3073400" cy="4525963"/>
          </a:xfrm>
          <a:noFill/>
        </p:spPr>
      </p:pic>
      <p:sp>
        <p:nvSpPr>
          <p:cNvPr id="37891" name="Text Box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>
              <a:spcBef>
                <a:spcPct val="50000"/>
              </a:spcBef>
            </a:pPr>
            <a:r>
              <a:rPr lang="zh-CN" altLang="en-US" b="1" dirty="0"/>
              <a:t>神态描写</a:t>
            </a:r>
            <a:r>
              <a:rPr lang="zh-CN" altLang="en-US" dirty="0"/>
              <a:t> </a:t>
            </a:r>
            <a:endParaRPr lang="zh-CN" altLang="en-US" dirty="0"/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863881" y="3000886"/>
            <a:ext cx="6405563" cy="2062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不屑置辩的神气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————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自命清高 </a:t>
            </a:r>
            <a:b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b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br>
              <a:rPr lang="zh-CN" altLang="en-US" sz="32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zh-CN" altLang="en-US" sz="3200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863975" y="908685"/>
            <a:ext cx="7101840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青筋条条绽出”睁大眼睛，进行争辩。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一个“绽”字活画出他的窘迫尴尬、又羞又恼的神态。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07485" y="4077335"/>
            <a:ext cx="712279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“孔乙己立刻显出颓唐不安的模样，脸上笼上了一层灰色”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没有考取功名是孔乙己心中永远的痛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784166" y="273095"/>
            <a:ext cx="5544616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孔乙己是怎样一个人</a:t>
            </a:r>
            <a:r>
              <a:rPr lang="en-US" altLang="zh-CN" sz="40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?</a:t>
            </a:r>
            <a:br>
              <a:rPr lang="en-US" altLang="zh-CN" sz="40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</a:br>
            <a:endParaRPr lang="en-US" altLang="zh-CN" sz="4000" b="1" dirty="0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38916" name="Picture 5" descr="kyj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84225" y="1554481"/>
            <a:ext cx="307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4621530" y="1298575"/>
            <a:ext cx="6271260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endParaRPr lang="zh-CN" altLang="zh-CN" sz="2800" b="1" dirty="0">
              <a:latin typeface="宋体" panose="02010600030101010101" pitchFamily="2" charset="-122"/>
            </a:endParaRP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贫困潦倒</a:t>
            </a:r>
            <a:endParaRPr lang="en-US" altLang="zh-CN" sz="2800" b="1" kern="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endParaRPr lang="zh-CN" altLang="en-US" sz="2800" b="1" kern="0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迂腐</a:t>
            </a:r>
            <a:r>
              <a:rPr lang="en-US" sz="2800" b="1" dirty="0">
                <a:latin typeface="宋体" panose="02010600030101010101" pitchFamily="2" charset="-122"/>
              </a:rPr>
              <a:t>[</a:t>
            </a:r>
            <a:r>
              <a:rPr lang="zh-CN" altLang="en-US" sz="2800" b="1" dirty="0">
                <a:latin typeface="宋体" panose="02010600030101010101" pitchFamily="2" charset="-122"/>
              </a:rPr>
              <a:t>回字的四种写法，满口之乎者也</a:t>
            </a:r>
            <a:r>
              <a:rPr lang="en-US" sz="2800" b="1" dirty="0">
                <a:latin typeface="宋体" panose="02010600030101010101" pitchFamily="2" charset="-122"/>
              </a:rPr>
              <a:t>]</a:t>
            </a: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爱面子、自命清高、自欺欺人、好喝懒做</a:t>
            </a:r>
            <a:r>
              <a:rPr lang="en-US" sz="2800" b="1" dirty="0">
                <a:latin typeface="宋体" panose="02010600030101010101" pitchFamily="2" charset="-122"/>
              </a:rPr>
              <a:t>[</a:t>
            </a:r>
            <a:r>
              <a:rPr lang="zh-CN" altLang="en-US" sz="2800" b="1" dirty="0">
                <a:latin typeface="宋体" panose="02010600030101010101" pitchFamily="2" charset="-122"/>
              </a:rPr>
              <a:t>穿长衫，偷书却不承认</a:t>
            </a:r>
            <a:r>
              <a:rPr lang="en-US" sz="2800" b="1" dirty="0">
                <a:latin typeface="宋体" panose="02010600030101010101" pitchFamily="2" charset="-122"/>
              </a:rPr>
              <a:t>]</a:t>
            </a: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善良、天真</a:t>
            </a:r>
            <a:r>
              <a:rPr lang="en-US" sz="2800" b="1" dirty="0">
                <a:latin typeface="宋体" panose="02010600030101010101" pitchFamily="2" charset="-122"/>
              </a:rPr>
              <a:t>[</a:t>
            </a:r>
            <a:r>
              <a:rPr lang="zh-CN" altLang="en-US" sz="2800" b="1" dirty="0">
                <a:latin typeface="宋体" panose="02010600030101010101" pitchFamily="2" charset="-122"/>
              </a:rPr>
              <a:t>教“我”写字和分茴香豆</a:t>
            </a:r>
            <a:r>
              <a:rPr lang="en-US" sz="2800" b="1" dirty="0">
                <a:latin typeface="宋体" panose="02010600030101010101" pitchFamily="2" charset="-122"/>
              </a:rPr>
              <a:t>]</a:t>
            </a: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守信</a:t>
            </a:r>
            <a:r>
              <a:rPr lang="en-US" sz="2800" b="1" dirty="0">
                <a:latin typeface="宋体" panose="02010600030101010101" pitchFamily="2" charset="-122"/>
              </a:rPr>
              <a:t>[</a:t>
            </a:r>
            <a:r>
              <a:rPr lang="zh-CN" altLang="en-US" sz="2800" b="1" dirty="0">
                <a:latin typeface="宋体" panose="02010600030101010101" pitchFamily="2" charset="-122"/>
              </a:rPr>
              <a:t>从不拖欠酒钱</a:t>
            </a:r>
            <a:r>
              <a:rPr lang="en-US" sz="2800" b="1" dirty="0">
                <a:latin typeface="宋体" panose="02010600030101010101" pitchFamily="2" charset="-122"/>
              </a:rPr>
              <a:t>]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4836160" y="2152650"/>
            <a:ext cx="6081395" cy="25533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002060"/>
                </a:solidFill>
                <a:ea typeface="华文行楷" panose="02010800040101010101" pitchFamily="2" charset="-122"/>
              </a:rPr>
              <a:t>       </a:t>
            </a:r>
            <a:r>
              <a:rPr lang="zh-CN" altLang="en-US" sz="4000" dirty="0">
                <a:solidFill>
                  <a:srgbClr val="002060"/>
                </a:solidFill>
                <a:ea typeface="华文行楷" panose="02010800040101010101" pitchFamily="2" charset="-122"/>
              </a:rPr>
              <a:t>孔乙己最后一次出场和第一次出场有什么不同？请从肖像、声音、神态、动作几方面加以比较。</a:t>
            </a:r>
            <a:r>
              <a:rPr lang="zh-CN" altLang="en-US" sz="4000" dirty="0">
                <a:solidFill>
                  <a:srgbClr val="002060"/>
                </a:solidFill>
              </a:rPr>
              <a:t> </a:t>
            </a:r>
            <a:endParaRPr lang="zh-CN" altLang="en-US" sz="4000" dirty="0">
              <a:solidFill>
                <a:srgbClr val="002060"/>
              </a:solidFill>
            </a:endParaRPr>
          </a:p>
        </p:txBody>
      </p:sp>
      <p:pic>
        <p:nvPicPr>
          <p:cNvPr id="3" name="Picture 5" descr="kyj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36045" y="2007553"/>
            <a:ext cx="307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935990" y="445770"/>
            <a:ext cx="662876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atin typeface="华文行楷" panose="02010800040101010101" pitchFamily="2" charset="-122"/>
                <a:ea typeface="华文行楷" panose="02010800040101010101" pitchFamily="2" charset="-122"/>
              </a:rPr>
              <a:t>阅读课文</a:t>
            </a:r>
            <a:r>
              <a:rPr lang="en-US" altLang="zh-CN" sz="4000" dirty="0">
                <a:latin typeface="华文行楷" panose="02010800040101010101" pitchFamily="2" charset="-122"/>
                <a:ea typeface="华文行楷" panose="02010800040101010101" pitchFamily="2" charset="-122"/>
              </a:rPr>
              <a:t>10-11</a:t>
            </a:r>
            <a:r>
              <a:rPr lang="zh-CN" altLang="en-US" sz="4000" dirty="0">
                <a:latin typeface="华文行楷" panose="02010800040101010101" pitchFamily="2" charset="-122"/>
                <a:ea typeface="华文行楷" panose="02010800040101010101" pitchFamily="2" charset="-122"/>
              </a:rPr>
              <a:t>段，思考问题</a:t>
            </a:r>
            <a:endParaRPr lang="zh-CN" altLang="en-US" sz="40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kyj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5594" y="66676"/>
            <a:ext cx="31242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 descr="kyj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21047" y="219055"/>
            <a:ext cx="32766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3840188" y="66676"/>
            <a:ext cx="902811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2800" b="1">
                <a:solidFill>
                  <a:srgbClr val="66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对比</a:t>
            </a:r>
            <a:endParaRPr kumimoji="1" lang="zh-CN" altLang="en-US" sz="2800" b="1">
              <a:solidFill>
                <a:srgbClr val="660066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4059263" y="775018"/>
            <a:ext cx="1184275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2800" b="1" u="sng">
                <a:latin typeface="黑体" panose="02010609060101010101" pitchFamily="2" charset="-122"/>
                <a:ea typeface="黑体" panose="02010609060101010101" pitchFamily="2" charset="-122"/>
              </a:rPr>
              <a:t>外貌</a:t>
            </a:r>
            <a:endParaRPr kumimoji="1" lang="zh-CN" altLang="en-US" sz="2800" b="1" u="sng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3951313" y="3810000"/>
            <a:ext cx="129222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28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动作</a:t>
            </a:r>
            <a:endParaRPr kumimoji="1" lang="zh-CN" altLang="en-US" sz="2800" b="1" u="sng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4103713" y="5049838"/>
            <a:ext cx="1198563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2800" b="1" u="sng">
                <a:latin typeface="黑体" panose="02010609060101010101" pitchFamily="2" charset="-122"/>
                <a:ea typeface="黑体" panose="02010609060101010101" pitchFamily="2" charset="-122"/>
              </a:rPr>
              <a:t>语言</a:t>
            </a:r>
            <a:endParaRPr kumimoji="1" lang="zh-CN" altLang="en-US" sz="2800" b="1" u="sng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4159885" y="1435735"/>
            <a:ext cx="3872230" cy="22453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身材高大   盘着腿 </a:t>
            </a:r>
            <a:endParaRPr kumimoji="1"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kumimoji="1"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kumimoji="1"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脸色青白   脸黑而瘦 </a:t>
            </a:r>
            <a:endParaRPr kumimoji="1"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kumimoji="1"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kumimoji="1"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穿长衫     穿破夹袄</a:t>
            </a:r>
            <a:endParaRPr kumimoji="1"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4159885" y="4430395"/>
            <a:ext cx="354203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排         摸 </a:t>
            </a:r>
            <a:endParaRPr kumimoji="1"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4104005" y="5672455"/>
            <a:ext cx="402463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争辩      不十分争辩 </a:t>
            </a:r>
            <a:endParaRPr kumimoji="1"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utoUpdateAnimBg="0"/>
      <p:bldP spid="38917" grpId="0" autoUpdateAnimBg="0"/>
      <p:bldP spid="38918" grpId="0" autoUpdateAnimBg="0"/>
      <p:bldP spid="38919" grpId="0" autoUpdateAnimBg="0"/>
      <p:bldP spid="38920" grpId="0" autoUpdateAnimBg="0"/>
      <p:bldP spid="38921" grpId="0" autoUpdateAnimBg="0"/>
      <p:bldP spid="3892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676400" y="457201"/>
            <a:ext cx="899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金桥简行楷" pitchFamily="2" charset="-122"/>
                <a:ea typeface="金桥简行楷" pitchFamily="2" charset="-122"/>
                <a:cs typeface="+mn-cs"/>
              </a:rPr>
              <a:t>         </a:t>
            </a:r>
            <a:endParaRPr kumimoji="0" lang="en-US" altLang="zh-CN" sz="4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金桥简行楷" pitchFamily="2" charset="-122"/>
              <a:ea typeface="金桥简行楷" pitchFamily="2" charset="-122"/>
              <a:cs typeface="+mn-cs"/>
            </a:endParaRP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209800" y="381000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9168" name="Text Box 16"/>
          <p:cNvSpPr txBox="1">
            <a:spLocks noChangeArrowheads="1"/>
          </p:cNvSpPr>
          <p:nvPr/>
        </p:nvSpPr>
        <p:spPr bwMode="auto">
          <a:xfrm>
            <a:off x="897255" y="1671955"/>
            <a:ext cx="5328920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6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文中的旁观者（“我”、酒客、掌柜</a:t>
            </a:r>
            <a:r>
              <a:rPr lang="en-US" altLang="zh-CN" sz="36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</a:rPr>
              <a:t>是用怎样的眼光来看孔乙己的？</a:t>
            </a:r>
            <a:endParaRPr kumimoji="0" lang="zh-CN" altLang="en-US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289" y="2821940"/>
            <a:ext cx="4775200" cy="381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8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 bwMode="auto">
          <a:xfrm>
            <a:off x="5735960" y="620688"/>
            <a:ext cx="5256584" cy="3024336"/>
          </a:xfrm>
          <a:prstGeom prst="cloudCallout">
            <a:avLst>
              <a:gd name="adj1" fmla="val -41769"/>
              <a:gd name="adj2" fmla="val 65913"/>
            </a:avLst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孔乙己是这样的使人</a:t>
            </a:r>
            <a:endParaRPr lang="en-US" altLang="zh-CN" sz="36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快活，可是没有他，</a:t>
            </a:r>
            <a:endParaRPr lang="en-US" altLang="zh-CN" sz="36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别人也便这么过。</a:t>
            </a:r>
            <a:endParaRPr lang="zh-CN" altLang="en-US" sz="36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5" name="Picture 2" descr="孔乙己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" y="0"/>
            <a:ext cx="95478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1676400" y="457201"/>
            <a:ext cx="899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>
                <a:latin typeface="金桥简行楷" pitchFamily="2" charset="-122"/>
                <a:ea typeface="金桥简行楷" pitchFamily="2" charset="-122"/>
              </a:rPr>
              <a:t>         </a:t>
            </a:r>
            <a:endParaRPr lang="en-US" altLang="zh-CN" sz="4000">
              <a:latin typeface="金桥简行楷" pitchFamily="2" charset="-122"/>
              <a:ea typeface="金桥简行楷" pitchFamily="2" charset="-122"/>
            </a:endParaRP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2209800" y="381000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1524000" y="2971801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663300"/>
                </a:solidFill>
                <a:latin typeface="金桥简行楷" pitchFamily="2" charset="-122"/>
                <a:ea typeface="金桥简行楷" pitchFamily="2" charset="-122"/>
              </a:rPr>
              <a:t>        </a:t>
            </a:r>
            <a:endParaRPr lang="en-US" altLang="zh-CN" sz="4000">
              <a:solidFill>
                <a:srgbClr val="663300"/>
              </a:solidFill>
              <a:latin typeface="金桥简行楷" pitchFamily="2" charset="-122"/>
              <a:ea typeface="金桥简行楷" pitchFamily="2" charset="-122"/>
            </a:endParaRPr>
          </a:p>
        </p:txBody>
      </p:sp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438785" y="457200"/>
            <a:ext cx="9108440" cy="6336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45000"/>
              </a:lnSpc>
            </a:pPr>
            <a:r>
              <a:rPr lang="en-US" altLang="zh-CN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孔乙己一到店，所有喝酒的人便都看着他笑，有的叫道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“孔乙己，你脸上</a:t>
            </a:r>
            <a:r>
              <a:rPr lang="zh-CN" altLang="en-US" sz="2800" b="1" dirty="0">
                <a:solidFill>
                  <a:srgbClr val="FFC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又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添上</a:t>
            </a:r>
            <a:r>
              <a:rPr lang="zh-CN" altLang="en-US" sz="2800" b="1" dirty="0">
                <a:solidFill>
                  <a:srgbClr val="FFC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伤疤了！”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他不回答，对柜里说，“温两碗酒，要一碟茴香豆。”便排出九文大钱。他们又故意的高声嚷道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“你一定</a:t>
            </a:r>
            <a:r>
              <a:rPr lang="zh-CN" altLang="en-US" sz="2800" b="1" dirty="0">
                <a:solidFill>
                  <a:srgbClr val="FFC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又偷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了人家的东西了！”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孔乙己睁大眼睛说，“你怎么这样凭空污人清白</a:t>
            </a:r>
            <a:r>
              <a:rPr lang="en-US" altLang="zh-CN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……”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什么清白？我前天</a:t>
            </a:r>
            <a:r>
              <a:rPr lang="zh-CN" altLang="en-US" sz="2800" b="1" dirty="0">
                <a:solidFill>
                  <a:srgbClr val="FFC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亲眼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见你偷了何家的书，吊着打。”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孔乙己便涨红了脸，额上的青筋条条绽出，争辩道，“窃书不能算偷</a:t>
            </a:r>
            <a:r>
              <a:rPr lang="en-US" altLang="zh-CN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窃书！</a:t>
            </a:r>
            <a:r>
              <a:rPr lang="en-US" altLang="zh-CN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读书人的事，能算偷么？”</a:t>
            </a:r>
            <a:r>
              <a:rPr lang="en-US" altLang="zh-CN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引得众人都哄笑起来，店内外充满了快活的空气。 </a:t>
            </a:r>
            <a:endParaRPr lang="zh-CN" altLang="en-US" sz="2800" b="1" dirty="0">
              <a:solidFill>
                <a:srgbClr val="000066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731375" y="1360805"/>
            <a:ext cx="2268855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酒客们拿孔乙己的伤疤来取笑就是拿孔乙己的不幸和痛苦来取乐，勾画出这些人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麻木冷漠的嘴脸，笑声里蕴蓄着悲凉的意味。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105"/>
            <a:ext cx="8590915" cy="563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647700" y="753745"/>
            <a:ext cx="7847965" cy="4615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孔乙己喝过半碗酒，涨红的脸色渐渐复了原，旁人便又问道，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“孔乙己，你</a:t>
            </a:r>
            <a:r>
              <a:rPr lang="zh-CN" altLang="en-US" sz="2800" b="1" dirty="0">
                <a:solidFill>
                  <a:srgbClr val="FFC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当真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认识字么？”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孔乙己看着问他的人，显出不屑置辩的神气。他们便接着说道，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“你怎的连</a:t>
            </a:r>
            <a:r>
              <a:rPr lang="zh-CN" altLang="en-US" sz="2800" b="1" dirty="0">
                <a:solidFill>
                  <a:srgbClr val="FFC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半个秀才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也</a:t>
            </a:r>
            <a:r>
              <a:rPr lang="zh-CN" altLang="en-US" sz="2800" b="1" dirty="0">
                <a:solidFill>
                  <a:srgbClr val="FFC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捞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不到呢？”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孔乙己立刻显出颓唐不安模样，脸上笼上了一层灰色</a:t>
            </a:r>
            <a:r>
              <a:rPr lang="en-US" altLang="zh-CN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在这时候，众人也都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哄笑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起来：店内外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充满了快活的空气</a:t>
            </a:r>
            <a:r>
              <a:rPr lang="zh-CN" altLang="en-US" sz="28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solidFill>
                <a:srgbClr val="000066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008745" y="1400175"/>
            <a:ext cx="2562225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酒客们拿孔乙己最在意的功名来取笑他。文章着力渲染哄笑的声浪和快活的空气，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笑声迭起，悲凉的意味也就更浓。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06195" y="1600200"/>
            <a:ext cx="9421495" cy="4526280"/>
          </a:xfrm>
        </p:spPr>
        <p:txBody>
          <a:bodyPr/>
          <a:p>
            <a:pPr marL="0" indent="0">
              <a:buNone/>
            </a:pPr>
            <a:r>
              <a:rPr lang="en-US" altLang="zh-CN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 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孔乙己分茴香豆给孩子们吃，在年幼无知的孩子的面前才能得意忘形的乐一乐，于是这一群孩子都在笑声里走散了。分豆的动作和语言将孔乙己既善良诚恳，又迂腐可笑得穷酸尽相。而孩子们的笑则是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天真无邪的笑。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</a:t>
            </a:r>
            <a:endParaRPr lang="zh-CN" altLang="en-US" sz="36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" y="457200"/>
            <a:ext cx="8563610" cy="5492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1676400" y="457201"/>
            <a:ext cx="899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金桥简行楷" pitchFamily="2" charset="-122"/>
                <a:ea typeface="金桥简行楷" pitchFamily="2" charset="-122"/>
                <a:cs typeface="+mn-cs"/>
              </a:rPr>
              <a:t>         </a:t>
            </a:r>
            <a:endParaRPr kumimoji="0" lang="en-US" altLang="zh-CN" sz="4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金桥简行楷" pitchFamily="2" charset="-122"/>
              <a:ea typeface="金桥简行楷" pitchFamily="2" charset="-122"/>
              <a:cs typeface="+mn-cs"/>
            </a:endParaRP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2209800" y="381000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1524000" y="2971801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金桥简行楷" pitchFamily="2" charset="-122"/>
                <a:ea typeface="金桥简行楷" pitchFamily="2" charset="-122"/>
                <a:cs typeface="+mn-cs"/>
              </a:rPr>
              <a:t>        </a:t>
            </a:r>
            <a:endParaRPr kumimoji="0" lang="en-US" altLang="zh-CN" sz="4000" b="0" i="0" u="none" strike="noStrike" kern="1200" cap="none" spc="0" normalizeH="0" baseline="0" noProof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金桥简行楷" pitchFamily="2" charset="-122"/>
              <a:ea typeface="金桥简行楷" pitchFamily="2" charset="-122"/>
              <a:cs typeface="+mn-cs"/>
            </a:endParaRP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302260" y="457200"/>
            <a:ext cx="8368665" cy="549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3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掌柜也伸出头去，一面说，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“孔乙己么？你还欠十九个钱呢！”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孔乙己很颓唐的仰面答道，“这</a:t>
            </a: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下回还清罢。这一回是现钱，酒要好。”掌柜仍然同平常一样，笑着对他说，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“孔乙己，你又偷了东西了！”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但他这回却不十分分辩，单说了一句“不要取笑！”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“取笑？要是不偷，怎么会打断腿？”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孔乙己低声说道，“跌断，跌，跌</a:t>
            </a: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……”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他的眼色，很像恳求掌柜，不要再提。此时已经聚集了几个人，便和掌柜都笑了。</a:t>
            </a: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135110" y="1057275"/>
            <a:ext cx="2697480" cy="4744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5000"/>
              </a:lnSpc>
            </a:pPr>
            <a:r>
              <a:rPr lang="zh-CN" altLang="en-US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孔乙己已经不成样子了，然而掌柜仍然同平常一样取笑孔乙己。这种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笑声越发显得悲凉，毫无人性</a:t>
            </a:r>
            <a:r>
              <a:rPr lang="zh-CN" altLang="en-US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，当时社会人跟人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冷漠无情</a:t>
            </a:r>
            <a:r>
              <a:rPr lang="zh-CN" altLang="en-US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。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 bwMode="auto">
          <a:xfrm>
            <a:off x="6312024" y="548680"/>
            <a:ext cx="5256584" cy="3024336"/>
          </a:xfrm>
          <a:prstGeom prst="cloudCallout">
            <a:avLst>
              <a:gd name="adj1" fmla="val -41769"/>
              <a:gd name="adj2" fmla="val 65913"/>
            </a:avLst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孔乙己是这样的使人</a:t>
            </a:r>
            <a:endParaRPr lang="en-US" altLang="zh-CN" sz="36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快活</a:t>
            </a:r>
            <a:r>
              <a:rPr lang="zh-CN" altLang="en-US" sz="3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，可是没有他，</a:t>
            </a:r>
            <a:endParaRPr lang="en-US" altLang="zh-CN" sz="36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别人也便这么过。</a:t>
            </a:r>
            <a:endParaRPr lang="zh-CN" altLang="en-US" sz="36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Picture 2" descr="孔乙己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Oval 2"/>
          <p:cNvSpPr>
            <a:spLocks noChangeArrowheads="1"/>
          </p:cNvSpPr>
          <p:nvPr/>
        </p:nvSpPr>
        <p:spPr bwMode="auto">
          <a:xfrm>
            <a:off x="6456363" y="1628775"/>
            <a:ext cx="3657600" cy="3657600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3300"/>
            </a:solidFill>
            <a:rou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112643" name="Oval 3"/>
          <p:cNvSpPr>
            <a:spLocks noChangeArrowheads="1"/>
          </p:cNvSpPr>
          <p:nvPr/>
        </p:nvSpPr>
        <p:spPr bwMode="auto">
          <a:xfrm>
            <a:off x="7639050" y="2886075"/>
            <a:ext cx="1295400" cy="122713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112644" name="Line 4"/>
          <p:cNvSpPr>
            <a:spLocks noChangeShapeType="1"/>
          </p:cNvSpPr>
          <p:nvPr/>
        </p:nvSpPr>
        <p:spPr bwMode="auto">
          <a:xfrm>
            <a:off x="6959600" y="227647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112645" name="Line 5"/>
          <p:cNvSpPr>
            <a:spLocks noChangeShapeType="1"/>
          </p:cNvSpPr>
          <p:nvPr/>
        </p:nvSpPr>
        <p:spPr bwMode="auto">
          <a:xfrm rot="-10800000">
            <a:off x="8743950" y="393382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112646" name="Line 6"/>
          <p:cNvSpPr>
            <a:spLocks noChangeShapeType="1"/>
          </p:cNvSpPr>
          <p:nvPr/>
        </p:nvSpPr>
        <p:spPr bwMode="auto">
          <a:xfrm rot="5400000">
            <a:off x="8686800" y="216217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112647" name="Line 7"/>
          <p:cNvSpPr>
            <a:spLocks noChangeShapeType="1"/>
          </p:cNvSpPr>
          <p:nvPr/>
        </p:nvSpPr>
        <p:spPr bwMode="auto">
          <a:xfrm rot="-5335864">
            <a:off x="7067550" y="397192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112648" name="Text Box 8"/>
          <p:cNvSpPr txBox="1">
            <a:spLocks noChangeArrowheads="1"/>
          </p:cNvSpPr>
          <p:nvPr/>
        </p:nvSpPr>
        <p:spPr bwMode="auto">
          <a:xfrm>
            <a:off x="7772400" y="3228975"/>
            <a:ext cx="1371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孔乙己</a:t>
            </a: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6024563" y="1700213"/>
            <a:ext cx="7620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“</a:t>
            </a:r>
            <a:r>
              <a:rPr kumimoji="1"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我”</a:t>
            </a:r>
            <a:endParaRPr kumimoji="1"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9448800" y="1628776"/>
            <a:ext cx="914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众人</a:t>
            </a:r>
            <a:endParaRPr kumimoji="1"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2651" name="Text Box 11"/>
          <p:cNvSpPr txBox="1">
            <a:spLocks noChangeArrowheads="1"/>
          </p:cNvSpPr>
          <p:nvPr/>
        </p:nvSpPr>
        <p:spPr bwMode="auto">
          <a:xfrm>
            <a:off x="6172200" y="4676776"/>
            <a:ext cx="914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小孩</a:t>
            </a:r>
            <a:endParaRPr kumimoji="1"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2652" name="Text Box 12"/>
          <p:cNvSpPr txBox="1">
            <a:spLocks noChangeArrowheads="1"/>
          </p:cNvSpPr>
          <p:nvPr/>
        </p:nvSpPr>
        <p:spPr bwMode="auto">
          <a:xfrm>
            <a:off x="9615488" y="4741863"/>
            <a:ext cx="9144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掌柜</a:t>
            </a:r>
            <a:endParaRPr kumimoji="1"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2653" name="Text Box 13"/>
          <p:cNvSpPr txBox="1">
            <a:spLocks noChangeArrowheads="1"/>
          </p:cNvSpPr>
          <p:nvPr/>
        </p:nvSpPr>
        <p:spPr bwMode="auto">
          <a:xfrm>
            <a:off x="10134600" y="3152775"/>
            <a:ext cx="533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笑</a:t>
            </a: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12654" name="Text Box 14"/>
          <p:cNvSpPr txBox="1">
            <a:spLocks noChangeArrowheads="1"/>
          </p:cNvSpPr>
          <p:nvPr/>
        </p:nvSpPr>
        <p:spPr bwMode="auto">
          <a:xfrm>
            <a:off x="8153400" y="5286375"/>
            <a:ext cx="457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笑</a:t>
            </a: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12655" name="Text Box 15"/>
          <p:cNvSpPr txBox="1">
            <a:spLocks noChangeArrowheads="1"/>
          </p:cNvSpPr>
          <p:nvPr/>
        </p:nvSpPr>
        <p:spPr bwMode="auto">
          <a:xfrm>
            <a:off x="8001000" y="1171575"/>
            <a:ext cx="533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笑</a:t>
            </a: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12656" name="Text Box 16"/>
          <p:cNvSpPr txBox="1">
            <a:spLocks noChangeArrowheads="1"/>
          </p:cNvSpPr>
          <p:nvPr/>
        </p:nvSpPr>
        <p:spPr bwMode="auto">
          <a:xfrm>
            <a:off x="5943600" y="3305175"/>
            <a:ext cx="457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笑</a:t>
            </a: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12657" name="Text Box 17"/>
          <p:cNvSpPr txBox="1">
            <a:spLocks noChangeArrowheads="1"/>
          </p:cNvSpPr>
          <p:nvPr/>
        </p:nvSpPr>
        <p:spPr bwMode="auto">
          <a:xfrm>
            <a:off x="6888163" y="4076700"/>
            <a:ext cx="533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悲</a:t>
            </a: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58" name="Text Box 18"/>
          <p:cNvSpPr txBox="1">
            <a:spLocks noChangeArrowheads="1"/>
          </p:cNvSpPr>
          <p:nvPr/>
        </p:nvSpPr>
        <p:spPr bwMode="auto">
          <a:xfrm>
            <a:off x="9048750" y="2565400"/>
            <a:ext cx="533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悲</a:t>
            </a: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59" name="Text Box 19"/>
          <p:cNvSpPr txBox="1">
            <a:spLocks noChangeArrowheads="1"/>
          </p:cNvSpPr>
          <p:nvPr/>
        </p:nvSpPr>
        <p:spPr bwMode="auto">
          <a:xfrm>
            <a:off x="6743700" y="2565400"/>
            <a:ext cx="533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悲</a:t>
            </a: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60" name="Text Box 20"/>
          <p:cNvSpPr txBox="1">
            <a:spLocks noChangeArrowheads="1"/>
          </p:cNvSpPr>
          <p:nvPr/>
        </p:nvSpPr>
        <p:spPr bwMode="auto">
          <a:xfrm>
            <a:off x="9264650" y="4005263"/>
            <a:ext cx="533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悲</a:t>
            </a:r>
            <a:endParaRPr kumimoji="1"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63" name="Rectangle 23"/>
          <p:cNvSpPr>
            <a:spLocks noChangeArrowheads="1"/>
          </p:cNvSpPr>
          <p:nvPr/>
        </p:nvSpPr>
        <p:spPr bwMode="auto">
          <a:xfrm>
            <a:off x="1280795" y="1484630"/>
            <a:ext cx="4058285" cy="4681220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zh-CN" altLang="en-US" sz="3200" b="1" u="sng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①语言令人笑</a:t>
            </a:r>
            <a:endParaRPr lang="zh-CN" altLang="zh-CN" sz="3200" b="1" u="sng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zh-CN" altLang="en-US" sz="3200" b="1" u="sng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zh-CN" altLang="en-US" sz="3200" b="1" u="sng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②行为令人笑</a:t>
            </a:r>
            <a:endParaRPr lang="zh-CN" altLang="zh-CN" sz="3200" b="1" u="sng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zh-CN" altLang="en-US" sz="3200" b="1" u="sng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zh-CN" altLang="en-US" sz="3200" b="1" u="sng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③外貌衣着令人笑</a:t>
            </a:r>
            <a:endParaRPr lang="zh-CN" altLang="zh-CN" sz="3200" b="1" u="sng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zh-CN" altLang="en-US" sz="3200" b="1" u="sng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zh-CN" altLang="en-US" sz="3200" b="1" u="sng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④遭遇令人笑</a:t>
            </a:r>
            <a:endParaRPr lang="en-US" sz="3200" b="1" u="sng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2664" name="Rectangle 24"/>
          <p:cNvSpPr>
            <a:spLocks noChangeArrowheads="1"/>
          </p:cNvSpPr>
          <p:nvPr/>
        </p:nvSpPr>
        <p:spPr bwMode="auto">
          <a:xfrm>
            <a:off x="1932609" y="232708"/>
            <a:ext cx="2303463" cy="110799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66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快活</a:t>
            </a:r>
            <a:endParaRPr lang="zh-CN" altLang="en-US" sz="66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2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12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2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2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12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12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12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12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12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 animBg="1"/>
      <p:bldP spid="112643" grpId="0" animBg="1"/>
      <p:bldP spid="112644" grpId="0" animBg="1"/>
      <p:bldP spid="112645" grpId="0" animBg="1"/>
      <p:bldP spid="112646" grpId="0" animBg="1"/>
      <p:bldP spid="112647" grpId="0" animBg="1"/>
      <p:bldP spid="112648" grpId="0" autoUpdateAnimBg="0"/>
      <p:bldP spid="112649" grpId="0" autoUpdateAnimBg="0"/>
      <p:bldP spid="112650" grpId="0" autoUpdateAnimBg="0"/>
      <p:bldP spid="112651" grpId="0" autoUpdateAnimBg="0"/>
      <p:bldP spid="112652" grpId="0" autoUpdateAnimBg="0"/>
      <p:bldP spid="112653" grpId="0" autoUpdateAnimBg="0"/>
      <p:bldP spid="112654" grpId="0" autoUpdateAnimBg="0"/>
      <p:bldP spid="112655" grpId="0" autoUpdateAnimBg="0"/>
      <p:bldP spid="112656" grpId="0" autoUpdateAnimBg="0"/>
      <p:bldP spid="112657" grpId="0" autoUpdateAnimBg="0"/>
      <p:bldP spid="112658" grpId="0" autoUpdateAnimBg="0"/>
      <p:bldP spid="112659" grpId="0" autoUpdateAnimBg="0"/>
      <p:bldP spid="112660" grpId="0" autoUpdateAnimBg="0"/>
      <p:bldP spid="112663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40740" y="673100"/>
            <a:ext cx="10314305" cy="572579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2800">
                <a:ea typeface="黑体" panose="02010609060101010101" pitchFamily="2" charset="-122"/>
              </a:rPr>
              <a:t>  </a:t>
            </a:r>
            <a:r>
              <a:rPr lang="zh-CN" altLang="en-US" sz="2800">
                <a:ea typeface="黑体" panose="02010609060101010101" pitchFamily="2" charset="-122"/>
              </a:rPr>
              <a:t>小结：</a:t>
            </a:r>
            <a:endParaRPr lang="zh-CN" altLang="en-US" sz="2800">
              <a:ea typeface="黑体" panose="02010609060101010101" pitchFamily="2" charset="-122"/>
            </a:endParaRPr>
          </a:p>
          <a:p>
            <a:pPr>
              <a:buFontTx/>
              <a:buNone/>
            </a:pPr>
            <a:r>
              <a:rPr lang="zh-CN" altLang="en-US" sz="2800">
                <a:ea typeface="黑体" panose="02010609060101010101" pitchFamily="2" charset="-122"/>
              </a:rPr>
              <a:t>    孔乙己自身的可笑，是对封建文化、封建教育制度的嘲笑和讽刺、揭露和批判。作者对孔乙己被侮辱被损害的内心痛苦与悲哀，寄予了一定的同情。</a:t>
            </a:r>
            <a:r>
              <a:rPr lang="zh-CN" altLang="en-US" sz="2800">
                <a:solidFill>
                  <a:srgbClr val="FF0000"/>
                </a:solidFill>
                <a:ea typeface="黑体" panose="02010609060101010101" pitchFamily="2" charset="-122"/>
              </a:rPr>
              <a:t>小伙计的笑，</a:t>
            </a:r>
            <a:r>
              <a:rPr lang="zh-CN" altLang="en-US" sz="2800">
                <a:ea typeface="黑体" panose="02010609060101010101" pitchFamily="2" charset="-122"/>
              </a:rPr>
              <a:t>是不经意的、附和着的</a:t>
            </a:r>
            <a:r>
              <a:rPr lang="zh-CN" altLang="en-US" sz="2800">
                <a:solidFill>
                  <a:srgbClr val="FF0000"/>
                </a:solidFill>
                <a:ea typeface="黑体" panose="02010609060101010101" pitchFamily="2" charset="-122"/>
              </a:rPr>
              <a:t>解脱的笑。邻居孩子的笑</a:t>
            </a:r>
            <a:r>
              <a:rPr lang="zh-CN" altLang="en-US" sz="2800">
                <a:ea typeface="黑体" panose="02010609060101010101" pitchFamily="2" charset="-122"/>
              </a:rPr>
              <a:t>，并非恶意，是“听得笑声”“赶热闹”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天真无邪的笑</a:t>
            </a:r>
            <a:r>
              <a:rPr lang="zh-CN" alt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 </a:t>
            </a:r>
            <a:r>
              <a:rPr lang="zh-CN" altLang="en-US" sz="2800" u="sng">
                <a:solidFill>
                  <a:srgbClr val="FF0000"/>
                </a:solidFill>
                <a:ea typeface="黑体" panose="02010609060101010101" pitchFamily="2" charset="-122"/>
              </a:rPr>
              <a:t>短衣帮的笑</a:t>
            </a:r>
            <a:r>
              <a:rPr lang="zh-CN" altLang="en-US" sz="2800">
                <a:solidFill>
                  <a:srgbClr val="FF0000"/>
                </a:solidFill>
                <a:ea typeface="黑体" panose="02010609060101010101" pitchFamily="2" charset="-122"/>
              </a:rPr>
              <a:t>，</a:t>
            </a:r>
            <a:r>
              <a:rPr lang="zh-CN" altLang="en-US" sz="2800">
                <a:ea typeface="黑体" panose="02010609060101010101" pitchFamily="2" charset="-122"/>
              </a:rPr>
              <a:t>是为孔乙己不伦不类的样子、故弄玄虚的语言、迂腐无能的性格而笑，以求得无聊生涯中的片刻快活。这是“病态社会”所致，是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麻木不仁的笑。</a:t>
            </a:r>
            <a:r>
              <a:rPr lang="zh-CN" altLang="en-US" sz="2800">
                <a:ea typeface="黑体" panose="02010609060101010101" pitchFamily="2" charset="-122"/>
              </a:rPr>
              <a:t>掌柜及穿长衫人的笑，是以欺凌、玩弄为目的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自私而卑劣的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pitchFamily="2" charset="-122"/>
              </a:rPr>
              <a:t>笑</a:t>
            </a:r>
            <a:r>
              <a:rPr lang="zh-CN" altLang="en-US" sz="2800">
                <a:ea typeface="黑体" panose="02010609060101010101" pitchFamily="2" charset="-122"/>
              </a:rPr>
              <a:t>。“笑”是作者进行人物塑造的一种艺术手段。</a:t>
            </a:r>
            <a:endParaRPr lang="zh-CN" altLang="en-US" sz="2800">
              <a:ea typeface="黑体" panose="02010609060101010101" pitchFamily="2" charset="-122"/>
            </a:endParaRPr>
          </a:p>
        </p:txBody>
      </p:sp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1524000" y="333375"/>
            <a:ext cx="9144000" cy="5761038"/>
          </a:xfrm>
          <a:prstGeom prst="rect">
            <a:avLst/>
          </a:prstGeom>
          <a:noFill/>
          <a:ln w="38100">
            <a:noFill/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7368" y="571500"/>
            <a:ext cx="4591050" cy="5715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231904" y="692696"/>
            <a:ext cx="63367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我温了酒，端出去，放在门槛上。他从破衣袋里摸出四文大钱，放在我手里，见他满手是泥，原来他便用这手走来的。不一会，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他喝完酒，便又在旁人的说笑声中，坐着用这手慢慢走去了。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439174" y="4293096"/>
            <a:ext cx="6096000" cy="1569660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孔乙己在肉体和精神上都受尽了摧残，他在笑声中出场，最后又在笑声中走向死亡。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012190" y="4281170"/>
            <a:ext cx="10484485" cy="1715770"/>
          </a:xfrm>
          <a:prstGeom prst="rect">
            <a:avLst/>
          </a:prstGeom>
          <a:noFill/>
          <a:ln w="9525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4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kumimoji="0" lang="en-US" altLang="zh-CN" sz="32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群众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尤其是中国的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永远是戏剧的看客。     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4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                 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鲁迅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娜拉走后怎样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》  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892175" y="208915"/>
            <a:ext cx="10604500" cy="3291840"/>
          </a:xfrm>
          <a:prstGeom prst="rect">
            <a:avLst/>
          </a:prstGeom>
          <a:noFill/>
          <a:ln w="9525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……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只愿暴政暴在他人的头上，他却看着高兴，拿“残酷”做娱乐，拿“他人的苦”做赏玩，做慰安。自己的本领只是“幸免”。          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鲁迅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暴君的臣民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00938" y="4437063"/>
            <a:ext cx="3167062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6000" b="1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孔乙己</a:t>
            </a:r>
            <a:endParaRPr lang="zh-CN" altLang="en-US" sz="6000" b="1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43011" name="Picture 3" descr="luxun1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435850" y="1"/>
            <a:ext cx="3232150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1" name="WordArt 5"/>
          <p:cNvSpPr>
            <a:spLocks noChangeArrowheads="1" noChangeShapeType="1" noTextEdit="1"/>
          </p:cNvSpPr>
          <p:nvPr/>
        </p:nvSpPr>
        <p:spPr bwMode="auto">
          <a:xfrm>
            <a:off x="1828800" y="304800"/>
            <a:ext cx="5638800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 dirty="0">
                <a:ln w="9525">
                  <a:noFill/>
                  <a:rou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鲁迅通过</a:t>
            </a:r>
            <a:r>
              <a:rPr lang="en-US" altLang="zh-CN" sz="3600" b="1" kern="10" dirty="0">
                <a:ln w="9525">
                  <a:noFill/>
                  <a:rou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600" b="1" kern="10" dirty="0">
                <a:ln w="9525">
                  <a:noFill/>
                  <a:rou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孔乙己</a:t>
            </a:r>
            <a:r>
              <a:rPr lang="en-US" altLang="zh-CN" sz="3600" b="1" kern="10" dirty="0">
                <a:ln w="9525">
                  <a:noFill/>
                  <a:rou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3600" b="1" kern="10" dirty="0">
                <a:ln w="9525">
                  <a:noFill/>
                  <a:rou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呐喊什么？</a:t>
            </a:r>
            <a:endParaRPr lang="zh-CN" altLang="en-US" sz="3600" b="1" kern="10" dirty="0">
              <a:ln w="9525">
                <a:noFill/>
                <a:rou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1828800" y="2667000"/>
            <a:ext cx="38862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solidFill>
                  <a:srgbClr val="000000"/>
                </a:solidFill>
                <a:latin typeface="Arial" panose="020B0604020202020204"/>
                <a:ea typeface="宋体" panose="02010600030101010101" pitchFamily="2" charset="-122"/>
              </a:rPr>
              <a:t>对科举制度的批判</a:t>
            </a:r>
            <a:endParaRPr lang="zh-CN" altLang="en-US" sz="3200" b="1">
              <a:solidFill>
                <a:srgbClr val="000000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1752600" y="3505200"/>
            <a:ext cx="58674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/>
                <a:ea typeface="宋体" panose="02010600030101010101" pitchFamily="2" charset="-122"/>
              </a:rPr>
              <a:t>对封建社会的世态炎凉的揭露</a:t>
            </a:r>
            <a:endParaRPr lang="zh-CN" altLang="en-US" sz="3200" b="1" dirty="0">
              <a:solidFill>
                <a:srgbClr val="000000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1828800" y="4343400"/>
            <a:ext cx="6096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/>
                <a:ea typeface="宋体" panose="02010600030101010101" pitchFamily="2" charset="-122"/>
              </a:rPr>
              <a:t>对国民冷漠麻木等劣根性的鞭挞</a:t>
            </a:r>
            <a:endParaRPr lang="zh-CN" altLang="en-US" sz="3200" b="1" dirty="0">
              <a:solidFill>
                <a:srgbClr val="000000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1828800" y="5334000"/>
            <a:ext cx="3200400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/>
                <a:ea typeface="宋体" panose="02010600030101010101" pitchFamily="2" charset="-122"/>
              </a:rPr>
              <a:t>对弱者的同情</a:t>
            </a:r>
            <a:endParaRPr lang="en-US" altLang="zh-CN" sz="3200" b="1" dirty="0">
              <a:solidFill>
                <a:srgbClr val="000000"/>
              </a:solidFill>
              <a:latin typeface="Arial" panose="020B0604020202020204"/>
              <a:ea typeface="宋体" panose="02010600030101010101" pitchFamily="2" charset="-122"/>
            </a:endParaRPr>
          </a:p>
          <a:p>
            <a:pPr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Arial" panose="020B0604020202020204"/>
                <a:ea typeface="宋体" panose="02010600030101010101" pitchFamily="2" charset="-122"/>
              </a:rPr>
              <a:t>……</a:t>
            </a:r>
            <a:endParaRPr lang="zh-CN" altLang="en-US" sz="3200" b="1" dirty="0">
              <a:solidFill>
                <a:srgbClr val="000000"/>
              </a:solidFill>
              <a:latin typeface="Arial" panose="020B060402020202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2" grpId="0"/>
      <p:bldP spid="60423" grpId="0"/>
      <p:bldP spid="60424" grpId="0"/>
      <p:bldP spid="6042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832485" y="479425"/>
            <a:ext cx="3680460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 dirty="0">
                <a:solidFill>
                  <a:schemeClr val="folHlink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课后思考</a:t>
            </a:r>
            <a:endParaRPr kumimoji="1" lang="zh-CN" altLang="en-US" sz="6000" b="1" dirty="0">
              <a:solidFill>
                <a:schemeClr val="folHlink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957580" y="1838325"/>
            <a:ext cx="10277475" cy="1198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en-US" altLang="zh-CN" sz="3600" b="1" dirty="0">
                <a:latin typeface="+mn-ea"/>
              </a:rPr>
              <a:t>   “</a:t>
            </a:r>
            <a:r>
              <a:rPr kumimoji="1" lang="zh-CN" altLang="en-US" sz="3600" b="1" dirty="0">
                <a:latin typeface="+mn-ea"/>
              </a:rPr>
              <a:t>中秋过后，秋风是一天比一天凉”这里的描写对推动故事情节的发展和表达中心有什么作用 ？</a:t>
            </a:r>
            <a:endParaRPr kumimoji="1" lang="zh-CN" altLang="en-US" sz="3600" b="1" dirty="0">
              <a:latin typeface="+mn-ea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543050" y="3711575"/>
            <a:ext cx="9107170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写晚秋的凉意，给孔乙己的末路更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增加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一种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悲凉的气氛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，使故事情节达到了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高潮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，同时预示了孔乙己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悲惨的结局。</a:t>
            </a:r>
            <a:endParaRPr kumimoji="1"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965325" y="5280026"/>
            <a:ext cx="18415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7120" y="476885"/>
            <a:ext cx="1030033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我到现在终于没有见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大约孔乙己的确死了。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既然是“大约”，为什么又说“的确”，是否矛盾，为何这样写？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631504" y="2420888"/>
            <a:ext cx="9505056" cy="3123604"/>
          </a:xfrm>
          <a:prstGeom prst="rect">
            <a:avLst/>
          </a:prstGeom>
          <a:noFill/>
          <a:ln w="57150">
            <a:noFill/>
          </a:ln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“大约”表估计、推测， 因为没有人说起这件事，</a:t>
            </a:r>
            <a:r>
              <a:rPr lang="zh-CN" altLang="en-US" sz="3200" b="1" kern="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没有确凿的证据。</a:t>
            </a: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而根据 “到现在终于没有见”这样的情况估计，选用“的确死了”</a:t>
            </a:r>
            <a:r>
              <a:rPr lang="zh-CN" altLang="en-US" sz="3200" b="1" kern="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表示推测的可靠。</a:t>
            </a: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小说以这一含蓄语句作结尾，让读者自己去想象孔乙己的悲惨结局，思索造成悲剧的社会根源、言虽尽而意无穷。</a:t>
            </a:r>
            <a:endParaRPr lang="zh-CN" altLang="en-US" sz="32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48" name="Picture 52" descr="孔乙己7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0"/>
            <a:ext cx="5334000" cy="6858000"/>
          </a:xfrm>
          <a:prstGeom prst="rect">
            <a:avLst/>
          </a:prstGeom>
          <a:noFill/>
        </p:spPr>
      </p:pic>
      <p:sp>
        <p:nvSpPr>
          <p:cNvPr id="29750" name="WordArt 54"/>
          <p:cNvSpPr>
            <a:spLocks noChangeArrowheads="1" noChangeShapeType="1" noTextEdit="1"/>
          </p:cNvSpPr>
          <p:nvPr/>
        </p:nvSpPr>
        <p:spPr bwMode="auto">
          <a:xfrm rot="5400000">
            <a:off x="5638800" y="1752600"/>
            <a:ext cx="4114800" cy="1066800"/>
          </a:xfrm>
          <a:prstGeom prst="rect">
            <a:avLst/>
          </a:prstGeom>
        </p:spPr>
        <p:txBody>
          <a:bodyPr vert="eaVert" wrap="none" fromWordArt="1">
            <a:prstTxWarp prst="textDoubleWave1">
              <a:avLst>
                <a:gd name="adj1" fmla="val 6500"/>
                <a:gd name="adj2" fmla="val 0"/>
              </a:avLst>
            </a:prstTxWarp>
            <a:scene3d>
              <a:camera prst="legacyPerspectiveFront">
                <a:rot lat="20639999" lon="20699999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>
              <a:defRPr/>
            </a:pPr>
            <a:r>
              <a:rPr lang="zh-CN" altLang="en-US" sz="8000" b="1" kern="10" dirty="0">
                <a:ln w="9525">
                  <a:round/>
                </a:ln>
                <a:solidFill>
                  <a:srgbClr val="CC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哀其不幸</a:t>
            </a:r>
            <a:endParaRPr lang="zh-CN" altLang="en-US" sz="8000" b="1" kern="10" dirty="0">
              <a:ln w="9525">
                <a:round/>
              </a:ln>
              <a:solidFill>
                <a:srgbClr val="CC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9751" name="WordArt 55"/>
          <p:cNvSpPr>
            <a:spLocks noChangeArrowheads="1" noChangeShapeType="1" noTextEdit="1"/>
          </p:cNvSpPr>
          <p:nvPr/>
        </p:nvSpPr>
        <p:spPr bwMode="auto">
          <a:xfrm rot="5400000">
            <a:off x="7239000" y="3886200"/>
            <a:ext cx="4114800" cy="1066800"/>
          </a:xfrm>
          <a:prstGeom prst="rect">
            <a:avLst/>
          </a:prstGeom>
        </p:spPr>
        <p:txBody>
          <a:bodyPr vert="eaVert" wrap="none" fromWordArt="1">
            <a:prstTxWarp prst="textWave4">
              <a:avLst>
                <a:gd name="adj1" fmla="val 6500"/>
                <a:gd name="adj2" fmla="val 0"/>
              </a:avLst>
            </a:prstTxWarp>
            <a:scene3d>
              <a:camera prst="legacyPerspectiveFront">
                <a:rot lat="20639999" lon="20699999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>
              <a:defRPr/>
            </a:pPr>
            <a:r>
              <a:rPr lang="zh-CN" altLang="en-US" sz="8000" b="1" kern="10" dirty="0">
                <a:ln w="9525">
                  <a:round/>
                </a:ln>
                <a:solidFill>
                  <a:srgbClr val="CC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怒其不争</a:t>
            </a:r>
            <a:endParaRPr lang="zh-CN" altLang="en-US" sz="8000" b="1" kern="10" dirty="0">
              <a:ln w="9525">
                <a:round/>
              </a:ln>
              <a:solidFill>
                <a:srgbClr val="CC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4123</Words>
  <Application>WPS 演示</Application>
  <PresentationFormat>宽屏</PresentationFormat>
  <Paragraphs>379</Paragraphs>
  <Slides>35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35</vt:i4>
      </vt:variant>
    </vt:vector>
  </HeadingPairs>
  <TitlesOfParts>
    <vt:vector size="64" baseType="lpstr">
      <vt:lpstr>Arial</vt:lpstr>
      <vt:lpstr>宋体</vt:lpstr>
      <vt:lpstr>Wingdings</vt:lpstr>
      <vt:lpstr>汉仪柏青体简</vt:lpstr>
      <vt:lpstr>Segoe Print</vt:lpstr>
      <vt:lpstr>华文新魏</vt:lpstr>
      <vt:lpstr>黑体</vt:lpstr>
      <vt:lpstr>Arial</vt:lpstr>
      <vt:lpstr>华文行楷</vt:lpstr>
      <vt:lpstr>Times New Roman</vt:lpstr>
      <vt:lpstr>楷体_GB2312</vt:lpstr>
      <vt:lpstr>新宋体</vt:lpstr>
      <vt:lpstr>楷体_GB2312</vt:lpstr>
      <vt:lpstr>华文中宋</vt:lpstr>
      <vt:lpstr>隶书</vt:lpstr>
      <vt:lpstr>楷体</vt:lpstr>
      <vt:lpstr>微软雅黑</vt:lpstr>
      <vt:lpstr>Arial Unicode MS</vt:lpstr>
      <vt:lpstr>Calibri</vt:lpstr>
      <vt:lpstr>仿宋_GB2312</vt:lpstr>
      <vt:lpstr>仿宋</vt:lpstr>
      <vt:lpstr>金桥简行楷</vt:lpstr>
      <vt:lpstr>Calibri</vt:lpstr>
      <vt:lpstr>等线</vt:lpstr>
      <vt:lpstr>方正舒体</vt:lpstr>
      <vt:lpstr>Calibri Light</vt:lpstr>
      <vt:lpstr>等线 Light</vt:lpstr>
      <vt:lpstr>默认设计模板</vt:lpstr>
      <vt:lpstr>1_默认设计模板</vt:lpstr>
      <vt:lpstr>PowerPoint 演示文稿</vt:lpstr>
      <vt:lpstr>文学常识　</vt:lpstr>
      <vt:lpstr>当堂掌握：字词</vt:lpstr>
      <vt:lpstr>PowerPoint 演示文稿</vt:lpstr>
      <vt:lpstr>PowerPoint 演示文稿</vt:lpstr>
      <vt:lpstr>阅读课文第一部分（1-3）</vt:lpstr>
      <vt:lpstr>PowerPoint 演示文稿</vt:lpstr>
      <vt:lpstr>PowerPoint 演示文稿</vt:lpstr>
      <vt:lpstr>PowerPoint 演示文稿</vt:lpstr>
      <vt:lpstr>分析第二部分（4-9）</vt:lpstr>
      <vt:lpstr>PowerPoint 演示文稿</vt:lpstr>
      <vt:lpstr>PowerPoint 演示文稿</vt:lpstr>
      <vt:lpstr>孔乙己</vt:lpstr>
      <vt:lpstr>PowerPoint 演示文稿</vt:lpstr>
      <vt:lpstr>孔乙己其人——语言</vt:lpstr>
      <vt:lpstr>PowerPoint 演示文稿</vt:lpstr>
      <vt:lpstr>神态描写 </vt:lpstr>
      <vt:lpstr>孔乙己是怎样一个人?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孔乙己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NAT</dc:creator>
  <cp:lastModifiedBy>开&amp;啦</cp:lastModifiedBy>
  <cp:revision>77</cp:revision>
  <dcterms:created xsi:type="dcterms:W3CDTF">2021-03-09T23:51:00Z</dcterms:created>
  <dcterms:modified xsi:type="dcterms:W3CDTF">2021-03-11T06:06:01Z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SaveFontToCloudKey">
    <vt:lpwstr>648959868_btnclosed</vt:lpwstr>
  </property>
  <property fmtid="{D5CDD505-2E9C-101B-9397-08002B2CF9AE}" pid="3" name="KSOProductBuildVer">
    <vt:lpwstr>2052-11.1.0.10314</vt:lpwstr>
  </property>
</Properties>
</file>