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60" r:id="rId5"/>
    <p:sldId id="261" r:id="rId6"/>
    <p:sldId id="287" r:id="rId7"/>
    <p:sldId id="259" r:id="rId8"/>
    <p:sldId id="262" r:id="rId9"/>
    <p:sldId id="263" r:id="rId10"/>
    <p:sldId id="264" r:id="rId11"/>
    <p:sldId id="265" r:id="rId12"/>
    <p:sldId id="266" r:id="rId13"/>
    <p:sldId id="311" r:id="rId14"/>
    <p:sldId id="267" r:id="rId15"/>
    <p:sldId id="288" r:id="rId16"/>
    <p:sldId id="289" r:id="rId17"/>
    <p:sldId id="277" r:id="rId18"/>
    <p:sldId id="256" r:id="rId19"/>
    <p:sldId id="268" r:id="rId20"/>
    <p:sldId id="269" r:id="rId21"/>
    <p:sldId id="326" r:id="rId22"/>
    <p:sldId id="271" r:id="rId23"/>
    <p:sldId id="272" r:id="rId24"/>
    <p:sldId id="276" r:id="rId25"/>
    <p:sldId id="307" r:id="rId26"/>
    <p:sldId id="274" r:id="rId27"/>
    <p:sldId id="275" r:id="rId28"/>
    <p:sldId id="270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190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-3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 kern="1200"/>
            </a:lvl1pPr>
          </a:lstStyle>
          <a:p>
            <a:pPr lvl="0"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9219" name="副标题 9218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kern="1200"/>
            </a:lvl1pPr>
            <a:lvl2pPr marL="457200" lvl="1" indent="-457200" algn="ctr">
              <a:buNone/>
              <a:defRPr kern="1200"/>
            </a:lvl2pPr>
            <a:lvl3pPr marL="914400" lvl="2" indent="-914400" algn="ctr">
              <a:buNone/>
              <a:defRPr kern="1200"/>
            </a:lvl3pPr>
            <a:lvl4pPr marL="1371600" lvl="3" indent="-1371600" algn="ctr">
              <a:buNone/>
              <a:defRPr kern="1200"/>
            </a:lvl4pPr>
            <a:lvl5pPr marL="1828800" lvl="4" indent="-1828800" algn="ctr">
              <a:buNone/>
              <a:defRPr kern="1200"/>
            </a:lvl5pPr>
          </a:lstStyle>
          <a:p>
            <a:pPr lvl="0" fontAlgn="base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9220" name="日期占位符 9219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altLang="en-US" strike="noStrike" noProof="1" dirty="0"/>
          </a:p>
        </p:txBody>
      </p:sp>
      <p:sp>
        <p:nvSpPr>
          <p:cNvPr id="9221" name="页脚占位符 92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endParaRPr lang="zh-CN" strike="noStrike" noProof="1" dirty="0"/>
          </a:p>
        </p:txBody>
      </p:sp>
      <p:sp>
        <p:nvSpPr>
          <p:cNvPr id="9222" name="灯片编号占位符 92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8193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8194"/>
          <p:cNvSpPr>
            <a:spLocks noGrp="1" noRot="1"/>
          </p:cNvSpPr>
          <p:nvPr>
            <p:ph type="body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196" name="日期占位符 8195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/>
          </a:p>
        </p:txBody>
      </p:sp>
      <p:sp>
        <p:nvSpPr>
          <p:cNvPr id="8197" name="页脚占位符 819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8198" name="灯片编号占位符 819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3" name="图片 6145" descr="p1wi"/>
          <p:cNvPicPr>
            <a:picLocks noChangeAspect="1"/>
          </p:cNvPicPr>
          <p:nvPr/>
        </p:nvPicPr>
        <p:blipFill>
          <a:blip r:embed="rId1">
            <a:grayscl/>
          </a:blip>
          <a:stretch>
            <a:fillRect/>
          </a:stretch>
        </p:blipFill>
        <p:spPr>
          <a:xfrm>
            <a:off x="3635375" y="457200"/>
            <a:ext cx="2808288" cy="5943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4" name="图片 6146" descr="2000_11_22_1_53_56"/>
          <p:cNvPicPr>
            <a:picLocks noChangeAspect="1"/>
          </p:cNvPicPr>
          <p:nvPr/>
        </p:nvPicPr>
        <p:blipFill>
          <a:blip r:embed="rId2">
            <a:grayscl/>
          </a:blip>
          <a:srcRect l="1244" t="1852" r="2487" b="3705"/>
          <a:stretch>
            <a:fillRect/>
          </a:stretch>
        </p:blipFill>
        <p:spPr>
          <a:xfrm>
            <a:off x="381000" y="457200"/>
            <a:ext cx="2808288" cy="5919788"/>
          </a:xfrm>
          <a:prstGeom prst="rect">
            <a:avLst/>
          </a:prstGeom>
          <a:noFill/>
          <a:ln w="3175" cap="flat" cmpd="sng">
            <a:solidFill>
              <a:srgbClr val="5D7BC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000000">
                <a:alpha val="50000"/>
              </a:srgbClr>
            </a:outerShdw>
          </a:effectLst>
        </p:spPr>
      </p:pic>
      <p:sp>
        <p:nvSpPr>
          <p:cNvPr id="3075" name="文本框 6147"/>
          <p:cNvSpPr txBox="1"/>
          <p:nvPr/>
        </p:nvSpPr>
        <p:spPr>
          <a:xfrm>
            <a:off x="7500938" y="404813"/>
            <a:ext cx="1319212" cy="5472112"/>
          </a:xfrm>
          <a:prstGeom prst="rect">
            <a:avLst/>
          </a:prstGeom>
          <a:noFill/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6600" dirty="0">
                <a:solidFill>
                  <a:srgbClr val="6666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 </a:t>
            </a:r>
            <a:r>
              <a:rPr lang="zh-CN" altLang="en-US" sz="7200" dirty="0">
                <a:solidFill>
                  <a:srgbClr val="6666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湖心亭看雪</a:t>
            </a:r>
            <a:endParaRPr lang="zh-CN" altLang="en-US" sz="7200" dirty="0">
              <a:solidFill>
                <a:srgbClr val="666699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076" name="文本框 6148"/>
          <p:cNvSpPr txBox="1"/>
          <p:nvPr/>
        </p:nvSpPr>
        <p:spPr>
          <a:xfrm>
            <a:off x="6705600" y="3962400"/>
            <a:ext cx="611188" cy="22098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张岱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标题 10241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（一）导入新课</a:t>
            </a:r>
            <a:endParaRPr lang="zh-CN" altLang="en-US" b="1" dirty="0"/>
          </a:p>
        </p:txBody>
      </p:sp>
      <p:sp>
        <p:nvSpPr>
          <p:cNvPr id="4098" name="文本占位符 10242"/>
          <p:cNvSpPr>
            <a:spLocks noGrp="1" noRot="1"/>
          </p:cNvSpPr>
          <p:nvPr>
            <p:ph idx="1"/>
          </p:nvPr>
        </p:nvSpPr>
        <p:spPr>
          <a:xfrm>
            <a:off x="152400" y="1905000"/>
            <a:ext cx="8845550" cy="4194175"/>
          </a:xfrm>
        </p:spPr>
        <p:txBody>
          <a:bodyPr anchor="t"/>
          <a:p>
            <a:pPr>
              <a:buNone/>
            </a:pPr>
            <a:r>
              <a:rPr lang="en-US" altLang="zh-CN" b="1" dirty="0"/>
              <a:t>          </a:t>
            </a:r>
            <a:r>
              <a:rPr lang="zh-CN" altLang="en-US" b="1" dirty="0"/>
              <a:t>功名耶落空，富贵耶如梦。忠臣耶怕痛，锄头耶怕重，著书二十年耶而仅堪覆瓮。之人耶有用没用？                   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                                  </a:t>
            </a:r>
            <a:r>
              <a:rPr lang="en-US" altLang="zh-CN" b="1" dirty="0"/>
              <a:t>——</a:t>
            </a:r>
            <a:r>
              <a:rPr lang="zh-CN" altLang="en-US" b="1" dirty="0"/>
              <a:t>张岱</a:t>
            </a:r>
            <a:r>
              <a:rPr lang="en-US" altLang="zh-CN" b="1" dirty="0"/>
              <a:t>《</a:t>
            </a:r>
            <a:r>
              <a:rPr lang="zh-CN" altLang="en-US" b="1" dirty="0"/>
              <a:t>自题小像</a:t>
            </a:r>
            <a:r>
              <a:rPr lang="en-US" altLang="zh-CN" b="1"/>
              <a:t>》</a:t>
            </a:r>
            <a:endParaRPr lang="en-US" altLang="zh-CN" b="1"/>
          </a:p>
          <a:p>
            <a:pPr>
              <a:buNone/>
            </a:pPr>
            <a:r>
              <a:rPr lang="en-US" altLang="zh-CN" b="1"/>
              <a:t>     </a:t>
            </a:r>
            <a:endParaRPr lang="en-US" altLang="zh-CN" b="1"/>
          </a:p>
          <a:p>
            <a:pPr>
              <a:buNone/>
            </a:pPr>
            <a:r>
              <a:rPr lang="en-US" altLang="zh-CN" b="1" dirty="0"/>
              <a:t>     </a:t>
            </a:r>
            <a:r>
              <a:rPr lang="zh-CN" altLang="en-US" b="1" dirty="0"/>
              <a:t>提问：你觉得这个人对自己的评价如何？</a:t>
            </a:r>
            <a:r>
              <a:rPr lang="zh-CN" altLang="en-US" dirty="0"/>
              <a:t> </a:t>
            </a:r>
            <a:endParaRPr lang="zh-CN" altLang="en-US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文本框 12289"/>
          <p:cNvSpPr txBox="1"/>
          <p:nvPr/>
        </p:nvSpPr>
        <p:spPr>
          <a:xfrm>
            <a:off x="4038600" y="533400"/>
            <a:ext cx="3816350" cy="914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张岱：</a:t>
            </a:r>
            <a:endParaRPr lang="zh-CN" altLang="en-US" sz="5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2" name="文本框 12290"/>
          <p:cNvSpPr txBox="1"/>
          <p:nvPr/>
        </p:nvSpPr>
        <p:spPr>
          <a:xfrm>
            <a:off x="2362200" y="1371600"/>
            <a:ext cx="609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292" name="矩形 12291"/>
          <p:cNvSpPr/>
          <p:nvPr/>
        </p:nvSpPr>
        <p:spPr>
          <a:xfrm>
            <a:off x="3757295" y="1641475"/>
            <a:ext cx="5334000" cy="53232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字宗子，明末清初文学家。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出身仕宦世家，爱繁华，好山水，晓音乐，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清兵南下灭亡了明朝，他入山隐居、著书，作品中时时流露出明亡之后怀旧的伤感情绪。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有</a:t>
            </a:r>
            <a:r>
              <a:rPr lang="en-US" altLang="zh-CN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陶庵梦忆</a:t>
            </a:r>
            <a:r>
              <a:rPr lang="en-US" altLang="zh-CN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en-US" altLang="zh-CN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西湖梦寻</a:t>
            </a:r>
            <a:r>
              <a:rPr lang="en-US" altLang="zh-CN" sz="36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等</a:t>
            </a:r>
            <a:r>
              <a:rPr lang="zh-CN" altLang="en-US" sz="44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44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endParaRPr lang="zh-CN" altLang="en-US" sz="44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5124" name="图片 12292" descr="WW_059">
            <a:hlinkClick r:id="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91400" y="5864225"/>
            <a:ext cx="1200150" cy="993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图片 12293" descr="B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8200"/>
            <a:ext cx="3455988" cy="5041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5" name="图片 13313" descr="snow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30345" y="3009900"/>
            <a:ext cx="4825365" cy="3364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文本框 13314"/>
          <p:cNvSpPr txBox="1"/>
          <p:nvPr/>
        </p:nvSpPr>
        <p:spPr>
          <a:xfrm>
            <a:off x="1528445" y="456565"/>
            <a:ext cx="720915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位于杭州西湖之中，据说是宋代整修西湖时，以湖泥堆成小山，成为一岛，是西湖三岛之一，后于山上建成亭阁，叫湖心亭。这是观赏西湖风景的好地方，因此常有文人墨客到此赏景。　</a:t>
            </a:r>
            <a:endParaRPr lang="zh-CN" altLang="en-US" sz="32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316" name="矩形 13315"/>
          <p:cNvSpPr/>
          <p:nvPr/>
        </p:nvSpPr>
        <p:spPr>
          <a:xfrm rot="5400000">
            <a:off x="-1270000" y="2822575"/>
            <a:ext cx="4392613" cy="1439863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  <a:tileRect/>
                </a:gra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湖心亭</a:t>
            </a:r>
            <a:endParaRPr lang="zh-CN" altLang="en-US" sz="3200" b="1"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0" scaled="1"/>
                <a:tileRect/>
              </a:gradFill>
              <a:effectLst>
                <a:outerShdw dist="99190" dir="7788334" algn="ctr" rotWithShape="0">
                  <a:srgbClr val="00008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5" name="Picture 4" descr="2004512141316256"/>
          <p:cNvPicPr>
            <a:picLocks noChangeAspect="1"/>
          </p:cNvPicPr>
          <p:nvPr/>
        </p:nvPicPr>
        <p:blipFill>
          <a:blip r:embed="rId1">
            <a:lum contrast="54000"/>
          </a:blip>
          <a:stretch>
            <a:fillRect/>
          </a:stretch>
        </p:blipFill>
        <p:spPr>
          <a:xfrm>
            <a:off x="395288" y="1339850"/>
            <a:ext cx="8426450" cy="4357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流程图: 可选过程 18"/>
          <p:cNvSpPr/>
          <p:nvPr/>
        </p:nvSpPr>
        <p:spPr>
          <a:xfrm>
            <a:off x="-1547812" y="908050"/>
            <a:ext cx="1511300" cy="360363"/>
          </a:xfrm>
          <a:prstGeom prst="flowChartAlternate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zh-CN" sz="2000" b="1" strike="noStrike" noProof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湖心亭</a:t>
            </a:r>
            <a:endParaRPr lang="zh-CN" altLang="zh-CN" sz="2000" b="1" strike="noStrike" noProof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24115" y="6452867"/>
            <a:ext cx="1452875" cy="3962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zh-CN" sz="2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湖心亭看雪</a:t>
            </a:r>
            <a:endParaRPr lang="zh-CN" altLang="zh-CN" sz="20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标题 11265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3600" b="1" dirty="0"/>
              <a:t>（二）初读课文  感知“痴”行</a:t>
            </a:r>
            <a:endParaRPr lang="zh-CN" altLang="en-US" sz="3600" b="1" dirty="0"/>
          </a:p>
        </p:txBody>
      </p:sp>
      <p:sp>
        <p:nvSpPr>
          <p:cNvPr id="11267" name="内容占位符 11266"/>
          <p:cNvSpPr>
            <a:spLocks noGrp="1" noRot="1"/>
          </p:cNvSpPr>
          <p:nvPr>
            <p:ph idx="1"/>
          </p:nvPr>
        </p:nvSpPr>
        <p:spPr/>
        <p:txBody>
          <a:bodyPr anchor="t"/>
          <a:p>
            <a:pPr>
              <a:lnSpc>
                <a:spcPct val="90000"/>
              </a:lnSpc>
              <a:buNone/>
            </a:pPr>
            <a:r>
              <a:rPr lang="en-US" altLang="zh-CN" b="1" dirty="0"/>
              <a:t>1</a:t>
            </a:r>
            <a:r>
              <a:rPr lang="zh-CN" altLang="en-US" b="1" dirty="0"/>
              <a:t>、教师范读，学生齐读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en-US" altLang="zh-CN" b="1" dirty="0"/>
              <a:t>2</a:t>
            </a:r>
            <a:r>
              <a:rPr lang="zh-CN" altLang="en-US" b="1" dirty="0"/>
              <a:t>、学生在预习的基础上，小组内疏通文意，大胆质疑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en-US" altLang="zh-CN" b="1" dirty="0"/>
              <a:t>3</a:t>
            </a:r>
            <a:r>
              <a:rPr lang="zh-CN" altLang="en-US" b="1" dirty="0"/>
              <a:t>、感知：谁在什么时候做了什么事？在文中找出最能评价他的字。</a:t>
            </a:r>
            <a:endParaRPr lang="zh-CN" altLang="en-US" b="1" dirty="0"/>
          </a:p>
          <a:p>
            <a:pPr algn="ctr"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hlink"/>
                </a:solidFill>
              </a:rPr>
              <a:t>张岱，大雪夜间独去湖心亭看雪</a:t>
            </a:r>
            <a:r>
              <a:rPr lang="zh-CN" altLang="en-US" dirty="0"/>
              <a:t> </a:t>
            </a:r>
            <a:r>
              <a:rPr lang="zh-CN" altLang="en-US" b="1" dirty="0"/>
              <a:t>                       </a:t>
            </a:r>
            <a:endParaRPr lang="zh-CN" altLang="en-US" b="1" dirty="0"/>
          </a:p>
          <a:p>
            <a:pPr algn="ctr">
              <a:lnSpc>
                <a:spcPct val="90000"/>
              </a:lnSpc>
              <a:buNone/>
            </a:pPr>
            <a:r>
              <a:rPr lang="zh-CN" altLang="en-US" b="1" dirty="0">
                <a:solidFill>
                  <a:schemeClr val="hlink"/>
                </a:solidFill>
              </a:rPr>
              <a:t>“痴”</a:t>
            </a:r>
            <a:r>
              <a:rPr lang="en-US" altLang="zh-CN" b="1" dirty="0">
                <a:solidFill>
                  <a:schemeClr val="hlink"/>
                </a:solidFill>
              </a:rPr>
              <a:t>——</a:t>
            </a:r>
            <a:r>
              <a:rPr lang="zh-CN" altLang="en-US" b="1" dirty="0">
                <a:solidFill>
                  <a:schemeClr val="hlink"/>
                </a:solidFill>
              </a:rPr>
              <a:t>文眼</a:t>
            </a:r>
            <a:endParaRPr lang="zh-CN" altLang="en-US" b="1" dirty="0">
              <a:solidFill>
                <a:schemeClr val="hlink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          </a:t>
            </a:r>
            <a:endParaRPr lang="zh-CN" alt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68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charRg st="68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charRg st="107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67">
                                            <p:txEl>
                                              <p:charRg st="107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标题 14337"/>
          <p:cNvSpPr>
            <a:spLocks noGrp="1" noRot="1"/>
          </p:cNvSpPr>
          <p:nvPr>
            <p:ph type="title"/>
          </p:nvPr>
        </p:nvSpPr>
        <p:spPr>
          <a:xfrm>
            <a:off x="34925" y="115888"/>
            <a:ext cx="7416800" cy="836612"/>
          </a:xfrm>
          <a:solidFill>
            <a:srgbClr val="C0C0C0"/>
          </a:solidFill>
          <a:ln w="25400">
            <a:solidFill>
              <a:schemeClr val="accent2"/>
            </a:solidFill>
            <a:miter/>
          </a:ln>
        </p:spPr>
        <p:txBody>
          <a:bodyPr anchor="ctr"/>
          <a:p>
            <a:r>
              <a:rPr lang="zh-CN" altLang="en-US" b="1" dirty="0">
                <a:solidFill>
                  <a:schemeClr val="accent2"/>
                </a:solidFill>
              </a:rPr>
              <a:t>读准下列加下划线字的音：</a:t>
            </a:r>
            <a:endParaRPr lang="zh-CN" altLang="en-US" b="1" dirty="0">
              <a:solidFill>
                <a:schemeClr val="accent2"/>
              </a:solidFill>
            </a:endParaRPr>
          </a:p>
        </p:txBody>
      </p:sp>
      <p:sp>
        <p:nvSpPr>
          <p:cNvPr id="9218" name="文本占位符 14338"/>
          <p:cNvSpPr>
            <a:spLocks noGrp="1" noRot="1"/>
          </p:cNvSpPr>
          <p:nvPr>
            <p:ph idx="1"/>
          </p:nvPr>
        </p:nvSpPr>
        <p:spPr>
          <a:xfrm>
            <a:off x="250825" y="1341438"/>
            <a:ext cx="3168650" cy="4824412"/>
          </a:xfrm>
        </p:spPr>
        <p:txBody>
          <a:bodyPr anchor="t"/>
          <a:p>
            <a:pPr>
              <a:lnSpc>
                <a:spcPct val="90000"/>
              </a:lnSpc>
              <a:buNone/>
            </a:pPr>
            <a:r>
              <a:rPr lang="zh-CN" altLang="en-US" sz="3600" b="1" u="sng" dirty="0">
                <a:solidFill>
                  <a:srgbClr val="FF0000"/>
                </a:solidFill>
              </a:rPr>
              <a:t>崇祯</a:t>
            </a:r>
            <a:endParaRPr lang="zh-CN" altLang="en-US" sz="3600" b="1" u="sng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是日</a:t>
            </a:r>
            <a:r>
              <a:rPr lang="zh-CN" altLang="en-US" sz="3600" b="1" u="sng" dirty="0">
                <a:solidFill>
                  <a:srgbClr val="FF0000"/>
                </a:solidFill>
              </a:rPr>
              <a:t>更</a:t>
            </a:r>
            <a:r>
              <a:rPr lang="zh-CN" altLang="en-US" b="1" dirty="0"/>
              <a:t>定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3600" b="1" u="sng" dirty="0">
                <a:solidFill>
                  <a:srgbClr val="FF0000"/>
                </a:solidFill>
              </a:rPr>
              <a:t>毳</a:t>
            </a:r>
            <a:r>
              <a:rPr lang="zh-CN" altLang="en-US" b="1" dirty="0"/>
              <a:t>衣炉火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3600" b="1" dirty="0"/>
              <a:t>雾</a:t>
            </a:r>
            <a:r>
              <a:rPr lang="zh-CN" altLang="en-US" sz="3600" b="1" u="sng" dirty="0">
                <a:solidFill>
                  <a:srgbClr val="FF0000"/>
                </a:solidFill>
              </a:rPr>
              <a:t>凇沆砀</a:t>
            </a:r>
            <a:endParaRPr lang="zh-CN" altLang="en-US" sz="3600" b="1" u="sng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铺</a:t>
            </a:r>
            <a:r>
              <a:rPr lang="zh-CN" altLang="en-US" sz="3600" b="1" u="sng" dirty="0">
                <a:solidFill>
                  <a:srgbClr val="FF0000"/>
                </a:solidFill>
              </a:rPr>
              <a:t>毡</a:t>
            </a:r>
            <a:r>
              <a:rPr lang="zh-CN" altLang="en-US" b="1" dirty="0"/>
              <a:t>对坐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焉得</a:t>
            </a:r>
            <a:r>
              <a:rPr lang="zh-CN" altLang="en-US" sz="3600" b="1" u="sng" dirty="0">
                <a:solidFill>
                  <a:srgbClr val="FF0000"/>
                </a:solidFill>
              </a:rPr>
              <a:t>更</a:t>
            </a:r>
            <a:r>
              <a:rPr lang="zh-CN" altLang="en-US" b="1" dirty="0"/>
              <a:t>有此人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b="1" dirty="0"/>
              <a:t>余</a:t>
            </a:r>
            <a:r>
              <a:rPr lang="zh-CN" altLang="en-US" sz="3600" b="1" u="sng" dirty="0">
                <a:solidFill>
                  <a:srgbClr val="FF0000"/>
                </a:solidFill>
              </a:rPr>
              <a:t>强</a:t>
            </a:r>
            <a:r>
              <a:rPr lang="zh-CN" altLang="en-US" b="1" dirty="0"/>
              <a:t>饮三大白</a:t>
            </a:r>
            <a:endParaRPr lang="zh-CN" altLang="en-US" b="1" dirty="0"/>
          </a:p>
          <a:p>
            <a:pPr>
              <a:lnSpc>
                <a:spcPct val="90000"/>
              </a:lnSpc>
              <a:buNone/>
            </a:pPr>
            <a:r>
              <a:rPr lang="zh-CN" altLang="en-US" sz="3600" b="1" u="sng" dirty="0">
                <a:solidFill>
                  <a:srgbClr val="FF0000"/>
                </a:solidFill>
              </a:rPr>
              <a:t>喃喃</a:t>
            </a:r>
            <a:endParaRPr lang="zh-CN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3362325" y="1268413"/>
            <a:ext cx="2951163" cy="53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(chóng zhēn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1" name="文本框 14340"/>
          <p:cNvSpPr txBox="1"/>
          <p:nvPr/>
        </p:nvSpPr>
        <p:spPr>
          <a:xfrm>
            <a:off x="3376613" y="1844675"/>
            <a:ext cx="19431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(gēng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3390900" y="2489200"/>
            <a:ext cx="17287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(cuì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3390900" y="3084513"/>
            <a:ext cx="396081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i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(sōng) (hàng) (dàng</a:t>
            </a:r>
            <a:r>
              <a:rPr lang="en-US" altLang="zh-CN" sz="3200" b="1" i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 i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3405188" y="3689350"/>
            <a:ext cx="151288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(zhān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3433763" y="4294188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(gèng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3448050" y="4913313"/>
            <a:ext cx="1655763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err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(qiǎng</a:t>
            </a: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3462338" y="5589588"/>
            <a:ext cx="26638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20000"/>
              </a:spcBef>
            </a:pPr>
            <a:r>
              <a:rPr lang="en-US" altLang="zh-CN" sz="32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(nán   nán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32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2" grpId="0"/>
      <p:bldP spid="14343" grpId="0"/>
      <p:bldP spid="14344" grpId="0"/>
      <p:bldP spid="14345" grpId="0"/>
      <p:bldP spid="14346" grpId="0"/>
      <p:bldP spid="143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15361" descr="GH_0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2" name="图片 15362" descr="西湖春色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文本框 15363"/>
          <p:cNvSpPr txBox="1"/>
          <p:nvPr/>
        </p:nvSpPr>
        <p:spPr>
          <a:xfrm>
            <a:off x="395288" y="1268413"/>
            <a:ext cx="4267200" cy="3751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崇祯五年十二月，余住西湖。大雪三日，湖中人鸟声俱绝</a:t>
            </a:r>
            <a:r>
              <a:rPr lang="zh-CN" altLang="en-US" sz="48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48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244" name="文本框 15364"/>
          <p:cNvSpPr txBox="1"/>
          <p:nvPr/>
        </p:nvSpPr>
        <p:spPr>
          <a:xfrm>
            <a:off x="533400" y="152400"/>
            <a:ext cx="37512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翻译课文</a:t>
            </a:r>
            <a:endParaRPr lang="zh-CN" altLang="en-US" sz="3600" b="1" dirty="0">
              <a:solidFill>
                <a:srgbClr val="0066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245" name="文本框 15365"/>
          <p:cNvSpPr txBox="1"/>
          <p:nvPr/>
        </p:nvSpPr>
        <p:spPr>
          <a:xfrm>
            <a:off x="2590800" y="2209800"/>
            <a:ext cx="22860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80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480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6" name="文本框 15366"/>
          <p:cNvSpPr txBox="1"/>
          <p:nvPr/>
        </p:nvSpPr>
        <p:spPr>
          <a:xfrm>
            <a:off x="2971800" y="2209800"/>
            <a:ext cx="228600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80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480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47" name="直接连接符 15367"/>
          <p:cNvSpPr/>
          <p:nvPr/>
        </p:nvSpPr>
        <p:spPr>
          <a:xfrm>
            <a:off x="4572000" y="0"/>
            <a:ext cx="0" cy="6858000"/>
          </a:xfrm>
          <a:prstGeom prst="line">
            <a:avLst/>
          </a:prstGeom>
          <a:ln w="28575" cap="flat" cmpd="sng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15369" name="文本框 15368"/>
          <p:cNvSpPr txBox="1"/>
          <p:nvPr/>
        </p:nvSpPr>
        <p:spPr>
          <a:xfrm>
            <a:off x="4953000" y="1524000"/>
            <a:ext cx="3352800" cy="39693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明崇祯五年十二月，我正住在西湖边。连续下了三天大雪，西湖中人、鸟的声音都没有了。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直接连接符 16385"/>
          <p:cNvSpPr/>
          <p:nvPr/>
        </p:nvSpPr>
        <p:spPr>
          <a:xfrm>
            <a:off x="4572000" y="0"/>
            <a:ext cx="0" cy="6858000"/>
          </a:xfrm>
          <a:prstGeom prst="line">
            <a:avLst/>
          </a:prstGeom>
          <a:ln w="28575" cap="flat" cmpd="sng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11266" name="文本框 16386"/>
          <p:cNvSpPr txBox="1"/>
          <p:nvPr/>
        </p:nvSpPr>
        <p:spPr>
          <a:xfrm>
            <a:off x="381000" y="533400"/>
            <a:ext cx="4191000" cy="5578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是日，更定矣，余拏一小舟，拥毳衣炉火，独往湖心亭看雪。雾凇沆砀，天与云与山与水，上下一白。湖上影子，惟长堤一痕，湖心亭一点，与余舟一芥，舟中人有两三粒而已。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4953000" y="528638"/>
            <a:ext cx="3810000" cy="52622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这一天晚上八点了，我划一条小船， 抱着细毛皮衣和火炉，独自往湖心亭看雪。寒气弥漫，白茫茫一片，（只见）天和云、和山、和水，上下全是白色的。湖上映出的影子，只有（淡淡的）一道长堤的痕迹，一点湖心亭的轮廓，和我的一叶小舟，舟中的两三粒人影罢了。</a:t>
            </a:r>
            <a:endParaRPr lang="zh-CN" altLang="en-US" sz="2400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89" name="图片 17409" descr="GH_0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0" name="图片 17410" descr="2000_11_22_1_53_56"/>
          <p:cNvPicPr>
            <a:picLocks noChangeAspect="1"/>
          </p:cNvPicPr>
          <p:nvPr/>
        </p:nvPicPr>
        <p:blipFill>
          <a:blip r:embed="rId2">
            <a:grayscl/>
            <a:lum bright="20001"/>
          </a:blip>
          <a:srcRect l="1244" t="1852" r="2487" b="3705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  <a:noFill/>
          <a:ln w="3175" cap="flat" cmpd="sng">
            <a:solidFill>
              <a:srgbClr val="5D7BC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000000">
                <a:alpha val="50000"/>
              </a:srgbClr>
            </a:outerShdw>
          </a:effectLst>
        </p:spPr>
      </p:pic>
      <p:sp>
        <p:nvSpPr>
          <p:cNvPr id="12291" name="直接连接符 17411"/>
          <p:cNvSpPr/>
          <p:nvPr/>
        </p:nvSpPr>
        <p:spPr>
          <a:xfrm>
            <a:off x="4572000" y="0"/>
            <a:ext cx="0" cy="6858000"/>
          </a:xfrm>
          <a:prstGeom prst="line">
            <a:avLst/>
          </a:prstGeom>
          <a:ln w="28575" cap="flat" cmpd="sng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12292" name="文本框 17412"/>
          <p:cNvSpPr txBox="1"/>
          <p:nvPr/>
        </p:nvSpPr>
        <p:spPr>
          <a:xfrm>
            <a:off x="457200" y="809625"/>
            <a:ext cx="3886200" cy="5035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到亭上，有两人铺毡对坐，一童子烧酒，炉正沸。见余大喜，曰：“湖中焉得更有此人？”拉余同饮。余强饮三大白而别。问其姓氏，是金陵人，客此。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4914265" y="1132523"/>
            <a:ext cx="3733800" cy="52622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来到湖心亭，看见还有两个人铺着毡子，面对面坐着，一个小书童在温酒　，酒烧开了。（他们）见到我，喜出望外，说：“湖中怎么可能还有这种人？” 拽着我一起喝酒。我尽力喝下三大杯就告辞。问他们的姓名，他们说是金陵人，现客居这里。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图片 18433" descr="GH_0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4" name="图片 18434" descr="湖心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5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直接连接符 18435"/>
          <p:cNvSpPr/>
          <p:nvPr/>
        </p:nvSpPr>
        <p:spPr>
          <a:xfrm>
            <a:off x="4572000" y="0"/>
            <a:ext cx="0" cy="6858000"/>
          </a:xfrm>
          <a:prstGeom prst="line">
            <a:avLst/>
          </a:prstGeom>
          <a:ln w="28575" cap="flat" cmpd="sng">
            <a:solidFill>
              <a:schemeClr val="bg1"/>
            </a:solidFill>
            <a:prstDash val="lgDash"/>
            <a:round/>
            <a:headEnd type="none" w="med" len="med"/>
            <a:tailEnd type="none" w="med" len="med"/>
          </a:ln>
        </p:spPr>
      </p:sp>
      <p:sp>
        <p:nvSpPr>
          <p:cNvPr id="13316" name="文本框 18436"/>
          <p:cNvSpPr txBox="1"/>
          <p:nvPr/>
        </p:nvSpPr>
        <p:spPr>
          <a:xfrm>
            <a:off x="381000" y="1447800"/>
            <a:ext cx="3962400" cy="2530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及下船，舟子喃喃曰：“莫说相公痴，更有痴似相公者。”</a:t>
            </a:r>
            <a:endParaRPr lang="zh-CN" altLang="en-US" sz="40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4876800" y="2590800"/>
            <a:ext cx="3657600" cy="283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下船时，船夫嘟嘟哝哝地说：“别说相公痴，还有和您一样痴的人呢。”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　</a:t>
            </a:r>
            <a:endParaRPr lang="zh-CN" altLang="en-US" sz="3600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13318" name="图片 18438" descr="WW_0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025" y="5229225"/>
            <a:ext cx="1514475" cy="1279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61060" y="929005"/>
            <a:ext cx="71399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如何看待张岱的</a:t>
            </a:r>
            <a:r>
              <a:rPr lang="en-US" altLang="zh-CN" sz="3200" b="1"/>
              <a:t>“</a:t>
            </a:r>
            <a:r>
              <a:rPr lang="zh-CN" altLang="en-US" sz="3200" b="1"/>
              <a:t>痴行</a:t>
            </a:r>
            <a:r>
              <a:rPr lang="en-US" altLang="zh-CN" sz="3200" b="1"/>
              <a:t>”</a:t>
            </a:r>
            <a:r>
              <a:rPr lang="zh-CN" altLang="en-US" sz="3200" b="1"/>
              <a:t>？从舟子的角度，请根据课文内容来谈谈。</a:t>
            </a:r>
            <a:endParaRPr lang="zh-CN" altLang="en-US" sz="3200" b="1"/>
          </a:p>
        </p:txBody>
      </p:sp>
      <p:sp>
        <p:nvSpPr>
          <p:cNvPr id="3" name="文本框 2"/>
          <p:cNvSpPr txBox="1"/>
          <p:nvPr/>
        </p:nvSpPr>
        <p:spPr>
          <a:xfrm>
            <a:off x="1410970" y="2145665"/>
            <a:ext cx="643763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</a:rPr>
              <a:t>大雪三日，湖中人鸟声俱绝。</a:t>
            </a:r>
            <a:endParaRPr lang="zh-CN" altLang="en-US" sz="2800" b="1">
              <a:solidFill>
                <a:srgbClr val="C00000"/>
              </a:solidFill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更定</a:t>
            </a:r>
            <a:endParaRPr lang="zh-CN" altLang="en-US" sz="2800" b="1">
              <a:solidFill>
                <a:srgbClr val="C00000"/>
              </a:solidFill>
            </a:endParaRPr>
          </a:p>
          <a:p>
            <a:r>
              <a:rPr lang="zh-CN" altLang="en-US" sz="2800" b="1">
                <a:solidFill>
                  <a:srgbClr val="C00000"/>
                </a:solidFill>
              </a:rPr>
              <a:t>独往湖心亭看雪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2500" y="3847465"/>
            <a:ext cx="723900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张岱挑了一个别人都不会选择的时间</a:t>
            </a:r>
            <a:r>
              <a:rPr lang="en-US" altLang="zh-CN" sz="2800" b="1"/>
              <a:t>——</a:t>
            </a:r>
            <a:r>
              <a:rPr lang="zh-CN" altLang="en-US" sz="2800" b="1"/>
              <a:t>天寒地冻的晚上去看雪，可见他的</a:t>
            </a:r>
            <a:r>
              <a:rPr lang="en-US" altLang="zh-CN" sz="2800" b="1"/>
              <a:t>“</a:t>
            </a:r>
            <a:r>
              <a:rPr lang="zh-CN" altLang="en-US" sz="2800" b="1"/>
              <a:t>痴</a:t>
            </a:r>
            <a:r>
              <a:rPr lang="en-US" altLang="zh-CN" sz="2800" b="1"/>
              <a:t>”</a:t>
            </a:r>
            <a:r>
              <a:rPr lang="zh-CN" altLang="en-US" sz="2800" b="1"/>
              <a:t>。这里可以看出张岱</a:t>
            </a:r>
            <a:r>
              <a:rPr lang="zh-CN" altLang="en-US" sz="2800" b="1">
                <a:solidFill>
                  <a:srgbClr val="C00000"/>
                </a:solidFill>
              </a:rPr>
              <a:t>特立独行</a:t>
            </a:r>
            <a:r>
              <a:rPr lang="zh-CN" altLang="en-US" sz="2800" b="1"/>
              <a:t>、</a:t>
            </a:r>
            <a:r>
              <a:rPr lang="zh-CN" altLang="en-US" sz="2800" b="1">
                <a:solidFill>
                  <a:srgbClr val="C00000"/>
                </a:solidFill>
              </a:rPr>
              <a:t>不随俗流</a:t>
            </a:r>
            <a:r>
              <a:rPr lang="zh-CN" altLang="en-US" sz="2800" b="1"/>
              <a:t>的性格。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标题 19457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/>
              <a:t>（三）再读课文  共赏“痴”景</a:t>
            </a:r>
            <a:endParaRPr lang="zh-CN" altLang="en-US" b="1" dirty="0"/>
          </a:p>
        </p:txBody>
      </p:sp>
      <p:sp>
        <p:nvSpPr>
          <p:cNvPr id="14338" name="文本占位符 19458"/>
          <p:cNvSpPr>
            <a:spLocks noGrp="1" noRot="1"/>
          </p:cNvSpPr>
          <p:nvPr>
            <p:ph idx="1"/>
          </p:nvPr>
        </p:nvSpPr>
        <p:spPr/>
        <p:txBody>
          <a:bodyPr anchor="t"/>
          <a:p>
            <a:r>
              <a:rPr lang="en-US" altLang="zh-CN" sz="2800" b="1" dirty="0"/>
              <a:t>1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 </a:t>
            </a:r>
            <a:r>
              <a:rPr lang="zh-CN" altLang="en-US" sz="2800" b="1" dirty="0"/>
              <a:t>请一名学生朗读课文，其他学生找出文中描写雪景的句子。</a:t>
            </a:r>
            <a:endParaRPr lang="zh-CN" altLang="en-US" sz="2800" b="1" dirty="0"/>
          </a:p>
          <a:p>
            <a:r>
              <a:rPr lang="en-US" altLang="zh-CN" sz="2800" b="1" dirty="0"/>
              <a:t>2</a:t>
            </a:r>
            <a:r>
              <a:rPr lang="zh-CN" altLang="en-US" sz="2800" b="1" dirty="0"/>
              <a:t>、你看到了一幅怎样的雪景？哪些关键字能给你提示？</a:t>
            </a:r>
            <a:endParaRPr lang="zh-CN" altLang="en-US" sz="2800" b="1" dirty="0"/>
          </a:p>
        </p:txBody>
      </p:sp>
      <p:sp>
        <p:nvSpPr>
          <p:cNvPr id="19462" name="文本框 19461"/>
          <p:cNvSpPr txBox="1"/>
          <p:nvPr/>
        </p:nvSpPr>
        <p:spPr>
          <a:xfrm>
            <a:off x="457200" y="3792220"/>
            <a:ext cx="8229600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明确：幽静深远，洁白广阔；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上下一白</a:t>
            </a:r>
            <a:r>
              <a:rPr lang="en-US" altLang="zh-CN" sz="24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“长堤一痕”“湖心亭一点”“与余舟一芥”“舟中人两三粒” </a:t>
            </a:r>
            <a:endParaRPr lang="zh-CN" altLang="en-US" sz="2400" b="1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（试想：把量词分别换成“一条”“一座”“一艘”“两三个”有怎样的变化？）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2">
                                            <p:txEl>
                                              <p:charRg st="0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charRg st="4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62">
                                            <p:txEl>
                                              <p:charRg st="46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uiExpand="1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95288" y="3067050"/>
            <a:ext cx="2101850" cy="26511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0" hangingPunct="0"/>
            <a:r>
              <a:rPr lang="zh-CN" altLang="en-US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湖上影子，惟长堤一痕、湖心亭一点、与余舟一芥、舟中人两三粒而已。</a:t>
            </a:r>
            <a:endParaRPr lang="zh-CN" altLang="en-US" sz="20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  <a:p>
            <a:pPr eaLnBrk="0" hangingPunct="0"/>
            <a:r>
              <a:rPr lang="zh-CN" altLang="en-US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    </a:t>
            </a:r>
            <a:endParaRPr lang="zh-CN" altLang="en-US" sz="24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</p:txBody>
      </p:sp>
      <p:cxnSp>
        <p:nvCxnSpPr>
          <p:cNvPr id="3" name="肘形连接符 2"/>
          <p:cNvCxnSpPr/>
          <p:nvPr/>
        </p:nvCxnSpPr>
        <p:spPr>
          <a:xfrm rot="10800000">
            <a:off x="392113" y="1193800"/>
            <a:ext cx="8283575" cy="4178300"/>
          </a:xfrm>
          <a:prstGeom prst="bentConnector3">
            <a:avLst>
              <a:gd name="adj1" fmla="val 73771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4932044" y="4076700"/>
            <a:ext cx="309881" cy="13106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endParaRPr lang="zh-CN" altLang="zh-CN" sz="4000" b="1" noProof="1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zh-CN" sz="4000" b="1" noProof="1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24115" y="6452867"/>
            <a:ext cx="1452875" cy="3962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zh-CN" sz="2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湖心亭看雪</a:t>
            </a:r>
            <a:endParaRPr lang="zh-CN" altLang="zh-CN" sz="20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9" name="流程图: 可选过程 18"/>
          <p:cNvSpPr/>
          <p:nvPr/>
        </p:nvSpPr>
        <p:spPr>
          <a:xfrm>
            <a:off x="250825" y="981075"/>
            <a:ext cx="1511300" cy="360363"/>
          </a:xfrm>
          <a:prstGeom prst="flowChartAlternateProcess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zh-CN" sz="2000" b="1" strike="noStrike" noProof="1"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独往看雪</a:t>
            </a:r>
            <a:endParaRPr lang="zh-CN" altLang="zh-CN" sz="2000" b="1" strike="noStrike" noProof="1"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-1187450" y="117475"/>
            <a:ext cx="1511300" cy="360363"/>
          </a:xfrm>
          <a:prstGeom prst="flowChartAlternate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zh-CN" sz="2000" b="1" strike="noStrike" noProof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品读课文</a:t>
            </a:r>
            <a:endParaRPr lang="zh-CN" altLang="zh-CN" sz="2000" b="1" strike="noStrike" noProof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pic>
        <p:nvPicPr>
          <p:cNvPr id="8" name="图片 7" descr="9a14540fhcd5bbd01ef52&amp;6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98750" y="836613"/>
            <a:ext cx="5824538" cy="4364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395288" y="1700213"/>
            <a:ext cx="2540000" cy="118903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0" hangingPunct="0"/>
            <a:r>
              <a:rPr lang="en-US" altLang="zh-CN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    </a:t>
            </a:r>
            <a:r>
              <a:rPr lang="zh-CN" altLang="en-US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雾凇沆砀，天与云与山与</a:t>
            </a:r>
            <a:endParaRPr lang="zh-CN" altLang="en-US" sz="24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  <a:p>
            <a:pPr eaLnBrk="0" hangingPunct="0"/>
            <a:r>
              <a:rPr lang="zh-CN" altLang="en-US" sz="24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水，上下一白。</a:t>
            </a:r>
            <a:endParaRPr lang="zh-CN" altLang="en-US" sz="24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629025" y="1484313"/>
            <a:ext cx="5199063" cy="457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举目皆白     天地苍茫     浩大气象</a:t>
            </a:r>
            <a:endParaRPr lang="zh-CN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72000" y="2349500"/>
            <a:ext cx="3313113" cy="15541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一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字把夜晚里天空、云雾、湖水之间浑然莫辩的壮阔、朦胧而又凝静的美景展现出来。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2" name="图片 11" descr="u=581568430,1698076937&amp;fm=21&amp;gp=0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338" y="836613"/>
            <a:ext cx="5838825" cy="4352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3347719" y="1484628"/>
            <a:ext cx="4773931" cy="155448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像一抹印痕的湖堤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墨点一般大小的亭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如草芥和米粒一样的小舟和舟中人</a:t>
            </a:r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en-US" sz="2400" b="1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60065" y="3860800"/>
            <a:ext cx="5543550" cy="7010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20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缩小式的夸张和比喻，和阔大的雪景形成对比。</a:t>
            </a:r>
            <a:endParaRPr lang="zh-CN" altLang="en-US" sz="20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000" b="1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写出了人和物在大自然中的渺小。</a:t>
            </a:r>
            <a:endParaRPr lang="zh-CN" altLang="en-US" sz="2000" b="1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53 0.000093 L 0.141736 -0.005092 " pathEditMode="relative" rAng="0" ptsTypes="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/>
      <p:bldP spid="10" grpId="0"/>
      <p:bldP spid="11" grpId="0"/>
      <p:bldP spid="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68313" y="1555750"/>
            <a:ext cx="2725738" cy="393223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eaLnBrk="0" hangingPunct="0"/>
            <a:r>
              <a:rPr lang="en-US" altLang="zh-CN" sz="28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    </a:t>
            </a:r>
            <a:r>
              <a:rPr lang="zh-CN" altLang="en-US" sz="28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雾凇沆砀，天与云与山与</a:t>
            </a:r>
            <a:endParaRPr lang="zh-CN" altLang="en-US" sz="28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  <a:p>
            <a:pPr eaLnBrk="0" hangingPunct="0"/>
            <a:r>
              <a:rPr lang="zh-CN" altLang="en-US" sz="28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水，上下一白。湖上影子，惟长堤一痕、湖心亭一点、与余舟一芥、舟中人两三粒而已。</a:t>
            </a:r>
            <a:endParaRPr lang="zh-CN" altLang="en-US" sz="32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  <a:p>
            <a:pPr eaLnBrk="0" hangingPunct="0"/>
            <a:r>
              <a:rPr lang="zh-CN" altLang="en-US" sz="2800" b="1" noProof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cs typeface="+mn-ea"/>
                <a:sym typeface="+mn-ea"/>
              </a:rPr>
              <a:t>    </a:t>
            </a:r>
            <a:endParaRPr lang="zh-CN" altLang="en-US" sz="2800" b="1" noProof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  <a:cs typeface="+mn-ea"/>
              <a:sym typeface="+mn-ea"/>
            </a:endParaRPr>
          </a:p>
        </p:txBody>
      </p:sp>
      <p:cxnSp>
        <p:nvCxnSpPr>
          <p:cNvPr id="3" name="肘形连接符 2"/>
          <p:cNvCxnSpPr/>
          <p:nvPr/>
        </p:nvCxnSpPr>
        <p:spPr>
          <a:xfrm rot="10800000">
            <a:off x="395288" y="1196975"/>
            <a:ext cx="8283575" cy="4178300"/>
          </a:xfrm>
          <a:prstGeom prst="bentConnector3">
            <a:avLst>
              <a:gd name="adj1" fmla="val 64821"/>
            </a:avLst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4932044" y="4076700"/>
            <a:ext cx="309881" cy="131064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endParaRPr lang="zh-CN" altLang="zh-CN" sz="4000" b="1" noProof="1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zh-CN" altLang="zh-CN" sz="4000" b="1" noProof="1"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24115" y="6452867"/>
            <a:ext cx="1452875" cy="3962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zh-CN" sz="200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湖心亭看雪</a:t>
            </a:r>
            <a:endParaRPr lang="zh-CN" altLang="zh-CN" sz="200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76825" y="1268413"/>
            <a:ext cx="14065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表达方式</a:t>
            </a:r>
            <a:endParaRPr lang="en-US" altLang="zh-CN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64163" y="2133600"/>
            <a:ext cx="795338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 noProof="1">
                <a:solidFill>
                  <a:schemeClr val="accent6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描写</a:t>
            </a:r>
            <a:endParaRPr lang="zh-CN" altLang="en-US" sz="2400" b="1" noProof="1">
              <a:solidFill>
                <a:schemeClr val="accent6"/>
              </a:solidFill>
            </a:endParaRPr>
          </a:p>
        </p:txBody>
      </p:sp>
      <p:sp>
        <p:nvSpPr>
          <p:cNvPr id="11" name="左中括号 10"/>
          <p:cNvSpPr/>
          <p:nvPr/>
        </p:nvSpPr>
        <p:spPr>
          <a:xfrm rot="5400000">
            <a:off x="5761038" y="1827213"/>
            <a:ext cx="90488" cy="1770063"/>
          </a:xfrm>
          <a:prstGeom prst="leftBracket">
            <a:avLst/>
          </a:prstGeom>
          <a:noFill/>
          <a:ln w="3810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12" name="文本框 11"/>
          <p:cNvSpPr txBox="1"/>
          <p:nvPr/>
        </p:nvSpPr>
        <p:spPr>
          <a:xfrm>
            <a:off x="4500563" y="2852738"/>
            <a:ext cx="79533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细描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43663" y="2852738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宋体" panose="02010600030101010101" pitchFamily="2" charset="-122"/>
              </a:rPr>
              <a:t>白描</a:t>
            </a:r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490913" y="3355975"/>
            <a:ext cx="309562" cy="3651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083300" y="3355975"/>
            <a:ext cx="309563" cy="3651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流程图: 可选过程 18"/>
          <p:cNvSpPr/>
          <p:nvPr/>
        </p:nvSpPr>
        <p:spPr>
          <a:xfrm>
            <a:off x="250825" y="981075"/>
            <a:ext cx="1511300" cy="360363"/>
          </a:xfrm>
          <a:prstGeom prst="flowChartAlternateProcess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zh-CN" sz="2000" b="1" strike="noStrike" noProof="1"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独往看雪</a:t>
            </a:r>
            <a:endParaRPr lang="zh-CN" altLang="zh-CN" sz="2000" b="1" strike="noStrike" noProof="1"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7" name="流程图: 可选过程 6"/>
          <p:cNvSpPr/>
          <p:nvPr/>
        </p:nvSpPr>
        <p:spPr>
          <a:xfrm>
            <a:off x="-1187450" y="117475"/>
            <a:ext cx="1511300" cy="360363"/>
          </a:xfrm>
          <a:prstGeom prst="flowChartAlternate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r>
              <a:rPr lang="zh-CN" altLang="zh-CN" sz="2000" b="1" strike="noStrike" noProof="1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品读课文</a:t>
            </a:r>
            <a:endParaRPr lang="zh-CN" altLang="zh-CN" sz="2000" b="1" strike="noStrike" noProof="1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cxnSp>
        <p:nvCxnSpPr>
          <p:cNvPr id="18" name="直接箭头连接符 17"/>
          <p:cNvCxnSpPr>
            <a:stCxn id="9" idx="2"/>
            <a:endCxn id="10" idx="0"/>
          </p:cNvCxnSpPr>
          <p:nvPr/>
        </p:nvCxnSpPr>
        <p:spPr>
          <a:xfrm flipH="1">
            <a:off x="5762625" y="1725613"/>
            <a:ext cx="17463" cy="407988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>
            <a:off x="6443663" y="2730500"/>
            <a:ext cx="852488" cy="620713"/>
          </a:xfrm>
          <a:prstGeom prst="ellipse">
            <a:avLst/>
          </a:prstGeom>
          <a:solidFill>
            <a:srgbClr val="FFFFFF">
              <a:alpha val="0"/>
            </a:srgbClr>
          </a:solidFill>
          <a:ln w="57150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53 0.000093 L 0.141736 -0.005092 " pathEditMode="relative" rAng="0" ptsTypes="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9"/>
                            </p:stCondLst>
                            <p:childTnLst>
                              <p:par>
                                <p:cTn id="4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2" grpId="0"/>
      <p:bldP spid="13" grpId="0"/>
      <p:bldP spid="14" grpId="0"/>
      <p:bldP spid="15" grpId="0"/>
      <p:bldP spid="11" grpId="0" bldLvl="0" animBg="1"/>
      <p:bldP spid="7" grpId="0" bldLvl="0" animBg="1"/>
      <p:bldP spid="2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4" name="内容占位符 30723"/>
          <p:cNvSpPr>
            <a:spLocks noGrp="1" noRot="1"/>
          </p:cNvSpPr>
          <p:nvPr>
            <p:ph idx="1"/>
          </p:nvPr>
        </p:nvSpPr>
        <p:spPr>
          <a:xfrm>
            <a:off x="301625" y="990600"/>
            <a:ext cx="8540750" cy="5108575"/>
          </a:xfrm>
        </p:spPr>
        <p:txBody>
          <a:bodyPr wrap="square" lIns="91440" tIns="45720" rIns="91440" bIns="45720" anchor="t"/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None/>
            </a:pPr>
            <a:r>
              <a:rPr lang="en-US" altLang="zh-CN" b="1" dirty="0"/>
              <a:t>          </a:t>
            </a:r>
            <a:r>
              <a:rPr lang="zh-CN" altLang="en-US" b="1" dirty="0"/>
              <a:t>作者通过这些高度准确而形象的数量词，暗写出视线的移动、景物的变化，给人一种似有若无的、依稀恍惚之感，符合雪夜景物隐约不清的特点，显得视野异常</a:t>
            </a:r>
            <a:r>
              <a:rPr lang="zh-CN" altLang="en-US" b="1" dirty="0">
                <a:solidFill>
                  <a:srgbClr val="C00000"/>
                </a:solidFill>
              </a:rPr>
              <a:t>深远广阔</a:t>
            </a:r>
            <a:r>
              <a:rPr lang="zh-CN" altLang="en-US" b="1" dirty="0"/>
              <a:t>，万物都</a:t>
            </a:r>
            <a:r>
              <a:rPr lang="zh-CN" altLang="en-US" b="1" dirty="0">
                <a:solidFill>
                  <a:srgbClr val="C00000"/>
                </a:solidFill>
              </a:rPr>
              <a:t>融于天地</a:t>
            </a:r>
            <a:r>
              <a:rPr lang="zh-CN" altLang="en-US" b="1" dirty="0"/>
              <a:t>之中（</a:t>
            </a:r>
            <a:r>
              <a:rPr lang="zh-CN" altLang="en-US" b="1" dirty="0">
                <a:solidFill>
                  <a:srgbClr val="C00000"/>
                </a:solidFill>
              </a:rPr>
              <a:t>天人合一</a:t>
            </a:r>
            <a:r>
              <a:rPr lang="zh-CN" altLang="en-US" b="1" dirty="0"/>
              <a:t>）。</a:t>
            </a:r>
            <a:endParaRPr lang="zh-CN" altLang="en-US" b="1" dirty="0"/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Tx/>
              <a:buNone/>
            </a:pPr>
            <a:r>
              <a:rPr lang="zh-CN" altLang="en-US" b="1" dirty="0"/>
              <a:t>          文中的</a:t>
            </a:r>
            <a:r>
              <a:rPr lang="zh-CN" altLang="en-US" b="1" dirty="0">
                <a:solidFill>
                  <a:srgbClr val="D71905"/>
                </a:solidFill>
              </a:rPr>
              <a:t>白描</a:t>
            </a:r>
            <a:r>
              <a:rPr lang="zh-CN" altLang="en-US" b="1" dirty="0"/>
              <a:t>抓住了景物的突出特征来写，一痕、一点、一芥、两三粒高度抽象、概括，长与短、点与线、方与圆、多与少、大与小、动与静简洁概括，表现出</a:t>
            </a:r>
            <a:r>
              <a:rPr lang="zh-CN" altLang="en-US" b="1" dirty="0">
                <a:solidFill>
                  <a:srgbClr val="C00000"/>
                </a:solidFill>
              </a:rPr>
              <a:t>悠远脱俗</a:t>
            </a:r>
            <a:r>
              <a:rPr lang="zh-CN" altLang="en-US" b="1" dirty="0"/>
              <a:t>的情味。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文本框 5123"/>
          <p:cNvSpPr txBox="1"/>
          <p:nvPr/>
        </p:nvSpPr>
        <p:spPr>
          <a:xfrm>
            <a:off x="533400" y="762000"/>
            <a:ext cx="8001000" cy="49911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张老师的话：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白描是一种描写的方法。原为中国画的一种技法，是一种不加色彩或很少用色彩而只用黑线在白底上勾勒物像的画法，作为一种描写方法是指</a:t>
            </a:r>
            <a:r>
              <a:rPr lang="zh-CN" altLang="en-US" sz="2800" b="1" dirty="0">
                <a:solidFill>
                  <a:srgbClr val="D71905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抓住事物的特征，以质朴的文字寥寥几笔就勾勒出事物形象的描写方法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湖心亭看雪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中雪景的描写就使用了白描的手法。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标题 20481"/>
          <p:cNvSpPr>
            <a:spLocks noGrp="1" noRot="1"/>
          </p:cNvSpPr>
          <p:nvPr>
            <p:ph type="title"/>
          </p:nvPr>
        </p:nvSpPr>
        <p:spPr>
          <a:xfrm>
            <a:off x="34925" y="260350"/>
            <a:ext cx="4249738" cy="915988"/>
          </a:xfrm>
          <a:solidFill>
            <a:srgbClr val="C0C0C0"/>
          </a:solidFill>
          <a:ln w="25400">
            <a:solidFill>
              <a:schemeClr val="accent2"/>
            </a:solidFill>
            <a:miter/>
          </a:ln>
        </p:spPr>
        <p:txBody>
          <a:bodyPr anchor="ctr"/>
          <a:p>
            <a:r>
              <a:rPr lang="zh-CN" altLang="en-US" b="1" dirty="0">
                <a:solidFill>
                  <a:schemeClr val="accent2"/>
                </a:solidFill>
              </a:rPr>
              <a:t>白描与渲染</a:t>
            </a:r>
            <a:endParaRPr lang="zh-CN" altLang="en-US" b="1" dirty="0">
              <a:solidFill>
                <a:schemeClr val="accent2"/>
              </a:solidFill>
            </a:endParaRPr>
          </a:p>
        </p:txBody>
      </p:sp>
      <p:sp>
        <p:nvSpPr>
          <p:cNvPr id="19458" name="文本占位符 20482"/>
          <p:cNvSpPr>
            <a:spLocks noGrp="1" noRot="1"/>
          </p:cNvSpPr>
          <p:nvPr>
            <p:ph sz="half" idx="2"/>
          </p:nvPr>
        </p:nvSpPr>
        <p:spPr>
          <a:xfrm>
            <a:off x="4656138" y="1905000"/>
            <a:ext cx="4186237" cy="4194175"/>
          </a:xfrm>
        </p:spPr>
        <p:txBody>
          <a:bodyPr anchor="t"/>
          <a:p>
            <a:pPr>
              <a:buClr>
                <a:schemeClr val="hlink"/>
              </a:buClr>
              <a:buSzPct val="75000"/>
              <a:buFont typeface="Wingdings" panose="05000000000000000000" pitchFamily="2" charset="2"/>
            </a:pPr>
            <a:endParaRPr lang="zh-CN" altLang="en-US" sz="2800" dirty="0"/>
          </a:p>
        </p:txBody>
      </p:sp>
      <p:pic>
        <p:nvPicPr>
          <p:cNvPr id="19459" name="图片 20483" descr="31psphoto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484313"/>
            <a:ext cx="4284663" cy="51847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0" name="图片 20484" descr="20061221411344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1384300"/>
            <a:ext cx="4500562" cy="52847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图片 20485" descr="20061221849551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113" y="1484313"/>
            <a:ext cx="5472112" cy="5111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图片 20486" descr="无标题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413" y="1484313"/>
            <a:ext cx="6121400" cy="53736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文本框 21505"/>
          <p:cNvSpPr txBox="1"/>
          <p:nvPr/>
        </p:nvSpPr>
        <p:spPr>
          <a:xfrm>
            <a:off x="381000" y="1676400"/>
            <a:ext cx="8397875" cy="4540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秋思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马致远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枯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藤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老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树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昏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鸦，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桥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流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水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家，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古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道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西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风</a:t>
            </a:r>
            <a:r>
              <a:rPr lang="zh-CN" altLang="en-US" sz="3200" b="1" u="sng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瘦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马，夕阳西下，断肠人在天涯，</a:t>
            </a:r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 sz="32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“他留着</a:t>
            </a:r>
            <a:r>
              <a:rPr lang="zh-CN" altLang="en-US" sz="3200" b="1" u="sng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浓黑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的胡须，目光明亮，满头是倔强的</a:t>
            </a:r>
            <a:r>
              <a:rPr lang="zh-CN" altLang="en-US" sz="3200" b="1" u="sng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一簇簇直竖起来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的头发</a:t>
            </a: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……” </a:t>
            </a:r>
            <a:b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        ——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唐韬</a:t>
            </a: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琐忆</a:t>
            </a:r>
            <a:r>
              <a:rPr lang="en-US" altLang="zh-CN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中的鲁迅先生</a:t>
            </a:r>
            <a:r>
              <a:rPr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6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0482" name="文本框 21506"/>
          <p:cNvSpPr txBox="1"/>
          <p:nvPr/>
        </p:nvSpPr>
        <p:spPr>
          <a:xfrm>
            <a:off x="304800" y="914400"/>
            <a:ext cx="7689850" cy="666750"/>
          </a:xfrm>
          <a:prstGeom prst="rect">
            <a:avLst/>
          </a:prstGeom>
          <a:solidFill>
            <a:srgbClr val="C0C0C0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仿宋_GB2312" pitchFamily="49" charset="-122"/>
              </a:rPr>
              <a:t>白描</a:t>
            </a: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  <a:ea typeface="仿宋_GB2312" pitchFamily="49" charset="-122"/>
              </a:rPr>
              <a:t>手法用于写人的范例</a:t>
            </a:r>
            <a:r>
              <a:rPr lang="en-US" altLang="zh-CN" sz="3600" b="1">
                <a:solidFill>
                  <a:schemeClr val="accent2"/>
                </a:solidFill>
                <a:latin typeface="Arial" panose="020B0604020202020204" pitchFamily="34" charset="0"/>
                <a:ea typeface="仿宋_GB2312" pitchFamily="49" charset="-122"/>
              </a:rPr>
              <a:t>: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仿宋_GB2312" pitchFamily="49" charset="-122"/>
              </a:rPr>
              <a:t>  </a:t>
            </a:r>
            <a:r>
              <a:rPr lang="en-US" altLang="zh-CN" sz="2800" b="1">
                <a:solidFill>
                  <a:srgbClr val="CC0099"/>
                </a:solidFill>
                <a:latin typeface="Arial" panose="020B0604020202020204" pitchFamily="34" charset="0"/>
                <a:ea typeface="仿宋_GB2312" pitchFamily="49" charset="-122"/>
                <a:sym typeface="Wingdings" panose="05000000000000000000" pitchFamily="2" charset="2"/>
              </a:rPr>
              <a:t>(</a:t>
            </a:r>
            <a:r>
              <a:rPr lang="zh-CN" altLang="en-US" sz="2800" b="1" dirty="0">
                <a:solidFill>
                  <a:srgbClr val="CC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抽象、概括</a:t>
            </a:r>
            <a:r>
              <a:rPr lang="en-US" altLang="zh-CN" sz="2800" b="1">
                <a:solidFill>
                  <a:srgbClr val="CC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="1">
              <a:solidFill>
                <a:srgbClr val="CC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412750"/>
            <a:ext cx="8540750" cy="1143000"/>
          </a:xfrm>
        </p:spPr>
        <p:txBody>
          <a:bodyPr/>
          <a:p>
            <a:r>
              <a:rPr lang="zh-CN" altLang="en-US" sz="4000" b="1"/>
              <a:t>细品</a:t>
            </a:r>
            <a:r>
              <a:rPr lang="en-US" altLang="zh-CN" sz="4000" b="1"/>
              <a:t>“</a:t>
            </a:r>
            <a:r>
              <a:rPr lang="zh-CN" altLang="en-US" sz="4000" b="1"/>
              <a:t>痴情</a:t>
            </a:r>
            <a:r>
              <a:rPr lang="en-US" altLang="zh-CN" sz="4000" b="1"/>
              <a:t>”</a:t>
            </a:r>
            <a:endParaRPr lang="en-US" altLang="zh-CN" sz="4000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625" y="1460500"/>
            <a:ext cx="8540750" cy="4194175"/>
          </a:xfrm>
        </p:spPr>
        <p:txBody>
          <a:bodyPr/>
          <a:p>
            <a:r>
              <a:rPr lang="zh-CN" altLang="en-US" sz="2800"/>
              <a:t>张岱在湖心亭遇到了谁？他们做了什么事？心情如何？</a:t>
            </a:r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endParaRPr lang="zh-CN" altLang="en-US" sz="2800"/>
          </a:p>
          <a:p>
            <a:r>
              <a:rPr lang="zh-CN" altLang="en-US" sz="2800"/>
              <a:t>舟子说</a:t>
            </a:r>
            <a:r>
              <a:rPr lang="en-US" altLang="zh-CN" sz="2800"/>
              <a:t>“</a:t>
            </a:r>
            <a:r>
              <a:rPr lang="zh-CN" altLang="en-US" sz="2800"/>
              <a:t>更有痴似相公者</a:t>
            </a:r>
            <a:r>
              <a:rPr lang="en-US" altLang="zh-CN" sz="2800"/>
              <a:t>”</a:t>
            </a:r>
            <a:r>
              <a:rPr lang="zh-CN" altLang="en-US" sz="2800"/>
              <a:t>，他们有什么相似之处？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906145" y="2617470"/>
            <a:ext cx="76022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金陵客，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“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拉余同饮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”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。</a:t>
            </a:r>
            <a:endParaRPr lang="zh-CN" altLang="en-US" sz="2400" b="1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“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大喜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”“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湖中焉得更有此人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”——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遇到知己后的惊喜</a:t>
            </a:r>
            <a:endParaRPr lang="zh-CN" alt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51915" y="4867910"/>
            <a:ext cx="65709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高雅脱俗的情趣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——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大雪后夜晚到湖心亭看雪</a:t>
            </a:r>
            <a:endParaRPr lang="zh-CN" altLang="en-US" sz="2400" b="1">
              <a:solidFill>
                <a:schemeClr val="accent6">
                  <a:lumMod val="75000"/>
                </a:schemeClr>
              </a:solidFill>
            </a:endParaRPr>
          </a:p>
          <a:p>
            <a:endParaRPr lang="zh-CN" alt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56690" y="5470525"/>
            <a:ext cx="6315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“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客此</a:t>
            </a:r>
            <a:r>
              <a:rPr lang="en-US" altLang="zh-CN" sz="2400" b="1">
                <a:solidFill>
                  <a:schemeClr val="accent6">
                    <a:lumMod val="75000"/>
                  </a:schemeClr>
                </a:solidFill>
              </a:rPr>
              <a:t>”——</a:t>
            </a:r>
            <a:r>
              <a:rPr lang="zh-CN" altLang="en-US" sz="2400" b="1">
                <a:solidFill>
                  <a:schemeClr val="accent6">
                    <a:lumMod val="75000"/>
                  </a:schemeClr>
                </a:solidFill>
              </a:rPr>
              <a:t>都客居杭州</a:t>
            </a:r>
            <a:endParaRPr lang="zh-CN" altLang="en-US" sz="2400" b="1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标题 23553"/>
          <p:cNvSpPr>
            <a:spLocks noGrp="1" noRot="1"/>
          </p:cNvSpPr>
          <p:nvPr>
            <p:ph type="title"/>
          </p:nvPr>
        </p:nvSpPr>
        <p:spPr>
          <a:xfrm>
            <a:off x="301625" y="997585"/>
            <a:ext cx="8540750" cy="1295400"/>
          </a:xfrm>
        </p:spPr>
        <p:txBody>
          <a:bodyPr anchor="ctr"/>
          <a:p>
            <a:pPr algn="l"/>
            <a:r>
              <a:rPr lang="en-US" altLang="zh-CN" sz="2800" b="1" dirty="0">
                <a:solidFill>
                  <a:schemeClr val="tx1">
                    <a:lumMod val="75000"/>
                  </a:schemeClr>
                </a:solidFill>
              </a:rPr>
              <a:t>       </a:t>
            </a:r>
            <a:r>
              <a:rPr lang="zh-CN" altLang="en-US" sz="2800" b="1" dirty="0">
                <a:solidFill>
                  <a:schemeClr val="tx1">
                    <a:lumMod val="75000"/>
                  </a:schemeClr>
                </a:solidFill>
              </a:rPr>
              <a:t>课题是“看”雪而不是“赏”雪，为什么？他是怀着怎样的心情前往湖心亭的呢？</a:t>
            </a:r>
            <a:endParaRPr lang="zh-CN" altLang="en-US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3555" name="内容占位符 23554"/>
          <p:cNvSpPr>
            <a:spLocks noGrp="1" noRot="1"/>
          </p:cNvSpPr>
          <p:nvPr>
            <p:ph idx="1"/>
          </p:nvPr>
        </p:nvSpPr>
        <p:spPr>
          <a:xfrm>
            <a:off x="377825" y="2292985"/>
            <a:ext cx="8540750" cy="4194175"/>
          </a:xfrm>
        </p:spPr>
        <p:txBody>
          <a:bodyPr anchor="t"/>
          <a:p>
            <a:pPr>
              <a:buNone/>
            </a:pPr>
            <a:r>
              <a:rPr lang="zh-CN" altLang="en-US" sz="2800" b="1" dirty="0">
                <a:solidFill>
                  <a:schemeClr val="hlink"/>
                </a:solidFill>
              </a:rPr>
              <a:t>提示一</a:t>
            </a:r>
            <a:r>
              <a:rPr lang="zh-CN" altLang="en-US" sz="2800" b="1" dirty="0"/>
              <a:t>         张岱，字宗子，号陶庵、蝶庵，明山阴（今浙江绍兴）人。明末以前未曾出仕，一直过着布衣优游的生活。明末清初文学家。清兵南下灭亡了明朝，明亡后不仕，入山著书以终。有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陶庵梦忆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和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西湖梦寻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等，书中缅怀往昔风月繁华，追忆前尘影事，字里行间流露出</a:t>
            </a:r>
            <a:r>
              <a:rPr lang="zh-CN" altLang="en-US" sz="2800" b="1" dirty="0">
                <a:solidFill>
                  <a:srgbClr val="D71905"/>
                </a:solidFill>
              </a:rPr>
              <a:t>深沉的故国之思和沧桑之感</a:t>
            </a:r>
            <a:r>
              <a:rPr lang="zh-CN" altLang="en-US" sz="2800" b="1" dirty="0"/>
              <a:t>。 </a:t>
            </a:r>
            <a:endParaRPr lang="zh-CN" altLang="en-US" sz="2800" b="1" dirty="0"/>
          </a:p>
        </p:txBody>
      </p:sp>
      <p:sp>
        <p:nvSpPr>
          <p:cNvPr id="23556" name="文本框 23555"/>
          <p:cNvSpPr txBox="1"/>
          <p:nvPr/>
        </p:nvSpPr>
        <p:spPr>
          <a:xfrm>
            <a:off x="533400" y="2693035"/>
            <a:ext cx="8077200" cy="20300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提示二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“陶庵国破家亡，无所归止，披发入山，骇骇为野人。故旧见之，如毒药猛兽，愕窒不敢与接。作自挽诗，每欲引决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……  ”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——《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〈陶庵梦忆〉自序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endParaRPr lang="en-US" altLang="zh-CN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1447800" y="2971800"/>
            <a:ext cx="6400800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明确：他为明王朝的局势担忧。他是痴迷于天人合一的山水之乐，而更多的是在山水之游中排解对国家前途的忧思。</a:t>
            </a:r>
            <a:endParaRPr lang="zh-CN" altLang="en-US" sz="3200" b="1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6270" y="443865"/>
            <a:ext cx="247650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b="1">
                <a:sym typeface="+mn-ea"/>
              </a:rPr>
              <a:t>细品</a:t>
            </a:r>
            <a:r>
              <a:rPr lang="en-US" altLang="zh-CN" sz="3600" b="1">
                <a:sym typeface="+mn-ea"/>
              </a:rPr>
              <a:t>“</a:t>
            </a:r>
            <a:r>
              <a:rPr lang="zh-CN" altLang="en-US" sz="3600" b="1">
                <a:sym typeface="+mn-ea"/>
              </a:rPr>
              <a:t>痴情</a:t>
            </a:r>
            <a:r>
              <a:rPr lang="en-US" altLang="zh-CN" sz="3600" b="1">
                <a:sym typeface="+mn-ea"/>
              </a:rPr>
              <a:t>”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0" end="1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charRg st="0" end="1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23555">
                                            <p:txEl>
                                              <p:charRg st="0" end="1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charRg st="0" end="1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  <p:bldP spid="23555" grpId="1" build="p"/>
      <p:bldP spid="23556" grpId="0"/>
      <p:bldP spid="23556" grpId="1"/>
      <p:bldP spid="235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图片 24577" descr="p1wi"/>
          <p:cNvPicPr>
            <a:picLocks noChangeAspect="1"/>
          </p:cNvPicPr>
          <p:nvPr/>
        </p:nvPicPr>
        <p:blipFill>
          <a:blip r:embed="rId1">
            <a:grayscl/>
            <a:lum bright="16000"/>
          </a:blip>
          <a:stretch>
            <a:fillRect/>
          </a:stretch>
        </p:blipFill>
        <p:spPr>
          <a:xfrm>
            <a:off x="0" y="476250"/>
            <a:ext cx="9144000" cy="592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矩形 24578"/>
          <p:cNvSpPr/>
          <p:nvPr/>
        </p:nvSpPr>
        <p:spPr>
          <a:xfrm>
            <a:off x="3563938" y="260350"/>
            <a:ext cx="5545137" cy="41179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10000"/>
              </a:lnSpc>
            </a:pPr>
            <a:r>
              <a:rPr lang="zh-CN" altLang="en-US" sz="60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满纸荒唐言，</a:t>
            </a:r>
            <a:endParaRPr lang="zh-CN" altLang="en-US" sz="6000" b="1" dirty="0">
              <a:solidFill>
                <a:srgbClr val="0099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60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一把辛酸泪。</a:t>
            </a:r>
            <a:endParaRPr lang="zh-CN" altLang="en-US" sz="6000" b="1" dirty="0">
              <a:solidFill>
                <a:srgbClr val="0099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60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都言作者</a:t>
            </a:r>
            <a:r>
              <a:rPr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痴</a:t>
            </a:r>
            <a:r>
              <a:rPr lang="zh-CN" altLang="en-US" sz="60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6000" b="1" dirty="0">
              <a:solidFill>
                <a:srgbClr val="0099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60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谁解其中味</a:t>
            </a:r>
            <a:r>
              <a:rPr lang="en-US" altLang="zh-CN" sz="6000" b="1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endParaRPr lang="en-US" altLang="zh-CN" sz="6000" b="1">
              <a:solidFill>
                <a:srgbClr val="0099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0" name="文本框 24579"/>
          <p:cNvSpPr txBox="1"/>
          <p:nvPr/>
        </p:nvSpPr>
        <p:spPr>
          <a:xfrm>
            <a:off x="323850" y="4797425"/>
            <a:ext cx="8569325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rgbClr val="000000"/>
              </a:buClr>
            </a:pPr>
            <a:r>
              <a:rPr lang="en-US" altLang="zh-CN" sz="4400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  <a:cs typeface="+mn-ea"/>
              </a:rPr>
              <a:t>        </a:t>
            </a:r>
            <a:r>
              <a:rPr lang="zh-CN" altLang="en-US" sz="4400" noProof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  <a:cs typeface="+mn-ea"/>
              </a:rPr>
              <a:t>痴迷于天人合一的山水之乐，排解对国家前途的忧思。</a:t>
            </a:r>
            <a:endParaRPr lang="zh-CN" altLang="en-US" sz="4400" noProof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图片 29697" descr="p1wi"/>
          <p:cNvPicPr>
            <a:picLocks noChangeAspect="1"/>
          </p:cNvPicPr>
          <p:nvPr/>
        </p:nvPicPr>
        <p:blipFill>
          <a:blip r:embed="rId1">
            <a:grayscl/>
            <a:lum bright="16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9" name="文本框 29698"/>
          <p:cNvSpPr txBox="1"/>
          <p:nvPr/>
        </p:nvSpPr>
        <p:spPr>
          <a:xfrm>
            <a:off x="574675" y="2667000"/>
            <a:ext cx="8569325" cy="2579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rgbClr val="000000"/>
              </a:buClr>
            </a:pPr>
            <a:r>
              <a:rPr lang="zh-CN" altLang="en-US" sz="4800" b="1" noProof="1" dirty="0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  <a:cs typeface="+mn-ea"/>
              </a:rPr>
              <a:t>痴迷于天人合一的山水之乐；</a:t>
            </a:r>
            <a:endParaRPr lang="zh-CN" altLang="en-US" sz="4800" b="1" noProof="1" dirty="0">
              <a:solidFill>
                <a:srgbClr val="660033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>
              <a:spcBef>
                <a:spcPct val="20000"/>
              </a:spcBef>
              <a:buClr>
                <a:srgbClr val="000000"/>
              </a:buClr>
            </a:pPr>
            <a:r>
              <a:rPr lang="zh-CN" altLang="en-US" sz="4800" b="1" noProof="1" dirty="0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  <a:cs typeface="+mn-ea"/>
              </a:rPr>
              <a:t>痴迷于世俗之外的高雅之趣；</a:t>
            </a:r>
            <a:endParaRPr lang="zh-CN" altLang="en-US" sz="4800" b="1" noProof="1" dirty="0">
              <a:solidFill>
                <a:srgbClr val="660033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pPr>
              <a:spcBef>
                <a:spcPct val="20000"/>
              </a:spcBef>
              <a:buClr>
                <a:srgbClr val="000000"/>
              </a:buClr>
            </a:pPr>
            <a:r>
              <a:rPr lang="zh-CN" altLang="en-US" sz="4800" b="1" noProof="1" dirty="0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  <a:cs typeface="+mn-ea"/>
              </a:rPr>
              <a:t>痴迷于故国家园的梦忆之中。</a:t>
            </a:r>
            <a:endParaRPr lang="zh-CN" altLang="en-US" sz="4800" b="1" noProof="1" dirty="0">
              <a:solidFill>
                <a:srgbClr val="660033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2531" name="矩形 29702"/>
          <p:cNvSpPr/>
          <p:nvPr/>
        </p:nvSpPr>
        <p:spPr>
          <a:xfrm>
            <a:off x="304800" y="381000"/>
            <a:ext cx="3657600" cy="14478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概括“痴”的内涵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9">
                                            <p:txEl>
                                              <p:charRg st="14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28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699">
                                            <p:txEl>
                                              <p:charRg st="28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标题 19457"/>
          <p:cNvSpPr>
            <a:spLocks noGrp="1" noRot="1"/>
          </p:cNvSpPr>
          <p:nvPr>
            <p:ph type="title"/>
          </p:nvPr>
        </p:nvSpPr>
        <p:spPr>
          <a:xfrm>
            <a:off x="301625" y="439420"/>
            <a:ext cx="8540750" cy="1143000"/>
          </a:xfrm>
        </p:spPr>
        <p:txBody>
          <a:bodyPr anchor="ctr"/>
          <a:p>
            <a:r>
              <a:rPr lang="zh-CN" altLang="en-US" dirty="0"/>
              <a:t>拓展</a:t>
            </a:r>
            <a:endParaRPr lang="zh-CN" altLang="en-US" dirty="0"/>
          </a:p>
        </p:txBody>
      </p:sp>
      <p:sp>
        <p:nvSpPr>
          <p:cNvPr id="24578" name="文本占位符 19458"/>
          <p:cNvSpPr>
            <a:spLocks noGrp="1" noRot="1"/>
          </p:cNvSpPr>
          <p:nvPr>
            <p:ph idx="1"/>
          </p:nvPr>
        </p:nvSpPr>
        <p:spPr>
          <a:xfrm>
            <a:off x="301625" y="1695450"/>
            <a:ext cx="8540750" cy="4194175"/>
          </a:xfrm>
        </p:spPr>
        <p:txBody>
          <a:bodyPr anchor="t"/>
          <a:p>
            <a:pPr>
              <a:lnSpc>
                <a:spcPct val="80000"/>
              </a:lnSpc>
            </a:pPr>
            <a:r>
              <a:rPr lang="zh-CN" altLang="en-US" sz="2800" b="1"/>
              <a:t>孤高情怀有谁知，独与天地相往来。</a:t>
            </a:r>
            <a:endParaRPr lang="zh-CN" altLang="en-US" sz="2800" b="1"/>
          </a:p>
          <a:p>
            <a:pPr>
              <a:lnSpc>
                <a:spcPct val="80000"/>
              </a:lnSpc>
            </a:pPr>
            <a:r>
              <a:rPr lang="zh-CN" altLang="en-US" sz="2800" b="1"/>
              <a:t>一个人，登台长吟</a:t>
            </a:r>
            <a:r>
              <a:rPr lang="en-US" altLang="zh-CN" sz="2800" b="1"/>
              <a:t>: </a:t>
            </a:r>
            <a:r>
              <a:rPr lang="zh-CN" altLang="en-US" sz="2800" b="1"/>
              <a:t>念天地之悠悠，独怆然而涕下；</a:t>
            </a:r>
            <a:endParaRPr lang="zh-CN" altLang="en-US" sz="2800" b="1"/>
          </a:p>
          <a:p>
            <a:pPr>
              <a:lnSpc>
                <a:spcPct val="80000"/>
              </a:lnSpc>
            </a:pPr>
            <a:r>
              <a:rPr lang="zh-CN" altLang="en-US" sz="2800" b="1"/>
              <a:t>一个人，登高作啸</a:t>
            </a:r>
            <a:r>
              <a:rPr lang="en-US" altLang="zh-CN" sz="2800" b="1"/>
              <a:t>: </a:t>
            </a:r>
            <a:r>
              <a:rPr lang="zh-CN" altLang="en-US" sz="2800" b="1"/>
              <a:t>万里悲秋常作客</a:t>
            </a:r>
            <a:r>
              <a:rPr lang="en-US" altLang="zh-CN" sz="2800" b="1"/>
              <a:t>,</a:t>
            </a:r>
            <a:r>
              <a:rPr lang="zh-CN" altLang="en-US" sz="2800" b="1"/>
              <a:t>百年多病独登台；</a:t>
            </a:r>
            <a:endParaRPr lang="zh-CN" altLang="en-US" sz="2800" b="1"/>
          </a:p>
          <a:p>
            <a:pPr>
              <a:lnSpc>
                <a:spcPct val="80000"/>
              </a:lnSpc>
            </a:pPr>
            <a:r>
              <a:rPr lang="zh-CN" altLang="en-US" sz="2800" b="1"/>
              <a:t>一个人，独往湖心亭</a:t>
            </a:r>
            <a:r>
              <a:rPr lang="en-US" altLang="zh-CN" sz="2800" b="1"/>
              <a:t>: </a:t>
            </a:r>
            <a:r>
              <a:rPr lang="zh-CN" altLang="en-US" sz="2800" b="1"/>
              <a:t>惟长堤一痕、湖心亭一点、与余舟一芥、舟中人两三粒而已；</a:t>
            </a:r>
            <a:endParaRPr lang="zh-CN" altLang="en-US" sz="2800" b="1"/>
          </a:p>
          <a:p>
            <a:pPr>
              <a:lnSpc>
                <a:spcPct val="80000"/>
              </a:lnSpc>
            </a:pPr>
            <a:r>
              <a:rPr lang="zh-CN" altLang="en-US" sz="2800" b="1"/>
              <a:t>一个人，寒江钓雪</a:t>
            </a:r>
            <a:r>
              <a:rPr lang="en-US" altLang="zh-CN" sz="2800" b="1"/>
              <a:t>: </a:t>
            </a:r>
            <a:r>
              <a:rPr lang="zh-CN" altLang="en-US" sz="2800" b="1"/>
              <a:t>孤舟蓑笠翁，独钓寒江雪</a:t>
            </a:r>
            <a:r>
              <a:rPr lang="en-US" altLang="zh-CN" sz="2800" b="1"/>
              <a:t>……</a:t>
            </a:r>
            <a:endParaRPr lang="en-US" altLang="zh-CN" sz="2800" b="1"/>
          </a:p>
          <a:p>
            <a:pPr>
              <a:lnSpc>
                <a:spcPct val="80000"/>
              </a:lnSpc>
            </a:pPr>
            <a:r>
              <a:rPr lang="zh-CN" altLang="en-US" sz="2800" b="1"/>
              <a:t>让我们一起回顾大家非常熟悉的柳宗元的</a:t>
            </a:r>
            <a:r>
              <a:rPr lang="en-US" altLang="zh-CN" sz="2800" b="1"/>
              <a:t>《</a:t>
            </a:r>
            <a:r>
              <a:rPr lang="zh-CN" altLang="en-US" sz="2800" b="1"/>
              <a:t>江雪</a:t>
            </a:r>
            <a:r>
              <a:rPr lang="en-US" altLang="zh-CN" sz="2800" b="1"/>
              <a:t>》</a:t>
            </a:r>
            <a:r>
              <a:rPr lang="zh-CN" altLang="en-US" sz="2800" b="1"/>
              <a:t>吧。</a:t>
            </a:r>
            <a:endParaRPr lang="zh-CN" altLang="en-US" sz="2800" b="1"/>
          </a:p>
          <a:p>
            <a:pPr>
              <a:lnSpc>
                <a:spcPct val="80000"/>
              </a:lnSpc>
            </a:pPr>
            <a:r>
              <a:rPr lang="zh-CN" altLang="en-US" sz="2800" b="1"/>
              <a:t>（假设时空倒流，张岱在湖心亭上遇到钓鱼的柳宗元，你认为张岱会认他为知己吗？）</a:t>
            </a:r>
            <a:endParaRPr lang="zh-CN" altLang="en-US" sz="2800" b="1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1371600" y="1371600"/>
            <a:ext cx="1222375" cy="650875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痴行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6627" name="文本框 26626"/>
          <p:cNvSpPr txBox="1"/>
          <p:nvPr/>
        </p:nvSpPr>
        <p:spPr>
          <a:xfrm>
            <a:off x="2971800" y="2819400"/>
            <a:ext cx="235426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上下一白</a:t>
            </a:r>
            <a:endParaRPr lang="zh-CN" altLang="en-US" sz="2800" b="1">
              <a:solidFill>
                <a:srgbClr val="FF33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2971800" y="3505200"/>
            <a:ext cx="2736850" cy="11604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一痕、一点、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一芥、两三粒</a:t>
            </a:r>
            <a:endParaRPr lang="zh-CN" altLang="en-US" sz="2800" b="1">
              <a:solidFill>
                <a:srgbClr val="FF33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6629" name="文本框 26628"/>
          <p:cNvSpPr txBox="1"/>
          <p:nvPr/>
        </p:nvSpPr>
        <p:spPr>
          <a:xfrm>
            <a:off x="2819400" y="5410200"/>
            <a:ext cx="330993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痴</a:t>
            </a:r>
            <a:r>
              <a:rPr lang="en-US" altLang="zh-CN" sz="2800" b="1" dirty="0">
                <a:solidFill>
                  <a:srgbClr val="FF3300"/>
                </a:solidFill>
                <a:latin typeface="华文中宋" panose="02010600040101010101" pitchFamily="2" charset="-122"/>
                <a:ea typeface="方正姚体" panose="02010601030101010101" pitchFamily="2" charset="-122"/>
              </a:rPr>
              <a:t>—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醉情自然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6630" name="文本框 26629"/>
          <p:cNvSpPr txBox="1"/>
          <p:nvPr/>
        </p:nvSpPr>
        <p:spPr>
          <a:xfrm>
            <a:off x="1371600" y="2819400"/>
            <a:ext cx="1225550" cy="1565275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痴景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rPr>
              <a:t>（奇景）</a:t>
            </a:r>
            <a:endParaRPr lang="zh-CN" altLang="en-US" sz="2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（白描）</a:t>
            </a:r>
            <a:endParaRPr lang="zh-CN" altLang="en-US" sz="2000" b="1">
              <a:solidFill>
                <a:schemeClr val="accent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5606" name="文本框 26630"/>
          <p:cNvSpPr txBox="1"/>
          <p:nvPr/>
        </p:nvSpPr>
        <p:spPr>
          <a:xfrm>
            <a:off x="228600" y="1600200"/>
            <a:ext cx="900113" cy="42132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5400" dirty="0">
                <a:latin typeface="Arial" panose="020B0604020202020204" pitchFamily="34" charset="0"/>
                <a:ea typeface="华文行楷" panose="02010800040101010101" pitchFamily="2" charset="-122"/>
              </a:rPr>
              <a:t>湖心亭看雪</a:t>
            </a:r>
            <a:endParaRPr lang="zh-CN" altLang="en-US" sz="540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5607" name="左大括号 26631"/>
          <p:cNvSpPr/>
          <p:nvPr/>
        </p:nvSpPr>
        <p:spPr>
          <a:xfrm>
            <a:off x="1116013" y="981075"/>
            <a:ext cx="358775" cy="2295525"/>
          </a:xfrm>
          <a:prstGeom prst="leftBrace">
            <a:avLst>
              <a:gd name="adj1" fmla="val 53259"/>
              <a:gd name="adj2" fmla="val 50000"/>
            </a:avLst>
          </a:pr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3" name="左大括号 26632"/>
          <p:cNvSpPr/>
          <p:nvPr/>
        </p:nvSpPr>
        <p:spPr>
          <a:xfrm>
            <a:off x="2590800" y="2895600"/>
            <a:ext cx="358775" cy="1439863"/>
          </a:xfrm>
          <a:prstGeom prst="leftBrace">
            <a:avLst>
              <a:gd name="adj1" fmla="val 33406"/>
              <a:gd name="adj2" fmla="val 49218"/>
            </a:avLst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09" name="左大括号 26633"/>
          <p:cNvSpPr/>
          <p:nvPr/>
        </p:nvSpPr>
        <p:spPr>
          <a:xfrm>
            <a:off x="1219200" y="1828800"/>
            <a:ext cx="71438" cy="3600450"/>
          </a:xfrm>
          <a:prstGeom prst="leftBrace">
            <a:avLst>
              <a:gd name="adj1" fmla="val 419530"/>
              <a:gd name="adj2" fmla="val 50000"/>
            </a:avLst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5" name="右大括号 26634"/>
          <p:cNvSpPr/>
          <p:nvPr/>
        </p:nvSpPr>
        <p:spPr>
          <a:xfrm>
            <a:off x="5257800" y="1600200"/>
            <a:ext cx="431800" cy="4105275"/>
          </a:xfrm>
          <a:prstGeom prst="rightBrace">
            <a:avLst>
              <a:gd name="adj1" fmla="val 79139"/>
              <a:gd name="adj2" fmla="val 50000"/>
            </a:avLst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6" name="文本框 26635"/>
          <p:cNvSpPr txBox="1"/>
          <p:nvPr/>
        </p:nvSpPr>
        <p:spPr>
          <a:xfrm>
            <a:off x="5791200" y="2286000"/>
            <a:ext cx="1800225" cy="65087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痴人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7" name="文本框 26636"/>
          <p:cNvSpPr txBox="1"/>
          <p:nvPr/>
        </p:nvSpPr>
        <p:spPr>
          <a:xfrm>
            <a:off x="1371600" y="5105400"/>
            <a:ext cx="1223963" cy="1108075"/>
          </a:xfrm>
          <a:prstGeom prst="rect">
            <a:avLst/>
          </a:prstGeom>
          <a:solidFill>
            <a:srgbClr val="EAEAEA"/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痴情</a:t>
            </a:r>
            <a:endParaRPr lang="zh-CN" altLang="en-US" sz="36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（雅趣）</a:t>
            </a:r>
            <a:endParaRPr lang="zh-CN" altLang="en-US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8" name="文本框 26637"/>
          <p:cNvSpPr txBox="1"/>
          <p:nvPr/>
        </p:nvSpPr>
        <p:spPr>
          <a:xfrm>
            <a:off x="2895600" y="1447800"/>
            <a:ext cx="1981200" cy="528638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大雪夜独行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6639" name="文本框 26638"/>
          <p:cNvSpPr txBox="1"/>
          <p:nvPr/>
        </p:nvSpPr>
        <p:spPr>
          <a:xfrm>
            <a:off x="5791200" y="2971800"/>
            <a:ext cx="1800225" cy="19272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痴迷于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天人合一的山水之乐，排解对国家前途的忧思。</a:t>
            </a:r>
            <a:endParaRPr lang="zh-CN" altLang="en-US" sz="24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5615" name="矩形 26639"/>
          <p:cNvSpPr/>
          <p:nvPr/>
        </p:nvSpPr>
        <p:spPr>
          <a:xfrm>
            <a:off x="142875" y="5373688"/>
            <a:ext cx="90011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616" name="文本框 26641"/>
          <p:cNvSpPr txBox="1"/>
          <p:nvPr/>
        </p:nvSpPr>
        <p:spPr>
          <a:xfrm>
            <a:off x="3048000" y="457200"/>
            <a:ext cx="2879725" cy="666750"/>
          </a:xfrm>
          <a:prstGeom prst="rect">
            <a:avLst/>
          </a:prstGeom>
          <a:solidFill>
            <a:srgbClr val="C0C0C0"/>
          </a:solidFill>
          <a:ln w="254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小结：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/>
      <p:bldP spid="26627" grpId="0"/>
      <p:bldP spid="26628" grpId="0"/>
      <p:bldP spid="26629" grpId="0"/>
      <p:bldP spid="26630" grpId="0" animBg="1"/>
      <p:bldP spid="26636" grpId="0" animBg="1"/>
      <p:bldP spid="26637" grpId="0" animBg="1"/>
      <p:bldP spid="26638" grpId="0" animBg="1"/>
      <p:bldP spid="2663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图片 28673" descr="006_背景底纹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6" name="文本占位符 28675"/>
          <p:cNvSpPr>
            <a:spLocks noGrp="1" noRot="1"/>
          </p:cNvSpPr>
          <p:nvPr>
            <p:ph idx="1"/>
          </p:nvPr>
        </p:nvSpPr>
        <p:spPr>
          <a:xfrm>
            <a:off x="487680" y="1281430"/>
            <a:ext cx="8001000" cy="6400800"/>
          </a:xfrm>
        </p:spPr>
        <p:txBody>
          <a:bodyPr anchor="t"/>
          <a:p>
            <a:pPr>
              <a:buNone/>
            </a:pPr>
            <a:r>
              <a:rPr lang="en-US" altLang="zh-CN" b="1" dirty="0">
                <a:solidFill>
                  <a:srgbClr val="660066"/>
                </a:solidFill>
                <a:ea typeface="PMingLiU" pitchFamily="18" charset="-120"/>
              </a:rPr>
              <a:t> </a:t>
            </a:r>
            <a:r>
              <a:rPr lang="en-US" altLang="en-US" b="1" dirty="0">
                <a:solidFill>
                  <a:srgbClr val="660066"/>
                </a:solidFill>
                <a:ea typeface="PMingLiU" pitchFamily="18" charset="-120"/>
              </a:rPr>
              <a:t> </a:t>
            </a:r>
            <a:r>
              <a:rPr lang="en-US" altLang="zh-CN" b="1" dirty="0">
                <a:solidFill>
                  <a:srgbClr val="660066"/>
                </a:solidFill>
                <a:ea typeface="PMingLiU" pitchFamily="18" charset="-120"/>
              </a:rPr>
              <a:t>        </a:t>
            </a:r>
            <a:r>
              <a:rPr lang="en-US" altLang="en-US" b="1" dirty="0">
                <a:solidFill>
                  <a:srgbClr val="660066"/>
                </a:solidFill>
                <a:ea typeface="PMingLiU" pitchFamily="18" charset="-120"/>
              </a:rPr>
              <a:t>有一种画轴，静静垂于厅堂之侧，以自己特有的淡雅、高洁，惹人喜爱。在我国古典文学宝库中，就垂着这样两轴精品：宋苏东坡的</a:t>
            </a:r>
            <a:r>
              <a:rPr lang="en-US" altLang="en-US" b="1">
                <a:solidFill>
                  <a:srgbClr val="660066"/>
                </a:solidFill>
                <a:ea typeface="PMingLiU" pitchFamily="18" charset="-120"/>
              </a:rPr>
              <a:t>《</a:t>
            </a:r>
            <a:r>
              <a:rPr lang="en-US" altLang="en-US" b="1" dirty="0">
                <a:solidFill>
                  <a:srgbClr val="660066"/>
                </a:solidFill>
                <a:ea typeface="PMingLiU" pitchFamily="18" charset="-120"/>
              </a:rPr>
              <a:t>记承天寺夜游</a:t>
            </a:r>
            <a:r>
              <a:rPr lang="en-US" altLang="en-US" b="1">
                <a:solidFill>
                  <a:srgbClr val="660066"/>
                </a:solidFill>
                <a:ea typeface="PMingLiU" pitchFamily="18" charset="-120"/>
              </a:rPr>
              <a:t>》</a:t>
            </a:r>
            <a:r>
              <a:rPr lang="en-US" altLang="en-US" b="1" dirty="0">
                <a:solidFill>
                  <a:srgbClr val="660066"/>
                </a:solidFill>
                <a:ea typeface="PMingLiU" pitchFamily="18" charset="-120"/>
              </a:rPr>
              <a:t>和明张岱的</a:t>
            </a:r>
            <a:r>
              <a:rPr lang="en-US" altLang="en-US" b="1">
                <a:solidFill>
                  <a:srgbClr val="660066"/>
                </a:solidFill>
                <a:ea typeface="PMingLiU" pitchFamily="18" charset="-120"/>
              </a:rPr>
              <a:t>《</a:t>
            </a:r>
            <a:r>
              <a:rPr lang="en-US" altLang="en-US" b="1" dirty="0">
                <a:solidFill>
                  <a:srgbClr val="660066"/>
                </a:solidFill>
                <a:ea typeface="PMingLiU" pitchFamily="18" charset="-120"/>
              </a:rPr>
              <a:t>湖心亭看雪</a:t>
            </a:r>
            <a:r>
              <a:rPr lang="en-US" altLang="en-US" b="1">
                <a:solidFill>
                  <a:srgbClr val="660066"/>
                </a:solidFill>
                <a:ea typeface="PMingLiU" pitchFamily="18" charset="-120"/>
              </a:rPr>
              <a:t>》</a:t>
            </a:r>
            <a:r>
              <a:rPr lang="en-US" altLang="en-US" b="1" dirty="0">
                <a:solidFill>
                  <a:srgbClr val="660066"/>
                </a:solidFill>
                <a:ea typeface="PMingLiU" pitchFamily="18" charset="-120"/>
              </a:rPr>
              <a:t>。</a:t>
            </a:r>
            <a:endParaRPr lang="en-US" altLang="zh-CN" b="1" dirty="0">
              <a:solidFill>
                <a:srgbClr val="660066"/>
              </a:solidFill>
              <a:ea typeface="PMingLiU" pitchFamily="18" charset="-120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660066"/>
                </a:solidFill>
                <a:ea typeface="PMingLiU" pitchFamily="18" charset="-120"/>
              </a:rPr>
              <a:t>                 </a:t>
            </a:r>
            <a:endParaRPr lang="en-US" altLang="zh-CN" b="1" dirty="0">
              <a:solidFill>
                <a:srgbClr val="660066"/>
              </a:solidFill>
              <a:ea typeface="PMingLiU" pitchFamily="18" charset="-120"/>
            </a:endParaRPr>
          </a:p>
          <a:p>
            <a:pPr>
              <a:buNone/>
            </a:pPr>
            <a:r>
              <a:rPr lang="en-US" altLang="zh-CN" b="1" dirty="0">
                <a:solidFill>
                  <a:srgbClr val="660066"/>
                </a:solidFill>
                <a:ea typeface="PMingLiU" pitchFamily="18" charset="-120"/>
              </a:rPr>
              <a:t>                         </a:t>
            </a:r>
            <a:r>
              <a:rPr lang="en-US" altLang="en-US" b="1" dirty="0">
                <a:ea typeface="PMingLiU" pitchFamily="18" charset="-120"/>
              </a:rPr>
              <a:t>----梁衡</a:t>
            </a:r>
            <a:r>
              <a:rPr lang="en-US" altLang="en-US" b="1">
                <a:ea typeface="PMingLiU" pitchFamily="18" charset="-120"/>
              </a:rPr>
              <a:t>《</a:t>
            </a:r>
            <a:r>
              <a:rPr lang="en-US" altLang="en-US" b="1" dirty="0">
                <a:ea typeface="PMingLiU" pitchFamily="18" charset="-120"/>
              </a:rPr>
              <a:t>秋月冬雪两轴画</a:t>
            </a:r>
            <a:r>
              <a:rPr lang="en-US" altLang="en-US" b="1">
                <a:ea typeface="PMingLiU" pitchFamily="18" charset="-120"/>
              </a:rPr>
              <a:t>》</a:t>
            </a:r>
            <a:endParaRPr lang="en-US" altLang="zh-CN" b="1">
              <a:ea typeface="PMingLiU" pitchFamily="18" charset="-120"/>
            </a:endParaRPr>
          </a:p>
          <a:p>
            <a:endParaRPr lang="en-US" altLang="zh-CN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标题 22529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000" b="1" dirty="0"/>
              <a:t>（四）三读课文  感悟“痴”心</a:t>
            </a:r>
            <a:endParaRPr lang="zh-CN" altLang="en-US" sz="4000" b="1" dirty="0"/>
          </a:p>
        </p:txBody>
      </p:sp>
      <p:sp>
        <p:nvSpPr>
          <p:cNvPr id="22531" name="内容占位符 22530"/>
          <p:cNvSpPr>
            <a:spLocks noGrp="1" noRot="1"/>
          </p:cNvSpPr>
          <p:nvPr>
            <p:ph idx="1"/>
          </p:nvPr>
        </p:nvSpPr>
        <p:spPr/>
        <p:txBody>
          <a:bodyPr anchor="t"/>
          <a:p>
            <a:r>
              <a:rPr lang="en-US" altLang="zh-CN" b="1" dirty="0"/>
              <a:t> 1</a:t>
            </a:r>
            <a:r>
              <a:rPr lang="zh-CN" altLang="en-US" b="1" dirty="0"/>
              <a:t>、请一名学生读，其他同学思考：作者与金陵客是相见甚欢吗？他们能成为朋友吗？为什么？</a:t>
            </a:r>
            <a:endParaRPr lang="zh-CN" altLang="en-US" b="1" dirty="0"/>
          </a:p>
          <a:p>
            <a:pPr>
              <a:buNone/>
            </a:pPr>
            <a:r>
              <a:rPr lang="zh-CN" altLang="en-US" b="1" dirty="0"/>
              <a:t>    明确：不是，文中“拉”、“强”、“三大白”表明作者并不热衷，扰乱了他“独往”看雪的初衷。表明张岱是一个不轻易与人为伍，清高孤独的人。</a:t>
            </a:r>
            <a:endParaRPr lang="zh-CN" alt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charRg st="44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charRg st="44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3277</Words>
  <Application>WPS 演示</Application>
  <PresentationFormat>在屏幕上显示</PresentationFormat>
  <Paragraphs>252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6" baseType="lpstr">
      <vt:lpstr>Arial</vt:lpstr>
      <vt:lpstr>宋体</vt:lpstr>
      <vt:lpstr>Wingdings</vt:lpstr>
      <vt:lpstr>Times New Roman</vt:lpstr>
      <vt:lpstr>华文行楷</vt:lpstr>
      <vt:lpstr>隶书</vt:lpstr>
      <vt:lpstr>黑体</vt:lpstr>
      <vt:lpstr>楷体_GB2312</vt:lpstr>
      <vt:lpstr>新宋体</vt:lpstr>
      <vt:lpstr>微软雅黑</vt:lpstr>
      <vt:lpstr>Arial Unicode MS</vt:lpstr>
      <vt:lpstr>Calibri</vt:lpstr>
      <vt:lpstr>仿宋_GB2312</vt:lpstr>
      <vt:lpstr>方正姚体</vt:lpstr>
      <vt:lpstr>华文中宋</vt:lpstr>
      <vt:lpstr>PMingLiU</vt:lpstr>
      <vt:lpstr>MingLiU-ExtB</vt:lpstr>
      <vt:lpstr>仿宋</vt:lpstr>
      <vt:lpstr>诗情画意</vt:lpstr>
      <vt:lpstr>PowerPoint 演示文稿</vt:lpstr>
      <vt:lpstr>（一）导入新课</vt:lpstr>
      <vt:lpstr>PowerPoint 演示文稿</vt:lpstr>
      <vt:lpstr>PowerPoint 演示文稿</vt:lpstr>
      <vt:lpstr>PowerPoint 演示文稿</vt:lpstr>
      <vt:lpstr>（二）初读课文  感知“痴”行</vt:lpstr>
      <vt:lpstr>读准下列加下划线字的音：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（三）再读课文  共赏“痴”景</vt:lpstr>
      <vt:lpstr>PowerPoint 演示文稿</vt:lpstr>
      <vt:lpstr>PowerPoint 演示文稿</vt:lpstr>
      <vt:lpstr>PowerPoint 演示文稿</vt:lpstr>
      <vt:lpstr>PowerPoint 演示文稿</vt:lpstr>
      <vt:lpstr>白描与渲染</vt:lpstr>
      <vt:lpstr>PowerPoint 演示文稿</vt:lpstr>
      <vt:lpstr>细品“痴情”</vt:lpstr>
      <vt:lpstr>       课题是“看”雪而不是“赏”雪，为什么？他是怀着怎样的心情前往湖心亭的呢？</vt:lpstr>
      <vt:lpstr>PowerPoint 演示文稿</vt:lpstr>
      <vt:lpstr>PowerPoint 演示文稿</vt:lpstr>
      <vt:lpstr>拓展</vt:lpstr>
      <vt:lpstr>PowerPoint 演示文稿</vt:lpstr>
      <vt:lpstr>PowerPoint 演示文稿</vt:lpstr>
      <vt:lpstr>（四）三读课文  感悟“痴”心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开&amp;啦</cp:lastModifiedBy>
  <cp:revision>33</cp:revision>
  <dcterms:created xsi:type="dcterms:W3CDTF">2016-12-05T02:35:00Z</dcterms:created>
  <dcterms:modified xsi:type="dcterms:W3CDTF">2019-09-18T01:40:58Z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2052-11.1.0.8986</vt:lpwstr>
  </property>
</Properties>
</file>