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  <p:sldMasterId id="2147483689" r:id="rId2"/>
  </p:sldMasterIdLst>
  <p:notesMasterIdLst>
    <p:notesMasterId r:id="rId18"/>
  </p:notesMasterIdLst>
  <p:sldIdLst>
    <p:sldId id="898" r:id="rId3"/>
    <p:sldId id="812" r:id="rId4"/>
    <p:sldId id="813" r:id="rId5"/>
    <p:sldId id="814" r:id="rId6"/>
    <p:sldId id="842" r:id="rId7"/>
    <p:sldId id="848" r:id="rId8"/>
    <p:sldId id="833" r:id="rId9"/>
    <p:sldId id="839" r:id="rId10"/>
    <p:sldId id="859" r:id="rId11"/>
    <p:sldId id="850" r:id="rId12"/>
    <p:sldId id="851" r:id="rId13"/>
    <p:sldId id="855" r:id="rId14"/>
    <p:sldId id="853" r:id="rId15"/>
    <p:sldId id="854" r:id="rId16"/>
    <p:sldId id="857" r:id="rId17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A77"/>
    <a:srgbClr val="FF7C80"/>
    <a:srgbClr val="FFFF00"/>
    <a:srgbClr val="0000CC"/>
    <a:srgbClr val="EDFDEF"/>
    <a:srgbClr val="000000"/>
    <a:srgbClr val="FF1E02"/>
    <a:srgbClr val="0404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8"/>
      </p:cViewPr>
      <p:guideLst>
        <p:guide orient="horz" pos="2160"/>
        <p:guide pos="29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effectLst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33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effectLst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124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5125" name="Rectangle 5"/>
          <p:cNvSpPr>
            <a:spLocks noGrp="1" noRot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0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effectLst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5213"/>
            <a:ext cx="29733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effectLst/>
              </a:defRPr>
            </a:lvl1pPr>
          </a:lstStyle>
          <a:p>
            <a:pPr>
              <a:defRPr/>
            </a:pPr>
            <a:fld id="{D43C1255-D210-424B-840F-7E76AC11DAB7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174915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743200" y="1066800"/>
            <a:ext cx="5943600" cy="94297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>
            <a:lvl1pPr algn="r">
              <a:defRPr sz="44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895600" y="1981200"/>
            <a:ext cx="5791200" cy="3048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 sz="1800">
                <a:solidFill>
                  <a:schemeClr val="tx2"/>
                </a:solidFill>
              </a:defRPr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381000" y="6400800"/>
            <a:ext cx="2133600" cy="24447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3505200" y="6400800"/>
            <a:ext cx="2133600" cy="24447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CA142555-C92D-4A27-B9D7-184456BB6667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150669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D50C1E-6EF1-41A3-A145-A435A2242A60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204461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B4742D-5116-4B9D-B09A-E77001179FD5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726179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676400" y="1295400"/>
            <a:ext cx="3448050" cy="5029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276850" y="1295400"/>
            <a:ext cx="3448050" cy="5029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2153BD-612C-47B1-AA03-88960BA3EF1C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856444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97397E-3C55-409F-B3C9-D90A971124D5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345681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3AFA17-1173-4614-AE05-692ACEF383F4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343688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C29B96-6486-4522-8A97-CE81FDA24F84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234524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212469-03FE-460B-88DF-365B2CC08D52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739386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70E19F-31C9-4BF8-9C4F-8AEE3BC511EF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407306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1E2324-E8BC-45B3-A392-53A3573F89B5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294249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96075" y="457200"/>
            <a:ext cx="2028825" cy="5867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457200"/>
            <a:ext cx="5934075" cy="5867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8EEB10-1393-4AFA-9CA7-983C9DB9816C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651930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28600" y="3200400"/>
            <a:ext cx="8763000" cy="1341438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en-US" b="0" smtClean="0"/>
          </a:p>
        </p:txBody>
      </p:sp>
      <p:pic>
        <p:nvPicPr>
          <p:cNvPr id="5" name="Picture 3" descr="ANABNR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00" t="-1314" r="-2" b="-36961"/>
          <a:stretch>
            <a:fillRect/>
          </a:stretch>
        </p:blipFill>
        <p:spPr bwMode="auto">
          <a:xfrm>
            <a:off x="533400" y="3200400"/>
            <a:ext cx="8458200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95338" y="2895600"/>
            <a:ext cx="304800" cy="990600"/>
          </a:xfrm>
          <a:prstGeom prst="rect">
            <a:avLst/>
          </a:prstGeom>
          <a:solidFill>
            <a:schemeClr val="accent2">
              <a:alpha val="50195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en-US" b="0" smtClean="0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143000" y="19812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038350" y="4351338"/>
            <a:ext cx="6400800" cy="13716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324600"/>
            <a:ext cx="1905000" cy="457200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fld id="{97534C83-3354-409A-B9F3-CA0C55577917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089140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8E115C-4016-4FAA-BD7F-C6C481CE8E97}" type="slidenum">
              <a:rPr lang="zh-CN" altLang="en-US"/>
              <a:pPr>
                <a:defRPr/>
              </a:pPr>
              <a:t>‹#›</a:t>
            </a:fld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3817382829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B55A90-00DD-4BC6-8779-52F21A556679}" type="slidenum">
              <a:rPr lang="zh-CN" altLang="en-US"/>
              <a:pPr>
                <a:defRPr/>
              </a:pPr>
              <a:t>‹#›</a:t>
            </a:fld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3914873690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066800" y="2101850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29200" y="2101850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87F6FC-F583-4655-A2F8-AB29E1AF3AE0}" type="slidenum">
              <a:rPr lang="zh-CN" altLang="en-US"/>
              <a:pPr>
                <a:defRPr/>
              </a:pPr>
              <a:t>‹#›</a:t>
            </a:fld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1160379223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735AA-BAF8-4995-82A3-F12CCB28BE06}" type="slidenum">
              <a:rPr lang="zh-CN" altLang="en-US"/>
              <a:pPr>
                <a:defRPr/>
              </a:pPr>
              <a:t>‹#›</a:t>
            </a:fld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3522213621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289839-51E3-4215-98AD-17178818D790}" type="slidenum">
              <a:rPr lang="zh-CN" altLang="en-US"/>
              <a:pPr>
                <a:defRPr/>
              </a:pPr>
              <a:t>‹#›</a:t>
            </a:fld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1417577751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44C28C-4AF0-49F5-A5E7-15E5734967D9}" type="slidenum">
              <a:rPr lang="zh-CN" altLang="en-US"/>
              <a:pPr>
                <a:defRPr/>
              </a:pPr>
              <a:t>‹#›</a:t>
            </a:fld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2074984506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B3BD0C-C77F-4E33-9907-D88459942853}" type="slidenum">
              <a:rPr lang="zh-CN" altLang="en-US"/>
              <a:pPr>
                <a:defRPr/>
              </a:pPr>
              <a:t>‹#›</a:t>
            </a:fld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4130765672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DE9A66-9839-4689-8763-85AFC805AA69}" type="slidenum">
              <a:rPr lang="zh-CN" altLang="en-US"/>
              <a:pPr>
                <a:defRPr/>
              </a:pPr>
              <a:t>‹#›</a:t>
            </a:fld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4048781357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D071EE-562D-4C68-A4CE-A0EB1F74D28A}" type="slidenum">
              <a:rPr lang="zh-CN" altLang="en-US"/>
              <a:pPr>
                <a:defRPr/>
              </a:pPr>
              <a:t>‹#›</a:t>
            </a:fld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2805572445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96100" y="838200"/>
            <a:ext cx="1943100" cy="53784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066800" y="838200"/>
            <a:ext cx="5676900" cy="53784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9275B6-51E9-4129-8B5C-06779D63330C}" type="slidenum">
              <a:rPr lang="zh-CN" altLang="en-US"/>
              <a:pPr>
                <a:defRPr/>
              </a:pPr>
              <a:t>‹#›</a:t>
            </a:fld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809051067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76400" y="1295400"/>
            <a:ext cx="7048500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3"/>
            <a:r>
              <a:rPr lang="zh-CN" altLang="en-US" smtClean="0"/>
              <a:t>第五级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191000" y="6534150"/>
            <a:ext cx="838200" cy="261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 b="0">
                <a:effectLst/>
              </a:defRPr>
            </a:lvl1pPr>
          </a:lstStyle>
          <a:p>
            <a:pPr>
              <a:defRPr/>
            </a:pPr>
            <a:fld id="{90897F63-C6BB-4507-8B8C-2476AD258AFD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457200"/>
            <a:ext cx="7086600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000" y="6534150"/>
            <a:ext cx="1905000" cy="261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b="0">
                <a:effectLst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ransition spd="slow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v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152400" y="0"/>
            <a:ext cx="1447800" cy="68580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en-US" b="0" smtClean="0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676400" y="0"/>
            <a:ext cx="7467600" cy="12192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en-US" b="0" smtClean="0"/>
          </a:p>
        </p:txBody>
      </p:sp>
      <p:sp>
        <p:nvSpPr>
          <p:cNvPr id="2052" name="Rectangle 4" descr="Stationery"/>
          <p:cNvSpPr>
            <a:spLocks noChangeArrowheads="1"/>
          </p:cNvSpPr>
          <p:nvPr/>
        </p:nvSpPr>
        <p:spPr bwMode="auto">
          <a:xfrm>
            <a:off x="457200" y="0"/>
            <a:ext cx="1219200" cy="762000"/>
          </a:xfrm>
          <a:prstGeom prst="rect">
            <a:avLst/>
          </a:prstGeom>
          <a:blipFill dpi="0" rotWithShape="0">
            <a:blip r:embed="rId13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en-US" b="0" smtClean="0"/>
          </a:p>
        </p:txBody>
      </p:sp>
      <p:sp>
        <p:nvSpPr>
          <p:cNvPr id="2053" name="Rectangle 5" descr="Stationery"/>
          <p:cNvSpPr>
            <a:spLocks noChangeArrowheads="1"/>
          </p:cNvSpPr>
          <p:nvPr/>
        </p:nvSpPr>
        <p:spPr bwMode="auto">
          <a:xfrm>
            <a:off x="0" y="0"/>
            <a:ext cx="457200" cy="6858000"/>
          </a:xfrm>
          <a:prstGeom prst="rect">
            <a:avLst/>
          </a:prstGeom>
          <a:blipFill dpi="0" rotWithShape="0">
            <a:blip r:embed="rId13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en-US" b="0" smtClean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8382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4135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solidFill>
                  <a:schemeClr val="tx2"/>
                </a:solidFill>
                <a:effectLst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4135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solidFill>
                  <a:schemeClr val="tx2"/>
                </a:solidFill>
                <a:effectLst/>
              </a:defRPr>
            </a:lvl1pPr>
          </a:lstStyle>
          <a:p>
            <a:pPr>
              <a:defRPr/>
            </a:pPr>
            <a:endParaRPr lang="en-US"/>
          </a:p>
        </p:txBody>
      </p:sp>
      <p:pic>
        <p:nvPicPr>
          <p:cNvPr id="2057" name="Picture 9" descr="anabnr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725" y="0"/>
            <a:ext cx="7915275" cy="75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304800" y="457200"/>
            <a:ext cx="2514600" cy="304800"/>
          </a:xfrm>
          <a:prstGeom prst="rect">
            <a:avLst/>
          </a:prstGeom>
          <a:solidFill>
            <a:schemeClr val="accent2">
              <a:alpha val="50195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en-US" b="0" smtClean="0"/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29600" y="6413500"/>
            <a:ext cx="914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b="0">
                <a:solidFill>
                  <a:schemeClr val="tx2"/>
                </a:solidFill>
                <a:effectLst/>
              </a:defRPr>
            </a:lvl1pPr>
          </a:lstStyle>
          <a:p>
            <a:pPr>
              <a:defRPr/>
            </a:pPr>
            <a:fld id="{490D099E-66C4-4BE1-82E6-3E89E9DF9EFB}" type="slidenum">
              <a:rPr lang="zh-CN" altLang="en-US"/>
              <a:pPr>
                <a:defRPr/>
              </a:pPr>
              <a:t>‹#›</a:t>
            </a:fld>
            <a:endParaRPr lang="en-US" sz="1400"/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210185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457200" indent="-457200" algn="l" rtl="0" eaLnBrk="0" fontAlgn="base" hangingPunct="0">
        <a:spcBef>
          <a:spcPct val="20000"/>
        </a:spcBef>
        <a:spcAft>
          <a:spcPct val="0"/>
        </a:spcAft>
        <a:buClr>
          <a:srgbClr val="A50021"/>
        </a:buClr>
        <a:buSzPct val="75000"/>
        <a:buFont typeface="Wingdings" panose="05000000000000000000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7113" indent="-4556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370013" indent="-228600" algn="l" rtl="0" eaLnBrk="0" fontAlgn="base" hangingPunct="0">
        <a:spcBef>
          <a:spcPct val="20000"/>
        </a:spcBef>
        <a:spcAft>
          <a:spcPct val="0"/>
        </a:spcAft>
        <a:buClr>
          <a:srgbClr val="666699"/>
        </a:buClr>
        <a:buSzPct val="70000"/>
        <a:buFont typeface="Wingdings" panose="05000000000000000000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712913" indent="-228600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915816" y="0"/>
            <a:ext cx="3793232" cy="764704"/>
          </a:xfrm>
        </p:spPr>
        <p:txBody>
          <a:bodyPr/>
          <a:lstStyle/>
          <a:p>
            <a:r>
              <a:rPr lang="zh-CN" altLang="en-US" dirty="0" smtClean="0"/>
              <a:t>结构决定性质</a:t>
            </a:r>
            <a:endParaRPr lang="zh-CN" altLang="en-US" dirty="0"/>
          </a:p>
        </p:txBody>
      </p:sp>
      <p:cxnSp>
        <p:nvCxnSpPr>
          <p:cNvPr id="9" name="直接箭头连接符 8"/>
          <p:cNvCxnSpPr/>
          <p:nvPr/>
        </p:nvCxnSpPr>
        <p:spPr bwMode="auto">
          <a:xfrm>
            <a:off x="4420117" y="6381328"/>
            <a:ext cx="432048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1" name="直接箭头连接符 10"/>
          <p:cNvCxnSpPr/>
          <p:nvPr/>
        </p:nvCxnSpPr>
        <p:spPr bwMode="auto">
          <a:xfrm flipV="1">
            <a:off x="8726926" y="2852936"/>
            <a:ext cx="13671" cy="338437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" name="直接箭头连接符 11"/>
          <p:cNvCxnSpPr/>
          <p:nvPr/>
        </p:nvCxnSpPr>
        <p:spPr bwMode="auto">
          <a:xfrm flipH="1">
            <a:off x="467544" y="1628800"/>
            <a:ext cx="4464496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" name="直接箭头连接符 12"/>
          <p:cNvCxnSpPr/>
          <p:nvPr/>
        </p:nvCxnSpPr>
        <p:spPr bwMode="auto">
          <a:xfrm>
            <a:off x="467544" y="1844824"/>
            <a:ext cx="0" cy="316835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" name="矩形 13"/>
          <p:cNvSpPr/>
          <p:nvPr/>
        </p:nvSpPr>
        <p:spPr>
          <a:xfrm>
            <a:off x="1535294" y="778781"/>
            <a:ext cx="574067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0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结构：最外层电子数（</a:t>
            </a:r>
            <a:r>
              <a:rPr lang="en-US" altLang="zh-CN" sz="20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1-8</a:t>
            </a:r>
            <a:r>
              <a:rPr lang="zh-CN" altLang="en-US" sz="20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递增）（</a:t>
            </a:r>
            <a:r>
              <a:rPr lang="en-US" altLang="zh-CN" sz="20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1-2</a:t>
            </a:r>
            <a:r>
              <a:rPr lang="zh-CN" altLang="en-US" sz="20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第一周期）</a:t>
            </a:r>
            <a:endParaRPr lang="zh-CN" altLang="en-US" sz="20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26221" y="1778979"/>
            <a:ext cx="156966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原子半径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68627" y="3123613"/>
            <a:ext cx="218521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元素的金属性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68628" y="2676758"/>
            <a:ext cx="218521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单质的还原性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68626" y="3585278"/>
            <a:ext cx="310854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单质与与水或酸反应</a:t>
            </a:r>
            <a:endParaRPr lang="en-US" altLang="zh-CN" b="1" cap="none" spc="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置换氢气的难易程度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87673" y="2188274"/>
            <a:ext cx="249299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原子失电子能力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032438" y="3123612"/>
            <a:ext cx="156966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原子半径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237141" y="3614902"/>
            <a:ext cx="250421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原子得电子能力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486134" y="4095972"/>
            <a:ext cx="218521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单质的氧化性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324233" y="4596965"/>
            <a:ext cx="250902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元素的非金属性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739837" y="5030227"/>
            <a:ext cx="403187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单质与氢气化合的难易程度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708724" y="5463489"/>
            <a:ext cx="403187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生成的气态氢化物的稳定性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031342" y="5817268"/>
            <a:ext cx="557075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最高价氧化物对应的水化物的酸性强弱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95020" y="4373627"/>
            <a:ext cx="572304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r>
              <a:rPr lang="zh-CN" altLang="en-US" b="1" cap="none" spc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最高价氧化物对应的水化物的碱性强弱</a:t>
            </a:r>
            <a:endParaRPr lang="zh-CN" altLang="en-US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3077060" y="1675139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0" cap="none" spc="0" dirty="0" smtClean="0">
                <a:ln w="0"/>
                <a:solidFill>
                  <a:srgbClr val="1437E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增大</a:t>
            </a:r>
            <a:endParaRPr lang="zh-CN" altLang="en-US" b="0" cap="none" spc="0" dirty="0">
              <a:ln w="0"/>
              <a:solidFill>
                <a:srgbClr val="1437E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077061" y="2130425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0" cap="none" spc="0" dirty="0" smtClean="0">
                <a:ln w="0"/>
                <a:solidFill>
                  <a:srgbClr val="1437E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增强</a:t>
            </a:r>
            <a:endParaRPr lang="zh-CN" altLang="en-US" b="0" cap="none" spc="0" dirty="0">
              <a:ln w="0"/>
              <a:solidFill>
                <a:srgbClr val="1437E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053188" y="2652600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0" cap="none" spc="0" dirty="0" smtClean="0">
                <a:ln w="0"/>
                <a:solidFill>
                  <a:srgbClr val="1437E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增强</a:t>
            </a:r>
            <a:endParaRPr lang="zh-CN" altLang="en-US" b="0" cap="none" spc="0" dirty="0">
              <a:ln w="0"/>
              <a:solidFill>
                <a:srgbClr val="1437E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052432" y="3074554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0" cap="none" spc="0" dirty="0" smtClean="0">
                <a:ln w="0"/>
                <a:solidFill>
                  <a:srgbClr val="1437E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增强</a:t>
            </a:r>
            <a:endParaRPr lang="zh-CN" altLang="en-US" b="0" cap="none" spc="0" dirty="0">
              <a:ln w="0"/>
              <a:solidFill>
                <a:srgbClr val="1437E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387563" y="3745430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0" cap="none" spc="0" dirty="0" smtClean="0">
                <a:ln w="0"/>
                <a:solidFill>
                  <a:srgbClr val="1437E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容易</a:t>
            </a:r>
            <a:endParaRPr lang="zh-CN" altLang="en-US" b="0" cap="none" spc="0" dirty="0">
              <a:ln w="0"/>
              <a:solidFill>
                <a:srgbClr val="1437E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2252213" y="5839663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增强</a:t>
            </a:r>
            <a:endParaRPr lang="zh-CN" altLang="en-US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292767" y="3104207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减小</a:t>
            </a:r>
            <a:endParaRPr lang="zh-CN" altLang="en-US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535127" y="3567168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增强</a:t>
            </a:r>
            <a:endParaRPr lang="zh-CN" altLang="en-US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742780" y="4057867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增强</a:t>
            </a:r>
            <a:endParaRPr lang="zh-CN" altLang="en-US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685159" y="4522212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增强</a:t>
            </a:r>
            <a:endParaRPr lang="zh-CN" altLang="en-US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130727" y="5043445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容易</a:t>
            </a:r>
            <a:endParaRPr lang="zh-CN" altLang="en-US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247235" y="4892223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0" cap="none" spc="0" dirty="0" smtClean="0">
                <a:ln w="0"/>
                <a:solidFill>
                  <a:srgbClr val="1437E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增强</a:t>
            </a:r>
            <a:endParaRPr lang="zh-CN" altLang="en-US" b="0" cap="none" spc="0" dirty="0">
              <a:ln w="0"/>
              <a:solidFill>
                <a:srgbClr val="1437E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012213" y="5435213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稳定</a:t>
            </a:r>
            <a:endParaRPr lang="zh-CN" altLang="en-US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1151302" y="1128418"/>
            <a:ext cx="7177070" cy="461665"/>
            <a:chOff x="395536" y="3708889"/>
            <a:chExt cx="7177070" cy="461665"/>
          </a:xfrm>
        </p:grpSpPr>
        <p:sp>
          <p:nvSpPr>
            <p:cNvPr id="41" name="Text Box 3"/>
            <p:cNvSpPr txBox="1">
              <a:spLocks noChangeArrowheads="1"/>
            </p:cNvSpPr>
            <p:nvPr/>
          </p:nvSpPr>
          <p:spPr bwMode="auto">
            <a:xfrm>
              <a:off x="395536" y="3708889"/>
              <a:ext cx="2762295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zh-CN" altLang="en-US" b="1">
                  <a:solidFill>
                    <a:srgbClr val="1437E8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元素周期律的实质</a:t>
              </a:r>
              <a:r>
                <a:rPr lang="en-US" altLang="zh-CN" b="1">
                  <a:solidFill>
                    <a:srgbClr val="1437E8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:</a:t>
              </a:r>
            </a:p>
          </p:txBody>
        </p:sp>
        <p:sp>
          <p:nvSpPr>
            <p:cNvPr id="42" name="Text Box 4"/>
            <p:cNvSpPr txBox="1">
              <a:spLocks noChangeArrowheads="1"/>
            </p:cNvSpPr>
            <p:nvPr/>
          </p:nvSpPr>
          <p:spPr bwMode="auto">
            <a:xfrm>
              <a:off x="3059832" y="3708889"/>
              <a:ext cx="4512774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en-US" altLang="zh-CN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------</a:t>
              </a:r>
              <a:r>
                <a:rPr lang="zh-CN" altLang="en-US" b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核外电子排布的周期性变化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315941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611188" y="620713"/>
            <a:ext cx="3048000" cy="881062"/>
          </a:xfrm>
          <a:prstGeom prst="rect">
            <a:avLst/>
          </a:prstGeom>
          <a:solidFill>
            <a:srgbClr val="EDFDEF"/>
          </a:solidFill>
          <a:ln w="57150">
            <a:solidFill>
              <a:srgbClr val="0000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4800" u="sng">
                <a:solidFill>
                  <a:srgbClr val="FF1E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综艺简体" pitchFamily="2" charset="-122"/>
              </a:rPr>
              <a:t>请您思考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323850" y="1701800"/>
            <a:ext cx="89281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28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方正楷体简体" pitchFamily="2" charset="-122"/>
              </a:rPr>
              <a:t>1</a:t>
            </a:r>
            <a:r>
              <a:rPr lang="zh-CN" altLang="en-US" sz="28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方正楷体简体" pitchFamily="2" charset="-122"/>
              </a:rPr>
              <a:t>、同一周期元素的金属性和非金属性变化有何规律？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684213" y="2276475"/>
            <a:ext cx="7775575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方正楷体简体" pitchFamily="2" charset="-122"/>
              </a:rPr>
              <a:t>         从左向右，元素的金属性逐渐减弱，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方正楷体简体" pitchFamily="2" charset="-122"/>
              </a:rPr>
              <a:t>                            非金属性逐渐增强。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95288" y="3357563"/>
            <a:ext cx="74168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方正楷体简体" pitchFamily="2" charset="-122"/>
              </a:rPr>
              <a:t>试用结构观点解释为什么有这样的变化规律：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468313" y="4076700"/>
            <a:ext cx="7991475" cy="175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  <a:spcBef>
                <a:spcPct val="50000"/>
              </a:spcBef>
              <a:defRPr/>
            </a:pPr>
            <a:r>
              <a:rPr lang="zh-CN" altLang="en-US" sz="2800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方正楷体简体" pitchFamily="2" charset="-122"/>
              </a:rPr>
              <a:t>         同一周期元素，</a:t>
            </a:r>
            <a:r>
              <a:rPr lang="zh-CN" altLang="en-US" sz="2800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电子层数相同。</a:t>
            </a:r>
            <a:r>
              <a:rPr lang="zh-CN" altLang="en-US" sz="2800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方正楷体简体" pitchFamily="2" charset="-122"/>
              </a:rPr>
              <a:t>从左向右，核电荷数增多，原子半径减小，失电子的能力逐渐减弱，得电子的能力逐渐增强。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utoUpdateAnimBg="0"/>
      <p:bldP spid="8197" grpId="0" autoUpdateAnimBg="0"/>
      <p:bldP spid="8198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395288" y="1844675"/>
            <a:ext cx="91455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28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方正楷体简体" pitchFamily="2" charset="-122"/>
              </a:rPr>
              <a:t>2</a:t>
            </a:r>
            <a:r>
              <a:rPr lang="zh-CN" altLang="en-US" sz="28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方正楷体简体" pitchFamily="2" charset="-122"/>
              </a:rPr>
              <a:t>、同一主族元素的金属性和非金属性变化有何规律？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396875" y="2638425"/>
            <a:ext cx="6623050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方正楷体简体" pitchFamily="2" charset="-122"/>
              </a:rPr>
              <a:t>        自上而下，元素的金属性逐渐增强，                                 非金属性逐渐减弱。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395288" y="3846513"/>
            <a:ext cx="8458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方正楷体简体" pitchFamily="2" charset="-122"/>
              </a:rPr>
              <a:t>试用结构观点解释为什么有这样的变化规律：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541338" y="4478338"/>
            <a:ext cx="8207375" cy="175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  <a:spcBef>
                <a:spcPct val="50000"/>
              </a:spcBef>
              <a:defRPr/>
            </a:pPr>
            <a:r>
              <a:rPr lang="zh-CN" altLang="en-US" sz="2800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方正楷体简体" pitchFamily="2" charset="-122"/>
              </a:rPr>
              <a:t>         同一主族元素，最外层电子数相同。自上而下，电子层数增多，原子半径增大，失电子的能力逐渐增强，得电子的能力逐渐减弱。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611188" y="620713"/>
            <a:ext cx="3048000" cy="881062"/>
          </a:xfrm>
          <a:prstGeom prst="rect">
            <a:avLst/>
          </a:prstGeom>
          <a:solidFill>
            <a:srgbClr val="EDFDEF"/>
          </a:solidFill>
          <a:ln w="57150">
            <a:solidFill>
              <a:srgbClr val="0000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4800" u="sng">
                <a:solidFill>
                  <a:srgbClr val="FF1E0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方正综艺简体" pitchFamily="2" charset="-122"/>
              </a:rPr>
              <a:t>请您思考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utoUpdateAnimBg="0"/>
      <p:bldP spid="9220" grpId="0" autoUpdateAnimBg="0"/>
      <p:bldP spid="9221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7924800" y="1109663"/>
            <a:ext cx="838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  </a:t>
            </a:r>
            <a:r>
              <a:rPr lang="en-US" altLang="zh-CN" sz="2800">
                <a:latin typeface="Times New Roman" panose="02020603050405020304" pitchFamily="18" charset="0"/>
              </a:rPr>
              <a:t>0</a:t>
            </a:r>
          </a:p>
        </p:txBody>
      </p:sp>
      <p:sp>
        <p:nvSpPr>
          <p:cNvPr id="10243" name="Line 3"/>
          <p:cNvSpPr>
            <a:spLocks noChangeShapeType="1"/>
          </p:cNvSpPr>
          <p:nvPr/>
        </p:nvSpPr>
        <p:spPr bwMode="auto">
          <a:xfrm>
            <a:off x="598488" y="1052513"/>
            <a:ext cx="80772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44" name="Line 4"/>
          <p:cNvSpPr>
            <a:spLocks noChangeShapeType="1"/>
          </p:cNvSpPr>
          <p:nvPr/>
        </p:nvSpPr>
        <p:spPr bwMode="auto">
          <a:xfrm>
            <a:off x="609600" y="1628775"/>
            <a:ext cx="8077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45" name="Line 5"/>
          <p:cNvSpPr>
            <a:spLocks noChangeShapeType="1"/>
          </p:cNvSpPr>
          <p:nvPr/>
        </p:nvSpPr>
        <p:spPr bwMode="auto">
          <a:xfrm>
            <a:off x="609600" y="6096000"/>
            <a:ext cx="80772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46" name="Line 6"/>
          <p:cNvSpPr>
            <a:spLocks noChangeShapeType="1"/>
          </p:cNvSpPr>
          <p:nvPr/>
        </p:nvSpPr>
        <p:spPr bwMode="auto">
          <a:xfrm>
            <a:off x="611188" y="1052513"/>
            <a:ext cx="0" cy="504348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47" name="Line 7"/>
          <p:cNvSpPr>
            <a:spLocks noChangeShapeType="1"/>
          </p:cNvSpPr>
          <p:nvPr/>
        </p:nvSpPr>
        <p:spPr bwMode="auto">
          <a:xfrm>
            <a:off x="1447800" y="1052513"/>
            <a:ext cx="0" cy="50434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48" name="Line 8"/>
          <p:cNvSpPr>
            <a:spLocks noChangeShapeType="1"/>
          </p:cNvSpPr>
          <p:nvPr/>
        </p:nvSpPr>
        <p:spPr bwMode="auto">
          <a:xfrm>
            <a:off x="8686800" y="1052513"/>
            <a:ext cx="0" cy="504348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685800" y="1600200"/>
            <a:ext cx="685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2800">
                <a:solidFill>
                  <a:schemeClr val="accent2"/>
                </a:solidFill>
                <a:latin typeface="Times New Roman" panose="02020603050405020304" pitchFamily="18" charset="0"/>
              </a:rPr>
              <a:t>  </a:t>
            </a: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1</a:t>
            </a:r>
            <a:endParaRPr lang="en-US" altLang="zh-CN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3429000" y="2224088"/>
            <a:ext cx="609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zh-CN" sz="2800">
                <a:solidFill>
                  <a:srgbClr val="990033"/>
                </a:solidFill>
                <a:latin typeface="Times New Roman" panose="02020603050405020304" pitchFamily="18" charset="0"/>
              </a:rPr>
              <a:t>B</a:t>
            </a:r>
            <a:endParaRPr lang="en-US" altLang="zh-CN" sz="3600">
              <a:solidFill>
                <a:srgbClr val="990033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3276600" y="2909888"/>
            <a:ext cx="6858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2800">
                <a:solidFill>
                  <a:schemeClr val="accent2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Al</a:t>
            </a:r>
            <a:endParaRPr lang="en-US" altLang="zh-CN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4191000" y="2909888"/>
            <a:ext cx="6858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2800">
                <a:solidFill>
                  <a:srgbClr val="990033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990033"/>
                </a:solidFill>
                <a:latin typeface="Times New Roman" panose="02020603050405020304" pitchFamily="18" charset="0"/>
              </a:rPr>
              <a:t>Si</a:t>
            </a:r>
            <a:endParaRPr lang="en-US" altLang="zh-CN" sz="3600">
              <a:solidFill>
                <a:srgbClr val="990033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4267200" y="3595688"/>
            <a:ext cx="6858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Ge</a:t>
            </a:r>
            <a:endParaRPr lang="en-US" altLang="zh-CN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4" name="Text Box 14"/>
          <p:cNvSpPr txBox="1">
            <a:spLocks noChangeArrowheads="1"/>
          </p:cNvSpPr>
          <p:nvPr/>
        </p:nvSpPr>
        <p:spPr bwMode="auto">
          <a:xfrm>
            <a:off x="5105400" y="3595688"/>
            <a:ext cx="6858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2800">
                <a:solidFill>
                  <a:srgbClr val="990033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990033"/>
                </a:solidFill>
                <a:latin typeface="Times New Roman" panose="02020603050405020304" pitchFamily="18" charset="0"/>
              </a:rPr>
              <a:t>As</a:t>
            </a:r>
            <a:endParaRPr lang="en-US" altLang="zh-CN" sz="3600">
              <a:solidFill>
                <a:srgbClr val="990033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5105400" y="4267200"/>
            <a:ext cx="685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2800">
                <a:solidFill>
                  <a:srgbClr val="0066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Sb</a:t>
            </a:r>
            <a:endParaRPr lang="en-US" altLang="zh-CN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6" name="Text Box 16"/>
          <p:cNvSpPr txBox="1">
            <a:spLocks noChangeArrowheads="1"/>
          </p:cNvSpPr>
          <p:nvPr/>
        </p:nvSpPr>
        <p:spPr bwMode="auto">
          <a:xfrm>
            <a:off x="6019800" y="4357688"/>
            <a:ext cx="838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2800">
                <a:solidFill>
                  <a:srgbClr val="990033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990033"/>
                </a:solidFill>
                <a:latin typeface="Times New Roman" panose="02020603050405020304" pitchFamily="18" charset="0"/>
              </a:rPr>
              <a:t>Te</a:t>
            </a:r>
            <a:endParaRPr lang="en-US" altLang="zh-CN" sz="3600">
              <a:solidFill>
                <a:srgbClr val="990033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7" name="Text Box 17"/>
          <p:cNvSpPr txBox="1">
            <a:spLocks noChangeArrowheads="1"/>
          </p:cNvSpPr>
          <p:nvPr/>
        </p:nvSpPr>
        <p:spPr bwMode="auto">
          <a:xfrm>
            <a:off x="685800" y="2209800"/>
            <a:ext cx="685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2800">
                <a:solidFill>
                  <a:schemeClr val="accent2"/>
                </a:solidFill>
                <a:latin typeface="Times New Roman" panose="02020603050405020304" pitchFamily="18" charset="0"/>
              </a:rPr>
              <a:t>  </a:t>
            </a: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2</a:t>
            </a:r>
            <a:endParaRPr lang="en-US" altLang="zh-CN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8" name="Text Box 18"/>
          <p:cNvSpPr txBox="1">
            <a:spLocks noChangeArrowheads="1"/>
          </p:cNvSpPr>
          <p:nvPr/>
        </p:nvSpPr>
        <p:spPr bwMode="auto">
          <a:xfrm>
            <a:off x="685800" y="2895600"/>
            <a:ext cx="685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2800">
                <a:solidFill>
                  <a:schemeClr val="accent2"/>
                </a:solidFill>
                <a:latin typeface="Times New Roman" panose="02020603050405020304" pitchFamily="18" charset="0"/>
              </a:rPr>
              <a:t>  </a:t>
            </a: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3</a:t>
            </a:r>
            <a:endParaRPr lang="en-US" altLang="zh-CN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9" name="Text Box 19"/>
          <p:cNvSpPr txBox="1">
            <a:spLocks noChangeArrowheads="1"/>
          </p:cNvSpPr>
          <p:nvPr/>
        </p:nvSpPr>
        <p:spPr bwMode="auto">
          <a:xfrm>
            <a:off x="685800" y="3581400"/>
            <a:ext cx="685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2800">
                <a:solidFill>
                  <a:schemeClr val="accent2"/>
                </a:solidFill>
                <a:latin typeface="Times New Roman" panose="02020603050405020304" pitchFamily="18" charset="0"/>
              </a:rPr>
              <a:t>  </a:t>
            </a: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4</a:t>
            </a:r>
            <a:endParaRPr lang="en-US" altLang="zh-CN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0" name="Text Box 20"/>
          <p:cNvSpPr txBox="1">
            <a:spLocks noChangeArrowheads="1"/>
          </p:cNvSpPr>
          <p:nvPr/>
        </p:nvSpPr>
        <p:spPr bwMode="auto">
          <a:xfrm>
            <a:off x="762000" y="4267200"/>
            <a:ext cx="685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2800">
                <a:solidFill>
                  <a:schemeClr val="accent2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5</a:t>
            </a:r>
            <a:endParaRPr lang="en-US" altLang="zh-CN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1" name="Text Box 21"/>
          <p:cNvSpPr txBox="1">
            <a:spLocks noChangeArrowheads="1"/>
          </p:cNvSpPr>
          <p:nvPr/>
        </p:nvSpPr>
        <p:spPr bwMode="auto">
          <a:xfrm>
            <a:off x="685800" y="4953000"/>
            <a:ext cx="685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2800">
                <a:solidFill>
                  <a:schemeClr val="accent2"/>
                </a:solidFill>
                <a:latin typeface="Times New Roman" panose="02020603050405020304" pitchFamily="18" charset="0"/>
              </a:rPr>
              <a:t>  </a:t>
            </a: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6</a:t>
            </a:r>
            <a:endParaRPr lang="en-US" altLang="zh-CN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2" name="Text Box 22"/>
          <p:cNvSpPr txBox="1">
            <a:spLocks noChangeArrowheads="1"/>
          </p:cNvSpPr>
          <p:nvPr/>
        </p:nvSpPr>
        <p:spPr bwMode="auto">
          <a:xfrm>
            <a:off x="685800" y="5562600"/>
            <a:ext cx="685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2800">
                <a:solidFill>
                  <a:schemeClr val="accent2"/>
                </a:solidFill>
                <a:latin typeface="Times New Roman" panose="02020603050405020304" pitchFamily="18" charset="0"/>
              </a:rPr>
              <a:t>  </a:t>
            </a: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7</a:t>
            </a:r>
            <a:endParaRPr lang="en-US" altLang="zh-CN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3" name="Text Box 23"/>
          <p:cNvSpPr txBox="1">
            <a:spLocks noChangeArrowheads="1"/>
          </p:cNvSpPr>
          <p:nvPr/>
        </p:nvSpPr>
        <p:spPr bwMode="auto">
          <a:xfrm>
            <a:off x="1447800" y="1109663"/>
            <a:ext cx="838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ⅠA</a:t>
            </a:r>
          </a:p>
        </p:txBody>
      </p:sp>
      <p:sp>
        <p:nvSpPr>
          <p:cNvPr id="10264" name="Text Box 24"/>
          <p:cNvSpPr txBox="1">
            <a:spLocks noChangeArrowheads="1"/>
          </p:cNvSpPr>
          <p:nvPr/>
        </p:nvSpPr>
        <p:spPr bwMode="auto">
          <a:xfrm>
            <a:off x="2286000" y="1109663"/>
            <a:ext cx="838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ⅡA</a:t>
            </a:r>
          </a:p>
        </p:txBody>
      </p:sp>
      <p:sp>
        <p:nvSpPr>
          <p:cNvPr id="10265" name="Text Box 25"/>
          <p:cNvSpPr txBox="1">
            <a:spLocks noChangeArrowheads="1"/>
          </p:cNvSpPr>
          <p:nvPr/>
        </p:nvSpPr>
        <p:spPr bwMode="auto">
          <a:xfrm>
            <a:off x="3276600" y="1109663"/>
            <a:ext cx="838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ⅢA</a:t>
            </a:r>
          </a:p>
        </p:txBody>
      </p:sp>
      <p:sp>
        <p:nvSpPr>
          <p:cNvPr id="10266" name="Text Box 26"/>
          <p:cNvSpPr txBox="1">
            <a:spLocks noChangeArrowheads="1"/>
          </p:cNvSpPr>
          <p:nvPr/>
        </p:nvSpPr>
        <p:spPr bwMode="auto">
          <a:xfrm>
            <a:off x="4191000" y="1109663"/>
            <a:ext cx="838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ⅣA</a:t>
            </a:r>
          </a:p>
        </p:txBody>
      </p:sp>
      <p:sp>
        <p:nvSpPr>
          <p:cNvPr id="10267" name="Text Box 27"/>
          <p:cNvSpPr txBox="1">
            <a:spLocks noChangeArrowheads="1"/>
          </p:cNvSpPr>
          <p:nvPr/>
        </p:nvSpPr>
        <p:spPr bwMode="auto">
          <a:xfrm>
            <a:off x="5029200" y="1109663"/>
            <a:ext cx="838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ⅤA</a:t>
            </a:r>
          </a:p>
        </p:txBody>
      </p:sp>
      <p:sp>
        <p:nvSpPr>
          <p:cNvPr id="10268" name="Text Box 28"/>
          <p:cNvSpPr txBox="1">
            <a:spLocks noChangeArrowheads="1"/>
          </p:cNvSpPr>
          <p:nvPr/>
        </p:nvSpPr>
        <p:spPr bwMode="auto">
          <a:xfrm>
            <a:off x="6019800" y="1109663"/>
            <a:ext cx="838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ⅥA</a:t>
            </a:r>
          </a:p>
        </p:txBody>
      </p:sp>
      <p:sp>
        <p:nvSpPr>
          <p:cNvPr id="10269" name="Text Box 29"/>
          <p:cNvSpPr txBox="1">
            <a:spLocks noChangeArrowheads="1"/>
          </p:cNvSpPr>
          <p:nvPr/>
        </p:nvSpPr>
        <p:spPr bwMode="auto">
          <a:xfrm>
            <a:off x="6934200" y="1109663"/>
            <a:ext cx="838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ⅦA</a:t>
            </a:r>
          </a:p>
        </p:txBody>
      </p:sp>
      <p:sp>
        <p:nvSpPr>
          <p:cNvPr id="10270" name="Text Box 30"/>
          <p:cNvSpPr txBox="1">
            <a:spLocks noChangeArrowheads="1"/>
          </p:cNvSpPr>
          <p:nvPr/>
        </p:nvSpPr>
        <p:spPr bwMode="auto">
          <a:xfrm>
            <a:off x="6019800" y="4953000"/>
            <a:ext cx="838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Po</a:t>
            </a:r>
            <a:endParaRPr lang="en-US" altLang="zh-CN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71" name="Text Box 31"/>
          <p:cNvSpPr txBox="1">
            <a:spLocks noChangeArrowheads="1"/>
          </p:cNvSpPr>
          <p:nvPr/>
        </p:nvSpPr>
        <p:spPr bwMode="auto">
          <a:xfrm>
            <a:off x="6934200" y="4953000"/>
            <a:ext cx="838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2800">
                <a:solidFill>
                  <a:srgbClr val="990033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990033"/>
                </a:solidFill>
                <a:latin typeface="Times New Roman" panose="02020603050405020304" pitchFamily="18" charset="0"/>
              </a:rPr>
              <a:t>At</a:t>
            </a:r>
            <a:endParaRPr lang="en-US" altLang="zh-CN" sz="3600">
              <a:solidFill>
                <a:srgbClr val="990033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72" name="Line 32"/>
          <p:cNvSpPr>
            <a:spLocks noChangeShapeType="1"/>
          </p:cNvSpPr>
          <p:nvPr/>
        </p:nvSpPr>
        <p:spPr bwMode="auto">
          <a:xfrm>
            <a:off x="3352800" y="2209800"/>
            <a:ext cx="0" cy="533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73" name="Line 33"/>
          <p:cNvSpPr>
            <a:spLocks noChangeShapeType="1"/>
          </p:cNvSpPr>
          <p:nvPr/>
        </p:nvSpPr>
        <p:spPr bwMode="auto">
          <a:xfrm>
            <a:off x="3352800" y="2743200"/>
            <a:ext cx="7620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74" name="Line 34"/>
          <p:cNvSpPr>
            <a:spLocks noChangeShapeType="1"/>
          </p:cNvSpPr>
          <p:nvPr/>
        </p:nvSpPr>
        <p:spPr bwMode="auto">
          <a:xfrm>
            <a:off x="4114800" y="2743200"/>
            <a:ext cx="0" cy="762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75" name="Line 35"/>
          <p:cNvSpPr>
            <a:spLocks noChangeShapeType="1"/>
          </p:cNvSpPr>
          <p:nvPr/>
        </p:nvSpPr>
        <p:spPr bwMode="auto">
          <a:xfrm>
            <a:off x="4114800" y="3505200"/>
            <a:ext cx="914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76" name="Line 36"/>
          <p:cNvSpPr>
            <a:spLocks noChangeShapeType="1"/>
          </p:cNvSpPr>
          <p:nvPr/>
        </p:nvSpPr>
        <p:spPr bwMode="auto">
          <a:xfrm>
            <a:off x="5029200" y="3505200"/>
            <a:ext cx="0" cy="68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77" name="Line 37"/>
          <p:cNvSpPr>
            <a:spLocks noChangeShapeType="1"/>
          </p:cNvSpPr>
          <p:nvPr/>
        </p:nvSpPr>
        <p:spPr bwMode="auto">
          <a:xfrm>
            <a:off x="5029200" y="4191000"/>
            <a:ext cx="914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78" name="Line 38"/>
          <p:cNvSpPr>
            <a:spLocks noChangeShapeType="1"/>
          </p:cNvSpPr>
          <p:nvPr/>
        </p:nvSpPr>
        <p:spPr bwMode="auto">
          <a:xfrm>
            <a:off x="5943600" y="4191000"/>
            <a:ext cx="0" cy="68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79" name="Line 39"/>
          <p:cNvSpPr>
            <a:spLocks noChangeShapeType="1"/>
          </p:cNvSpPr>
          <p:nvPr/>
        </p:nvSpPr>
        <p:spPr bwMode="auto">
          <a:xfrm>
            <a:off x="5943600" y="4876800"/>
            <a:ext cx="914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80" name="Line 40"/>
          <p:cNvSpPr>
            <a:spLocks noChangeShapeType="1"/>
          </p:cNvSpPr>
          <p:nvPr/>
        </p:nvSpPr>
        <p:spPr bwMode="auto">
          <a:xfrm>
            <a:off x="6858000" y="4876800"/>
            <a:ext cx="0" cy="68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81" name="Line 41"/>
          <p:cNvSpPr>
            <a:spLocks noChangeShapeType="1"/>
          </p:cNvSpPr>
          <p:nvPr/>
        </p:nvSpPr>
        <p:spPr bwMode="auto">
          <a:xfrm>
            <a:off x="1676400" y="908050"/>
            <a:ext cx="5867400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82" name="Line 42"/>
          <p:cNvSpPr>
            <a:spLocks noChangeShapeType="1"/>
          </p:cNvSpPr>
          <p:nvPr/>
        </p:nvSpPr>
        <p:spPr bwMode="auto">
          <a:xfrm flipH="1">
            <a:off x="1828800" y="6237288"/>
            <a:ext cx="5867400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83" name="Line 43"/>
          <p:cNvSpPr>
            <a:spLocks noChangeShapeType="1"/>
          </p:cNvSpPr>
          <p:nvPr/>
        </p:nvSpPr>
        <p:spPr bwMode="auto">
          <a:xfrm>
            <a:off x="1676400" y="1838325"/>
            <a:ext cx="0" cy="403860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84" name="Line 44"/>
          <p:cNvSpPr>
            <a:spLocks noChangeShapeType="1"/>
          </p:cNvSpPr>
          <p:nvPr/>
        </p:nvSpPr>
        <p:spPr bwMode="auto">
          <a:xfrm flipV="1">
            <a:off x="7524750" y="1838325"/>
            <a:ext cx="0" cy="403860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85" name="Text Box 45"/>
          <p:cNvSpPr txBox="1">
            <a:spLocks noChangeArrowheads="1"/>
          </p:cNvSpPr>
          <p:nvPr/>
        </p:nvSpPr>
        <p:spPr bwMode="auto">
          <a:xfrm>
            <a:off x="3132138" y="328613"/>
            <a:ext cx="44958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32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非金属性逐渐增强</a:t>
            </a:r>
          </a:p>
        </p:txBody>
      </p:sp>
      <p:sp>
        <p:nvSpPr>
          <p:cNvPr id="10286" name="Text Box 46"/>
          <p:cNvSpPr txBox="1">
            <a:spLocks noChangeArrowheads="1"/>
          </p:cNvSpPr>
          <p:nvPr/>
        </p:nvSpPr>
        <p:spPr bwMode="auto">
          <a:xfrm>
            <a:off x="2916238" y="6165850"/>
            <a:ext cx="4495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32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    金属性逐渐增强</a:t>
            </a:r>
          </a:p>
        </p:txBody>
      </p:sp>
      <p:sp>
        <p:nvSpPr>
          <p:cNvPr id="10287" name="Text Box 47"/>
          <p:cNvSpPr txBox="1">
            <a:spLocks noChangeArrowheads="1"/>
          </p:cNvSpPr>
          <p:nvPr/>
        </p:nvSpPr>
        <p:spPr bwMode="auto">
          <a:xfrm>
            <a:off x="1668463" y="2306638"/>
            <a:ext cx="671512" cy="306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32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金属性逐渐增强</a:t>
            </a:r>
          </a:p>
        </p:txBody>
      </p:sp>
      <p:sp>
        <p:nvSpPr>
          <p:cNvPr id="10288" name="Text Box 48"/>
          <p:cNvSpPr txBox="1">
            <a:spLocks noChangeArrowheads="1"/>
          </p:cNvSpPr>
          <p:nvPr/>
        </p:nvSpPr>
        <p:spPr bwMode="auto">
          <a:xfrm>
            <a:off x="7500938" y="1844675"/>
            <a:ext cx="671512" cy="4256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32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    非金属性逐渐增强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0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0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01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0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001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002"/>
                            </p:stCondLst>
                            <p:childTnLst>
                              <p:par>
                                <p:cTn id="5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0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502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503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0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2003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2004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2504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2505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3005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3006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0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506"/>
                            </p:stCondLst>
                            <p:childTnLst>
                              <p:par>
                                <p:cTn id="9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507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10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 nodeType="afterGroup">
                            <p:stCondLst>
                              <p:cond delay="4007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4008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0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4508"/>
                            </p:stCondLst>
                            <p:childTnLst>
                              <p:par>
                                <p:cTn id="10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0" grpId="0" autoUpdateAnimBg="0"/>
      <p:bldP spid="10251" grpId="0" autoUpdateAnimBg="0"/>
      <p:bldP spid="10252" grpId="0" autoUpdateAnimBg="0"/>
      <p:bldP spid="10253" grpId="0" autoUpdateAnimBg="0"/>
      <p:bldP spid="10254" grpId="0" autoUpdateAnimBg="0"/>
      <p:bldP spid="10255" grpId="0" autoUpdateAnimBg="0"/>
      <p:bldP spid="10256" grpId="0" autoUpdateAnimBg="0"/>
      <p:bldP spid="10270" grpId="0" autoUpdateAnimBg="0"/>
      <p:bldP spid="10271" grpId="0" autoUpdateAnimBg="0"/>
      <p:bldP spid="10285" grpId="0" autoUpdateAnimBg="0"/>
      <p:bldP spid="10286" grpId="0" autoUpdateAnimBg="0"/>
      <p:bldP spid="10287" grpId="0" autoUpdateAnimBg="0"/>
      <p:bldP spid="10288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250825" y="908050"/>
            <a:ext cx="794385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  ①</a:t>
            </a:r>
            <a:r>
              <a:rPr lang="zh-CN" altLang="en-US" sz="3200">
                <a:latin typeface="Times New Roman" panose="02020603050405020304" pitchFamily="18" charset="0"/>
              </a:rPr>
              <a:t>根据同周期、同主族元素性质的递变规律可推知：</a:t>
            </a:r>
            <a:r>
              <a:rPr lang="zh-CN" altLang="en-US" sz="3200">
                <a:solidFill>
                  <a:srgbClr val="CC0000"/>
                </a:solidFill>
                <a:latin typeface="Times New Roman" panose="02020603050405020304" pitchFamily="18" charset="0"/>
              </a:rPr>
              <a:t>金属性最强</a:t>
            </a:r>
            <a:r>
              <a:rPr lang="zh-CN" altLang="en-US" sz="3200">
                <a:latin typeface="Times New Roman" panose="02020603050405020304" pitchFamily="18" charset="0"/>
              </a:rPr>
              <a:t>的元素是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铯（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Cs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3200">
                <a:latin typeface="Times New Roman" panose="02020603050405020304" pitchFamily="18" charset="0"/>
              </a:rPr>
              <a:t>,</a:t>
            </a:r>
            <a:r>
              <a:rPr lang="zh-CN" altLang="en-US" sz="3200">
                <a:latin typeface="Times New Roman" panose="02020603050405020304" pitchFamily="18" charset="0"/>
              </a:rPr>
              <a:t>位于第</a:t>
            </a:r>
            <a:r>
              <a:rPr lang="en-US" altLang="zh-CN" sz="3200">
                <a:latin typeface="Times New Roman" panose="02020603050405020304" pitchFamily="18" charset="0"/>
              </a:rPr>
              <a:t>6</a:t>
            </a:r>
            <a:r>
              <a:rPr lang="zh-CN" altLang="en-US" sz="3200">
                <a:latin typeface="Times New Roman" panose="02020603050405020304" pitchFamily="18" charset="0"/>
              </a:rPr>
              <a:t>周期第</a:t>
            </a:r>
            <a:r>
              <a:rPr lang="en-US" altLang="zh-CN" sz="3200">
                <a:latin typeface="Times New Roman" panose="02020603050405020304" pitchFamily="18" charset="0"/>
              </a:rPr>
              <a:t>ⅠA</a:t>
            </a:r>
            <a:r>
              <a:rPr lang="zh-CN" altLang="en-US" sz="3200">
                <a:latin typeface="Times New Roman" panose="02020603050405020304" pitchFamily="18" charset="0"/>
              </a:rPr>
              <a:t>族（左下角），</a:t>
            </a:r>
            <a:r>
              <a:rPr lang="zh-CN" altLang="en-US" sz="3200">
                <a:solidFill>
                  <a:srgbClr val="CC0000"/>
                </a:solidFill>
                <a:latin typeface="Times New Roman" panose="02020603050405020304" pitchFamily="18" charset="0"/>
              </a:rPr>
              <a:t>非金属性最强</a:t>
            </a:r>
            <a:r>
              <a:rPr lang="zh-CN" altLang="en-US" sz="3200">
                <a:latin typeface="Times New Roman" panose="02020603050405020304" pitchFamily="18" charset="0"/>
              </a:rPr>
              <a:t>的元素是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氟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(F),</a:t>
            </a:r>
            <a:r>
              <a:rPr lang="zh-CN" altLang="en-US" sz="3200">
                <a:latin typeface="Times New Roman" panose="02020603050405020304" pitchFamily="18" charset="0"/>
              </a:rPr>
              <a:t>位于第</a:t>
            </a:r>
            <a:r>
              <a:rPr lang="en-US" altLang="zh-CN" sz="3200">
                <a:latin typeface="Times New Roman" panose="02020603050405020304" pitchFamily="18" charset="0"/>
              </a:rPr>
              <a:t>2</a:t>
            </a:r>
            <a:r>
              <a:rPr lang="zh-CN" altLang="en-US" sz="3200">
                <a:latin typeface="Times New Roman" panose="02020603050405020304" pitchFamily="18" charset="0"/>
              </a:rPr>
              <a:t>周期第</a:t>
            </a:r>
            <a:r>
              <a:rPr lang="en-US" altLang="zh-CN" sz="3200">
                <a:latin typeface="Times New Roman" panose="02020603050405020304" pitchFamily="18" charset="0"/>
              </a:rPr>
              <a:t>ⅦA</a:t>
            </a:r>
            <a:r>
              <a:rPr lang="zh-CN" altLang="en-US" sz="3200">
                <a:latin typeface="Times New Roman" panose="02020603050405020304" pitchFamily="18" charset="0"/>
              </a:rPr>
              <a:t>族（右上角）。</a:t>
            </a: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250825" y="4076700"/>
            <a:ext cx="84994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3200">
                <a:solidFill>
                  <a:srgbClr val="FF99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②</a:t>
            </a:r>
            <a:r>
              <a:rPr lang="zh-CN" altLang="en-US" sz="3200">
                <a:latin typeface="Times New Roman" panose="02020603050405020304" pitchFamily="18" charset="0"/>
              </a:rPr>
              <a:t>位于</a:t>
            </a:r>
            <a:r>
              <a:rPr lang="zh-CN" altLang="en-US" sz="3200">
                <a:solidFill>
                  <a:srgbClr val="CC0000"/>
                </a:solidFill>
                <a:latin typeface="Times New Roman" panose="02020603050405020304" pitchFamily="18" charset="0"/>
              </a:rPr>
              <a:t>分界线附近</a:t>
            </a:r>
            <a:r>
              <a:rPr lang="zh-CN" altLang="en-US" sz="3200">
                <a:latin typeface="Times New Roman" panose="02020603050405020304" pitchFamily="18" charset="0"/>
              </a:rPr>
              <a:t>的元素既有一定的金属性，又有一定的非金属性，如</a:t>
            </a:r>
            <a:r>
              <a:rPr lang="en-US" altLang="zh-CN" sz="3200">
                <a:latin typeface="Times New Roman" panose="02020603050405020304" pitchFamily="18" charset="0"/>
              </a:rPr>
              <a:t>Al</a:t>
            </a:r>
            <a:r>
              <a:rPr lang="zh-CN" altLang="en-US" sz="3200">
                <a:latin typeface="Times New Roman" panose="02020603050405020304" pitchFamily="18" charset="0"/>
              </a:rPr>
              <a:t>、</a:t>
            </a:r>
            <a:r>
              <a:rPr lang="en-US" altLang="zh-CN" sz="3200">
                <a:latin typeface="Times New Roman" panose="02020603050405020304" pitchFamily="18" charset="0"/>
              </a:rPr>
              <a:t>Si</a:t>
            </a:r>
            <a:r>
              <a:rPr lang="zh-CN" altLang="en-US" sz="3200">
                <a:latin typeface="Times New Roman" panose="02020603050405020304" pitchFamily="18" charset="0"/>
              </a:rPr>
              <a:t>、</a:t>
            </a:r>
            <a:r>
              <a:rPr lang="en-US" altLang="zh-CN" sz="3200">
                <a:latin typeface="Times New Roman" panose="02020603050405020304" pitchFamily="18" charset="0"/>
              </a:rPr>
              <a:t>Ge</a:t>
            </a:r>
            <a:r>
              <a:rPr lang="zh-CN" altLang="en-US" sz="3200">
                <a:latin typeface="Times New Roman" panose="02020603050405020304" pitchFamily="18" charset="0"/>
              </a:rPr>
              <a:t>等。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0" y="381000"/>
            <a:ext cx="8610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3600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元素化合价与元素在周期表中位置关系</a:t>
            </a: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1981200" y="2514600"/>
            <a:ext cx="74866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3200">
                <a:latin typeface="Times New Roman" panose="02020603050405020304" pitchFamily="18" charset="0"/>
                <a:ea typeface="楷体_GB2312" pitchFamily="49" charset="-122"/>
              </a:rPr>
              <a:t>（Ｏ、Ｆ和稀有气体除外）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304800" y="1295400"/>
            <a:ext cx="77724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3200">
                <a:solidFill>
                  <a:srgbClr val="FF00FF"/>
                </a:solidFill>
              </a:rPr>
              <a:t>（</a:t>
            </a:r>
            <a:r>
              <a:rPr lang="en-US" altLang="zh-CN" sz="3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3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）主族元素最高正化合价 </a:t>
            </a:r>
            <a:r>
              <a:rPr lang="en-US" altLang="zh-CN" sz="3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= </a:t>
            </a:r>
            <a:r>
              <a:rPr lang="zh-CN" altLang="en-US" sz="3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族序数</a:t>
            </a:r>
            <a:r>
              <a:rPr lang="en-US" altLang="zh-CN" sz="3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=                 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3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      </a:t>
            </a:r>
            <a:r>
              <a:rPr lang="zh-CN" altLang="en-US" sz="3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最外层电子数</a:t>
            </a:r>
            <a:r>
              <a:rPr lang="en-US" altLang="zh-CN" sz="3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=</a:t>
            </a:r>
            <a:r>
              <a:rPr lang="zh-CN" altLang="en-US" sz="3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价电子数。</a:t>
            </a: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2286000" y="3962400"/>
            <a:ext cx="8407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3200">
                <a:ea typeface="楷体_GB2312" pitchFamily="49" charset="-122"/>
              </a:rPr>
              <a:t>（金属元素、</a:t>
            </a:r>
            <a:r>
              <a:rPr lang="en-US" altLang="zh-CN" sz="3200">
                <a:ea typeface="楷体_GB2312" pitchFamily="49" charset="-122"/>
              </a:rPr>
              <a:t>H</a:t>
            </a:r>
            <a:r>
              <a:rPr lang="zh-CN" altLang="en-US" sz="3200">
                <a:ea typeface="楷体_GB2312" pitchFamily="49" charset="-122"/>
              </a:rPr>
              <a:t>和稀有气体除外）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468313" y="4797425"/>
            <a:ext cx="7859712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Blip>
                <a:blip r:embed="rId2"/>
              </a:buBlip>
            </a:pPr>
            <a:r>
              <a:rPr lang="zh-CN" altLang="en-US">
                <a:solidFill>
                  <a:srgbClr val="04040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>
                <a:solidFill>
                  <a:srgbClr val="006600"/>
                </a:solidFill>
                <a:latin typeface="楷体_GB2312" pitchFamily="49" charset="-122"/>
                <a:ea typeface="楷体_GB2312" pitchFamily="49" charset="-122"/>
              </a:rPr>
              <a:t>金属元素无负价（除零价外，在化学反应中只显正价）；既有正价又有负价的元素一定是非金属元素；</a:t>
            </a: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468313" y="3286125"/>
            <a:ext cx="65532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Blip>
                <a:blip r:embed="rId2"/>
              </a:buBlip>
            </a:pPr>
            <a:r>
              <a:rPr lang="zh-CN" altLang="en-US" sz="2800">
                <a:solidFill>
                  <a:srgbClr val="040404"/>
                </a:solidFill>
              </a:rPr>
              <a:t>  最高正价 </a:t>
            </a:r>
            <a:r>
              <a:rPr lang="en-US" altLang="zh-CN" sz="2800">
                <a:solidFill>
                  <a:srgbClr val="040404"/>
                </a:solidFill>
              </a:rPr>
              <a:t>+ ︱</a:t>
            </a:r>
            <a:r>
              <a:rPr lang="zh-CN" altLang="en-US" sz="2800">
                <a:solidFill>
                  <a:srgbClr val="040404"/>
                </a:solidFill>
              </a:rPr>
              <a:t>最低负价</a:t>
            </a:r>
            <a:r>
              <a:rPr lang="en-US" altLang="zh-CN" sz="2800">
                <a:solidFill>
                  <a:srgbClr val="040404"/>
                </a:solidFill>
              </a:rPr>
              <a:t>︱ = 8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  <p:bldP spid="12291" grpId="0" autoUpdateAnimBg="0"/>
      <p:bldP spid="12292" grpId="0" autoUpdateAnimBg="0"/>
      <p:bldP spid="12293" grpId="0" autoUpdateAnimBg="0"/>
      <p:bldP spid="12294" grpId="0" autoUpdateAnimBg="0"/>
      <p:bldP spid="12295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684213" y="981075"/>
            <a:ext cx="7848600" cy="636588"/>
          </a:xfrm>
          <a:prstGeom prst="rect">
            <a:avLst/>
          </a:prstGeom>
          <a:solidFill>
            <a:srgbClr val="CCFFFF"/>
          </a:solidFill>
          <a:ln w="57150">
            <a:solidFill>
              <a:srgbClr val="FF1E02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3200">
                <a:solidFill>
                  <a:srgbClr val="0C0C1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4</a:t>
            </a:r>
            <a:r>
              <a:rPr lang="zh-CN" altLang="en-US" sz="3200">
                <a:solidFill>
                  <a:srgbClr val="0C0C1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、元素周期表及元素周期律的三大意义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304800" y="1916113"/>
            <a:ext cx="75438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32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   ⑴ 学习和研究化学的规律和工具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52400" y="2781300"/>
            <a:ext cx="6781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32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    ⑵ 研究发现新物质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304800" y="5154613"/>
            <a:ext cx="79248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32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   ⑶ 论证了量变引起质变的规律性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611188" y="3387725"/>
            <a:ext cx="7993062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320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       预言新元素，研究新农药，寻找新的半导体材料、催化剂、耐高温耐腐蚀材料、寻找新的矿物质。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76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75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nimBg="1" autoUpdateAnimBg="0"/>
      <p:bldP spid="13315" grpId="0" autoUpdateAnimBg="0"/>
      <p:bldP spid="13316" grpId="0" autoUpdateAnimBg="0"/>
      <p:bldP spid="13317" grpId="0" autoUpdateAnimBg="0"/>
      <p:bldP spid="13318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395288" y="1196975"/>
            <a:ext cx="609600" cy="393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寻找特定性质的物质</a:t>
            </a:r>
            <a:endParaRPr lang="zh-CN" altLang="en-US" sz="2800" b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295400" y="914400"/>
            <a:ext cx="609600" cy="222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找元素之最</a:t>
            </a:r>
            <a:endParaRPr lang="zh-CN" altLang="en-US" sz="2800" b="0">
              <a:latin typeface="Times New Roman" panose="02020603050405020304" pitchFamily="18" charset="0"/>
            </a:endParaRP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905000" y="838200"/>
            <a:ext cx="7239000" cy="30162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最活泼金属</a:t>
            </a:r>
            <a:r>
              <a:rPr lang="zh-CN" altLang="en-US" sz="3200">
                <a:solidFill>
                  <a:srgbClr val="FF1E02"/>
                </a:solidFill>
                <a:latin typeface="Times New Roman" panose="02020603050405020304" pitchFamily="18" charset="0"/>
              </a:rPr>
              <a:t>铯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、最活泼非金属</a:t>
            </a:r>
            <a:r>
              <a:rPr lang="zh-CN" altLang="en-US" sz="3200">
                <a:solidFill>
                  <a:srgbClr val="FF1E02"/>
                </a:solidFill>
                <a:latin typeface="Times New Roman" panose="02020603050405020304" pitchFamily="18" charset="0"/>
              </a:rPr>
              <a:t>氟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最稳定的气态氢化物</a:t>
            </a:r>
            <a:r>
              <a:rPr lang="en-US" altLang="zh-CN" sz="3200">
                <a:solidFill>
                  <a:srgbClr val="FF1E02"/>
                </a:solidFill>
                <a:latin typeface="Times New Roman" panose="02020603050405020304" pitchFamily="18" charset="0"/>
              </a:rPr>
              <a:t>HF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，含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H%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最大的是</a:t>
            </a:r>
            <a:r>
              <a:rPr lang="en-US" altLang="zh-CN" sz="3200">
                <a:solidFill>
                  <a:srgbClr val="FF1E02"/>
                </a:solidFill>
                <a:latin typeface="Times New Roman" panose="02020603050405020304" pitchFamily="18" charset="0"/>
              </a:rPr>
              <a:t>CH</a:t>
            </a:r>
            <a:r>
              <a:rPr lang="en-US" altLang="zh-CN" sz="3200" baseline="-25000">
                <a:solidFill>
                  <a:srgbClr val="FF1E02"/>
                </a:solidFill>
                <a:latin typeface="Times New Roman" panose="02020603050405020304" pitchFamily="18" charset="0"/>
              </a:rPr>
              <a:t>4</a:t>
            </a:r>
            <a:endParaRPr lang="en-US" altLang="zh-CN" sz="3200">
              <a:solidFill>
                <a:srgbClr val="FF1E02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最强酸</a:t>
            </a:r>
            <a:r>
              <a:rPr lang="en-US" altLang="zh-CN" sz="3200">
                <a:solidFill>
                  <a:srgbClr val="FF1E02"/>
                </a:solidFill>
                <a:latin typeface="Times New Roman" panose="02020603050405020304" pitchFamily="18" charset="0"/>
              </a:rPr>
              <a:t>HClO</a:t>
            </a:r>
            <a:r>
              <a:rPr lang="en-US" altLang="zh-CN" sz="3200" baseline="-25000">
                <a:solidFill>
                  <a:srgbClr val="FF1E02"/>
                </a:solidFill>
                <a:latin typeface="Times New Roman" panose="02020603050405020304" pitchFamily="18" charset="0"/>
              </a:rPr>
              <a:t>4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、最强碱</a:t>
            </a:r>
            <a:r>
              <a:rPr lang="en-US" altLang="zh-CN" sz="3200">
                <a:solidFill>
                  <a:srgbClr val="FF1E02"/>
                </a:solidFill>
                <a:latin typeface="Times New Roman" panose="02020603050405020304" pitchFamily="18" charset="0"/>
              </a:rPr>
              <a:t>CsOH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地壳中含量最多的金属和非金属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 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Al  O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371600" y="4343400"/>
            <a:ext cx="7239000" cy="20415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找半导体：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在分界线附近 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Si  Ge  Ga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制农药：    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在磷附近 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P  As   S  Cl   F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找催化剂、耐高温、耐腐蚀材料：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                    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过渡元素 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Fe  Ni  Pt  Pd  Rh</a:t>
            </a:r>
          </a:p>
        </p:txBody>
      </p:sp>
      <p:sp>
        <p:nvSpPr>
          <p:cNvPr id="14342" name="AutoShape 6"/>
          <p:cNvSpPr>
            <a:spLocks/>
          </p:cNvSpPr>
          <p:nvPr/>
        </p:nvSpPr>
        <p:spPr bwMode="auto">
          <a:xfrm>
            <a:off x="990600" y="1752600"/>
            <a:ext cx="304800" cy="3276600"/>
          </a:xfrm>
          <a:prstGeom prst="leftBrace">
            <a:avLst>
              <a:gd name="adj1" fmla="val 89583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43" name="AutoShape 7"/>
          <p:cNvSpPr>
            <a:spLocks/>
          </p:cNvSpPr>
          <p:nvPr/>
        </p:nvSpPr>
        <p:spPr bwMode="auto">
          <a:xfrm>
            <a:off x="1752600" y="685800"/>
            <a:ext cx="152400" cy="3048000"/>
          </a:xfrm>
          <a:prstGeom prst="leftBrace">
            <a:avLst>
              <a:gd name="adj1" fmla="val 166667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609600" y="228600"/>
            <a:ext cx="8534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3600" i="1" u="sng">
                <a:solidFill>
                  <a:srgbClr val="FF0000"/>
                </a:solidFill>
                <a:latin typeface="Times New Roman" panose="02020603050405020304" pitchFamily="18" charset="0"/>
                <a:ea typeface="方正综艺简体" pitchFamily="2" charset="-122"/>
              </a:rPr>
              <a:t>补充内容</a:t>
            </a:r>
            <a:r>
              <a:rPr lang="zh-CN" altLang="en-US" sz="3600" i="1" u="sng">
                <a:latin typeface="Times New Roman" panose="02020603050405020304" pitchFamily="18" charset="0"/>
                <a:ea typeface="方正综艺简体" pitchFamily="2" charset="-122"/>
              </a:rPr>
              <a:t> ：比较微粒半径大小的规律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304800" y="990600"/>
            <a:ext cx="9144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2800" b="0">
                <a:latin typeface="Times New Roman" panose="02020603050405020304" pitchFamily="18" charset="0"/>
              </a:rPr>
              <a:t>  </a:t>
            </a:r>
            <a:r>
              <a:rPr lang="zh-CN" altLang="en-US">
                <a:latin typeface="Times New Roman" panose="02020603050405020304" pitchFamily="18" charset="0"/>
                <a:ea typeface="方正楷体简体" pitchFamily="2" charset="-122"/>
              </a:rPr>
              <a:t>⑴  同周期元素的原子或最高价离子半径从左到右渐小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04800" y="2057400"/>
            <a:ext cx="8686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2800" b="0">
                <a:latin typeface="Times New Roman" panose="02020603050405020304" pitchFamily="18" charset="0"/>
              </a:rPr>
              <a:t>  </a:t>
            </a:r>
            <a:r>
              <a:rPr lang="zh-CN" altLang="en-US">
                <a:latin typeface="Times New Roman" panose="02020603050405020304" pitchFamily="18" charset="0"/>
                <a:ea typeface="方正楷体简体" pitchFamily="2" charset="-122"/>
              </a:rPr>
              <a:t>⑵  同主族元素的原子或离子半径从上到下渐大</a:t>
            </a: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381000" y="4662488"/>
            <a:ext cx="8686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2800" b="0">
                <a:latin typeface="Times New Roman" panose="02020603050405020304" pitchFamily="18" charset="0"/>
              </a:rPr>
              <a:t>  </a:t>
            </a:r>
            <a:r>
              <a:rPr lang="zh-CN" altLang="en-US">
                <a:latin typeface="Times New Roman" panose="02020603050405020304" pitchFamily="18" charset="0"/>
                <a:ea typeface="方正楷体简体" pitchFamily="2" charset="-122"/>
              </a:rPr>
              <a:t>⑷  同种元素的微粒：阳离子</a:t>
            </a:r>
            <a:r>
              <a:rPr lang="en-US" altLang="zh-CN">
                <a:latin typeface="Times New Roman" panose="02020603050405020304" pitchFamily="18" charset="0"/>
                <a:ea typeface="方正楷体简体" pitchFamily="2" charset="-122"/>
              </a:rPr>
              <a:t>&lt;</a:t>
            </a:r>
            <a:r>
              <a:rPr lang="zh-CN" altLang="en-US">
                <a:latin typeface="Times New Roman" panose="02020603050405020304" pitchFamily="18" charset="0"/>
                <a:ea typeface="方正楷体简体" pitchFamily="2" charset="-122"/>
              </a:rPr>
              <a:t>中性原子</a:t>
            </a:r>
            <a:r>
              <a:rPr lang="en-US" altLang="zh-CN">
                <a:latin typeface="Times New Roman" panose="02020603050405020304" pitchFamily="18" charset="0"/>
                <a:ea typeface="方正楷体简体" pitchFamily="2" charset="-122"/>
              </a:rPr>
              <a:t>&lt;</a:t>
            </a:r>
            <a:r>
              <a:rPr lang="zh-CN" altLang="en-US">
                <a:latin typeface="Times New Roman" panose="02020603050405020304" pitchFamily="18" charset="0"/>
                <a:ea typeface="方正楷体简体" pitchFamily="2" charset="-122"/>
              </a:rPr>
              <a:t>阴离子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>
                <a:latin typeface="Times New Roman" panose="02020603050405020304" pitchFamily="18" charset="0"/>
                <a:ea typeface="方正楷体简体" pitchFamily="2" charset="-122"/>
              </a:rPr>
              <a:t>                                         价态越高，微粒半径越小。</a:t>
            </a:r>
          </a:p>
        </p:txBody>
      </p:sp>
      <p:sp>
        <p:nvSpPr>
          <p:cNvPr id="15366" name="Line 6"/>
          <p:cNvSpPr>
            <a:spLocks noChangeShapeType="1"/>
          </p:cNvSpPr>
          <p:nvPr/>
        </p:nvSpPr>
        <p:spPr bwMode="auto">
          <a:xfrm>
            <a:off x="1066800" y="6400800"/>
            <a:ext cx="5334000" cy="0"/>
          </a:xfrm>
          <a:prstGeom prst="line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533400" y="3200400"/>
            <a:ext cx="8534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>
                <a:latin typeface="Times New Roman" panose="02020603050405020304" pitchFamily="18" charset="0"/>
                <a:ea typeface="方正楷体简体" pitchFamily="2" charset="-122"/>
              </a:rPr>
              <a:t>⑶  核外电子排布相同的离子半径随电荷数的增加而减小</a:t>
            </a: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457200" y="1524000"/>
            <a:ext cx="8686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2800" b="0">
                <a:latin typeface="Times New Roman" panose="02020603050405020304" pitchFamily="18" charset="0"/>
              </a:rPr>
              <a:t>        </a:t>
            </a:r>
            <a:r>
              <a:rPr lang="en-US" altLang="zh-CN">
                <a:latin typeface="Times New Roman" panose="02020603050405020304" pitchFamily="18" charset="0"/>
                <a:ea typeface="方正楷体简体" pitchFamily="2" charset="-122"/>
              </a:rPr>
              <a:t>Na &gt;Mg  &gt;Al &gt;Si             Na</a:t>
            </a:r>
            <a:r>
              <a:rPr lang="en-US" altLang="zh-CN" baseline="30000">
                <a:latin typeface="Times New Roman" panose="02020603050405020304" pitchFamily="18" charset="0"/>
                <a:ea typeface="方正楷体简体" pitchFamily="2" charset="-122"/>
              </a:rPr>
              <a:t>+</a:t>
            </a:r>
            <a:r>
              <a:rPr lang="en-US" altLang="zh-CN">
                <a:latin typeface="Times New Roman" panose="02020603050405020304" pitchFamily="18" charset="0"/>
                <a:ea typeface="方正楷体简体" pitchFamily="2" charset="-122"/>
              </a:rPr>
              <a:t> &gt;Mg</a:t>
            </a:r>
            <a:r>
              <a:rPr lang="en-US" altLang="zh-CN" baseline="30000">
                <a:latin typeface="Times New Roman" panose="02020603050405020304" pitchFamily="18" charset="0"/>
                <a:ea typeface="方正楷体简体" pitchFamily="2" charset="-122"/>
              </a:rPr>
              <a:t>2+</a:t>
            </a:r>
            <a:r>
              <a:rPr lang="en-US" altLang="zh-CN">
                <a:latin typeface="Times New Roman" panose="02020603050405020304" pitchFamily="18" charset="0"/>
                <a:ea typeface="方正楷体简体" pitchFamily="2" charset="-122"/>
              </a:rPr>
              <a:t>  &gt;Al</a:t>
            </a:r>
            <a:r>
              <a:rPr lang="en-US" altLang="zh-CN" baseline="30000">
                <a:latin typeface="Times New Roman" panose="02020603050405020304" pitchFamily="18" charset="0"/>
                <a:ea typeface="方正楷体简体" pitchFamily="2" charset="-122"/>
              </a:rPr>
              <a:t>3+</a:t>
            </a:r>
            <a:r>
              <a:rPr lang="en-US" altLang="zh-CN">
                <a:latin typeface="Times New Roman" panose="02020603050405020304" pitchFamily="18" charset="0"/>
                <a:ea typeface="方正楷体简体" pitchFamily="2" charset="-122"/>
              </a:rPr>
              <a:t> </a:t>
            </a: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457200" y="2590800"/>
            <a:ext cx="8686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2800" b="0">
                <a:latin typeface="Times New Roman" panose="02020603050405020304" pitchFamily="18" charset="0"/>
              </a:rPr>
              <a:t>         </a:t>
            </a:r>
            <a:r>
              <a:rPr lang="en-US" altLang="zh-CN">
                <a:latin typeface="Times New Roman" panose="02020603050405020304" pitchFamily="18" charset="0"/>
                <a:ea typeface="方正楷体简体" pitchFamily="2" charset="-122"/>
              </a:rPr>
              <a:t>Li &lt; Na &lt; K                     F</a:t>
            </a:r>
            <a:r>
              <a:rPr lang="en-US" altLang="zh-CN" baseline="30000">
                <a:latin typeface="Times New Roman" panose="02020603050405020304" pitchFamily="18" charset="0"/>
                <a:ea typeface="方正楷体简体" pitchFamily="2" charset="-122"/>
              </a:rPr>
              <a:t>- </a:t>
            </a:r>
            <a:r>
              <a:rPr lang="en-US" altLang="zh-CN">
                <a:latin typeface="Times New Roman" panose="02020603050405020304" pitchFamily="18" charset="0"/>
                <a:ea typeface="方正楷体简体" pitchFamily="2" charset="-122"/>
              </a:rPr>
              <a:t>&lt; Cl</a:t>
            </a:r>
            <a:r>
              <a:rPr lang="en-US" altLang="zh-CN" baseline="30000">
                <a:latin typeface="Times New Roman" panose="02020603050405020304" pitchFamily="18" charset="0"/>
                <a:ea typeface="方正楷体简体" pitchFamily="2" charset="-122"/>
              </a:rPr>
              <a:t>-</a:t>
            </a:r>
            <a:r>
              <a:rPr lang="en-US" altLang="zh-CN">
                <a:latin typeface="Times New Roman" panose="02020603050405020304" pitchFamily="18" charset="0"/>
                <a:ea typeface="方正楷体简体" pitchFamily="2" charset="-122"/>
              </a:rPr>
              <a:t> &lt; Br</a:t>
            </a:r>
            <a:r>
              <a:rPr lang="en-US" altLang="zh-CN" baseline="30000">
                <a:latin typeface="Times New Roman" panose="02020603050405020304" pitchFamily="18" charset="0"/>
                <a:ea typeface="方正楷体简体" pitchFamily="2" charset="-122"/>
              </a:rPr>
              <a:t>-</a:t>
            </a:r>
            <a:r>
              <a:rPr lang="en-US" altLang="zh-CN">
                <a:latin typeface="Times New Roman" panose="02020603050405020304" pitchFamily="18" charset="0"/>
                <a:ea typeface="方正楷体简体" pitchFamily="2" charset="-122"/>
              </a:rPr>
              <a:t> </a:t>
            </a: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762000" y="3581400"/>
            <a:ext cx="8077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>
                <a:latin typeface="Times New Roman" panose="02020603050405020304" pitchFamily="18" charset="0"/>
                <a:ea typeface="方正楷体简体" pitchFamily="2" charset="-122"/>
              </a:rPr>
              <a:t>          </a:t>
            </a:r>
            <a:r>
              <a:rPr lang="en-US" altLang="zh-CN">
                <a:latin typeface="Times New Roman" panose="02020603050405020304" pitchFamily="18" charset="0"/>
                <a:ea typeface="方正楷体简体" pitchFamily="2" charset="-122"/>
              </a:rPr>
              <a:t>O</a:t>
            </a:r>
            <a:r>
              <a:rPr lang="en-US" altLang="zh-CN" baseline="30000">
                <a:latin typeface="Times New Roman" panose="02020603050405020304" pitchFamily="18" charset="0"/>
                <a:ea typeface="方正楷体简体" pitchFamily="2" charset="-122"/>
              </a:rPr>
              <a:t>2 </a:t>
            </a:r>
            <a:r>
              <a:rPr lang="en-US" altLang="zh-CN">
                <a:latin typeface="Times New Roman" panose="02020603050405020304" pitchFamily="18" charset="0"/>
                <a:ea typeface="方正楷体简体" pitchFamily="2" charset="-122"/>
              </a:rPr>
              <a:t> &gt;  F</a:t>
            </a:r>
            <a:r>
              <a:rPr lang="en-US" altLang="zh-CN" baseline="30000">
                <a:latin typeface="Times New Roman" panose="02020603050405020304" pitchFamily="18" charset="0"/>
                <a:ea typeface="方正楷体简体" pitchFamily="2" charset="-122"/>
              </a:rPr>
              <a:t>-</a:t>
            </a:r>
            <a:r>
              <a:rPr lang="en-US" altLang="zh-CN">
                <a:latin typeface="Times New Roman" panose="02020603050405020304" pitchFamily="18" charset="0"/>
                <a:ea typeface="方正楷体简体" pitchFamily="2" charset="-122"/>
              </a:rPr>
              <a:t>  &gt;  Na</a:t>
            </a:r>
            <a:r>
              <a:rPr lang="en-US" altLang="zh-CN" baseline="30000">
                <a:latin typeface="Times New Roman" panose="02020603050405020304" pitchFamily="18" charset="0"/>
                <a:ea typeface="方正楷体简体" pitchFamily="2" charset="-122"/>
              </a:rPr>
              <a:t>+ </a:t>
            </a:r>
            <a:r>
              <a:rPr lang="en-US" altLang="zh-CN">
                <a:latin typeface="Times New Roman" panose="02020603050405020304" pitchFamily="18" charset="0"/>
                <a:ea typeface="方正楷体简体" pitchFamily="2" charset="-122"/>
              </a:rPr>
              <a:t> &gt;  Mg</a:t>
            </a:r>
            <a:r>
              <a:rPr lang="en-US" altLang="zh-CN" baseline="30000">
                <a:latin typeface="Times New Roman" panose="02020603050405020304" pitchFamily="18" charset="0"/>
                <a:ea typeface="方正楷体简体" pitchFamily="2" charset="-122"/>
              </a:rPr>
              <a:t>2+</a:t>
            </a:r>
            <a:r>
              <a:rPr lang="en-US" altLang="zh-CN">
                <a:latin typeface="Times New Roman" panose="02020603050405020304" pitchFamily="18" charset="0"/>
                <a:ea typeface="方正楷体简体" pitchFamily="2" charset="-122"/>
              </a:rPr>
              <a:t>   &gt; Al</a:t>
            </a:r>
            <a:r>
              <a:rPr lang="en-US" altLang="zh-CN" baseline="30000">
                <a:latin typeface="Times New Roman" panose="02020603050405020304" pitchFamily="18" charset="0"/>
                <a:ea typeface="方正楷体简体" pitchFamily="2" charset="-122"/>
              </a:rPr>
              <a:t>3+</a:t>
            </a:r>
            <a:r>
              <a:rPr lang="en-US" altLang="zh-CN">
                <a:latin typeface="Times New Roman" panose="02020603050405020304" pitchFamily="18" charset="0"/>
                <a:ea typeface="方正楷体简体" pitchFamily="2" charset="-122"/>
              </a:rPr>
              <a:t>  </a:t>
            </a:r>
            <a:r>
              <a:rPr lang="zh-CN" altLang="en-US">
                <a:latin typeface="Times New Roman" panose="02020603050405020304" pitchFamily="18" charset="0"/>
                <a:ea typeface="方正楷体简体" pitchFamily="2" charset="-122"/>
              </a:rPr>
              <a:t>（</a:t>
            </a:r>
            <a:r>
              <a:rPr lang="zh-CN" altLang="en-US" sz="4000">
                <a:latin typeface="Times New Roman" panose="02020603050405020304" pitchFamily="18" charset="0"/>
                <a:ea typeface="隶书" panose="02010509060101010101" pitchFamily="49" charset="-122"/>
              </a:rPr>
              <a:t>径小序大</a:t>
            </a:r>
            <a:r>
              <a:rPr lang="zh-CN" altLang="en-US">
                <a:latin typeface="Times New Roman" panose="02020603050405020304" pitchFamily="18" charset="0"/>
                <a:ea typeface="方正楷体简体" pitchFamily="2" charset="-122"/>
              </a:rPr>
              <a:t> ）       </a:t>
            </a:r>
          </a:p>
        </p:txBody>
      </p:sp>
      <p:sp>
        <p:nvSpPr>
          <p:cNvPr id="15371" name="Rectangle 11"/>
          <p:cNvSpPr>
            <a:spLocks noChangeArrowheads="1"/>
          </p:cNvSpPr>
          <p:nvPr/>
        </p:nvSpPr>
        <p:spPr bwMode="auto">
          <a:xfrm>
            <a:off x="685800" y="4114800"/>
            <a:ext cx="29495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>
                <a:latin typeface="Times New Roman" panose="02020603050405020304" pitchFamily="18" charset="0"/>
                <a:ea typeface="方正楷体简体" pitchFamily="2" charset="-122"/>
              </a:rPr>
              <a:t>(</a:t>
            </a:r>
            <a:r>
              <a:rPr lang="zh-CN" altLang="en-US">
                <a:latin typeface="Times New Roman" panose="02020603050405020304" pitchFamily="18" charset="0"/>
                <a:ea typeface="方正楷体简体" pitchFamily="2" charset="-122"/>
              </a:rPr>
              <a:t>第二周期阴离子）</a:t>
            </a:r>
          </a:p>
        </p:txBody>
      </p:sp>
      <p:sp>
        <p:nvSpPr>
          <p:cNvPr id="15372" name="Rectangle 12"/>
          <p:cNvSpPr>
            <a:spLocks noChangeArrowheads="1"/>
          </p:cNvSpPr>
          <p:nvPr/>
        </p:nvSpPr>
        <p:spPr bwMode="auto">
          <a:xfrm>
            <a:off x="3752850" y="4114800"/>
            <a:ext cx="3790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>
                <a:latin typeface="Times New Roman" panose="02020603050405020304" pitchFamily="18" charset="0"/>
                <a:ea typeface="方正楷体简体" pitchFamily="2" charset="-122"/>
              </a:rPr>
              <a:t>(</a:t>
            </a:r>
            <a:r>
              <a:rPr lang="zh-CN" altLang="en-US">
                <a:latin typeface="Times New Roman" panose="02020603050405020304" pitchFamily="18" charset="0"/>
                <a:ea typeface="方正楷体简体" pitchFamily="2" charset="-122"/>
              </a:rPr>
              <a:t>第三周期阳离子）</a:t>
            </a:r>
          </a:p>
        </p:txBody>
      </p: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457200" y="5791200"/>
            <a:ext cx="868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>
                <a:latin typeface="Times New Roman" panose="02020603050405020304" pitchFamily="18" charset="0"/>
                <a:ea typeface="方正楷体简体" pitchFamily="2" charset="-122"/>
              </a:rPr>
              <a:t>           </a:t>
            </a:r>
            <a:r>
              <a:rPr lang="en-US" altLang="zh-CN">
                <a:latin typeface="Times New Roman" panose="02020603050405020304" pitchFamily="18" charset="0"/>
                <a:ea typeface="方正楷体简体" pitchFamily="2" charset="-122"/>
              </a:rPr>
              <a:t>Fe</a:t>
            </a:r>
            <a:r>
              <a:rPr lang="en-US" altLang="zh-CN" baseline="30000">
                <a:latin typeface="Times New Roman" panose="02020603050405020304" pitchFamily="18" charset="0"/>
                <a:ea typeface="方正楷体简体" pitchFamily="2" charset="-122"/>
              </a:rPr>
              <a:t>3+ </a:t>
            </a:r>
            <a:r>
              <a:rPr lang="en-US" altLang="zh-CN">
                <a:latin typeface="Times New Roman" panose="02020603050405020304" pitchFamily="18" charset="0"/>
                <a:ea typeface="方正楷体简体" pitchFamily="2" charset="-122"/>
              </a:rPr>
              <a:t>&lt; Fe</a:t>
            </a:r>
            <a:r>
              <a:rPr lang="en-US" altLang="zh-CN" baseline="30000">
                <a:latin typeface="Times New Roman" panose="02020603050405020304" pitchFamily="18" charset="0"/>
                <a:ea typeface="方正楷体简体" pitchFamily="2" charset="-122"/>
              </a:rPr>
              <a:t>2+</a:t>
            </a:r>
            <a:r>
              <a:rPr lang="en-US" altLang="zh-CN">
                <a:latin typeface="Times New Roman" panose="02020603050405020304" pitchFamily="18" charset="0"/>
                <a:ea typeface="方正楷体简体" pitchFamily="2" charset="-122"/>
              </a:rPr>
              <a:t>  &lt; Fe         H</a:t>
            </a:r>
            <a:r>
              <a:rPr lang="en-US" altLang="zh-CN" baseline="30000">
                <a:latin typeface="Times New Roman" panose="02020603050405020304" pitchFamily="18" charset="0"/>
                <a:ea typeface="方正楷体简体" pitchFamily="2" charset="-122"/>
              </a:rPr>
              <a:t>+  </a:t>
            </a:r>
            <a:r>
              <a:rPr lang="en-US" altLang="zh-CN">
                <a:latin typeface="Times New Roman" panose="02020603050405020304" pitchFamily="18" charset="0"/>
                <a:ea typeface="方正楷体简体" pitchFamily="2" charset="-122"/>
              </a:rPr>
              <a:t>&lt; H &lt; H</a:t>
            </a:r>
            <a:r>
              <a:rPr lang="en-US" altLang="zh-CN" baseline="30000">
                <a:latin typeface="Times New Roman" panose="02020603050405020304" pitchFamily="18" charset="0"/>
                <a:ea typeface="方正楷体简体" pitchFamily="2" charset="-122"/>
              </a:rPr>
              <a:t>-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utoUpdateAnimBg="0"/>
      <p:bldP spid="15364" grpId="0" autoUpdateAnimBg="0"/>
      <p:bldP spid="15365" grpId="0" autoUpdateAnimBg="0"/>
      <p:bldP spid="15367" grpId="0" autoUpdateAnimBg="0"/>
      <p:bldP spid="15368" grpId="0" autoUpdateAnimBg="0"/>
      <p:bldP spid="15369" grpId="0" autoUpdateAnimBg="0"/>
      <p:bldP spid="15370" grpId="0" autoUpdateAnimBg="0"/>
      <p:bldP spid="15371" grpId="0" autoUpdateAnimBg="0"/>
      <p:bldP spid="15372" grpId="0" autoUpdateAnimBg="0"/>
      <p:bldP spid="15373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0" smtClean="0">
                <a:ea typeface="宋体" panose="02010600030101010101" pitchFamily="2" charset="-122"/>
              </a:rPr>
              <a:t>练习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58938"/>
            <a:ext cx="8134350" cy="4649787"/>
          </a:xfrm>
          <a:solidFill>
            <a:srgbClr val="FFFFFF"/>
          </a:solidFill>
        </p:spPr>
        <p:txBody>
          <a:bodyPr/>
          <a:lstStyle/>
          <a:p>
            <a:pPr eaLnBrk="1" hangingPunct="1"/>
            <a:r>
              <a:rPr lang="en-US" altLang="zh-CN" b="1" smtClean="0">
                <a:solidFill>
                  <a:srgbClr val="000000"/>
                </a:solidFill>
                <a:ea typeface="宋体" panose="02010600030101010101" pitchFamily="2" charset="-122"/>
              </a:rPr>
              <a:t>1</a:t>
            </a:r>
            <a:r>
              <a:rPr lang="zh-CN" altLang="en-US" b="1" smtClean="0">
                <a:solidFill>
                  <a:srgbClr val="000000"/>
                </a:solidFill>
                <a:ea typeface="宋体" panose="02010600030101010101" pitchFamily="2" charset="-122"/>
              </a:rPr>
              <a:t>、有</a:t>
            </a:r>
            <a:r>
              <a:rPr lang="en-US" altLang="zh-CN" b="1" smtClean="0">
                <a:solidFill>
                  <a:srgbClr val="000000"/>
                </a:solidFill>
                <a:ea typeface="宋体" panose="02010600030101010101" pitchFamily="2" charset="-122"/>
              </a:rPr>
              <a:t>a</a:t>
            </a:r>
            <a:r>
              <a:rPr lang="zh-CN" altLang="en-US" b="1" smtClean="0">
                <a:solidFill>
                  <a:srgbClr val="000000"/>
                </a:solidFill>
                <a:ea typeface="宋体" panose="02010600030101010101" pitchFamily="2" charset="-122"/>
              </a:rPr>
              <a:t>、</a:t>
            </a:r>
            <a:r>
              <a:rPr lang="en-US" altLang="zh-CN" b="1" smtClean="0">
                <a:solidFill>
                  <a:srgbClr val="000000"/>
                </a:solidFill>
                <a:ea typeface="宋体" panose="02010600030101010101" pitchFamily="2" charset="-122"/>
              </a:rPr>
              <a:t>b</a:t>
            </a:r>
            <a:r>
              <a:rPr lang="zh-CN" altLang="en-US" b="1" smtClean="0">
                <a:solidFill>
                  <a:srgbClr val="000000"/>
                </a:solidFill>
                <a:ea typeface="宋体" panose="02010600030101010101" pitchFamily="2" charset="-122"/>
              </a:rPr>
              <a:t>、</a:t>
            </a:r>
            <a:r>
              <a:rPr lang="en-US" altLang="zh-CN" b="1" smtClean="0">
                <a:solidFill>
                  <a:srgbClr val="000000"/>
                </a:solidFill>
                <a:ea typeface="宋体" panose="02010600030101010101" pitchFamily="2" charset="-122"/>
              </a:rPr>
              <a:t>c</a:t>
            </a:r>
            <a:r>
              <a:rPr lang="zh-CN" altLang="en-US" b="1" smtClean="0">
                <a:solidFill>
                  <a:srgbClr val="000000"/>
                </a:solidFill>
                <a:ea typeface="宋体" panose="02010600030101010101" pitchFamily="2" charset="-122"/>
              </a:rPr>
              <a:t>、</a:t>
            </a:r>
            <a:r>
              <a:rPr lang="en-US" altLang="zh-CN" b="1" smtClean="0">
                <a:solidFill>
                  <a:srgbClr val="000000"/>
                </a:solidFill>
                <a:ea typeface="宋体" panose="02010600030101010101" pitchFamily="2" charset="-122"/>
              </a:rPr>
              <a:t>d</a:t>
            </a:r>
            <a:r>
              <a:rPr lang="zh-CN" altLang="en-US" b="1" smtClean="0">
                <a:solidFill>
                  <a:srgbClr val="000000"/>
                </a:solidFill>
                <a:ea typeface="宋体" panose="02010600030101010101" pitchFamily="2" charset="-122"/>
              </a:rPr>
              <a:t>四种元素，</a:t>
            </a:r>
            <a:r>
              <a:rPr lang="en-US" altLang="zh-CN" b="1" smtClean="0">
                <a:solidFill>
                  <a:srgbClr val="000000"/>
                </a:solidFill>
                <a:ea typeface="宋体" panose="02010600030101010101" pitchFamily="2" charset="-122"/>
              </a:rPr>
              <a:t>a</a:t>
            </a:r>
            <a:r>
              <a:rPr lang="zh-CN" altLang="en-US" b="1" smtClean="0">
                <a:solidFill>
                  <a:srgbClr val="000000"/>
                </a:solidFill>
                <a:ea typeface="宋体" panose="02010600030101010101" pitchFamily="2" charset="-122"/>
              </a:rPr>
              <a:t>、</a:t>
            </a:r>
            <a:r>
              <a:rPr lang="en-US" altLang="zh-CN" b="1" smtClean="0">
                <a:solidFill>
                  <a:srgbClr val="000000"/>
                </a:solidFill>
                <a:ea typeface="宋体" panose="02010600030101010101" pitchFamily="2" charset="-122"/>
              </a:rPr>
              <a:t>b</a:t>
            </a:r>
            <a:r>
              <a:rPr lang="zh-CN" altLang="en-US" b="1" smtClean="0">
                <a:solidFill>
                  <a:srgbClr val="000000"/>
                </a:solidFill>
                <a:ea typeface="宋体" panose="02010600030101010101" pitchFamily="2" charset="-122"/>
              </a:rPr>
              <a:t>的阳离子与</a:t>
            </a:r>
            <a:r>
              <a:rPr lang="en-US" altLang="zh-CN" b="1" smtClean="0">
                <a:solidFill>
                  <a:srgbClr val="000000"/>
                </a:solidFill>
                <a:ea typeface="宋体" panose="02010600030101010101" pitchFamily="2" charset="-122"/>
              </a:rPr>
              <a:t>c</a:t>
            </a:r>
            <a:r>
              <a:rPr lang="zh-CN" altLang="en-US" b="1" smtClean="0">
                <a:solidFill>
                  <a:srgbClr val="000000"/>
                </a:solidFill>
                <a:ea typeface="宋体" panose="02010600030101010101" pitchFamily="2" charset="-122"/>
              </a:rPr>
              <a:t>、</a:t>
            </a:r>
            <a:r>
              <a:rPr lang="en-US" altLang="zh-CN" b="1" smtClean="0">
                <a:solidFill>
                  <a:srgbClr val="000000"/>
                </a:solidFill>
                <a:ea typeface="宋体" panose="02010600030101010101" pitchFamily="2" charset="-122"/>
              </a:rPr>
              <a:t>d</a:t>
            </a:r>
            <a:r>
              <a:rPr lang="zh-CN" altLang="en-US" b="1" smtClean="0">
                <a:solidFill>
                  <a:srgbClr val="000000"/>
                </a:solidFill>
                <a:ea typeface="宋体" panose="02010600030101010101" pitchFamily="2" charset="-122"/>
              </a:rPr>
              <a:t>的阴离子具有相同的电子层结构，</a:t>
            </a:r>
            <a:r>
              <a:rPr lang="en-US" altLang="zh-CN" b="1" smtClean="0">
                <a:solidFill>
                  <a:srgbClr val="000000"/>
                </a:solidFill>
                <a:ea typeface="宋体" panose="02010600030101010101" pitchFamily="2" charset="-122"/>
              </a:rPr>
              <a:t>a</a:t>
            </a:r>
            <a:r>
              <a:rPr lang="zh-CN" altLang="en-US" b="1" smtClean="0">
                <a:solidFill>
                  <a:srgbClr val="000000"/>
                </a:solidFill>
                <a:ea typeface="宋体" panose="02010600030101010101" pitchFamily="2" charset="-122"/>
              </a:rPr>
              <a:t>的阳离子的正电荷数小于</a:t>
            </a:r>
            <a:r>
              <a:rPr lang="en-US" altLang="zh-CN" b="1" smtClean="0">
                <a:solidFill>
                  <a:srgbClr val="000000"/>
                </a:solidFill>
                <a:ea typeface="宋体" panose="02010600030101010101" pitchFamily="2" charset="-122"/>
              </a:rPr>
              <a:t>b</a:t>
            </a:r>
            <a:r>
              <a:rPr lang="zh-CN" altLang="en-US" b="1" smtClean="0">
                <a:solidFill>
                  <a:srgbClr val="000000"/>
                </a:solidFill>
                <a:ea typeface="宋体" panose="02010600030101010101" pitchFamily="2" charset="-122"/>
              </a:rPr>
              <a:t>的阳离子，</a:t>
            </a:r>
            <a:r>
              <a:rPr lang="en-US" altLang="zh-CN" b="1" smtClean="0">
                <a:solidFill>
                  <a:srgbClr val="000000"/>
                </a:solidFill>
                <a:ea typeface="宋体" panose="02010600030101010101" pitchFamily="2" charset="-122"/>
              </a:rPr>
              <a:t>c</a:t>
            </a:r>
            <a:r>
              <a:rPr lang="zh-CN" altLang="en-US" b="1" smtClean="0">
                <a:solidFill>
                  <a:srgbClr val="000000"/>
                </a:solidFill>
                <a:ea typeface="宋体" panose="02010600030101010101" pitchFamily="2" charset="-122"/>
              </a:rPr>
              <a:t>的阴离子负电荷数大于</a:t>
            </a:r>
            <a:r>
              <a:rPr lang="en-US" altLang="zh-CN" b="1" smtClean="0">
                <a:solidFill>
                  <a:srgbClr val="000000"/>
                </a:solidFill>
                <a:ea typeface="宋体" panose="02010600030101010101" pitchFamily="2" charset="-122"/>
              </a:rPr>
              <a:t>d</a:t>
            </a:r>
            <a:r>
              <a:rPr lang="zh-CN" altLang="en-US" b="1" smtClean="0">
                <a:solidFill>
                  <a:srgbClr val="000000"/>
                </a:solidFill>
                <a:ea typeface="宋体" panose="02010600030101010101" pitchFamily="2" charset="-122"/>
              </a:rPr>
              <a:t>的阴离子，则它们的离子半径关系是（　　）</a:t>
            </a:r>
          </a:p>
          <a:p>
            <a:pPr eaLnBrk="1" hangingPunct="1"/>
            <a:r>
              <a:rPr lang="en-US" altLang="zh-CN" b="1" smtClean="0">
                <a:solidFill>
                  <a:srgbClr val="000000"/>
                </a:solidFill>
                <a:ea typeface="宋体" panose="02010600030101010101" pitchFamily="2" charset="-122"/>
              </a:rPr>
              <a:t>A</a:t>
            </a:r>
            <a:r>
              <a:rPr lang="zh-CN" altLang="en-US" b="1" smtClean="0">
                <a:solidFill>
                  <a:srgbClr val="000000"/>
                </a:solidFill>
                <a:ea typeface="宋体" panose="02010600030101010101" pitchFamily="2" charset="-122"/>
              </a:rPr>
              <a:t>、</a:t>
            </a:r>
            <a:r>
              <a:rPr lang="en-US" altLang="zh-CN" b="1" smtClean="0">
                <a:solidFill>
                  <a:srgbClr val="000000"/>
                </a:solidFill>
                <a:ea typeface="宋体" panose="02010600030101010101" pitchFamily="2" charset="-122"/>
              </a:rPr>
              <a:t>a&gt;b&gt;c&gt;d		B</a:t>
            </a:r>
            <a:r>
              <a:rPr lang="zh-CN" altLang="en-US" b="1" smtClean="0">
                <a:solidFill>
                  <a:srgbClr val="000000"/>
                </a:solidFill>
                <a:ea typeface="宋体" panose="02010600030101010101" pitchFamily="2" charset="-122"/>
              </a:rPr>
              <a:t>、</a:t>
            </a:r>
            <a:r>
              <a:rPr lang="en-US" altLang="zh-CN" b="1" smtClean="0">
                <a:solidFill>
                  <a:srgbClr val="000000"/>
                </a:solidFill>
                <a:ea typeface="宋体" panose="02010600030101010101" pitchFamily="2" charset="-122"/>
              </a:rPr>
              <a:t>b&gt;a&gt;d&gt;c</a:t>
            </a:r>
          </a:p>
          <a:p>
            <a:pPr eaLnBrk="1" hangingPunct="1"/>
            <a:r>
              <a:rPr lang="en-US" altLang="zh-CN" b="1" smtClean="0">
                <a:solidFill>
                  <a:srgbClr val="000000"/>
                </a:solidFill>
                <a:ea typeface="宋体" panose="02010600030101010101" pitchFamily="2" charset="-122"/>
              </a:rPr>
              <a:t>C</a:t>
            </a:r>
            <a:r>
              <a:rPr lang="zh-CN" altLang="en-US" b="1" smtClean="0">
                <a:solidFill>
                  <a:srgbClr val="000000"/>
                </a:solidFill>
                <a:ea typeface="宋体" panose="02010600030101010101" pitchFamily="2" charset="-122"/>
              </a:rPr>
              <a:t>、</a:t>
            </a:r>
            <a:r>
              <a:rPr lang="en-US" altLang="zh-CN" b="1" smtClean="0">
                <a:solidFill>
                  <a:srgbClr val="000000"/>
                </a:solidFill>
                <a:ea typeface="宋体" panose="02010600030101010101" pitchFamily="2" charset="-122"/>
              </a:rPr>
              <a:t>c&gt;a&gt;d&gt;b		D</a:t>
            </a:r>
            <a:r>
              <a:rPr lang="zh-CN" altLang="en-US" b="1" smtClean="0">
                <a:solidFill>
                  <a:srgbClr val="000000"/>
                </a:solidFill>
                <a:ea typeface="宋体" panose="02010600030101010101" pitchFamily="2" charset="-122"/>
              </a:rPr>
              <a:t>、</a:t>
            </a:r>
            <a:r>
              <a:rPr lang="en-US" altLang="zh-CN" b="1" smtClean="0">
                <a:solidFill>
                  <a:srgbClr val="000000"/>
                </a:solidFill>
                <a:ea typeface="宋体" panose="02010600030101010101" pitchFamily="2" charset="-122"/>
              </a:rPr>
              <a:t>c&gt;d&gt;a&gt;b</a:t>
            </a:r>
          </a:p>
          <a:p>
            <a:pPr eaLnBrk="1" hangingPunct="1">
              <a:lnSpc>
                <a:spcPct val="90000"/>
              </a:lnSpc>
            </a:pPr>
            <a:endParaRPr lang="zh-CN" altLang="en-US" sz="2600" b="1" smtClean="0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3845719" y="2708920"/>
            <a:ext cx="6143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  <a:buClr>
                <a:srgbClr val="FF9900"/>
              </a:buClr>
              <a:buSzPct val="80000"/>
              <a:buFont typeface="Wingdings" panose="05000000000000000000" pitchFamily="2" charset="2"/>
              <a:buNone/>
              <a:defRPr/>
            </a:pPr>
            <a:r>
              <a:rPr lang="zh-CN" altLang="en-US" sz="400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√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6084888" y="3500438"/>
            <a:ext cx="5508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4000" i="1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D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utoUpdateAnimBg="0"/>
      <p:bldP spid="16389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381000" y="449263"/>
            <a:ext cx="8382000" cy="554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tabLst>
                <a:tab pos="228600" algn="l"/>
                <a:tab pos="1485900" algn="l"/>
                <a:tab pos="2628900" algn="l"/>
                <a:tab pos="3886200" algn="l"/>
                <a:tab pos="48006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tabLst>
                <a:tab pos="228600" algn="l"/>
                <a:tab pos="1485900" algn="l"/>
                <a:tab pos="2628900" algn="l"/>
                <a:tab pos="3886200" algn="l"/>
                <a:tab pos="4800600" algn="l"/>
              </a:tabLs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tabLst>
                <a:tab pos="228600" algn="l"/>
                <a:tab pos="1485900" algn="l"/>
                <a:tab pos="2628900" algn="l"/>
                <a:tab pos="3886200" algn="l"/>
                <a:tab pos="480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28600" algn="l"/>
                <a:tab pos="1485900" algn="l"/>
                <a:tab pos="2628900" algn="l"/>
                <a:tab pos="3886200" algn="l"/>
                <a:tab pos="4800600" algn="l"/>
              </a:tabLst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28600" algn="l"/>
                <a:tab pos="1485900" algn="l"/>
                <a:tab pos="2628900" algn="l"/>
                <a:tab pos="3886200" algn="l"/>
                <a:tab pos="48006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28600" algn="l"/>
                <a:tab pos="1485900" algn="l"/>
                <a:tab pos="2628900" algn="l"/>
                <a:tab pos="3886200" algn="l"/>
                <a:tab pos="48006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28600" algn="l"/>
                <a:tab pos="1485900" algn="l"/>
                <a:tab pos="2628900" algn="l"/>
                <a:tab pos="3886200" algn="l"/>
                <a:tab pos="48006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28600" algn="l"/>
                <a:tab pos="1485900" algn="l"/>
                <a:tab pos="2628900" algn="l"/>
                <a:tab pos="3886200" algn="l"/>
                <a:tab pos="48006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28600" algn="l"/>
                <a:tab pos="1485900" algn="l"/>
                <a:tab pos="2628900" algn="l"/>
                <a:tab pos="3886200" algn="l"/>
                <a:tab pos="48006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60000"/>
              </a:lnSpc>
              <a:spcBef>
                <a:spcPct val="0"/>
              </a:spcBef>
              <a:buClrTx/>
              <a:buFontTx/>
              <a:buNone/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X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是元素周期表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ⅦA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族中的两种元素。下列叙述中不能说明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的非金属性比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强的是：</a:t>
            </a:r>
            <a:endParaRPr lang="zh-CN" altLang="en-US" sz="3200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pPr>
              <a:lnSpc>
                <a:spcPct val="160000"/>
              </a:lnSpc>
              <a:spcBef>
                <a:spcPct val="0"/>
              </a:spcBef>
              <a:buClrTx/>
              <a:buFontTx/>
              <a:buNone/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原子的电子层数比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原子的电子层数少 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．酸性：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HXO</a:t>
            </a:r>
            <a:r>
              <a:rPr lang="en-US" altLang="zh-CN" sz="3200" baseline="-30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&gt;HYO</a:t>
            </a:r>
            <a:r>
              <a:rPr lang="en-US" altLang="zh-CN" sz="3200" baseline="-30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altLang="zh-CN" sz="3200">
              <a:solidFill>
                <a:srgbClr val="000000"/>
              </a:solidFill>
            </a:endParaRPr>
          </a:p>
          <a:p>
            <a:pPr>
              <a:lnSpc>
                <a:spcPct val="160000"/>
              </a:lnSpc>
              <a:spcBef>
                <a:spcPct val="0"/>
              </a:spcBef>
              <a:buClrTx/>
              <a:buFontTx/>
              <a:buNone/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．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的气态氢化物比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的气态氢化物稳定   </a:t>
            </a:r>
          </a:p>
          <a:p>
            <a:pPr>
              <a:lnSpc>
                <a:spcPct val="160000"/>
              </a:lnSpc>
              <a:spcBef>
                <a:spcPct val="0"/>
              </a:spcBef>
              <a:buClrTx/>
              <a:buFontTx/>
              <a:buNone/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D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．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的单质能将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从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NaX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的溶液置换出来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8172450" y="1700213"/>
            <a:ext cx="5508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400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250825" y="1222375"/>
            <a:ext cx="8569325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40000"/>
              </a:lnSpc>
              <a:defRPr/>
            </a:pPr>
            <a:r>
              <a:rPr lang="en-US" altLang="zh-CN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3.</a:t>
            </a:r>
            <a:r>
              <a:rPr lang="zh-CN" altLang="en-US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下列性质的递变中，正确的是    </a:t>
            </a:r>
            <a:r>
              <a:rPr lang="en-US" altLang="zh-CN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(       )</a:t>
            </a:r>
          </a:p>
          <a:p>
            <a:pPr eaLnBrk="1" hangingPunct="1">
              <a:lnSpc>
                <a:spcPct val="140000"/>
              </a:lnSpc>
              <a:defRPr/>
            </a:pPr>
            <a:r>
              <a:rPr lang="en-US" altLang="zh-CN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A.O</a:t>
            </a:r>
            <a:r>
              <a:rPr lang="zh-CN" altLang="en-US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、</a:t>
            </a:r>
            <a:r>
              <a:rPr lang="en-US" altLang="zh-CN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S</a:t>
            </a:r>
            <a:r>
              <a:rPr lang="zh-CN" altLang="en-US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、</a:t>
            </a:r>
            <a:r>
              <a:rPr lang="en-US" altLang="zh-CN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Na</a:t>
            </a:r>
            <a:r>
              <a:rPr lang="zh-CN" altLang="en-US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的原子半径依次增大          	</a:t>
            </a:r>
          </a:p>
          <a:p>
            <a:pPr eaLnBrk="1" hangingPunct="1">
              <a:lnSpc>
                <a:spcPct val="140000"/>
              </a:lnSpc>
              <a:defRPr/>
            </a:pPr>
            <a:r>
              <a:rPr lang="en-US" altLang="zh-CN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B.LiOH</a:t>
            </a:r>
            <a:r>
              <a:rPr lang="zh-CN" altLang="en-US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、</a:t>
            </a:r>
            <a:r>
              <a:rPr lang="en-US" altLang="zh-CN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KOH</a:t>
            </a:r>
            <a:r>
              <a:rPr lang="zh-CN" altLang="en-US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、</a:t>
            </a:r>
            <a:r>
              <a:rPr lang="en-US" altLang="zh-CN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CsOH</a:t>
            </a:r>
            <a:r>
              <a:rPr lang="zh-CN" altLang="en-US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的碱性依次增强</a:t>
            </a:r>
          </a:p>
          <a:p>
            <a:pPr eaLnBrk="1" hangingPunct="1">
              <a:lnSpc>
                <a:spcPct val="140000"/>
              </a:lnSpc>
              <a:defRPr/>
            </a:pPr>
            <a:r>
              <a:rPr lang="en-US" altLang="zh-CN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C.HF</a:t>
            </a:r>
            <a:r>
              <a:rPr lang="zh-CN" altLang="en-US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、</a:t>
            </a:r>
            <a:r>
              <a:rPr lang="en-US" altLang="zh-CN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NH</a:t>
            </a:r>
            <a:r>
              <a:rPr lang="en-US" altLang="zh-CN" sz="3200" baseline="-250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3</a:t>
            </a:r>
            <a:r>
              <a:rPr lang="zh-CN" altLang="en-US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、</a:t>
            </a:r>
            <a:r>
              <a:rPr lang="en-US" altLang="zh-CN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SiH</a:t>
            </a:r>
            <a:r>
              <a:rPr lang="en-US" altLang="zh-CN" sz="3200" baseline="-250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4</a:t>
            </a:r>
            <a:r>
              <a:rPr lang="zh-CN" altLang="en-US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的稳定性依次增强	</a:t>
            </a:r>
          </a:p>
          <a:p>
            <a:pPr eaLnBrk="1" hangingPunct="1">
              <a:lnSpc>
                <a:spcPct val="140000"/>
              </a:lnSpc>
              <a:defRPr/>
            </a:pPr>
            <a:r>
              <a:rPr lang="en-US" altLang="zh-CN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D.HCl</a:t>
            </a:r>
            <a:r>
              <a:rPr lang="zh-CN" altLang="en-US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、</a:t>
            </a:r>
            <a:r>
              <a:rPr lang="en-US" altLang="zh-CN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HBr</a:t>
            </a:r>
            <a:r>
              <a:rPr lang="zh-CN" altLang="en-US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、</a:t>
            </a:r>
            <a:r>
              <a:rPr lang="en-US" altLang="zh-CN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HI</a:t>
            </a:r>
            <a:r>
              <a:rPr lang="zh-CN" altLang="en-US" sz="3200" smtClean="0">
                <a:solidFill>
                  <a:srgbClr val="0C0C1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的还原性依次减弱</a:t>
            </a: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6742113" y="1389063"/>
            <a:ext cx="8509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>
              <a:defRPr/>
            </a:pPr>
            <a:r>
              <a:rPr lang="en-US" altLang="zh-CN" sz="3200">
                <a:solidFill>
                  <a:srgbClr val="FF1E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aramond" panose="02020404030301010803" pitchFamily="18" charset="0"/>
              </a:rPr>
              <a:t>AB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381000" y="3200400"/>
            <a:ext cx="7315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3200">
                <a:solidFill>
                  <a:srgbClr val="000000"/>
                </a:solidFill>
              </a:rPr>
              <a:t>5</a:t>
            </a:r>
            <a:r>
              <a:rPr lang="zh-CN" altLang="en-US" sz="3200">
                <a:solidFill>
                  <a:srgbClr val="000000"/>
                </a:solidFill>
              </a:rPr>
              <a:t>、某元素的最高正价与负价的代数和为</a:t>
            </a:r>
            <a:r>
              <a:rPr lang="en-US" altLang="zh-CN" sz="3200">
                <a:solidFill>
                  <a:srgbClr val="000000"/>
                </a:solidFill>
              </a:rPr>
              <a:t>4,</a:t>
            </a:r>
            <a:r>
              <a:rPr lang="zh-CN" altLang="en-US" sz="3200">
                <a:solidFill>
                  <a:srgbClr val="000000"/>
                </a:solidFill>
              </a:rPr>
              <a:t>则该元素的最外层电子数为</a:t>
            </a:r>
            <a:r>
              <a:rPr lang="en-US" altLang="zh-CN" sz="3200">
                <a:solidFill>
                  <a:srgbClr val="000000"/>
                </a:solidFill>
              </a:rPr>
              <a:t>: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533400" y="4343400"/>
            <a:ext cx="7391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zh-CN" sz="3200">
                <a:solidFill>
                  <a:srgbClr val="000000"/>
                </a:solidFill>
              </a:rPr>
              <a:t>A</a:t>
            </a:r>
            <a:r>
              <a:rPr lang="zh-CN" altLang="en-US" sz="3200">
                <a:solidFill>
                  <a:srgbClr val="000000"/>
                </a:solidFill>
              </a:rPr>
              <a:t>、</a:t>
            </a:r>
            <a:r>
              <a:rPr lang="en-US" altLang="zh-CN" sz="3200">
                <a:solidFill>
                  <a:srgbClr val="000000"/>
                </a:solidFill>
              </a:rPr>
              <a:t>4	B</a:t>
            </a:r>
            <a:r>
              <a:rPr lang="zh-CN" altLang="en-US" sz="3200">
                <a:solidFill>
                  <a:srgbClr val="000000"/>
                </a:solidFill>
              </a:rPr>
              <a:t>、</a:t>
            </a:r>
            <a:r>
              <a:rPr lang="en-US" altLang="zh-CN" sz="3200">
                <a:solidFill>
                  <a:srgbClr val="000000"/>
                </a:solidFill>
              </a:rPr>
              <a:t>5	C</a:t>
            </a:r>
            <a:r>
              <a:rPr lang="zh-CN" altLang="en-US" sz="3200">
                <a:solidFill>
                  <a:srgbClr val="000000"/>
                </a:solidFill>
              </a:rPr>
              <a:t>、</a:t>
            </a:r>
            <a:r>
              <a:rPr lang="en-US" altLang="zh-CN" sz="3200">
                <a:solidFill>
                  <a:srgbClr val="000000"/>
                </a:solidFill>
              </a:rPr>
              <a:t>6	D</a:t>
            </a:r>
            <a:r>
              <a:rPr lang="zh-CN" altLang="en-US" sz="3200">
                <a:solidFill>
                  <a:srgbClr val="000000"/>
                </a:solidFill>
              </a:rPr>
              <a:t>、</a:t>
            </a:r>
            <a:r>
              <a:rPr lang="en-US" altLang="zh-CN" sz="3200">
                <a:solidFill>
                  <a:srgbClr val="000000"/>
                </a:solidFill>
              </a:rPr>
              <a:t>7</a:t>
            </a: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304800" y="381000"/>
            <a:ext cx="78486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zh-CN" sz="3200">
                <a:solidFill>
                  <a:srgbClr val="000000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3200">
                <a:solidFill>
                  <a:srgbClr val="000000"/>
                </a:solidFill>
                <a:latin typeface="宋体" panose="02010600030101010101" pitchFamily="2" charset="-122"/>
              </a:rPr>
              <a:t>、某元素最高价氧化物对应水化物的化学式为</a:t>
            </a:r>
            <a:r>
              <a:rPr lang="en-US" altLang="zh-CN" sz="3200">
                <a:solidFill>
                  <a:srgbClr val="000000"/>
                </a:solidFill>
                <a:latin typeface="宋体" panose="02010600030101010101" pitchFamily="2" charset="-122"/>
              </a:rPr>
              <a:t>HXO</a:t>
            </a:r>
            <a:r>
              <a:rPr lang="en-US" altLang="zh-CN" sz="3200" baseline="-25000">
                <a:solidFill>
                  <a:srgbClr val="000000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3200">
                <a:solidFill>
                  <a:srgbClr val="000000"/>
                </a:solidFill>
                <a:latin typeface="宋体" panose="02010600030101010101" pitchFamily="2" charset="-122"/>
              </a:rPr>
              <a:t>，这种元素的气态氢化物的化学式是</a:t>
            </a: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457200" y="1828800"/>
            <a:ext cx="8686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HX   B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H</a:t>
            </a:r>
            <a:r>
              <a:rPr lang="en-US" altLang="zh-CN" sz="36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X   C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XH</a:t>
            </a:r>
            <a:r>
              <a:rPr lang="en-US" altLang="zh-CN" sz="36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3    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D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XH</a:t>
            </a:r>
            <a:r>
              <a:rPr lang="en-US" altLang="zh-CN" sz="36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4</a:t>
            </a: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7239000" y="3505200"/>
            <a:ext cx="533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540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7696200" y="1066800"/>
            <a:ext cx="484188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5400">
                <a:solidFill>
                  <a:srgbClr val="FF0000"/>
                </a:solidFill>
              </a:rPr>
              <a:t>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 autoUpdateAnimBg="0"/>
      <p:bldP spid="19463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228600" y="908050"/>
            <a:ext cx="8915400" cy="363537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ClrTx/>
              <a:buFontTx/>
              <a:buNone/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6.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氧化还原反应中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除了原子守恒外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质量守恒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),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氧化剂得电子总数和还原剂失电子总数还应相等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在一定条件下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,RO</a:t>
            </a:r>
            <a:r>
              <a:rPr lang="en-US" altLang="zh-CN" sz="32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3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n-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和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I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-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发生反应的离子方程式为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  <a:b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RO</a:t>
            </a:r>
            <a:r>
              <a:rPr lang="en-US" altLang="zh-CN" sz="32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3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n-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 + 6I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 + 6H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+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 = R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+ 3I</a:t>
            </a:r>
            <a:r>
              <a:rPr lang="en-US" altLang="zh-CN" sz="32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 + 3H</a:t>
            </a:r>
            <a:r>
              <a:rPr lang="en-US" altLang="zh-CN" sz="32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则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  <a:b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(1)RO</a:t>
            </a:r>
            <a:r>
              <a:rPr lang="en-US" altLang="zh-CN" sz="32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3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n-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中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R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元素的化合价为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_____ ,n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值为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____;</a:t>
            </a:r>
            <a:b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(2)R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元素的原子最外层电子数为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______ 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个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5508625" y="3284538"/>
            <a:ext cx="762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zh-CN" sz="3200">
                <a:solidFill>
                  <a:srgbClr val="FF1E02"/>
                </a:solidFill>
              </a:rPr>
              <a:t>+5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7667625" y="3284538"/>
            <a:ext cx="762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zh-CN" sz="3200">
                <a:solidFill>
                  <a:srgbClr val="FF1E02"/>
                </a:solidFill>
              </a:rPr>
              <a:t>1</a:t>
            </a: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6443663" y="3860800"/>
            <a:ext cx="762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zh-CN" sz="3200">
                <a:solidFill>
                  <a:srgbClr val="FF1E02"/>
                </a:solidFill>
              </a:rPr>
              <a:t>7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nimBg="1" autoUpdateAnimBg="0"/>
      <p:bldP spid="20483" grpId="0" autoUpdateAnimBg="0"/>
      <p:bldP spid="20484" grpId="0" autoUpdateAnimBg="0"/>
      <p:bldP spid="20485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0"/>
            <a:ext cx="8964612" cy="68580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b="1" smtClean="0">
                <a:solidFill>
                  <a:srgbClr val="0C0C12"/>
                </a:solidFill>
                <a:ea typeface="宋体" panose="02010600030101010101" pitchFamily="2" charset="-122"/>
              </a:rPr>
              <a:t>7</a:t>
            </a: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、根据硼在周期表中的位置，推测硼的最高价含氧酸化学式不可能是（   ）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b="1" smtClean="0">
                <a:solidFill>
                  <a:srgbClr val="0C0C12"/>
                </a:solidFill>
                <a:ea typeface="宋体" panose="02010600030101010101" pitchFamily="2" charset="-122"/>
              </a:rPr>
              <a:t>A</a:t>
            </a: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．</a:t>
            </a:r>
            <a:r>
              <a:rPr lang="en-US" altLang="zh-CN" b="1" smtClean="0">
                <a:solidFill>
                  <a:srgbClr val="0C0C12"/>
                </a:solidFill>
                <a:ea typeface="宋体" panose="02010600030101010101" pitchFamily="2" charset="-122"/>
              </a:rPr>
              <a:t>H2BO4		       B</a:t>
            </a: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．</a:t>
            </a:r>
            <a:r>
              <a:rPr lang="en-US" altLang="zh-CN" b="1" smtClean="0">
                <a:solidFill>
                  <a:srgbClr val="0C0C12"/>
                </a:solidFill>
                <a:ea typeface="宋体" panose="02010600030101010101" pitchFamily="2" charset="-122"/>
              </a:rPr>
              <a:t>H</a:t>
            </a:r>
            <a:r>
              <a:rPr lang="en-US" altLang="zh-CN" b="1" baseline="-25000" smtClean="0">
                <a:solidFill>
                  <a:srgbClr val="0C0C12"/>
                </a:solidFill>
                <a:ea typeface="宋体" panose="02010600030101010101" pitchFamily="2" charset="-122"/>
              </a:rPr>
              <a:t>3</a:t>
            </a:r>
            <a:r>
              <a:rPr lang="en-US" altLang="zh-CN" b="1" smtClean="0">
                <a:solidFill>
                  <a:srgbClr val="0C0C12"/>
                </a:solidFill>
                <a:ea typeface="宋体" panose="02010600030101010101" pitchFamily="2" charset="-122"/>
              </a:rPr>
              <a:t>BO</a:t>
            </a:r>
            <a:r>
              <a:rPr lang="en-US" altLang="zh-CN" b="1" baseline="-25000" smtClean="0">
                <a:solidFill>
                  <a:srgbClr val="0C0C12"/>
                </a:solidFill>
                <a:ea typeface="宋体" panose="02010600030101010101" pitchFamily="2" charset="-122"/>
              </a:rPr>
              <a:t>3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b="1" smtClean="0">
                <a:solidFill>
                  <a:srgbClr val="0C0C12"/>
                </a:solidFill>
                <a:ea typeface="宋体" panose="02010600030101010101" pitchFamily="2" charset="-122"/>
              </a:rPr>
              <a:t>C</a:t>
            </a: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．</a:t>
            </a:r>
            <a:r>
              <a:rPr lang="en-US" altLang="zh-CN" b="1" smtClean="0">
                <a:solidFill>
                  <a:srgbClr val="0C0C12"/>
                </a:solidFill>
                <a:ea typeface="宋体" panose="02010600030101010101" pitchFamily="2" charset="-122"/>
              </a:rPr>
              <a:t>HBO2				D</a:t>
            </a: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．</a:t>
            </a:r>
            <a:r>
              <a:rPr lang="en-US" altLang="zh-CN" b="1" smtClean="0">
                <a:solidFill>
                  <a:srgbClr val="0C0C12"/>
                </a:solidFill>
                <a:ea typeface="宋体" panose="02010600030101010101" pitchFamily="2" charset="-122"/>
              </a:rPr>
              <a:t>H2B4O</a:t>
            </a:r>
            <a:r>
              <a:rPr lang="en-US" altLang="zh-CN" sz="2000" b="1" smtClean="0">
                <a:solidFill>
                  <a:srgbClr val="0C0C12"/>
                </a:solidFill>
                <a:ea typeface="宋体" panose="02010600030101010101" pitchFamily="2" charset="-122"/>
              </a:rPr>
              <a:t>7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mtClean="0">
                <a:solidFill>
                  <a:srgbClr val="0C0C12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8</a:t>
            </a:r>
            <a:r>
              <a:rPr lang="zh-CN" altLang="en-US" sz="2800" b="1" smtClean="0">
                <a:solidFill>
                  <a:srgbClr val="0C0C12"/>
                </a:solidFill>
                <a:ea typeface="宋体" panose="02010600030101010101" pitchFamily="2" charset="-122"/>
              </a:rPr>
              <a:t>、已知</a:t>
            </a:r>
            <a:r>
              <a:rPr lang="en-US" altLang="zh-CN" sz="2800" b="1" smtClean="0">
                <a:solidFill>
                  <a:srgbClr val="0C0C12"/>
                </a:solidFill>
                <a:ea typeface="宋体" panose="02010600030101010101" pitchFamily="2" charset="-122"/>
              </a:rPr>
              <a:t>X</a:t>
            </a:r>
            <a:r>
              <a:rPr lang="zh-CN" altLang="en-US" sz="2800" b="1" smtClean="0">
                <a:solidFill>
                  <a:srgbClr val="0C0C12"/>
                </a:solidFill>
                <a:ea typeface="宋体" panose="02010600030101010101" pitchFamily="2" charset="-122"/>
              </a:rPr>
              <a:t>、</a:t>
            </a:r>
            <a:r>
              <a:rPr lang="en-US" altLang="zh-CN" sz="2800" b="1" smtClean="0">
                <a:solidFill>
                  <a:srgbClr val="0C0C12"/>
                </a:solidFill>
                <a:ea typeface="宋体" panose="02010600030101010101" pitchFamily="2" charset="-122"/>
              </a:rPr>
              <a:t>Y</a:t>
            </a:r>
            <a:r>
              <a:rPr lang="zh-CN" altLang="en-US" sz="2800" b="1" smtClean="0">
                <a:solidFill>
                  <a:srgbClr val="0C0C12"/>
                </a:solidFill>
                <a:ea typeface="宋体" panose="02010600030101010101" pitchFamily="2" charset="-122"/>
              </a:rPr>
              <a:t>、</a:t>
            </a:r>
            <a:r>
              <a:rPr lang="en-US" altLang="zh-CN" sz="2800" b="1" smtClean="0">
                <a:solidFill>
                  <a:srgbClr val="0C0C12"/>
                </a:solidFill>
                <a:ea typeface="宋体" panose="02010600030101010101" pitchFamily="2" charset="-122"/>
              </a:rPr>
              <a:t>Z</a:t>
            </a:r>
            <a:r>
              <a:rPr lang="zh-CN" altLang="en-US" sz="2800" b="1" smtClean="0">
                <a:solidFill>
                  <a:srgbClr val="0C0C12"/>
                </a:solidFill>
                <a:ea typeface="宋体" panose="02010600030101010101" pitchFamily="2" charset="-122"/>
              </a:rPr>
              <a:t>元素的原子具有相同的电子层数，且原子序数依次增大，其最高价氧化物对应的水化物酸性依次增强，则下列判断正确的是（      ）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   </a:t>
            </a:r>
            <a:r>
              <a:rPr lang="en-US" altLang="zh-CN" b="1" smtClean="0">
                <a:solidFill>
                  <a:srgbClr val="0C0C12"/>
                </a:solidFill>
                <a:ea typeface="宋体" panose="02010600030101010101" pitchFamily="2" charset="-122"/>
              </a:rPr>
              <a:t>A.</a:t>
            </a: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原子半径按</a:t>
            </a:r>
            <a:r>
              <a:rPr lang="en-US" altLang="zh-CN" b="1" smtClean="0">
                <a:solidFill>
                  <a:srgbClr val="0C0C12"/>
                </a:solidFill>
                <a:ea typeface="宋体" panose="02010600030101010101" pitchFamily="2" charset="-122"/>
              </a:rPr>
              <a:t>X</a:t>
            </a: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、</a:t>
            </a:r>
            <a:r>
              <a:rPr lang="en-US" altLang="zh-CN" b="1" smtClean="0">
                <a:solidFill>
                  <a:srgbClr val="0C0C12"/>
                </a:solidFill>
                <a:ea typeface="宋体" panose="02010600030101010101" pitchFamily="2" charset="-122"/>
              </a:rPr>
              <a:t>Y</a:t>
            </a: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、</a:t>
            </a:r>
            <a:r>
              <a:rPr lang="en-US" altLang="zh-CN" b="1" smtClean="0">
                <a:solidFill>
                  <a:srgbClr val="0C0C12"/>
                </a:solidFill>
                <a:ea typeface="宋体" panose="02010600030101010101" pitchFamily="2" charset="-122"/>
              </a:rPr>
              <a:t>Z</a:t>
            </a: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依次增大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   </a:t>
            </a:r>
            <a:r>
              <a:rPr lang="en-US" altLang="zh-CN" b="1" smtClean="0">
                <a:solidFill>
                  <a:srgbClr val="0C0C12"/>
                </a:solidFill>
                <a:ea typeface="宋体" panose="02010600030101010101" pitchFamily="2" charset="-122"/>
              </a:rPr>
              <a:t>B.</a:t>
            </a: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阴离子的还原性按</a:t>
            </a:r>
            <a:r>
              <a:rPr lang="en-US" altLang="zh-CN" b="1" smtClean="0">
                <a:solidFill>
                  <a:srgbClr val="0C0C12"/>
                </a:solidFill>
                <a:ea typeface="宋体" panose="02010600030101010101" pitchFamily="2" charset="-122"/>
              </a:rPr>
              <a:t>X</a:t>
            </a: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、</a:t>
            </a:r>
            <a:r>
              <a:rPr lang="en-US" altLang="zh-CN" b="1" smtClean="0">
                <a:solidFill>
                  <a:srgbClr val="0C0C12"/>
                </a:solidFill>
                <a:ea typeface="宋体" panose="02010600030101010101" pitchFamily="2" charset="-122"/>
              </a:rPr>
              <a:t>Y</a:t>
            </a: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、</a:t>
            </a:r>
            <a:r>
              <a:rPr lang="en-US" altLang="zh-CN" b="1" smtClean="0">
                <a:solidFill>
                  <a:srgbClr val="0C0C12"/>
                </a:solidFill>
                <a:ea typeface="宋体" panose="02010600030101010101" pitchFamily="2" charset="-122"/>
              </a:rPr>
              <a:t>Z</a:t>
            </a: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顺序增强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   </a:t>
            </a:r>
            <a:r>
              <a:rPr lang="en-US" altLang="zh-CN" b="1" smtClean="0">
                <a:solidFill>
                  <a:srgbClr val="0C0C12"/>
                </a:solidFill>
                <a:ea typeface="宋体" panose="02010600030101010101" pitchFamily="2" charset="-122"/>
              </a:rPr>
              <a:t>C.</a:t>
            </a: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单质的氧化性按</a:t>
            </a:r>
            <a:r>
              <a:rPr lang="en-US" altLang="zh-CN" b="1" smtClean="0">
                <a:solidFill>
                  <a:srgbClr val="0C0C12"/>
                </a:solidFill>
                <a:ea typeface="宋体" panose="02010600030101010101" pitchFamily="2" charset="-122"/>
              </a:rPr>
              <a:t>X</a:t>
            </a: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、</a:t>
            </a:r>
            <a:r>
              <a:rPr lang="en-US" altLang="zh-CN" b="1" smtClean="0">
                <a:solidFill>
                  <a:srgbClr val="0C0C12"/>
                </a:solidFill>
                <a:ea typeface="宋体" panose="02010600030101010101" pitchFamily="2" charset="-122"/>
              </a:rPr>
              <a:t>Y</a:t>
            </a: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、</a:t>
            </a:r>
            <a:r>
              <a:rPr lang="en-US" altLang="zh-CN" b="1" smtClean="0">
                <a:solidFill>
                  <a:srgbClr val="0C0C12"/>
                </a:solidFill>
                <a:ea typeface="宋体" panose="02010600030101010101" pitchFamily="2" charset="-122"/>
              </a:rPr>
              <a:t>Z</a:t>
            </a: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顺序增强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   </a:t>
            </a:r>
            <a:r>
              <a:rPr lang="en-US" altLang="zh-CN" b="1" smtClean="0">
                <a:solidFill>
                  <a:srgbClr val="0C0C12"/>
                </a:solidFill>
                <a:ea typeface="宋体" panose="02010600030101010101" pitchFamily="2" charset="-122"/>
              </a:rPr>
              <a:t>D.</a:t>
            </a: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氢化物的稳定性按</a:t>
            </a:r>
            <a:r>
              <a:rPr lang="en-US" altLang="zh-CN" b="1" smtClean="0">
                <a:solidFill>
                  <a:srgbClr val="0C0C12"/>
                </a:solidFill>
                <a:ea typeface="宋体" panose="02010600030101010101" pitchFamily="2" charset="-122"/>
              </a:rPr>
              <a:t>X</a:t>
            </a: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、</a:t>
            </a:r>
            <a:r>
              <a:rPr lang="en-US" altLang="zh-CN" b="1" smtClean="0">
                <a:solidFill>
                  <a:srgbClr val="0C0C12"/>
                </a:solidFill>
                <a:ea typeface="宋体" panose="02010600030101010101" pitchFamily="2" charset="-122"/>
              </a:rPr>
              <a:t>Y</a:t>
            </a: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、</a:t>
            </a:r>
            <a:r>
              <a:rPr lang="en-US" altLang="zh-CN" b="1" smtClean="0">
                <a:solidFill>
                  <a:srgbClr val="0C0C12"/>
                </a:solidFill>
                <a:ea typeface="宋体" panose="02010600030101010101" pitchFamily="2" charset="-122"/>
              </a:rPr>
              <a:t>Z</a:t>
            </a:r>
            <a:r>
              <a:rPr lang="zh-CN" altLang="en-US" b="1" smtClean="0">
                <a:solidFill>
                  <a:srgbClr val="0C0C12"/>
                </a:solidFill>
                <a:ea typeface="宋体" panose="02010600030101010101" pitchFamily="2" charset="-122"/>
              </a:rPr>
              <a:t>顺序增强</a:t>
            </a: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1331913" y="333375"/>
            <a:ext cx="514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360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2133600" y="1143000"/>
            <a:ext cx="27352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zh-CN" altLang="en-US" sz="1800" b="0"/>
              <a:t> </a:t>
            </a:r>
            <a:r>
              <a:rPr lang="en-US" altLang="zh-CN">
                <a:solidFill>
                  <a:srgbClr val="FF0000"/>
                </a:solidFill>
              </a:rPr>
              <a:t>B</a:t>
            </a:r>
            <a:r>
              <a:rPr lang="zh-CN" altLang="en-US">
                <a:solidFill>
                  <a:srgbClr val="FF0000"/>
                </a:solidFill>
              </a:rPr>
              <a:t>的化合价是</a:t>
            </a:r>
            <a:r>
              <a:rPr lang="en-US" altLang="zh-CN">
                <a:solidFill>
                  <a:srgbClr val="FF0000"/>
                </a:solidFill>
              </a:rPr>
              <a:t>+3</a:t>
            </a:r>
            <a:r>
              <a:rPr lang="en-US" altLang="zh-CN" b="0"/>
              <a:t> </a:t>
            </a:r>
            <a:endParaRPr lang="en-US" altLang="zh-CN" sz="1800" b="0"/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5867400" y="2708275"/>
            <a:ext cx="844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CD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215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215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autoUpdateAnimBg="0"/>
      <p:bldP spid="21508" grpId="0" autoUpdateAnimBg="0"/>
      <p:bldP spid="21509" grpId="0" autoUpdateAnimBg="0"/>
    </p:bldLst>
  </p:timing>
</p:sld>
</file>

<file path=ppt/theme/theme1.xml><?xml version="1.0" encoding="utf-8"?>
<a:theme xmlns:a="http://schemas.openxmlformats.org/drawingml/2006/main" name="高楼大厦商务模板">
  <a:themeElements>
    <a:clrScheme name="高楼大厦商务模板 3">
      <a:dk1>
        <a:srgbClr val="000000"/>
      </a:dk1>
      <a:lt1>
        <a:srgbClr val="FFFFFF"/>
      </a:lt1>
      <a:dk2>
        <a:srgbClr val="8B1111"/>
      </a:dk2>
      <a:lt2>
        <a:srgbClr val="C0C0C0"/>
      </a:lt2>
      <a:accent1>
        <a:srgbClr val="A0C6F8"/>
      </a:accent1>
      <a:accent2>
        <a:srgbClr val="14CAEE"/>
      </a:accent2>
      <a:accent3>
        <a:srgbClr val="FFFFFF"/>
      </a:accent3>
      <a:accent4>
        <a:srgbClr val="000000"/>
      </a:accent4>
      <a:accent5>
        <a:srgbClr val="CDDFFB"/>
      </a:accent5>
      <a:accent6>
        <a:srgbClr val="11B7D8"/>
      </a:accent6>
      <a:hlink>
        <a:srgbClr val="8963E9"/>
      </a:hlink>
      <a:folHlink>
        <a:srgbClr val="3067B8"/>
      </a:folHlink>
    </a:clrScheme>
    <a:fontScheme name="高楼大厦商务模板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高楼大厦商务模板 1">
        <a:dk1>
          <a:srgbClr val="000000"/>
        </a:dk1>
        <a:lt1>
          <a:srgbClr val="FFFFFF"/>
        </a:lt1>
        <a:dk2>
          <a:srgbClr val="003399"/>
        </a:dk2>
        <a:lt2>
          <a:srgbClr val="C0C0C0"/>
        </a:lt2>
        <a:accent1>
          <a:srgbClr val="4EA7EA"/>
        </a:accent1>
        <a:accent2>
          <a:srgbClr val="93C052"/>
        </a:accent2>
        <a:accent3>
          <a:srgbClr val="FFFFFF"/>
        </a:accent3>
        <a:accent4>
          <a:srgbClr val="000000"/>
        </a:accent4>
        <a:accent5>
          <a:srgbClr val="B2D0F3"/>
        </a:accent5>
        <a:accent6>
          <a:srgbClr val="85AE49"/>
        </a:accent6>
        <a:hlink>
          <a:srgbClr val="FF9933"/>
        </a:hlink>
        <a:folHlink>
          <a:srgbClr val="855AD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高楼大厦商务模板 2">
        <a:dk1>
          <a:srgbClr val="000000"/>
        </a:dk1>
        <a:lt1>
          <a:srgbClr val="FFFFFF"/>
        </a:lt1>
        <a:dk2>
          <a:srgbClr val="124458"/>
        </a:dk2>
        <a:lt2>
          <a:srgbClr val="C0C0C0"/>
        </a:lt2>
        <a:accent1>
          <a:srgbClr val="76CA2A"/>
        </a:accent1>
        <a:accent2>
          <a:srgbClr val="E5772D"/>
        </a:accent2>
        <a:accent3>
          <a:srgbClr val="FFFFFF"/>
        </a:accent3>
        <a:accent4>
          <a:srgbClr val="000000"/>
        </a:accent4>
        <a:accent5>
          <a:srgbClr val="BDE1AC"/>
        </a:accent5>
        <a:accent6>
          <a:srgbClr val="CF6B28"/>
        </a:accent6>
        <a:hlink>
          <a:srgbClr val="6321AB"/>
        </a:hlink>
        <a:folHlink>
          <a:srgbClr val="2854D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高楼大厦商务模板 3">
        <a:dk1>
          <a:srgbClr val="000000"/>
        </a:dk1>
        <a:lt1>
          <a:srgbClr val="FFFFFF"/>
        </a:lt1>
        <a:dk2>
          <a:srgbClr val="8B1111"/>
        </a:dk2>
        <a:lt2>
          <a:srgbClr val="C0C0C0"/>
        </a:lt2>
        <a:accent1>
          <a:srgbClr val="A0C6F8"/>
        </a:accent1>
        <a:accent2>
          <a:srgbClr val="14CAEE"/>
        </a:accent2>
        <a:accent3>
          <a:srgbClr val="FFFFFF"/>
        </a:accent3>
        <a:accent4>
          <a:srgbClr val="000000"/>
        </a:accent4>
        <a:accent5>
          <a:srgbClr val="CDDFFB"/>
        </a:accent5>
        <a:accent6>
          <a:srgbClr val="11B7D8"/>
        </a:accent6>
        <a:hlink>
          <a:srgbClr val="8963E9"/>
        </a:hlink>
        <a:folHlink>
          <a:srgbClr val="3067B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Nature_2">
  <a:themeElements>
    <a:clrScheme name="Nature_2 2">
      <a:dk1>
        <a:srgbClr val="5B5249"/>
      </a:dk1>
      <a:lt1>
        <a:srgbClr val="FFFFFF"/>
      </a:lt1>
      <a:dk2>
        <a:srgbClr val="2A3D7A"/>
      </a:dk2>
      <a:lt2>
        <a:srgbClr val="CEC8BA"/>
      </a:lt2>
      <a:accent1>
        <a:srgbClr val="C9DDF1"/>
      </a:accent1>
      <a:accent2>
        <a:srgbClr val="FAC164"/>
      </a:accent2>
      <a:accent3>
        <a:srgbClr val="FFFFFF"/>
      </a:accent3>
      <a:accent4>
        <a:srgbClr val="4C453D"/>
      </a:accent4>
      <a:accent5>
        <a:srgbClr val="E1EBF7"/>
      </a:accent5>
      <a:accent6>
        <a:srgbClr val="E3AF5A"/>
      </a:accent6>
      <a:hlink>
        <a:srgbClr val="B0AE6A"/>
      </a:hlink>
      <a:folHlink>
        <a:srgbClr val="C3E684"/>
      </a:folHlink>
    </a:clrScheme>
    <a:fontScheme name="Nature_2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Nature_2 1">
        <a:dk1>
          <a:srgbClr val="666699"/>
        </a:dk1>
        <a:lt1>
          <a:srgbClr val="FFFFCC"/>
        </a:lt1>
        <a:dk2>
          <a:srgbClr val="687FCA"/>
        </a:dk2>
        <a:lt2>
          <a:srgbClr val="192449"/>
        </a:lt2>
        <a:accent1>
          <a:srgbClr val="C9DDF1"/>
        </a:accent1>
        <a:accent2>
          <a:srgbClr val="FAC164"/>
        </a:accent2>
        <a:accent3>
          <a:srgbClr val="B9C0E1"/>
        </a:accent3>
        <a:accent4>
          <a:srgbClr val="DADAAE"/>
        </a:accent4>
        <a:accent5>
          <a:srgbClr val="E1EBF7"/>
        </a:accent5>
        <a:accent6>
          <a:srgbClr val="E3AF5A"/>
        </a:accent6>
        <a:hlink>
          <a:srgbClr val="B0AE6A"/>
        </a:hlink>
        <a:folHlink>
          <a:srgbClr val="C3E6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ure_2 2">
        <a:dk1>
          <a:srgbClr val="5B5249"/>
        </a:dk1>
        <a:lt1>
          <a:srgbClr val="FFFFFF"/>
        </a:lt1>
        <a:dk2>
          <a:srgbClr val="2A3D7A"/>
        </a:dk2>
        <a:lt2>
          <a:srgbClr val="CEC8BA"/>
        </a:lt2>
        <a:accent1>
          <a:srgbClr val="C9DDF1"/>
        </a:accent1>
        <a:accent2>
          <a:srgbClr val="FAC164"/>
        </a:accent2>
        <a:accent3>
          <a:srgbClr val="FFFFFF"/>
        </a:accent3>
        <a:accent4>
          <a:srgbClr val="4C453D"/>
        </a:accent4>
        <a:accent5>
          <a:srgbClr val="E1EBF7"/>
        </a:accent5>
        <a:accent6>
          <a:srgbClr val="E3AF5A"/>
        </a:accent6>
        <a:hlink>
          <a:srgbClr val="B0AE6A"/>
        </a:hlink>
        <a:folHlink>
          <a:srgbClr val="C3E68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ure_2 3">
        <a:dk1>
          <a:srgbClr val="333333"/>
        </a:dk1>
        <a:lt1>
          <a:srgbClr val="FFFFFF"/>
        </a:lt1>
        <a:dk2>
          <a:srgbClr val="000000"/>
        </a:dk2>
        <a:lt2>
          <a:srgbClr val="DDDDDD"/>
        </a:lt2>
        <a:accent1>
          <a:srgbClr val="DDDDDD"/>
        </a:accent1>
        <a:accent2>
          <a:srgbClr val="B2B2B2"/>
        </a:accent2>
        <a:accent3>
          <a:srgbClr val="FFFFFF"/>
        </a:accent3>
        <a:accent4>
          <a:srgbClr val="2A2A2A"/>
        </a:accent4>
        <a:accent5>
          <a:srgbClr val="EBEBEB"/>
        </a:accent5>
        <a:accent6>
          <a:srgbClr val="A1A1A1"/>
        </a:accent6>
        <a:hlink>
          <a:srgbClr val="808080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ure_2 4">
        <a:dk1>
          <a:srgbClr val="8061A5"/>
        </a:dk1>
        <a:lt1>
          <a:srgbClr val="FFFFCC"/>
        </a:lt1>
        <a:dk2>
          <a:srgbClr val="967DB5"/>
        </a:dk2>
        <a:lt2>
          <a:srgbClr val="192449"/>
        </a:lt2>
        <a:accent1>
          <a:srgbClr val="D6C9F1"/>
        </a:accent1>
        <a:accent2>
          <a:srgbClr val="FAC164"/>
        </a:accent2>
        <a:accent3>
          <a:srgbClr val="C9BFD7"/>
        </a:accent3>
        <a:accent4>
          <a:srgbClr val="DADAAE"/>
        </a:accent4>
        <a:accent5>
          <a:srgbClr val="E8E1F7"/>
        </a:accent5>
        <a:accent6>
          <a:srgbClr val="E3AF5A"/>
        </a:accent6>
        <a:hlink>
          <a:srgbClr val="B0AE6A"/>
        </a:hlink>
        <a:folHlink>
          <a:srgbClr val="C3E6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ure_2 5">
        <a:dk1>
          <a:srgbClr val="5B5249"/>
        </a:dk1>
        <a:lt1>
          <a:srgbClr val="FFFFFF"/>
        </a:lt1>
        <a:dk2>
          <a:srgbClr val="2A3D7A"/>
        </a:dk2>
        <a:lt2>
          <a:srgbClr val="CEC8BA"/>
        </a:lt2>
        <a:accent1>
          <a:srgbClr val="C9DDF1"/>
        </a:accent1>
        <a:accent2>
          <a:srgbClr val="FAC164"/>
        </a:accent2>
        <a:accent3>
          <a:srgbClr val="FFFFFF"/>
        </a:accent3>
        <a:accent4>
          <a:srgbClr val="4C453D"/>
        </a:accent4>
        <a:accent5>
          <a:srgbClr val="E1EBF7"/>
        </a:accent5>
        <a:accent6>
          <a:srgbClr val="E3AF5A"/>
        </a:accent6>
        <a:hlink>
          <a:srgbClr val="993333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CDESIGNL</Template>
  <TotalTime>63</TotalTime>
  <Pages>0</Pages>
  <Words>1103</Words>
  <Characters>0</Characters>
  <Application>Microsoft Office PowerPoint</Application>
  <DocSecurity>0</DocSecurity>
  <PresentationFormat>全屏显示(4:3)</PresentationFormat>
  <Lines>0</Lines>
  <Paragraphs>145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29" baseType="lpstr">
      <vt:lpstr>方正楷体简体</vt:lpstr>
      <vt:lpstr>方正综艺简体</vt:lpstr>
      <vt:lpstr>黑体</vt:lpstr>
      <vt:lpstr>华文新魏</vt:lpstr>
      <vt:lpstr>楷体_GB2312</vt:lpstr>
      <vt:lpstr>隶书</vt:lpstr>
      <vt:lpstr>宋体</vt:lpstr>
      <vt:lpstr>Arial</vt:lpstr>
      <vt:lpstr>Arial Black</vt:lpstr>
      <vt:lpstr>Garamond</vt:lpstr>
      <vt:lpstr>Times New Roman</vt:lpstr>
      <vt:lpstr>Wingdings</vt:lpstr>
      <vt:lpstr>高楼大厦商务模板</vt:lpstr>
      <vt:lpstr>Nature_2</vt:lpstr>
      <vt:lpstr>结构决定性质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练习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>qp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subject/>
  <dc:creator>bai</dc:creator>
  <cp:keywords/>
  <dc:description/>
  <cp:lastModifiedBy>oscarfox</cp:lastModifiedBy>
  <cp:revision>233</cp:revision>
  <dcterms:created xsi:type="dcterms:W3CDTF">2006-07-04T05:17:07Z</dcterms:created>
  <dcterms:modified xsi:type="dcterms:W3CDTF">2016-03-19T00:38:06Z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2052-8.1.0.3483</vt:lpwstr>
  </property>
</Properties>
</file>