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tags/tag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5.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6.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tags/tag7.xml" ContentType="application/vnd.openxmlformats-officedocument.presentationml.tags+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tags/tag8.xml" ContentType="application/vnd.openxmlformats-officedocument.presentationml.tags+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362" r:id="rId2"/>
    <p:sldId id="256" r:id="rId3"/>
    <p:sldId id="257" r:id="rId4"/>
    <p:sldId id="283" r:id="rId5"/>
    <p:sldId id="258" r:id="rId6"/>
    <p:sldId id="321" r:id="rId7"/>
    <p:sldId id="291" r:id="rId8"/>
    <p:sldId id="324" r:id="rId9"/>
    <p:sldId id="322" r:id="rId10"/>
    <p:sldId id="326" r:id="rId11"/>
    <p:sldId id="327" r:id="rId12"/>
    <p:sldId id="328" r:id="rId13"/>
    <p:sldId id="330" r:id="rId14"/>
    <p:sldId id="292" r:id="rId15"/>
    <p:sldId id="331" r:id="rId16"/>
    <p:sldId id="295" r:id="rId17"/>
    <p:sldId id="332" r:id="rId18"/>
    <p:sldId id="336" r:id="rId19"/>
    <p:sldId id="333" r:id="rId20"/>
    <p:sldId id="337" r:id="rId21"/>
    <p:sldId id="338" r:id="rId22"/>
    <p:sldId id="334" r:id="rId23"/>
    <p:sldId id="339" r:id="rId24"/>
    <p:sldId id="335" r:id="rId25"/>
    <p:sldId id="340" r:id="rId26"/>
    <p:sldId id="363" r:id="rId27"/>
    <p:sldId id="341" r:id="rId28"/>
    <p:sldId id="304" r:id="rId29"/>
    <p:sldId id="313" r:id="rId30"/>
    <p:sldId id="342" r:id="rId31"/>
    <p:sldId id="343" r:id="rId32"/>
    <p:sldId id="344" r:id="rId33"/>
    <p:sldId id="345" r:id="rId34"/>
    <p:sldId id="347" r:id="rId35"/>
    <p:sldId id="348" r:id="rId36"/>
    <p:sldId id="349" r:id="rId37"/>
    <p:sldId id="306" r:id="rId38"/>
    <p:sldId id="350" r:id="rId39"/>
    <p:sldId id="351" r:id="rId40"/>
    <p:sldId id="352" r:id="rId41"/>
    <p:sldId id="353" r:id="rId42"/>
    <p:sldId id="354" r:id="rId43"/>
    <p:sldId id="360" r:id="rId44"/>
    <p:sldId id="357" r:id="rId45"/>
    <p:sldId id="356" r:id="rId46"/>
    <p:sldId id="358" r:id="rId47"/>
  </p:sldIdLst>
  <p:sldSz cx="12192000" cy="6858000"/>
  <p:notesSz cx="7104063" cy="10234613"/>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46">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5424"/>
    <a:srgbClr val="00FFFF"/>
    <a:srgbClr val="FFFFCC"/>
    <a:srgbClr val="C8CE9F"/>
    <a:srgbClr val="CBDAC7"/>
    <a:srgbClr val="EAEEDD"/>
    <a:srgbClr val="D3DC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2" d="100"/>
          <a:sy n="72" d="100"/>
        </p:scale>
        <p:origin x="618" y="66"/>
      </p:cViewPr>
      <p:guideLst>
        <p:guide orient="horz" pos="2146"/>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zh-CN"/>
  <c:roundedCorners val="1"/>
  <c:style val="2"/>
  <c:chart>
    <c:autoTitleDeleted val="1"/>
    <c:plotArea>
      <c:layout/>
      <c:doughnutChart>
        <c:varyColors val="1"/>
        <c:ser>
          <c:idx val="0"/>
          <c:order val="0"/>
          <c:tx>
            <c:strRef>
              <c:f>Sheet1!$B$1</c:f>
              <c:strCache>
                <c:ptCount val="1"/>
                <c:pt idx="0">
                  <c:v>Percent</c:v>
                </c:pt>
              </c:strCache>
            </c:strRef>
          </c:tx>
          <c:spPr>
            <a:solidFill>
              <a:schemeClr val="accent2"/>
            </a:solidFill>
          </c:spPr>
          <c:dPt>
            <c:idx val="0"/>
            <c:bubble3D val="0"/>
            <c:spPr>
              <a:solidFill>
                <a:schemeClr val="accent1">
                  <a:lumMod val="60000"/>
                  <a:lumOff val="40000"/>
                </a:schemeClr>
              </a:solidFill>
              <a:ln>
                <a:noFill/>
              </a:ln>
            </c:spPr>
            <c:extLst>
              <c:ext xmlns:c16="http://schemas.microsoft.com/office/drawing/2014/chart" uri="{C3380CC4-5D6E-409C-BE32-E72D297353CC}">
                <c16:uniqueId val="{00000001-3FC9-40F9-B1B5-FF628104AD79}"/>
              </c:ext>
            </c:extLst>
          </c:dPt>
          <c:dPt>
            <c:idx val="1"/>
            <c:bubble3D val="0"/>
            <c:spPr>
              <a:solidFill>
                <a:schemeClr val="accent1"/>
              </a:solidFill>
              <a:ln>
                <a:noFill/>
              </a:ln>
            </c:spPr>
            <c:extLst>
              <c:ext xmlns:c16="http://schemas.microsoft.com/office/drawing/2014/chart" uri="{C3380CC4-5D6E-409C-BE32-E72D297353CC}">
                <c16:uniqueId val="{00000003-3FC9-40F9-B1B5-FF628104AD79}"/>
              </c:ext>
            </c:extLst>
          </c:dPt>
          <c:cat>
            <c:strRef>
              <c:f>Sheet1!$A$2:$A$3</c:f>
              <c:strCache>
                <c:ptCount val="2"/>
                <c:pt idx="0">
                  <c:v>Female</c:v>
                </c:pt>
                <c:pt idx="1">
                  <c:v>Male</c:v>
                </c:pt>
              </c:strCache>
            </c:strRef>
          </c:cat>
          <c:val>
            <c:numRef>
              <c:f>Sheet1!$B$2:$B$3</c:f>
              <c:numCache>
                <c:formatCode>0%</c:formatCode>
                <c:ptCount val="2"/>
                <c:pt idx="0">
                  <c:v>0.55000000000000004</c:v>
                </c:pt>
                <c:pt idx="1">
                  <c:v>0.45</c:v>
                </c:pt>
              </c:numCache>
            </c:numRef>
          </c:val>
          <c:extLst>
            <c:ext xmlns:c16="http://schemas.microsoft.com/office/drawing/2014/chart" uri="{C3380CC4-5D6E-409C-BE32-E72D297353CC}">
              <c16:uniqueId val="{00000004-3FC9-40F9-B1B5-FF628104AD79}"/>
            </c:ext>
          </c:extLst>
        </c:ser>
        <c:dLbls>
          <c:showLegendKey val="0"/>
          <c:showVal val="0"/>
          <c:showCatName val="0"/>
          <c:showSerName val="0"/>
          <c:showPercent val="0"/>
          <c:showBubbleSize val="0"/>
          <c:showLeaderLines val="1"/>
        </c:dLbls>
        <c:firstSliceAng val="0"/>
        <c:holeSize val="72"/>
      </c:doughnutChart>
    </c:plotArea>
    <c:plotVisOnly val="1"/>
    <c:dispBlanksAs val="zero"/>
    <c:showDLblsOverMax val="1"/>
  </c:chart>
  <c:txPr>
    <a:bodyPr/>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zh-CN"/>
  <c:roundedCorners val="1"/>
  <c:style val="2"/>
  <c:chart>
    <c:autoTitleDeleted val="1"/>
    <c:plotArea>
      <c:layout/>
      <c:doughnutChart>
        <c:varyColors val="1"/>
        <c:ser>
          <c:idx val="0"/>
          <c:order val="0"/>
          <c:tx>
            <c:strRef>
              <c:f>Sheet1!$B$1</c:f>
              <c:strCache>
                <c:ptCount val="1"/>
                <c:pt idx="0">
                  <c:v>Percent</c:v>
                </c:pt>
              </c:strCache>
            </c:strRef>
          </c:tx>
          <c:spPr>
            <a:solidFill>
              <a:schemeClr val="accent2"/>
            </a:solidFill>
          </c:spPr>
          <c:dPt>
            <c:idx val="0"/>
            <c:bubble3D val="0"/>
            <c:spPr>
              <a:solidFill>
                <a:schemeClr val="accent2">
                  <a:lumMod val="60000"/>
                  <a:lumOff val="40000"/>
                </a:schemeClr>
              </a:solidFill>
              <a:ln>
                <a:noFill/>
              </a:ln>
            </c:spPr>
            <c:extLst>
              <c:ext xmlns:c16="http://schemas.microsoft.com/office/drawing/2014/chart" uri="{C3380CC4-5D6E-409C-BE32-E72D297353CC}">
                <c16:uniqueId val="{00000001-63A8-4CA0-A751-82BFC11B02B8}"/>
              </c:ext>
            </c:extLst>
          </c:dPt>
          <c:dPt>
            <c:idx val="1"/>
            <c:bubble3D val="0"/>
            <c:spPr>
              <a:solidFill>
                <a:schemeClr val="accent2"/>
              </a:solidFill>
              <a:ln>
                <a:noFill/>
              </a:ln>
            </c:spPr>
            <c:extLst>
              <c:ext xmlns:c16="http://schemas.microsoft.com/office/drawing/2014/chart" uri="{C3380CC4-5D6E-409C-BE32-E72D297353CC}">
                <c16:uniqueId val="{00000003-63A8-4CA0-A751-82BFC11B02B8}"/>
              </c:ext>
            </c:extLst>
          </c:dPt>
          <c:cat>
            <c:strRef>
              <c:f>Sheet1!$A$2:$A$3</c:f>
              <c:strCache>
                <c:ptCount val="2"/>
                <c:pt idx="0">
                  <c:v>Female</c:v>
                </c:pt>
                <c:pt idx="1">
                  <c:v>Male</c:v>
                </c:pt>
              </c:strCache>
            </c:strRef>
          </c:cat>
          <c:val>
            <c:numRef>
              <c:f>Sheet1!$B$2:$B$3</c:f>
              <c:numCache>
                <c:formatCode>0%</c:formatCode>
                <c:ptCount val="2"/>
                <c:pt idx="0">
                  <c:v>0.60000000000000064</c:v>
                </c:pt>
                <c:pt idx="1">
                  <c:v>0.4</c:v>
                </c:pt>
              </c:numCache>
            </c:numRef>
          </c:val>
          <c:extLst>
            <c:ext xmlns:c16="http://schemas.microsoft.com/office/drawing/2014/chart" uri="{C3380CC4-5D6E-409C-BE32-E72D297353CC}">
              <c16:uniqueId val="{00000004-63A8-4CA0-A751-82BFC11B02B8}"/>
            </c:ext>
          </c:extLst>
        </c:ser>
        <c:dLbls>
          <c:showLegendKey val="0"/>
          <c:showVal val="0"/>
          <c:showCatName val="0"/>
          <c:showSerName val="0"/>
          <c:showPercent val="0"/>
          <c:showBubbleSize val="0"/>
          <c:showLeaderLines val="1"/>
        </c:dLbls>
        <c:firstSliceAng val="0"/>
        <c:holeSize val="72"/>
      </c:doughnutChart>
    </c:plotArea>
    <c:plotVisOnly val="1"/>
    <c:dispBlanksAs val="zero"/>
    <c:showDLblsOverMax val="1"/>
  </c:chart>
  <c:txPr>
    <a:bodyPr/>
    <a:lstStyle/>
    <a:p>
      <a:pPr>
        <a:defRPr lang="zh-CN"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zh-CN"/>
  <c:roundedCorners val="1"/>
  <c:style val="2"/>
  <c:chart>
    <c:autoTitleDeleted val="1"/>
    <c:plotArea>
      <c:layout/>
      <c:doughnutChart>
        <c:varyColors val="1"/>
        <c:ser>
          <c:idx val="0"/>
          <c:order val="0"/>
          <c:tx>
            <c:strRef>
              <c:f>Sheet1!$B$1</c:f>
              <c:strCache>
                <c:ptCount val="1"/>
                <c:pt idx="0">
                  <c:v>Percent</c:v>
                </c:pt>
              </c:strCache>
            </c:strRef>
          </c:tx>
          <c:spPr>
            <a:solidFill>
              <a:schemeClr val="accent4"/>
            </a:solidFill>
          </c:spPr>
          <c:dPt>
            <c:idx val="0"/>
            <c:bubble3D val="0"/>
            <c:spPr>
              <a:solidFill>
                <a:schemeClr val="accent4">
                  <a:lumMod val="60000"/>
                  <a:lumOff val="40000"/>
                </a:schemeClr>
              </a:solidFill>
              <a:ln>
                <a:noFill/>
              </a:ln>
            </c:spPr>
            <c:extLst>
              <c:ext xmlns:c16="http://schemas.microsoft.com/office/drawing/2014/chart" uri="{C3380CC4-5D6E-409C-BE32-E72D297353CC}">
                <c16:uniqueId val="{00000001-101B-480F-A165-B5E0B3F63DCE}"/>
              </c:ext>
            </c:extLst>
          </c:dPt>
          <c:dPt>
            <c:idx val="1"/>
            <c:bubble3D val="0"/>
            <c:spPr>
              <a:solidFill>
                <a:schemeClr val="accent4"/>
              </a:solidFill>
              <a:ln>
                <a:noFill/>
              </a:ln>
            </c:spPr>
            <c:extLst>
              <c:ext xmlns:c16="http://schemas.microsoft.com/office/drawing/2014/chart" uri="{C3380CC4-5D6E-409C-BE32-E72D297353CC}">
                <c16:uniqueId val="{00000003-101B-480F-A165-B5E0B3F63DCE}"/>
              </c:ext>
            </c:extLst>
          </c:dPt>
          <c:cat>
            <c:strRef>
              <c:f>Sheet1!$A$2:$A$3</c:f>
              <c:strCache>
                <c:ptCount val="2"/>
                <c:pt idx="0">
                  <c:v>Female</c:v>
                </c:pt>
                <c:pt idx="1">
                  <c:v>Male</c:v>
                </c:pt>
              </c:strCache>
            </c:strRef>
          </c:cat>
          <c:val>
            <c:numRef>
              <c:f>Sheet1!$B$2:$B$3</c:f>
              <c:numCache>
                <c:formatCode>0%</c:formatCode>
                <c:ptCount val="2"/>
                <c:pt idx="0">
                  <c:v>0.45</c:v>
                </c:pt>
                <c:pt idx="1">
                  <c:v>0.55000000000000004</c:v>
                </c:pt>
              </c:numCache>
            </c:numRef>
          </c:val>
          <c:extLst>
            <c:ext xmlns:c16="http://schemas.microsoft.com/office/drawing/2014/chart" uri="{C3380CC4-5D6E-409C-BE32-E72D297353CC}">
              <c16:uniqueId val="{00000004-101B-480F-A165-B5E0B3F63DCE}"/>
            </c:ext>
          </c:extLst>
        </c:ser>
        <c:dLbls>
          <c:showLegendKey val="0"/>
          <c:showVal val="0"/>
          <c:showCatName val="0"/>
          <c:showSerName val="0"/>
          <c:showPercent val="0"/>
          <c:showBubbleSize val="0"/>
          <c:showLeaderLines val="1"/>
        </c:dLbls>
        <c:firstSliceAng val="0"/>
        <c:holeSize val="72"/>
      </c:doughnutChart>
    </c:plotArea>
    <c:plotVisOnly val="1"/>
    <c:dispBlanksAs val="zero"/>
    <c:showDLblsOverMax val="1"/>
  </c:chart>
  <c:txPr>
    <a:bodyPr/>
    <a:lstStyle/>
    <a:p>
      <a:pPr>
        <a:defRPr lang="zh-CN" sz="1800"/>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zh-CN"/>
  <c:roundedCorners val="1"/>
  <c:style val="2"/>
  <c:chart>
    <c:autoTitleDeleted val="1"/>
    <c:plotArea>
      <c:layout/>
      <c:doughnutChart>
        <c:varyColors val="1"/>
        <c:ser>
          <c:idx val="0"/>
          <c:order val="0"/>
          <c:tx>
            <c:strRef>
              <c:f>Sheet1!$B$1</c:f>
              <c:strCache>
                <c:ptCount val="1"/>
                <c:pt idx="0">
                  <c:v>Percent</c:v>
                </c:pt>
              </c:strCache>
            </c:strRef>
          </c:tx>
          <c:spPr>
            <a:solidFill>
              <a:schemeClr val="accent6">
                <a:lumMod val="60000"/>
                <a:lumOff val="40000"/>
              </a:schemeClr>
            </a:solidFill>
          </c:spPr>
          <c:dPt>
            <c:idx val="0"/>
            <c:bubble3D val="0"/>
            <c:spPr>
              <a:solidFill>
                <a:schemeClr val="accent6">
                  <a:lumMod val="60000"/>
                  <a:lumOff val="40000"/>
                </a:schemeClr>
              </a:solidFill>
              <a:ln>
                <a:noFill/>
              </a:ln>
            </c:spPr>
            <c:extLst>
              <c:ext xmlns:c16="http://schemas.microsoft.com/office/drawing/2014/chart" uri="{C3380CC4-5D6E-409C-BE32-E72D297353CC}">
                <c16:uniqueId val="{00000001-3618-448C-B220-48443D6F3F3E}"/>
              </c:ext>
            </c:extLst>
          </c:dPt>
          <c:dPt>
            <c:idx val="1"/>
            <c:bubble3D val="0"/>
            <c:spPr>
              <a:solidFill>
                <a:schemeClr val="accent6">
                  <a:lumMod val="60000"/>
                  <a:lumOff val="40000"/>
                </a:schemeClr>
              </a:solidFill>
              <a:ln>
                <a:noFill/>
              </a:ln>
            </c:spPr>
            <c:extLst>
              <c:ext xmlns:c16="http://schemas.microsoft.com/office/drawing/2014/chart" uri="{C3380CC4-5D6E-409C-BE32-E72D297353CC}">
                <c16:uniqueId val="{00000003-3618-448C-B220-48443D6F3F3E}"/>
              </c:ext>
            </c:extLst>
          </c:dPt>
          <c:cat>
            <c:strRef>
              <c:f>Sheet1!$A$2:$A$3</c:f>
              <c:strCache>
                <c:ptCount val="2"/>
                <c:pt idx="0">
                  <c:v>Female</c:v>
                </c:pt>
                <c:pt idx="1">
                  <c:v>Male</c:v>
                </c:pt>
              </c:strCache>
            </c:strRef>
          </c:cat>
          <c:val>
            <c:numRef>
              <c:f>Sheet1!$B$2:$B$3</c:f>
              <c:numCache>
                <c:formatCode>0%</c:formatCode>
                <c:ptCount val="2"/>
                <c:pt idx="0">
                  <c:v>0.35000000000000031</c:v>
                </c:pt>
                <c:pt idx="1">
                  <c:v>0.65000000000000346</c:v>
                </c:pt>
              </c:numCache>
            </c:numRef>
          </c:val>
          <c:extLst>
            <c:ext xmlns:c16="http://schemas.microsoft.com/office/drawing/2014/chart" uri="{C3380CC4-5D6E-409C-BE32-E72D297353CC}">
              <c16:uniqueId val="{00000004-3618-448C-B220-48443D6F3F3E}"/>
            </c:ext>
          </c:extLst>
        </c:ser>
        <c:dLbls>
          <c:showLegendKey val="0"/>
          <c:showVal val="0"/>
          <c:showCatName val="0"/>
          <c:showSerName val="0"/>
          <c:showPercent val="0"/>
          <c:showBubbleSize val="0"/>
          <c:showLeaderLines val="1"/>
        </c:dLbls>
        <c:firstSliceAng val="0"/>
        <c:holeSize val="72"/>
      </c:doughnutChart>
    </c:plotArea>
    <c:plotVisOnly val="1"/>
    <c:dispBlanksAs val="zero"/>
    <c:showDLblsOverMax val="1"/>
  </c:chart>
  <c:txPr>
    <a:bodyPr/>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117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1175"/>
          </a:xfrm>
          <a:prstGeom prst="rect">
            <a:avLst/>
          </a:prstGeom>
        </p:spPr>
        <p:txBody>
          <a:bodyPr vert="horz" lIns="91440" tIns="45720" rIns="91440" bIns="45720" rtlCol="0"/>
          <a:lstStyle>
            <a:lvl1pPr algn="r">
              <a:defRPr sz="1200"/>
            </a:lvl1pPr>
          </a:lstStyle>
          <a:p>
            <a:fld id="{81AE4AC4-3F26-48FF-BE28-14B57D71E126}" type="datetimeFigureOut">
              <a:rPr lang="zh-CN" altLang="en-US" smtClean="0"/>
              <a:pPr/>
              <a:t>2018/9/7</a:t>
            </a:fld>
            <a:endParaRPr lang="zh-CN" altLang="en-US"/>
          </a:p>
        </p:txBody>
      </p:sp>
      <p:sp>
        <p:nvSpPr>
          <p:cNvPr id="4" name="幻灯片图像占位符 3"/>
          <p:cNvSpPr>
            <a:spLocks noGrp="1" noRot="1" noChangeAspect="1"/>
          </p:cNvSpPr>
          <p:nvPr>
            <p:ph type="sldImg" idx="2"/>
          </p:nvPr>
        </p:nvSpPr>
        <p:spPr>
          <a:xfrm>
            <a:off x="142875" y="768350"/>
            <a:ext cx="6818313" cy="3836988"/>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860925"/>
            <a:ext cx="5683250" cy="4605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1850"/>
            <a:ext cx="3078163" cy="511175"/>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1175"/>
          </a:xfrm>
          <a:prstGeom prst="rect">
            <a:avLst/>
          </a:prstGeom>
        </p:spPr>
        <p:txBody>
          <a:bodyPr vert="horz" lIns="91440" tIns="45720" rIns="91440" bIns="45720" rtlCol="0" anchor="b"/>
          <a:lstStyle>
            <a:lvl1pPr algn="r">
              <a:defRPr sz="1200"/>
            </a:lvl1pPr>
          </a:lstStyle>
          <a:p>
            <a:fld id="{5A04FA34-DDC2-4732-BEE3-5530C8E6A384}"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6</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7</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8</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9</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10</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11</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12</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13</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14</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15</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16</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17</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18</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19</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20</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21</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22</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23</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24</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25</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26</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27</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28</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29</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30</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31</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32</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33</a:t>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34</a:t>
            </a:fld>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35</a:t>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36</a:t>
            </a:fld>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37</a:t>
            </a:fld>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38</a:t>
            </a:fld>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39</a:t>
            </a:fld>
            <a:endParaRPr lang="zh-CN"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40</a:t>
            </a:fld>
            <a:endParaRPr lang="zh-CN"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41</a:t>
            </a:fld>
            <a:endParaRPr lang="zh-CN"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42</a:t>
            </a:fld>
            <a:endParaRPr lang="zh-CN"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43</a:t>
            </a:fld>
            <a:endParaRPr lang="zh-CN"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44</a:t>
            </a:fld>
            <a:endParaRPr lang="zh-CN"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45</a:t>
            </a:fld>
            <a:endParaRPr lang="zh-CN"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pPr/>
              <a:t>46</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2018/9/7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pic>
        <p:nvPicPr>
          <p:cNvPr id="7" name="图片 6" descr="图标.png"/>
          <p:cNvPicPr>
            <a:picLocks noChangeAspect="1"/>
          </p:cNvPicPr>
          <p:nvPr userDrawn="1"/>
        </p:nvPicPr>
        <p:blipFill>
          <a:blip r:embed="rId2"/>
          <a:stretch>
            <a:fillRect/>
          </a:stretch>
        </p:blipFill>
        <p:spPr>
          <a:xfrm>
            <a:off x="11148646" y="0"/>
            <a:ext cx="1043354" cy="1043354"/>
          </a:xfrm>
          <a:prstGeom prst="rect">
            <a:avLst/>
          </a:prstGeom>
        </p:spPr>
      </p:pic>
    </p:spTree>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2018/9/7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2018/9/7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2018/9/7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2018/9/7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2018/9/7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2018/9/7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2018/9/7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2018/9/7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2018/9/7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AEEDD"/>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2018/9/7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
        <p:nvSpPr>
          <p:cNvPr id="8" name="矩形 7"/>
          <p:cNvSpPr/>
          <p:nvPr userDrawn="1"/>
        </p:nvSpPr>
        <p:spPr>
          <a:xfrm>
            <a:off x="11416864" y="659441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模板下载：</a:t>
            </a:r>
            <a:r>
              <a:rPr kumimoji="0" lang="en-US" altLang="zh-CN" sz="100" b="0" i="0" u="none" strike="noStrike" kern="0" cap="none" spc="0" normalizeH="0" baseline="0" noProof="0" dirty="0">
                <a:ln>
                  <a:noFill/>
                </a:ln>
                <a:solidFill>
                  <a:schemeClr val="bg1">
                    <a:lumMod val="95000"/>
                  </a:schemeClr>
                </a:solidFill>
                <a:effectLst/>
                <a:uLnTx/>
                <a:uFillTx/>
              </a:rPr>
              <a:t>www.1ppt.com/moban/     </a:t>
            </a:r>
            <a:r>
              <a:rPr kumimoji="0" lang="zh-CN" altLang="en-US" sz="100" b="0" i="0" u="none" strike="noStrike" kern="0" cap="none" spc="0" normalizeH="0" baseline="0" noProof="0" dirty="0">
                <a:ln>
                  <a:noFill/>
                </a:ln>
                <a:solidFill>
                  <a:schemeClr val="bg1">
                    <a:lumMod val="95000"/>
                  </a:schemeClr>
                </a:solidFill>
                <a:effectLst/>
                <a:uLnTx/>
                <a:uFillTx/>
              </a:rPr>
              <a:t>行业</a:t>
            </a: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模板：</a:t>
            </a:r>
            <a:r>
              <a:rPr kumimoji="0" lang="en-US" altLang="zh-CN" sz="100" b="0" i="0" u="none" strike="noStrike" kern="0" cap="none" spc="0" normalizeH="0" baseline="0" noProof="0" dirty="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chemeClr val="bg1">
                    <a:lumMod val="95000"/>
                  </a:schemeClr>
                </a:solidFill>
                <a:effectLst/>
                <a:uLnTx/>
                <a:uFillTx/>
              </a:rPr>
              <a:t>节日</a:t>
            </a: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模板：</a:t>
            </a:r>
            <a:r>
              <a:rPr kumimoji="0" lang="en-US" altLang="zh-CN" sz="100" b="0" i="0" u="none" strike="noStrike" kern="0" cap="none" spc="0" normalizeH="0" baseline="0" noProof="0" dirty="0">
                <a:ln>
                  <a:noFill/>
                </a:ln>
                <a:solidFill>
                  <a:schemeClr val="bg1">
                    <a:lumMod val="95000"/>
                  </a:schemeClr>
                </a:solidFill>
                <a:effectLst/>
                <a:uLnTx/>
                <a:uFillTx/>
              </a:rPr>
              <a:t>www.1ppt.com/jieri/           PPT</a:t>
            </a:r>
            <a:r>
              <a:rPr kumimoji="0" lang="zh-CN" altLang="en-US" sz="100" b="0" i="0" u="none" strike="noStrike" kern="0" cap="none" spc="0" normalizeH="0" baseline="0" noProof="0" dirty="0">
                <a:ln>
                  <a:noFill/>
                </a:ln>
                <a:solidFill>
                  <a:schemeClr val="bg1">
                    <a:lumMod val="95000"/>
                  </a:schemeClr>
                </a:solidFill>
                <a:effectLst/>
                <a:uLnTx/>
                <a:uFillTx/>
              </a:rPr>
              <a:t>素材下载：</a:t>
            </a:r>
            <a:r>
              <a:rPr kumimoji="0" lang="en-US" altLang="zh-CN" sz="100" b="0" i="0" u="none" strike="noStrike" kern="0" cap="none" spc="0" normalizeH="0" baseline="0" noProof="0" dirty="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背景图片：</a:t>
            </a:r>
            <a:r>
              <a:rPr kumimoji="0" lang="en-US" altLang="zh-CN" sz="100" b="0" i="0" u="none" strike="noStrike" kern="0" cap="none" spc="0" normalizeH="0" baseline="0" noProof="0" dirty="0">
                <a:ln>
                  <a:noFill/>
                </a:ln>
                <a:solidFill>
                  <a:schemeClr val="bg1">
                    <a:lumMod val="95000"/>
                  </a:schemeClr>
                </a:solidFill>
                <a:effectLst/>
                <a:uLnTx/>
                <a:uFillTx/>
              </a:rPr>
              <a:t>www.1ppt.com/beijing/      PPT</a:t>
            </a:r>
            <a:r>
              <a:rPr kumimoji="0" lang="zh-CN" altLang="en-US" sz="100" b="0" i="0" u="none" strike="noStrike" kern="0" cap="none" spc="0" normalizeH="0" baseline="0" noProof="0" dirty="0">
                <a:ln>
                  <a:noFill/>
                </a:ln>
                <a:solidFill>
                  <a:schemeClr val="bg1">
                    <a:lumMod val="95000"/>
                  </a:schemeClr>
                </a:solidFill>
                <a:effectLst/>
                <a:uLnTx/>
                <a:uFillTx/>
              </a:rPr>
              <a:t>图表下载：</a:t>
            </a:r>
            <a:r>
              <a:rPr kumimoji="0" lang="en-US" altLang="zh-CN" sz="100" b="0" i="0" u="none" strike="noStrike" kern="0" cap="none" spc="0" normalizeH="0" baseline="0" noProof="0" dirty="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chemeClr val="bg1">
                    <a:lumMod val="95000"/>
                  </a:schemeClr>
                </a:solidFill>
                <a:effectLst/>
                <a:uLnTx/>
                <a:uFillTx/>
              </a:rPr>
              <a:t>优秀</a:t>
            </a: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下载：</a:t>
            </a:r>
            <a:r>
              <a:rPr kumimoji="0" lang="en-US" altLang="zh-CN" sz="100" b="0" i="0" u="none" strike="noStrike" kern="0" cap="none" spc="0" normalizeH="0" baseline="0" noProof="0" dirty="0">
                <a:ln>
                  <a:noFill/>
                </a:ln>
                <a:solidFill>
                  <a:schemeClr val="bg1">
                    <a:lumMod val="95000"/>
                  </a:schemeClr>
                </a:solidFill>
                <a:effectLst/>
                <a:uLnTx/>
                <a:uFillTx/>
              </a:rPr>
              <a:t>www.1ppt.com/xiazai/        PPT</a:t>
            </a:r>
            <a:r>
              <a:rPr kumimoji="0" lang="zh-CN" altLang="en-US" sz="100" b="0" i="0" u="none" strike="noStrike" kern="0" cap="none" spc="0" normalizeH="0" baseline="0" noProof="0" dirty="0">
                <a:ln>
                  <a:noFill/>
                </a:ln>
                <a:solidFill>
                  <a:schemeClr val="bg1">
                    <a:lumMod val="95000"/>
                  </a:schemeClr>
                </a:solidFill>
                <a:effectLst/>
                <a:uLnTx/>
                <a:uFillTx/>
              </a:rPr>
              <a:t>教程： </a:t>
            </a:r>
            <a:r>
              <a:rPr kumimoji="0" lang="en-US" altLang="zh-CN" sz="100" b="0" i="0" u="none" strike="noStrike" kern="0" cap="none" spc="0" normalizeH="0" baseline="0" noProof="0" dirty="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chemeClr val="bg1">
                    <a:lumMod val="95000"/>
                  </a:schemeClr>
                </a:solidFill>
                <a:effectLst/>
                <a:uLnTx/>
                <a:uFillTx/>
              </a:rPr>
              <a:t>Word</a:t>
            </a:r>
            <a:r>
              <a:rPr kumimoji="0" lang="zh-CN" altLang="en-US" sz="100" b="0" i="0" u="none" strike="noStrike" kern="0" cap="none" spc="0" normalizeH="0" baseline="0" noProof="0" dirty="0">
                <a:ln>
                  <a:noFill/>
                </a:ln>
                <a:solidFill>
                  <a:schemeClr val="bg1">
                    <a:lumMod val="95000"/>
                  </a:schemeClr>
                </a:solidFill>
                <a:effectLst/>
                <a:uLnTx/>
                <a:uFillTx/>
              </a:rPr>
              <a:t>教程： </a:t>
            </a:r>
            <a:r>
              <a:rPr kumimoji="0" lang="en-US" altLang="zh-CN" sz="100" b="0" i="0" u="none" strike="noStrike" kern="0" cap="none" spc="0" normalizeH="0" baseline="0" noProof="0" dirty="0">
                <a:ln>
                  <a:noFill/>
                </a:ln>
                <a:solidFill>
                  <a:schemeClr val="bg1">
                    <a:lumMod val="95000"/>
                  </a:schemeClr>
                </a:solidFill>
                <a:effectLst/>
                <a:uLnTx/>
                <a:uFillTx/>
              </a:rPr>
              <a:t>www.1ppt.com/word/              Excel</a:t>
            </a:r>
            <a:r>
              <a:rPr kumimoji="0" lang="zh-CN" altLang="en-US" sz="100" b="0" i="0" u="none" strike="noStrike" kern="0" cap="none" spc="0" normalizeH="0" baseline="0" noProof="0" dirty="0">
                <a:ln>
                  <a:noFill/>
                </a:ln>
                <a:solidFill>
                  <a:schemeClr val="bg1">
                    <a:lumMod val="95000"/>
                  </a:schemeClr>
                </a:solidFill>
                <a:effectLst/>
                <a:uLnTx/>
                <a:uFillTx/>
              </a:rPr>
              <a:t>教程：</a:t>
            </a:r>
            <a:r>
              <a:rPr kumimoji="0" lang="en-US" altLang="zh-CN" sz="100" b="0" i="0" u="none" strike="noStrike" kern="0" cap="none" spc="0" normalizeH="0" baseline="0" noProof="0" dirty="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chemeClr val="bg1">
                    <a:lumMod val="95000"/>
                  </a:schemeClr>
                </a:solidFill>
                <a:effectLst/>
                <a:uLnTx/>
                <a:uFillTx/>
              </a:rPr>
              <a:t>资料下载：</a:t>
            </a:r>
            <a:r>
              <a:rPr kumimoji="0" lang="en-US" altLang="zh-CN" sz="100" b="0" i="0" u="none" strike="noStrike" kern="0" cap="none" spc="0" normalizeH="0" baseline="0" noProof="0" dirty="0">
                <a:ln>
                  <a:noFill/>
                </a:ln>
                <a:solidFill>
                  <a:schemeClr val="bg1">
                    <a:lumMod val="95000"/>
                  </a:schemeClr>
                </a:solidFill>
                <a:effectLst/>
                <a:uLnTx/>
                <a:uFillTx/>
              </a:rPr>
              <a:t>www.1ppt.com/ziliao/                PPT</a:t>
            </a:r>
            <a:r>
              <a:rPr kumimoji="0" lang="zh-CN" altLang="en-US" sz="100" b="0" i="0" u="none" strike="noStrike" kern="0" cap="none" spc="0" normalizeH="0" baseline="0" noProof="0" dirty="0">
                <a:ln>
                  <a:noFill/>
                </a:ln>
                <a:solidFill>
                  <a:schemeClr val="bg1">
                    <a:lumMod val="95000"/>
                  </a:schemeClr>
                </a:solidFill>
                <a:effectLst/>
                <a:uLnTx/>
                <a:uFillTx/>
              </a:rPr>
              <a:t>课件下载：</a:t>
            </a:r>
            <a:r>
              <a:rPr kumimoji="0" lang="en-US" altLang="zh-CN" sz="100" b="0" i="0" u="none" strike="noStrike" kern="0" cap="none" spc="0" normalizeH="0" baseline="0" noProof="0" dirty="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chemeClr val="bg1">
                    <a:lumMod val="95000"/>
                  </a:schemeClr>
                </a:solidFill>
                <a:effectLst/>
                <a:uLnTx/>
                <a:uFillTx/>
              </a:rPr>
              <a:t>范文下载：</a:t>
            </a:r>
            <a:r>
              <a:rPr kumimoji="0" lang="en-US" altLang="zh-CN" sz="100" b="0" i="0" u="none" strike="noStrike" kern="0" cap="none" spc="0" normalizeH="0" baseline="0" noProof="0" dirty="0">
                <a:ln>
                  <a:noFill/>
                </a:ln>
                <a:solidFill>
                  <a:schemeClr val="bg1">
                    <a:lumMod val="95000"/>
                  </a:schemeClr>
                </a:solidFill>
                <a:effectLst/>
                <a:uLnTx/>
                <a:uFillTx/>
              </a:rPr>
              <a:t>www.1ppt.com/fanwen/             </a:t>
            </a:r>
            <a:r>
              <a:rPr kumimoji="0" lang="zh-CN" altLang="en-US" sz="100" b="0" i="0" u="none" strike="noStrike" kern="0" cap="none" spc="0" normalizeH="0" baseline="0" noProof="0" dirty="0">
                <a:ln>
                  <a:noFill/>
                </a:ln>
                <a:solidFill>
                  <a:schemeClr val="bg1">
                    <a:lumMod val="95000"/>
                  </a:schemeClr>
                </a:solidFill>
                <a:effectLst/>
                <a:uLnTx/>
                <a:uFillTx/>
              </a:rPr>
              <a:t>试卷下载：</a:t>
            </a:r>
            <a:r>
              <a:rPr kumimoji="0" lang="en-US" altLang="zh-CN" sz="100" b="0" i="0" u="none" strike="noStrike" kern="0" cap="none" spc="0" normalizeH="0" baseline="0" noProof="0" dirty="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chemeClr val="bg1">
                    <a:lumMod val="95000"/>
                  </a:schemeClr>
                </a:solidFill>
                <a:effectLst/>
                <a:uLnTx/>
                <a:uFillTx/>
              </a:rPr>
              <a:t>教案下载：</a:t>
            </a:r>
            <a:r>
              <a:rPr kumimoji="0" lang="en-US" altLang="zh-CN" sz="100" b="0" i="0" u="none" strike="noStrike" kern="0" cap="none" spc="0" normalizeH="0" baseline="0" noProof="0" dirty="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chemeClr val="bg1">
                    <a:lumMod val="95000"/>
                  </a:schemeClr>
                </a:solidFill>
                <a:effectLst/>
                <a:uLnTx/>
                <a:uFillTx/>
              </a:rPr>
              <a:t>字体下载：</a:t>
            </a:r>
            <a:r>
              <a:rPr kumimoji="0" lang="en-US" altLang="zh-CN" sz="100" b="0" i="0" u="none" strike="noStrike" kern="0" cap="none" spc="0" normalizeH="0" baseline="0" noProof="0" dirty="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chemeClr val="bg1">
                    <a:lumMod val="95000"/>
                  </a:schemeClr>
                </a:solidFill>
                <a:effectLst/>
                <a:uLnTx/>
                <a:uFillTx/>
              </a:rPr>
              <a:t> </a:t>
            </a:r>
            <a:endParaRPr kumimoji="0" lang="zh-CN" altLang="en-US" sz="100" b="0" i="0" u="none" strike="noStrike" kern="0" cap="none" spc="0" normalizeH="0" baseline="0" noProof="0" dirty="0">
              <a:ln>
                <a:noFill/>
              </a:ln>
              <a:solidFill>
                <a:schemeClr val="bg1">
                  <a:lumMod val="95000"/>
                </a:schemeClr>
              </a:solidFill>
              <a:effectLst/>
              <a:uLnTx/>
              <a:uFillTx/>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1.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6.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chart" Target="../charts/chart1.xml"/><Relationship Id="rId7"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6.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gif"/><Relationship Id="rId4" Type="http://schemas.openxmlformats.org/officeDocument/2006/relationships/hyperlink" Target="&#39640;&#20013;&#33521;&#35821;&#38405;&#35835;&#31532;1&#21608;&#26143;&#26399;&#19968;.docx"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6.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6.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jpeg"/></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8.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4" name="内容占位符 3" descr="微信图片_20180808165100.jpg"/>
          <p:cNvPicPr>
            <a:picLocks noGrp="1" noChangeAspect="1"/>
          </p:cNvPicPr>
          <p:nvPr>
            <p:ph idx="1"/>
          </p:nvPr>
        </p:nvPicPr>
        <p:blipFill>
          <a:blip r:embed="rId2"/>
          <a:stretch>
            <a:fillRect/>
          </a:stretch>
        </p:blipFill>
        <p:spPr>
          <a:xfrm>
            <a:off x="0" y="0"/>
            <a:ext cx="12192000" cy="6858000"/>
          </a:xfrm>
        </p:spPr>
      </p:pic>
      <p:grpSp>
        <p:nvGrpSpPr>
          <p:cNvPr id="5" name="组合 18"/>
          <p:cNvGrpSpPr/>
          <p:nvPr/>
        </p:nvGrpSpPr>
        <p:grpSpPr>
          <a:xfrm>
            <a:off x="2607677" y="344384"/>
            <a:ext cx="7191560" cy="2184690"/>
            <a:chOff x="909505" y="692326"/>
            <a:chExt cx="7191560" cy="2184690"/>
          </a:xfrm>
        </p:grpSpPr>
        <p:sp>
          <p:nvSpPr>
            <p:cNvPr id="6" name="TextBox 12"/>
            <p:cNvSpPr txBox="1"/>
            <p:nvPr/>
          </p:nvSpPr>
          <p:spPr>
            <a:xfrm>
              <a:off x="4658149" y="692326"/>
              <a:ext cx="1928206" cy="2174795"/>
            </a:xfrm>
            <a:prstGeom prst="ellipse">
              <a:avLst/>
            </a:prstGeom>
            <a:solidFill>
              <a:schemeClr val="bg1"/>
            </a:solidFill>
            <a:effectLst>
              <a:softEdge rad="317500"/>
            </a:effectLst>
          </p:spPr>
          <p:txBody>
            <a:bodyPr wrap="none" lIns="68589" tIns="34295" rIns="68589" bIns="34295" rtlCol="0">
              <a:spAutoFit/>
            </a:bodyPr>
            <a:lstStyle/>
            <a:p>
              <a:pPr algn="ctr"/>
              <a:r>
                <a:rPr lang="zh-CN" altLang="en-US" sz="9600" b="1" dirty="0">
                  <a:latin typeface="华文行楷" pitchFamily="2" charset="-122"/>
                  <a:ea typeface="华文行楷" pitchFamily="2" charset="-122"/>
                </a:rPr>
                <a:t>读</a:t>
              </a:r>
            </a:p>
          </p:txBody>
        </p:sp>
        <p:sp>
          <p:nvSpPr>
            <p:cNvPr id="7" name="TextBox 12"/>
            <p:cNvSpPr txBox="1"/>
            <p:nvPr/>
          </p:nvSpPr>
          <p:spPr>
            <a:xfrm>
              <a:off x="3456761" y="702221"/>
              <a:ext cx="1958385" cy="2174795"/>
            </a:xfrm>
            <a:prstGeom prst="ellipse">
              <a:avLst/>
            </a:prstGeom>
            <a:solidFill>
              <a:schemeClr val="bg1"/>
            </a:solidFill>
            <a:effectLst>
              <a:softEdge rad="317500"/>
            </a:effectLst>
          </p:spPr>
          <p:txBody>
            <a:bodyPr wrap="square" lIns="68589" tIns="34295" rIns="68589" bIns="34295" rtlCol="0">
              <a:spAutoFit/>
            </a:bodyPr>
            <a:lstStyle/>
            <a:p>
              <a:pPr algn="ctr"/>
              <a:r>
                <a:rPr lang="zh-CN" altLang="en-US" sz="9600" b="1" dirty="0">
                  <a:latin typeface="华文行楷" pitchFamily="2" charset="-122"/>
                  <a:ea typeface="华文行楷" pitchFamily="2" charset="-122"/>
                </a:rPr>
                <a:t>精</a:t>
              </a:r>
            </a:p>
          </p:txBody>
        </p:sp>
        <p:sp>
          <p:nvSpPr>
            <p:cNvPr id="8" name="TextBox 12"/>
            <p:cNvSpPr txBox="1"/>
            <p:nvPr/>
          </p:nvSpPr>
          <p:spPr>
            <a:xfrm>
              <a:off x="909505" y="1161603"/>
              <a:ext cx="1026173" cy="1136094"/>
            </a:xfrm>
            <a:prstGeom prst="ellipse">
              <a:avLst/>
            </a:prstGeom>
            <a:solidFill>
              <a:schemeClr val="tx1">
                <a:lumMod val="85000"/>
                <a:lumOff val="15000"/>
              </a:schemeClr>
            </a:solidFill>
            <a:effectLst>
              <a:softEdge rad="317500"/>
            </a:effectLst>
          </p:spPr>
          <p:txBody>
            <a:bodyPr wrap="square" lIns="68589" tIns="34295" rIns="68589" bIns="34295" rtlCol="0">
              <a:spAutoFit/>
            </a:bodyPr>
            <a:lstStyle/>
            <a:p>
              <a:r>
                <a:rPr lang="zh-CN" altLang="en-US" sz="4800" b="1" dirty="0">
                  <a:solidFill>
                    <a:schemeClr val="bg1"/>
                  </a:solidFill>
                  <a:latin typeface="黑体" panose="02010609060101010101" charset="-122"/>
                  <a:ea typeface="黑体" panose="02010609060101010101" charset="-122"/>
                </a:rPr>
                <a:t>改</a:t>
              </a:r>
            </a:p>
          </p:txBody>
        </p:sp>
        <p:sp>
          <p:nvSpPr>
            <p:cNvPr id="9" name="TextBox 12"/>
            <p:cNvSpPr txBox="1"/>
            <p:nvPr/>
          </p:nvSpPr>
          <p:spPr>
            <a:xfrm>
              <a:off x="1574524" y="1149726"/>
              <a:ext cx="1107085" cy="1136094"/>
            </a:xfrm>
            <a:prstGeom prst="ellipse">
              <a:avLst/>
            </a:prstGeom>
            <a:solidFill>
              <a:schemeClr val="tx1">
                <a:lumMod val="85000"/>
                <a:lumOff val="15000"/>
              </a:schemeClr>
            </a:solidFill>
            <a:effectLst>
              <a:softEdge rad="317500"/>
            </a:effectLst>
          </p:spPr>
          <p:txBody>
            <a:bodyPr wrap="square" lIns="68589" tIns="34295" rIns="68589" bIns="34295" rtlCol="0">
              <a:spAutoFit/>
            </a:bodyPr>
            <a:lstStyle/>
            <a:p>
              <a:r>
                <a:rPr lang="zh-CN" altLang="en-US" sz="4800" b="1" dirty="0">
                  <a:solidFill>
                    <a:schemeClr val="bg1"/>
                  </a:solidFill>
                  <a:latin typeface="黑体" panose="02010609060101010101" charset="-122"/>
                  <a:ea typeface="黑体" panose="02010609060101010101" charset="-122"/>
                </a:rPr>
                <a:t>变</a:t>
              </a:r>
            </a:p>
          </p:txBody>
        </p:sp>
        <p:sp>
          <p:nvSpPr>
            <p:cNvPr id="10" name="TextBox 12"/>
            <p:cNvSpPr txBox="1"/>
            <p:nvPr/>
          </p:nvSpPr>
          <p:spPr>
            <a:xfrm>
              <a:off x="2334545" y="1220979"/>
              <a:ext cx="686339" cy="1136094"/>
            </a:xfrm>
            <a:prstGeom prst="ellipse">
              <a:avLst/>
            </a:prstGeom>
            <a:solidFill>
              <a:schemeClr val="tx1">
                <a:lumMod val="85000"/>
                <a:lumOff val="15000"/>
              </a:schemeClr>
            </a:solidFill>
            <a:effectLst>
              <a:softEdge rad="317500"/>
            </a:effectLst>
          </p:spPr>
          <p:txBody>
            <a:bodyPr wrap="square" lIns="68589" tIns="34295" rIns="68589" bIns="34295" rtlCol="0">
              <a:spAutoFit/>
            </a:bodyPr>
            <a:lstStyle/>
            <a:p>
              <a:r>
                <a:rPr lang="zh-CN" altLang="en-US" sz="4800" b="1" dirty="0">
                  <a:solidFill>
                    <a:schemeClr val="bg1"/>
                  </a:solidFill>
                  <a:latin typeface="黑体" panose="02010609060101010101" charset="-122"/>
                  <a:ea typeface="黑体" panose="02010609060101010101" charset="-122"/>
                </a:rPr>
                <a:t>，</a:t>
              </a:r>
            </a:p>
          </p:txBody>
        </p:sp>
        <p:sp>
          <p:nvSpPr>
            <p:cNvPr id="11" name="TextBox 10"/>
            <p:cNvSpPr txBox="1"/>
            <p:nvPr/>
          </p:nvSpPr>
          <p:spPr>
            <a:xfrm>
              <a:off x="2726431" y="1209105"/>
              <a:ext cx="1107085" cy="1136094"/>
            </a:xfrm>
            <a:prstGeom prst="ellipse">
              <a:avLst/>
            </a:prstGeom>
            <a:solidFill>
              <a:schemeClr val="tx1">
                <a:lumMod val="85000"/>
                <a:lumOff val="15000"/>
              </a:schemeClr>
            </a:solidFill>
            <a:effectLst>
              <a:softEdge rad="317500"/>
            </a:effectLst>
          </p:spPr>
          <p:txBody>
            <a:bodyPr wrap="square" lIns="68589" tIns="34295" rIns="68589" bIns="34295" rtlCol="0">
              <a:spAutoFit/>
            </a:bodyPr>
            <a:lstStyle/>
            <a:p>
              <a:r>
                <a:rPr lang="zh-CN" altLang="en-US" sz="4800" b="1" dirty="0">
                  <a:solidFill>
                    <a:schemeClr val="bg1"/>
                  </a:solidFill>
                  <a:latin typeface="黑体" panose="02010609060101010101" charset="-122"/>
                  <a:ea typeface="黑体" panose="02010609060101010101" charset="-122"/>
                </a:rPr>
                <a:t>从</a:t>
              </a:r>
            </a:p>
          </p:txBody>
        </p:sp>
        <p:sp>
          <p:nvSpPr>
            <p:cNvPr id="12" name="TextBox 12"/>
            <p:cNvSpPr txBox="1"/>
            <p:nvPr/>
          </p:nvSpPr>
          <p:spPr>
            <a:xfrm>
              <a:off x="6253399" y="1220978"/>
              <a:ext cx="1123268" cy="1136094"/>
            </a:xfrm>
            <a:prstGeom prst="ellipse">
              <a:avLst/>
            </a:prstGeom>
            <a:solidFill>
              <a:schemeClr val="tx1">
                <a:lumMod val="85000"/>
                <a:lumOff val="15000"/>
              </a:schemeClr>
            </a:solidFill>
            <a:effectLst>
              <a:softEdge rad="317500"/>
            </a:effectLst>
          </p:spPr>
          <p:txBody>
            <a:bodyPr wrap="square" lIns="68589" tIns="34295" rIns="68589" bIns="34295" rtlCol="0">
              <a:spAutoFit/>
            </a:bodyPr>
            <a:lstStyle/>
            <a:p>
              <a:r>
                <a:rPr lang="zh-CN" altLang="en-US" sz="4800" b="1" dirty="0">
                  <a:solidFill>
                    <a:schemeClr val="bg1"/>
                  </a:solidFill>
                  <a:latin typeface="黑体" panose="02010609060101010101" charset="-122"/>
                  <a:ea typeface="黑体" panose="02010609060101010101" charset="-122"/>
                </a:rPr>
                <a:t>开</a:t>
              </a:r>
            </a:p>
          </p:txBody>
        </p:sp>
        <p:sp>
          <p:nvSpPr>
            <p:cNvPr id="13" name="TextBox 12"/>
            <p:cNvSpPr txBox="1"/>
            <p:nvPr/>
          </p:nvSpPr>
          <p:spPr>
            <a:xfrm>
              <a:off x="6977797" y="1209103"/>
              <a:ext cx="1123268" cy="1136094"/>
            </a:xfrm>
            <a:prstGeom prst="ellipse">
              <a:avLst/>
            </a:prstGeom>
            <a:solidFill>
              <a:schemeClr val="tx1">
                <a:lumMod val="85000"/>
                <a:lumOff val="15000"/>
              </a:schemeClr>
            </a:solidFill>
            <a:effectLst>
              <a:softEdge rad="317500"/>
            </a:effectLst>
          </p:spPr>
          <p:txBody>
            <a:bodyPr wrap="square" lIns="68589" tIns="34295" rIns="68589" bIns="34295" rtlCol="0">
              <a:spAutoFit/>
            </a:bodyPr>
            <a:lstStyle/>
            <a:p>
              <a:r>
                <a:rPr lang="zh-CN" altLang="en-US" sz="4800" b="1" dirty="0">
                  <a:solidFill>
                    <a:schemeClr val="bg1"/>
                  </a:solidFill>
                  <a:latin typeface="黑体" panose="02010609060101010101" charset="-122"/>
                  <a:ea typeface="黑体" panose="02010609060101010101" charset="-122"/>
                </a:rPr>
                <a:t>始</a:t>
              </a:r>
            </a:p>
          </p:txBody>
        </p:sp>
      </p:grpSp>
    </p:spTree>
  </p:cSld>
  <p:clrMapOvr>
    <a:masterClrMapping/>
  </p:clrMapOvr>
  <p:transition>
    <p:comb/>
  </p:transition>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rgbClr val="EAEEDD"/>
        </a:solidFill>
        <a:effectLst/>
      </p:bgPr>
    </p:bg>
    <p:spTree>
      <p:nvGrpSpPr>
        <p:cNvPr id="1" name=""/>
        <p:cNvGrpSpPr/>
        <p:nvPr/>
      </p:nvGrpSpPr>
      <p:grpSpPr>
        <a:xfrm>
          <a:off x="0" y="0"/>
          <a:ext cx="0" cy="0"/>
          <a:chOff x="0" y="0"/>
          <a:chExt cx="0" cy="0"/>
        </a:xfrm>
      </p:grpSpPr>
      <p:sp>
        <p:nvSpPr>
          <p:cNvPr id="10" name="圆角矩形 9"/>
          <p:cNvSpPr/>
          <p:nvPr/>
        </p:nvSpPr>
        <p:spPr>
          <a:xfrm>
            <a:off x="2054431" y="4310743"/>
            <a:ext cx="8027720" cy="676893"/>
          </a:xfrm>
          <a:prstGeom prst="roundRect">
            <a:avLst/>
          </a:prstGeom>
          <a:solidFill>
            <a:schemeClr val="accent6">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 name="矩形 1"/>
          <p:cNvSpPr/>
          <p:nvPr/>
        </p:nvSpPr>
        <p:spPr>
          <a:xfrm>
            <a:off x="1571625" y="2143124"/>
            <a:ext cx="9201150" cy="2886075"/>
          </a:xfrm>
          <a:prstGeom prst="rect">
            <a:avLst/>
          </a:prstGeom>
          <a:noFill/>
          <a:ln w="25400">
            <a:gradFill>
              <a:gsLst>
                <a:gs pos="0">
                  <a:srgbClr val="385424"/>
                </a:gs>
                <a:gs pos="100000">
                  <a:srgbClr val="CBDAC7">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467225" y="1733550"/>
            <a:ext cx="3552825" cy="743637"/>
          </a:xfrm>
          <a:prstGeom prst="rect">
            <a:avLst/>
          </a:prstGeom>
          <a:solidFill>
            <a:srgbClr val="EAEE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descr="740f85c247b87b0cdcacec13298340ca"/>
          <p:cNvPicPr>
            <a:picLocks noChangeAspect="1"/>
          </p:cNvPicPr>
          <p:nvPr/>
        </p:nvPicPr>
        <p:blipFill>
          <a:blip r:embed="rId4" cstate="screen"/>
          <a:stretch>
            <a:fillRect/>
          </a:stretch>
        </p:blipFill>
        <p:spPr>
          <a:xfrm>
            <a:off x="4764916" y="516881"/>
            <a:ext cx="2948305" cy="2990850"/>
          </a:xfrm>
          <a:prstGeom prst="rect">
            <a:avLst/>
          </a:prstGeom>
        </p:spPr>
      </p:pic>
      <p:pic>
        <p:nvPicPr>
          <p:cNvPr id="7" name="图片 6" descr="图标.png"/>
          <p:cNvPicPr>
            <a:picLocks noChangeAspect="1"/>
          </p:cNvPicPr>
          <p:nvPr/>
        </p:nvPicPr>
        <p:blipFill>
          <a:blip r:embed="rId5"/>
          <a:stretch>
            <a:fillRect/>
          </a:stretch>
        </p:blipFill>
        <p:spPr>
          <a:xfrm>
            <a:off x="0" y="0"/>
            <a:ext cx="1021278" cy="1021278"/>
          </a:xfrm>
          <a:prstGeom prst="rect">
            <a:avLst/>
          </a:prstGeom>
        </p:spPr>
      </p:pic>
      <p:sp>
        <p:nvSpPr>
          <p:cNvPr id="219" name=" 219"/>
          <p:cNvSpPr/>
          <p:nvPr/>
        </p:nvSpPr>
        <p:spPr>
          <a:xfrm>
            <a:off x="1689849" y="2250482"/>
            <a:ext cx="9271075" cy="18108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zh-CN" altLang="en-US" sz="4000" b="1" dirty="0">
                <a:solidFill>
                  <a:schemeClr val="accent6">
                    <a:lumMod val="50000"/>
                  </a:schemeClr>
                </a:solidFill>
                <a:latin typeface="黑体" panose="02010609060101010101" charset="-122"/>
                <a:ea typeface="黑体" panose="02010609060101010101" charset="-122"/>
                <a:cs typeface="Arial" panose="020B0604020202020204" pitchFamily="34" charset="0"/>
              </a:rPr>
              <a:t>让精读成为一种习惯</a:t>
            </a:r>
            <a:endParaRPr lang="en-US" altLang="zh-CN" sz="4000" b="1" dirty="0">
              <a:solidFill>
                <a:schemeClr val="accent6">
                  <a:lumMod val="50000"/>
                </a:schemeClr>
              </a:solidFill>
              <a:latin typeface="黑体" panose="02010609060101010101" charset="-122"/>
              <a:ea typeface="黑体" panose="02010609060101010101" charset="-122"/>
              <a:cs typeface="Arial" panose="020B0604020202020204" pitchFamily="34" charset="0"/>
            </a:endParaRPr>
          </a:p>
        </p:txBody>
      </p:sp>
      <p:sp>
        <p:nvSpPr>
          <p:cNvPr id="9" name=" 219"/>
          <p:cNvSpPr/>
          <p:nvPr/>
        </p:nvSpPr>
        <p:spPr>
          <a:xfrm>
            <a:off x="1998606" y="3711146"/>
            <a:ext cx="9271075" cy="18108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eaLnBrk="1" fontAlgn="auto" hangingPunct="1">
              <a:spcBef>
                <a:spcPts val="0"/>
              </a:spcBef>
              <a:spcAft>
                <a:spcPts val="0"/>
              </a:spcAft>
              <a:defRPr/>
            </a:pPr>
            <a:r>
              <a:rPr lang="zh-CN" altLang="en-US" sz="2400" b="1" dirty="0">
                <a:solidFill>
                  <a:schemeClr val="bg1"/>
                </a:solidFill>
                <a:latin typeface="黑体" panose="02010609060101010101" charset="-122"/>
                <a:ea typeface="黑体" panose="02010609060101010101" charset="-122"/>
                <a:cs typeface="Arial" panose="020B0604020202020204" pitchFamily="34" charset="0"/>
              </a:rPr>
              <a:t>      《</a:t>
            </a:r>
            <a:r>
              <a:rPr lang="zh-CN" sz="2400" b="1" dirty="0">
                <a:solidFill>
                  <a:schemeClr val="bg1"/>
                </a:solidFill>
                <a:latin typeface="黑体" panose="02010609060101010101" charset="-122"/>
                <a:ea typeface="黑体" panose="02010609060101010101" charset="-122"/>
                <a:cs typeface="Arial" panose="020B0604020202020204" pitchFamily="34" charset="0"/>
              </a:rPr>
              <a:t>高中英语阅读</a:t>
            </a:r>
            <a:r>
              <a:rPr lang="en-US" altLang="zh-CN" sz="2400" b="1" dirty="0">
                <a:solidFill>
                  <a:schemeClr val="bg1"/>
                </a:solidFill>
                <a:latin typeface="黑体" panose="02010609060101010101" charset="-122"/>
                <a:ea typeface="黑体" panose="02010609060101010101" charset="-122"/>
                <a:cs typeface="Arial" panose="020B0604020202020204" pitchFamily="34" charset="0"/>
              </a:rPr>
              <a:t>6+1</a:t>
            </a:r>
            <a:r>
              <a:rPr lang="en-US" altLang="zh-CN" sz="2000" dirty="0">
                <a:solidFill>
                  <a:schemeClr val="bg1"/>
                </a:solidFill>
                <a:latin typeface="黑体" panose="02010609060101010101" charset="-122"/>
                <a:ea typeface="黑体" panose="02010609060101010101" charset="-122"/>
                <a:cs typeface="Arial" panose="020B0604020202020204" pitchFamily="34" charset="0"/>
              </a:rPr>
              <a:t>》</a:t>
            </a:r>
            <a:r>
              <a:rPr lang="zh-CN" altLang="en-US" sz="2800" b="1" dirty="0">
                <a:solidFill>
                  <a:schemeClr val="bg1"/>
                </a:solidFill>
                <a:latin typeface="华文楷体" panose="02010600040101010101" pitchFamily="2" charset="-122"/>
                <a:ea typeface="华文楷体" panose="02010600040101010101" pitchFamily="2" charset="-122"/>
                <a:cs typeface="Arial" panose="020B0604020202020204" pitchFamily="34" charset="0"/>
              </a:rPr>
              <a:t>高一</a:t>
            </a:r>
            <a:r>
              <a:rPr lang="en-US" altLang="zh-CN" sz="2800" b="1" dirty="0">
                <a:solidFill>
                  <a:schemeClr val="bg1"/>
                </a:solidFill>
                <a:latin typeface="华文楷体" panose="02010600040101010101" pitchFamily="2" charset="-122"/>
                <a:ea typeface="华文楷体" panose="02010600040101010101" pitchFamily="2" charset="-122"/>
                <a:cs typeface="Arial" panose="020B0604020202020204" pitchFamily="34" charset="0"/>
              </a:rPr>
              <a:t>A</a:t>
            </a:r>
            <a:r>
              <a:rPr lang="zh-CN" altLang="en-US" sz="2800" b="1" dirty="0">
                <a:solidFill>
                  <a:schemeClr val="bg1"/>
                </a:solidFill>
                <a:latin typeface="华文楷体" panose="02010600040101010101" pitchFamily="2" charset="-122"/>
                <a:ea typeface="华文楷体" panose="02010600040101010101" pitchFamily="2" charset="-122"/>
                <a:cs typeface="Arial" panose="020B0604020202020204" pitchFamily="34" charset="0"/>
              </a:rPr>
              <a:t>版第</a:t>
            </a:r>
            <a:r>
              <a:rPr lang="en-US" altLang="zh-CN" sz="2800" b="1" dirty="0">
                <a:solidFill>
                  <a:schemeClr val="bg1"/>
                </a:solidFill>
                <a:latin typeface="华文楷体" panose="02010600040101010101" pitchFamily="2" charset="-122"/>
                <a:ea typeface="华文楷体" panose="02010600040101010101" pitchFamily="2" charset="-122"/>
                <a:cs typeface="Arial" panose="020B0604020202020204" pitchFamily="34" charset="0"/>
              </a:rPr>
              <a:t>1</a:t>
            </a:r>
            <a:r>
              <a:rPr lang="zh-CN" altLang="en-US" sz="2800" b="1" dirty="0">
                <a:solidFill>
                  <a:schemeClr val="bg1"/>
                </a:solidFill>
                <a:latin typeface="华文楷体" panose="02010600040101010101" pitchFamily="2" charset="-122"/>
                <a:ea typeface="华文楷体" panose="02010600040101010101" pitchFamily="2" charset="-122"/>
                <a:cs typeface="Arial" panose="020B0604020202020204" pitchFamily="34" charset="0"/>
              </a:rPr>
              <a:t>周 星期一</a:t>
            </a:r>
          </a:p>
        </p:txBody>
      </p:sp>
      <p:sp>
        <p:nvSpPr>
          <p:cNvPr id="11" name="TextBox 12"/>
          <p:cNvSpPr txBox="1"/>
          <p:nvPr/>
        </p:nvSpPr>
        <p:spPr>
          <a:xfrm>
            <a:off x="4921387" y="5183177"/>
            <a:ext cx="2599127" cy="377036"/>
          </a:xfrm>
          <a:prstGeom prst="rect">
            <a:avLst/>
          </a:prstGeom>
          <a:noFill/>
        </p:spPr>
        <p:txBody>
          <a:bodyPr wrap="none" lIns="68589" tIns="34295" rIns="68589" bIns="34295" rtlCol="0">
            <a:spAutoFit/>
          </a:bodyPr>
          <a:lstStyle/>
          <a:p>
            <a:pPr algn="ctr"/>
            <a:r>
              <a:rPr lang="zh-CN" altLang="en-US" sz="2000" b="1" dirty="0">
                <a:solidFill>
                  <a:schemeClr val="tx1">
                    <a:lumMod val="65000"/>
                    <a:lumOff val="35000"/>
                  </a:schemeClr>
                </a:solidFill>
                <a:latin typeface="华文中宋" pitchFamily="2" charset="-122"/>
                <a:ea typeface="华文中宋" pitchFamily="2" charset="-122"/>
              </a:rPr>
              <a:t>精进思变     读出心裁</a:t>
            </a:r>
          </a:p>
        </p:txBody>
      </p:sp>
    </p:spTree>
    <p:custDataLst>
      <p:tags r:id="rId1"/>
    </p:custDataLst>
  </p:cSld>
  <p:clrMapOvr>
    <a:masterClrMapping/>
  </p:clrMapOvr>
  <p:transition>
    <p:split orient="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619126" y="1858117"/>
            <a:ext cx="9201150" cy="4257675"/>
          </a:xfrm>
          <a:prstGeom prst="rect">
            <a:avLst/>
          </a:prstGeom>
          <a:noFill/>
          <a:ln w="25400">
            <a:gradFill>
              <a:gsLst>
                <a:gs pos="0">
                  <a:srgbClr val="385424"/>
                </a:gs>
                <a:gs pos="100000">
                  <a:srgbClr val="CBDAC7">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83162e21b1591c259cf04fe93fa16326"/>
          <p:cNvPicPr>
            <a:picLocks noChangeAspect="1"/>
          </p:cNvPicPr>
          <p:nvPr/>
        </p:nvPicPr>
        <p:blipFill>
          <a:blip r:embed="rId4" cstate="print">
            <a:duotone>
              <a:prstClr val="black"/>
              <a:schemeClr val="accent6">
                <a:lumMod val="40000"/>
                <a:lumOff val="60000"/>
                <a:tint val="45000"/>
                <a:satMod val="400000"/>
              </a:schemeClr>
            </a:duotone>
          </a:blip>
          <a:stretch>
            <a:fillRect/>
          </a:stretch>
        </p:blipFill>
        <p:spPr>
          <a:xfrm>
            <a:off x="1766809" y="2530202"/>
            <a:ext cx="608255" cy="556550"/>
          </a:xfrm>
          <a:prstGeom prst="rect">
            <a:avLst/>
          </a:prstGeom>
        </p:spPr>
      </p:pic>
      <p:sp>
        <p:nvSpPr>
          <p:cNvPr id="115" name="文本框 5"/>
          <p:cNvSpPr txBox="1"/>
          <p:nvPr/>
        </p:nvSpPr>
        <p:spPr>
          <a:xfrm>
            <a:off x="3926287" y="1175352"/>
            <a:ext cx="5348342" cy="707886"/>
          </a:xfrm>
          <a:prstGeom prst="rect">
            <a:avLst/>
          </a:prstGeom>
          <a:noFill/>
        </p:spPr>
        <p:txBody>
          <a:bodyPr wrap="square" rtlCol="0">
            <a:spAutoFit/>
          </a:bodyPr>
          <a:lstStyle/>
          <a:p>
            <a:pPr algn="ctr"/>
            <a:r>
              <a:rPr lang="en-US" altLang="zh-CN" sz="40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Black" pitchFamily="34" charset="0"/>
                <a:ea typeface="微软雅黑" panose="020B0503020204020204" charset="-122"/>
              </a:rPr>
              <a:t>Teaching Aims</a:t>
            </a:r>
            <a:endParaRPr lang="zh-CN" altLang="en-US" sz="40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Black" pitchFamily="34" charset="0"/>
              <a:ea typeface="微软雅黑" panose="020B0503020204020204" charset="-122"/>
            </a:endParaRPr>
          </a:p>
        </p:txBody>
      </p:sp>
      <p:pic>
        <p:nvPicPr>
          <p:cNvPr id="11" name="图片 10" descr="740f85c247b87b0cdcacec13298340ca"/>
          <p:cNvPicPr>
            <a:picLocks noChangeAspect="1"/>
          </p:cNvPicPr>
          <p:nvPr/>
        </p:nvPicPr>
        <p:blipFill>
          <a:blip r:embed="rId5" cstate="screen"/>
          <a:stretch>
            <a:fillRect/>
          </a:stretch>
        </p:blipFill>
        <p:spPr>
          <a:xfrm rot="2648139">
            <a:off x="2472981" y="457056"/>
            <a:ext cx="2229649" cy="2261824"/>
          </a:xfrm>
          <a:prstGeom prst="rect">
            <a:avLst/>
          </a:prstGeom>
        </p:spPr>
      </p:pic>
      <p:sp>
        <p:nvSpPr>
          <p:cNvPr id="12" name="文本框 5"/>
          <p:cNvSpPr txBox="1"/>
          <p:nvPr/>
        </p:nvSpPr>
        <p:spPr>
          <a:xfrm>
            <a:off x="2463642" y="2408407"/>
            <a:ext cx="7986643" cy="584775"/>
          </a:xfrm>
          <a:prstGeom prst="rect">
            <a:avLst/>
          </a:prstGeom>
          <a:noFill/>
        </p:spPr>
        <p:txBody>
          <a:bodyPr wrap="square" rtlCol="0">
            <a:spAutoFit/>
          </a:bodyPr>
          <a:lstStyle/>
          <a:p>
            <a:r>
              <a:rPr lang="en-US" altLang="zh-CN" sz="3200" b="1" i="1" dirty="0">
                <a:solidFill>
                  <a:schemeClr val="tx1">
                    <a:lumMod val="65000"/>
                    <a:lumOff val="3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rPr>
              <a:t> </a:t>
            </a:r>
            <a:r>
              <a:rPr lang="en-US" altLang="zh-CN" sz="3200" b="1" dirty="0">
                <a:solidFill>
                  <a:schemeClr val="tx1">
                    <a:lumMod val="65000"/>
                    <a:lumOff val="3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rPr>
              <a:t>to master some useful words and phrases</a:t>
            </a:r>
            <a:endParaRPr lang="zh-CN" altLang="en-US" sz="3200" b="1" dirty="0">
              <a:solidFill>
                <a:schemeClr val="tx1">
                  <a:lumMod val="65000"/>
                  <a:lumOff val="3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endParaRPr>
          </a:p>
        </p:txBody>
      </p:sp>
      <p:pic>
        <p:nvPicPr>
          <p:cNvPr id="14" name="图片 13" descr="83162e21b1591c259cf04fe93fa16326"/>
          <p:cNvPicPr>
            <a:picLocks noChangeAspect="1"/>
          </p:cNvPicPr>
          <p:nvPr/>
        </p:nvPicPr>
        <p:blipFill>
          <a:blip r:embed="rId4" cstate="print">
            <a:duotone>
              <a:prstClr val="black"/>
              <a:schemeClr val="accent6">
                <a:lumMod val="40000"/>
                <a:lumOff val="60000"/>
                <a:tint val="45000"/>
                <a:satMod val="400000"/>
              </a:schemeClr>
            </a:duotone>
          </a:blip>
          <a:stretch>
            <a:fillRect/>
          </a:stretch>
        </p:blipFill>
        <p:spPr>
          <a:xfrm>
            <a:off x="1788580" y="3597001"/>
            <a:ext cx="608255" cy="556550"/>
          </a:xfrm>
          <a:prstGeom prst="rect">
            <a:avLst/>
          </a:prstGeom>
        </p:spPr>
      </p:pic>
      <p:sp>
        <p:nvSpPr>
          <p:cNvPr id="15" name="文本框 5"/>
          <p:cNvSpPr txBox="1"/>
          <p:nvPr/>
        </p:nvSpPr>
        <p:spPr>
          <a:xfrm>
            <a:off x="2521040" y="3570209"/>
            <a:ext cx="8107376" cy="584775"/>
          </a:xfrm>
          <a:prstGeom prst="rect">
            <a:avLst/>
          </a:prstGeom>
          <a:noFill/>
        </p:spPr>
        <p:txBody>
          <a:bodyPr wrap="square" rtlCol="0">
            <a:spAutoFit/>
          </a:bodyPr>
          <a:lstStyle/>
          <a:p>
            <a:r>
              <a:rPr lang="en-US" altLang="zh-CN" sz="3200" b="1" dirty="0">
                <a:solidFill>
                  <a:schemeClr val="tx1">
                    <a:lumMod val="65000"/>
                    <a:lumOff val="3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rPr>
              <a:t>to raise awareness of topic vocabulary</a:t>
            </a:r>
            <a:endParaRPr lang="zh-CN" altLang="en-US" sz="3200" b="1" dirty="0">
              <a:solidFill>
                <a:schemeClr val="tx1">
                  <a:lumMod val="65000"/>
                  <a:lumOff val="3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endParaRPr>
          </a:p>
        </p:txBody>
      </p:sp>
      <p:pic>
        <p:nvPicPr>
          <p:cNvPr id="16" name="图片 15" descr="83162e21b1591c259cf04fe93fa16326"/>
          <p:cNvPicPr>
            <a:picLocks noChangeAspect="1"/>
          </p:cNvPicPr>
          <p:nvPr/>
        </p:nvPicPr>
        <p:blipFill>
          <a:blip r:embed="rId4" cstate="print">
            <a:duotone>
              <a:prstClr val="black"/>
              <a:schemeClr val="accent6">
                <a:lumMod val="40000"/>
                <a:lumOff val="60000"/>
                <a:tint val="45000"/>
                <a:satMod val="400000"/>
              </a:schemeClr>
            </a:duotone>
          </a:blip>
          <a:stretch>
            <a:fillRect/>
          </a:stretch>
        </p:blipFill>
        <p:spPr>
          <a:xfrm>
            <a:off x="1800456" y="4737033"/>
            <a:ext cx="608255" cy="556550"/>
          </a:xfrm>
          <a:prstGeom prst="rect">
            <a:avLst/>
          </a:prstGeom>
        </p:spPr>
      </p:pic>
      <p:sp>
        <p:nvSpPr>
          <p:cNvPr id="17" name="文本框 5"/>
          <p:cNvSpPr txBox="1"/>
          <p:nvPr/>
        </p:nvSpPr>
        <p:spPr>
          <a:xfrm>
            <a:off x="2532916" y="4710241"/>
            <a:ext cx="8653640" cy="584775"/>
          </a:xfrm>
          <a:prstGeom prst="rect">
            <a:avLst/>
          </a:prstGeom>
          <a:noFill/>
        </p:spPr>
        <p:txBody>
          <a:bodyPr wrap="square" rtlCol="0">
            <a:spAutoFit/>
          </a:bodyPr>
          <a:lstStyle/>
          <a:p>
            <a:r>
              <a:rPr lang="en-US" altLang="zh-CN" sz="3200" b="1" dirty="0">
                <a:solidFill>
                  <a:schemeClr val="tx1">
                    <a:lumMod val="65000"/>
                    <a:lumOff val="3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rPr>
              <a:t>to train the students’ reading and writing skills</a:t>
            </a:r>
            <a:endParaRPr lang="zh-CN" altLang="en-US" sz="3200" b="1" dirty="0">
              <a:solidFill>
                <a:schemeClr val="tx1">
                  <a:lumMod val="65000"/>
                  <a:lumOff val="3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endParaRPr>
          </a:p>
        </p:txBody>
      </p:sp>
    </p:spTree>
    <p:custDataLst>
      <p:tags r:id="rId1"/>
    </p:custDataLst>
  </p:cSld>
  <p:clrMapOvr>
    <a:masterClrMapping/>
  </p:clrMapOvr>
  <p:transition>
    <p:circl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852025" y="1446566"/>
            <a:ext cx="4014044" cy="5187394"/>
            <a:chOff x="1912729" y="1458758"/>
            <a:chExt cx="4014044" cy="5187394"/>
          </a:xfrm>
        </p:grpSpPr>
        <p:grpSp>
          <p:nvGrpSpPr>
            <p:cNvPr id="5" name="Group 4"/>
            <p:cNvGrpSpPr/>
            <p:nvPr/>
          </p:nvGrpSpPr>
          <p:grpSpPr>
            <a:xfrm>
              <a:off x="1972257" y="1458758"/>
              <a:ext cx="292231" cy="5187394"/>
              <a:chOff x="1374773" y="1213680"/>
              <a:chExt cx="27444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Rectangle 5"/>
              <p:cNvSpPr/>
              <p:nvPr/>
            </p:nvSpPr>
            <p:spPr>
              <a:xfrm>
                <a:off x="1375370"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Pentagon 9"/>
            <p:cNvSpPr/>
            <p:nvPr/>
          </p:nvSpPr>
          <p:spPr>
            <a:xfrm>
              <a:off x="1912729" y="2359899"/>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Pentagon 10"/>
            <p:cNvSpPr/>
            <p:nvPr/>
          </p:nvSpPr>
          <p:spPr>
            <a:xfrm>
              <a:off x="1912729" y="3262198"/>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Pentagon 11"/>
            <p:cNvSpPr/>
            <p:nvPr/>
          </p:nvSpPr>
          <p:spPr>
            <a:xfrm>
              <a:off x="1912729" y="4164497"/>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p>
          </p:txBody>
        </p:sp>
        <p:sp>
          <p:nvSpPr>
            <p:cNvPr id="13" name="Pentagon 12"/>
            <p:cNvSpPr/>
            <p:nvPr/>
          </p:nvSpPr>
          <p:spPr>
            <a:xfrm>
              <a:off x="1912729" y="5066795"/>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Rectangle 33"/>
            <p:cNvSpPr/>
            <p:nvPr/>
          </p:nvSpPr>
          <p:spPr>
            <a:xfrm>
              <a:off x="2533400" y="2383404"/>
              <a:ext cx="2538471" cy="523220"/>
            </a:xfrm>
            <a:prstGeom prst="rect">
              <a:avLst/>
            </a:prstGeom>
          </p:spPr>
          <p:txBody>
            <a:bodyPr wrap="square">
              <a:spAutoFit/>
            </a:bodyPr>
            <a:lstStyle/>
            <a:p>
              <a:r>
                <a:rPr lang="en-GB" sz="2800" b="1" dirty="0">
                  <a:solidFill>
                    <a:schemeClr val="bg2"/>
                  </a:solidFill>
                  <a:latin typeface="Arial" pitchFamily="34" charset="0"/>
                  <a:cs typeface="Arial" pitchFamily="34" charset="0"/>
                </a:rPr>
                <a:t>Pre-reading</a:t>
              </a:r>
            </a:p>
          </p:txBody>
        </p:sp>
        <p:sp>
          <p:nvSpPr>
            <p:cNvPr id="35" name="TextBox 38"/>
            <p:cNvSpPr txBox="1"/>
            <p:nvPr/>
          </p:nvSpPr>
          <p:spPr>
            <a:xfrm>
              <a:off x="1972257" y="2401395"/>
              <a:ext cx="5453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dirty="0">
                  <a:solidFill>
                    <a:schemeClr val="bg1"/>
                  </a:solidFill>
                  <a:latin typeface="Arial Black" pitchFamily="34" charset="0"/>
                </a:rPr>
                <a:t>Ⅰ</a:t>
              </a:r>
            </a:p>
          </p:txBody>
        </p:sp>
        <p:sp>
          <p:nvSpPr>
            <p:cNvPr id="36" name="TextBox 191"/>
            <p:cNvSpPr txBox="1"/>
            <p:nvPr/>
          </p:nvSpPr>
          <p:spPr>
            <a:xfrm>
              <a:off x="1972257" y="3303861"/>
              <a:ext cx="5453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dirty="0">
                  <a:latin typeface="Arial Black" pitchFamily="34" charset="0"/>
                </a:rPr>
                <a:t>Ⅱ</a:t>
              </a:r>
            </a:p>
          </p:txBody>
        </p:sp>
        <p:sp>
          <p:nvSpPr>
            <p:cNvPr id="37" name="TextBox 192"/>
            <p:cNvSpPr txBox="1"/>
            <p:nvPr/>
          </p:nvSpPr>
          <p:spPr>
            <a:xfrm>
              <a:off x="1972257" y="4206327"/>
              <a:ext cx="5453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dirty="0">
                  <a:solidFill>
                    <a:schemeClr val="bg1"/>
                  </a:solidFill>
                  <a:latin typeface="Arial Black" pitchFamily="34" charset="0"/>
                </a:rPr>
                <a:t>Ⅲ</a:t>
              </a:r>
            </a:p>
          </p:txBody>
        </p:sp>
        <p:sp>
          <p:nvSpPr>
            <p:cNvPr id="38" name="TextBox 193"/>
            <p:cNvSpPr txBox="1"/>
            <p:nvPr/>
          </p:nvSpPr>
          <p:spPr>
            <a:xfrm>
              <a:off x="1972257" y="5108794"/>
              <a:ext cx="5453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dirty="0">
                  <a:latin typeface="Arial Black" pitchFamily="34" charset="0"/>
                </a:rPr>
                <a:t>Ⅳ</a:t>
              </a:r>
            </a:p>
          </p:txBody>
        </p:sp>
        <p:sp>
          <p:nvSpPr>
            <p:cNvPr id="39" name="Rectangle 38"/>
            <p:cNvSpPr/>
            <p:nvPr/>
          </p:nvSpPr>
          <p:spPr>
            <a:xfrm>
              <a:off x="2533400" y="3285870"/>
              <a:ext cx="2538471" cy="523220"/>
            </a:xfrm>
            <a:prstGeom prst="rect">
              <a:avLst/>
            </a:prstGeom>
          </p:spPr>
          <p:txBody>
            <a:bodyPr wrap="square">
              <a:spAutoFit/>
            </a:bodyPr>
            <a:lstStyle/>
            <a:p>
              <a:r>
                <a:rPr lang="en-GB" sz="2800" b="1" dirty="0">
                  <a:latin typeface="Arial" pitchFamily="34" charset="0"/>
                  <a:cs typeface="Arial" pitchFamily="34" charset="0"/>
                </a:rPr>
                <a:t>Fast-reading</a:t>
              </a:r>
              <a:r>
                <a:rPr lang="en-GB" sz="2800" dirty="0">
                  <a:latin typeface="Arial" pitchFamily="34" charset="0"/>
                  <a:cs typeface="Arial" pitchFamily="34" charset="0"/>
                </a:rPr>
                <a:t> </a:t>
              </a:r>
            </a:p>
          </p:txBody>
        </p:sp>
        <p:sp>
          <p:nvSpPr>
            <p:cNvPr id="40" name="Rectangle 39"/>
            <p:cNvSpPr/>
            <p:nvPr/>
          </p:nvSpPr>
          <p:spPr>
            <a:xfrm>
              <a:off x="2533400" y="4188336"/>
              <a:ext cx="3393373" cy="523220"/>
            </a:xfrm>
            <a:prstGeom prst="rect">
              <a:avLst/>
            </a:prstGeom>
          </p:spPr>
          <p:txBody>
            <a:bodyPr wrap="square">
              <a:spAutoFit/>
            </a:bodyPr>
            <a:lstStyle/>
            <a:p>
              <a:r>
                <a:rPr lang="en-GB" sz="2800" b="1" dirty="0">
                  <a:solidFill>
                    <a:schemeClr val="bg2"/>
                  </a:solidFill>
                  <a:latin typeface="Arial" pitchFamily="34" charset="0"/>
                  <a:cs typeface="Arial" pitchFamily="34" charset="0"/>
                </a:rPr>
                <a:t>Careful-reading</a:t>
              </a:r>
            </a:p>
          </p:txBody>
        </p:sp>
        <p:sp>
          <p:nvSpPr>
            <p:cNvPr id="41" name="Rectangle 40"/>
            <p:cNvSpPr/>
            <p:nvPr/>
          </p:nvSpPr>
          <p:spPr>
            <a:xfrm>
              <a:off x="2533400" y="5088417"/>
              <a:ext cx="2538471" cy="523220"/>
            </a:xfrm>
            <a:prstGeom prst="rect">
              <a:avLst/>
            </a:prstGeom>
          </p:spPr>
          <p:txBody>
            <a:bodyPr wrap="square">
              <a:spAutoFit/>
            </a:bodyPr>
            <a:lstStyle/>
            <a:p>
              <a:r>
                <a:rPr lang="en-US" altLang="zh-CN" sz="2800" b="1" dirty="0">
                  <a:latin typeface="Arial" pitchFamily="34" charset="0"/>
                  <a:cs typeface="Arial" pitchFamily="34" charset="0"/>
                </a:rPr>
                <a:t>Post-reading</a:t>
              </a:r>
              <a:endParaRPr lang="en-GB" sz="2800" b="1" dirty="0">
                <a:latin typeface="Arial" pitchFamily="34" charset="0"/>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pic>
        <p:nvPicPr>
          <p:cNvPr id="14" name="图片 13" descr="83162e21b1591c259cf04fe93fa16326"/>
          <p:cNvPicPr>
            <a:picLocks noChangeAspect="1"/>
          </p:cNvPicPr>
          <p:nvPr/>
        </p:nvPicPr>
        <p:blipFill>
          <a:blip r:embed="rId3" cstate="screen"/>
          <a:stretch>
            <a:fillRect/>
          </a:stretch>
        </p:blipFill>
        <p:spPr>
          <a:xfrm>
            <a:off x="523875" y="116840"/>
            <a:ext cx="782955" cy="842010"/>
          </a:xfrm>
          <a:prstGeom prst="rect">
            <a:avLst/>
          </a:prstGeom>
        </p:spPr>
      </p:pic>
      <p:sp>
        <p:nvSpPr>
          <p:cNvPr id="65" name="文本框 5"/>
          <p:cNvSpPr txBox="1"/>
          <p:nvPr/>
        </p:nvSpPr>
        <p:spPr>
          <a:xfrm>
            <a:off x="589319" y="165949"/>
            <a:ext cx="7474025" cy="707886"/>
          </a:xfrm>
          <a:prstGeom prst="rect">
            <a:avLst/>
          </a:prstGeom>
          <a:noFill/>
        </p:spPr>
        <p:txBody>
          <a:bodyPr wrap="square" rtlCol="0">
            <a:spAutoFit/>
          </a:bodyPr>
          <a:lstStyle/>
          <a:p>
            <a:pPr algn="ctr"/>
            <a:r>
              <a:rPr lang="en-US" altLang="zh-CN" sz="40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Black" pitchFamily="34" charset="0"/>
                <a:ea typeface="微软雅黑" panose="020B0503020204020204" charset="-122"/>
              </a:rPr>
              <a:t>Teaching Procedures</a:t>
            </a:r>
            <a:endParaRPr lang="zh-CN" altLang="en-US" sz="40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Black" pitchFamily="34" charset="0"/>
              <a:ea typeface="微软雅黑" panose="020B0503020204020204" charset="-122"/>
            </a:endParaRPr>
          </a:p>
        </p:txBody>
      </p:sp>
      <p:grpSp>
        <p:nvGrpSpPr>
          <p:cNvPr id="74" name="组合 73"/>
          <p:cNvGrpSpPr/>
          <p:nvPr/>
        </p:nvGrpSpPr>
        <p:grpSpPr>
          <a:xfrm>
            <a:off x="4643892" y="2302611"/>
            <a:ext cx="8160400" cy="687002"/>
            <a:chOff x="4643892" y="2302611"/>
            <a:chExt cx="8160400" cy="687002"/>
          </a:xfrm>
        </p:grpSpPr>
        <p:grpSp>
          <p:nvGrpSpPr>
            <p:cNvPr id="66" name="组合 65"/>
            <p:cNvGrpSpPr/>
            <p:nvPr/>
          </p:nvGrpSpPr>
          <p:grpSpPr>
            <a:xfrm>
              <a:off x="4643892" y="2302611"/>
              <a:ext cx="687002" cy="687002"/>
              <a:chOff x="6634038" y="3502335"/>
              <a:chExt cx="687002" cy="687002"/>
            </a:xfrm>
          </p:grpSpPr>
          <p:sp>
            <p:nvSpPr>
              <p:cNvPr id="45" name="Donut 44"/>
              <p:cNvSpPr/>
              <p:nvPr/>
            </p:nvSpPr>
            <p:spPr>
              <a:xfrm>
                <a:off x="6634038"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46" name="Freeform 45"/>
              <p:cNvSpPr>
                <a:spLocks noEditPoints="1"/>
              </p:cNvSpPr>
              <p:nvPr/>
            </p:nvSpPr>
            <p:spPr bwMode="auto">
              <a:xfrm>
                <a:off x="6829148" y="3689558"/>
                <a:ext cx="296782" cy="312554"/>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grpSp>
        <p:sp>
          <p:nvSpPr>
            <p:cNvPr id="70" name="文本框 5"/>
            <p:cNvSpPr txBox="1"/>
            <p:nvPr/>
          </p:nvSpPr>
          <p:spPr>
            <a:xfrm>
              <a:off x="5399540" y="2349664"/>
              <a:ext cx="7404752" cy="523220"/>
            </a:xfrm>
            <a:prstGeom prst="rect">
              <a:avLst/>
            </a:prstGeom>
            <a:noFill/>
          </p:spPr>
          <p:txBody>
            <a:bodyPr wrap="square" rtlCol="0">
              <a:spAutoFit/>
            </a:bodyPr>
            <a:lstStyle/>
            <a:p>
              <a:r>
                <a:rPr lang="en-US" altLang="zh-CN" sz="28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Activate topic vocabulary </a:t>
              </a:r>
              <a:endParaRPr lang="zh-CN" altLang="en-US" sz="28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grpSp>
      <p:grpSp>
        <p:nvGrpSpPr>
          <p:cNvPr id="75" name="组合 74"/>
          <p:cNvGrpSpPr/>
          <p:nvPr/>
        </p:nvGrpSpPr>
        <p:grpSpPr>
          <a:xfrm>
            <a:off x="4638753" y="3218774"/>
            <a:ext cx="8163560" cy="687002"/>
            <a:chOff x="4638753" y="3218774"/>
            <a:chExt cx="8163560" cy="687002"/>
          </a:xfrm>
        </p:grpSpPr>
        <p:grpSp>
          <p:nvGrpSpPr>
            <p:cNvPr id="67" name="组合 66"/>
            <p:cNvGrpSpPr/>
            <p:nvPr/>
          </p:nvGrpSpPr>
          <p:grpSpPr>
            <a:xfrm>
              <a:off x="4638753" y="3218774"/>
              <a:ext cx="687002" cy="687002"/>
              <a:chOff x="6628899" y="4941013"/>
              <a:chExt cx="687002" cy="687002"/>
            </a:xfrm>
          </p:grpSpPr>
          <p:sp>
            <p:nvSpPr>
              <p:cNvPr id="47" name="Freeform 46"/>
              <p:cNvSpPr>
                <a:spLocks noEditPoints="1"/>
              </p:cNvSpPr>
              <p:nvPr/>
            </p:nvSpPr>
            <p:spPr bwMode="auto">
              <a:xfrm>
                <a:off x="6802263" y="5135778"/>
                <a:ext cx="336926" cy="27240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51" name="Donut 50"/>
              <p:cNvSpPr/>
              <p:nvPr/>
            </p:nvSpPr>
            <p:spPr>
              <a:xfrm>
                <a:off x="6628899" y="4941013"/>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grpSp>
        <p:sp>
          <p:nvSpPr>
            <p:cNvPr id="71" name="文本框 5"/>
            <p:cNvSpPr txBox="1"/>
            <p:nvPr/>
          </p:nvSpPr>
          <p:spPr>
            <a:xfrm>
              <a:off x="5397561" y="3297711"/>
              <a:ext cx="7404752" cy="523220"/>
            </a:xfrm>
            <a:prstGeom prst="rect">
              <a:avLst/>
            </a:prstGeom>
            <a:noFill/>
          </p:spPr>
          <p:txBody>
            <a:bodyPr wrap="square" rtlCol="0">
              <a:spAutoFit/>
            </a:bodyPr>
            <a:lstStyle/>
            <a:p>
              <a:r>
                <a:rPr lang="en-US" altLang="zh-CN" sz="28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Get the general idea of a passage</a:t>
              </a:r>
              <a:endParaRPr lang="zh-CN" altLang="en-US" sz="28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grpSp>
      <p:grpSp>
        <p:nvGrpSpPr>
          <p:cNvPr id="76" name="组合 75"/>
          <p:cNvGrpSpPr/>
          <p:nvPr/>
        </p:nvGrpSpPr>
        <p:grpSpPr>
          <a:xfrm>
            <a:off x="4661385" y="4133030"/>
            <a:ext cx="8162700" cy="687002"/>
            <a:chOff x="4661385" y="4133030"/>
            <a:chExt cx="8162700" cy="687002"/>
          </a:xfrm>
        </p:grpSpPr>
        <p:grpSp>
          <p:nvGrpSpPr>
            <p:cNvPr id="68" name="组合 67"/>
            <p:cNvGrpSpPr/>
            <p:nvPr/>
          </p:nvGrpSpPr>
          <p:grpSpPr>
            <a:xfrm>
              <a:off x="4661385" y="4133030"/>
              <a:ext cx="687002" cy="687002"/>
              <a:chOff x="9169100" y="4940869"/>
              <a:chExt cx="687002" cy="687002"/>
            </a:xfrm>
          </p:grpSpPr>
          <p:sp>
            <p:nvSpPr>
              <p:cNvPr id="48" name="Freeform 47"/>
              <p:cNvSpPr>
                <a:spLocks noEditPoints="1"/>
              </p:cNvSpPr>
              <p:nvPr/>
            </p:nvSpPr>
            <p:spPr bwMode="auto">
              <a:xfrm>
                <a:off x="9400052" y="5133388"/>
                <a:ext cx="225096" cy="329758"/>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50" name="Donut 49"/>
              <p:cNvSpPr/>
              <p:nvPr/>
            </p:nvSpPr>
            <p:spPr>
              <a:xfrm>
                <a:off x="9169100" y="4940869"/>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grpSp>
        <p:sp>
          <p:nvSpPr>
            <p:cNvPr id="72" name="文本框 5"/>
            <p:cNvSpPr txBox="1"/>
            <p:nvPr/>
          </p:nvSpPr>
          <p:spPr>
            <a:xfrm>
              <a:off x="5419333" y="4150755"/>
              <a:ext cx="7404752" cy="523220"/>
            </a:xfrm>
            <a:prstGeom prst="rect">
              <a:avLst/>
            </a:prstGeom>
            <a:noFill/>
          </p:spPr>
          <p:txBody>
            <a:bodyPr wrap="square" rtlCol="0">
              <a:spAutoFit/>
            </a:bodyPr>
            <a:lstStyle/>
            <a:p>
              <a:r>
                <a:rPr lang="en-US" altLang="zh-CN" sz="28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Get some detailed information</a:t>
              </a:r>
              <a:endParaRPr lang="zh-CN" altLang="en-US" sz="28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grpSp>
      <p:grpSp>
        <p:nvGrpSpPr>
          <p:cNvPr id="77" name="组合 76"/>
          <p:cNvGrpSpPr/>
          <p:nvPr/>
        </p:nvGrpSpPr>
        <p:grpSpPr>
          <a:xfrm>
            <a:off x="4644099" y="4986433"/>
            <a:ext cx="8178006" cy="687002"/>
            <a:chOff x="4644099" y="4986433"/>
            <a:chExt cx="8178006" cy="687002"/>
          </a:xfrm>
        </p:grpSpPr>
        <p:grpSp>
          <p:nvGrpSpPr>
            <p:cNvPr id="69" name="组合 68"/>
            <p:cNvGrpSpPr/>
            <p:nvPr/>
          </p:nvGrpSpPr>
          <p:grpSpPr>
            <a:xfrm>
              <a:off x="4644099" y="4986433"/>
              <a:ext cx="687002" cy="687002"/>
              <a:chOff x="9163689" y="3502335"/>
              <a:chExt cx="687002" cy="687002"/>
            </a:xfrm>
          </p:grpSpPr>
          <p:sp>
            <p:nvSpPr>
              <p:cNvPr id="49" name="Freeform 48"/>
              <p:cNvSpPr>
                <a:spLocks noEditPoints="1"/>
              </p:cNvSpPr>
              <p:nvPr/>
            </p:nvSpPr>
            <p:spPr bwMode="auto">
              <a:xfrm>
                <a:off x="9390444" y="3701746"/>
                <a:ext cx="237999" cy="28818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52" name="Donut 51"/>
              <p:cNvSpPr/>
              <p:nvPr/>
            </p:nvSpPr>
            <p:spPr>
              <a:xfrm>
                <a:off x="9163689"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grpSp>
        <p:sp>
          <p:nvSpPr>
            <p:cNvPr id="73" name="文本框 5"/>
            <p:cNvSpPr txBox="1"/>
            <p:nvPr/>
          </p:nvSpPr>
          <p:spPr>
            <a:xfrm>
              <a:off x="5417353" y="5039425"/>
              <a:ext cx="7404752" cy="523220"/>
            </a:xfrm>
            <a:prstGeom prst="rect">
              <a:avLst/>
            </a:prstGeom>
            <a:noFill/>
          </p:spPr>
          <p:txBody>
            <a:bodyPr wrap="square" rtlCol="0">
              <a:spAutoFit/>
            </a:bodyPr>
            <a:lstStyle/>
            <a:p>
              <a:r>
                <a:rPr lang="en-US" altLang="zh-CN" sz="28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Do deliberate practice</a:t>
              </a:r>
              <a:endParaRPr lang="zh-CN" altLang="en-US" sz="28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7" presetClass="entr" presetSubtype="8" fill="hold" nodeType="clickEffect">
                                  <p:stCondLst>
                                    <p:cond delay="0"/>
                                  </p:stCondLst>
                                  <p:childTnLst>
                                    <p:set>
                                      <p:cBhvr>
                                        <p:cTn id="13" dur="1" fill="hold">
                                          <p:stCondLst>
                                            <p:cond delay="0"/>
                                          </p:stCondLst>
                                        </p:cTn>
                                        <p:tgtEl>
                                          <p:spTgt spid="74"/>
                                        </p:tgtEl>
                                        <p:attrNameLst>
                                          <p:attrName>style.visibility</p:attrName>
                                        </p:attrNameLst>
                                      </p:cBhvr>
                                      <p:to>
                                        <p:strVal val="visible"/>
                                      </p:to>
                                    </p:set>
                                    <p:anim calcmode="lin" valueType="num">
                                      <p:cBhvr>
                                        <p:cTn id="14" dur="500" fill="hold"/>
                                        <p:tgtEl>
                                          <p:spTgt spid="74"/>
                                        </p:tgtEl>
                                        <p:attrNameLst>
                                          <p:attrName>ppt_x</p:attrName>
                                        </p:attrNameLst>
                                      </p:cBhvr>
                                      <p:tavLst>
                                        <p:tav tm="0">
                                          <p:val>
                                            <p:strVal val="#ppt_x-#ppt_w/2"/>
                                          </p:val>
                                        </p:tav>
                                        <p:tav tm="100000">
                                          <p:val>
                                            <p:strVal val="#ppt_x"/>
                                          </p:val>
                                        </p:tav>
                                      </p:tavLst>
                                    </p:anim>
                                    <p:anim calcmode="lin" valueType="num">
                                      <p:cBhvr>
                                        <p:cTn id="15" dur="500" fill="hold"/>
                                        <p:tgtEl>
                                          <p:spTgt spid="74"/>
                                        </p:tgtEl>
                                        <p:attrNameLst>
                                          <p:attrName>ppt_y</p:attrName>
                                        </p:attrNameLst>
                                      </p:cBhvr>
                                      <p:tavLst>
                                        <p:tav tm="0">
                                          <p:val>
                                            <p:strVal val="#ppt_y"/>
                                          </p:val>
                                        </p:tav>
                                        <p:tav tm="100000">
                                          <p:val>
                                            <p:strVal val="#ppt_y"/>
                                          </p:val>
                                        </p:tav>
                                      </p:tavLst>
                                    </p:anim>
                                    <p:anim calcmode="lin" valueType="num">
                                      <p:cBhvr>
                                        <p:cTn id="16" dur="500" fill="hold"/>
                                        <p:tgtEl>
                                          <p:spTgt spid="74"/>
                                        </p:tgtEl>
                                        <p:attrNameLst>
                                          <p:attrName>ppt_w</p:attrName>
                                        </p:attrNameLst>
                                      </p:cBhvr>
                                      <p:tavLst>
                                        <p:tav tm="0">
                                          <p:val>
                                            <p:fltVal val="0"/>
                                          </p:val>
                                        </p:tav>
                                        <p:tav tm="100000">
                                          <p:val>
                                            <p:strVal val="#ppt_w"/>
                                          </p:val>
                                        </p:tav>
                                      </p:tavLst>
                                    </p:anim>
                                    <p:anim calcmode="lin" valueType="num">
                                      <p:cBhvr>
                                        <p:cTn id="17" dur="500" fill="hold"/>
                                        <p:tgtEl>
                                          <p:spTgt spid="74"/>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17" presetClass="entr" presetSubtype="8" fill="hold" nodeType="clickEffect">
                                  <p:stCondLst>
                                    <p:cond delay="0"/>
                                  </p:stCondLst>
                                  <p:childTnLst>
                                    <p:set>
                                      <p:cBhvr>
                                        <p:cTn id="21" dur="1" fill="hold">
                                          <p:stCondLst>
                                            <p:cond delay="0"/>
                                          </p:stCondLst>
                                        </p:cTn>
                                        <p:tgtEl>
                                          <p:spTgt spid="75"/>
                                        </p:tgtEl>
                                        <p:attrNameLst>
                                          <p:attrName>style.visibility</p:attrName>
                                        </p:attrNameLst>
                                      </p:cBhvr>
                                      <p:to>
                                        <p:strVal val="visible"/>
                                      </p:to>
                                    </p:set>
                                    <p:anim calcmode="lin" valueType="num">
                                      <p:cBhvr>
                                        <p:cTn id="22" dur="500" fill="hold"/>
                                        <p:tgtEl>
                                          <p:spTgt spid="75"/>
                                        </p:tgtEl>
                                        <p:attrNameLst>
                                          <p:attrName>ppt_x</p:attrName>
                                        </p:attrNameLst>
                                      </p:cBhvr>
                                      <p:tavLst>
                                        <p:tav tm="0">
                                          <p:val>
                                            <p:strVal val="#ppt_x-#ppt_w/2"/>
                                          </p:val>
                                        </p:tav>
                                        <p:tav tm="100000">
                                          <p:val>
                                            <p:strVal val="#ppt_x"/>
                                          </p:val>
                                        </p:tav>
                                      </p:tavLst>
                                    </p:anim>
                                    <p:anim calcmode="lin" valueType="num">
                                      <p:cBhvr>
                                        <p:cTn id="23" dur="500" fill="hold"/>
                                        <p:tgtEl>
                                          <p:spTgt spid="75"/>
                                        </p:tgtEl>
                                        <p:attrNameLst>
                                          <p:attrName>ppt_y</p:attrName>
                                        </p:attrNameLst>
                                      </p:cBhvr>
                                      <p:tavLst>
                                        <p:tav tm="0">
                                          <p:val>
                                            <p:strVal val="#ppt_y"/>
                                          </p:val>
                                        </p:tav>
                                        <p:tav tm="100000">
                                          <p:val>
                                            <p:strVal val="#ppt_y"/>
                                          </p:val>
                                        </p:tav>
                                      </p:tavLst>
                                    </p:anim>
                                    <p:anim calcmode="lin" valueType="num">
                                      <p:cBhvr>
                                        <p:cTn id="24" dur="500" fill="hold"/>
                                        <p:tgtEl>
                                          <p:spTgt spid="75"/>
                                        </p:tgtEl>
                                        <p:attrNameLst>
                                          <p:attrName>ppt_w</p:attrName>
                                        </p:attrNameLst>
                                      </p:cBhvr>
                                      <p:tavLst>
                                        <p:tav tm="0">
                                          <p:val>
                                            <p:fltVal val="0"/>
                                          </p:val>
                                        </p:tav>
                                        <p:tav tm="100000">
                                          <p:val>
                                            <p:strVal val="#ppt_w"/>
                                          </p:val>
                                        </p:tav>
                                      </p:tavLst>
                                    </p:anim>
                                    <p:anim calcmode="lin" valueType="num">
                                      <p:cBhvr>
                                        <p:cTn id="25" dur="500" fill="hold"/>
                                        <p:tgtEl>
                                          <p:spTgt spid="75"/>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7" presetClass="entr" presetSubtype="8" fill="hold" nodeType="clickEffect">
                                  <p:stCondLst>
                                    <p:cond delay="0"/>
                                  </p:stCondLst>
                                  <p:childTnLst>
                                    <p:set>
                                      <p:cBhvr>
                                        <p:cTn id="29" dur="1" fill="hold">
                                          <p:stCondLst>
                                            <p:cond delay="0"/>
                                          </p:stCondLst>
                                        </p:cTn>
                                        <p:tgtEl>
                                          <p:spTgt spid="76"/>
                                        </p:tgtEl>
                                        <p:attrNameLst>
                                          <p:attrName>style.visibility</p:attrName>
                                        </p:attrNameLst>
                                      </p:cBhvr>
                                      <p:to>
                                        <p:strVal val="visible"/>
                                      </p:to>
                                    </p:set>
                                    <p:anim calcmode="lin" valueType="num">
                                      <p:cBhvr>
                                        <p:cTn id="30" dur="500" fill="hold"/>
                                        <p:tgtEl>
                                          <p:spTgt spid="76"/>
                                        </p:tgtEl>
                                        <p:attrNameLst>
                                          <p:attrName>ppt_x</p:attrName>
                                        </p:attrNameLst>
                                      </p:cBhvr>
                                      <p:tavLst>
                                        <p:tav tm="0">
                                          <p:val>
                                            <p:strVal val="#ppt_x-#ppt_w/2"/>
                                          </p:val>
                                        </p:tav>
                                        <p:tav tm="100000">
                                          <p:val>
                                            <p:strVal val="#ppt_x"/>
                                          </p:val>
                                        </p:tav>
                                      </p:tavLst>
                                    </p:anim>
                                    <p:anim calcmode="lin" valueType="num">
                                      <p:cBhvr>
                                        <p:cTn id="31" dur="500" fill="hold"/>
                                        <p:tgtEl>
                                          <p:spTgt spid="76"/>
                                        </p:tgtEl>
                                        <p:attrNameLst>
                                          <p:attrName>ppt_y</p:attrName>
                                        </p:attrNameLst>
                                      </p:cBhvr>
                                      <p:tavLst>
                                        <p:tav tm="0">
                                          <p:val>
                                            <p:strVal val="#ppt_y"/>
                                          </p:val>
                                        </p:tav>
                                        <p:tav tm="100000">
                                          <p:val>
                                            <p:strVal val="#ppt_y"/>
                                          </p:val>
                                        </p:tav>
                                      </p:tavLst>
                                    </p:anim>
                                    <p:anim calcmode="lin" valueType="num">
                                      <p:cBhvr>
                                        <p:cTn id="32" dur="500" fill="hold"/>
                                        <p:tgtEl>
                                          <p:spTgt spid="76"/>
                                        </p:tgtEl>
                                        <p:attrNameLst>
                                          <p:attrName>ppt_w</p:attrName>
                                        </p:attrNameLst>
                                      </p:cBhvr>
                                      <p:tavLst>
                                        <p:tav tm="0">
                                          <p:val>
                                            <p:fltVal val="0"/>
                                          </p:val>
                                        </p:tav>
                                        <p:tav tm="100000">
                                          <p:val>
                                            <p:strVal val="#ppt_w"/>
                                          </p:val>
                                        </p:tav>
                                      </p:tavLst>
                                    </p:anim>
                                    <p:anim calcmode="lin" valueType="num">
                                      <p:cBhvr>
                                        <p:cTn id="33" dur="500" fill="hold"/>
                                        <p:tgtEl>
                                          <p:spTgt spid="76"/>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17" presetClass="entr" presetSubtype="8" fill="hold" nodeType="clickEffect">
                                  <p:stCondLst>
                                    <p:cond delay="0"/>
                                  </p:stCondLst>
                                  <p:childTnLst>
                                    <p:set>
                                      <p:cBhvr>
                                        <p:cTn id="37" dur="1" fill="hold">
                                          <p:stCondLst>
                                            <p:cond delay="0"/>
                                          </p:stCondLst>
                                        </p:cTn>
                                        <p:tgtEl>
                                          <p:spTgt spid="77"/>
                                        </p:tgtEl>
                                        <p:attrNameLst>
                                          <p:attrName>style.visibility</p:attrName>
                                        </p:attrNameLst>
                                      </p:cBhvr>
                                      <p:to>
                                        <p:strVal val="visible"/>
                                      </p:to>
                                    </p:set>
                                    <p:anim calcmode="lin" valueType="num">
                                      <p:cBhvr>
                                        <p:cTn id="38" dur="500" fill="hold"/>
                                        <p:tgtEl>
                                          <p:spTgt spid="77"/>
                                        </p:tgtEl>
                                        <p:attrNameLst>
                                          <p:attrName>ppt_x</p:attrName>
                                        </p:attrNameLst>
                                      </p:cBhvr>
                                      <p:tavLst>
                                        <p:tav tm="0">
                                          <p:val>
                                            <p:strVal val="#ppt_x-#ppt_w/2"/>
                                          </p:val>
                                        </p:tav>
                                        <p:tav tm="100000">
                                          <p:val>
                                            <p:strVal val="#ppt_x"/>
                                          </p:val>
                                        </p:tav>
                                      </p:tavLst>
                                    </p:anim>
                                    <p:anim calcmode="lin" valueType="num">
                                      <p:cBhvr>
                                        <p:cTn id="39" dur="500" fill="hold"/>
                                        <p:tgtEl>
                                          <p:spTgt spid="77"/>
                                        </p:tgtEl>
                                        <p:attrNameLst>
                                          <p:attrName>ppt_y</p:attrName>
                                        </p:attrNameLst>
                                      </p:cBhvr>
                                      <p:tavLst>
                                        <p:tav tm="0">
                                          <p:val>
                                            <p:strVal val="#ppt_y"/>
                                          </p:val>
                                        </p:tav>
                                        <p:tav tm="100000">
                                          <p:val>
                                            <p:strVal val="#ppt_y"/>
                                          </p:val>
                                        </p:tav>
                                      </p:tavLst>
                                    </p:anim>
                                    <p:anim calcmode="lin" valueType="num">
                                      <p:cBhvr>
                                        <p:cTn id="40" dur="500" fill="hold"/>
                                        <p:tgtEl>
                                          <p:spTgt spid="77"/>
                                        </p:tgtEl>
                                        <p:attrNameLst>
                                          <p:attrName>ppt_w</p:attrName>
                                        </p:attrNameLst>
                                      </p:cBhvr>
                                      <p:tavLst>
                                        <p:tav tm="0">
                                          <p:val>
                                            <p:fltVal val="0"/>
                                          </p:val>
                                        </p:tav>
                                        <p:tav tm="100000">
                                          <p:val>
                                            <p:strVal val="#ppt_w"/>
                                          </p:val>
                                        </p:tav>
                                      </p:tavLst>
                                    </p:anim>
                                    <p:anim calcmode="lin" valueType="num">
                                      <p:cBhvr>
                                        <p:cTn id="41" dur="500" fill="hold"/>
                                        <p:tgtEl>
                                          <p:spTgt spid="7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图片 2" descr="740f85c247b87b0cdcacec13298340ca"/>
          <p:cNvPicPr>
            <a:picLocks noChangeAspect="1"/>
          </p:cNvPicPr>
          <p:nvPr/>
        </p:nvPicPr>
        <p:blipFill>
          <a:blip r:embed="rId4" cstate="screen"/>
          <a:stretch>
            <a:fillRect/>
          </a:stretch>
        </p:blipFill>
        <p:spPr>
          <a:xfrm>
            <a:off x="1590675" y="2777490"/>
            <a:ext cx="2948305" cy="2990850"/>
          </a:xfrm>
          <a:prstGeom prst="rect">
            <a:avLst/>
          </a:prstGeom>
        </p:spPr>
      </p:pic>
      <p:pic>
        <p:nvPicPr>
          <p:cNvPr id="4" name="图片 3" descr="83162e21b1591c259cf04fe93fa16326"/>
          <p:cNvPicPr>
            <a:picLocks noChangeAspect="1"/>
          </p:cNvPicPr>
          <p:nvPr/>
        </p:nvPicPr>
        <p:blipFill>
          <a:blip r:embed="rId5" cstate="screen"/>
          <a:stretch>
            <a:fillRect/>
          </a:stretch>
        </p:blipFill>
        <p:spPr>
          <a:xfrm>
            <a:off x="8528050" y="1504315"/>
            <a:ext cx="1971040" cy="2119630"/>
          </a:xfrm>
          <a:prstGeom prst="rect">
            <a:avLst/>
          </a:prstGeom>
        </p:spPr>
      </p:pic>
      <p:sp>
        <p:nvSpPr>
          <p:cNvPr id="17" name="TextBox 16"/>
          <p:cNvSpPr txBox="1"/>
          <p:nvPr/>
        </p:nvSpPr>
        <p:spPr>
          <a:xfrm>
            <a:off x="4259869" y="2777500"/>
            <a:ext cx="1107996" cy="1200329"/>
          </a:xfrm>
          <a:prstGeom prst="rect">
            <a:avLst/>
          </a:prstGeom>
          <a:noFill/>
        </p:spPr>
        <p:txBody>
          <a:bodyPr wrap="none" rtlCol="0">
            <a:spAutoFit/>
          </a:bodyPr>
          <a:lstStyle/>
          <a:p>
            <a:pPr algn="ctr"/>
            <a:r>
              <a:rPr lang="en-US" sz="7200" dirty="0">
                <a:solidFill>
                  <a:schemeClr val="bg1"/>
                </a:solidFill>
                <a:latin typeface="华文中宋" panose="02010600040101010101" charset="-122"/>
                <a:ea typeface="华文中宋" panose="02010600040101010101" charset="-122"/>
              </a:rPr>
              <a:t>Ⅰ</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716332" y="2793188"/>
            <a:ext cx="2786400" cy="646331"/>
          </a:xfrm>
          <a:prstGeom prst="rect">
            <a:avLst/>
          </a:prstGeom>
          <a:noFill/>
        </p:spPr>
        <p:txBody>
          <a:bodyPr wrap="square" rtlCol="0">
            <a:spAutoFit/>
          </a:bodyPr>
          <a:lstStyle/>
          <a:p>
            <a:pPr algn="dist"/>
            <a:r>
              <a:rPr lang="en-US" sz="3600" b="1" dirty="0">
                <a:solidFill>
                  <a:schemeClr val="bg1"/>
                </a:solidFill>
                <a:latin typeface="Arial" pitchFamily="34" charset="0"/>
                <a:cs typeface="Arial" pitchFamily="34" charset="0"/>
              </a:rPr>
              <a:t>Pre-reading</a:t>
            </a:r>
          </a:p>
        </p:txBody>
      </p:sp>
      <p:sp>
        <p:nvSpPr>
          <p:cNvPr id="12" name="文本框 5"/>
          <p:cNvSpPr txBox="1"/>
          <p:nvPr/>
        </p:nvSpPr>
        <p:spPr>
          <a:xfrm>
            <a:off x="3831997" y="3489696"/>
            <a:ext cx="7404752" cy="461665"/>
          </a:xfrm>
          <a:prstGeom prst="rect">
            <a:avLst/>
          </a:prstGeom>
          <a:noFill/>
        </p:spPr>
        <p:txBody>
          <a:bodyPr wrap="square" rtlCol="0">
            <a:spAutoFit/>
          </a:bodyPr>
          <a:lstStyle/>
          <a:p>
            <a:pPr algn="ctr"/>
            <a:r>
              <a:rPr lang="en-US" altLang="zh-CN"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Activate topic vocabulary </a:t>
            </a:r>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animBg="1"/>
      <p:bldP spid="17" grpId="0"/>
      <p:bldP spid="13"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4" name="Straight Connector 7"/>
          <p:cNvCxnSpPr/>
          <p:nvPr/>
        </p:nvCxnSpPr>
        <p:spPr>
          <a:xfrm flipV="1">
            <a:off x="7166624" y="2329593"/>
            <a:ext cx="397944" cy="397996"/>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5" name="Straight Connector 12"/>
          <p:cNvCxnSpPr/>
          <p:nvPr/>
        </p:nvCxnSpPr>
        <p:spPr>
          <a:xfrm flipH="1" flipV="1">
            <a:off x="4765239" y="2329593"/>
            <a:ext cx="397944" cy="397996"/>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6" name="Straight Connector 20"/>
          <p:cNvCxnSpPr/>
          <p:nvPr/>
        </p:nvCxnSpPr>
        <p:spPr>
          <a:xfrm rot="10800000" flipV="1">
            <a:off x="4769936" y="4777943"/>
            <a:ext cx="397944" cy="397996"/>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7" name="Straight Connector 13"/>
          <p:cNvCxnSpPr/>
          <p:nvPr/>
        </p:nvCxnSpPr>
        <p:spPr>
          <a:xfrm flipH="1">
            <a:off x="4129439" y="2333383"/>
            <a:ext cx="648753" cy="0"/>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8" name="Straight Connector 21"/>
          <p:cNvCxnSpPr/>
          <p:nvPr/>
        </p:nvCxnSpPr>
        <p:spPr>
          <a:xfrm rot="10800000">
            <a:off x="4139755" y="5172149"/>
            <a:ext cx="648753" cy="0"/>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9" name="Straight Connector 18"/>
          <p:cNvCxnSpPr/>
          <p:nvPr/>
        </p:nvCxnSpPr>
        <p:spPr>
          <a:xfrm rot="10800000" flipH="1" flipV="1">
            <a:off x="7171321" y="4777943"/>
            <a:ext cx="397944" cy="397996"/>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0" name="Straight Connector 9"/>
          <p:cNvCxnSpPr/>
          <p:nvPr/>
        </p:nvCxnSpPr>
        <p:spPr>
          <a:xfrm>
            <a:off x="7545999" y="2333383"/>
            <a:ext cx="663765" cy="0"/>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2" name="Straight Connector 19"/>
          <p:cNvCxnSpPr/>
          <p:nvPr/>
        </p:nvCxnSpPr>
        <p:spPr>
          <a:xfrm rot="10800000" flipH="1">
            <a:off x="7545999" y="5172149"/>
            <a:ext cx="663765" cy="0"/>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graphicFrame>
        <p:nvGraphicFramePr>
          <p:cNvPr id="55" name="Chart 23"/>
          <p:cNvGraphicFramePr/>
          <p:nvPr/>
        </p:nvGraphicFramePr>
        <p:xfrm>
          <a:off x="2539032" y="1521345"/>
          <a:ext cx="1672020" cy="161649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6" name="Chart 24"/>
          <p:cNvGraphicFramePr/>
          <p:nvPr/>
        </p:nvGraphicFramePr>
        <p:xfrm>
          <a:off x="8133022" y="1525125"/>
          <a:ext cx="1672020" cy="161649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0" name="Chart 26"/>
          <p:cNvGraphicFramePr/>
          <p:nvPr/>
        </p:nvGraphicFramePr>
        <p:xfrm>
          <a:off x="8133022" y="4324103"/>
          <a:ext cx="1672020" cy="1616496"/>
        </p:xfrm>
        <a:graphic>
          <a:graphicData uri="http://schemas.openxmlformats.org/drawingml/2006/chart">
            <c:chart xmlns:c="http://schemas.openxmlformats.org/drawingml/2006/chart" xmlns:r="http://schemas.openxmlformats.org/officeDocument/2006/relationships" r:id="rId5"/>
          </a:graphicData>
        </a:graphic>
      </p:graphicFrame>
      <p:sp>
        <p:nvSpPr>
          <p:cNvPr id="61" name="TextBox 27"/>
          <p:cNvSpPr txBox="1"/>
          <p:nvPr/>
        </p:nvSpPr>
        <p:spPr>
          <a:xfrm>
            <a:off x="890649" y="1881657"/>
            <a:ext cx="1923804" cy="1384995"/>
          </a:xfrm>
          <a:prstGeom prst="rect">
            <a:avLst/>
          </a:prstGeom>
          <a:noFill/>
        </p:spPr>
        <p:txBody>
          <a:bodyPr wrap="square" rtlCol="0">
            <a:spAutoFit/>
          </a:bodyPr>
          <a:lstStyle/>
          <a:p>
            <a:r>
              <a:rPr lang="en-US" altLang="zh-CN" sz="2800" b="1" dirty="0">
                <a:solidFill>
                  <a:schemeClr val="accent6">
                    <a:lumMod val="50000"/>
                  </a:schemeClr>
                </a:solidFill>
                <a:latin typeface="Arial" pitchFamily="34" charset="0"/>
                <a:cs typeface="Arial" pitchFamily="34" charset="0"/>
              </a:rPr>
              <a:t>classmate diary</a:t>
            </a:r>
          </a:p>
          <a:p>
            <a:r>
              <a:rPr lang="en-US" altLang="zh-CN" sz="2800" b="1" dirty="0">
                <a:solidFill>
                  <a:schemeClr val="accent6">
                    <a:lumMod val="50000"/>
                  </a:schemeClr>
                </a:solidFill>
                <a:latin typeface="Arial" pitchFamily="34" charset="0"/>
                <a:cs typeface="Arial" pitchFamily="34" charset="0"/>
              </a:rPr>
              <a:t>…</a:t>
            </a:r>
            <a:endParaRPr lang="id-ID" altLang="zh-CN" sz="2800" b="1" dirty="0">
              <a:solidFill>
                <a:schemeClr val="accent6">
                  <a:lumMod val="50000"/>
                </a:schemeClr>
              </a:solidFill>
              <a:latin typeface="Arial" pitchFamily="34" charset="0"/>
              <a:cs typeface="Arial" pitchFamily="34" charset="0"/>
            </a:endParaRPr>
          </a:p>
        </p:txBody>
      </p:sp>
      <p:sp>
        <p:nvSpPr>
          <p:cNvPr id="62" name="TextBox 29"/>
          <p:cNvSpPr txBox="1"/>
          <p:nvPr/>
        </p:nvSpPr>
        <p:spPr>
          <a:xfrm>
            <a:off x="9573812" y="1328734"/>
            <a:ext cx="2760692" cy="3539430"/>
          </a:xfrm>
          <a:prstGeom prst="rect">
            <a:avLst/>
          </a:prstGeom>
          <a:noFill/>
        </p:spPr>
        <p:txBody>
          <a:bodyPr wrap="none" rtlCol="0">
            <a:spAutoFit/>
          </a:bodyPr>
          <a:lstStyle/>
          <a:p>
            <a:r>
              <a:rPr lang="en-US" altLang="zh-CN" sz="2800" b="1" dirty="0">
                <a:solidFill>
                  <a:schemeClr val="accent6">
                    <a:lumMod val="50000"/>
                  </a:schemeClr>
                </a:solidFill>
                <a:latin typeface="Arial" pitchFamily="34" charset="0"/>
                <a:cs typeface="Arial" pitchFamily="34" charset="0"/>
              </a:rPr>
              <a:t>upset</a:t>
            </a:r>
          </a:p>
          <a:p>
            <a:r>
              <a:rPr lang="en-US" altLang="zh-CN" sz="2800" b="1" dirty="0">
                <a:solidFill>
                  <a:schemeClr val="accent6">
                    <a:lumMod val="50000"/>
                  </a:schemeClr>
                </a:solidFill>
                <a:latin typeface="Arial" pitchFamily="34" charset="0"/>
                <a:cs typeface="Arial" pitchFamily="34" charset="0"/>
              </a:rPr>
              <a:t>grateful</a:t>
            </a:r>
          </a:p>
          <a:p>
            <a:r>
              <a:rPr lang="en-US" altLang="zh-CN" sz="2800" b="1" dirty="0">
                <a:solidFill>
                  <a:schemeClr val="accent6">
                    <a:lumMod val="50000"/>
                  </a:schemeClr>
                </a:solidFill>
                <a:latin typeface="Arial" pitchFamily="34" charset="0"/>
                <a:cs typeface="Arial" pitchFamily="34" charset="0"/>
              </a:rPr>
              <a:t>lonely</a:t>
            </a:r>
          </a:p>
          <a:p>
            <a:r>
              <a:rPr lang="en-US" altLang="zh-CN" sz="2800" b="1" dirty="0">
                <a:solidFill>
                  <a:schemeClr val="accent6">
                    <a:lumMod val="50000"/>
                  </a:schemeClr>
                </a:solidFill>
                <a:latin typeface="Arial" pitchFamily="34" charset="0"/>
                <a:cs typeface="Arial" pitchFamily="34" charset="0"/>
              </a:rPr>
              <a:t>dislike</a:t>
            </a:r>
          </a:p>
          <a:p>
            <a:r>
              <a:rPr lang="en-US" altLang="zh-CN" sz="2800" b="1" dirty="0">
                <a:solidFill>
                  <a:schemeClr val="accent6">
                    <a:lumMod val="50000"/>
                  </a:schemeClr>
                </a:solidFill>
                <a:latin typeface="Arial" pitchFamily="34" charset="0"/>
                <a:cs typeface="Arial" pitchFamily="34" charset="0"/>
              </a:rPr>
              <a:t>get / be tired of</a:t>
            </a:r>
          </a:p>
          <a:p>
            <a:r>
              <a:rPr lang="en-US" altLang="zh-CN" sz="2800" b="1" dirty="0">
                <a:solidFill>
                  <a:schemeClr val="accent6">
                    <a:lumMod val="50000"/>
                  </a:schemeClr>
                </a:solidFill>
                <a:latin typeface="Arial" pitchFamily="34" charset="0"/>
                <a:cs typeface="Arial" pitchFamily="34" charset="0"/>
              </a:rPr>
              <a:t>fall in love</a:t>
            </a:r>
          </a:p>
          <a:p>
            <a:r>
              <a:rPr lang="en-US" altLang="zh-CN" sz="2800" b="1" dirty="0">
                <a:solidFill>
                  <a:schemeClr val="accent6">
                    <a:lumMod val="50000"/>
                  </a:schemeClr>
                </a:solidFill>
                <a:latin typeface="Arial" pitchFamily="34" charset="0"/>
                <a:cs typeface="Arial" pitchFamily="34" charset="0"/>
              </a:rPr>
              <a:t>…</a:t>
            </a:r>
          </a:p>
          <a:p>
            <a:endParaRPr lang="id-ID" altLang="zh-CN" sz="2800" b="1" dirty="0">
              <a:solidFill>
                <a:schemeClr val="accent6">
                  <a:lumMod val="50000"/>
                </a:schemeClr>
              </a:solidFill>
              <a:latin typeface="Arial" pitchFamily="34" charset="0"/>
              <a:cs typeface="Arial" pitchFamily="34" charset="0"/>
            </a:endParaRPr>
          </a:p>
        </p:txBody>
      </p:sp>
      <p:sp>
        <p:nvSpPr>
          <p:cNvPr id="64" name="TextBox 31"/>
          <p:cNvSpPr txBox="1"/>
          <p:nvPr/>
        </p:nvSpPr>
        <p:spPr>
          <a:xfrm>
            <a:off x="9688189" y="4692282"/>
            <a:ext cx="2140330" cy="1815882"/>
          </a:xfrm>
          <a:prstGeom prst="rect">
            <a:avLst/>
          </a:prstGeom>
          <a:noFill/>
        </p:spPr>
        <p:txBody>
          <a:bodyPr wrap="none" rtlCol="0">
            <a:spAutoFit/>
          </a:bodyPr>
          <a:lstStyle/>
          <a:p>
            <a:r>
              <a:rPr lang="en-US" altLang="zh-CN" sz="2800" b="1" dirty="0">
                <a:solidFill>
                  <a:schemeClr val="accent6">
                    <a:lumMod val="50000"/>
                  </a:schemeClr>
                </a:solidFill>
                <a:latin typeface="Arial" pitchFamily="34" charset="0"/>
                <a:cs typeface="Arial" pitchFamily="34" charset="0"/>
              </a:rPr>
              <a:t>concern</a:t>
            </a:r>
          </a:p>
          <a:p>
            <a:r>
              <a:rPr lang="en-US" altLang="zh-CN" sz="2800" b="1" dirty="0">
                <a:solidFill>
                  <a:schemeClr val="accent6">
                    <a:lumMod val="50000"/>
                  </a:schemeClr>
                </a:solidFill>
                <a:latin typeface="Arial" pitchFamily="34" charset="0"/>
                <a:cs typeface="Arial" pitchFamily="34" charset="0"/>
              </a:rPr>
              <a:t>help</a:t>
            </a:r>
          </a:p>
          <a:p>
            <a:r>
              <a:rPr lang="en-US" altLang="zh-CN" sz="2800" b="1" dirty="0">
                <a:solidFill>
                  <a:schemeClr val="accent6">
                    <a:lumMod val="50000"/>
                  </a:schemeClr>
                </a:solidFill>
                <a:latin typeface="Arial" pitchFamily="34" charset="0"/>
                <a:cs typeface="Arial" pitchFamily="34" charset="0"/>
              </a:rPr>
              <a:t>go through</a:t>
            </a:r>
          </a:p>
          <a:p>
            <a:r>
              <a:rPr lang="en-US" altLang="zh-CN" sz="2800" b="1" dirty="0">
                <a:solidFill>
                  <a:schemeClr val="accent6">
                    <a:lumMod val="50000"/>
                  </a:schemeClr>
                </a:solidFill>
                <a:latin typeface="Arial" pitchFamily="34" charset="0"/>
                <a:cs typeface="Arial" pitchFamily="34" charset="0"/>
              </a:rPr>
              <a:t>…</a:t>
            </a:r>
            <a:endParaRPr lang="id-ID" altLang="zh-CN" sz="2800" b="1" dirty="0">
              <a:solidFill>
                <a:schemeClr val="accent6">
                  <a:lumMod val="50000"/>
                </a:schemeClr>
              </a:solidFill>
              <a:latin typeface="Arial" pitchFamily="34" charset="0"/>
              <a:cs typeface="Arial" pitchFamily="34" charset="0"/>
            </a:endParaRP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pic>
        <p:nvPicPr>
          <p:cNvPr id="16" name="图片 15" descr="83162e21b1591c259cf04fe93fa16326"/>
          <p:cNvPicPr>
            <a:picLocks noChangeAspect="1"/>
          </p:cNvPicPr>
          <p:nvPr/>
        </p:nvPicPr>
        <p:blipFill>
          <a:blip r:embed="rId6" cstate="screen"/>
          <a:stretch>
            <a:fillRect/>
          </a:stretch>
        </p:blipFill>
        <p:spPr>
          <a:xfrm>
            <a:off x="523875" y="116840"/>
            <a:ext cx="782955" cy="842010"/>
          </a:xfrm>
          <a:prstGeom prst="rect">
            <a:avLst/>
          </a:prstGeom>
        </p:spPr>
      </p:pic>
      <p:sp>
        <p:nvSpPr>
          <p:cNvPr id="38" name="TextBox 41"/>
          <p:cNvSpPr txBox="1"/>
          <p:nvPr/>
        </p:nvSpPr>
        <p:spPr>
          <a:xfrm>
            <a:off x="1106023" y="265259"/>
            <a:ext cx="9284885" cy="584775"/>
          </a:xfrm>
          <a:prstGeom prst="rect">
            <a:avLst/>
          </a:prstGeom>
          <a:noFill/>
        </p:spPr>
        <p:txBody>
          <a:bodyPr wrap="square" rtlCol="0">
            <a:spAutoFit/>
          </a:bodyPr>
          <a:lstStyle/>
          <a:p>
            <a:r>
              <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高一</a:t>
            </a:r>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A</a:t>
            </a:r>
            <a:r>
              <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第</a:t>
            </a:r>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1</a:t>
            </a:r>
            <a:r>
              <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周 星期一：  </a:t>
            </a:r>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Friendship</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grpSp>
        <p:nvGrpSpPr>
          <p:cNvPr id="17" name="组合 16"/>
          <p:cNvGrpSpPr/>
          <p:nvPr/>
        </p:nvGrpSpPr>
        <p:grpSpPr>
          <a:xfrm>
            <a:off x="3454997" y="1297736"/>
            <a:ext cx="5490392" cy="5254831"/>
            <a:chOff x="-554429" y="2755076"/>
            <a:chExt cx="5490392" cy="5254831"/>
          </a:xfrm>
        </p:grpSpPr>
        <p:pic>
          <p:nvPicPr>
            <p:cNvPr id="14" name="图片 13" descr="timg (3).jpg"/>
            <p:cNvPicPr>
              <a:picLocks noChangeAspect="1"/>
            </p:cNvPicPr>
            <p:nvPr/>
          </p:nvPicPr>
          <p:blipFill>
            <a:blip r:embed="rId7"/>
            <a:stretch>
              <a:fillRect/>
            </a:stretch>
          </p:blipFill>
          <p:spPr>
            <a:xfrm>
              <a:off x="-554429" y="2755076"/>
              <a:ext cx="5490392" cy="5254831"/>
            </a:xfrm>
            <a:prstGeom prst="ellipse">
              <a:avLst/>
            </a:prstGeom>
            <a:ln>
              <a:noFill/>
            </a:ln>
            <a:effectLst>
              <a:softEdge rad="112500"/>
            </a:effectLst>
          </p:spPr>
        </p:pic>
        <p:sp>
          <p:nvSpPr>
            <p:cNvPr id="15" name="TextBox 41"/>
            <p:cNvSpPr txBox="1"/>
            <p:nvPr/>
          </p:nvSpPr>
          <p:spPr>
            <a:xfrm>
              <a:off x="1031843" y="5838666"/>
              <a:ext cx="3289826" cy="707886"/>
            </a:xfrm>
            <a:prstGeom prst="rect">
              <a:avLst/>
            </a:prstGeom>
            <a:noFill/>
          </p:spPr>
          <p:txBody>
            <a:bodyPr wrap="square" rtlCol="0">
              <a:spAutoFit/>
            </a:bodyPr>
            <a:lstStyle/>
            <a:p>
              <a:r>
                <a:rPr lang="en-US" altLang="zh-CN" sz="40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Friendship</a:t>
              </a:r>
              <a:endParaRPr lang="zh-CN" altLang="en-US" sz="40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grpSp>
      <p:sp>
        <p:nvSpPr>
          <p:cNvPr id="87" name="TextBox 41"/>
          <p:cNvSpPr txBox="1"/>
          <p:nvPr/>
        </p:nvSpPr>
        <p:spPr>
          <a:xfrm>
            <a:off x="2797387" y="2027003"/>
            <a:ext cx="1177205" cy="523220"/>
          </a:xfrm>
          <a:prstGeom prst="rect">
            <a:avLst/>
          </a:prstGeom>
          <a:noFill/>
        </p:spPr>
        <p:txBody>
          <a:bodyPr wrap="square" rtlCol="0">
            <a:spAutoFit/>
          </a:bodyPr>
          <a:lstStyle/>
          <a:p>
            <a:r>
              <a:rPr lang="en-US" altLang="zh-CN" sz="2800" b="1" dirty="0">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friend</a:t>
            </a:r>
            <a:endParaRPr lang="zh-CN" altLang="en-US" sz="2800" b="1" dirty="0">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sp>
        <p:nvSpPr>
          <p:cNvPr id="88" name="TextBox 41"/>
          <p:cNvSpPr txBox="1"/>
          <p:nvPr/>
        </p:nvSpPr>
        <p:spPr>
          <a:xfrm>
            <a:off x="8341501" y="2020591"/>
            <a:ext cx="2329349" cy="523220"/>
          </a:xfrm>
          <a:prstGeom prst="rect">
            <a:avLst/>
          </a:prstGeom>
          <a:noFill/>
        </p:spPr>
        <p:txBody>
          <a:bodyPr wrap="square" rtlCol="0">
            <a:spAutoFit/>
          </a:bodyPr>
          <a:lstStyle/>
          <a:p>
            <a:r>
              <a:rPr lang="en-US" altLang="zh-CN" sz="2800" b="1" dirty="0">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feeling</a:t>
            </a:r>
            <a:endParaRPr lang="zh-CN" altLang="en-US" sz="2800" b="1" dirty="0">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graphicFrame>
        <p:nvGraphicFramePr>
          <p:cNvPr id="59" name="Chart 25"/>
          <p:cNvGraphicFramePr/>
          <p:nvPr/>
        </p:nvGraphicFramePr>
        <p:xfrm>
          <a:off x="2539032" y="4363901"/>
          <a:ext cx="1672020" cy="1616496"/>
        </p:xfrm>
        <a:graphic>
          <a:graphicData uri="http://schemas.openxmlformats.org/drawingml/2006/chart">
            <c:chart xmlns:c="http://schemas.openxmlformats.org/drawingml/2006/chart" xmlns:r="http://schemas.openxmlformats.org/officeDocument/2006/relationships" r:id="rId8"/>
          </a:graphicData>
        </a:graphic>
      </p:graphicFrame>
      <p:sp>
        <p:nvSpPr>
          <p:cNvPr id="89" name="TextBox 41"/>
          <p:cNvSpPr txBox="1"/>
          <p:nvPr/>
        </p:nvSpPr>
        <p:spPr>
          <a:xfrm>
            <a:off x="2505693" y="4791340"/>
            <a:ext cx="1876302" cy="523220"/>
          </a:xfrm>
          <a:prstGeom prst="rect">
            <a:avLst/>
          </a:prstGeom>
          <a:noFill/>
        </p:spPr>
        <p:txBody>
          <a:bodyPr wrap="square" rtlCol="0">
            <a:spAutoFit/>
          </a:bodyPr>
          <a:lstStyle/>
          <a:p>
            <a:r>
              <a:rPr lang="en-US" altLang="zh-CN" sz="2800" b="1" dirty="0">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company</a:t>
            </a:r>
            <a:endParaRPr lang="zh-CN" altLang="en-US" sz="2800" b="1" dirty="0">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sp>
        <p:nvSpPr>
          <p:cNvPr id="91" name="TextBox 41"/>
          <p:cNvSpPr txBox="1"/>
          <p:nvPr/>
        </p:nvSpPr>
        <p:spPr>
          <a:xfrm>
            <a:off x="8437690" y="4919990"/>
            <a:ext cx="1177205" cy="523220"/>
          </a:xfrm>
          <a:prstGeom prst="rect">
            <a:avLst/>
          </a:prstGeom>
          <a:noFill/>
        </p:spPr>
        <p:txBody>
          <a:bodyPr wrap="square" rtlCol="0">
            <a:spAutoFit/>
          </a:bodyPr>
          <a:lstStyle/>
          <a:p>
            <a:r>
              <a:rPr lang="en-US" altLang="zh-CN" sz="2800" b="1" dirty="0">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share</a:t>
            </a:r>
            <a:endParaRPr lang="zh-CN" altLang="en-US" sz="2800" b="1" dirty="0">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sp>
        <p:nvSpPr>
          <p:cNvPr id="66" name="TextBox 33"/>
          <p:cNvSpPr txBox="1"/>
          <p:nvPr/>
        </p:nvSpPr>
        <p:spPr>
          <a:xfrm>
            <a:off x="217586" y="4742815"/>
            <a:ext cx="2600392" cy="1815882"/>
          </a:xfrm>
          <a:prstGeom prst="rect">
            <a:avLst/>
          </a:prstGeom>
          <a:noFill/>
        </p:spPr>
        <p:txBody>
          <a:bodyPr wrap="none" rtlCol="0">
            <a:spAutoFit/>
          </a:bodyPr>
          <a:lstStyle/>
          <a:p>
            <a:r>
              <a:rPr lang="en-US" altLang="zh-CN" sz="2800" b="1" dirty="0">
                <a:solidFill>
                  <a:schemeClr val="accent6">
                    <a:lumMod val="50000"/>
                  </a:schemeClr>
                </a:solidFill>
                <a:latin typeface="Arial" pitchFamily="34" charset="0"/>
                <a:cs typeface="Arial" pitchFamily="34" charset="0"/>
              </a:rPr>
              <a:t>lasting</a:t>
            </a:r>
          </a:p>
          <a:p>
            <a:r>
              <a:rPr lang="en-US" altLang="zh-CN" sz="2800" b="1" dirty="0">
                <a:solidFill>
                  <a:schemeClr val="accent6">
                    <a:lumMod val="50000"/>
                  </a:schemeClr>
                </a:solidFill>
                <a:latin typeface="Arial" pitchFamily="34" charset="0"/>
                <a:cs typeface="Arial" pitchFamily="34" charset="0"/>
              </a:rPr>
              <a:t>get along with</a:t>
            </a:r>
          </a:p>
          <a:p>
            <a:r>
              <a:rPr lang="en-US" altLang="zh-CN" sz="2800" b="1" dirty="0">
                <a:solidFill>
                  <a:schemeClr val="accent6">
                    <a:lumMod val="50000"/>
                  </a:schemeClr>
                </a:solidFill>
                <a:latin typeface="Arial" pitchFamily="34" charset="0"/>
                <a:cs typeface="Arial" pitchFamily="34" charset="0"/>
              </a:rPr>
              <a:t>face to face</a:t>
            </a:r>
          </a:p>
          <a:p>
            <a:r>
              <a:rPr lang="en-US" altLang="zh-CN" sz="2800" b="1" dirty="0">
                <a:solidFill>
                  <a:schemeClr val="accent6">
                    <a:lumMod val="50000"/>
                  </a:schemeClr>
                </a:solidFill>
                <a:latin typeface="Arial" pitchFamily="34" charset="0"/>
                <a:cs typeface="Arial" pitchFamily="34" charset="0"/>
              </a:rPr>
              <a:t>…</a:t>
            </a:r>
            <a:endParaRPr lang="id-ID" altLang="zh-CN" sz="2800" b="1" dirty="0">
              <a:solidFill>
                <a:schemeClr val="accent6">
                  <a:lumMod val="50000"/>
                </a:schemeClr>
              </a:solidFill>
              <a:latin typeface="Arial" pitchFamily="34" charset="0"/>
              <a:cs typeface="Arial" pitchFamily="34" charset="0"/>
            </a:endParaRPr>
          </a:p>
        </p:txBody>
      </p:sp>
      <p:cxnSp>
        <p:nvCxnSpPr>
          <p:cNvPr id="92" name="Straight Connector 13"/>
          <p:cNvCxnSpPr/>
          <p:nvPr/>
        </p:nvCxnSpPr>
        <p:spPr>
          <a:xfrm rot="10800000" flipV="1">
            <a:off x="261258" y="2600694"/>
            <a:ext cx="593769" cy="1"/>
          </a:xfrm>
          <a:prstGeom prst="line">
            <a:avLst/>
          </a:prstGeom>
          <a:ln w="44450">
            <a:solidFill>
              <a:schemeClr val="accent4">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13"/>
          <p:cNvCxnSpPr/>
          <p:nvPr/>
        </p:nvCxnSpPr>
        <p:spPr>
          <a:xfrm rot="5400000" flipH="1" flipV="1">
            <a:off x="-96981" y="2885703"/>
            <a:ext cx="655123" cy="9899"/>
          </a:xfrm>
          <a:prstGeom prst="line">
            <a:avLst/>
          </a:prstGeom>
          <a:ln w="44450">
            <a:solidFill>
              <a:schemeClr val="accent4">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00" name="TextBox 27"/>
          <p:cNvSpPr txBox="1"/>
          <p:nvPr/>
        </p:nvSpPr>
        <p:spPr>
          <a:xfrm>
            <a:off x="188025" y="3197839"/>
            <a:ext cx="2388920" cy="1384995"/>
          </a:xfrm>
          <a:prstGeom prst="rect">
            <a:avLst/>
          </a:prstGeom>
          <a:noFill/>
        </p:spPr>
        <p:txBody>
          <a:bodyPr wrap="square" rtlCol="0">
            <a:spAutoFit/>
          </a:bodyPr>
          <a:lstStyle/>
          <a:p>
            <a:r>
              <a:rPr lang="en-US" altLang="zh-CN" sz="2800" b="1" dirty="0">
                <a:solidFill>
                  <a:schemeClr val="accent4">
                    <a:lumMod val="50000"/>
                  </a:schemeClr>
                </a:solidFill>
                <a:latin typeface="Arial" pitchFamily="34" charset="0"/>
                <a:cs typeface="Arial" pitchFamily="34" charset="0"/>
              </a:rPr>
              <a:t>private</a:t>
            </a:r>
          </a:p>
          <a:p>
            <a:r>
              <a:rPr lang="en-US" altLang="zh-CN" sz="2800" b="1" dirty="0">
                <a:solidFill>
                  <a:schemeClr val="accent4">
                    <a:lumMod val="50000"/>
                  </a:schemeClr>
                </a:solidFill>
                <a:latin typeface="Arial" pitchFamily="34" charset="0"/>
                <a:cs typeface="Arial" pitchFamily="34" charset="0"/>
              </a:rPr>
              <a:t>set down</a:t>
            </a:r>
          </a:p>
          <a:p>
            <a:r>
              <a:rPr lang="en-US" altLang="zh-CN" sz="2800" b="1" dirty="0">
                <a:solidFill>
                  <a:schemeClr val="accent4">
                    <a:lumMod val="50000"/>
                  </a:schemeClr>
                </a:solidFill>
                <a:latin typeface="Arial" pitchFamily="34" charset="0"/>
                <a:cs typeface="Arial" pitchFamily="34" charset="0"/>
              </a:rPr>
              <a:t>…</a:t>
            </a:r>
            <a:endParaRPr lang="id-ID" altLang="zh-CN" sz="2800" b="1" dirty="0">
              <a:solidFill>
                <a:schemeClr val="accent4">
                  <a:lumMod val="50000"/>
                </a:schemeClr>
              </a:solidFill>
              <a:latin typeface="Arial" pitchFamily="34" charset="0"/>
              <a:cs typeface="Arial" pitchFamily="34" charset="0"/>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 fill="hold"/>
                                        <p:tgtEl>
                                          <p:spTgt spid="17"/>
                                        </p:tgtEl>
                                      </p:cBhvr>
                                      <p:by x="50000" y="50000"/>
                                    </p:animScale>
                                  </p:childTnLst>
                                </p:cTn>
                              </p:par>
                              <p:par>
                                <p:cTn id="7" presetID="22" presetClass="entr" presetSubtype="4" fill="hold" nodeType="withEffect">
                                  <p:stCondLst>
                                    <p:cond delay="0"/>
                                  </p:stCondLst>
                                  <p:childTnLst>
                                    <p:set>
                                      <p:cBhvr>
                                        <p:cTn id="8" dur="1" fill="hold">
                                          <p:stCondLst>
                                            <p:cond delay="0"/>
                                          </p:stCondLst>
                                        </p:cTn>
                                        <p:tgtEl>
                                          <p:spTgt spid="45"/>
                                        </p:tgtEl>
                                        <p:attrNameLst>
                                          <p:attrName>style.visibility</p:attrName>
                                        </p:attrNameLst>
                                      </p:cBhvr>
                                      <p:to>
                                        <p:strVal val="visible"/>
                                      </p:to>
                                    </p:set>
                                    <p:animEffect transition="in" filter="wipe(down)">
                                      <p:cBhvr>
                                        <p:cTn id="9" dur="500"/>
                                        <p:tgtEl>
                                          <p:spTgt spid="45"/>
                                        </p:tgtEl>
                                      </p:cBhvr>
                                    </p:animEffect>
                                  </p:childTnLst>
                                </p:cTn>
                              </p:par>
                              <p:par>
                                <p:cTn id="10" presetID="22" presetClass="entr" presetSubtype="4"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wipe(down)">
                                      <p:cBhvr>
                                        <p:cTn id="12" dur="500"/>
                                        <p:tgtEl>
                                          <p:spTgt spid="44"/>
                                        </p:tgtEl>
                                      </p:cBhvr>
                                    </p:animEffect>
                                  </p:childTnLst>
                                </p:cTn>
                              </p:par>
                              <p:par>
                                <p:cTn id="13" presetID="22" presetClass="entr" presetSubtype="1" fill="hold" nodeType="with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wipe(up)">
                                      <p:cBhvr>
                                        <p:cTn id="15" dur="500"/>
                                        <p:tgtEl>
                                          <p:spTgt spid="49"/>
                                        </p:tgtEl>
                                      </p:cBhvr>
                                    </p:animEffect>
                                  </p:childTnLst>
                                </p:cTn>
                              </p:par>
                              <p:par>
                                <p:cTn id="16" presetID="22" presetClass="entr" presetSubtype="1" fill="hold"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wipe(up)">
                                      <p:cBhvr>
                                        <p:cTn id="18" dur="500"/>
                                        <p:tgtEl>
                                          <p:spTgt spid="46"/>
                                        </p:tgtEl>
                                      </p:cBhvr>
                                    </p:animEffect>
                                  </p:childTnLst>
                                </p:cTn>
                              </p:par>
                            </p:childTnLst>
                          </p:cTn>
                        </p:par>
                        <p:par>
                          <p:cTn id="19" fill="hold">
                            <p:stCondLst>
                              <p:cond delay="500"/>
                            </p:stCondLst>
                            <p:childTnLst>
                              <p:par>
                                <p:cTn id="20" presetID="22" presetClass="entr" presetSubtype="8" fill="hold" nodeType="after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ipe(left)">
                                      <p:cBhvr>
                                        <p:cTn id="22" dur="500"/>
                                        <p:tgtEl>
                                          <p:spTgt spid="50"/>
                                        </p:tgtEl>
                                      </p:cBhvr>
                                    </p:animEffect>
                                  </p:childTnLst>
                                </p:cTn>
                              </p:par>
                              <p:par>
                                <p:cTn id="23" presetID="22" presetClass="entr" presetSubtype="8" fill="hold"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500"/>
                                        <p:tgtEl>
                                          <p:spTgt spid="52"/>
                                        </p:tgtEl>
                                      </p:cBhvr>
                                    </p:animEffect>
                                  </p:childTnLst>
                                </p:cTn>
                              </p:par>
                              <p:par>
                                <p:cTn id="26" presetID="22" presetClass="entr" presetSubtype="2" fill="hold" nodeType="with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wipe(right)">
                                      <p:cBhvr>
                                        <p:cTn id="28" dur="500"/>
                                        <p:tgtEl>
                                          <p:spTgt spid="48"/>
                                        </p:tgtEl>
                                      </p:cBhvr>
                                    </p:animEffect>
                                  </p:childTnLst>
                                </p:cTn>
                              </p:par>
                              <p:par>
                                <p:cTn id="29" presetID="22" presetClass="entr" presetSubtype="2" fill="hold"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wipe(right)">
                                      <p:cBhvr>
                                        <p:cTn id="31" dur="500"/>
                                        <p:tgtEl>
                                          <p:spTgt spid="47"/>
                                        </p:tgtEl>
                                      </p:cBhvr>
                                    </p:animEffect>
                                  </p:childTnLst>
                                </p:cTn>
                              </p:par>
                            </p:childTnLst>
                          </p:cTn>
                        </p:par>
                        <p:par>
                          <p:cTn id="32" fill="hold">
                            <p:stCondLst>
                              <p:cond delay="1000"/>
                            </p:stCondLst>
                            <p:childTnLst>
                              <p:par>
                                <p:cTn id="33" presetID="21" presetClass="entr" presetSubtype="1" fill="hold" grpId="0" nodeType="afterEffect">
                                  <p:stCondLst>
                                    <p:cond delay="0"/>
                                  </p:stCondLst>
                                  <p:childTnLst>
                                    <p:set>
                                      <p:cBhvr>
                                        <p:cTn id="34" dur="1" fill="hold">
                                          <p:stCondLst>
                                            <p:cond delay="0"/>
                                          </p:stCondLst>
                                        </p:cTn>
                                        <p:tgtEl>
                                          <p:spTgt spid="55"/>
                                        </p:tgtEl>
                                        <p:attrNameLst>
                                          <p:attrName>style.visibility</p:attrName>
                                        </p:attrNameLst>
                                      </p:cBhvr>
                                      <p:to>
                                        <p:strVal val="visible"/>
                                      </p:to>
                                    </p:set>
                                    <p:animEffect transition="in" filter="wheel(1)">
                                      <p:cBhvr>
                                        <p:cTn id="35" dur="1000"/>
                                        <p:tgtEl>
                                          <p:spTgt spid="55"/>
                                        </p:tgtEl>
                                      </p:cBhvr>
                                    </p:animEffect>
                                  </p:childTnLst>
                                </p:cTn>
                              </p:par>
                              <p:par>
                                <p:cTn id="36" presetID="21" presetClass="entr" presetSubtype="1" fill="hold" nodeType="withEffect">
                                  <p:stCondLst>
                                    <p:cond delay="0"/>
                                  </p:stCondLst>
                                  <p:childTnLst>
                                    <p:set>
                                      <p:cBhvr>
                                        <p:cTn id="37" dur="1" fill="hold">
                                          <p:stCondLst>
                                            <p:cond delay="0"/>
                                          </p:stCondLst>
                                        </p:cTn>
                                        <p:tgtEl>
                                          <p:spTgt spid="56"/>
                                        </p:tgtEl>
                                        <p:attrNameLst>
                                          <p:attrName>style.visibility</p:attrName>
                                        </p:attrNameLst>
                                      </p:cBhvr>
                                      <p:to>
                                        <p:strVal val="visible"/>
                                      </p:to>
                                    </p:set>
                                    <p:animEffect transition="in" filter="wheel(1)">
                                      <p:cBhvr>
                                        <p:cTn id="38" dur="1000"/>
                                        <p:tgtEl>
                                          <p:spTgt spid="56"/>
                                        </p:tgtEl>
                                      </p:cBhvr>
                                    </p:animEffect>
                                  </p:childTnLst>
                                </p:cTn>
                              </p:par>
                              <p:par>
                                <p:cTn id="39" presetID="21" presetClass="entr" presetSubtype="1" fill="hold" nodeType="with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wheel(1)">
                                      <p:cBhvr>
                                        <p:cTn id="41" dur="1000"/>
                                        <p:tgtEl>
                                          <p:spTgt spid="59"/>
                                        </p:tgtEl>
                                      </p:cBhvr>
                                    </p:animEffect>
                                  </p:childTnLst>
                                </p:cTn>
                              </p:par>
                              <p:par>
                                <p:cTn id="42" presetID="21" presetClass="entr" presetSubtype="1" fill="hold" nodeType="withEffect">
                                  <p:stCondLst>
                                    <p:cond delay="0"/>
                                  </p:stCondLst>
                                  <p:childTnLst>
                                    <p:set>
                                      <p:cBhvr>
                                        <p:cTn id="43" dur="1" fill="hold">
                                          <p:stCondLst>
                                            <p:cond delay="0"/>
                                          </p:stCondLst>
                                        </p:cTn>
                                        <p:tgtEl>
                                          <p:spTgt spid="60"/>
                                        </p:tgtEl>
                                        <p:attrNameLst>
                                          <p:attrName>style.visibility</p:attrName>
                                        </p:attrNameLst>
                                      </p:cBhvr>
                                      <p:to>
                                        <p:strVal val="visible"/>
                                      </p:to>
                                    </p:set>
                                    <p:animEffect transition="in" filter="wheel(1)">
                                      <p:cBhvr>
                                        <p:cTn id="44" dur="1000"/>
                                        <p:tgtEl>
                                          <p:spTgt spid="60"/>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87"/>
                                        </p:tgtEl>
                                        <p:attrNameLst>
                                          <p:attrName>style.visibility</p:attrName>
                                        </p:attrNameLst>
                                      </p:cBhvr>
                                      <p:to>
                                        <p:strVal val="visible"/>
                                      </p:to>
                                    </p:set>
                                    <p:anim calcmode="lin" valueType="num">
                                      <p:cBhvr>
                                        <p:cTn id="49" dur="500" fill="hold"/>
                                        <p:tgtEl>
                                          <p:spTgt spid="87"/>
                                        </p:tgtEl>
                                        <p:attrNameLst>
                                          <p:attrName>ppt_w</p:attrName>
                                        </p:attrNameLst>
                                      </p:cBhvr>
                                      <p:tavLst>
                                        <p:tav tm="0">
                                          <p:val>
                                            <p:fltVal val="0"/>
                                          </p:val>
                                        </p:tav>
                                        <p:tav tm="100000">
                                          <p:val>
                                            <p:strVal val="#ppt_w"/>
                                          </p:val>
                                        </p:tav>
                                      </p:tavLst>
                                    </p:anim>
                                    <p:anim calcmode="lin" valueType="num">
                                      <p:cBhvr>
                                        <p:cTn id="50" dur="500" fill="hold"/>
                                        <p:tgtEl>
                                          <p:spTgt spid="87"/>
                                        </p:tgtEl>
                                        <p:attrNameLst>
                                          <p:attrName>ppt_h</p:attrName>
                                        </p:attrNameLst>
                                      </p:cBhvr>
                                      <p:tavLst>
                                        <p:tav tm="0">
                                          <p:val>
                                            <p:fltVal val="0"/>
                                          </p:val>
                                        </p:tav>
                                        <p:tav tm="100000">
                                          <p:val>
                                            <p:strVal val="#ppt_h"/>
                                          </p:val>
                                        </p:tav>
                                      </p:tavLst>
                                    </p:anim>
                                    <p:animEffect transition="in" filter="fade">
                                      <p:cBhvr>
                                        <p:cTn id="51" dur="500"/>
                                        <p:tgtEl>
                                          <p:spTgt spid="87"/>
                                        </p:tgtEl>
                                      </p:cBhvr>
                                    </p:animEffect>
                                  </p:childTnLst>
                                </p:cTn>
                              </p:par>
                            </p:childTnLst>
                          </p:cTn>
                        </p:par>
                        <p:par>
                          <p:cTn id="52" fill="hold">
                            <p:stCondLst>
                              <p:cond delay="500"/>
                            </p:stCondLst>
                            <p:childTnLst>
                              <p:par>
                                <p:cTn id="53" presetID="53" presetClass="entr" presetSubtype="0" fill="hold" grpId="0" nodeType="afterEffect">
                                  <p:stCondLst>
                                    <p:cond delay="0"/>
                                  </p:stCondLst>
                                  <p:childTnLst>
                                    <p:set>
                                      <p:cBhvr>
                                        <p:cTn id="54" dur="1" fill="hold">
                                          <p:stCondLst>
                                            <p:cond delay="0"/>
                                          </p:stCondLst>
                                        </p:cTn>
                                        <p:tgtEl>
                                          <p:spTgt spid="88"/>
                                        </p:tgtEl>
                                        <p:attrNameLst>
                                          <p:attrName>style.visibility</p:attrName>
                                        </p:attrNameLst>
                                      </p:cBhvr>
                                      <p:to>
                                        <p:strVal val="visible"/>
                                      </p:to>
                                    </p:set>
                                    <p:anim calcmode="lin" valueType="num">
                                      <p:cBhvr>
                                        <p:cTn id="55" dur="500" fill="hold"/>
                                        <p:tgtEl>
                                          <p:spTgt spid="88"/>
                                        </p:tgtEl>
                                        <p:attrNameLst>
                                          <p:attrName>ppt_w</p:attrName>
                                        </p:attrNameLst>
                                      </p:cBhvr>
                                      <p:tavLst>
                                        <p:tav tm="0">
                                          <p:val>
                                            <p:fltVal val="0"/>
                                          </p:val>
                                        </p:tav>
                                        <p:tav tm="100000">
                                          <p:val>
                                            <p:strVal val="#ppt_w"/>
                                          </p:val>
                                        </p:tav>
                                      </p:tavLst>
                                    </p:anim>
                                    <p:anim calcmode="lin" valueType="num">
                                      <p:cBhvr>
                                        <p:cTn id="56" dur="500" fill="hold"/>
                                        <p:tgtEl>
                                          <p:spTgt spid="88"/>
                                        </p:tgtEl>
                                        <p:attrNameLst>
                                          <p:attrName>ppt_h</p:attrName>
                                        </p:attrNameLst>
                                      </p:cBhvr>
                                      <p:tavLst>
                                        <p:tav tm="0">
                                          <p:val>
                                            <p:fltVal val="0"/>
                                          </p:val>
                                        </p:tav>
                                        <p:tav tm="100000">
                                          <p:val>
                                            <p:strVal val="#ppt_h"/>
                                          </p:val>
                                        </p:tav>
                                      </p:tavLst>
                                    </p:anim>
                                    <p:animEffect transition="in" filter="fade">
                                      <p:cBhvr>
                                        <p:cTn id="57" dur="500"/>
                                        <p:tgtEl>
                                          <p:spTgt spid="88"/>
                                        </p:tgtEl>
                                      </p:cBhvr>
                                    </p:animEffect>
                                  </p:childTnLst>
                                </p:cTn>
                              </p:par>
                            </p:childTnLst>
                          </p:cTn>
                        </p:par>
                        <p:par>
                          <p:cTn id="58" fill="hold">
                            <p:stCondLst>
                              <p:cond delay="1000"/>
                            </p:stCondLst>
                            <p:childTnLst>
                              <p:par>
                                <p:cTn id="59" presetID="53" presetClass="entr" presetSubtype="0" fill="hold" grpId="0" nodeType="afterEffect">
                                  <p:stCondLst>
                                    <p:cond delay="0"/>
                                  </p:stCondLst>
                                  <p:childTnLst>
                                    <p:set>
                                      <p:cBhvr>
                                        <p:cTn id="60" dur="1" fill="hold">
                                          <p:stCondLst>
                                            <p:cond delay="0"/>
                                          </p:stCondLst>
                                        </p:cTn>
                                        <p:tgtEl>
                                          <p:spTgt spid="91"/>
                                        </p:tgtEl>
                                        <p:attrNameLst>
                                          <p:attrName>style.visibility</p:attrName>
                                        </p:attrNameLst>
                                      </p:cBhvr>
                                      <p:to>
                                        <p:strVal val="visible"/>
                                      </p:to>
                                    </p:set>
                                    <p:anim calcmode="lin" valueType="num">
                                      <p:cBhvr>
                                        <p:cTn id="61" dur="500" fill="hold"/>
                                        <p:tgtEl>
                                          <p:spTgt spid="91"/>
                                        </p:tgtEl>
                                        <p:attrNameLst>
                                          <p:attrName>ppt_w</p:attrName>
                                        </p:attrNameLst>
                                      </p:cBhvr>
                                      <p:tavLst>
                                        <p:tav tm="0">
                                          <p:val>
                                            <p:fltVal val="0"/>
                                          </p:val>
                                        </p:tav>
                                        <p:tav tm="100000">
                                          <p:val>
                                            <p:strVal val="#ppt_w"/>
                                          </p:val>
                                        </p:tav>
                                      </p:tavLst>
                                    </p:anim>
                                    <p:anim calcmode="lin" valueType="num">
                                      <p:cBhvr>
                                        <p:cTn id="62" dur="500" fill="hold"/>
                                        <p:tgtEl>
                                          <p:spTgt spid="91"/>
                                        </p:tgtEl>
                                        <p:attrNameLst>
                                          <p:attrName>ppt_h</p:attrName>
                                        </p:attrNameLst>
                                      </p:cBhvr>
                                      <p:tavLst>
                                        <p:tav tm="0">
                                          <p:val>
                                            <p:fltVal val="0"/>
                                          </p:val>
                                        </p:tav>
                                        <p:tav tm="100000">
                                          <p:val>
                                            <p:strVal val="#ppt_h"/>
                                          </p:val>
                                        </p:tav>
                                      </p:tavLst>
                                    </p:anim>
                                    <p:animEffect transition="in" filter="fade">
                                      <p:cBhvr>
                                        <p:cTn id="63" dur="500"/>
                                        <p:tgtEl>
                                          <p:spTgt spid="91"/>
                                        </p:tgtEl>
                                      </p:cBhvr>
                                    </p:animEffect>
                                  </p:childTnLst>
                                </p:cTn>
                              </p:par>
                            </p:childTnLst>
                          </p:cTn>
                        </p:par>
                        <p:par>
                          <p:cTn id="64" fill="hold">
                            <p:stCondLst>
                              <p:cond delay="1500"/>
                            </p:stCondLst>
                            <p:childTnLst>
                              <p:par>
                                <p:cTn id="65" presetID="53"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 calcmode="lin" valueType="num">
                                      <p:cBhvr>
                                        <p:cTn id="67" dur="500" fill="hold"/>
                                        <p:tgtEl>
                                          <p:spTgt spid="89"/>
                                        </p:tgtEl>
                                        <p:attrNameLst>
                                          <p:attrName>ppt_w</p:attrName>
                                        </p:attrNameLst>
                                      </p:cBhvr>
                                      <p:tavLst>
                                        <p:tav tm="0">
                                          <p:val>
                                            <p:fltVal val="0"/>
                                          </p:val>
                                        </p:tav>
                                        <p:tav tm="100000">
                                          <p:val>
                                            <p:strVal val="#ppt_w"/>
                                          </p:val>
                                        </p:tav>
                                      </p:tavLst>
                                    </p:anim>
                                    <p:anim calcmode="lin" valueType="num">
                                      <p:cBhvr>
                                        <p:cTn id="68" dur="500" fill="hold"/>
                                        <p:tgtEl>
                                          <p:spTgt spid="89"/>
                                        </p:tgtEl>
                                        <p:attrNameLst>
                                          <p:attrName>ppt_h</p:attrName>
                                        </p:attrNameLst>
                                      </p:cBhvr>
                                      <p:tavLst>
                                        <p:tav tm="0">
                                          <p:val>
                                            <p:fltVal val="0"/>
                                          </p:val>
                                        </p:tav>
                                        <p:tav tm="100000">
                                          <p:val>
                                            <p:strVal val="#ppt_h"/>
                                          </p:val>
                                        </p:tav>
                                      </p:tavLst>
                                    </p:anim>
                                    <p:animEffect transition="in" filter="fade">
                                      <p:cBhvr>
                                        <p:cTn id="69" dur="500"/>
                                        <p:tgtEl>
                                          <p:spTgt spid="89"/>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61"/>
                                        </p:tgtEl>
                                        <p:attrNameLst>
                                          <p:attrName>style.visibility</p:attrName>
                                        </p:attrNameLst>
                                      </p:cBhvr>
                                      <p:to>
                                        <p:strVal val="visible"/>
                                      </p:to>
                                    </p:set>
                                    <p:animEffect transition="in" filter="fade">
                                      <p:cBhvr>
                                        <p:cTn id="74" dur="500"/>
                                        <p:tgtEl>
                                          <p:spTgt spid="61"/>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fade">
                                      <p:cBhvr>
                                        <p:cTn id="79" dur="500"/>
                                        <p:tgtEl>
                                          <p:spTgt spid="62"/>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64"/>
                                        </p:tgtEl>
                                        <p:attrNameLst>
                                          <p:attrName>style.visibility</p:attrName>
                                        </p:attrNameLst>
                                      </p:cBhvr>
                                      <p:to>
                                        <p:strVal val="visible"/>
                                      </p:to>
                                    </p:set>
                                    <p:animEffect transition="in" filter="fade">
                                      <p:cBhvr>
                                        <p:cTn id="84" dur="500"/>
                                        <p:tgtEl>
                                          <p:spTgt spid="64"/>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66"/>
                                        </p:tgtEl>
                                        <p:attrNameLst>
                                          <p:attrName>style.visibility</p:attrName>
                                        </p:attrNameLst>
                                      </p:cBhvr>
                                      <p:to>
                                        <p:strVal val="visible"/>
                                      </p:to>
                                    </p:set>
                                    <p:animEffect transition="in" filter="fade">
                                      <p:cBhvr>
                                        <p:cTn id="89" dur="500"/>
                                        <p:tgtEl>
                                          <p:spTgt spid="66"/>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2" fill="hold" nodeType="clickEffect">
                                  <p:stCondLst>
                                    <p:cond delay="0"/>
                                  </p:stCondLst>
                                  <p:childTnLst>
                                    <p:set>
                                      <p:cBhvr>
                                        <p:cTn id="93" dur="1" fill="hold">
                                          <p:stCondLst>
                                            <p:cond delay="0"/>
                                          </p:stCondLst>
                                        </p:cTn>
                                        <p:tgtEl>
                                          <p:spTgt spid="92"/>
                                        </p:tgtEl>
                                        <p:attrNameLst>
                                          <p:attrName>style.visibility</p:attrName>
                                        </p:attrNameLst>
                                      </p:cBhvr>
                                      <p:to>
                                        <p:strVal val="visible"/>
                                      </p:to>
                                    </p:set>
                                    <p:animEffect transition="in" filter="wipe(right)">
                                      <p:cBhvr>
                                        <p:cTn id="94" dur="500"/>
                                        <p:tgtEl>
                                          <p:spTgt spid="92"/>
                                        </p:tgtEl>
                                      </p:cBhvr>
                                    </p:animEffect>
                                  </p:childTnLst>
                                </p:cTn>
                              </p:par>
                              <p:par>
                                <p:cTn id="95" presetID="22" presetClass="entr" presetSubtype="2" fill="hold" nodeType="withEffect">
                                  <p:stCondLst>
                                    <p:cond delay="0"/>
                                  </p:stCondLst>
                                  <p:childTnLst>
                                    <p:set>
                                      <p:cBhvr>
                                        <p:cTn id="96" dur="1" fill="hold">
                                          <p:stCondLst>
                                            <p:cond delay="0"/>
                                          </p:stCondLst>
                                        </p:cTn>
                                        <p:tgtEl>
                                          <p:spTgt spid="97"/>
                                        </p:tgtEl>
                                        <p:attrNameLst>
                                          <p:attrName>style.visibility</p:attrName>
                                        </p:attrNameLst>
                                      </p:cBhvr>
                                      <p:to>
                                        <p:strVal val="visible"/>
                                      </p:to>
                                    </p:set>
                                    <p:animEffect transition="in" filter="wipe(right)">
                                      <p:cBhvr>
                                        <p:cTn id="97" dur="500"/>
                                        <p:tgtEl>
                                          <p:spTgt spid="97"/>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100"/>
                                        </p:tgtEl>
                                        <p:attrNameLst>
                                          <p:attrName>style.visibility</p:attrName>
                                        </p:attrNameLst>
                                      </p:cBhvr>
                                      <p:to>
                                        <p:strVal val="visible"/>
                                      </p:to>
                                    </p:set>
                                    <p:animEffect transition="in" filter="fade">
                                      <p:cBhvr>
                                        <p:cTn id="100"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5" grpId="0">
        <p:bldAsOne/>
      </p:bldGraphic>
      <p:bldP spid="61" grpId="0"/>
      <p:bldP spid="62" grpId="0"/>
      <p:bldP spid="64" grpId="0"/>
      <p:bldP spid="87" grpId="0"/>
      <p:bldP spid="88" grpId="0"/>
      <p:bldP spid="89" grpId="0"/>
      <p:bldP spid="91" grpId="0"/>
      <p:bldP spid="66" grpId="0"/>
      <p:bldP spid="10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图片 2" descr="740f85c247b87b0cdcacec13298340ca"/>
          <p:cNvPicPr>
            <a:picLocks noChangeAspect="1"/>
          </p:cNvPicPr>
          <p:nvPr/>
        </p:nvPicPr>
        <p:blipFill>
          <a:blip r:embed="rId4" cstate="screen"/>
          <a:stretch>
            <a:fillRect/>
          </a:stretch>
        </p:blipFill>
        <p:spPr>
          <a:xfrm>
            <a:off x="1590675" y="2777490"/>
            <a:ext cx="2948305" cy="2990850"/>
          </a:xfrm>
          <a:prstGeom prst="rect">
            <a:avLst/>
          </a:prstGeom>
        </p:spPr>
      </p:pic>
      <p:pic>
        <p:nvPicPr>
          <p:cNvPr id="4" name="图片 3" descr="83162e21b1591c259cf04fe93fa16326"/>
          <p:cNvPicPr>
            <a:picLocks noChangeAspect="1"/>
          </p:cNvPicPr>
          <p:nvPr/>
        </p:nvPicPr>
        <p:blipFill>
          <a:blip r:embed="rId5" cstate="screen"/>
          <a:stretch>
            <a:fillRect/>
          </a:stretch>
        </p:blipFill>
        <p:spPr>
          <a:xfrm>
            <a:off x="8528050" y="1504315"/>
            <a:ext cx="1971040" cy="2119630"/>
          </a:xfrm>
          <a:prstGeom prst="rect">
            <a:avLst/>
          </a:prstGeom>
        </p:spPr>
      </p:pic>
      <p:sp>
        <p:nvSpPr>
          <p:cNvPr id="17" name="TextBox 16"/>
          <p:cNvSpPr txBox="1"/>
          <p:nvPr/>
        </p:nvSpPr>
        <p:spPr>
          <a:xfrm>
            <a:off x="4259869" y="2777500"/>
            <a:ext cx="1107996" cy="1200329"/>
          </a:xfrm>
          <a:prstGeom prst="rect">
            <a:avLst/>
          </a:prstGeom>
          <a:noFill/>
        </p:spPr>
        <p:txBody>
          <a:bodyPr wrap="none" rtlCol="0">
            <a:spAutoFit/>
          </a:bodyPr>
          <a:lstStyle/>
          <a:p>
            <a:pPr algn="ctr"/>
            <a:r>
              <a:rPr lang="en-US" sz="7200" dirty="0">
                <a:solidFill>
                  <a:schemeClr val="bg1"/>
                </a:solidFill>
                <a:latin typeface="华文中宋" panose="02010600040101010101" charset="-122"/>
                <a:ea typeface="华文中宋" panose="02010600040101010101" charset="-122"/>
              </a:rPr>
              <a:t>Ⅱ</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716330" y="2793188"/>
            <a:ext cx="3118911" cy="646331"/>
          </a:xfrm>
          <a:prstGeom prst="rect">
            <a:avLst/>
          </a:prstGeom>
          <a:noFill/>
        </p:spPr>
        <p:txBody>
          <a:bodyPr wrap="square" rtlCol="0">
            <a:spAutoFit/>
          </a:bodyPr>
          <a:lstStyle/>
          <a:p>
            <a:pPr algn="dist"/>
            <a:r>
              <a:rPr lang="en-US" sz="3600" b="1" dirty="0">
                <a:solidFill>
                  <a:schemeClr val="bg1"/>
                </a:solidFill>
                <a:latin typeface="Arial" pitchFamily="34" charset="0"/>
                <a:cs typeface="Arial" pitchFamily="34" charset="0"/>
              </a:rPr>
              <a:t>Fast-reading</a:t>
            </a:r>
          </a:p>
        </p:txBody>
      </p:sp>
      <p:sp>
        <p:nvSpPr>
          <p:cNvPr id="10" name="文本框 5"/>
          <p:cNvSpPr txBox="1"/>
          <p:nvPr/>
        </p:nvSpPr>
        <p:spPr>
          <a:xfrm>
            <a:off x="5728407" y="3486054"/>
            <a:ext cx="3744460" cy="830997"/>
          </a:xfrm>
          <a:prstGeom prst="rect">
            <a:avLst/>
          </a:prstGeom>
          <a:noFill/>
        </p:spPr>
        <p:txBody>
          <a:bodyPr wrap="square" rtlCol="0">
            <a:spAutoFit/>
          </a:bodyPr>
          <a:lstStyle/>
          <a:p>
            <a:pPr algn="ctr"/>
            <a:r>
              <a:rPr lang="en-US" altLang="zh-CN"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Get the general idea of a passage</a:t>
            </a:r>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animBg="1"/>
      <p:bldP spid="17" grpId="0"/>
      <p:bldP spid="13"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圆角矩形 22"/>
          <p:cNvSpPr/>
          <p:nvPr/>
        </p:nvSpPr>
        <p:spPr>
          <a:xfrm>
            <a:off x="341376" y="1207008"/>
            <a:ext cx="11533632" cy="4596384"/>
          </a:xfrm>
          <a:prstGeom prst="roundRect">
            <a:avLst/>
          </a:prstGeom>
          <a:solidFill>
            <a:schemeClr val="accent6">
              <a:lumMod val="40000"/>
              <a:lumOff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pic>
        <p:nvPicPr>
          <p:cNvPr id="5" name="图片 4" descr="83162e21b1591c259cf04fe93fa16326"/>
          <p:cNvPicPr>
            <a:picLocks noChangeAspect="1"/>
          </p:cNvPicPr>
          <p:nvPr/>
        </p:nvPicPr>
        <p:blipFill>
          <a:blip r:embed="rId3" cstate="screen"/>
          <a:stretch>
            <a:fillRect/>
          </a:stretch>
        </p:blipFill>
        <p:spPr>
          <a:xfrm>
            <a:off x="523875" y="116840"/>
            <a:ext cx="782955" cy="842010"/>
          </a:xfrm>
          <a:prstGeom prst="rect">
            <a:avLst/>
          </a:prstGeom>
        </p:spPr>
      </p:pic>
      <p:sp>
        <p:nvSpPr>
          <p:cNvPr id="45" name="TextBox 41"/>
          <p:cNvSpPr txBox="1"/>
          <p:nvPr/>
        </p:nvSpPr>
        <p:spPr>
          <a:xfrm>
            <a:off x="1391029" y="205882"/>
            <a:ext cx="11149314" cy="584775"/>
          </a:xfrm>
          <a:prstGeom prst="rect">
            <a:avLst/>
          </a:prstGeom>
          <a:noFill/>
        </p:spPr>
        <p:txBody>
          <a:bodyPr wrap="square" rtlCol="0">
            <a:spAutoFit/>
          </a:bodyPr>
          <a:lstStyle/>
          <a:p>
            <a:r>
              <a:rPr lang="en-US" altLang="zh-CN" sz="3200" b="1" dirty="0">
                <a:solidFill>
                  <a:schemeClr val="accent6">
                    <a:lumMod val="50000"/>
                  </a:schemeClr>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Read the passage in 6 minutes</a:t>
            </a:r>
            <a:endParaRPr lang="zh-CN" altLang="en-US" sz="3200" b="1" dirty="0">
              <a:solidFill>
                <a:schemeClr val="accent6">
                  <a:lumMod val="50000"/>
                </a:schemeClr>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sp>
        <p:nvSpPr>
          <p:cNvPr id="52" name="TextBox 41"/>
          <p:cNvSpPr txBox="1"/>
          <p:nvPr/>
        </p:nvSpPr>
        <p:spPr>
          <a:xfrm>
            <a:off x="1077854" y="4598404"/>
            <a:ext cx="1571644" cy="954107"/>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(P1)</a:t>
            </a:r>
          </a:p>
          <a:p>
            <a:endParaRPr lang="zh-CN" altLang="en-US" sz="32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54" name="图片 53" descr="20140603132580738073.gif">
            <a:hlinkClick r:id="rId4" action="ppaction://hlinkfile"/>
          </p:cNvPr>
          <p:cNvPicPr>
            <a:picLocks noChangeAspect="1"/>
          </p:cNvPicPr>
          <p:nvPr/>
        </p:nvPicPr>
        <p:blipFill>
          <a:blip r:embed="rId5">
            <a:clrChange>
              <a:clrFrom>
                <a:srgbClr val="FFFFFF"/>
              </a:clrFrom>
              <a:clrTo>
                <a:srgbClr val="FFFFFF">
                  <a:alpha val="0"/>
                </a:srgbClr>
              </a:clrTo>
            </a:clrChange>
          </a:blip>
          <a:stretch>
            <a:fillRect/>
          </a:stretch>
        </p:blipFill>
        <p:spPr>
          <a:xfrm>
            <a:off x="7327075" y="0"/>
            <a:ext cx="2220980" cy="954157"/>
          </a:xfrm>
          <a:prstGeom prst="rect">
            <a:avLst/>
          </a:prstGeom>
        </p:spPr>
      </p:pic>
      <p:pic>
        <p:nvPicPr>
          <p:cNvPr id="14" name="图片 13" descr="mmexport1532584307551_副本.png"/>
          <p:cNvPicPr>
            <a:picLocks noChangeAspect="1"/>
          </p:cNvPicPr>
          <p:nvPr/>
        </p:nvPicPr>
        <p:blipFill>
          <a:blip r:embed="rId6"/>
          <a:stretch>
            <a:fillRect/>
          </a:stretch>
        </p:blipFill>
        <p:spPr>
          <a:xfrm>
            <a:off x="536448" y="1517257"/>
            <a:ext cx="2419947" cy="3213239"/>
          </a:xfrm>
          <a:prstGeom prst="rect">
            <a:avLst/>
          </a:prstGeom>
        </p:spPr>
      </p:pic>
      <p:sp>
        <p:nvSpPr>
          <p:cNvPr id="15" name="TextBox 41"/>
          <p:cNvSpPr txBox="1"/>
          <p:nvPr/>
        </p:nvSpPr>
        <p:spPr>
          <a:xfrm>
            <a:off x="3164965" y="1467754"/>
            <a:ext cx="11149314" cy="523220"/>
          </a:xfrm>
          <a:prstGeom prst="rect">
            <a:avLst/>
          </a:prstGeom>
          <a:noFill/>
        </p:spPr>
        <p:txBody>
          <a:bodyPr wrap="square" rtlCol="0">
            <a:spAutoFit/>
          </a:bodyPr>
          <a:lstStyle/>
          <a:p>
            <a:r>
              <a:rPr lang="en-US" altLang="zh-CN" sz="2800" b="1" dirty="0">
                <a:solidFill>
                  <a:schemeClr val="tx1">
                    <a:lumMod val="75000"/>
                    <a:lumOff val="2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rPr>
              <a:t>What is the main idea of the passage?</a:t>
            </a:r>
            <a:endParaRPr lang="zh-CN" altLang="en-US" sz="2800" b="1" dirty="0">
              <a:solidFill>
                <a:schemeClr val="tx1">
                  <a:lumMod val="75000"/>
                  <a:lumOff val="2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endParaRPr>
          </a:p>
        </p:txBody>
      </p:sp>
      <p:sp>
        <p:nvSpPr>
          <p:cNvPr id="4097" name="Rectangle 1"/>
          <p:cNvSpPr>
            <a:spLocks noChangeArrowheads="1"/>
          </p:cNvSpPr>
          <p:nvPr/>
        </p:nvSpPr>
        <p:spPr bwMode="auto">
          <a:xfrm>
            <a:off x="3145536" y="2219194"/>
            <a:ext cx="9717024"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0" fontAlgn="base">
              <a:lnSpc>
                <a:spcPct val="100000"/>
              </a:lnSpc>
              <a:spcBef>
                <a:spcPct val="0"/>
              </a:spcBef>
              <a:spcAft>
                <a:spcPct val="0"/>
              </a:spcAft>
              <a:buClrTx/>
              <a:buSzTx/>
              <a:buFontTx/>
              <a:buNone/>
              <a:tabLst/>
            </a:pPr>
            <a:r>
              <a:rPr lang="en-US" altLang="zh-CN" sz="2800" b="1" dirty="0">
                <a:solidFill>
                  <a:schemeClr val="tx1">
                    <a:lumMod val="75000"/>
                    <a:lumOff val="2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rPr>
              <a:t>What did the author do before meeting her soul mate?</a:t>
            </a:r>
          </a:p>
          <a:p>
            <a:pPr marR="0" lvl="0" indent="0" fontAlgn="base">
              <a:lnSpc>
                <a:spcPct val="100000"/>
              </a:lnSpc>
              <a:spcBef>
                <a:spcPct val="0"/>
              </a:spcBef>
              <a:spcAft>
                <a:spcPct val="0"/>
              </a:spcAft>
              <a:buClrTx/>
              <a:buSzTx/>
              <a:buFontTx/>
              <a:buNone/>
              <a:tabLst/>
            </a:pPr>
            <a:r>
              <a:rPr lang="en-US" altLang="zh-CN" sz="2800" b="1" dirty="0">
                <a:solidFill>
                  <a:schemeClr val="tx1">
                    <a:lumMod val="75000"/>
                    <a:lumOff val="2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rPr>
              <a:t> </a:t>
            </a:r>
          </a:p>
          <a:p>
            <a:pPr marR="0" lvl="0" indent="0" fontAlgn="base">
              <a:lnSpc>
                <a:spcPct val="100000"/>
              </a:lnSpc>
              <a:spcBef>
                <a:spcPct val="0"/>
              </a:spcBef>
              <a:spcAft>
                <a:spcPct val="0"/>
              </a:spcAft>
              <a:buClrTx/>
              <a:buSzTx/>
              <a:buFontTx/>
              <a:buNone/>
              <a:tabLst/>
            </a:pPr>
            <a:r>
              <a:rPr lang="en-US" altLang="zh-CN" sz="2800" b="1" dirty="0">
                <a:solidFill>
                  <a:schemeClr val="tx1">
                    <a:lumMod val="75000"/>
                    <a:lumOff val="2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rPr>
              <a:t>How did the author get to know her soul mate?</a:t>
            </a:r>
          </a:p>
          <a:p>
            <a:pPr marR="0" lvl="0" indent="0" fontAlgn="base">
              <a:lnSpc>
                <a:spcPct val="100000"/>
              </a:lnSpc>
              <a:spcBef>
                <a:spcPct val="0"/>
              </a:spcBef>
              <a:spcAft>
                <a:spcPct val="0"/>
              </a:spcAft>
              <a:buClrTx/>
              <a:buSzTx/>
              <a:buFontTx/>
              <a:buNone/>
              <a:tabLst/>
            </a:pPr>
            <a:endParaRPr lang="en-US" altLang="zh-CN" sz="2800" b="1" dirty="0">
              <a:solidFill>
                <a:schemeClr val="tx1">
                  <a:lumMod val="75000"/>
                  <a:lumOff val="2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endParaRPr>
          </a:p>
          <a:p>
            <a:pPr marR="0" lvl="0" indent="0" fontAlgn="base">
              <a:lnSpc>
                <a:spcPct val="100000"/>
              </a:lnSpc>
              <a:spcBef>
                <a:spcPct val="0"/>
              </a:spcBef>
              <a:spcAft>
                <a:spcPct val="0"/>
              </a:spcAft>
              <a:buClrTx/>
              <a:buSzTx/>
              <a:buFontTx/>
              <a:buNone/>
              <a:tabLst/>
            </a:pPr>
            <a:r>
              <a:rPr lang="en-US" altLang="zh-CN" sz="2800" b="1" dirty="0">
                <a:solidFill>
                  <a:schemeClr val="tx1">
                    <a:lumMod val="75000"/>
                    <a:lumOff val="2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rPr>
              <a:t>What do we know about the author and her soul mate?</a:t>
            </a:r>
          </a:p>
          <a:p>
            <a:pPr marR="0" lvl="0" indent="0" fontAlgn="base">
              <a:lnSpc>
                <a:spcPct val="100000"/>
              </a:lnSpc>
              <a:spcBef>
                <a:spcPct val="0"/>
              </a:spcBef>
              <a:spcAft>
                <a:spcPct val="0"/>
              </a:spcAft>
              <a:buClrTx/>
              <a:buSzTx/>
              <a:buFontTx/>
              <a:buNone/>
              <a:tabLst/>
            </a:pPr>
            <a:endParaRPr lang="en-US" altLang="zh-CN" sz="2800" b="1" dirty="0">
              <a:solidFill>
                <a:schemeClr val="tx1">
                  <a:lumMod val="75000"/>
                  <a:lumOff val="2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endParaRPr>
          </a:p>
          <a:p>
            <a:pPr marR="0" lvl="0" indent="0" fontAlgn="base">
              <a:lnSpc>
                <a:spcPct val="100000"/>
              </a:lnSpc>
              <a:spcBef>
                <a:spcPct val="0"/>
              </a:spcBef>
              <a:spcAft>
                <a:spcPct val="0"/>
              </a:spcAft>
              <a:buClrTx/>
              <a:buSzTx/>
              <a:buFontTx/>
              <a:buNone/>
              <a:tabLst/>
            </a:pPr>
            <a:r>
              <a:rPr lang="en-US" altLang="zh-CN" sz="2800" b="1" dirty="0">
                <a:solidFill>
                  <a:schemeClr val="tx1">
                    <a:lumMod val="75000"/>
                    <a:lumOff val="25000"/>
                  </a:schemeClr>
                </a:solidFill>
                <a:effectLst>
                  <a:innerShdw blurRad="63500" dist="38100" dir="13500000">
                    <a:prstClr val="black">
                      <a:alpha val="50000"/>
                    </a:prstClr>
                  </a:innerShdw>
                  <a:outerShdw blurRad="38100" dist="38100" dir="2700000" algn="tl">
                    <a:srgbClr val="000000">
                      <a:alpha val="43137"/>
                    </a:srgbClr>
                  </a:outerShdw>
                </a:effectLst>
                <a:latin typeface="Times New Roman" pitchFamily="18" charset="0"/>
                <a:ea typeface="微软雅黑" panose="020B0503020204020204" charset="-122"/>
                <a:cs typeface="Times New Roman" pitchFamily="18" charset="0"/>
              </a:rPr>
              <a:t>Why is the author thankful for the hard times?</a:t>
            </a:r>
          </a:p>
        </p:txBody>
      </p:sp>
      <p:sp>
        <p:nvSpPr>
          <p:cNvPr id="16" name="流程图: 决策 15"/>
          <p:cNvSpPr/>
          <p:nvPr/>
        </p:nvSpPr>
        <p:spPr>
          <a:xfrm>
            <a:off x="2913888" y="1597152"/>
            <a:ext cx="268224" cy="256032"/>
          </a:xfrm>
          <a:prstGeom prst="flowChartDecision">
            <a:avLst/>
          </a:prstGeom>
          <a:solidFill>
            <a:schemeClr val="accent6">
              <a:lumMod val="5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流程图: 决策 16"/>
          <p:cNvSpPr/>
          <p:nvPr/>
        </p:nvSpPr>
        <p:spPr>
          <a:xfrm>
            <a:off x="2919984" y="2407920"/>
            <a:ext cx="268224" cy="256032"/>
          </a:xfrm>
          <a:prstGeom prst="flowChartDecision">
            <a:avLst/>
          </a:prstGeom>
          <a:solidFill>
            <a:schemeClr val="accent6">
              <a:lumMod val="5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流程图: 决策 19"/>
          <p:cNvSpPr/>
          <p:nvPr/>
        </p:nvSpPr>
        <p:spPr>
          <a:xfrm>
            <a:off x="2883408" y="3236976"/>
            <a:ext cx="268224" cy="256032"/>
          </a:xfrm>
          <a:prstGeom prst="flowChartDecision">
            <a:avLst/>
          </a:prstGeom>
          <a:solidFill>
            <a:schemeClr val="accent6">
              <a:lumMod val="5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流程图: 决策 20"/>
          <p:cNvSpPr/>
          <p:nvPr/>
        </p:nvSpPr>
        <p:spPr>
          <a:xfrm>
            <a:off x="2889504" y="4059936"/>
            <a:ext cx="268224" cy="256032"/>
          </a:xfrm>
          <a:prstGeom prst="flowChartDecision">
            <a:avLst/>
          </a:prstGeom>
          <a:solidFill>
            <a:schemeClr val="accent6">
              <a:lumMod val="5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流程图: 决策 21"/>
          <p:cNvSpPr/>
          <p:nvPr/>
        </p:nvSpPr>
        <p:spPr>
          <a:xfrm>
            <a:off x="2901696" y="4949952"/>
            <a:ext cx="268224" cy="256032"/>
          </a:xfrm>
          <a:prstGeom prst="flowChartDecision">
            <a:avLst/>
          </a:prstGeom>
          <a:solidFill>
            <a:schemeClr val="accent6">
              <a:lumMod val="5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split orient="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圆角矩形 11"/>
          <p:cNvSpPr/>
          <p:nvPr/>
        </p:nvSpPr>
        <p:spPr>
          <a:xfrm>
            <a:off x="985653" y="1288473"/>
            <a:ext cx="9868395" cy="5391397"/>
          </a:xfrm>
          <a:prstGeom prst="roundRect">
            <a:avLst/>
          </a:prstGeom>
          <a:solidFill>
            <a:schemeClr val="accent6">
              <a:lumMod val="40000"/>
              <a:lumOff val="60000"/>
            </a:schemeClr>
          </a:solidFill>
          <a:ln w="28575">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a:p>
          <a:p>
            <a:pPr algn="ctr"/>
            <a:endParaRPr lang="en-US" altLang="zh-CN" dirty="0"/>
          </a:p>
          <a:p>
            <a:pPr algn="ctr"/>
            <a:endParaRPr lang="en-US" altLang="zh-CN" dirty="0"/>
          </a:p>
          <a:p>
            <a:pPr algn="ctr"/>
            <a:endParaRPr lang="en-US" altLang="zh-CN" dirty="0"/>
          </a:p>
          <a:p>
            <a:pPr algn="ctr"/>
            <a:endParaRPr lang="en-US" altLang="zh-CN" dirty="0"/>
          </a:p>
          <a:p>
            <a:pPr algn="ctr"/>
            <a:endParaRPr lang="en-US" altLang="zh-CN" dirty="0"/>
          </a:p>
          <a:p>
            <a:pPr algn="ctr"/>
            <a:endParaRPr lang="en-US" altLang="zh-CN" dirty="0"/>
          </a:p>
          <a:p>
            <a:pPr algn="ctr"/>
            <a:endParaRPr lang="en-US" altLang="zh-CN" dirty="0"/>
          </a:p>
          <a:p>
            <a:pPr algn="ctr"/>
            <a:endParaRPr lang="en-US" altLang="zh-CN" dirty="0"/>
          </a:p>
          <a:p>
            <a:pPr algn="ctr"/>
            <a:endParaRPr lang="en-US" altLang="zh-CN" dirty="0"/>
          </a:p>
          <a:p>
            <a:pPr algn="ctr"/>
            <a:endParaRPr lang="en-US" altLang="zh-CN" dirty="0"/>
          </a:p>
          <a:p>
            <a:pPr algn="ctr"/>
            <a:endParaRPr lang="en-US" altLang="zh-CN" dirty="0"/>
          </a:p>
          <a:p>
            <a:pPr algn="ctr"/>
            <a:endParaRPr lang="en-US" altLang="zh-CN" dirty="0"/>
          </a:p>
          <a:p>
            <a:pPr algn="ctr"/>
            <a:endParaRPr lang="en-US" altLang="zh-CN" dirty="0"/>
          </a:p>
          <a:p>
            <a:pPr algn="ctr"/>
            <a:endParaRPr lang="zh-CN" altLang="en-US" dirty="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pic>
        <p:nvPicPr>
          <p:cNvPr id="5" name="图片 4" descr="83162e21b1591c259cf04fe93fa16326"/>
          <p:cNvPicPr>
            <a:picLocks noChangeAspect="1"/>
          </p:cNvPicPr>
          <p:nvPr/>
        </p:nvPicPr>
        <p:blipFill>
          <a:blip r:embed="rId3" cstate="screen"/>
          <a:stretch>
            <a:fillRect/>
          </a:stretch>
        </p:blipFill>
        <p:spPr>
          <a:xfrm>
            <a:off x="523875" y="116840"/>
            <a:ext cx="782955" cy="842010"/>
          </a:xfrm>
          <a:prstGeom prst="rect">
            <a:avLst/>
          </a:prstGeom>
        </p:spPr>
      </p:pic>
      <p:sp>
        <p:nvSpPr>
          <p:cNvPr id="45" name="TextBox 41"/>
          <p:cNvSpPr txBox="1"/>
          <p:nvPr/>
        </p:nvSpPr>
        <p:spPr>
          <a:xfrm>
            <a:off x="1391029" y="205882"/>
            <a:ext cx="11149314" cy="584775"/>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What is the main idea of the passage?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8" name="图片 17" descr="timg (2)_副本.png"/>
          <p:cNvPicPr>
            <a:picLocks noChangeAspect="1"/>
          </p:cNvPicPr>
          <p:nvPr/>
        </p:nvPicPr>
        <p:blipFill>
          <a:blip r:embed="rId4"/>
          <a:stretch>
            <a:fillRect/>
          </a:stretch>
        </p:blipFill>
        <p:spPr>
          <a:xfrm>
            <a:off x="1090307" y="1503859"/>
            <a:ext cx="9918118" cy="4159046"/>
          </a:xfrm>
          <a:prstGeom prst="rect">
            <a:avLst/>
          </a:prstGeom>
          <a:ln>
            <a:noFill/>
          </a:ln>
          <a:effectLst>
            <a:softEdge rad="635000"/>
          </a:effectLst>
        </p:spPr>
      </p:pic>
      <p:sp>
        <p:nvSpPr>
          <p:cNvPr id="19" name="TextBox 18"/>
          <p:cNvSpPr txBox="1"/>
          <p:nvPr/>
        </p:nvSpPr>
        <p:spPr>
          <a:xfrm>
            <a:off x="1828799" y="5581403"/>
            <a:ext cx="9167751" cy="584775"/>
          </a:xfrm>
          <a:prstGeom prst="rect">
            <a:avLst/>
          </a:prstGeom>
          <a:noFill/>
        </p:spPr>
        <p:txBody>
          <a:bodyPr wrap="square" rtlCol="0">
            <a:spAutoFit/>
          </a:bodyPr>
          <a:lstStyle/>
          <a:p>
            <a:r>
              <a:rPr lang="en-US" altLang="zh-CN" sz="3200" b="1">
                <a:latin typeface="Arial" pitchFamily="34" charset="0"/>
                <a:cs typeface="Arial" pitchFamily="34" charset="0"/>
              </a:rPr>
              <a:t>A </a:t>
            </a:r>
            <a:r>
              <a:rPr lang="en-US" altLang="zh-CN" sz="3200" b="1" dirty="0">
                <a:latin typeface="Arial" pitchFamily="34" charset="0"/>
                <a:cs typeface="Arial" pitchFamily="34" charset="0"/>
              </a:rPr>
              <a:t>close friendship between two girls.</a:t>
            </a:r>
            <a:endParaRPr lang="zh-CN" altLang="en-US" sz="3200" b="1" dirty="0">
              <a:latin typeface="Arial" pitchFamily="34" charset="0"/>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 fill="hold"/>
                                        <p:tgtEl>
                                          <p:spTgt spid="19"/>
                                        </p:tgtEl>
                                        <p:attrNameLst>
                                          <p:attrName>ppt_w</p:attrName>
                                        </p:attrNameLst>
                                      </p:cBhvr>
                                      <p:tavLst>
                                        <p:tav tm="0">
                                          <p:val>
                                            <p:fltVal val="0"/>
                                          </p:val>
                                        </p:tav>
                                        <p:tav tm="100000">
                                          <p:val>
                                            <p:strVal val="#ppt_w"/>
                                          </p:val>
                                        </p:tav>
                                      </p:tavLst>
                                    </p:anim>
                                    <p:anim calcmode="lin" valueType="num">
                                      <p:cBhvr>
                                        <p:cTn id="15" dur="500" fill="hold"/>
                                        <p:tgtEl>
                                          <p:spTgt spid="19"/>
                                        </p:tgtEl>
                                        <p:attrNameLst>
                                          <p:attrName>ppt_h</p:attrName>
                                        </p:attrNameLst>
                                      </p:cBhvr>
                                      <p:tavLst>
                                        <p:tav tm="0">
                                          <p:val>
                                            <p:fltVal val="0"/>
                                          </p:val>
                                        </p:tav>
                                        <p:tav tm="100000">
                                          <p:val>
                                            <p:strVal val="#ppt_h"/>
                                          </p:val>
                                        </p:tav>
                                      </p:tavLst>
                                    </p:anim>
                                    <p:animEffect transition="in" filter="fade">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4827398"/>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54163"/>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1</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kumimoji="0" lang="en-US" altLang="zh-CN" sz="3200" b="0" i="0" u="none" strike="noStrike" cap="none" normalizeH="0" baseline="0" dirty="0">
                <a:ln>
                  <a:noFill/>
                </a:ln>
                <a:solidFill>
                  <a:schemeClr val="tx1"/>
                </a:solidFill>
                <a:effectLst/>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Two years ago I was very lonely and didn’t talk with anyone about my feelings. At the</a:t>
            </a:r>
            <a:r>
              <a:rPr lang="zh-CN" altLang="en-US" sz="3200" dirty="0">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time I didn’t have many friends. I wanted someone to share my experiences and secrets with.</a:t>
            </a:r>
            <a:r>
              <a:rPr lang="zh-CN" altLang="en-US" sz="3200" dirty="0">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I wanted someone to understand me. I started to imagine this friend. Often I imagined our</a:t>
            </a:r>
            <a:r>
              <a:rPr lang="zh-CN" altLang="en-US" sz="3200" dirty="0">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conversations and what we would do, but I didn’t give my imagination a face.</a:t>
            </a:r>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13" name="TextBox 41"/>
          <p:cNvSpPr txBox="1"/>
          <p:nvPr/>
        </p:nvSpPr>
        <p:spPr>
          <a:xfrm>
            <a:off x="1366645" y="303418"/>
            <a:ext cx="11149314" cy="584775"/>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Circle  the topic vocabulary</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4" name="图片 13" descr="83162e21b1591c259cf04fe93fa16326"/>
          <p:cNvPicPr>
            <a:picLocks noChangeAspect="1"/>
          </p:cNvPicPr>
          <p:nvPr/>
        </p:nvPicPr>
        <p:blipFill>
          <a:blip r:embed="rId3" cstate="screen"/>
          <a:stretch>
            <a:fillRect/>
          </a:stretch>
        </p:blipFill>
        <p:spPr>
          <a:xfrm>
            <a:off x="523875" y="116840"/>
            <a:ext cx="782955" cy="842010"/>
          </a:xfrm>
          <a:prstGeom prst="rect">
            <a:avLst/>
          </a:prstGeom>
        </p:spPr>
      </p:pic>
      <p:sp>
        <p:nvSpPr>
          <p:cNvPr id="29" name="圆角矩形 28"/>
          <p:cNvSpPr/>
          <p:nvPr/>
        </p:nvSpPr>
        <p:spPr>
          <a:xfrm>
            <a:off x="5349597" y="1897202"/>
            <a:ext cx="1124356"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2076044" y="2330018"/>
            <a:ext cx="1264563"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圆角矩形 30"/>
          <p:cNvSpPr/>
          <p:nvPr/>
        </p:nvSpPr>
        <p:spPr>
          <a:xfrm>
            <a:off x="8647533" y="2403170"/>
            <a:ext cx="1124356"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2307693" y="2903042"/>
            <a:ext cx="1124356" cy="41318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圆角矩形 32"/>
          <p:cNvSpPr/>
          <p:nvPr/>
        </p:nvSpPr>
        <p:spPr>
          <a:xfrm>
            <a:off x="844652" y="3389376"/>
            <a:ext cx="1837587" cy="42727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4827398"/>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54163"/>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2</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altLang="zh-CN" sz="3200" dirty="0">
                <a:latin typeface="Times New Roman" pitchFamily="18" charset="0"/>
                <a:ea typeface="宋体" pitchFamily="2" charset="-122"/>
                <a:cs typeface="Times New Roman" pitchFamily="18" charset="0"/>
              </a:rPr>
              <a:t>       Some weeks later we started a new project in school and I was working with one of my schoolmates. We had never worked together before but we got along well. After the project we started to spend some time together in school. One day we decided to take a walk. Ever since that walk we’ve been best friends. We listened and really understood each other.</a:t>
            </a:r>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13" name="TextBox 41"/>
          <p:cNvSpPr txBox="1"/>
          <p:nvPr/>
        </p:nvSpPr>
        <p:spPr>
          <a:xfrm>
            <a:off x="1366645" y="303418"/>
            <a:ext cx="11149314" cy="584775"/>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Circle  the topic vocabulary</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4" name="图片 13" descr="83162e21b1591c259cf04fe93fa16326"/>
          <p:cNvPicPr>
            <a:picLocks noChangeAspect="1"/>
          </p:cNvPicPr>
          <p:nvPr/>
        </p:nvPicPr>
        <p:blipFill>
          <a:blip r:embed="rId3" cstate="screen"/>
          <a:stretch>
            <a:fillRect/>
          </a:stretch>
        </p:blipFill>
        <p:spPr>
          <a:xfrm>
            <a:off x="523875" y="116840"/>
            <a:ext cx="782955" cy="842010"/>
          </a:xfrm>
          <a:prstGeom prst="rect">
            <a:avLst/>
          </a:prstGeom>
        </p:spPr>
      </p:pic>
      <p:sp>
        <p:nvSpPr>
          <p:cNvPr id="29" name="圆角矩形 28"/>
          <p:cNvSpPr/>
          <p:nvPr/>
        </p:nvSpPr>
        <p:spPr>
          <a:xfrm>
            <a:off x="2777084" y="2909138"/>
            <a:ext cx="2367939"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393549" y="4268546"/>
            <a:ext cx="1935124"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4827398"/>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54163"/>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3</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altLang="zh-CN" sz="3200" dirty="0">
                <a:latin typeface="Times New Roman" pitchFamily="18" charset="0"/>
                <a:ea typeface="宋体" pitchFamily="2" charset="-122"/>
                <a:cs typeface="Times New Roman" pitchFamily="18" charset="0"/>
              </a:rPr>
              <a:t>     I had wished for a best friend, but the universe gave me so much more. I have met one of my soul mates (</a:t>
            </a:r>
            <a:r>
              <a:rPr lang="zh-CN" altLang="en-US" sz="3200" dirty="0">
                <a:latin typeface="Times New Roman" pitchFamily="18" charset="0"/>
                <a:ea typeface="宋体" pitchFamily="2" charset="-122"/>
                <a:cs typeface="Times New Roman" pitchFamily="18" charset="0"/>
              </a:rPr>
              <a:t>挚友</a:t>
            </a:r>
            <a:r>
              <a:rPr lang="en-US" altLang="zh-CN" sz="3200" dirty="0">
                <a:latin typeface="Times New Roman" pitchFamily="18" charset="0"/>
                <a:ea typeface="宋体" pitchFamily="2" charset="-122"/>
                <a:cs typeface="Times New Roman" pitchFamily="18" charset="0"/>
              </a:rPr>
              <a:t>). We can sense each other, and it just takes one look and we know what the other is thinking. I didn’t think our friendship could grow much stronger. But now we have known each other for two years and our friendship is growing all the time.</a:t>
            </a:r>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13" name="TextBox 41"/>
          <p:cNvSpPr txBox="1"/>
          <p:nvPr/>
        </p:nvSpPr>
        <p:spPr>
          <a:xfrm>
            <a:off x="1366645" y="303418"/>
            <a:ext cx="11149314" cy="584775"/>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Circle  the topic vocabulary</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4" name="图片 13" descr="83162e21b1591c259cf04fe93fa16326"/>
          <p:cNvPicPr>
            <a:picLocks noChangeAspect="1"/>
          </p:cNvPicPr>
          <p:nvPr/>
        </p:nvPicPr>
        <p:blipFill>
          <a:blip r:embed="rId3" cstate="screen"/>
          <a:stretch>
            <a:fillRect/>
          </a:stretch>
        </p:blipFill>
        <p:spPr>
          <a:xfrm>
            <a:off x="523875" y="116840"/>
            <a:ext cx="782955" cy="842010"/>
          </a:xfrm>
          <a:prstGeom prst="rect">
            <a:avLst/>
          </a:prstGeom>
        </p:spPr>
      </p:pic>
      <p:sp>
        <p:nvSpPr>
          <p:cNvPr id="29" name="圆角矩形 28"/>
          <p:cNvSpPr/>
          <p:nvPr/>
        </p:nvSpPr>
        <p:spPr>
          <a:xfrm>
            <a:off x="5751933" y="2384882"/>
            <a:ext cx="1136548"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9379053" y="2415362"/>
            <a:ext cx="1032915"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892396" y="3317570"/>
            <a:ext cx="1654708"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5619878"/>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32424"/>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4,5</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altLang="zh-CN" sz="3200" dirty="0">
                <a:latin typeface="Times New Roman" pitchFamily="18" charset="0"/>
                <a:ea typeface="宋体" pitchFamily="2" charset="-122"/>
                <a:cs typeface="Times New Roman" pitchFamily="18" charset="0"/>
              </a:rPr>
              <a:t>        It hasn’t only been easy. We have gone through both easy and hard times. But I’m grateful for the hard times, because they have forced me to grow and taught me a lot. My best friend has changed me. She has made me believe in myself. And I am now focusing on achieving one of my biggest dreams. Without her I wouldn’t even have realized what my biggest dream is.</a:t>
            </a:r>
          </a:p>
          <a:p>
            <a:r>
              <a:rPr lang="en-US" sz="3200" dirty="0">
                <a:latin typeface="Times New Roman" pitchFamily="18" charset="0"/>
                <a:ea typeface="宋体" pitchFamily="2" charset="-122"/>
                <a:cs typeface="Times New Roman" pitchFamily="18" charset="0"/>
              </a:rPr>
              <a:t>      </a:t>
            </a:r>
            <a:r>
              <a:rPr lang="en-US" sz="3200" dirty="0"/>
              <a:t> </a:t>
            </a:r>
            <a:r>
              <a:rPr lang="en-US" altLang="zh-CN" sz="3200" dirty="0">
                <a:latin typeface="Times New Roman" pitchFamily="18" charset="0"/>
                <a:ea typeface="宋体" pitchFamily="2" charset="-122"/>
                <a:cs typeface="Times New Roman" pitchFamily="18" charset="0"/>
              </a:rPr>
              <a:t>I know there are soul mates out in the world for you. I am so grateful to have met one of mine. Believe in them, and your paths will cross!</a:t>
            </a:r>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13" name="TextBox 41"/>
          <p:cNvSpPr txBox="1"/>
          <p:nvPr/>
        </p:nvSpPr>
        <p:spPr>
          <a:xfrm>
            <a:off x="1366645" y="303418"/>
            <a:ext cx="11149314" cy="584775"/>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Circle  the topic vocabulary</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4" name="图片 13" descr="83162e21b1591c259cf04fe93fa16326"/>
          <p:cNvPicPr>
            <a:picLocks noChangeAspect="1"/>
          </p:cNvPicPr>
          <p:nvPr/>
        </p:nvPicPr>
        <p:blipFill>
          <a:blip r:embed="rId3" cstate="screen"/>
          <a:stretch>
            <a:fillRect/>
          </a:stretch>
        </p:blipFill>
        <p:spPr>
          <a:xfrm>
            <a:off x="523875" y="116840"/>
            <a:ext cx="782955" cy="842010"/>
          </a:xfrm>
          <a:prstGeom prst="rect">
            <a:avLst/>
          </a:prstGeom>
        </p:spPr>
      </p:pic>
      <p:sp>
        <p:nvSpPr>
          <p:cNvPr id="29" name="圆角矩形 28"/>
          <p:cNvSpPr/>
          <p:nvPr/>
        </p:nvSpPr>
        <p:spPr>
          <a:xfrm>
            <a:off x="6800444" y="1897202"/>
            <a:ext cx="2160675"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3685389" y="2427554"/>
            <a:ext cx="1325524"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12" name="折角形 11"/>
          <p:cNvSpPr/>
          <p:nvPr/>
        </p:nvSpPr>
        <p:spPr>
          <a:xfrm>
            <a:off x="1995055" y="1104405"/>
            <a:ext cx="9868395" cy="5391397"/>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pic>
        <p:nvPicPr>
          <p:cNvPr id="5" name="图片 4" descr="83162e21b1591c259cf04fe93fa16326"/>
          <p:cNvPicPr>
            <a:picLocks noChangeAspect="1"/>
          </p:cNvPicPr>
          <p:nvPr/>
        </p:nvPicPr>
        <p:blipFill>
          <a:blip r:embed="rId3" cstate="screen"/>
          <a:stretch>
            <a:fillRect/>
          </a:stretch>
        </p:blipFill>
        <p:spPr>
          <a:xfrm>
            <a:off x="523875" y="116840"/>
            <a:ext cx="782955" cy="842010"/>
          </a:xfrm>
          <a:prstGeom prst="rect">
            <a:avLst/>
          </a:prstGeom>
        </p:spPr>
      </p:pic>
      <p:sp>
        <p:nvSpPr>
          <p:cNvPr id="45" name="TextBox 41"/>
          <p:cNvSpPr txBox="1"/>
          <p:nvPr/>
        </p:nvSpPr>
        <p:spPr>
          <a:xfrm>
            <a:off x="1391029" y="205882"/>
            <a:ext cx="11149314" cy="584775"/>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Answer the following questions</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grpSp>
        <p:nvGrpSpPr>
          <p:cNvPr id="8" name="组合 7"/>
          <p:cNvGrpSpPr/>
          <p:nvPr/>
        </p:nvGrpSpPr>
        <p:grpSpPr>
          <a:xfrm>
            <a:off x="182881" y="2434442"/>
            <a:ext cx="2133599" cy="3803197"/>
            <a:chOff x="537479" y="890650"/>
            <a:chExt cx="1624765" cy="3803197"/>
          </a:xfrm>
        </p:grpSpPr>
        <p:pic>
          <p:nvPicPr>
            <p:cNvPr id="46" name="图片 45" descr="21.png"/>
            <p:cNvPicPr>
              <a:picLocks noChangeAspect="1"/>
            </p:cNvPicPr>
            <p:nvPr/>
          </p:nvPicPr>
          <p:blipFill>
            <a:blip r:embed="rId4" cstate="print"/>
            <a:stretch>
              <a:fillRect/>
            </a:stretch>
          </p:blipFill>
          <p:spPr>
            <a:xfrm>
              <a:off x="537479" y="890650"/>
              <a:ext cx="1503108" cy="258866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2" name="TextBox 41"/>
            <p:cNvSpPr txBox="1"/>
            <p:nvPr/>
          </p:nvSpPr>
          <p:spPr>
            <a:xfrm>
              <a:off x="772468" y="3739740"/>
              <a:ext cx="1389776" cy="954107"/>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(P1)</a:t>
              </a:r>
            </a:p>
            <a:p>
              <a:endParaRPr lang="zh-CN" altLang="en-US" sz="32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grpSp>
      <p:sp>
        <p:nvSpPr>
          <p:cNvPr id="14" name="TextBox 41"/>
          <p:cNvSpPr txBox="1"/>
          <p:nvPr/>
        </p:nvSpPr>
        <p:spPr>
          <a:xfrm>
            <a:off x="2416821" y="2865120"/>
            <a:ext cx="629754" cy="1015663"/>
          </a:xfrm>
          <a:prstGeom prst="rect">
            <a:avLst/>
          </a:prstGeom>
          <a:noFill/>
        </p:spPr>
        <p:txBody>
          <a:bodyPr wrap="square" rtlCol="0">
            <a:spAutoFit/>
          </a:bodyPr>
          <a:lstStyle/>
          <a:p>
            <a:r>
              <a:rPr lang="en-US" altLang="zh-CN" sz="6000" b="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微软雅黑" pitchFamily="34" charset="-122"/>
                <a:ea typeface="微软雅黑" pitchFamily="34" charset="-122"/>
                <a:cs typeface="Arial" pitchFamily="34" charset="0"/>
              </a:rPr>
              <a:t>√</a:t>
            </a:r>
            <a:endParaRPr lang="zh-CN" altLang="en-US" sz="6000" b="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微软雅黑" pitchFamily="34" charset="-122"/>
              <a:ea typeface="微软雅黑" pitchFamily="34" charset="-122"/>
              <a:cs typeface="Arial" pitchFamily="34" charset="0"/>
            </a:endParaRPr>
          </a:p>
        </p:txBody>
      </p:sp>
      <p:sp>
        <p:nvSpPr>
          <p:cNvPr id="15" name="TextBox 41"/>
          <p:cNvSpPr txBox="1"/>
          <p:nvPr/>
        </p:nvSpPr>
        <p:spPr>
          <a:xfrm>
            <a:off x="2422917" y="4949952"/>
            <a:ext cx="629754" cy="1015663"/>
          </a:xfrm>
          <a:prstGeom prst="rect">
            <a:avLst/>
          </a:prstGeom>
          <a:noFill/>
        </p:spPr>
        <p:txBody>
          <a:bodyPr wrap="square" rtlCol="0">
            <a:spAutoFit/>
          </a:bodyPr>
          <a:lstStyle/>
          <a:p>
            <a:r>
              <a:rPr lang="en-US" altLang="zh-CN" sz="6000" b="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微软雅黑" pitchFamily="34" charset="-122"/>
                <a:ea typeface="微软雅黑" pitchFamily="34" charset="-122"/>
                <a:cs typeface="Arial" pitchFamily="34" charset="0"/>
              </a:rPr>
              <a:t>√</a:t>
            </a:r>
            <a:endParaRPr lang="zh-CN" altLang="en-US" sz="6000" b="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微软雅黑" pitchFamily="34" charset="-122"/>
              <a:ea typeface="微软雅黑" pitchFamily="34" charset="-122"/>
              <a:cs typeface="Arial" pitchFamily="34" charset="0"/>
            </a:endParaRPr>
          </a:p>
        </p:txBody>
      </p:sp>
      <p:sp>
        <p:nvSpPr>
          <p:cNvPr id="51201" name="Rectangle 1"/>
          <p:cNvSpPr>
            <a:spLocks noChangeArrowheads="1"/>
          </p:cNvSpPr>
          <p:nvPr/>
        </p:nvSpPr>
        <p:spPr bwMode="auto">
          <a:xfrm>
            <a:off x="2194560" y="1316736"/>
            <a:ext cx="8871083" cy="483209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altLang="zh-CN" sz="2800" b="1" dirty="0">
                <a:latin typeface="Arial" pitchFamily="34" charset="0"/>
                <a:ea typeface="宋体" pitchFamily="2" charset="-122"/>
                <a:cs typeface="Arial" pitchFamily="34" charset="0"/>
              </a:rPr>
              <a:t>1</a:t>
            </a:r>
            <a:r>
              <a:rPr lang="en-US" altLang="zh-CN" sz="2800" b="1" dirty="0">
                <a:latin typeface="Times New Roman" pitchFamily="18" charset="0"/>
                <a:ea typeface="宋体" pitchFamily="2" charset="-122"/>
                <a:cs typeface="Times New Roman" pitchFamily="18" charset="0"/>
              </a:rPr>
              <a:t>. What did the author do before meeting her soul mate?</a:t>
            </a:r>
          </a:p>
          <a:p>
            <a:pPr marL="514350" marR="0" lvl="0" indent="-514350" algn="l" defTabSz="914400" rtl="0" eaLnBrk="0" fontAlgn="base" latinLnBrk="0" hangingPunct="0">
              <a:lnSpc>
                <a:spcPct val="100000"/>
              </a:lnSpc>
              <a:spcBef>
                <a:spcPct val="0"/>
              </a:spcBef>
              <a:spcAft>
                <a:spcPct val="0"/>
              </a:spcAft>
              <a:buClrTx/>
              <a:buSzTx/>
              <a:tabLst/>
            </a:pPr>
            <a:r>
              <a:rPr lang="en-US" altLang="zh-CN" sz="2800" dirty="0">
                <a:latin typeface="Times New Roman" pitchFamily="18" charset="0"/>
                <a:ea typeface="宋体" pitchFamily="2" charset="-122"/>
                <a:cs typeface="Times New Roman" pitchFamily="18" charset="0"/>
              </a:rPr>
              <a:t>    A. She chose to stay alone.                  </a:t>
            </a:r>
          </a:p>
          <a:p>
            <a:pPr marL="514350" marR="0" lvl="0" indent="-514350" algn="l" defTabSz="914400" rtl="0" eaLnBrk="0" fontAlgn="base" latinLnBrk="0" hangingPunct="0">
              <a:lnSpc>
                <a:spcPct val="100000"/>
              </a:lnSpc>
              <a:spcBef>
                <a:spcPct val="0"/>
              </a:spcBef>
              <a:spcAft>
                <a:spcPct val="0"/>
              </a:spcAft>
              <a:buClrTx/>
              <a:buSzTx/>
              <a:tabLst/>
            </a:pPr>
            <a:r>
              <a:rPr lang="en-US" altLang="zh-CN" sz="2800" dirty="0">
                <a:latin typeface="Times New Roman" pitchFamily="18" charset="0"/>
                <a:ea typeface="宋体" pitchFamily="2" charset="-122"/>
                <a:cs typeface="Times New Roman" pitchFamily="18" charset="0"/>
              </a:rPr>
              <a:t>    B. She spent time with other friends.</a:t>
            </a: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800" dirty="0">
                <a:latin typeface="Times New Roman" pitchFamily="18" charset="0"/>
                <a:ea typeface="宋体" pitchFamily="2" charset="-122"/>
                <a:cs typeface="Times New Roman" pitchFamily="18" charset="0"/>
              </a:rPr>
              <a:t>    C. She told others about her feelings.           </a:t>
            </a: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800" dirty="0">
                <a:latin typeface="Times New Roman" pitchFamily="18" charset="0"/>
                <a:ea typeface="宋体" pitchFamily="2" charset="-122"/>
                <a:cs typeface="Times New Roman" pitchFamily="18" charset="0"/>
              </a:rPr>
              <a:t>    D. She pictured a friend in her mind.</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zh-CN" sz="2800" dirty="0">
              <a:latin typeface="Times New Roman" pitchFamily="18" charset="0"/>
              <a:ea typeface="宋体"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800" b="1" dirty="0">
                <a:latin typeface="Times New Roman" pitchFamily="18" charset="0"/>
                <a:ea typeface="宋体" pitchFamily="2" charset="-122"/>
                <a:cs typeface="Times New Roman" pitchFamily="18" charset="0"/>
              </a:rPr>
              <a:t>2. How did the author get to know her soul mate?</a:t>
            </a: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800" dirty="0">
                <a:latin typeface="Times New Roman" pitchFamily="18" charset="0"/>
                <a:ea typeface="宋体" pitchFamily="2" charset="-122"/>
                <a:cs typeface="Times New Roman" pitchFamily="18" charset="0"/>
              </a:rPr>
              <a:t>    A. By taking a walk.                        </a:t>
            </a:r>
          </a:p>
          <a:p>
            <a:pPr marL="514350" marR="0" lvl="0" indent="-514350" algn="l" defTabSz="914400" rtl="0" eaLnBrk="0" fontAlgn="base" latinLnBrk="0" hangingPunct="0">
              <a:lnSpc>
                <a:spcPct val="100000"/>
              </a:lnSpc>
              <a:spcBef>
                <a:spcPct val="0"/>
              </a:spcBef>
              <a:spcAft>
                <a:spcPct val="0"/>
              </a:spcAft>
              <a:buClrTx/>
              <a:buSzTx/>
              <a:tabLst/>
            </a:pPr>
            <a:r>
              <a:rPr lang="en-US" altLang="zh-CN" sz="2800" dirty="0">
                <a:latin typeface="Times New Roman" pitchFamily="18" charset="0"/>
                <a:ea typeface="宋体" pitchFamily="2" charset="-122"/>
                <a:cs typeface="Times New Roman" pitchFamily="18" charset="0"/>
              </a:rPr>
              <a:t>    B. By attending a party.</a:t>
            </a: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800" dirty="0">
                <a:latin typeface="Times New Roman" pitchFamily="18" charset="0"/>
                <a:ea typeface="宋体" pitchFamily="2" charset="-122"/>
                <a:cs typeface="Times New Roman" pitchFamily="18" charset="0"/>
              </a:rPr>
              <a:t>    C. Through a school project.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800" dirty="0">
                <a:latin typeface="Times New Roman" pitchFamily="18" charset="0"/>
                <a:ea typeface="宋体" pitchFamily="2" charset="-122"/>
                <a:cs typeface="Times New Roman" pitchFamily="18" charset="0"/>
              </a:rPr>
              <a:t>    D. Through a friend’s introduction.</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12" name="折角形 11"/>
          <p:cNvSpPr/>
          <p:nvPr/>
        </p:nvSpPr>
        <p:spPr>
          <a:xfrm>
            <a:off x="1995055" y="1104405"/>
            <a:ext cx="9868395" cy="5391397"/>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pic>
        <p:nvPicPr>
          <p:cNvPr id="5" name="图片 4" descr="83162e21b1591c259cf04fe93fa16326"/>
          <p:cNvPicPr>
            <a:picLocks noChangeAspect="1"/>
          </p:cNvPicPr>
          <p:nvPr/>
        </p:nvPicPr>
        <p:blipFill>
          <a:blip r:embed="rId3" cstate="screen"/>
          <a:stretch>
            <a:fillRect/>
          </a:stretch>
        </p:blipFill>
        <p:spPr>
          <a:xfrm>
            <a:off x="523875" y="116840"/>
            <a:ext cx="782955" cy="842010"/>
          </a:xfrm>
          <a:prstGeom prst="rect">
            <a:avLst/>
          </a:prstGeom>
        </p:spPr>
      </p:pic>
      <p:sp>
        <p:nvSpPr>
          <p:cNvPr id="45" name="TextBox 41"/>
          <p:cNvSpPr txBox="1"/>
          <p:nvPr/>
        </p:nvSpPr>
        <p:spPr>
          <a:xfrm>
            <a:off x="1391029" y="205882"/>
            <a:ext cx="11149314" cy="584775"/>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Answer the following questions</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grpSp>
        <p:nvGrpSpPr>
          <p:cNvPr id="3" name="组合 7"/>
          <p:cNvGrpSpPr/>
          <p:nvPr/>
        </p:nvGrpSpPr>
        <p:grpSpPr>
          <a:xfrm>
            <a:off x="182881" y="2434442"/>
            <a:ext cx="2133599" cy="3803197"/>
            <a:chOff x="537479" y="890650"/>
            <a:chExt cx="1624765" cy="3803197"/>
          </a:xfrm>
        </p:grpSpPr>
        <p:pic>
          <p:nvPicPr>
            <p:cNvPr id="46" name="图片 45" descr="21.png"/>
            <p:cNvPicPr>
              <a:picLocks noChangeAspect="1"/>
            </p:cNvPicPr>
            <p:nvPr/>
          </p:nvPicPr>
          <p:blipFill>
            <a:blip r:embed="rId4" cstate="print"/>
            <a:stretch>
              <a:fillRect/>
            </a:stretch>
          </p:blipFill>
          <p:spPr>
            <a:xfrm>
              <a:off x="537479" y="890650"/>
              <a:ext cx="1503108" cy="258866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2" name="TextBox 41"/>
            <p:cNvSpPr txBox="1"/>
            <p:nvPr/>
          </p:nvSpPr>
          <p:spPr>
            <a:xfrm>
              <a:off x="772468" y="3739740"/>
              <a:ext cx="1389776" cy="954107"/>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(P1)</a:t>
              </a:r>
            </a:p>
            <a:p>
              <a:endParaRPr lang="zh-CN" altLang="en-US" sz="32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grpSp>
      <p:sp>
        <p:nvSpPr>
          <p:cNvPr id="14" name="TextBox 41"/>
          <p:cNvSpPr txBox="1"/>
          <p:nvPr/>
        </p:nvSpPr>
        <p:spPr>
          <a:xfrm>
            <a:off x="2307093" y="1670304"/>
            <a:ext cx="629754" cy="1040047"/>
          </a:xfrm>
          <a:prstGeom prst="rect">
            <a:avLst/>
          </a:prstGeom>
          <a:noFill/>
        </p:spPr>
        <p:txBody>
          <a:bodyPr wrap="square" rtlCol="0">
            <a:spAutoFit/>
          </a:bodyPr>
          <a:lstStyle/>
          <a:p>
            <a:r>
              <a:rPr lang="en-US" altLang="zh-CN" sz="6000" b="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微软雅黑" pitchFamily="34" charset="-122"/>
                <a:ea typeface="微软雅黑" pitchFamily="34" charset="-122"/>
                <a:cs typeface="Arial" pitchFamily="34" charset="0"/>
              </a:rPr>
              <a:t>√</a:t>
            </a:r>
            <a:endParaRPr lang="zh-CN" altLang="en-US" sz="6000" b="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微软雅黑" pitchFamily="34" charset="-122"/>
              <a:ea typeface="微软雅黑" pitchFamily="34" charset="-122"/>
              <a:cs typeface="Arial" pitchFamily="34" charset="0"/>
            </a:endParaRPr>
          </a:p>
        </p:txBody>
      </p:sp>
      <p:sp>
        <p:nvSpPr>
          <p:cNvPr id="15" name="TextBox 41"/>
          <p:cNvSpPr txBox="1"/>
          <p:nvPr/>
        </p:nvSpPr>
        <p:spPr>
          <a:xfrm>
            <a:off x="2300997" y="4584192"/>
            <a:ext cx="629754" cy="1015663"/>
          </a:xfrm>
          <a:prstGeom prst="rect">
            <a:avLst/>
          </a:prstGeom>
          <a:noFill/>
        </p:spPr>
        <p:txBody>
          <a:bodyPr wrap="square" rtlCol="0">
            <a:spAutoFit/>
          </a:bodyPr>
          <a:lstStyle/>
          <a:p>
            <a:r>
              <a:rPr lang="en-US" altLang="zh-CN" sz="6000" b="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微软雅黑" pitchFamily="34" charset="-122"/>
                <a:ea typeface="微软雅黑" pitchFamily="34" charset="-122"/>
                <a:cs typeface="Arial" pitchFamily="34" charset="0"/>
              </a:rPr>
              <a:t>√</a:t>
            </a:r>
            <a:endParaRPr lang="zh-CN" altLang="en-US" sz="6000" b="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微软雅黑" pitchFamily="34" charset="-122"/>
              <a:ea typeface="微软雅黑" pitchFamily="34" charset="-122"/>
              <a:cs typeface="Arial" pitchFamily="34" charset="0"/>
            </a:endParaRPr>
          </a:p>
        </p:txBody>
      </p:sp>
      <p:sp>
        <p:nvSpPr>
          <p:cNvPr id="88065" name="Rectangle 1"/>
          <p:cNvSpPr>
            <a:spLocks noChangeArrowheads="1"/>
          </p:cNvSpPr>
          <p:nvPr/>
        </p:nvSpPr>
        <p:spPr bwMode="auto">
          <a:xfrm>
            <a:off x="2072640" y="1377696"/>
            <a:ext cx="9668256"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altLang="zh-CN" sz="2800" b="1" dirty="0">
                <a:latin typeface="Times New Roman" pitchFamily="18" charset="0"/>
                <a:ea typeface="宋体" pitchFamily="2" charset="-122"/>
                <a:cs typeface="Times New Roman" pitchFamily="18" charset="0"/>
              </a:rPr>
              <a:t>3. What do we know about the author and her soul mate?</a:t>
            </a:r>
          </a:p>
          <a:p>
            <a:pPr marL="514350" marR="0" lvl="0" indent="-514350" algn="l" defTabSz="914400" rtl="0" eaLnBrk="0" fontAlgn="base" latinLnBrk="0" hangingPunct="0">
              <a:lnSpc>
                <a:spcPct val="100000"/>
              </a:lnSpc>
              <a:spcBef>
                <a:spcPct val="0"/>
              </a:spcBef>
              <a:spcAft>
                <a:spcPct val="0"/>
              </a:spcAft>
              <a:buClrTx/>
              <a:buSzTx/>
              <a:tabLst/>
            </a:pPr>
            <a:r>
              <a:rPr lang="en-US" altLang="zh-CN" sz="2800" dirty="0">
                <a:latin typeface="Times New Roman" pitchFamily="18" charset="0"/>
                <a:ea typeface="宋体" pitchFamily="2" charset="-122"/>
                <a:cs typeface="Times New Roman" pitchFamily="18" charset="0"/>
              </a:rPr>
              <a:t>    A. Their friendship is still developing.           </a:t>
            </a:r>
          </a:p>
          <a:p>
            <a:pPr marL="514350" marR="0" lvl="0" indent="-514350" algn="l" defTabSz="914400" rtl="0" eaLnBrk="0" fontAlgn="base" latinLnBrk="0" hangingPunct="0">
              <a:lnSpc>
                <a:spcPct val="100000"/>
              </a:lnSpc>
              <a:spcBef>
                <a:spcPct val="0"/>
              </a:spcBef>
              <a:spcAft>
                <a:spcPct val="0"/>
              </a:spcAft>
              <a:buClrTx/>
              <a:buSzTx/>
              <a:tabLst/>
            </a:pPr>
            <a:r>
              <a:rPr lang="en-US" altLang="zh-CN" sz="2800" dirty="0">
                <a:latin typeface="Times New Roman" pitchFamily="18" charset="0"/>
                <a:ea typeface="宋体" pitchFamily="2" charset="-122"/>
                <a:cs typeface="Times New Roman" pitchFamily="18" charset="0"/>
              </a:rPr>
              <a:t>    B. She is the author’s only soul mate.</a:t>
            </a: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800" dirty="0">
                <a:latin typeface="Times New Roman" pitchFamily="18" charset="0"/>
                <a:ea typeface="宋体" pitchFamily="2" charset="-122"/>
                <a:cs typeface="Times New Roman" pitchFamily="18" charset="0"/>
              </a:rPr>
              <a:t>    C. They are trying hard to realize their dreams.   </a:t>
            </a: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800" dirty="0">
                <a:latin typeface="Times New Roman" pitchFamily="18" charset="0"/>
                <a:ea typeface="宋体" pitchFamily="2" charset="-122"/>
                <a:cs typeface="Times New Roman" pitchFamily="18" charset="0"/>
              </a:rPr>
              <a:t>    D. She has little confidence in their friendship.</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zh-CN" sz="2800" b="1" dirty="0">
              <a:latin typeface="Times New Roman" pitchFamily="18" charset="0"/>
              <a:ea typeface="宋体"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800" b="1" dirty="0">
                <a:latin typeface="Times New Roman" pitchFamily="18" charset="0"/>
                <a:ea typeface="宋体" pitchFamily="2" charset="-122"/>
                <a:cs typeface="Times New Roman" pitchFamily="18" charset="0"/>
              </a:rPr>
              <a:t>4. Why is the author thankful for the hard times?</a:t>
            </a: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800" dirty="0">
                <a:latin typeface="Times New Roman" pitchFamily="18" charset="0"/>
                <a:ea typeface="宋体" pitchFamily="2" charset="-122"/>
                <a:cs typeface="Times New Roman" pitchFamily="18" charset="0"/>
              </a:rPr>
              <a:t>    A. She got to know her best friend.            </a:t>
            </a: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800" dirty="0">
                <a:latin typeface="Times New Roman" pitchFamily="18" charset="0"/>
                <a:ea typeface="宋体" pitchFamily="2" charset="-122"/>
                <a:cs typeface="Times New Roman" pitchFamily="18" charset="0"/>
              </a:rPr>
              <a:t>    B. She has learnt a lot from them.</a:t>
            </a: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800" dirty="0">
                <a:latin typeface="Times New Roman" pitchFamily="18" charset="0"/>
                <a:ea typeface="宋体" pitchFamily="2" charset="-122"/>
                <a:cs typeface="Times New Roman" pitchFamily="18" charset="0"/>
              </a:rPr>
              <a:t>    C. They have changed her.                    </a:t>
            </a:r>
          </a:p>
          <a:p>
            <a:pPr marL="0" marR="0" lvl="0" indent="0" algn="l" defTabSz="914400" rtl="0" eaLnBrk="0" fontAlgn="base" latinLnBrk="0" hangingPunct="0">
              <a:lnSpc>
                <a:spcPct val="100000"/>
              </a:lnSpc>
              <a:spcBef>
                <a:spcPct val="0"/>
              </a:spcBef>
              <a:spcAft>
                <a:spcPct val="0"/>
              </a:spcAft>
              <a:buClrTx/>
              <a:buSzTx/>
              <a:buFontTx/>
              <a:buNone/>
              <a:tabLst/>
            </a:pPr>
            <a:r>
              <a:rPr lang="en-US" altLang="zh-CN" sz="2800" dirty="0">
                <a:latin typeface="Times New Roman" pitchFamily="18" charset="0"/>
                <a:ea typeface="宋体" pitchFamily="2" charset="-122"/>
                <a:cs typeface="Times New Roman" pitchFamily="18" charset="0"/>
              </a:rPr>
              <a:t>    D. They have made her dream come true.</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图片 2" descr="740f85c247b87b0cdcacec13298340ca"/>
          <p:cNvPicPr>
            <a:picLocks noChangeAspect="1"/>
          </p:cNvPicPr>
          <p:nvPr/>
        </p:nvPicPr>
        <p:blipFill>
          <a:blip r:embed="rId4" cstate="screen"/>
          <a:stretch>
            <a:fillRect/>
          </a:stretch>
        </p:blipFill>
        <p:spPr>
          <a:xfrm>
            <a:off x="1590675" y="2777490"/>
            <a:ext cx="2948305" cy="2990850"/>
          </a:xfrm>
          <a:prstGeom prst="rect">
            <a:avLst/>
          </a:prstGeom>
        </p:spPr>
      </p:pic>
      <p:pic>
        <p:nvPicPr>
          <p:cNvPr id="4" name="图片 3" descr="83162e21b1591c259cf04fe93fa16326"/>
          <p:cNvPicPr>
            <a:picLocks noChangeAspect="1"/>
          </p:cNvPicPr>
          <p:nvPr/>
        </p:nvPicPr>
        <p:blipFill>
          <a:blip r:embed="rId5" cstate="screen"/>
          <a:stretch>
            <a:fillRect/>
          </a:stretch>
        </p:blipFill>
        <p:spPr>
          <a:xfrm>
            <a:off x="8528050" y="1504315"/>
            <a:ext cx="1971040" cy="2119630"/>
          </a:xfrm>
          <a:prstGeom prst="rect">
            <a:avLst/>
          </a:prstGeom>
        </p:spPr>
      </p:pic>
      <p:sp>
        <p:nvSpPr>
          <p:cNvPr id="17" name="TextBox 16"/>
          <p:cNvSpPr txBox="1"/>
          <p:nvPr/>
        </p:nvSpPr>
        <p:spPr>
          <a:xfrm>
            <a:off x="4259869" y="2777500"/>
            <a:ext cx="1107996" cy="1200329"/>
          </a:xfrm>
          <a:prstGeom prst="rect">
            <a:avLst/>
          </a:prstGeom>
          <a:noFill/>
        </p:spPr>
        <p:txBody>
          <a:bodyPr wrap="none" rtlCol="0">
            <a:spAutoFit/>
          </a:bodyPr>
          <a:lstStyle/>
          <a:p>
            <a:pPr algn="ctr"/>
            <a:r>
              <a:rPr lang="en-US" sz="7200" dirty="0">
                <a:solidFill>
                  <a:schemeClr val="bg1"/>
                </a:solidFill>
                <a:latin typeface="华文中宋" panose="02010600040101010101" charset="-122"/>
                <a:ea typeface="华文中宋" panose="02010600040101010101" charset="-122"/>
              </a:rPr>
              <a:t>Ⅲ</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716330" y="2793188"/>
            <a:ext cx="3677052" cy="646331"/>
          </a:xfrm>
          <a:prstGeom prst="rect">
            <a:avLst/>
          </a:prstGeom>
          <a:noFill/>
        </p:spPr>
        <p:txBody>
          <a:bodyPr wrap="square" rtlCol="0">
            <a:spAutoFit/>
          </a:bodyPr>
          <a:lstStyle/>
          <a:p>
            <a:pPr algn="dist"/>
            <a:r>
              <a:rPr lang="en-US" sz="3600" b="1" dirty="0">
                <a:solidFill>
                  <a:schemeClr val="bg1"/>
                </a:solidFill>
                <a:latin typeface="Arial" pitchFamily="34" charset="0"/>
                <a:cs typeface="Arial" pitchFamily="34" charset="0"/>
              </a:rPr>
              <a:t>Careful-reading</a:t>
            </a:r>
          </a:p>
        </p:txBody>
      </p:sp>
      <p:sp>
        <p:nvSpPr>
          <p:cNvPr id="10" name="文本框 5"/>
          <p:cNvSpPr txBox="1"/>
          <p:nvPr/>
        </p:nvSpPr>
        <p:spPr>
          <a:xfrm>
            <a:off x="5728407" y="3486054"/>
            <a:ext cx="3724352" cy="1200329"/>
          </a:xfrm>
          <a:prstGeom prst="rect">
            <a:avLst/>
          </a:prstGeom>
          <a:noFill/>
        </p:spPr>
        <p:txBody>
          <a:bodyPr wrap="square" rtlCol="0">
            <a:spAutoFit/>
          </a:bodyPr>
          <a:lstStyle/>
          <a:p>
            <a:pPr algn="ctr"/>
            <a:r>
              <a:rPr lang="en-US" altLang="zh-CN"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Get some detailed information</a:t>
            </a:r>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animBg="1"/>
      <p:bldP spid="17" grpId="0"/>
      <p:bldP spid="13"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4827398"/>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32491"/>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1</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kumimoji="0" lang="en-US" altLang="zh-CN" sz="3200" b="0" i="0" u="none" strike="noStrike" cap="none" normalizeH="0" baseline="0" dirty="0">
                <a:ln>
                  <a:noFill/>
                </a:ln>
                <a:solidFill>
                  <a:schemeClr val="tx1"/>
                </a:solidFill>
                <a:effectLst/>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Two years ago I was very </a:t>
            </a:r>
            <a:r>
              <a:rPr lang="en-US" altLang="zh-CN" sz="3200" b="1" dirty="0">
                <a:latin typeface="Times New Roman" pitchFamily="18" charset="0"/>
                <a:ea typeface="宋体" pitchFamily="2" charset="-122"/>
                <a:cs typeface="Times New Roman" pitchFamily="18" charset="0"/>
              </a:rPr>
              <a:t>lonely</a:t>
            </a:r>
            <a:r>
              <a:rPr lang="en-US" altLang="zh-CN" sz="3200" dirty="0">
                <a:latin typeface="Times New Roman" pitchFamily="18" charset="0"/>
                <a:ea typeface="宋体" pitchFamily="2" charset="-122"/>
                <a:cs typeface="Times New Roman" pitchFamily="18" charset="0"/>
              </a:rPr>
              <a:t> and didn’t talk with anyone about my </a:t>
            </a:r>
            <a:r>
              <a:rPr lang="en-US" altLang="zh-CN" sz="3200" b="1" dirty="0">
                <a:latin typeface="Times New Roman" pitchFamily="18" charset="0"/>
                <a:ea typeface="宋体" pitchFamily="2" charset="-122"/>
                <a:cs typeface="Times New Roman" pitchFamily="18" charset="0"/>
              </a:rPr>
              <a:t>feelings</a:t>
            </a:r>
            <a:r>
              <a:rPr lang="en-US" altLang="zh-CN" sz="3200" dirty="0">
                <a:latin typeface="Times New Roman" pitchFamily="18" charset="0"/>
                <a:ea typeface="宋体" pitchFamily="2" charset="-122"/>
                <a:cs typeface="Times New Roman" pitchFamily="18" charset="0"/>
              </a:rPr>
              <a:t>. At the</a:t>
            </a:r>
            <a:r>
              <a:rPr lang="zh-CN" altLang="en-US" sz="3200" dirty="0">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time I didn’t have many friends. I wanted someone to share my experiences and secrets with.</a:t>
            </a:r>
            <a:r>
              <a:rPr lang="zh-CN" altLang="en-US" sz="3200" dirty="0">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I wanted someone to understand me. I started to imagine this friend. Often I imagined our</a:t>
            </a:r>
            <a:r>
              <a:rPr lang="zh-CN" altLang="en-US" sz="3200" dirty="0">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conversations and what we would do, but I didn’t give my </a:t>
            </a:r>
            <a:r>
              <a:rPr lang="en-US" altLang="zh-CN" sz="3200" b="1" dirty="0">
                <a:latin typeface="Times New Roman" pitchFamily="18" charset="0"/>
                <a:ea typeface="宋体" pitchFamily="2" charset="-122"/>
                <a:cs typeface="Times New Roman" pitchFamily="18" charset="0"/>
              </a:rPr>
              <a:t>imagination</a:t>
            </a:r>
            <a:r>
              <a:rPr lang="en-US" altLang="zh-CN" sz="3200" dirty="0">
                <a:latin typeface="Times New Roman" pitchFamily="18" charset="0"/>
                <a:ea typeface="宋体" pitchFamily="2" charset="-122"/>
                <a:cs typeface="Times New Roman" pitchFamily="18" charset="0"/>
              </a:rPr>
              <a:t> a face.</a:t>
            </a:r>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29" name="圆角矩形 28"/>
          <p:cNvSpPr/>
          <p:nvPr/>
        </p:nvSpPr>
        <p:spPr>
          <a:xfrm>
            <a:off x="5349597" y="1897202"/>
            <a:ext cx="1124356"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41"/>
          <p:cNvSpPr txBox="1"/>
          <p:nvPr/>
        </p:nvSpPr>
        <p:spPr>
          <a:xfrm>
            <a:off x="1768034" y="289009"/>
            <a:ext cx="5849678" cy="584775"/>
          </a:xfrm>
          <a:prstGeom prst="rect">
            <a:avLst/>
          </a:prstGeom>
          <a:noFill/>
        </p:spPr>
        <p:txBody>
          <a:bodyPr wrap="non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Important and difficult points</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6" name="图片 15" descr="timg_副本.png"/>
          <p:cNvPicPr>
            <a:picLocks noChangeAspect="1"/>
          </p:cNvPicPr>
          <p:nvPr/>
        </p:nvPicPr>
        <p:blipFill>
          <a:blip r:embed="rId3" cstate="print"/>
          <a:stretch>
            <a:fillRect/>
          </a:stretch>
        </p:blipFill>
        <p:spPr>
          <a:xfrm rot="19708536">
            <a:off x="616731" y="192705"/>
            <a:ext cx="1110080" cy="774822"/>
          </a:xfrm>
          <a:prstGeom prst="rect">
            <a:avLst/>
          </a:prstGeom>
        </p:spPr>
      </p:pic>
      <p:grpSp>
        <p:nvGrpSpPr>
          <p:cNvPr id="19" name="组合 18"/>
          <p:cNvGrpSpPr/>
          <p:nvPr/>
        </p:nvGrpSpPr>
        <p:grpSpPr>
          <a:xfrm>
            <a:off x="308758" y="2458280"/>
            <a:ext cx="5296396" cy="2431855"/>
            <a:chOff x="3413803" y="1237851"/>
            <a:chExt cx="5840819" cy="1583500"/>
          </a:xfrm>
          <a:solidFill>
            <a:schemeClr val="accent6">
              <a:lumMod val="50000"/>
            </a:schemeClr>
          </a:solidFill>
        </p:grpSpPr>
        <p:sp>
          <p:nvSpPr>
            <p:cNvPr id="20" name="圆角矩形标注 19"/>
            <p:cNvSpPr/>
            <p:nvPr/>
          </p:nvSpPr>
          <p:spPr>
            <a:xfrm>
              <a:off x="3413803" y="1396312"/>
              <a:ext cx="5795158" cy="1425039"/>
            </a:xfrm>
            <a:prstGeom prst="wedgeRoundRectCallout">
              <a:avLst>
                <a:gd name="adj1" fmla="val 47376"/>
                <a:gd name="adj2" fmla="val -66592"/>
                <a:gd name="adj3" fmla="val 16667"/>
              </a:avLst>
            </a:prstGeom>
            <a:gr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Rectangle 4"/>
            <p:cNvSpPr>
              <a:spLocks noChangeArrowheads="1"/>
            </p:cNvSpPr>
            <p:nvPr/>
          </p:nvSpPr>
          <p:spPr bwMode="auto">
            <a:xfrm>
              <a:off x="3577184" y="1237851"/>
              <a:ext cx="5677438" cy="134273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lang="en-US" altLang="zh-CN" sz="3200" b="1" i="1" dirty="0">
                <a:solidFill>
                  <a:srgbClr val="FFFF00"/>
                </a:solidFill>
                <a:latin typeface="Times New Roman" pitchFamily="18" charset="0"/>
                <a:ea typeface="宋体" pitchFamily="2" charset="-122"/>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lang="zh-CN" altLang="en-US" sz="3200" b="1" dirty="0">
                  <a:solidFill>
                    <a:srgbClr val="FFFF00"/>
                  </a:solidFill>
                  <a:latin typeface="微软雅黑" pitchFamily="34" charset="-122"/>
                  <a:ea typeface="微软雅黑" pitchFamily="34" charset="-122"/>
                  <a:cs typeface="Times New Roman" pitchFamily="18" charset="0"/>
                </a:rPr>
                <a:t>词性：</a:t>
              </a:r>
              <a:r>
                <a:rPr lang="en-US" altLang="zh-CN" sz="3200" b="1" i="1" dirty="0">
                  <a:solidFill>
                    <a:srgbClr val="FFFF00"/>
                  </a:solidFill>
                  <a:latin typeface="Times New Roman" pitchFamily="18" charset="0"/>
                  <a:ea typeface="宋体" pitchFamily="2" charset="-122"/>
                  <a:cs typeface="Times New Roman" pitchFamily="18" charset="0"/>
                </a:rPr>
                <a:t>adj.</a:t>
              </a:r>
              <a:r>
                <a:rPr kumimoji="0" lang="en-US" altLang="zh-CN" sz="3200" b="1" i="1" u="none" strike="noStrike" cap="none" normalizeH="0" baseline="0" dirty="0">
                  <a:ln>
                    <a:noFill/>
                  </a:ln>
                  <a:solidFill>
                    <a:srgbClr val="FFFF00"/>
                  </a:solidFill>
                  <a:effectLst/>
                  <a:latin typeface="Times New Roman" pitchFamily="18" charset="0"/>
                  <a:ea typeface="宋体" pitchFamily="2" charset="-122"/>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a:ln>
                    <a:noFill/>
                  </a:ln>
                  <a:solidFill>
                    <a:schemeClr val="bg1"/>
                  </a:solidFill>
                  <a:effectLst/>
                  <a:latin typeface="Times New Roman" pitchFamily="18" charset="0"/>
                  <a:ea typeface="宋体" pitchFamily="2" charset="-122"/>
                  <a:cs typeface="Times New Roman" pitchFamily="18" charset="0"/>
                </a:rPr>
                <a:t>(</a:t>
              </a:r>
              <a:r>
                <a:rPr kumimoji="0" lang="zh-CN" altLang="en-US" sz="3200" b="1" i="0" u="none" strike="noStrike" cap="none" normalizeH="0" baseline="0" dirty="0">
                  <a:ln>
                    <a:noFill/>
                  </a:ln>
                  <a:solidFill>
                    <a:schemeClr val="bg1"/>
                  </a:solidFill>
                  <a:effectLst/>
                  <a:latin typeface="Times New Roman" pitchFamily="18" charset="0"/>
                  <a:ea typeface="宋体" pitchFamily="2" charset="-122"/>
                  <a:cs typeface="Times New Roman" pitchFamily="18" charset="0"/>
                </a:rPr>
                <a:t>人</a:t>
              </a:r>
              <a:r>
                <a:rPr kumimoji="0" lang="en-US" altLang="zh-CN" sz="3200" b="1" i="0" u="none" strike="noStrike" cap="none" normalizeH="0" baseline="0" dirty="0">
                  <a:ln>
                    <a:noFill/>
                  </a:ln>
                  <a:solidFill>
                    <a:schemeClr val="bg1"/>
                  </a:solidFill>
                  <a:effectLst/>
                  <a:latin typeface="Times New Roman" pitchFamily="18" charset="0"/>
                  <a:ea typeface="宋体" pitchFamily="2" charset="-122"/>
                  <a:cs typeface="Times New Roman" pitchFamily="18" charset="0"/>
                </a:rPr>
                <a:t>)</a:t>
              </a:r>
              <a:r>
                <a:rPr lang="zh-CN" altLang="en-US" sz="3200" b="1" dirty="0">
                  <a:solidFill>
                    <a:schemeClr val="bg1"/>
                  </a:solidFill>
                  <a:latin typeface="Times New Roman" pitchFamily="18" charset="0"/>
                  <a:ea typeface="宋体" pitchFamily="2" charset="-122"/>
                  <a:cs typeface="Times New Roman" pitchFamily="18" charset="0"/>
                </a:rPr>
                <a:t> </a:t>
              </a:r>
              <a:r>
                <a:rPr kumimoji="0" lang="zh-CN" altLang="en-US" sz="3200" b="1" i="0" u="none" strike="noStrike" cap="none" normalizeH="0" baseline="0" dirty="0">
                  <a:ln>
                    <a:noFill/>
                  </a:ln>
                  <a:solidFill>
                    <a:schemeClr val="bg1"/>
                  </a:solidFill>
                  <a:effectLst/>
                  <a:latin typeface="华文楷体" pitchFamily="2" charset="-122"/>
                  <a:ea typeface="华文楷体" pitchFamily="2" charset="-122"/>
                  <a:cs typeface="Times New Roman" pitchFamily="18" charset="0"/>
                </a:rPr>
                <a:t>孤独的，寂寞的</a:t>
              </a:r>
              <a:endParaRPr kumimoji="0" lang="en-US" altLang="zh-CN" sz="3200" b="1" i="0" u="none" strike="noStrike" cap="none" normalizeH="0" baseline="0" dirty="0">
                <a:ln>
                  <a:noFill/>
                </a:ln>
                <a:solidFill>
                  <a:schemeClr val="bg1"/>
                </a:solidFill>
                <a:effectLst/>
                <a:latin typeface="华文楷体" pitchFamily="2" charset="-122"/>
                <a:ea typeface="华文楷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US" altLang="zh-CN" sz="3200" b="1" dirty="0">
                  <a:solidFill>
                    <a:schemeClr val="bg1"/>
                  </a:solidFill>
                  <a:latin typeface="Times New Roman" pitchFamily="18" charset="0"/>
                  <a:ea typeface="宋体" pitchFamily="2" charset="-122"/>
                  <a:cs typeface="Times New Roman" pitchFamily="18" charset="0"/>
                </a:rPr>
                <a:t>(</a:t>
              </a:r>
              <a:r>
                <a:rPr lang="zh-CN" altLang="en-US" sz="3200" b="1" dirty="0">
                  <a:solidFill>
                    <a:schemeClr val="bg1"/>
                  </a:solidFill>
                  <a:latin typeface="华文楷体" pitchFamily="2" charset="-122"/>
                  <a:ea typeface="华文楷体" pitchFamily="2" charset="-122"/>
                  <a:cs typeface="Times New Roman" pitchFamily="18" charset="0"/>
                </a:rPr>
                <a:t>地方</a:t>
              </a:r>
              <a:r>
                <a:rPr lang="en-US" altLang="zh-CN" sz="3200" b="1" dirty="0">
                  <a:solidFill>
                    <a:schemeClr val="bg1"/>
                  </a:solidFill>
                  <a:latin typeface="Times New Roman" pitchFamily="18" charset="0"/>
                  <a:ea typeface="宋体" pitchFamily="2" charset="-122"/>
                  <a:cs typeface="Times New Roman" pitchFamily="18" charset="0"/>
                </a:rPr>
                <a:t>) </a:t>
              </a:r>
              <a:r>
                <a:rPr lang="zh-CN" altLang="en-US" sz="3200" b="1" dirty="0">
                  <a:solidFill>
                    <a:schemeClr val="bg1"/>
                  </a:solidFill>
                  <a:latin typeface="华文楷体" pitchFamily="2" charset="-122"/>
                  <a:ea typeface="华文楷体" pitchFamily="2" charset="-122"/>
                  <a:cs typeface="Times New Roman" pitchFamily="18" charset="0"/>
                </a:rPr>
                <a:t>人迹稀少的，偏僻的</a:t>
              </a:r>
              <a:endParaRPr kumimoji="0" lang="en-US" altLang="zh-CN" sz="3200" b="1" i="0" u="none" strike="noStrike" cap="none" normalizeH="0" baseline="0" dirty="0">
                <a:ln>
                  <a:noFill/>
                </a:ln>
                <a:solidFill>
                  <a:schemeClr val="bg1"/>
                </a:solidFill>
                <a:effectLst/>
                <a:latin typeface="Arial" pitchFamily="34" charset="0"/>
                <a:ea typeface="宋体" pitchFamily="2" charset="-122"/>
                <a:cs typeface="宋体" pitchFamily="2" charset="-122"/>
              </a:endParaRPr>
            </a:p>
          </p:txBody>
        </p:sp>
      </p:grpSp>
      <p:grpSp>
        <p:nvGrpSpPr>
          <p:cNvPr id="25" name="组合 24"/>
          <p:cNvGrpSpPr/>
          <p:nvPr/>
        </p:nvGrpSpPr>
        <p:grpSpPr>
          <a:xfrm>
            <a:off x="7153617" y="1260524"/>
            <a:ext cx="4824630" cy="5614918"/>
            <a:chOff x="7082365" y="1521782"/>
            <a:chExt cx="4824630" cy="5614918"/>
          </a:xfrm>
        </p:grpSpPr>
        <p:sp>
          <p:nvSpPr>
            <p:cNvPr id="23" name="圆角矩形标注 22"/>
            <p:cNvSpPr/>
            <p:nvPr/>
          </p:nvSpPr>
          <p:spPr>
            <a:xfrm>
              <a:off x="7082365" y="1521782"/>
              <a:ext cx="4732365" cy="5425284"/>
            </a:xfrm>
            <a:prstGeom prst="wedgeRoundRectCallout">
              <a:avLst>
                <a:gd name="adj1" fmla="val -63523"/>
                <a:gd name="adj2" fmla="val -31461"/>
                <a:gd name="adj3" fmla="val 16667"/>
              </a:avLst>
            </a:prstGeom>
            <a:solidFill>
              <a:schemeClr val="accent6">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4"/>
            <p:cNvSpPr>
              <a:spLocks noChangeArrowheads="1"/>
            </p:cNvSpPr>
            <p:nvPr/>
          </p:nvSpPr>
          <p:spPr bwMode="auto">
            <a:xfrm>
              <a:off x="7270760" y="1627500"/>
              <a:ext cx="4636235"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zh-CN" altLang="en-US" sz="3200" b="1" dirty="0">
                  <a:solidFill>
                    <a:srgbClr val="FFFF00"/>
                  </a:solidFill>
                  <a:latin typeface="微软雅黑" pitchFamily="34" charset="-122"/>
                  <a:ea typeface="微软雅黑" pitchFamily="34" charset="-122"/>
                  <a:cs typeface="Times New Roman" pitchFamily="18" charset="0"/>
                </a:rPr>
                <a:t>网络激活：</a:t>
              </a:r>
              <a:r>
                <a:rPr lang="en-US" altLang="zh-CN" sz="3200" b="1" dirty="0">
                  <a:solidFill>
                    <a:srgbClr val="FFFF00"/>
                  </a:solidFill>
                  <a:latin typeface="微软雅黑" pitchFamily="34" charset="-122"/>
                  <a:ea typeface="微软雅黑" pitchFamily="34" charset="-122"/>
                  <a:cs typeface="Times New Roman" pitchFamily="18" charset="0"/>
                </a:rPr>
                <a:t>lone, alone</a:t>
              </a:r>
            </a:p>
            <a:p>
              <a:pPr marL="0" marR="0" lvl="0" indent="0" algn="l" defTabSz="914400" rtl="0" eaLnBrk="1" fontAlgn="base" latinLnBrk="0" hangingPunct="1">
                <a:lnSpc>
                  <a:spcPct val="100000"/>
                </a:lnSpc>
                <a:spcBef>
                  <a:spcPct val="0"/>
                </a:spcBef>
                <a:spcAft>
                  <a:spcPct val="0"/>
                </a:spcAft>
                <a:buClrTx/>
                <a:buSzTx/>
                <a:buFontTx/>
                <a:buNone/>
                <a:tabLst/>
              </a:pPr>
              <a:r>
                <a:rPr lang="en-US" altLang="zh-CN" sz="3200" b="1" dirty="0">
                  <a:solidFill>
                    <a:srgbClr val="FFFF00"/>
                  </a:solidFill>
                  <a:latin typeface="微软雅黑" pitchFamily="34" charset="-122"/>
                  <a:ea typeface="微软雅黑" pitchFamily="34" charset="-122"/>
                  <a:cs typeface="Times New Roman" pitchFamily="18" charset="0"/>
                </a:rPr>
                <a:t>lonely </a:t>
              </a:r>
              <a:r>
                <a:rPr lang="zh-CN" altLang="en-US" sz="3200" b="1" dirty="0">
                  <a:solidFill>
                    <a:schemeClr val="bg1"/>
                  </a:solidFill>
                  <a:latin typeface="华文楷体" pitchFamily="2" charset="-122"/>
                  <a:ea typeface="华文楷体" pitchFamily="2" charset="-122"/>
                  <a:cs typeface="Times New Roman" pitchFamily="18" charset="0"/>
                </a:rPr>
                <a:t>强调</a:t>
              </a:r>
              <a:r>
                <a:rPr lang="en-US" altLang="zh-CN" sz="3200" dirty="0">
                  <a:solidFill>
                    <a:schemeClr val="bg1"/>
                  </a:solidFill>
                  <a:latin typeface="Times New Roman" pitchFamily="18" charset="0"/>
                  <a:ea typeface="宋体" pitchFamily="2" charset="-122"/>
                  <a:cs typeface="Times New Roman" pitchFamily="18" charset="0"/>
                </a:rPr>
                <a:t>feeling</a:t>
              </a:r>
            </a:p>
            <a:p>
              <a:pPr marL="0" marR="0" lvl="0" indent="0" algn="l" defTabSz="914400" rtl="0" eaLnBrk="1" fontAlgn="base" latinLnBrk="0" hangingPunct="1">
                <a:lnSpc>
                  <a:spcPct val="100000"/>
                </a:lnSpc>
                <a:spcBef>
                  <a:spcPct val="0"/>
                </a:spcBef>
                <a:spcAft>
                  <a:spcPct val="0"/>
                </a:spcAft>
                <a:buClrTx/>
                <a:buSzTx/>
                <a:buFontTx/>
                <a:buNone/>
                <a:tabLst/>
              </a:pPr>
              <a:endParaRPr lang="en-US" altLang="zh-CN" sz="3200" b="1" dirty="0">
                <a:solidFill>
                  <a:srgbClr val="FFFF00"/>
                </a:solidFill>
                <a:latin typeface="微软雅黑" pitchFamily="34" charset="-122"/>
                <a:ea typeface="微软雅黑" pitchFamily="34"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US" altLang="zh-CN" sz="3200" b="1" dirty="0">
                  <a:solidFill>
                    <a:srgbClr val="FFFF00"/>
                  </a:solidFill>
                  <a:latin typeface="微软雅黑" pitchFamily="34" charset="-122"/>
                  <a:ea typeface="微软雅黑" pitchFamily="34" charset="-122"/>
                  <a:cs typeface="Times New Roman" pitchFamily="18" charset="0"/>
                </a:rPr>
                <a:t>lone </a:t>
              </a:r>
              <a:r>
                <a:rPr lang="en-US" altLang="zh-CN" sz="2800" dirty="0">
                  <a:solidFill>
                    <a:srgbClr val="FFFF00"/>
                  </a:solidFill>
                  <a:latin typeface="微软雅黑" pitchFamily="34" charset="-122"/>
                  <a:ea typeface="微软雅黑" pitchFamily="34" charset="-122"/>
                  <a:cs typeface="Times New Roman" pitchFamily="18" charset="0"/>
                </a:rPr>
                <a:t>(</a:t>
              </a:r>
              <a:r>
                <a:rPr lang="zh-CN" altLang="en-US" sz="2800" dirty="0">
                  <a:solidFill>
                    <a:srgbClr val="FFFF00"/>
                  </a:solidFill>
                  <a:latin typeface="华文楷体" pitchFamily="2" charset="-122"/>
                  <a:ea typeface="华文楷体" pitchFamily="2" charset="-122"/>
                  <a:cs typeface="Times New Roman" pitchFamily="18" charset="0"/>
                </a:rPr>
                <a:t>只用于名词前</a:t>
              </a:r>
              <a:r>
                <a:rPr lang="en-US" altLang="zh-CN" sz="2800" dirty="0">
                  <a:solidFill>
                    <a:srgbClr val="FFFF00"/>
                  </a:solidFill>
                  <a:latin typeface="微软雅黑" pitchFamily="34" charset="-122"/>
                  <a:ea typeface="微软雅黑" pitchFamily="34" charset="-122"/>
                  <a:cs typeface="Times New Roman" pitchFamily="18" charset="0"/>
                </a:rPr>
                <a:t>)</a:t>
              </a:r>
            </a:p>
            <a:p>
              <a:pPr marL="0" marR="0" lvl="0" indent="0" algn="l" defTabSz="914400" rtl="0" eaLnBrk="1" fontAlgn="base" latinLnBrk="0" hangingPunct="1">
                <a:lnSpc>
                  <a:spcPct val="100000"/>
                </a:lnSpc>
                <a:spcBef>
                  <a:spcPct val="0"/>
                </a:spcBef>
                <a:spcAft>
                  <a:spcPct val="0"/>
                </a:spcAft>
                <a:buClrTx/>
                <a:buSzTx/>
                <a:buFontTx/>
                <a:buNone/>
                <a:tabLst/>
              </a:pPr>
              <a:r>
                <a:rPr lang="zh-CN" altLang="en-US" sz="3200" b="1" dirty="0">
                  <a:solidFill>
                    <a:schemeClr val="bg1"/>
                  </a:solidFill>
                  <a:latin typeface="华文楷体" pitchFamily="2" charset="-122"/>
                  <a:ea typeface="华文楷体" pitchFamily="2" charset="-122"/>
                  <a:cs typeface="Times New Roman" pitchFamily="18" charset="0"/>
                </a:rPr>
                <a:t>强调</a:t>
              </a:r>
              <a:r>
                <a:rPr lang="en-US" altLang="zh-CN" sz="3200" dirty="0">
                  <a:solidFill>
                    <a:schemeClr val="bg1"/>
                  </a:solidFill>
                  <a:latin typeface="Times New Roman" pitchFamily="18" charset="0"/>
                  <a:ea typeface="宋体" pitchFamily="2" charset="-122"/>
                  <a:cs typeface="Times New Roman" pitchFamily="18" charset="0"/>
                </a:rPr>
                <a:t>the only person / thing </a:t>
              </a:r>
              <a:r>
                <a:rPr lang="zh-CN" altLang="en-US" sz="3200" dirty="0">
                  <a:solidFill>
                    <a:schemeClr val="bg1"/>
                  </a:solidFill>
                  <a:latin typeface="Times New Roman" pitchFamily="18" charset="0"/>
                  <a:ea typeface="宋体" pitchFamily="2" charset="-122"/>
                  <a:cs typeface="Times New Roman" pitchFamily="18" charset="0"/>
                </a:rPr>
                <a:t>“</a:t>
              </a:r>
              <a:r>
                <a:rPr lang="zh-CN" altLang="en-US" sz="3200" b="1" dirty="0">
                  <a:solidFill>
                    <a:schemeClr val="bg1"/>
                  </a:solidFill>
                  <a:latin typeface="华文楷体" pitchFamily="2" charset="-122"/>
                  <a:ea typeface="华文楷体" pitchFamily="2" charset="-122"/>
                  <a:cs typeface="Times New Roman" pitchFamily="18" charset="0"/>
                </a:rPr>
                <a:t>孤零零的</a:t>
              </a:r>
              <a:r>
                <a:rPr lang="zh-CN" altLang="en-US" sz="3200" dirty="0">
                  <a:solidFill>
                    <a:schemeClr val="bg1"/>
                  </a:solidFill>
                  <a:latin typeface="Times New Roman" pitchFamily="18" charset="0"/>
                  <a:ea typeface="宋体" pitchFamily="2" charset="-122"/>
                  <a:cs typeface="Times New Roman" pitchFamily="18" charset="0"/>
                </a:rPr>
                <a:t>”</a:t>
              </a:r>
              <a:endParaRPr lang="en-US" altLang="zh-CN" sz="3200" dirty="0">
                <a:solidFill>
                  <a:schemeClr val="bg1"/>
                </a:solidFill>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altLang="zh-CN" sz="3200" b="1" dirty="0">
                <a:solidFill>
                  <a:srgbClr val="FFFF00"/>
                </a:solidFill>
                <a:latin typeface="微软雅黑" pitchFamily="34" charset="-122"/>
                <a:ea typeface="微软雅黑" pitchFamily="34"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US" altLang="zh-CN" sz="3200" b="1" dirty="0">
                  <a:solidFill>
                    <a:srgbClr val="FFFF00"/>
                  </a:solidFill>
                  <a:latin typeface="微软雅黑" pitchFamily="34" charset="-122"/>
                  <a:ea typeface="微软雅黑" pitchFamily="34" charset="-122"/>
                  <a:cs typeface="Times New Roman" pitchFamily="18" charset="0"/>
                </a:rPr>
                <a:t>alone</a:t>
              </a:r>
              <a:r>
                <a:rPr lang="en-US" altLang="zh-CN" sz="2800" dirty="0">
                  <a:solidFill>
                    <a:srgbClr val="FFFF00"/>
                  </a:solidFill>
                  <a:latin typeface="微软雅黑" pitchFamily="34" charset="-122"/>
                  <a:ea typeface="微软雅黑" pitchFamily="34" charset="-122"/>
                  <a:cs typeface="Times New Roman" pitchFamily="18" charset="0"/>
                </a:rPr>
                <a:t>(</a:t>
              </a:r>
              <a:r>
                <a:rPr lang="zh-CN" altLang="en-US" sz="2800" dirty="0">
                  <a:solidFill>
                    <a:srgbClr val="FFFF00"/>
                  </a:solidFill>
                  <a:latin typeface="华文楷体" pitchFamily="2" charset="-122"/>
                  <a:ea typeface="华文楷体" pitchFamily="2" charset="-122"/>
                  <a:cs typeface="Times New Roman" pitchFamily="18" charset="0"/>
                </a:rPr>
                <a:t>不用语名词前</a:t>
              </a:r>
              <a:r>
                <a:rPr lang="en-US" altLang="zh-CN" sz="2800" dirty="0">
                  <a:solidFill>
                    <a:srgbClr val="FFFF00"/>
                  </a:solidFill>
                  <a:latin typeface="微软雅黑" pitchFamily="34" charset="-122"/>
                  <a:ea typeface="微软雅黑" pitchFamily="34" charset="-122"/>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lang="zh-CN" altLang="en-US" sz="3200" b="1" dirty="0">
                  <a:solidFill>
                    <a:schemeClr val="bg1"/>
                  </a:solidFill>
                  <a:latin typeface="华文楷体" pitchFamily="2" charset="-122"/>
                  <a:ea typeface="华文楷体" pitchFamily="2" charset="-122"/>
                  <a:cs typeface="Times New Roman" pitchFamily="18" charset="0"/>
                </a:rPr>
                <a:t>强调</a:t>
              </a:r>
              <a:r>
                <a:rPr lang="en-US" altLang="zh-CN" sz="3200" dirty="0">
                  <a:solidFill>
                    <a:schemeClr val="bg1"/>
                  </a:solidFill>
                  <a:latin typeface="Times New Roman" pitchFamily="18" charset="0"/>
                  <a:ea typeface="宋体" pitchFamily="2" charset="-122"/>
                  <a:cs typeface="Times New Roman" pitchFamily="18" charset="0"/>
                </a:rPr>
                <a:t>by oneself “</a:t>
              </a:r>
              <a:r>
                <a:rPr lang="zh-CN" altLang="en-US" sz="3200" b="1">
                  <a:solidFill>
                    <a:schemeClr val="bg1"/>
                  </a:solidFill>
                  <a:latin typeface="华文楷体" pitchFamily="2" charset="-122"/>
                  <a:ea typeface="华文楷体" pitchFamily="2" charset="-122"/>
                  <a:cs typeface="Times New Roman" pitchFamily="18" charset="0"/>
                </a:rPr>
                <a:t>独自</a:t>
              </a:r>
              <a:r>
                <a:rPr lang="zh-CN" altLang="en-US" sz="3200">
                  <a:solidFill>
                    <a:schemeClr val="bg1"/>
                  </a:solidFill>
                  <a:latin typeface="Times New Roman" pitchFamily="18" charset="0"/>
                  <a:ea typeface="宋体" pitchFamily="2" charset="-122"/>
                  <a:cs typeface="Times New Roman" pitchFamily="18" charset="0"/>
                </a:rPr>
                <a:t>”</a:t>
              </a:r>
              <a:endParaRPr lang="en-US" altLang="zh-CN" sz="3200" dirty="0">
                <a:solidFill>
                  <a:schemeClr val="bg1"/>
                </a:solidFill>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altLang="zh-CN" sz="3200" b="1" dirty="0">
                <a:solidFill>
                  <a:srgbClr val="FFFF00"/>
                </a:solidFill>
                <a:latin typeface="微软雅黑" pitchFamily="34" charset="-122"/>
                <a:ea typeface="微软雅黑" pitchFamily="34"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altLang="zh-CN" sz="3200" b="1" dirty="0">
                <a:solidFill>
                  <a:schemeClr val="bg1"/>
                </a:solidFill>
                <a:latin typeface="华文楷体" pitchFamily="2" charset="-122"/>
                <a:ea typeface="华文楷体" pitchFamily="2" charset="-122"/>
                <a:cs typeface="Times New Roman" pitchFamily="18" charset="0"/>
              </a:endParaRPr>
            </a:p>
          </p:txBody>
        </p:sp>
      </p:gr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ppt_x</p:attrName>
                                        </p:attrNameLst>
                                      </p:cBhvr>
                                      <p:tavLst>
                                        <p:tav tm="0">
                                          <p:val>
                                            <p:strVal val="#ppt_x"/>
                                          </p:val>
                                        </p:tav>
                                        <p:tav tm="100000">
                                          <p:val>
                                            <p:strVal val="#ppt_x"/>
                                          </p:val>
                                        </p:tav>
                                      </p:tavLst>
                                    </p:anim>
                                    <p:anim calcmode="lin" valueType="num">
                                      <p:cBhvr>
                                        <p:cTn id="13" dur="500" fill="hold"/>
                                        <p:tgtEl>
                                          <p:spTgt spid="19"/>
                                        </p:tgtEl>
                                        <p:attrNameLst>
                                          <p:attrName>ppt_y</p:attrName>
                                        </p:attrNameLst>
                                      </p:cBhvr>
                                      <p:tavLst>
                                        <p:tav tm="0">
                                          <p:val>
                                            <p:strVal val="#ppt_y-#ppt_h/2"/>
                                          </p:val>
                                        </p:tav>
                                        <p:tav tm="100000">
                                          <p:val>
                                            <p:strVal val="#ppt_y"/>
                                          </p:val>
                                        </p:tav>
                                      </p:tavLst>
                                    </p:anim>
                                    <p:anim calcmode="lin" valueType="num">
                                      <p:cBhvr>
                                        <p:cTn id="14" dur="500" fill="hold"/>
                                        <p:tgtEl>
                                          <p:spTgt spid="19"/>
                                        </p:tgtEl>
                                        <p:attrNameLst>
                                          <p:attrName>ppt_w</p:attrName>
                                        </p:attrNameLst>
                                      </p:cBhvr>
                                      <p:tavLst>
                                        <p:tav tm="0">
                                          <p:val>
                                            <p:strVal val="#ppt_w"/>
                                          </p:val>
                                        </p:tav>
                                        <p:tav tm="100000">
                                          <p:val>
                                            <p:strVal val="#ppt_w"/>
                                          </p:val>
                                        </p:tav>
                                      </p:tavLst>
                                    </p:anim>
                                    <p:anim calcmode="lin" valueType="num">
                                      <p:cBhvr>
                                        <p:cTn id="15" dur="500" fill="hold"/>
                                        <p:tgtEl>
                                          <p:spTgt spid="19"/>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7" presetClass="entr" presetSubtype="8" fill="hold" nodeType="click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p:cTn id="20" dur="500" fill="hold"/>
                                        <p:tgtEl>
                                          <p:spTgt spid="25"/>
                                        </p:tgtEl>
                                        <p:attrNameLst>
                                          <p:attrName>ppt_x</p:attrName>
                                        </p:attrNameLst>
                                      </p:cBhvr>
                                      <p:tavLst>
                                        <p:tav tm="0">
                                          <p:val>
                                            <p:strVal val="#ppt_x-#ppt_w/2"/>
                                          </p:val>
                                        </p:tav>
                                        <p:tav tm="100000">
                                          <p:val>
                                            <p:strVal val="#ppt_x"/>
                                          </p:val>
                                        </p:tav>
                                      </p:tavLst>
                                    </p:anim>
                                    <p:anim calcmode="lin" valueType="num">
                                      <p:cBhvr>
                                        <p:cTn id="21" dur="500" fill="hold"/>
                                        <p:tgtEl>
                                          <p:spTgt spid="25"/>
                                        </p:tgtEl>
                                        <p:attrNameLst>
                                          <p:attrName>ppt_y</p:attrName>
                                        </p:attrNameLst>
                                      </p:cBhvr>
                                      <p:tavLst>
                                        <p:tav tm="0">
                                          <p:val>
                                            <p:strVal val="#ppt_y"/>
                                          </p:val>
                                        </p:tav>
                                        <p:tav tm="100000">
                                          <p:val>
                                            <p:strVal val="#ppt_y"/>
                                          </p:val>
                                        </p:tav>
                                      </p:tavLst>
                                    </p:anim>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4827398"/>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32491"/>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1</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kumimoji="0" lang="en-US" altLang="zh-CN" sz="3200" b="0" i="0" u="none" strike="noStrike" cap="none" normalizeH="0" baseline="0" dirty="0">
                <a:ln>
                  <a:noFill/>
                </a:ln>
                <a:solidFill>
                  <a:schemeClr val="tx1"/>
                </a:solidFill>
                <a:effectLst/>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Two years ago I was very </a:t>
            </a:r>
            <a:r>
              <a:rPr lang="en-US" altLang="zh-CN" sz="3200" b="1" dirty="0">
                <a:latin typeface="Times New Roman" pitchFamily="18" charset="0"/>
                <a:ea typeface="宋体" pitchFamily="2" charset="-122"/>
                <a:cs typeface="Times New Roman" pitchFamily="18" charset="0"/>
              </a:rPr>
              <a:t>lonely</a:t>
            </a:r>
            <a:r>
              <a:rPr lang="en-US" altLang="zh-CN" sz="3200" dirty="0">
                <a:latin typeface="Times New Roman" pitchFamily="18" charset="0"/>
                <a:ea typeface="宋体" pitchFamily="2" charset="-122"/>
                <a:cs typeface="Times New Roman" pitchFamily="18" charset="0"/>
              </a:rPr>
              <a:t> and didn’t talk with anyone about my </a:t>
            </a:r>
            <a:r>
              <a:rPr lang="en-US" altLang="zh-CN" sz="3200" b="1" dirty="0">
                <a:latin typeface="Times New Roman" pitchFamily="18" charset="0"/>
                <a:ea typeface="宋体" pitchFamily="2" charset="-122"/>
                <a:cs typeface="Times New Roman" pitchFamily="18" charset="0"/>
              </a:rPr>
              <a:t>feelings</a:t>
            </a:r>
            <a:r>
              <a:rPr lang="en-US" altLang="zh-CN" sz="3200" dirty="0">
                <a:latin typeface="Times New Roman" pitchFamily="18" charset="0"/>
                <a:ea typeface="宋体" pitchFamily="2" charset="-122"/>
                <a:cs typeface="Times New Roman" pitchFamily="18" charset="0"/>
              </a:rPr>
              <a:t>. At the</a:t>
            </a:r>
            <a:r>
              <a:rPr lang="zh-CN" altLang="en-US" sz="3200" dirty="0">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time I didn’t have many friends. I wanted someone to share my experiences and secrets with.</a:t>
            </a:r>
            <a:r>
              <a:rPr lang="zh-CN" altLang="en-US" sz="3200" dirty="0">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I wanted someone to understand me. I started to imagine this friend. Often I imagined our</a:t>
            </a:r>
            <a:r>
              <a:rPr lang="zh-CN" altLang="en-US" sz="3200" dirty="0">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conversations and what we would do, but I didn’t give my </a:t>
            </a:r>
            <a:r>
              <a:rPr lang="en-US" altLang="zh-CN" sz="3200" b="1" dirty="0">
                <a:latin typeface="Times New Roman" pitchFamily="18" charset="0"/>
                <a:ea typeface="宋体" pitchFamily="2" charset="-122"/>
                <a:cs typeface="Times New Roman" pitchFamily="18" charset="0"/>
              </a:rPr>
              <a:t>imagination</a:t>
            </a:r>
            <a:r>
              <a:rPr lang="en-US" altLang="zh-CN" sz="3200" dirty="0">
                <a:latin typeface="Times New Roman" pitchFamily="18" charset="0"/>
                <a:ea typeface="宋体" pitchFamily="2" charset="-122"/>
                <a:cs typeface="Times New Roman" pitchFamily="18" charset="0"/>
              </a:rPr>
              <a:t> a face.</a:t>
            </a:r>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29" name="圆角矩形 28"/>
          <p:cNvSpPr/>
          <p:nvPr/>
        </p:nvSpPr>
        <p:spPr>
          <a:xfrm>
            <a:off x="2069948" y="2323922"/>
            <a:ext cx="1356003"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41"/>
          <p:cNvSpPr txBox="1"/>
          <p:nvPr/>
        </p:nvSpPr>
        <p:spPr>
          <a:xfrm>
            <a:off x="1768034" y="289009"/>
            <a:ext cx="5849678" cy="584775"/>
          </a:xfrm>
          <a:prstGeom prst="rect">
            <a:avLst/>
          </a:prstGeom>
          <a:noFill/>
        </p:spPr>
        <p:txBody>
          <a:bodyPr wrap="non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Important and difficult points</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6" name="图片 15" descr="timg_副本.png"/>
          <p:cNvPicPr>
            <a:picLocks noChangeAspect="1"/>
          </p:cNvPicPr>
          <p:nvPr/>
        </p:nvPicPr>
        <p:blipFill>
          <a:blip r:embed="rId3" cstate="print"/>
          <a:stretch>
            <a:fillRect/>
          </a:stretch>
        </p:blipFill>
        <p:spPr>
          <a:xfrm rot="19708536">
            <a:off x="616731" y="192705"/>
            <a:ext cx="1110080" cy="774822"/>
          </a:xfrm>
          <a:prstGeom prst="rect">
            <a:avLst/>
          </a:prstGeom>
        </p:spPr>
      </p:pic>
      <p:grpSp>
        <p:nvGrpSpPr>
          <p:cNvPr id="4" name="组合 18"/>
          <p:cNvGrpSpPr/>
          <p:nvPr/>
        </p:nvGrpSpPr>
        <p:grpSpPr>
          <a:xfrm>
            <a:off x="3871356" y="2682791"/>
            <a:ext cx="5912329" cy="915430"/>
            <a:chOff x="2510084" y="1125671"/>
            <a:chExt cx="5732447" cy="596082"/>
          </a:xfrm>
          <a:solidFill>
            <a:schemeClr val="accent6">
              <a:lumMod val="50000"/>
            </a:schemeClr>
          </a:solidFill>
        </p:grpSpPr>
        <p:sp>
          <p:nvSpPr>
            <p:cNvPr id="20" name="圆角矩形标注 19"/>
            <p:cNvSpPr/>
            <p:nvPr/>
          </p:nvSpPr>
          <p:spPr>
            <a:xfrm>
              <a:off x="2510084" y="1125671"/>
              <a:ext cx="3028187" cy="596082"/>
            </a:xfrm>
            <a:prstGeom prst="wedgeRoundRectCallout">
              <a:avLst>
                <a:gd name="adj1" fmla="val -65021"/>
                <a:gd name="adj2" fmla="val -21181"/>
                <a:gd name="adj3" fmla="val 16667"/>
              </a:avLst>
            </a:prstGeom>
            <a:gr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Rectangle 4"/>
            <p:cNvSpPr>
              <a:spLocks noChangeArrowheads="1"/>
            </p:cNvSpPr>
            <p:nvPr/>
          </p:nvSpPr>
          <p:spPr bwMode="auto">
            <a:xfrm>
              <a:off x="2565093" y="1245585"/>
              <a:ext cx="5677438" cy="3807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en-US" altLang="zh-CN" sz="3200" b="1" dirty="0">
                  <a:solidFill>
                    <a:srgbClr val="FFFF00"/>
                  </a:solidFill>
                  <a:latin typeface="Times New Roman" pitchFamily="18" charset="0"/>
                  <a:ea typeface="宋体" pitchFamily="2" charset="-122"/>
                  <a:cs typeface="Times New Roman" pitchFamily="18" charset="0"/>
                </a:rPr>
                <a:t>emotions </a:t>
              </a:r>
              <a:r>
                <a:rPr lang="zh-CN" altLang="en-US" sz="3200" b="1" dirty="0">
                  <a:solidFill>
                    <a:schemeClr val="bg1"/>
                  </a:solidFill>
                  <a:latin typeface="华文楷体" pitchFamily="2" charset="-122"/>
                  <a:ea typeface="华文楷体" pitchFamily="2" charset="-122"/>
                  <a:cs typeface="Times New Roman" pitchFamily="18" charset="0"/>
                </a:rPr>
                <a:t>情感</a:t>
              </a:r>
              <a:endParaRPr lang="en-US" altLang="zh-CN" sz="3200" b="1" dirty="0">
                <a:solidFill>
                  <a:schemeClr val="bg1"/>
                </a:solidFill>
                <a:latin typeface="华文楷体" pitchFamily="2" charset="-122"/>
                <a:ea typeface="华文楷体" pitchFamily="2" charset="-122"/>
                <a:cs typeface="Times New Roman" pitchFamily="18" charset="0"/>
              </a:endParaRPr>
            </a:p>
          </p:txBody>
        </p:sp>
      </p:grpSp>
      <p:grpSp>
        <p:nvGrpSpPr>
          <p:cNvPr id="19" name="组合 18"/>
          <p:cNvGrpSpPr/>
          <p:nvPr/>
        </p:nvGrpSpPr>
        <p:grpSpPr>
          <a:xfrm>
            <a:off x="2646220" y="4794621"/>
            <a:ext cx="4562104" cy="915430"/>
            <a:chOff x="2510084" y="1125671"/>
            <a:chExt cx="5732447" cy="596082"/>
          </a:xfrm>
          <a:solidFill>
            <a:schemeClr val="accent6">
              <a:lumMod val="50000"/>
            </a:schemeClr>
          </a:solidFill>
        </p:grpSpPr>
        <p:sp>
          <p:nvSpPr>
            <p:cNvPr id="22" name="圆角矩形标注 21"/>
            <p:cNvSpPr/>
            <p:nvPr/>
          </p:nvSpPr>
          <p:spPr>
            <a:xfrm>
              <a:off x="2510084" y="1125671"/>
              <a:ext cx="5068088" cy="596082"/>
            </a:xfrm>
            <a:prstGeom prst="wedgeRoundRectCallout">
              <a:avLst>
                <a:gd name="adj1" fmla="val -78859"/>
                <a:gd name="adj2" fmla="val -39342"/>
                <a:gd name="adj3" fmla="val 16667"/>
              </a:avLst>
            </a:prstGeom>
            <a:gr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Rectangle 4"/>
            <p:cNvSpPr>
              <a:spLocks noChangeArrowheads="1"/>
            </p:cNvSpPr>
            <p:nvPr/>
          </p:nvSpPr>
          <p:spPr bwMode="auto">
            <a:xfrm>
              <a:off x="2565093" y="1245585"/>
              <a:ext cx="5677438" cy="3807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zh-CN" altLang="en-US" sz="3200" b="1" dirty="0">
                  <a:solidFill>
                    <a:srgbClr val="FFFF00"/>
                  </a:solidFill>
                  <a:latin typeface="微软雅黑" pitchFamily="34" charset="-122"/>
                  <a:ea typeface="微软雅黑" pitchFamily="34" charset="-122"/>
                  <a:cs typeface="Times New Roman" pitchFamily="18" charset="0"/>
                </a:rPr>
                <a:t>构词法：</a:t>
              </a:r>
              <a:r>
                <a:rPr lang="en-US" altLang="zh-CN" sz="3200" b="1" dirty="0">
                  <a:solidFill>
                    <a:srgbClr val="FFFF00"/>
                  </a:solidFill>
                  <a:latin typeface="Times New Roman" pitchFamily="18" charset="0"/>
                  <a:ea typeface="宋体" pitchFamily="2" charset="-122"/>
                  <a:cs typeface="Times New Roman" pitchFamily="18" charset="0"/>
                </a:rPr>
                <a:t>imagine</a:t>
              </a:r>
              <a:endParaRPr lang="en-US" altLang="zh-CN" sz="3200" b="1" dirty="0">
                <a:solidFill>
                  <a:schemeClr val="bg1"/>
                </a:solidFill>
                <a:latin typeface="华文楷体" pitchFamily="2" charset="-122"/>
                <a:ea typeface="华文楷体" pitchFamily="2" charset="-122"/>
                <a:cs typeface="Times New Roman" pitchFamily="18" charset="0"/>
              </a:endParaRPr>
            </a:p>
          </p:txBody>
        </p:sp>
      </p:grpSp>
      <p:sp>
        <p:nvSpPr>
          <p:cNvPr id="26" name="圆角矩形 25"/>
          <p:cNvSpPr/>
          <p:nvPr/>
        </p:nvSpPr>
        <p:spPr>
          <a:xfrm>
            <a:off x="417299" y="4328872"/>
            <a:ext cx="2171522"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圆角矩形 22"/>
          <p:cNvSpPr/>
          <p:nvPr/>
        </p:nvSpPr>
        <p:spPr>
          <a:xfrm>
            <a:off x="4084794" y="3804379"/>
            <a:ext cx="3052275"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7154883" y="4317628"/>
            <a:ext cx="2511631" cy="915430"/>
            <a:chOff x="2510084" y="1125671"/>
            <a:chExt cx="5732447" cy="596082"/>
          </a:xfrm>
          <a:solidFill>
            <a:schemeClr val="accent6">
              <a:lumMod val="50000"/>
            </a:schemeClr>
          </a:solidFill>
        </p:grpSpPr>
        <p:sp>
          <p:nvSpPr>
            <p:cNvPr id="27" name="圆角矩形标注 26"/>
            <p:cNvSpPr/>
            <p:nvPr/>
          </p:nvSpPr>
          <p:spPr>
            <a:xfrm>
              <a:off x="2510084" y="1125671"/>
              <a:ext cx="5068088" cy="596082"/>
            </a:xfrm>
            <a:prstGeom prst="wedgeRoundRectCallout">
              <a:avLst>
                <a:gd name="adj1" fmla="val -78859"/>
                <a:gd name="adj2" fmla="val -39342"/>
                <a:gd name="adj3" fmla="val 16667"/>
              </a:avLst>
            </a:prstGeom>
            <a:gr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Rectangle 4"/>
            <p:cNvSpPr>
              <a:spLocks noChangeArrowheads="1"/>
            </p:cNvSpPr>
            <p:nvPr/>
          </p:nvSpPr>
          <p:spPr bwMode="auto">
            <a:xfrm>
              <a:off x="2565093" y="1245585"/>
              <a:ext cx="5677438" cy="3807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zh-CN" altLang="en-US" sz="3200" b="1" dirty="0">
                  <a:solidFill>
                    <a:schemeClr val="bg1"/>
                  </a:solidFill>
                  <a:latin typeface="华文楷体" pitchFamily="2" charset="-122"/>
                  <a:ea typeface="华文楷体" pitchFamily="2" charset="-122"/>
                  <a:cs typeface="Times New Roman" pitchFamily="18" charset="0"/>
                </a:rPr>
                <a:t>宾语从句</a:t>
              </a:r>
              <a:endParaRPr lang="en-US" altLang="zh-CN" sz="3200" b="1" dirty="0">
                <a:solidFill>
                  <a:schemeClr val="bg1"/>
                </a:solidFill>
                <a:latin typeface="华文楷体" pitchFamily="2" charset="-122"/>
                <a:ea typeface="华文楷体" pitchFamily="2" charset="-122"/>
                <a:cs typeface="Times New Roman" pitchFamily="18" charset="0"/>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ppt_x</p:attrName>
                                        </p:attrNameLst>
                                      </p:cBhvr>
                                      <p:tavLst>
                                        <p:tav tm="0">
                                          <p:val>
                                            <p:strVal val="#ppt_x"/>
                                          </p:val>
                                        </p:tav>
                                        <p:tav tm="100000">
                                          <p:val>
                                            <p:strVal val="#ppt_x"/>
                                          </p:val>
                                        </p:tav>
                                      </p:tavLst>
                                    </p:anim>
                                    <p:anim calcmode="lin" valueType="num">
                                      <p:cBhvr>
                                        <p:cTn id="13" dur="500" fill="hold"/>
                                        <p:tgtEl>
                                          <p:spTgt spid="4"/>
                                        </p:tgtEl>
                                        <p:attrNameLst>
                                          <p:attrName>ppt_y</p:attrName>
                                        </p:attrNameLst>
                                      </p:cBhvr>
                                      <p:tavLst>
                                        <p:tav tm="0">
                                          <p:val>
                                            <p:strVal val="#ppt_y-#ppt_h/2"/>
                                          </p:val>
                                        </p:tav>
                                        <p:tav tm="100000">
                                          <p:val>
                                            <p:strVal val="#ppt_y"/>
                                          </p:val>
                                        </p:tav>
                                      </p:tavLst>
                                    </p:anim>
                                    <p:anim calcmode="lin" valueType="num">
                                      <p:cBhvr>
                                        <p:cTn id="14" dur="500" fill="hold"/>
                                        <p:tgtEl>
                                          <p:spTgt spid="4"/>
                                        </p:tgtEl>
                                        <p:attrNameLst>
                                          <p:attrName>ppt_w</p:attrName>
                                        </p:attrNameLst>
                                      </p:cBhvr>
                                      <p:tavLst>
                                        <p:tav tm="0">
                                          <p:val>
                                            <p:strVal val="#ppt_w"/>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17" presetClass="entr" presetSubtype="1"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ppt_x</p:attrName>
                                        </p:attrNameLst>
                                      </p:cBhvr>
                                      <p:tavLst>
                                        <p:tav tm="0">
                                          <p:val>
                                            <p:strVal val="#ppt_x"/>
                                          </p:val>
                                        </p:tav>
                                        <p:tav tm="100000">
                                          <p:val>
                                            <p:strVal val="#ppt_x"/>
                                          </p:val>
                                        </p:tav>
                                      </p:tavLst>
                                    </p:anim>
                                    <p:anim calcmode="lin" valueType="num">
                                      <p:cBhvr>
                                        <p:cTn id="26" dur="500" fill="hold"/>
                                        <p:tgtEl>
                                          <p:spTgt spid="24"/>
                                        </p:tgtEl>
                                        <p:attrNameLst>
                                          <p:attrName>ppt_y</p:attrName>
                                        </p:attrNameLst>
                                      </p:cBhvr>
                                      <p:tavLst>
                                        <p:tav tm="0">
                                          <p:val>
                                            <p:strVal val="#ppt_y-#ppt_h/2"/>
                                          </p:val>
                                        </p:tav>
                                        <p:tav tm="100000">
                                          <p:val>
                                            <p:strVal val="#ppt_y"/>
                                          </p:val>
                                        </p:tav>
                                      </p:tavLst>
                                    </p:anim>
                                    <p:anim calcmode="lin" valueType="num">
                                      <p:cBhvr>
                                        <p:cTn id="27" dur="500" fill="hold"/>
                                        <p:tgtEl>
                                          <p:spTgt spid="24"/>
                                        </p:tgtEl>
                                        <p:attrNameLst>
                                          <p:attrName>ppt_w</p:attrName>
                                        </p:attrNameLst>
                                      </p:cBhvr>
                                      <p:tavLst>
                                        <p:tav tm="0">
                                          <p:val>
                                            <p:strVal val="#ppt_w"/>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7" presetClass="entr" presetSubtype="1" fill="hold" nodeType="click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ppt_x</p:attrName>
                                        </p:attrNameLst>
                                      </p:cBhvr>
                                      <p:tavLst>
                                        <p:tav tm="0">
                                          <p:val>
                                            <p:strVal val="#ppt_x"/>
                                          </p:val>
                                        </p:tav>
                                        <p:tav tm="100000">
                                          <p:val>
                                            <p:strVal val="#ppt_x"/>
                                          </p:val>
                                        </p:tav>
                                      </p:tavLst>
                                    </p:anim>
                                    <p:anim calcmode="lin" valueType="num">
                                      <p:cBhvr>
                                        <p:cTn id="39" dur="500" fill="hold"/>
                                        <p:tgtEl>
                                          <p:spTgt spid="19"/>
                                        </p:tgtEl>
                                        <p:attrNameLst>
                                          <p:attrName>ppt_y</p:attrName>
                                        </p:attrNameLst>
                                      </p:cBhvr>
                                      <p:tavLst>
                                        <p:tav tm="0">
                                          <p:val>
                                            <p:strVal val="#ppt_y-#ppt_h/2"/>
                                          </p:val>
                                        </p:tav>
                                        <p:tav tm="100000">
                                          <p:val>
                                            <p:strVal val="#ppt_y"/>
                                          </p:val>
                                        </p:tav>
                                      </p:tavLst>
                                    </p:anim>
                                    <p:anim calcmode="lin" valueType="num">
                                      <p:cBhvr>
                                        <p:cTn id="40" dur="500" fill="hold"/>
                                        <p:tgtEl>
                                          <p:spTgt spid="19"/>
                                        </p:tgtEl>
                                        <p:attrNameLst>
                                          <p:attrName>ppt_w</p:attrName>
                                        </p:attrNameLst>
                                      </p:cBhvr>
                                      <p:tavLst>
                                        <p:tav tm="0">
                                          <p:val>
                                            <p:strVal val="#ppt_w"/>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6" grpId="0"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4972594"/>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54163"/>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2</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altLang="zh-CN" sz="3200" dirty="0">
                <a:latin typeface="Times New Roman" pitchFamily="18" charset="0"/>
                <a:ea typeface="宋体" pitchFamily="2" charset="-122"/>
                <a:cs typeface="Times New Roman" pitchFamily="18" charset="0"/>
              </a:rPr>
              <a:t>       Some weeks later we started a new </a:t>
            </a:r>
            <a:r>
              <a:rPr lang="en-US" altLang="zh-CN" sz="3200" b="1" dirty="0">
                <a:latin typeface="Times New Roman" pitchFamily="18" charset="0"/>
                <a:ea typeface="宋体" pitchFamily="2" charset="-122"/>
                <a:cs typeface="Times New Roman" pitchFamily="18" charset="0"/>
              </a:rPr>
              <a:t>project</a:t>
            </a:r>
            <a:r>
              <a:rPr lang="en-US" altLang="zh-CN" sz="3200" dirty="0">
                <a:latin typeface="Times New Roman" pitchFamily="18" charset="0"/>
                <a:ea typeface="宋体" pitchFamily="2" charset="-122"/>
                <a:cs typeface="Times New Roman" pitchFamily="18" charset="0"/>
              </a:rPr>
              <a:t> in school and I was working with one of my schoolmates. We had never worked together before but we </a:t>
            </a:r>
            <a:r>
              <a:rPr lang="en-US" altLang="zh-CN" sz="3200" b="1" dirty="0">
                <a:latin typeface="Times New Roman" pitchFamily="18" charset="0"/>
                <a:ea typeface="宋体" pitchFamily="2" charset="-122"/>
                <a:cs typeface="Times New Roman" pitchFamily="18" charset="0"/>
              </a:rPr>
              <a:t>got along well</a:t>
            </a:r>
            <a:r>
              <a:rPr lang="en-US" altLang="zh-CN" sz="3200" dirty="0">
                <a:latin typeface="Times New Roman" pitchFamily="18" charset="0"/>
                <a:ea typeface="宋体" pitchFamily="2" charset="-122"/>
                <a:cs typeface="Times New Roman" pitchFamily="18" charset="0"/>
              </a:rPr>
              <a:t>. After the project we started to spend some time together in school. One day we decided to </a:t>
            </a:r>
            <a:r>
              <a:rPr lang="en-US" altLang="zh-CN" sz="3200" b="1" dirty="0">
                <a:latin typeface="Times New Roman" pitchFamily="18" charset="0"/>
                <a:ea typeface="宋体" pitchFamily="2" charset="-122"/>
                <a:cs typeface="Times New Roman" pitchFamily="18" charset="0"/>
              </a:rPr>
              <a:t>take a walk</a:t>
            </a:r>
            <a:r>
              <a:rPr lang="en-US" altLang="zh-CN" sz="3200" dirty="0">
                <a:latin typeface="Times New Roman" pitchFamily="18" charset="0"/>
                <a:ea typeface="宋体" pitchFamily="2" charset="-122"/>
                <a:cs typeface="Times New Roman" pitchFamily="18" charset="0"/>
              </a:rPr>
              <a:t>. Ever since that walk we’ve been best friends. We listened and really understood each other.</a:t>
            </a:r>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29" name="圆角矩形 28"/>
          <p:cNvSpPr/>
          <p:nvPr/>
        </p:nvSpPr>
        <p:spPr>
          <a:xfrm>
            <a:off x="6909697" y="1899736"/>
            <a:ext cx="1391155"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41"/>
          <p:cNvSpPr txBox="1"/>
          <p:nvPr/>
        </p:nvSpPr>
        <p:spPr>
          <a:xfrm>
            <a:off x="1768034" y="289009"/>
            <a:ext cx="5849678" cy="584775"/>
          </a:xfrm>
          <a:prstGeom prst="rect">
            <a:avLst/>
          </a:prstGeom>
          <a:noFill/>
        </p:spPr>
        <p:txBody>
          <a:bodyPr wrap="non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Important and difficult points</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2" name="图片 11" descr="timg_副本.png"/>
          <p:cNvPicPr>
            <a:picLocks noChangeAspect="1"/>
          </p:cNvPicPr>
          <p:nvPr/>
        </p:nvPicPr>
        <p:blipFill>
          <a:blip r:embed="rId3" cstate="print"/>
          <a:stretch>
            <a:fillRect/>
          </a:stretch>
        </p:blipFill>
        <p:spPr>
          <a:xfrm rot="19708536">
            <a:off x="616731" y="192705"/>
            <a:ext cx="1110080" cy="774822"/>
          </a:xfrm>
          <a:prstGeom prst="rect">
            <a:avLst/>
          </a:prstGeom>
        </p:spPr>
      </p:pic>
      <p:grpSp>
        <p:nvGrpSpPr>
          <p:cNvPr id="16" name="组合 18"/>
          <p:cNvGrpSpPr/>
          <p:nvPr/>
        </p:nvGrpSpPr>
        <p:grpSpPr>
          <a:xfrm>
            <a:off x="3194462" y="2931380"/>
            <a:ext cx="8478983" cy="3041907"/>
            <a:chOff x="2510084" y="1125670"/>
            <a:chExt cx="3028187" cy="2149383"/>
          </a:xfrm>
          <a:solidFill>
            <a:schemeClr val="accent6">
              <a:lumMod val="50000"/>
            </a:schemeClr>
          </a:solidFill>
        </p:grpSpPr>
        <p:sp>
          <p:nvSpPr>
            <p:cNvPr id="19" name="圆角矩形标注 18"/>
            <p:cNvSpPr/>
            <p:nvPr/>
          </p:nvSpPr>
          <p:spPr>
            <a:xfrm>
              <a:off x="2510084" y="1125670"/>
              <a:ext cx="3028187" cy="2149383"/>
            </a:xfrm>
            <a:prstGeom prst="wedgeRoundRectCallout">
              <a:avLst>
                <a:gd name="adj1" fmla="val 438"/>
                <a:gd name="adj2" fmla="val -66750"/>
                <a:gd name="adj3" fmla="val 16667"/>
              </a:avLst>
            </a:prstGeom>
            <a:gr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Rectangle 4"/>
            <p:cNvSpPr>
              <a:spLocks noChangeArrowheads="1"/>
            </p:cNvSpPr>
            <p:nvPr/>
          </p:nvSpPr>
          <p:spPr bwMode="auto">
            <a:xfrm>
              <a:off x="2608400" y="1373425"/>
              <a:ext cx="2869246" cy="1109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zh-CN" altLang="en-US" sz="3200" b="1" dirty="0">
                  <a:solidFill>
                    <a:srgbClr val="FFFF00"/>
                  </a:solidFill>
                  <a:latin typeface="微软雅黑" pitchFamily="34" charset="-122"/>
                  <a:ea typeface="微软雅黑" pitchFamily="34" charset="-122"/>
                  <a:cs typeface="Times New Roman" pitchFamily="18" charset="0"/>
                </a:rPr>
                <a:t>熟义：</a:t>
              </a:r>
              <a:r>
                <a:rPr lang="en-US" altLang="zh-CN" sz="3200" b="1" dirty="0">
                  <a:solidFill>
                    <a:srgbClr val="FFFF00"/>
                  </a:solidFill>
                  <a:latin typeface="微软雅黑" pitchFamily="34" charset="-122"/>
                  <a:ea typeface="微软雅黑" pitchFamily="34" charset="-122"/>
                  <a:cs typeface="Times New Roman" pitchFamily="18" charset="0"/>
                </a:rPr>
                <a:t> </a:t>
              </a:r>
              <a:r>
                <a:rPr lang="en-US" altLang="zh-CN" sz="3200" i="1" dirty="0">
                  <a:solidFill>
                    <a:schemeClr val="bg1"/>
                  </a:solidFill>
                  <a:latin typeface="Times New Roman" pitchFamily="18" charset="0"/>
                  <a:ea typeface="宋体" pitchFamily="2" charset="-122"/>
                  <a:cs typeface="Times New Roman" pitchFamily="18" charset="0"/>
                </a:rPr>
                <a:t>a carefully planned piece of work   </a:t>
              </a:r>
            </a:p>
            <a:p>
              <a:pPr lvl="0" fontAlgn="base">
                <a:spcBef>
                  <a:spcPct val="0"/>
                </a:spcBef>
                <a:spcAft>
                  <a:spcPct val="0"/>
                </a:spcAft>
              </a:pPr>
              <a:r>
                <a:rPr lang="en-US" altLang="zh-CN" sz="3200" b="1" dirty="0">
                  <a:solidFill>
                    <a:schemeClr val="bg1"/>
                  </a:solidFill>
                  <a:latin typeface="Times New Roman" pitchFamily="18" charset="0"/>
                  <a:ea typeface="宋体" pitchFamily="2" charset="-122"/>
                  <a:cs typeface="Times New Roman" pitchFamily="18" charset="0"/>
                </a:rPr>
                <a:t>             </a:t>
              </a:r>
              <a:r>
                <a:rPr lang="zh-CN" altLang="en-US" sz="3200" b="1" dirty="0">
                  <a:solidFill>
                    <a:schemeClr val="bg1"/>
                  </a:solidFill>
                  <a:latin typeface="华文楷体" pitchFamily="2" charset="-122"/>
                  <a:ea typeface="华文楷体" pitchFamily="2" charset="-122"/>
                  <a:cs typeface="Times New Roman" pitchFamily="18" charset="0"/>
                </a:rPr>
                <a:t>计划，工程，项目</a:t>
              </a:r>
              <a:endParaRPr lang="en-US" altLang="zh-CN" sz="3200" b="1" dirty="0">
                <a:solidFill>
                  <a:schemeClr val="bg1"/>
                </a:solidFill>
                <a:latin typeface="华文楷体" pitchFamily="2" charset="-122"/>
                <a:ea typeface="华文楷体" pitchFamily="2" charset="-122"/>
                <a:cs typeface="Times New Roman" pitchFamily="18" charset="0"/>
              </a:endParaRPr>
            </a:p>
            <a:p>
              <a:pPr marL="0" marR="0" lvl="0" indent="0" defTabSz="914400" rtl="0" eaLnBrk="1" fontAlgn="base" latinLnBrk="0" hangingPunct="1">
                <a:lnSpc>
                  <a:spcPct val="100000"/>
                </a:lnSpc>
                <a:spcBef>
                  <a:spcPct val="0"/>
                </a:spcBef>
                <a:spcAft>
                  <a:spcPct val="0"/>
                </a:spcAft>
                <a:buClrTx/>
                <a:buSzTx/>
                <a:buFontTx/>
                <a:buNone/>
                <a:tabLst/>
              </a:pPr>
              <a:endParaRPr lang="en-US" altLang="zh-CN" sz="3200" b="1" dirty="0">
                <a:solidFill>
                  <a:srgbClr val="FFFF00"/>
                </a:solidFill>
                <a:latin typeface="微软雅黑" pitchFamily="34" charset="-122"/>
                <a:ea typeface="微软雅黑" pitchFamily="34" charset="-122"/>
                <a:cs typeface="Times New Roman" pitchFamily="18" charset="0"/>
              </a:endParaRPr>
            </a:p>
          </p:txBody>
        </p:sp>
      </p:grpSp>
      <p:sp>
        <p:nvSpPr>
          <p:cNvPr id="21" name="右弧形箭头 20"/>
          <p:cNvSpPr/>
          <p:nvPr/>
        </p:nvSpPr>
        <p:spPr>
          <a:xfrm>
            <a:off x="8407730" y="3847605"/>
            <a:ext cx="546265" cy="1056904"/>
          </a:xfrm>
          <a:prstGeom prst="curvedLeftArrow">
            <a:avLst/>
          </a:prstGeom>
          <a:solidFill>
            <a:srgbClr val="00FFFF"/>
          </a:solidFill>
          <a:ln>
            <a:solidFill>
              <a:srgbClr val="00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TextBox 21"/>
          <p:cNvSpPr txBox="1"/>
          <p:nvPr/>
        </p:nvSpPr>
        <p:spPr>
          <a:xfrm>
            <a:off x="8870869" y="3823854"/>
            <a:ext cx="2826326" cy="954107"/>
          </a:xfrm>
          <a:prstGeom prst="rect">
            <a:avLst/>
          </a:prstGeom>
          <a:noFill/>
        </p:spPr>
        <p:txBody>
          <a:bodyPr wrap="square" rtlCol="0">
            <a:spAutoFit/>
          </a:bodyPr>
          <a:lstStyle/>
          <a:p>
            <a:r>
              <a:rPr lang="zh-CN" altLang="en-US" sz="2800" b="1" dirty="0">
                <a:solidFill>
                  <a:srgbClr val="00FFFF"/>
                </a:solidFill>
                <a:latin typeface="华文楷体" pitchFamily="2" charset="-122"/>
                <a:ea typeface="华文楷体" pitchFamily="2" charset="-122"/>
              </a:rPr>
              <a:t>学校的“学科计划或项目”</a:t>
            </a:r>
          </a:p>
        </p:txBody>
      </p:sp>
      <p:sp>
        <p:nvSpPr>
          <p:cNvPr id="23" name="Rectangle 4"/>
          <p:cNvSpPr>
            <a:spLocks noChangeArrowheads="1"/>
          </p:cNvSpPr>
          <p:nvPr/>
        </p:nvSpPr>
        <p:spPr bwMode="auto">
          <a:xfrm>
            <a:off x="3408393" y="4265687"/>
            <a:ext cx="8033945"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endParaRPr lang="en-US" altLang="zh-CN" sz="3200" b="1" dirty="0">
              <a:solidFill>
                <a:srgbClr val="FFFF00"/>
              </a:solidFill>
              <a:latin typeface="微软雅黑" pitchFamily="34" charset="-122"/>
              <a:ea typeface="微软雅黑" pitchFamily="34" charset="-122"/>
              <a:cs typeface="Times New Roman" pitchFamily="18" charset="0"/>
            </a:endParaRPr>
          </a:p>
          <a:p>
            <a:pPr marL="0" marR="0" lvl="0" indent="0" defTabSz="914400" rtl="0" eaLnBrk="1" fontAlgn="base" latinLnBrk="0" hangingPunct="1">
              <a:lnSpc>
                <a:spcPct val="100000"/>
              </a:lnSpc>
              <a:spcBef>
                <a:spcPct val="0"/>
              </a:spcBef>
              <a:spcAft>
                <a:spcPct val="0"/>
              </a:spcAft>
              <a:buClrTx/>
              <a:buSzTx/>
              <a:buFontTx/>
              <a:buNone/>
              <a:tabLst/>
            </a:pPr>
            <a:r>
              <a:rPr lang="zh-CN" altLang="en-US" sz="3200" b="1" dirty="0">
                <a:solidFill>
                  <a:srgbClr val="FFFF00"/>
                </a:solidFill>
                <a:latin typeface="微软雅黑" pitchFamily="34" charset="-122"/>
                <a:ea typeface="微软雅黑" pitchFamily="34" charset="-122"/>
                <a:cs typeface="Times New Roman" pitchFamily="18" charset="0"/>
              </a:rPr>
              <a:t>生义：</a:t>
            </a:r>
            <a:r>
              <a:rPr lang="en-US" altLang="zh-CN" sz="3200" i="1" dirty="0">
                <a:solidFill>
                  <a:schemeClr val="bg1"/>
                </a:solidFill>
                <a:latin typeface="Times New Roman" pitchFamily="18" charset="0"/>
                <a:ea typeface="宋体" pitchFamily="2" charset="-122"/>
                <a:cs typeface="Times New Roman" pitchFamily="18" charset="0"/>
              </a:rPr>
              <a:t>a piece of </a:t>
            </a:r>
            <a:r>
              <a:rPr lang="en-US" altLang="zh-CN" sz="3200" b="1" i="1" dirty="0">
                <a:solidFill>
                  <a:srgbClr val="00FFFF"/>
                </a:solidFill>
                <a:latin typeface="Times New Roman" pitchFamily="18" charset="0"/>
                <a:ea typeface="宋体" pitchFamily="2" charset="-122"/>
                <a:cs typeface="Times New Roman" pitchFamily="18" charset="0"/>
              </a:rPr>
              <a:t>school</a:t>
            </a:r>
            <a:r>
              <a:rPr lang="en-US" altLang="zh-CN" sz="3200" i="1" dirty="0">
                <a:solidFill>
                  <a:schemeClr val="bg1"/>
                </a:solidFill>
                <a:latin typeface="Times New Roman" pitchFamily="18" charset="0"/>
                <a:ea typeface="宋体" pitchFamily="2" charset="-122"/>
                <a:cs typeface="Times New Roman" pitchFamily="18" charset="0"/>
              </a:rPr>
              <a:t> work about a subject</a:t>
            </a:r>
          </a:p>
          <a:p>
            <a:pPr marL="0" marR="0" lvl="0" indent="0" defTabSz="914400" rtl="0" eaLnBrk="1" fontAlgn="base" latinLnBrk="0" hangingPunct="1">
              <a:lnSpc>
                <a:spcPct val="100000"/>
              </a:lnSpc>
              <a:spcBef>
                <a:spcPct val="0"/>
              </a:spcBef>
              <a:spcAft>
                <a:spcPct val="0"/>
              </a:spcAft>
              <a:buClrTx/>
              <a:buSzTx/>
              <a:buFontTx/>
              <a:buNone/>
              <a:tabLst/>
            </a:pPr>
            <a:r>
              <a:rPr lang="en-US" altLang="zh-CN" sz="3200" dirty="0">
                <a:solidFill>
                  <a:schemeClr val="bg1"/>
                </a:solidFill>
                <a:latin typeface="Times New Roman" pitchFamily="18" charset="0"/>
                <a:ea typeface="宋体" pitchFamily="2" charset="-122"/>
                <a:cs typeface="Times New Roman" pitchFamily="18" charset="0"/>
              </a:rPr>
              <a:t>            </a:t>
            </a:r>
            <a:r>
              <a:rPr lang="en-US" altLang="zh-CN" sz="3200" b="1" dirty="0">
                <a:solidFill>
                  <a:schemeClr val="bg1"/>
                </a:solidFill>
                <a:latin typeface="华文楷体" pitchFamily="2" charset="-122"/>
                <a:ea typeface="华文楷体" pitchFamily="2" charset="-122"/>
                <a:cs typeface="Times New Roman" pitchFamily="18" charset="0"/>
              </a:rPr>
              <a:t>(</a:t>
            </a:r>
            <a:r>
              <a:rPr lang="zh-CN" altLang="en-US" sz="3200" b="1" dirty="0">
                <a:solidFill>
                  <a:schemeClr val="bg1"/>
                </a:solidFill>
                <a:latin typeface="华文楷体" pitchFamily="2" charset="-122"/>
                <a:ea typeface="华文楷体" pitchFamily="2" charset="-122"/>
                <a:cs typeface="Times New Roman" pitchFamily="18" charset="0"/>
              </a:rPr>
              <a:t>学校的</a:t>
            </a:r>
            <a:r>
              <a:rPr lang="en-US" altLang="zh-CN" sz="3200" b="1" dirty="0">
                <a:solidFill>
                  <a:schemeClr val="bg1"/>
                </a:solidFill>
                <a:latin typeface="华文楷体" pitchFamily="2" charset="-122"/>
                <a:ea typeface="华文楷体" pitchFamily="2" charset="-122"/>
                <a:cs typeface="Times New Roman" pitchFamily="18" charset="0"/>
              </a:rPr>
              <a:t>)</a:t>
            </a:r>
            <a:r>
              <a:rPr lang="zh-CN" altLang="en-US" sz="3200" b="1" dirty="0">
                <a:solidFill>
                  <a:schemeClr val="bg1"/>
                </a:solidFill>
                <a:latin typeface="华文楷体" pitchFamily="2" charset="-122"/>
                <a:ea typeface="华文楷体" pitchFamily="2" charset="-122"/>
                <a:cs typeface="Times New Roman" pitchFamily="18" charset="0"/>
              </a:rPr>
              <a:t>课题，专题研究</a:t>
            </a:r>
            <a:endParaRPr lang="en-US" altLang="zh-CN" sz="3200" b="1" dirty="0">
              <a:solidFill>
                <a:schemeClr val="bg1"/>
              </a:solidFill>
              <a:latin typeface="华文楷体" pitchFamily="2" charset="-122"/>
              <a:ea typeface="华文楷体" pitchFamily="2" charset="-122"/>
              <a:cs typeface="Times New Roman" pitchFamily="18"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ppt_x</p:attrName>
                                        </p:attrNameLst>
                                      </p:cBhvr>
                                      <p:tavLst>
                                        <p:tav tm="0">
                                          <p:val>
                                            <p:strVal val="#ppt_x"/>
                                          </p:val>
                                        </p:tav>
                                        <p:tav tm="100000">
                                          <p:val>
                                            <p:strVal val="#ppt_x"/>
                                          </p:val>
                                        </p:tav>
                                      </p:tavLst>
                                    </p:anim>
                                    <p:anim calcmode="lin" valueType="num">
                                      <p:cBhvr>
                                        <p:cTn id="13" dur="500" fill="hold"/>
                                        <p:tgtEl>
                                          <p:spTgt spid="16"/>
                                        </p:tgtEl>
                                        <p:attrNameLst>
                                          <p:attrName>ppt_y</p:attrName>
                                        </p:attrNameLst>
                                      </p:cBhvr>
                                      <p:tavLst>
                                        <p:tav tm="0">
                                          <p:val>
                                            <p:strVal val="#ppt_y-#ppt_h/2"/>
                                          </p:val>
                                        </p:tav>
                                        <p:tav tm="100000">
                                          <p:val>
                                            <p:strVal val="#ppt_y"/>
                                          </p:val>
                                        </p:tav>
                                      </p:tavLst>
                                    </p:anim>
                                    <p:anim calcmode="lin" valueType="num">
                                      <p:cBhvr>
                                        <p:cTn id="14" dur="500" fill="hold"/>
                                        <p:tgtEl>
                                          <p:spTgt spid="16"/>
                                        </p:tgtEl>
                                        <p:attrNameLst>
                                          <p:attrName>ppt_w</p:attrName>
                                        </p:attrNameLst>
                                      </p:cBhvr>
                                      <p:tavLst>
                                        <p:tav tm="0">
                                          <p:val>
                                            <p:strVal val="#ppt_w"/>
                                          </p:val>
                                        </p:tav>
                                        <p:tav tm="100000">
                                          <p:val>
                                            <p:strVal val="#ppt_w"/>
                                          </p:val>
                                        </p:tav>
                                      </p:tavLst>
                                    </p:anim>
                                    <p:anim calcmode="lin" valueType="num">
                                      <p:cBhvr>
                                        <p:cTn id="15" dur="500" fill="hold"/>
                                        <p:tgtEl>
                                          <p:spTgt spid="16"/>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wipe(up)">
                                      <p:cBhvr>
                                        <p:cTn id="20" dur="500"/>
                                        <p:tgtEl>
                                          <p:spTgt spid="2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2000"/>
                                        <p:tgtEl>
                                          <p:spTgt spid="2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1" grpId="0" animBg="1"/>
      <p:bldP spid="22" grpId="0"/>
      <p:bldP spid="2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4972594"/>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54163"/>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2</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altLang="zh-CN" sz="3200" dirty="0">
                <a:latin typeface="Times New Roman" pitchFamily="18" charset="0"/>
                <a:ea typeface="宋体" pitchFamily="2" charset="-122"/>
                <a:cs typeface="Times New Roman" pitchFamily="18" charset="0"/>
              </a:rPr>
              <a:t>       Some weeks later we started a new </a:t>
            </a:r>
            <a:r>
              <a:rPr lang="en-US" altLang="zh-CN" sz="3200" b="1" dirty="0">
                <a:latin typeface="Times New Roman" pitchFamily="18" charset="0"/>
                <a:ea typeface="宋体" pitchFamily="2" charset="-122"/>
                <a:cs typeface="Times New Roman" pitchFamily="18" charset="0"/>
              </a:rPr>
              <a:t>project</a:t>
            </a:r>
            <a:r>
              <a:rPr lang="en-US" altLang="zh-CN" sz="3200" dirty="0">
                <a:latin typeface="Times New Roman" pitchFamily="18" charset="0"/>
                <a:ea typeface="宋体" pitchFamily="2" charset="-122"/>
                <a:cs typeface="Times New Roman" pitchFamily="18" charset="0"/>
              </a:rPr>
              <a:t> in school and I was working with one of my schoolmates. We had never worked together before but we </a:t>
            </a:r>
            <a:r>
              <a:rPr lang="en-US" altLang="zh-CN" sz="3200" b="1" dirty="0">
                <a:latin typeface="Times New Roman" pitchFamily="18" charset="0"/>
                <a:ea typeface="宋体" pitchFamily="2" charset="-122"/>
                <a:cs typeface="Times New Roman" pitchFamily="18" charset="0"/>
              </a:rPr>
              <a:t>got along well</a:t>
            </a:r>
            <a:r>
              <a:rPr lang="en-US" altLang="zh-CN" sz="3200" dirty="0">
                <a:latin typeface="Times New Roman" pitchFamily="18" charset="0"/>
                <a:ea typeface="宋体" pitchFamily="2" charset="-122"/>
                <a:cs typeface="Times New Roman" pitchFamily="18" charset="0"/>
              </a:rPr>
              <a:t>. After the project we started to spend some time together in school. One day we decided to </a:t>
            </a:r>
            <a:r>
              <a:rPr lang="en-US" altLang="zh-CN" sz="3200" b="1" dirty="0">
                <a:latin typeface="Times New Roman" pitchFamily="18" charset="0"/>
                <a:ea typeface="宋体" pitchFamily="2" charset="-122"/>
                <a:cs typeface="Times New Roman" pitchFamily="18" charset="0"/>
              </a:rPr>
              <a:t>take a walk</a:t>
            </a:r>
            <a:r>
              <a:rPr lang="en-US" altLang="zh-CN" sz="3200" dirty="0">
                <a:latin typeface="Times New Roman" pitchFamily="18" charset="0"/>
                <a:ea typeface="宋体" pitchFamily="2" charset="-122"/>
                <a:cs typeface="Times New Roman" pitchFamily="18" charset="0"/>
              </a:rPr>
              <a:t>. Ever since that walk we’ve been best friends. We listened and really understood each other.</a:t>
            </a:r>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29" name="圆角矩形 28"/>
          <p:cNvSpPr/>
          <p:nvPr/>
        </p:nvSpPr>
        <p:spPr>
          <a:xfrm>
            <a:off x="2715649" y="2875096"/>
            <a:ext cx="2478143"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41"/>
          <p:cNvSpPr txBox="1"/>
          <p:nvPr/>
        </p:nvSpPr>
        <p:spPr>
          <a:xfrm>
            <a:off x="1768034" y="289009"/>
            <a:ext cx="5849678" cy="584775"/>
          </a:xfrm>
          <a:prstGeom prst="rect">
            <a:avLst/>
          </a:prstGeom>
          <a:noFill/>
        </p:spPr>
        <p:txBody>
          <a:bodyPr wrap="non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Important and difficult points</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2" name="图片 11" descr="timg_副本.png"/>
          <p:cNvPicPr>
            <a:picLocks noChangeAspect="1"/>
          </p:cNvPicPr>
          <p:nvPr/>
        </p:nvPicPr>
        <p:blipFill>
          <a:blip r:embed="rId3" cstate="print"/>
          <a:stretch>
            <a:fillRect/>
          </a:stretch>
        </p:blipFill>
        <p:spPr>
          <a:xfrm rot="19708536">
            <a:off x="616731" y="192705"/>
            <a:ext cx="1110080" cy="774822"/>
          </a:xfrm>
          <a:prstGeom prst="rect">
            <a:avLst/>
          </a:prstGeom>
        </p:spPr>
      </p:pic>
      <p:sp>
        <p:nvSpPr>
          <p:cNvPr id="19" name="圆角矩形标注 18"/>
          <p:cNvSpPr/>
          <p:nvPr/>
        </p:nvSpPr>
        <p:spPr>
          <a:xfrm>
            <a:off x="5830467" y="1698171"/>
            <a:ext cx="6080484" cy="4068645"/>
          </a:xfrm>
          <a:prstGeom prst="wedgeRoundRectCallout">
            <a:avLst>
              <a:gd name="adj1" fmla="val -59087"/>
              <a:gd name="adj2" fmla="val -17882"/>
              <a:gd name="adj3" fmla="val 16667"/>
            </a:avLst>
          </a:prstGeom>
          <a:solidFill>
            <a:schemeClr val="accent6">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5894753" y="2019165"/>
            <a:ext cx="6096000" cy="3539430"/>
          </a:xfrm>
          <a:prstGeom prst="rect">
            <a:avLst/>
          </a:prstGeom>
        </p:spPr>
        <p:txBody>
          <a:bodyPr>
            <a:spAutoFit/>
          </a:bodyPr>
          <a:lstStyle/>
          <a:p>
            <a:r>
              <a:rPr lang="en-US" altLang="zh-CN" sz="3200" b="1" dirty="0">
                <a:solidFill>
                  <a:srgbClr val="FFFF00"/>
                </a:solidFill>
                <a:latin typeface="Times New Roman" pitchFamily="18" charset="0"/>
                <a:ea typeface="宋体" pitchFamily="2" charset="-122"/>
                <a:cs typeface="Times New Roman" pitchFamily="18" charset="0"/>
              </a:rPr>
              <a:t>get along / on (with) </a:t>
            </a:r>
            <a:r>
              <a:rPr lang="zh-CN" altLang="en-US" sz="3200" b="1" dirty="0">
                <a:solidFill>
                  <a:srgbClr val="FFFF00"/>
                </a:solidFill>
                <a:latin typeface="Times New Roman" pitchFamily="18" charset="0"/>
                <a:ea typeface="宋体" pitchFamily="2" charset="-122"/>
                <a:cs typeface="Times New Roman" pitchFamily="18" charset="0"/>
              </a:rPr>
              <a:t>与</a:t>
            </a:r>
            <a:r>
              <a:rPr lang="en-US" altLang="zh-CN" sz="3200" b="1" dirty="0">
                <a:solidFill>
                  <a:srgbClr val="FFFF00"/>
                </a:solidFill>
                <a:latin typeface="Times New Roman" pitchFamily="18" charset="0"/>
                <a:ea typeface="宋体" pitchFamily="2" charset="-122"/>
                <a:cs typeface="Times New Roman" pitchFamily="18" charset="0"/>
              </a:rPr>
              <a:t>……</a:t>
            </a:r>
            <a:r>
              <a:rPr lang="zh-CN" altLang="en-US" sz="3200" b="1" dirty="0">
                <a:solidFill>
                  <a:srgbClr val="FFFF00"/>
                </a:solidFill>
                <a:latin typeface="华文楷体" pitchFamily="2" charset="-122"/>
                <a:ea typeface="华文楷体" pitchFamily="2" charset="-122"/>
                <a:cs typeface="Times New Roman" pitchFamily="18" charset="0"/>
              </a:rPr>
              <a:t>相处融洽</a:t>
            </a:r>
            <a:endParaRPr lang="en-US" altLang="zh-CN" sz="3200" b="1" dirty="0">
              <a:solidFill>
                <a:srgbClr val="FFFF00"/>
              </a:solidFill>
              <a:latin typeface="华文楷体" pitchFamily="2" charset="-122"/>
              <a:ea typeface="华文楷体" pitchFamily="2" charset="-122"/>
              <a:cs typeface="Times New Roman" pitchFamily="18" charset="0"/>
            </a:endParaRPr>
          </a:p>
          <a:p>
            <a:r>
              <a:rPr lang="zh-CN" altLang="en-US" sz="3200" b="1" dirty="0">
                <a:solidFill>
                  <a:srgbClr val="00FFFF"/>
                </a:solidFill>
                <a:latin typeface="Times New Roman" pitchFamily="18" charset="0"/>
                <a:ea typeface="宋体" pitchFamily="2" charset="-122"/>
                <a:cs typeface="Times New Roman" pitchFamily="18" charset="0"/>
              </a:rPr>
              <a:t>拓展：</a:t>
            </a:r>
            <a:endParaRPr lang="en-US" altLang="zh-CN" sz="3200" b="1" dirty="0">
              <a:solidFill>
                <a:srgbClr val="00FFFF"/>
              </a:solidFill>
              <a:latin typeface="Times New Roman" pitchFamily="18" charset="0"/>
              <a:ea typeface="宋体" pitchFamily="2" charset="-122"/>
              <a:cs typeface="Times New Roman" pitchFamily="18" charset="0"/>
            </a:endParaRPr>
          </a:p>
          <a:p>
            <a:r>
              <a:rPr lang="en-US" altLang="zh-CN" sz="3200" dirty="0">
                <a:solidFill>
                  <a:schemeClr val="bg1"/>
                </a:solidFill>
                <a:latin typeface="Times New Roman" pitchFamily="18" charset="0"/>
                <a:ea typeface="宋体" pitchFamily="2" charset="-122"/>
                <a:cs typeface="Times New Roman" pitchFamily="18" charset="0"/>
              </a:rPr>
              <a:t>We can’t </a:t>
            </a:r>
            <a:r>
              <a:rPr lang="en-US" altLang="zh-CN" sz="3200" dirty="0">
                <a:solidFill>
                  <a:srgbClr val="00FFFF"/>
                </a:solidFill>
                <a:latin typeface="Times New Roman" pitchFamily="18" charset="0"/>
                <a:ea typeface="宋体" pitchFamily="2" charset="-122"/>
                <a:cs typeface="Times New Roman" pitchFamily="18" charset="0"/>
              </a:rPr>
              <a:t>get along </a:t>
            </a:r>
            <a:r>
              <a:rPr lang="en-US" altLang="zh-CN" sz="3200" dirty="0">
                <a:solidFill>
                  <a:schemeClr val="bg1"/>
                </a:solidFill>
                <a:latin typeface="Times New Roman" pitchFamily="18" charset="0"/>
                <a:ea typeface="宋体" pitchFamily="2" charset="-122"/>
                <a:cs typeface="Times New Roman" pitchFamily="18" charset="0"/>
              </a:rPr>
              <a:t>without your help. </a:t>
            </a:r>
          </a:p>
          <a:p>
            <a:r>
              <a:rPr lang="en-US" altLang="zh-CN" sz="3200" dirty="0">
                <a:solidFill>
                  <a:schemeClr val="bg1"/>
                </a:solidFill>
                <a:latin typeface="Times New Roman" pitchFamily="18" charset="0"/>
                <a:ea typeface="宋体" pitchFamily="2" charset="-122"/>
                <a:cs typeface="Times New Roman" pitchFamily="18" charset="0"/>
              </a:rPr>
              <a:t>How are you getting along / on with your essay? </a:t>
            </a:r>
            <a:endParaRPr lang="zh-CN" altLang="en-US" sz="3200" dirty="0">
              <a:solidFill>
                <a:schemeClr val="bg1"/>
              </a:solidFill>
              <a:latin typeface="Times New Roman" pitchFamily="18" charset="0"/>
              <a:ea typeface="宋体" pitchFamily="2" charset="-122"/>
              <a:cs typeface="Times New Roman" pitchFamily="18" charset="0"/>
            </a:endParaRPr>
          </a:p>
        </p:txBody>
      </p:sp>
      <p:sp>
        <p:nvSpPr>
          <p:cNvPr id="24" name="右箭头 23"/>
          <p:cNvSpPr/>
          <p:nvPr/>
        </p:nvSpPr>
        <p:spPr>
          <a:xfrm>
            <a:off x="6851904" y="4194048"/>
            <a:ext cx="658368" cy="256032"/>
          </a:xfrm>
          <a:prstGeom prst="rightArrow">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右箭头 24"/>
          <p:cNvSpPr/>
          <p:nvPr/>
        </p:nvSpPr>
        <p:spPr>
          <a:xfrm>
            <a:off x="7964622" y="5164895"/>
            <a:ext cx="658368" cy="256032"/>
          </a:xfrm>
          <a:prstGeom prst="rightArrow">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25"/>
          <p:cNvSpPr txBox="1"/>
          <p:nvPr/>
        </p:nvSpPr>
        <p:spPr>
          <a:xfrm>
            <a:off x="7541306" y="4039984"/>
            <a:ext cx="2137083" cy="523220"/>
          </a:xfrm>
          <a:prstGeom prst="rect">
            <a:avLst/>
          </a:prstGeom>
          <a:noFill/>
        </p:spPr>
        <p:txBody>
          <a:bodyPr wrap="square" rtlCol="0">
            <a:spAutoFit/>
          </a:bodyPr>
          <a:lstStyle/>
          <a:p>
            <a:r>
              <a:rPr lang="zh-CN" altLang="en-US" sz="2800" b="1" dirty="0">
                <a:solidFill>
                  <a:srgbClr val="00FFFF"/>
                </a:solidFill>
                <a:latin typeface="华文楷体" pitchFamily="2" charset="-122"/>
                <a:ea typeface="华文楷体" pitchFamily="2" charset="-122"/>
              </a:rPr>
              <a:t>过活，应付</a:t>
            </a:r>
          </a:p>
        </p:txBody>
      </p:sp>
      <p:sp>
        <p:nvSpPr>
          <p:cNvPr id="27" name="TextBox 26"/>
          <p:cNvSpPr txBox="1"/>
          <p:nvPr/>
        </p:nvSpPr>
        <p:spPr>
          <a:xfrm>
            <a:off x="8703109" y="5071158"/>
            <a:ext cx="2137083" cy="523220"/>
          </a:xfrm>
          <a:prstGeom prst="rect">
            <a:avLst/>
          </a:prstGeom>
          <a:noFill/>
        </p:spPr>
        <p:txBody>
          <a:bodyPr wrap="square" rtlCol="0">
            <a:spAutoFit/>
          </a:bodyPr>
          <a:lstStyle/>
          <a:p>
            <a:r>
              <a:rPr lang="zh-CN" altLang="en-US" sz="2800" b="1" dirty="0">
                <a:solidFill>
                  <a:srgbClr val="00FFFF"/>
                </a:solidFill>
                <a:latin typeface="华文楷体" pitchFamily="2" charset="-122"/>
                <a:ea typeface="华文楷体" pitchFamily="2" charset="-122"/>
              </a:rPr>
              <a:t>进展</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8"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ppt_x</p:attrName>
                                        </p:attrNameLst>
                                      </p:cBhvr>
                                      <p:tavLst>
                                        <p:tav tm="0">
                                          <p:val>
                                            <p:strVal val="#ppt_x-#ppt_w/2"/>
                                          </p:val>
                                        </p:tav>
                                        <p:tav tm="100000">
                                          <p:val>
                                            <p:strVal val="#ppt_x"/>
                                          </p:val>
                                        </p:tav>
                                      </p:tavLst>
                                    </p:anim>
                                    <p:anim calcmode="lin" valueType="num">
                                      <p:cBhvr>
                                        <p:cTn id="13" dur="500" fill="hold"/>
                                        <p:tgtEl>
                                          <p:spTgt spid="19"/>
                                        </p:tgtEl>
                                        <p:attrNameLst>
                                          <p:attrName>ppt_y</p:attrName>
                                        </p:attrNameLst>
                                      </p:cBhvr>
                                      <p:tavLst>
                                        <p:tav tm="0">
                                          <p:val>
                                            <p:strVal val="#ppt_y"/>
                                          </p:val>
                                        </p:tav>
                                        <p:tav tm="100000">
                                          <p:val>
                                            <p:strVal val="#ppt_y"/>
                                          </p:val>
                                        </p:tav>
                                      </p:tavLst>
                                    </p:anim>
                                    <p:anim calcmode="lin" valueType="num">
                                      <p:cBhvr>
                                        <p:cTn id="14" dur="500" fill="hold"/>
                                        <p:tgtEl>
                                          <p:spTgt spid="19"/>
                                        </p:tgtEl>
                                        <p:attrNameLst>
                                          <p:attrName>ppt_w</p:attrName>
                                        </p:attrNameLst>
                                      </p:cBhvr>
                                      <p:tavLst>
                                        <p:tav tm="0">
                                          <p:val>
                                            <p:fltVal val="0"/>
                                          </p:val>
                                        </p:tav>
                                        <p:tav tm="100000">
                                          <p:val>
                                            <p:strVal val="#ppt_w"/>
                                          </p:val>
                                        </p:tav>
                                      </p:tavLst>
                                    </p:anim>
                                    <p:anim calcmode="lin" valueType="num">
                                      <p:cBhvr>
                                        <p:cTn id="15" dur="500" fill="hold"/>
                                        <p:tgtEl>
                                          <p:spTgt spid="19"/>
                                        </p:tgtEl>
                                        <p:attrNameLst>
                                          <p:attrName>ppt_h</p:attrName>
                                        </p:attrNameLst>
                                      </p:cBhvr>
                                      <p:tavLst>
                                        <p:tav tm="0">
                                          <p:val>
                                            <p:strVal val="#ppt_h"/>
                                          </p:val>
                                        </p:tav>
                                        <p:tav tm="100000">
                                          <p:val>
                                            <p:strVal val="#ppt_h"/>
                                          </p:val>
                                        </p:tav>
                                      </p:tavLst>
                                    </p:anim>
                                  </p:childTnLst>
                                </p:cTn>
                              </p:par>
                              <p:par>
                                <p:cTn id="16" presetID="10" presetClass="entr" presetSubtype="0" fill="hold" nodeType="with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Effect transition="in" filter="fade">
                                      <p:cBhvr>
                                        <p:cTn id="18" dur="500"/>
                                        <p:tgtEl>
                                          <p:spTgt spid="1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6">
                                            <p:txEl>
                                              <p:pRg st="1" end="1"/>
                                            </p:txEl>
                                          </p:spTgt>
                                        </p:tgtEl>
                                        <p:attrNameLst>
                                          <p:attrName>style.visibility</p:attrName>
                                        </p:attrNameLst>
                                      </p:cBhvr>
                                      <p:to>
                                        <p:strVal val="visible"/>
                                      </p:to>
                                    </p:set>
                                    <p:animEffect transition="in" filter="fade">
                                      <p:cBhvr>
                                        <p:cTn id="23" dur="500"/>
                                        <p:tgtEl>
                                          <p:spTgt spid="16">
                                            <p:txEl>
                                              <p:pRg st="1" end="1"/>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16">
                                            <p:txEl>
                                              <p:pRg st="2" end="2"/>
                                            </p:txEl>
                                          </p:spTgt>
                                        </p:tgtEl>
                                        <p:attrNameLst>
                                          <p:attrName>style.visibility</p:attrName>
                                        </p:attrNameLst>
                                      </p:cBhvr>
                                      <p:to>
                                        <p:strVal val="visible"/>
                                      </p:to>
                                    </p:set>
                                    <p:animEffect transition="in" filter="fade">
                                      <p:cBhvr>
                                        <p:cTn id="26" dur="500"/>
                                        <p:tgtEl>
                                          <p:spTgt spid="16">
                                            <p:txEl>
                                              <p:pRg st="2" end="2"/>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16">
                                            <p:txEl>
                                              <p:pRg st="3" end="3"/>
                                            </p:txEl>
                                          </p:spTgt>
                                        </p:tgtEl>
                                        <p:attrNameLst>
                                          <p:attrName>style.visibility</p:attrName>
                                        </p:attrNameLst>
                                      </p:cBhvr>
                                      <p:to>
                                        <p:strVal val="visible"/>
                                      </p:to>
                                    </p:set>
                                    <p:animEffect transition="in" filter="fade">
                                      <p:cBhvr>
                                        <p:cTn id="29" dur="500"/>
                                        <p:tgtEl>
                                          <p:spTgt spid="16">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17" presetClass="entr" presetSubtype="8"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ppt_x</p:attrName>
                                        </p:attrNameLst>
                                      </p:cBhvr>
                                      <p:tavLst>
                                        <p:tav tm="0">
                                          <p:val>
                                            <p:strVal val="#ppt_x-#ppt_w/2"/>
                                          </p:val>
                                        </p:tav>
                                        <p:tav tm="100000">
                                          <p:val>
                                            <p:strVal val="#ppt_x"/>
                                          </p:val>
                                        </p:tav>
                                      </p:tavLst>
                                    </p:anim>
                                    <p:anim calcmode="lin" valueType="num">
                                      <p:cBhvr>
                                        <p:cTn id="43" dur="500" fill="hold"/>
                                        <p:tgtEl>
                                          <p:spTgt spid="25"/>
                                        </p:tgtEl>
                                        <p:attrNameLst>
                                          <p:attrName>ppt_y</p:attrName>
                                        </p:attrNameLst>
                                      </p:cBhvr>
                                      <p:tavLst>
                                        <p:tav tm="0">
                                          <p:val>
                                            <p:strVal val="#ppt_y"/>
                                          </p:val>
                                        </p:tav>
                                        <p:tav tm="100000">
                                          <p:val>
                                            <p:strVal val="#ppt_y"/>
                                          </p:val>
                                        </p:tav>
                                      </p:tavLst>
                                    </p:anim>
                                    <p:anim calcmode="lin" valueType="num">
                                      <p:cBhvr>
                                        <p:cTn id="44" dur="500" fill="hold"/>
                                        <p:tgtEl>
                                          <p:spTgt spid="25"/>
                                        </p:tgtEl>
                                        <p:attrNameLst>
                                          <p:attrName>ppt_w</p:attrName>
                                        </p:attrNameLst>
                                      </p:cBhvr>
                                      <p:tavLst>
                                        <p:tav tm="0">
                                          <p:val>
                                            <p:fltVal val="0"/>
                                          </p:val>
                                        </p:tav>
                                        <p:tav tm="100000">
                                          <p:val>
                                            <p:strVal val="#ppt_w"/>
                                          </p:val>
                                        </p:tav>
                                      </p:tavLst>
                                    </p:anim>
                                    <p:anim calcmode="lin" valueType="num">
                                      <p:cBhvr>
                                        <p:cTn id="45" dur="500" fill="hold"/>
                                        <p:tgtEl>
                                          <p:spTgt spid="25"/>
                                        </p:tgtEl>
                                        <p:attrNameLst>
                                          <p:attrName>ppt_h</p:attrName>
                                        </p:attrNameLst>
                                      </p:cBhvr>
                                      <p:tavLst>
                                        <p:tav tm="0">
                                          <p:val>
                                            <p:strVal val="#ppt_h"/>
                                          </p:val>
                                        </p:tav>
                                        <p:tav tm="100000">
                                          <p:val>
                                            <p:strVal val="#ppt_h"/>
                                          </p:val>
                                        </p:tav>
                                      </p:tavLst>
                                    </p:anim>
                                  </p:childTnLst>
                                </p:cTn>
                              </p:par>
                              <p:par>
                                <p:cTn id="46" presetID="10" presetClass="entr" presetSubtype="0"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fade">
                                      <p:cBhvr>
                                        <p:cTn id="4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19" grpId="0" animBg="1"/>
      <p:bldP spid="24" grpId="0" animBg="1"/>
      <p:bldP spid="25" grpId="0" animBg="1"/>
      <p:bldP spid="26" grpId="0"/>
      <p:bldP spid="2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4972594"/>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54163"/>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2</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altLang="zh-CN" sz="3200" dirty="0">
                <a:latin typeface="Times New Roman" pitchFamily="18" charset="0"/>
                <a:ea typeface="宋体" pitchFamily="2" charset="-122"/>
                <a:cs typeface="Times New Roman" pitchFamily="18" charset="0"/>
              </a:rPr>
              <a:t>       Some weeks later we started a new </a:t>
            </a:r>
            <a:r>
              <a:rPr lang="en-US" altLang="zh-CN" sz="3200" b="1" dirty="0">
                <a:latin typeface="Times New Roman" pitchFamily="18" charset="0"/>
                <a:ea typeface="宋体" pitchFamily="2" charset="-122"/>
                <a:cs typeface="Times New Roman" pitchFamily="18" charset="0"/>
              </a:rPr>
              <a:t>project</a:t>
            </a:r>
            <a:r>
              <a:rPr lang="en-US" altLang="zh-CN" sz="3200" dirty="0">
                <a:latin typeface="Times New Roman" pitchFamily="18" charset="0"/>
                <a:ea typeface="宋体" pitchFamily="2" charset="-122"/>
                <a:cs typeface="Times New Roman" pitchFamily="18" charset="0"/>
              </a:rPr>
              <a:t> in school and I was working with one of my schoolmates. We had never worked together before but we </a:t>
            </a:r>
            <a:r>
              <a:rPr lang="en-US" altLang="zh-CN" sz="3200" b="1" dirty="0">
                <a:latin typeface="Times New Roman" pitchFamily="18" charset="0"/>
                <a:ea typeface="宋体" pitchFamily="2" charset="-122"/>
                <a:cs typeface="Times New Roman" pitchFamily="18" charset="0"/>
              </a:rPr>
              <a:t>got along well</a:t>
            </a:r>
            <a:r>
              <a:rPr lang="en-US" altLang="zh-CN" sz="3200" dirty="0">
                <a:latin typeface="Times New Roman" pitchFamily="18" charset="0"/>
                <a:ea typeface="宋体" pitchFamily="2" charset="-122"/>
                <a:cs typeface="Times New Roman" pitchFamily="18" charset="0"/>
              </a:rPr>
              <a:t>. After the project we started to spend some time together in school. One day we decided to </a:t>
            </a:r>
            <a:r>
              <a:rPr lang="en-US" altLang="zh-CN" sz="3200" b="1" dirty="0">
                <a:latin typeface="Times New Roman" pitchFamily="18" charset="0"/>
                <a:ea typeface="宋体" pitchFamily="2" charset="-122"/>
                <a:cs typeface="Times New Roman" pitchFamily="18" charset="0"/>
              </a:rPr>
              <a:t>take a walk</a:t>
            </a:r>
            <a:r>
              <a:rPr lang="en-US" altLang="zh-CN" sz="3200" dirty="0">
                <a:latin typeface="Times New Roman" pitchFamily="18" charset="0"/>
                <a:ea typeface="宋体" pitchFamily="2" charset="-122"/>
                <a:cs typeface="Times New Roman" pitchFamily="18" charset="0"/>
              </a:rPr>
              <a:t>. Ever since that walk we’ve been best friends. We listened and really understood each other.</a:t>
            </a:r>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29" name="圆角矩形 28"/>
          <p:cNvSpPr/>
          <p:nvPr/>
        </p:nvSpPr>
        <p:spPr>
          <a:xfrm>
            <a:off x="9163951" y="3338234"/>
            <a:ext cx="2058232"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41"/>
          <p:cNvSpPr txBox="1"/>
          <p:nvPr/>
        </p:nvSpPr>
        <p:spPr>
          <a:xfrm>
            <a:off x="1768034" y="289009"/>
            <a:ext cx="5849678" cy="584775"/>
          </a:xfrm>
          <a:prstGeom prst="rect">
            <a:avLst/>
          </a:prstGeom>
          <a:noFill/>
        </p:spPr>
        <p:txBody>
          <a:bodyPr wrap="non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Important and difficult points</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2" name="图片 11" descr="timg_副本.png"/>
          <p:cNvPicPr>
            <a:picLocks noChangeAspect="1"/>
          </p:cNvPicPr>
          <p:nvPr/>
        </p:nvPicPr>
        <p:blipFill>
          <a:blip r:embed="rId3" cstate="print"/>
          <a:stretch>
            <a:fillRect/>
          </a:stretch>
        </p:blipFill>
        <p:spPr>
          <a:xfrm rot="19708536">
            <a:off x="616731" y="192705"/>
            <a:ext cx="1110080" cy="774822"/>
          </a:xfrm>
          <a:prstGeom prst="rect">
            <a:avLst/>
          </a:prstGeom>
        </p:spPr>
      </p:pic>
      <p:grpSp>
        <p:nvGrpSpPr>
          <p:cNvPr id="22" name="组合 21"/>
          <p:cNvGrpSpPr/>
          <p:nvPr/>
        </p:nvGrpSpPr>
        <p:grpSpPr>
          <a:xfrm>
            <a:off x="3800104" y="4524497"/>
            <a:ext cx="8242425" cy="2157784"/>
            <a:chOff x="5010912" y="4144487"/>
            <a:chExt cx="6912864" cy="2157784"/>
          </a:xfrm>
        </p:grpSpPr>
        <p:sp>
          <p:nvSpPr>
            <p:cNvPr id="20" name="圆角矩形标注 19"/>
            <p:cNvSpPr/>
            <p:nvPr/>
          </p:nvSpPr>
          <p:spPr>
            <a:xfrm>
              <a:off x="5010912" y="4144487"/>
              <a:ext cx="6881957" cy="1951513"/>
            </a:xfrm>
            <a:prstGeom prst="wedgeRoundRectCallout">
              <a:avLst>
                <a:gd name="adj1" fmla="val 29786"/>
                <a:gd name="adj2" fmla="val -80025"/>
                <a:gd name="adj3" fmla="val 16667"/>
              </a:avLst>
            </a:prstGeom>
            <a:solidFill>
              <a:schemeClr val="accent6">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108448" y="4240168"/>
              <a:ext cx="6815328" cy="2062103"/>
            </a:xfrm>
            <a:prstGeom prst="rect">
              <a:avLst/>
            </a:prstGeom>
          </p:spPr>
          <p:txBody>
            <a:bodyPr wrap="square">
              <a:spAutoFit/>
            </a:bodyPr>
            <a:lstStyle/>
            <a:p>
              <a:r>
                <a:rPr lang="zh-CN" altLang="en-US" sz="3200" b="1" dirty="0">
                  <a:solidFill>
                    <a:srgbClr val="FFFF00"/>
                  </a:solidFill>
                  <a:latin typeface="微软雅黑" pitchFamily="34" charset="-122"/>
                  <a:ea typeface="微软雅黑" pitchFamily="34" charset="-122"/>
                </a:rPr>
                <a:t>动词虚化：</a:t>
              </a:r>
              <a:r>
                <a:rPr lang="zh-CN" altLang="en-US" sz="3200" dirty="0">
                  <a:solidFill>
                    <a:srgbClr val="FFFF00"/>
                  </a:solidFill>
                  <a:latin typeface="华文楷体" pitchFamily="2" charset="-122"/>
                  <a:ea typeface="华文楷体" pitchFamily="2" charset="-122"/>
                </a:rPr>
                <a:t>“</a:t>
              </a:r>
              <a:r>
                <a:rPr lang="en-US" altLang="zh-CN" sz="3200" dirty="0">
                  <a:solidFill>
                    <a:srgbClr val="FFFF00"/>
                  </a:solidFill>
                  <a:latin typeface="Arial" pitchFamily="34" charset="0"/>
                  <a:ea typeface="华文楷体" pitchFamily="2" charset="-122"/>
                  <a:cs typeface="Arial" pitchFamily="34" charset="0"/>
                </a:rPr>
                <a:t>make / have / take a(n) </a:t>
              </a:r>
              <a:r>
                <a:rPr lang="en-US" altLang="zh-CN" sz="3200" dirty="0">
                  <a:solidFill>
                    <a:srgbClr val="FFFF00"/>
                  </a:solidFill>
                  <a:latin typeface="华文楷体" pitchFamily="2" charset="-122"/>
                  <a:ea typeface="华文楷体" pitchFamily="2" charset="-122"/>
                </a:rPr>
                <a:t>+ </a:t>
              </a:r>
              <a:r>
                <a:rPr lang="zh-CN" altLang="en-US" sz="3200" dirty="0">
                  <a:solidFill>
                    <a:srgbClr val="FFFF00"/>
                  </a:solidFill>
                  <a:latin typeface="华文楷体" pitchFamily="2" charset="-122"/>
                  <a:ea typeface="华文楷体" pitchFamily="2" charset="-122"/>
                </a:rPr>
                <a:t>名词</a:t>
              </a:r>
              <a:r>
                <a:rPr lang="zh-CN" altLang="en-US" sz="3200" dirty="0">
                  <a:solidFill>
                    <a:schemeClr val="bg1"/>
                  </a:solidFill>
                  <a:latin typeface="华文楷体" pitchFamily="2" charset="-122"/>
                  <a:ea typeface="华文楷体" pitchFamily="2" charset="-122"/>
                </a:rPr>
                <a:t>”结构代替动词，表示完成一次动作。</a:t>
              </a:r>
              <a:endParaRPr lang="en-US" altLang="zh-CN" sz="3200" dirty="0">
                <a:solidFill>
                  <a:schemeClr val="bg1"/>
                </a:solidFill>
                <a:latin typeface="华文楷体" pitchFamily="2" charset="-122"/>
                <a:ea typeface="华文楷体" pitchFamily="2" charset="-122"/>
              </a:endParaRPr>
            </a:p>
            <a:p>
              <a:r>
                <a:rPr lang="en-US" altLang="zh-CN" sz="3200" dirty="0">
                  <a:solidFill>
                    <a:srgbClr val="00FFFF"/>
                  </a:solidFill>
                  <a:latin typeface="Times New Roman" pitchFamily="18" charset="0"/>
                  <a:ea typeface="华文楷体" pitchFamily="2" charset="-122"/>
                  <a:cs typeface="Times New Roman" pitchFamily="18" charset="0"/>
                </a:rPr>
                <a:t>take a bath, make a joke, have a look</a:t>
              </a:r>
              <a:endParaRPr lang="zh-CN" altLang="en-US" sz="3200" dirty="0">
                <a:solidFill>
                  <a:srgbClr val="00FFFF"/>
                </a:solidFill>
                <a:latin typeface="Times New Roman" pitchFamily="18" charset="0"/>
                <a:ea typeface="华文楷体" pitchFamily="2" charset="-122"/>
                <a:cs typeface="Times New Roman" pitchFamily="18" charset="0"/>
              </a:endParaRPr>
            </a:p>
          </p:txBody>
        </p:sp>
      </p:grpSp>
      <p:sp>
        <p:nvSpPr>
          <p:cNvPr id="13" name="圆角矩形 12"/>
          <p:cNvSpPr/>
          <p:nvPr/>
        </p:nvSpPr>
        <p:spPr>
          <a:xfrm>
            <a:off x="464958" y="3868586"/>
            <a:ext cx="7362305"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904505" y="2164281"/>
            <a:ext cx="4240519" cy="1212904"/>
            <a:chOff x="5010912" y="4144487"/>
            <a:chExt cx="6912864" cy="1951513"/>
          </a:xfrm>
        </p:grpSpPr>
        <p:sp>
          <p:nvSpPr>
            <p:cNvPr id="15" name="圆角矩形标注 14"/>
            <p:cNvSpPr/>
            <p:nvPr/>
          </p:nvSpPr>
          <p:spPr>
            <a:xfrm>
              <a:off x="5010912" y="4144487"/>
              <a:ext cx="6881957" cy="1951513"/>
            </a:xfrm>
            <a:prstGeom prst="wedgeRoundRectCallout">
              <a:avLst>
                <a:gd name="adj1" fmla="val -13901"/>
                <a:gd name="adj2" fmla="val 82816"/>
                <a:gd name="adj3" fmla="val 16667"/>
              </a:avLst>
            </a:prstGeom>
            <a:solidFill>
              <a:schemeClr val="accent6">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5108448" y="4240168"/>
              <a:ext cx="6815328" cy="1077218"/>
            </a:xfrm>
            <a:prstGeom prst="rect">
              <a:avLst/>
            </a:prstGeom>
          </p:spPr>
          <p:txBody>
            <a:bodyPr wrap="square">
              <a:spAutoFit/>
            </a:bodyPr>
            <a:lstStyle/>
            <a:p>
              <a:r>
                <a:rPr lang="zh-CN" altLang="en-US" sz="3200" b="1" dirty="0">
                  <a:solidFill>
                    <a:srgbClr val="FFFF00"/>
                  </a:solidFill>
                  <a:latin typeface="微软雅黑" pitchFamily="34" charset="-122"/>
                  <a:ea typeface="微软雅黑" pitchFamily="34" charset="-122"/>
                </a:rPr>
                <a:t>时态：现在完成时</a:t>
              </a:r>
              <a:endParaRPr lang="en-US" altLang="zh-CN" sz="3200" b="1" dirty="0">
                <a:solidFill>
                  <a:srgbClr val="FFFF00"/>
                </a:solidFill>
                <a:latin typeface="微软雅黑" pitchFamily="34" charset="-122"/>
                <a:ea typeface="微软雅黑" pitchFamily="34" charset="-122"/>
              </a:endParaRPr>
            </a:p>
            <a:p>
              <a:r>
                <a:rPr lang="en-US" altLang="zh-CN" sz="3200" b="1" dirty="0">
                  <a:solidFill>
                    <a:schemeClr val="bg1"/>
                  </a:solidFill>
                  <a:latin typeface="Arial" pitchFamily="34" charset="0"/>
                  <a:ea typeface="微软雅黑" pitchFamily="34" charset="-122"/>
                  <a:cs typeface="Arial" pitchFamily="34" charset="0"/>
                </a:rPr>
                <a:t>     </a:t>
              </a:r>
              <a:r>
                <a:rPr lang="en-US" altLang="zh-CN" sz="3200" dirty="0">
                  <a:solidFill>
                    <a:schemeClr val="bg1"/>
                  </a:solidFill>
                  <a:latin typeface="Arial" pitchFamily="34" charset="0"/>
                  <a:ea typeface="华文楷体" pitchFamily="2" charset="-122"/>
                  <a:cs typeface="Arial" pitchFamily="34" charset="0"/>
                </a:rPr>
                <a:t>ever since</a:t>
              </a:r>
              <a:endParaRPr lang="zh-CN" altLang="en-US" sz="3200" dirty="0">
                <a:solidFill>
                  <a:schemeClr val="bg1"/>
                </a:solidFill>
                <a:latin typeface="Arial" pitchFamily="34" charset="0"/>
                <a:ea typeface="华文楷体" pitchFamily="2" charset="-122"/>
                <a:cs typeface="Arial" pitchFamily="34" charset="0"/>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ppt_x</p:attrName>
                                        </p:attrNameLst>
                                      </p:cBhvr>
                                      <p:tavLst>
                                        <p:tav tm="0">
                                          <p:val>
                                            <p:strVal val="#ppt_x"/>
                                          </p:val>
                                        </p:tav>
                                        <p:tav tm="100000">
                                          <p:val>
                                            <p:strVal val="#ppt_x"/>
                                          </p:val>
                                        </p:tav>
                                      </p:tavLst>
                                    </p:anim>
                                    <p:anim calcmode="lin" valueType="num">
                                      <p:cBhvr>
                                        <p:cTn id="13" dur="500" fill="hold"/>
                                        <p:tgtEl>
                                          <p:spTgt spid="22"/>
                                        </p:tgtEl>
                                        <p:attrNameLst>
                                          <p:attrName>ppt_y</p:attrName>
                                        </p:attrNameLst>
                                      </p:cBhvr>
                                      <p:tavLst>
                                        <p:tav tm="0">
                                          <p:val>
                                            <p:strVal val="#ppt_y-#ppt_h/2"/>
                                          </p:val>
                                        </p:tav>
                                        <p:tav tm="100000">
                                          <p:val>
                                            <p:strVal val="#ppt_y"/>
                                          </p:val>
                                        </p:tav>
                                      </p:tavLst>
                                    </p:anim>
                                    <p:anim calcmode="lin" valueType="num">
                                      <p:cBhvr>
                                        <p:cTn id="14" dur="500" fill="hold"/>
                                        <p:tgtEl>
                                          <p:spTgt spid="22"/>
                                        </p:tgtEl>
                                        <p:attrNameLst>
                                          <p:attrName>ppt_w</p:attrName>
                                        </p:attrNameLst>
                                      </p:cBhvr>
                                      <p:tavLst>
                                        <p:tav tm="0">
                                          <p:val>
                                            <p:strVal val="#ppt_w"/>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7" presetClass="entr" presetSubtype="1"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ppt_x</p:attrName>
                                        </p:attrNameLst>
                                      </p:cBhvr>
                                      <p:tavLst>
                                        <p:tav tm="0">
                                          <p:val>
                                            <p:strVal val="#ppt_x"/>
                                          </p:val>
                                        </p:tav>
                                        <p:tav tm="100000">
                                          <p:val>
                                            <p:strVal val="#ppt_x"/>
                                          </p:val>
                                        </p:tav>
                                      </p:tavLst>
                                    </p:anim>
                                    <p:anim calcmode="lin" valueType="num">
                                      <p:cBhvr>
                                        <p:cTn id="26" dur="500" fill="hold"/>
                                        <p:tgtEl>
                                          <p:spTgt spid="14"/>
                                        </p:tgtEl>
                                        <p:attrNameLst>
                                          <p:attrName>ppt_y</p:attrName>
                                        </p:attrNameLst>
                                      </p:cBhvr>
                                      <p:tavLst>
                                        <p:tav tm="0">
                                          <p:val>
                                            <p:strVal val="#ppt_y-#ppt_h/2"/>
                                          </p:val>
                                        </p:tav>
                                        <p:tav tm="100000">
                                          <p:val>
                                            <p:strVal val="#ppt_y"/>
                                          </p:val>
                                        </p:tav>
                                      </p:tavLst>
                                    </p:anim>
                                    <p:anim calcmode="lin" valueType="num">
                                      <p:cBhvr>
                                        <p:cTn id="27" dur="500" fill="hold"/>
                                        <p:tgtEl>
                                          <p:spTgt spid="14"/>
                                        </p:tgtEl>
                                        <p:attrNameLst>
                                          <p:attrName>ppt_w</p:attrName>
                                        </p:attrNameLst>
                                      </p:cBhvr>
                                      <p:tavLst>
                                        <p:tav tm="0">
                                          <p:val>
                                            <p:strVal val="#ppt_w"/>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4827398"/>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54163"/>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3</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altLang="zh-CN" sz="3200" dirty="0">
                <a:latin typeface="Times New Roman" pitchFamily="18" charset="0"/>
                <a:ea typeface="宋体" pitchFamily="2" charset="-122"/>
                <a:cs typeface="Times New Roman" pitchFamily="18" charset="0"/>
              </a:rPr>
              <a:t>     I had wished for a best friend, but the universe gave me so much more. I have met one of my soul mates </a:t>
            </a:r>
            <a:r>
              <a:rPr lang="en-US" altLang="zh-CN" sz="2800" dirty="0">
                <a:latin typeface="Times New Roman" pitchFamily="18" charset="0"/>
                <a:ea typeface="宋体" pitchFamily="2" charset="-122"/>
                <a:cs typeface="Times New Roman" pitchFamily="18" charset="0"/>
              </a:rPr>
              <a:t>(</a:t>
            </a:r>
            <a:r>
              <a:rPr lang="zh-CN" altLang="en-US" sz="2800" dirty="0">
                <a:latin typeface="Times New Roman" pitchFamily="18" charset="0"/>
                <a:ea typeface="宋体" pitchFamily="2" charset="-122"/>
                <a:cs typeface="Times New Roman" pitchFamily="18" charset="0"/>
              </a:rPr>
              <a:t>挚友</a:t>
            </a:r>
            <a:r>
              <a:rPr lang="en-US" altLang="zh-CN" sz="2800" dirty="0">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We can </a:t>
            </a:r>
            <a:r>
              <a:rPr lang="en-US" altLang="zh-CN" sz="3200" b="1" dirty="0">
                <a:latin typeface="Times New Roman" pitchFamily="18" charset="0"/>
                <a:ea typeface="宋体" pitchFamily="2" charset="-122"/>
                <a:cs typeface="Times New Roman" pitchFamily="18" charset="0"/>
              </a:rPr>
              <a:t>sense</a:t>
            </a:r>
            <a:r>
              <a:rPr lang="en-US" altLang="zh-CN" sz="3200" dirty="0">
                <a:latin typeface="Times New Roman" pitchFamily="18" charset="0"/>
                <a:ea typeface="宋体" pitchFamily="2" charset="-122"/>
                <a:cs typeface="Times New Roman" pitchFamily="18" charset="0"/>
              </a:rPr>
              <a:t> each other, and it just takes one look and we know what the other is thinking. </a:t>
            </a:r>
            <a:r>
              <a:rPr lang="en-US" altLang="zh-CN" sz="3200" b="1" dirty="0">
                <a:latin typeface="Times New Roman" pitchFamily="18" charset="0"/>
                <a:ea typeface="宋体" pitchFamily="2" charset="-122"/>
                <a:cs typeface="Times New Roman" pitchFamily="18" charset="0"/>
              </a:rPr>
              <a:t>I didn’t think our friendship could grow much stronger. </a:t>
            </a:r>
            <a:r>
              <a:rPr lang="en-US" altLang="zh-CN" sz="3200" dirty="0">
                <a:latin typeface="Times New Roman" pitchFamily="18" charset="0"/>
                <a:ea typeface="宋体" pitchFamily="2" charset="-122"/>
                <a:cs typeface="Times New Roman" pitchFamily="18" charset="0"/>
              </a:rPr>
              <a:t>But now we have known each other for two years and our friendship is growing all the time.</a:t>
            </a:r>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11" name="圆角矩形 10"/>
          <p:cNvSpPr/>
          <p:nvPr/>
        </p:nvSpPr>
        <p:spPr>
          <a:xfrm>
            <a:off x="9379053" y="2415362"/>
            <a:ext cx="1032915"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41"/>
          <p:cNvSpPr txBox="1"/>
          <p:nvPr/>
        </p:nvSpPr>
        <p:spPr>
          <a:xfrm>
            <a:off x="1768034" y="289009"/>
            <a:ext cx="5849678" cy="584775"/>
          </a:xfrm>
          <a:prstGeom prst="rect">
            <a:avLst/>
          </a:prstGeom>
          <a:noFill/>
        </p:spPr>
        <p:txBody>
          <a:bodyPr wrap="non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Important and difficult points</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6" name="图片 15" descr="timg_副本.png"/>
          <p:cNvPicPr>
            <a:picLocks noChangeAspect="1"/>
          </p:cNvPicPr>
          <p:nvPr/>
        </p:nvPicPr>
        <p:blipFill>
          <a:blip r:embed="rId3" cstate="print"/>
          <a:stretch>
            <a:fillRect/>
          </a:stretch>
        </p:blipFill>
        <p:spPr>
          <a:xfrm rot="19708536">
            <a:off x="616731" y="192705"/>
            <a:ext cx="1110080" cy="774822"/>
          </a:xfrm>
          <a:prstGeom prst="rect">
            <a:avLst/>
          </a:prstGeom>
        </p:spPr>
      </p:pic>
      <p:grpSp>
        <p:nvGrpSpPr>
          <p:cNvPr id="20" name="组合 19"/>
          <p:cNvGrpSpPr/>
          <p:nvPr/>
        </p:nvGrpSpPr>
        <p:grpSpPr>
          <a:xfrm>
            <a:off x="4904035" y="3443843"/>
            <a:ext cx="6912864" cy="1951513"/>
            <a:chOff x="5010912" y="4144487"/>
            <a:chExt cx="6912864" cy="1951513"/>
          </a:xfrm>
        </p:grpSpPr>
        <p:sp>
          <p:nvSpPr>
            <p:cNvPr id="21" name="圆角矩形标注 20"/>
            <p:cNvSpPr/>
            <p:nvPr/>
          </p:nvSpPr>
          <p:spPr>
            <a:xfrm>
              <a:off x="5010912" y="4144487"/>
              <a:ext cx="6881957" cy="1951513"/>
            </a:xfrm>
            <a:prstGeom prst="wedgeRoundRectCallout">
              <a:avLst>
                <a:gd name="adj1" fmla="val 28528"/>
                <a:gd name="adj2" fmla="val -75214"/>
                <a:gd name="adj3" fmla="val 16667"/>
              </a:avLst>
            </a:prstGeom>
            <a:solidFill>
              <a:schemeClr val="accent6">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5108448" y="4240168"/>
              <a:ext cx="6815328" cy="1569660"/>
            </a:xfrm>
            <a:prstGeom prst="rect">
              <a:avLst/>
            </a:prstGeom>
          </p:spPr>
          <p:txBody>
            <a:bodyPr wrap="square">
              <a:spAutoFit/>
            </a:bodyPr>
            <a:lstStyle/>
            <a:p>
              <a:r>
                <a:rPr lang="zh-CN" altLang="en-US" sz="3200" b="1" dirty="0">
                  <a:solidFill>
                    <a:srgbClr val="FFFF00"/>
                  </a:solidFill>
                  <a:latin typeface="微软雅黑" pitchFamily="34" charset="-122"/>
                  <a:ea typeface="微软雅黑" pitchFamily="34" charset="-122"/>
                </a:rPr>
                <a:t>名词动化：</a:t>
              </a:r>
              <a:r>
                <a:rPr lang="zh-CN" altLang="en-US" sz="3200" b="1" dirty="0">
                  <a:solidFill>
                    <a:srgbClr val="FFFF00"/>
                  </a:solidFill>
                  <a:latin typeface="华文楷体" pitchFamily="2" charset="-122"/>
                  <a:ea typeface="华文楷体" pitchFamily="2" charset="-122"/>
                </a:rPr>
                <a:t>感觉到，意识到，觉察出</a:t>
              </a:r>
              <a:endParaRPr lang="en-US" altLang="zh-CN" sz="3200" dirty="0">
                <a:solidFill>
                  <a:schemeClr val="bg1"/>
                </a:solidFill>
                <a:latin typeface="华文楷体" pitchFamily="2" charset="-122"/>
                <a:ea typeface="华文楷体" pitchFamily="2" charset="-122"/>
              </a:endParaRPr>
            </a:p>
            <a:p>
              <a:r>
                <a:rPr lang="en-US" altLang="zh-CN" sz="3200" b="1" dirty="0">
                  <a:solidFill>
                    <a:srgbClr val="00FFFF"/>
                  </a:solidFill>
                  <a:latin typeface="Times New Roman" pitchFamily="18" charset="0"/>
                  <a:ea typeface="华文楷体" pitchFamily="2" charset="-122"/>
                  <a:cs typeface="Times New Roman" pitchFamily="18" charset="0"/>
                </a:rPr>
                <a:t>We can sense each other…</a:t>
              </a:r>
            </a:p>
            <a:p>
              <a:r>
                <a:rPr lang="zh-CN" altLang="en-US" sz="3200" b="1" dirty="0">
                  <a:solidFill>
                    <a:srgbClr val="00FFFF"/>
                  </a:solidFill>
                  <a:latin typeface="Times New Roman" pitchFamily="18" charset="0"/>
                  <a:ea typeface="华文楷体" pitchFamily="2" charset="-122"/>
                  <a:cs typeface="Times New Roman" pitchFamily="18" charset="0"/>
                </a:rPr>
                <a:t>意译：心有灵犀</a:t>
              </a: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ppt_x</p:attrName>
                                        </p:attrNameLst>
                                      </p:cBhvr>
                                      <p:tavLst>
                                        <p:tav tm="0">
                                          <p:val>
                                            <p:strVal val="#ppt_x"/>
                                          </p:val>
                                        </p:tav>
                                        <p:tav tm="100000">
                                          <p:val>
                                            <p:strVal val="#ppt_x"/>
                                          </p:val>
                                        </p:tav>
                                      </p:tavLst>
                                    </p:anim>
                                    <p:anim calcmode="lin" valueType="num">
                                      <p:cBhvr>
                                        <p:cTn id="13" dur="500" fill="hold"/>
                                        <p:tgtEl>
                                          <p:spTgt spid="20"/>
                                        </p:tgtEl>
                                        <p:attrNameLst>
                                          <p:attrName>ppt_y</p:attrName>
                                        </p:attrNameLst>
                                      </p:cBhvr>
                                      <p:tavLst>
                                        <p:tav tm="0">
                                          <p:val>
                                            <p:strVal val="#ppt_y-#ppt_h/2"/>
                                          </p:val>
                                        </p:tav>
                                        <p:tav tm="100000">
                                          <p:val>
                                            <p:strVal val="#ppt_y"/>
                                          </p:val>
                                        </p:tav>
                                      </p:tavLst>
                                    </p:anim>
                                    <p:anim calcmode="lin" valueType="num">
                                      <p:cBhvr>
                                        <p:cTn id="14" dur="500" fill="hold"/>
                                        <p:tgtEl>
                                          <p:spTgt spid="20"/>
                                        </p:tgtEl>
                                        <p:attrNameLst>
                                          <p:attrName>ppt_w</p:attrName>
                                        </p:attrNameLst>
                                      </p:cBhvr>
                                      <p:tavLst>
                                        <p:tav tm="0">
                                          <p:val>
                                            <p:strVal val="#ppt_w"/>
                                          </p:val>
                                        </p:tav>
                                        <p:tav tm="100000">
                                          <p:val>
                                            <p:strVal val="#ppt_w"/>
                                          </p:val>
                                        </p:tav>
                                      </p:tavLst>
                                    </p:anim>
                                    <p:anim calcmode="lin" valueType="num">
                                      <p:cBhvr>
                                        <p:cTn id="15" dur="5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4827398"/>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54163"/>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3</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altLang="zh-CN" sz="3200" dirty="0">
                <a:latin typeface="Times New Roman" pitchFamily="18" charset="0"/>
                <a:ea typeface="宋体" pitchFamily="2" charset="-122"/>
                <a:cs typeface="Times New Roman" pitchFamily="18" charset="0"/>
              </a:rPr>
              <a:t>     I had wished for a best friend, but the universe gave me so much more. I have met one of my soul mates </a:t>
            </a:r>
            <a:r>
              <a:rPr lang="en-US" altLang="zh-CN" sz="2800" dirty="0">
                <a:latin typeface="Times New Roman" pitchFamily="18" charset="0"/>
                <a:ea typeface="宋体" pitchFamily="2" charset="-122"/>
                <a:cs typeface="Times New Roman" pitchFamily="18" charset="0"/>
              </a:rPr>
              <a:t>(</a:t>
            </a:r>
            <a:r>
              <a:rPr lang="zh-CN" altLang="en-US" sz="2800" dirty="0">
                <a:latin typeface="Times New Roman" pitchFamily="18" charset="0"/>
                <a:ea typeface="宋体" pitchFamily="2" charset="-122"/>
                <a:cs typeface="Times New Roman" pitchFamily="18" charset="0"/>
              </a:rPr>
              <a:t>挚友</a:t>
            </a:r>
            <a:r>
              <a:rPr lang="en-US" altLang="zh-CN" sz="2800" dirty="0">
                <a:latin typeface="Times New Roman" pitchFamily="18" charset="0"/>
                <a:ea typeface="宋体" pitchFamily="2" charset="-122"/>
                <a:cs typeface="Times New Roman" pitchFamily="18" charset="0"/>
              </a:rPr>
              <a:t>). </a:t>
            </a:r>
            <a:r>
              <a:rPr lang="en-US" altLang="zh-CN" sz="3200" dirty="0">
                <a:latin typeface="Times New Roman" pitchFamily="18" charset="0"/>
                <a:ea typeface="宋体" pitchFamily="2" charset="-122"/>
                <a:cs typeface="Times New Roman" pitchFamily="18" charset="0"/>
              </a:rPr>
              <a:t>We can </a:t>
            </a:r>
            <a:r>
              <a:rPr lang="en-US" altLang="zh-CN" sz="3200" b="1" dirty="0">
                <a:latin typeface="Times New Roman" pitchFamily="18" charset="0"/>
                <a:ea typeface="宋体" pitchFamily="2" charset="-122"/>
                <a:cs typeface="Times New Roman" pitchFamily="18" charset="0"/>
              </a:rPr>
              <a:t>sense</a:t>
            </a:r>
            <a:r>
              <a:rPr lang="en-US" altLang="zh-CN" sz="3200" dirty="0">
                <a:latin typeface="Times New Roman" pitchFamily="18" charset="0"/>
                <a:ea typeface="宋体" pitchFamily="2" charset="-122"/>
                <a:cs typeface="Times New Roman" pitchFamily="18" charset="0"/>
              </a:rPr>
              <a:t> each other, and it just takes one look and we know what the other is thinking. </a:t>
            </a:r>
            <a:r>
              <a:rPr lang="en-US" altLang="zh-CN" sz="3200" b="1" dirty="0">
                <a:latin typeface="Times New Roman" pitchFamily="18" charset="0"/>
                <a:ea typeface="宋体" pitchFamily="2" charset="-122"/>
                <a:cs typeface="Times New Roman" pitchFamily="18" charset="0"/>
              </a:rPr>
              <a:t>I didn’t think our friendship could grow much stronger. </a:t>
            </a:r>
            <a:r>
              <a:rPr lang="en-US" altLang="zh-CN" sz="3200" dirty="0">
                <a:latin typeface="Times New Roman" pitchFamily="18" charset="0"/>
                <a:ea typeface="宋体" pitchFamily="2" charset="-122"/>
                <a:cs typeface="Times New Roman" pitchFamily="18" charset="0"/>
              </a:rPr>
              <a:t>But now we have known each other for two years and our friendship is growing all the time.</a:t>
            </a:r>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11" name="圆角矩形 10"/>
          <p:cNvSpPr/>
          <p:nvPr/>
        </p:nvSpPr>
        <p:spPr>
          <a:xfrm>
            <a:off x="10127198" y="3329762"/>
            <a:ext cx="1463119"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41"/>
          <p:cNvSpPr txBox="1"/>
          <p:nvPr/>
        </p:nvSpPr>
        <p:spPr>
          <a:xfrm>
            <a:off x="1768034" y="289009"/>
            <a:ext cx="5849678" cy="584775"/>
          </a:xfrm>
          <a:prstGeom prst="rect">
            <a:avLst/>
          </a:prstGeom>
          <a:noFill/>
        </p:spPr>
        <p:txBody>
          <a:bodyPr wrap="non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Important and difficult points</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6" name="图片 15" descr="timg_副本.png"/>
          <p:cNvPicPr>
            <a:picLocks noChangeAspect="1"/>
          </p:cNvPicPr>
          <p:nvPr/>
        </p:nvPicPr>
        <p:blipFill>
          <a:blip r:embed="rId3" cstate="print"/>
          <a:stretch>
            <a:fillRect/>
          </a:stretch>
        </p:blipFill>
        <p:spPr>
          <a:xfrm rot="19708536">
            <a:off x="616731" y="192705"/>
            <a:ext cx="1110080" cy="774822"/>
          </a:xfrm>
          <a:prstGeom prst="rect">
            <a:avLst/>
          </a:prstGeom>
        </p:spPr>
      </p:pic>
      <p:grpSp>
        <p:nvGrpSpPr>
          <p:cNvPr id="4" name="组合 19"/>
          <p:cNvGrpSpPr/>
          <p:nvPr/>
        </p:nvGrpSpPr>
        <p:grpSpPr>
          <a:xfrm>
            <a:off x="4239491" y="4239490"/>
            <a:ext cx="7363652" cy="1951513"/>
            <a:chOff x="5010912" y="4144487"/>
            <a:chExt cx="6912864" cy="1951513"/>
          </a:xfrm>
        </p:grpSpPr>
        <p:sp>
          <p:nvSpPr>
            <p:cNvPr id="21" name="圆角矩形标注 20"/>
            <p:cNvSpPr/>
            <p:nvPr/>
          </p:nvSpPr>
          <p:spPr>
            <a:xfrm>
              <a:off x="5010912" y="4144487"/>
              <a:ext cx="6881957" cy="1951513"/>
            </a:xfrm>
            <a:prstGeom prst="wedgeRoundRectCallout">
              <a:avLst>
                <a:gd name="adj1" fmla="val 33388"/>
                <a:gd name="adj2" fmla="val -72171"/>
                <a:gd name="adj3" fmla="val 16667"/>
              </a:avLst>
            </a:prstGeom>
            <a:solidFill>
              <a:schemeClr val="accent6">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5108448" y="4240168"/>
              <a:ext cx="6815328" cy="584775"/>
            </a:xfrm>
            <a:prstGeom prst="rect">
              <a:avLst/>
            </a:prstGeom>
          </p:spPr>
          <p:txBody>
            <a:bodyPr wrap="square">
              <a:spAutoFit/>
            </a:bodyPr>
            <a:lstStyle/>
            <a:p>
              <a:endParaRPr lang="zh-CN" altLang="en-US" sz="3200" b="1" dirty="0">
                <a:solidFill>
                  <a:srgbClr val="00FFFF"/>
                </a:solidFill>
                <a:latin typeface="Times New Roman" pitchFamily="18" charset="0"/>
                <a:ea typeface="华文楷体" pitchFamily="2" charset="-122"/>
                <a:cs typeface="Times New Roman" pitchFamily="18" charset="0"/>
              </a:endParaRPr>
            </a:p>
          </p:txBody>
        </p:sp>
      </p:grpSp>
      <p:sp>
        <p:nvSpPr>
          <p:cNvPr id="13" name="Rectangle 4"/>
          <p:cNvSpPr>
            <a:spLocks noChangeArrowheads="1"/>
          </p:cNvSpPr>
          <p:nvPr/>
        </p:nvSpPr>
        <p:spPr bwMode="auto">
          <a:xfrm>
            <a:off x="4419166" y="4403374"/>
            <a:ext cx="6747775"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zh-CN" altLang="en-US" sz="3200" b="1" dirty="0">
                <a:solidFill>
                  <a:srgbClr val="FFFF00"/>
                </a:solidFill>
                <a:latin typeface="微软雅黑" pitchFamily="34" charset="-122"/>
                <a:ea typeface="微软雅黑" pitchFamily="34" charset="-122"/>
                <a:cs typeface="Times New Roman" pitchFamily="18" charset="0"/>
              </a:rPr>
              <a:t>基本义到衍生义；精准的汉语释义</a:t>
            </a:r>
            <a:endParaRPr lang="en-US" altLang="zh-CN" sz="3200" b="1" dirty="0">
              <a:solidFill>
                <a:srgbClr val="FFFF00"/>
              </a:solidFill>
              <a:latin typeface="微软雅黑" pitchFamily="34" charset="-122"/>
              <a:ea typeface="微软雅黑" pitchFamily="34" charset="-122"/>
              <a:cs typeface="Times New Roman" pitchFamily="18" charset="0"/>
            </a:endParaRPr>
          </a:p>
          <a:p>
            <a:r>
              <a:rPr lang="zh-CN" altLang="en-US" sz="3200" b="1" dirty="0">
                <a:solidFill>
                  <a:schemeClr val="bg1"/>
                </a:solidFill>
                <a:latin typeface="华文楷体" pitchFamily="2" charset="-122"/>
                <a:ea typeface="华文楷体" pitchFamily="2" charset="-122"/>
                <a:cs typeface="Times New Roman" pitchFamily="18" charset="0"/>
                <a:sym typeface="Wingdings" pitchFamily="2" charset="2"/>
              </a:rPr>
              <a:t>基本义：强壮</a:t>
            </a:r>
            <a:endParaRPr lang="en-US" altLang="zh-CN" sz="3200" b="1" dirty="0">
              <a:solidFill>
                <a:schemeClr val="bg1"/>
              </a:solidFill>
              <a:latin typeface="华文楷体" pitchFamily="2" charset="-122"/>
              <a:ea typeface="华文楷体" pitchFamily="2" charset="-122"/>
              <a:cs typeface="Times New Roman" pitchFamily="18" charset="0"/>
              <a:sym typeface="Wingdings" pitchFamily="2" charset="2"/>
            </a:endParaRPr>
          </a:p>
          <a:p>
            <a:r>
              <a:rPr lang="zh-CN" altLang="en-US" sz="3200" b="1" dirty="0">
                <a:solidFill>
                  <a:schemeClr val="bg1"/>
                </a:solidFill>
                <a:latin typeface="华文楷体" pitchFamily="2" charset="-122"/>
                <a:ea typeface="华文楷体" pitchFamily="2" charset="-122"/>
                <a:cs typeface="Times New Roman" pitchFamily="18" charset="0"/>
                <a:sym typeface="Wingdings" pitchFamily="2" charset="2"/>
              </a:rPr>
              <a:t>衍生义：感情“强壮”</a:t>
            </a:r>
            <a:endParaRPr lang="zh-CN" altLang="en-US" sz="3200" b="1" dirty="0">
              <a:solidFill>
                <a:srgbClr val="FFFF00"/>
              </a:solidFill>
              <a:latin typeface="Times New Roman" pitchFamily="18" charset="0"/>
              <a:ea typeface="宋体" pitchFamily="2" charset="-122"/>
              <a:cs typeface="Times New Roman" pitchFamily="18" charset="0"/>
              <a:sym typeface="Wingdings" pitchFamily="2" charset="2"/>
            </a:endParaRPr>
          </a:p>
        </p:txBody>
      </p:sp>
      <p:sp>
        <p:nvSpPr>
          <p:cNvPr id="14" name="右箭头 13"/>
          <p:cNvSpPr/>
          <p:nvPr/>
        </p:nvSpPr>
        <p:spPr>
          <a:xfrm>
            <a:off x="8902773" y="5628032"/>
            <a:ext cx="658368" cy="256032"/>
          </a:xfrm>
          <a:prstGeom prst="rightArrow">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9522507" y="5403667"/>
            <a:ext cx="2137083" cy="584775"/>
          </a:xfrm>
          <a:prstGeom prst="rect">
            <a:avLst/>
          </a:prstGeom>
          <a:noFill/>
        </p:spPr>
        <p:txBody>
          <a:bodyPr wrap="square" rtlCol="0">
            <a:spAutoFit/>
          </a:bodyPr>
          <a:lstStyle/>
          <a:p>
            <a:r>
              <a:rPr lang="zh-CN" altLang="en-US" sz="3200" b="1" dirty="0">
                <a:solidFill>
                  <a:srgbClr val="00FFFF"/>
                </a:solidFill>
                <a:latin typeface="华文楷体" pitchFamily="2" charset="-122"/>
                <a:ea typeface="华文楷体" pitchFamily="2" charset="-122"/>
              </a:rPr>
              <a:t>深厚</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ppt_x</p:attrName>
                                        </p:attrNameLst>
                                      </p:cBhvr>
                                      <p:tavLst>
                                        <p:tav tm="0">
                                          <p:val>
                                            <p:strVal val="#ppt_x"/>
                                          </p:val>
                                        </p:tav>
                                        <p:tav tm="100000">
                                          <p:val>
                                            <p:strVal val="#ppt_x"/>
                                          </p:val>
                                        </p:tav>
                                      </p:tavLst>
                                    </p:anim>
                                    <p:anim calcmode="lin" valueType="num">
                                      <p:cBhvr>
                                        <p:cTn id="13" dur="500" fill="hold"/>
                                        <p:tgtEl>
                                          <p:spTgt spid="4"/>
                                        </p:tgtEl>
                                        <p:attrNameLst>
                                          <p:attrName>ppt_y</p:attrName>
                                        </p:attrNameLst>
                                      </p:cBhvr>
                                      <p:tavLst>
                                        <p:tav tm="0">
                                          <p:val>
                                            <p:strVal val="#ppt_y-#ppt_h/2"/>
                                          </p:val>
                                        </p:tav>
                                        <p:tav tm="100000">
                                          <p:val>
                                            <p:strVal val="#ppt_y"/>
                                          </p:val>
                                        </p:tav>
                                      </p:tavLst>
                                    </p:anim>
                                    <p:anim calcmode="lin" valueType="num">
                                      <p:cBhvr>
                                        <p:cTn id="14" dur="500" fill="hold"/>
                                        <p:tgtEl>
                                          <p:spTgt spid="4"/>
                                        </p:tgtEl>
                                        <p:attrNameLst>
                                          <p:attrName>ppt_w</p:attrName>
                                        </p:attrNameLst>
                                      </p:cBhvr>
                                      <p:tavLst>
                                        <p:tav tm="0">
                                          <p:val>
                                            <p:strVal val="#ppt_w"/>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7" presetClass="entr" presetSubtype="8"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ppt_x</p:attrName>
                                        </p:attrNameLst>
                                      </p:cBhvr>
                                      <p:tavLst>
                                        <p:tav tm="0">
                                          <p:val>
                                            <p:strVal val="#ppt_x-#ppt_w/2"/>
                                          </p:val>
                                        </p:tav>
                                        <p:tav tm="100000">
                                          <p:val>
                                            <p:strVal val="#ppt_x"/>
                                          </p:val>
                                        </p:tav>
                                      </p:tavLst>
                                    </p:anim>
                                    <p:anim calcmode="lin" valueType="num">
                                      <p:cBhvr>
                                        <p:cTn id="24" dur="500" fill="hold"/>
                                        <p:tgtEl>
                                          <p:spTgt spid="14"/>
                                        </p:tgtEl>
                                        <p:attrNameLst>
                                          <p:attrName>ppt_y</p:attrName>
                                        </p:attrNameLst>
                                      </p:cBhvr>
                                      <p:tavLst>
                                        <p:tav tm="0">
                                          <p:val>
                                            <p:strVal val="#ppt_y"/>
                                          </p:val>
                                        </p:tav>
                                        <p:tav tm="100000">
                                          <p:val>
                                            <p:strVal val="#ppt_y"/>
                                          </p:val>
                                        </p:tav>
                                      </p:tavLst>
                                    </p:anim>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strVal val="#ppt_h"/>
                                          </p:val>
                                        </p:tav>
                                        <p:tav tm="100000">
                                          <p:val>
                                            <p:strVal val="#ppt_h"/>
                                          </p:val>
                                        </p:tav>
                                      </p:tavLst>
                                    </p:anim>
                                  </p:childTnLst>
                                </p:cTn>
                              </p:par>
                              <p:par>
                                <p:cTn id="27" presetID="10" presetClass="entr" presetSubtype="0"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4" grpId="0" animBg="1"/>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5619878"/>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32424"/>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4,5</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altLang="zh-CN" sz="3200" dirty="0">
                <a:latin typeface="Times New Roman" pitchFamily="18" charset="0"/>
                <a:ea typeface="宋体" pitchFamily="2" charset="-122"/>
                <a:cs typeface="Times New Roman" pitchFamily="18" charset="0"/>
              </a:rPr>
              <a:t>        It hasn’t only been easy. We have </a:t>
            </a:r>
            <a:r>
              <a:rPr lang="en-US" altLang="zh-CN" sz="3200" b="1" dirty="0">
                <a:latin typeface="Times New Roman" pitchFamily="18" charset="0"/>
                <a:ea typeface="宋体" pitchFamily="2" charset="-122"/>
                <a:cs typeface="Times New Roman" pitchFamily="18" charset="0"/>
              </a:rPr>
              <a:t>gone through </a:t>
            </a:r>
            <a:r>
              <a:rPr lang="en-US" altLang="zh-CN" sz="3200" dirty="0">
                <a:latin typeface="Times New Roman" pitchFamily="18" charset="0"/>
                <a:ea typeface="宋体" pitchFamily="2" charset="-122"/>
                <a:cs typeface="Times New Roman" pitchFamily="18" charset="0"/>
              </a:rPr>
              <a:t>both easy and hard times. But I’m </a:t>
            </a:r>
            <a:r>
              <a:rPr lang="en-US" altLang="zh-CN" sz="3200" b="1" dirty="0">
                <a:latin typeface="Times New Roman" pitchFamily="18" charset="0"/>
                <a:ea typeface="宋体" pitchFamily="2" charset="-122"/>
                <a:cs typeface="Times New Roman" pitchFamily="18" charset="0"/>
              </a:rPr>
              <a:t>grateful</a:t>
            </a:r>
            <a:r>
              <a:rPr lang="en-US" altLang="zh-CN" sz="3200" dirty="0">
                <a:latin typeface="Times New Roman" pitchFamily="18" charset="0"/>
                <a:ea typeface="宋体" pitchFamily="2" charset="-122"/>
                <a:cs typeface="Times New Roman" pitchFamily="18" charset="0"/>
              </a:rPr>
              <a:t> for the hard times, because they have forced me to grow and taught me a lot. My best friend has changed me. She has made me believe in myself. And I am now focusing on </a:t>
            </a:r>
            <a:r>
              <a:rPr lang="en-US" altLang="zh-CN" sz="3200" b="1" dirty="0">
                <a:latin typeface="Times New Roman" pitchFamily="18" charset="0"/>
                <a:ea typeface="宋体" pitchFamily="2" charset="-122"/>
                <a:cs typeface="Times New Roman" pitchFamily="18" charset="0"/>
              </a:rPr>
              <a:t>achieving</a:t>
            </a:r>
            <a:r>
              <a:rPr lang="en-US" altLang="zh-CN" sz="3200" dirty="0">
                <a:latin typeface="Times New Roman" pitchFamily="18" charset="0"/>
                <a:ea typeface="宋体" pitchFamily="2" charset="-122"/>
                <a:cs typeface="Times New Roman" pitchFamily="18" charset="0"/>
              </a:rPr>
              <a:t> one of my biggest dreams. Without her I wouldn’t even have realized what my biggest dream is.</a:t>
            </a:r>
          </a:p>
          <a:p>
            <a:r>
              <a:rPr lang="en-US" sz="3200" dirty="0">
                <a:latin typeface="Times New Roman" pitchFamily="18" charset="0"/>
                <a:ea typeface="宋体" pitchFamily="2" charset="-122"/>
                <a:cs typeface="Times New Roman" pitchFamily="18" charset="0"/>
              </a:rPr>
              <a:t>      </a:t>
            </a:r>
            <a:r>
              <a:rPr lang="en-US" sz="3200" dirty="0"/>
              <a:t> </a:t>
            </a:r>
            <a:r>
              <a:rPr lang="en-US" altLang="zh-CN" sz="3200" dirty="0">
                <a:latin typeface="Times New Roman" pitchFamily="18" charset="0"/>
                <a:ea typeface="宋体" pitchFamily="2" charset="-122"/>
                <a:cs typeface="Times New Roman" pitchFamily="18" charset="0"/>
              </a:rPr>
              <a:t>I know there are soul mates out in the world for you. I am so grateful to have met one of mine. Believe in them, and </a:t>
            </a:r>
            <a:r>
              <a:rPr lang="en-US" altLang="zh-CN" sz="3200" b="1" dirty="0">
                <a:latin typeface="Times New Roman" pitchFamily="18" charset="0"/>
                <a:ea typeface="宋体" pitchFamily="2" charset="-122"/>
                <a:cs typeface="Times New Roman" pitchFamily="18" charset="0"/>
              </a:rPr>
              <a:t>your paths will cross</a:t>
            </a:r>
            <a:r>
              <a:rPr lang="en-US" altLang="zh-CN" sz="3200" dirty="0">
                <a:latin typeface="Times New Roman" pitchFamily="18" charset="0"/>
                <a:ea typeface="宋体" pitchFamily="2" charset="-122"/>
                <a:cs typeface="Times New Roman" pitchFamily="18" charset="0"/>
              </a:rPr>
              <a:t>!</a:t>
            </a:r>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29" name="圆角矩形 28"/>
          <p:cNvSpPr/>
          <p:nvPr/>
        </p:nvSpPr>
        <p:spPr>
          <a:xfrm>
            <a:off x="6800444" y="1897202"/>
            <a:ext cx="2367307"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41"/>
          <p:cNvSpPr txBox="1"/>
          <p:nvPr/>
        </p:nvSpPr>
        <p:spPr>
          <a:xfrm>
            <a:off x="1768034" y="289009"/>
            <a:ext cx="5849678" cy="584775"/>
          </a:xfrm>
          <a:prstGeom prst="rect">
            <a:avLst/>
          </a:prstGeom>
          <a:noFill/>
        </p:spPr>
        <p:txBody>
          <a:bodyPr wrap="non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Important and difficult points</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2" name="图片 11" descr="timg_副本.png"/>
          <p:cNvPicPr>
            <a:picLocks noChangeAspect="1"/>
          </p:cNvPicPr>
          <p:nvPr/>
        </p:nvPicPr>
        <p:blipFill>
          <a:blip r:embed="rId3" cstate="print"/>
          <a:stretch>
            <a:fillRect/>
          </a:stretch>
        </p:blipFill>
        <p:spPr>
          <a:xfrm rot="19708536">
            <a:off x="616731" y="192705"/>
            <a:ext cx="1110080" cy="774822"/>
          </a:xfrm>
          <a:prstGeom prst="rect">
            <a:avLst/>
          </a:prstGeom>
        </p:spPr>
      </p:pic>
      <p:pic>
        <p:nvPicPr>
          <p:cNvPr id="16" name="图片 15" descr="网络.png"/>
          <p:cNvPicPr>
            <a:picLocks noChangeAspect="1"/>
          </p:cNvPicPr>
          <p:nvPr/>
        </p:nvPicPr>
        <p:blipFill>
          <a:blip r:embed="rId4"/>
          <a:stretch>
            <a:fillRect/>
          </a:stretch>
        </p:blipFill>
        <p:spPr>
          <a:xfrm>
            <a:off x="4403200" y="2448821"/>
            <a:ext cx="7206401" cy="4409179"/>
          </a:xfrm>
          <a:prstGeom prst="rect">
            <a:avLst/>
          </a:prstGeom>
        </p:spPr>
      </p:pic>
      <p:sp>
        <p:nvSpPr>
          <p:cNvPr id="19" name="右箭头 18"/>
          <p:cNvSpPr/>
          <p:nvPr/>
        </p:nvSpPr>
        <p:spPr>
          <a:xfrm rot="2029104">
            <a:off x="8578784" y="2454556"/>
            <a:ext cx="702317" cy="452544"/>
          </a:xfrm>
          <a:prstGeom prst="rightArrow">
            <a:avLst/>
          </a:prstGeom>
          <a:solidFill>
            <a:srgbClr val="FF0000"/>
          </a:solidFill>
          <a:ln>
            <a:solidFill>
              <a:srgbClr val="FF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ipe(up)">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1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5619878"/>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32424"/>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4,5</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altLang="zh-CN" sz="3200" dirty="0">
                <a:latin typeface="Times New Roman" pitchFamily="18" charset="0"/>
                <a:ea typeface="宋体" pitchFamily="2" charset="-122"/>
                <a:cs typeface="Times New Roman" pitchFamily="18" charset="0"/>
              </a:rPr>
              <a:t>        It hasn’t only been easy. We have </a:t>
            </a:r>
            <a:r>
              <a:rPr lang="en-US" altLang="zh-CN" sz="3200" b="1" dirty="0">
                <a:latin typeface="Times New Roman" pitchFamily="18" charset="0"/>
                <a:ea typeface="宋体" pitchFamily="2" charset="-122"/>
                <a:cs typeface="Times New Roman" pitchFamily="18" charset="0"/>
              </a:rPr>
              <a:t>gone through </a:t>
            </a:r>
            <a:r>
              <a:rPr lang="en-US" altLang="zh-CN" sz="3200" dirty="0">
                <a:latin typeface="Times New Roman" pitchFamily="18" charset="0"/>
                <a:ea typeface="宋体" pitchFamily="2" charset="-122"/>
                <a:cs typeface="Times New Roman" pitchFamily="18" charset="0"/>
              </a:rPr>
              <a:t>both easy and hard times. But I’m </a:t>
            </a:r>
            <a:r>
              <a:rPr lang="en-US" altLang="zh-CN" sz="3200" b="1" dirty="0">
                <a:latin typeface="Times New Roman" pitchFamily="18" charset="0"/>
                <a:ea typeface="宋体" pitchFamily="2" charset="-122"/>
                <a:cs typeface="Times New Roman" pitchFamily="18" charset="0"/>
              </a:rPr>
              <a:t>grateful</a:t>
            </a:r>
            <a:r>
              <a:rPr lang="en-US" altLang="zh-CN" sz="3200" dirty="0">
                <a:latin typeface="Times New Roman" pitchFamily="18" charset="0"/>
                <a:ea typeface="宋体" pitchFamily="2" charset="-122"/>
                <a:cs typeface="Times New Roman" pitchFamily="18" charset="0"/>
              </a:rPr>
              <a:t> for the hard times, because they have forced me to grow and taught me a lot. My best friend has changed me. She has made me believe in myself. And I am now focusing on </a:t>
            </a:r>
            <a:r>
              <a:rPr lang="en-US" altLang="zh-CN" sz="3200" b="1" dirty="0">
                <a:latin typeface="Times New Roman" pitchFamily="18" charset="0"/>
                <a:ea typeface="宋体" pitchFamily="2" charset="-122"/>
                <a:cs typeface="Times New Roman" pitchFamily="18" charset="0"/>
              </a:rPr>
              <a:t>achieving</a:t>
            </a:r>
            <a:r>
              <a:rPr lang="en-US" altLang="zh-CN" sz="3200" dirty="0">
                <a:latin typeface="Times New Roman" pitchFamily="18" charset="0"/>
                <a:ea typeface="宋体" pitchFamily="2" charset="-122"/>
                <a:cs typeface="Times New Roman" pitchFamily="18" charset="0"/>
              </a:rPr>
              <a:t> one of my biggest dreams. Without her I wouldn’t even have realized what my biggest dream is.</a:t>
            </a:r>
          </a:p>
          <a:p>
            <a:r>
              <a:rPr lang="en-US" sz="3200" dirty="0">
                <a:latin typeface="Times New Roman" pitchFamily="18" charset="0"/>
                <a:ea typeface="宋体" pitchFamily="2" charset="-122"/>
                <a:cs typeface="Times New Roman" pitchFamily="18" charset="0"/>
              </a:rPr>
              <a:t>      </a:t>
            </a:r>
            <a:r>
              <a:rPr lang="en-US" sz="3200" dirty="0"/>
              <a:t> </a:t>
            </a:r>
            <a:r>
              <a:rPr lang="en-US" altLang="zh-CN" sz="3200" dirty="0">
                <a:latin typeface="Times New Roman" pitchFamily="18" charset="0"/>
                <a:ea typeface="宋体" pitchFamily="2" charset="-122"/>
                <a:cs typeface="Times New Roman" pitchFamily="18" charset="0"/>
              </a:rPr>
              <a:t>I know there are soul mates out in the world for you. I am so grateful to have met one of mine. Believe in them, and </a:t>
            </a:r>
            <a:r>
              <a:rPr lang="en-US" altLang="zh-CN" sz="3200" b="1" dirty="0">
                <a:latin typeface="Times New Roman" pitchFamily="18" charset="0"/>
                <a:ea typeface="宋体" pitchFamily="2" charset="-122"/>
                <a:cs typeface="Times New Roman" pitchFamily="18" charset="0"/>
              </a:rPr>
              <a:t>your paths will cross</a:t>
            </a:r>
            <a:r>
              <a:rPr lang="en-US" altLang="zh-CN" sz="3200" dirty="0">
                <a:latin typeface="Times New Roman" pitchFamily="18" charset="0"/>
                <a:ea typeface="宋体" pitchFamily="2" charset="-122"/>
                <a:cs typeface="Times New Roman" pitchFamily="18" charset="0"/>
              </a:rPr>
              <a:t>!</a:t>
            </a:r>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29" name="圆角矩形 28"/>
          <p:cNvSpPr/>
          <p:nvPr/>
        </p:nvSpPr>
        <p:spPr>
          <a:xfrm>
            <a:off x="3700985" y="2431592"/>
            <a:ext cx="1536034"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41"/>
          <p:cNvSpPr txBox="1"/>
          <p:nvPr/>
        </p:nvSpPr>
        <p:spPr>
          <a:xfrm>
            <a:off x="1768034" y="289009"/>
            <a:ext cx="5849678" cy="584775"/>
          </a:xfrm>
          <a:prstGeom prst="rect">
            <a:avLst/>
          </a:prstGeom>
          <a:noFill/>
        </p:spPr>
        <p:txBody>
          <a:bodyPr wrap="non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Important and difficult points</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2" name="图片 11" descr="timg_副本.png"/>
          <p:cNvPicPr>
            <a:picLocks noChangeAspect="1"/>
          </p:cNvPicPr>
          <p:nvPr/>
        </p:nvPicPr>
        <p:blipFill>
          <a:blip r:embed="rId3" cstate="print"/>
          <a:stretch>
            <a:fillRect/>
          </a:stretch>
        </p:blipFill>
        <p:spPr>
          <a:xfrm rot="19708536">
            <a:off x="616731" y="192705"/>
            <a:ext cx="1110080" cy="774822"/>
          </a:xfrm>
          <a:prstGeom prst="rect">
            <a:avLst/>
          </a:prstGeom>
        </p:spPr>
      </p:pic>
      <p:grpSp>
        <p:nvGrpSpPr>
          <p:cNvPr id="15" name="组合 14"/>
          <p:cNvGrpSpPr/>
          <p:nvPr/>
        </p:nvGrpSpPr>
        <p:grpSpPr>
          <a:xfrm>
            <a:off x="5887519" y="3110303"/>
            <a:ext cx="5855594" cy="915430"/>
            <a:chOff x="5115623" y="3169679"/>
            <a:chExt cx="5855594" cy="915430"/>
          </a:xfrm>
        </p:grpSpPr>
        <p:sp>
          <p:nvSpPr>
            <p:cNvPr id="13" name="圆角矩形标注 12"/>
            <p:cNvSpPr/>
            <p:nvPr/>
          </p:nvSpPr>
          <p:spPr>
            <a:xfrm>
              <a:off x="5130139" y="3169679"/>
              <a:ext cx="3859481" cy="915430"/>
            </a:xfrm>
            <a:prstGeom prst="wedgeRoundRectCallout">
              <a:avLst>
                <a:gd name="adj1" fmla="val -66644"/>
                <a:gd name="adj2" fmla="val -76962"/>
                <a:gd name="adj3" fmla="val 16667"/>
              </a:avLst>
            </a:prstGeom>
            <a:solidFill>
              <a:schemeClr val="accent6">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Rectangle 4"/>
            <p:cNvSpPr>
              <a:spLocks noChangeArrowheads="1"/>
            </p:cNvSpPr>
            <p:nvPr/>
          </p:nvSpPr>
          <p:spPr bwMode="auto">
            <a:xfrm>
              <a:off x="5115623" y="3246958"/>
              <a:ext cx="585559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zh-CN" altLang="en-US" sz="3200" b="1" dirty="0">
                  <a:solidFill>
                    <a:srgbClr val="FFFF00"/>
                  </a:solidFill>
                  <a:latin typeface="微软雅黑" pitchFamily="34" charset="-122"/>
                  <a:ea typeface="微软雅黑" pitchFamily="34" charset="-122"/>
                  <a:cs typeface="Times New Roman" pitchFamily="18" charset="0"/>
                </a:rPr>
                <a:t>同义替换：</a:t>
              </a:r>
              <a:r>
                <a:rPr lang="en-US" altLang="zh-CN" sz="3200" b="1" dirty="0">
                  <a:solidFill>
                    <a:srgbClr val="FFFF00"/>
                  </a:solidFill>
                  <a:latin typeface="Times New Roman" pitchFamily="18" charset="0"/>
                  <a:ea typeface="宋体" pitchFamily="2" charset="-122"/>
                  <a:cs typeface="Times New Roman" pitchFamily="18" charset="0"/>
                </a:rPr>
                <a:t>thankful</a:t>
              </a:r>
              <a:endParaRPr lang="en-US" altLang="zh-CN" sz="3200" b="1" dirty="0">
                <a:solidFill>
                  <a:schemeClr val="bg1"/>
                </a:solidFill>
                <a:latin typeface="华文楷体" pitchFamily="2" charset="-122"/>
                <a:ea typeface="华文楷体" pitchFamily="2" charset="-122"/>
                <a:cs typeface="Times New Roman" pitchFamily="18" charset="0"/>
              </a:endParaRPr>
            </a:p>
          </p:txBody>
        </p:sp>
      </p:grpSp>
      <p:sp>
        <p:nvSpPr>
          <p:cNvPr id="20" name="圆角矩形 19"/>
          <p:cNvSpPr/>
          <p:nvPr/>
        </p:nvSpPr>
        <p:spPr>
          <a:xfrm>
            <a:off x="457041" y="3819026"/>
            <a:ext cx="1704267"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2940458" y="4509611"/>
            <a:ext cx="6167916" cy="1368674"/>
            <a:chOff x="5115623" y="3169679"/>
            <a:chExt cx="5855594" cy="1368674"/>
          </a:xfrm>
        </p:grpSpPr>
        <p:sp>
          <p:nvSpPr>
            <p:cNvPr id="22" name="圆角矩形标注 21"/>
            <p:cNvSpPr/>
            <p:nvPr/>
          </p:nvSpPr>
          <p:spPr>
            <a:xfrm>
              <a:off x="5130139" y="3169679"/>
              <a:ext cx="5025243" cy="1368674"/>
            </a:xfrm>
            <a:prstGeom prst="wedgeRoundRectCallout">
              <a:avLst>
                <a:gd name="adj1" fmla="val -70199"/>
                <a:gd name="adj2" fmla="val -65338"/>
                <a:gd name="adj3" fmla="val 16667"/>
              </a:avLst>
            </a:prstGeom>
            <a:solidFill>
              <a:schemeClr val="accent6">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Rectangle 4"/>
            <p:cNvSpPr>
              <a:spLocks noChangeArrowheads="1"/>
            </p:cNvSpPr>
            <p:nvPr/>
          </p:nvSpPr>
          <p:spPr bwMode="auto">
            <a:xfrm>
              <a:off x="5115623" y="3246957"/>
              <a:ext cx="5855594"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zh-CN" altLang="en-US" sz="3200" b="1" dirty="0">
                  <a:solidFill>
                    <a:srgbClr val="FFFF00"/>
                  </a:solidFill>
                  <a:latin typeface="微软雅黑" pitchFamily="34" charset="-122"/>
                  <a:ea typeface="微软雅黑" pitchFamily="34" charset="-122"/>
                  <a:cs typeface="Times New Roman" pitchFamily="18" charset="0"/>
                </a:rPr>
                <a:t>同义替换：</a:t>
              </a:r>
              <a:r>
                <a:rPr lang="en-US" altLang="zh-CN" sz="3200" b="1">
                  <a:solidFill>
                    <a:schemeClr val="bg1"/>
                  </a:solidFill>
                  <a:latin typeface="微软雅黑" pitchFamily="34" charset="-122"/>
                  <a:ea typeface="微软雅黑" pitchFamily="34" charset="-122"/>
                  <a:cs typeface="Times New Roman" pitchFamily="18" charset="0"/>
                </a:rPr>
                <a:t>realizing</a:t>
              </a:r>
              <a:endParaRPr lang="en-US" altLang="zh-CN" sz="3200" b="1" dirty="0">
                <a:solidFill>
                  <a:schemeClr val="bg1"/>
                </a:solidFill>
                <a:latin typeface="微软雅黑" pitchFamily="34" charset="-122"/>
                <a:ea typeface="微软雅黑" pitchFamily="34" charset="-122"/>
                <a:cs typeface="Times New Roman" pitchFamily="18" charset="0"/>
              </a:endParaRPr>
            </a:p>
            <a:p>
              <a:pPr marL="0" marR="0" lvl="0" indent="0" defTabSz="914400" rtl="0" eaLnBrk="1" fontAlgn="base" latinLnBrk="0" hangingPunct="1">
                <a:lnSpc>
                  <a:spcPct val="100000"/>
                </a:lnSpc>
                <a:spcBef>
                  <a:spcPct val="0"/>
                </a:spcBef>
                <a:spcAft>
                  <a:spcPct val="0"/>
                </a:spcAft>
                <a:buClrTx/>
                <a:buSzTx/>
                <a:buFontTx/>
                <a:buNone/>
                <a:tabLst/>
              </a:pPr>
              <a:r>
                <a:rPr lang="zh-CN" altLang="en-US" sz="3200" b="1" dirty="0">
                  <a:solidFill>
                    <a:srgbClr val="FFFF00"/>
                  </a:solidFill>
                  <a:latin typeface="微软雅黑" pitchFamily="34" charset="-122"/>
                  <a:ea typeface="微软雅黑" pitchFamily="34" charset="-122"/>
                  <a:cs typeface="Times New Roman" pitchFamily="18" charset="0"/>
                </a:rPr>
                <a:t>学术词</a:t>
              </a:r>
              <a:r>
                <a:rPr lang="en-US" altLang="zh-CN" sz="3200" b="1" dirty="0">
                  <a:solidFill>
                    <a:srgbClr val="FFFF00"/>
                  </a:solidFill>
                  <a:latin typeface="微软雅黑" pitchFamily="34" charset="-122"/>
                  <a:ea typeface="微软雅黑" pitchFamily="34" charset="-122"/>
                  <a:cs typeface="Times New Roman" pitchFamily="18" charset="0"/>
                </a:rPr>
                <a:t>【</a:t>
              </a:r>
              <a:r>
                <a:rPr lang="en-US" altLang="zh-CN" sz="2800" b="1" dirty="0">
                  <a:solidFill>
                    <a:srgbClr val="FFFF00"/>
                  </a:solidFill>
                  <a:latin typeface="微软雅黑" pitchFamily="34" charset="-122"/>
                  <a:ea typeface="微软雅黑" pitchFamily="34" charset="-122"/>
                  <a:cs typeface="Times New Roman" pitchFamily="18" charset="0"/>
                </a:rPr>
                <a:t>AW</a:t>
              </a:r>
              <a:r>
                <a:rPr lang="en-US" altLang="zh-CN" sz="3200" b="1" dirty="0">
                  <a:solidFill>
                    <a:srgbClr val="FFFF00"/>
                  </a:solidFill>
                  <a:latin typeface="微软雅黑" pitchFamily="34" charset="-122"/>
                  <a:ea typeface="微软雅黑" pitchFamily="34" charset="-122"/>
                  <a:cs typeface="Times New Roman" pitchFamily="18" charset="0"/>
                </a:rPr>
                <a:t>】</a:t>
              </a:r>
              <a:r>
                <a:rPr lang="zh-CN" altLang="en-US" sz="3200" b="1" dirty="0">
                  <a:solidFill>
                    <a:srgbClr val="FFFF00"/>
                  </a:solidFill>
                  <a:latin typeface="微软雅黑" pitchFamily="34" charset="-122"/>
                  <a:ea typeface="微软雅黑" pitchFamily="34" charset="-122"/>
                  <a:cs typeface="Times New Roman" pitchFamily="18" charset="0"/>
                </a:rPr>
                <a:t>：</a:t>
              </a:r>
              <a:r>
                <a:rPr lang="en-US" altLang="zh-CN" sz="3200" b="1" dirty="0">
                  <a:solidFill>
                    <a:schemeClr val="bg1"/>
                  </a:solidFill>
                  <a:latin typeface="微软雅黑" pitchFamily="34" charset="-122"/>
                  <a:ea typeface="微软雅黑" pitchFamily="34" charset="-122"/>
                  <a:cs typeface="Times New Roman" pitchFamily="18" charset="0"/>
                </a:rPr>
                <a:t>achieve</a:t>
              </a:r>
              <a:r>
                <a:rPr lang="en-US" altLang="zh-CN" sz="3200" b="1" dirty="0">
                  <a:solidFill>
                    <a:schemeClr val="bg1"/>
                  </a:solidFill>
                  <a:latin typeface="华文楷体" pitchFamily="2" charset="-122"/>
                  <a:ea typeface="华文楷体" pitchFamily="2" charset="-122"/>
                  <a:cs typeface="Times New Roman" pitchFamily="18" charset="0"/>
                </a:rPr>
                <a:t> </a:t>
              </a: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ppt_x</p:attrName>
                                        </p:attrNameLst>
                                      </p:cBhvr>
                                      <p:tavLst>
                                        <p:tav tm="0">
                                          <p:val>
                                            <p:strVal val="#ppt_x"/>
                                          </p:val>
                                        </p:tav>
                                        <p:tav tm="100000">
                                          <p:val>
                                            <p:strVal val="#ppt_x"/>
                                          </p:val>
                                        </p:tav>
                                      </p:tavLst>
                                    </p:anim>
                                    <p:anim calcmode="lin" valueType="num">
                                      <p:cBhvr>
                                        <p:cTn id="13" dur="500" fill="hold"/>
                                        <p:tgtEl>
                                          <p:spTgt spid="15"/>
                                        </p:tgtEl>
                                        <p:attrNameLst>
                                          <p:attrName>ppt_y</p:attrName>
                                        </p:attrNameLst>
                                      </p:cBhvr>
                                      <p:tavLst>
                                        <p:tav tm="0">
                                          <p:val>
                                            <p:strVal val="#ppt_y-#ppt_h/2"/>
                                          </p:val>
                                        </p:tav>
                                        <p:tav tm="100000">
                                          <p:val>
                                            <p:strVal val="#ppt_y"/>
                                          </p:val>
                                        </p:tav>
                                      </p:tavLst>
                                    </p:anim>
                                    <p:anim calcmode="lin" valueType="num">
                                      <p:cBhvr>
                                        <p:cTn id="14" dur="500" fill="hold"/>
                                        <p:tgtEl>
                                          <p:spTgt spid="15"/>
                                        </p:tgtEl>
                                        <p:attrNameLst>
                                          <p:attrName>ppt_w</p:attrName>
                                        </p:attrNameLst>
                                      </p:cBhvr>
                                      <p:tavLst>
                                        <p:tav tm="0">
                                          <p:val>
                                            <p:strVal val="#ppt_w"/>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childTnLst>
                          </p:cTn>
                        </p:par>
                      </p:childTnLst>
                    </p:cTn>
                  </p:par>
                  <p:par>
                    <p:cTn id="21" fill="hold">
                      <p:stCondLst>
                        <p:cond delay="indefinite"/>
                      </p:stCondLst>
                      <p:childTnLst>
                        <p:par>
                          <p:cTn id="22" fill="hold">
                            <p:stCondLst>
                              <p:cond delay="0"/>
                            </p:stCondLst>
                            <p:childTnLst>
                              <p:par>
                                <p:cTn id="23" presetID="17" presetClass="entr" presetSubtype="1" fill="hold" nodeType="click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ppt_x</p:attrName>
                                        </p:attrNameLst>
                                      </p:cBhvr>
                                      <p:tavLst>
                                        <p:tav tm="0">
                                          <p:val>
                                            <p:strVal val="#ppt_x"/>
                                          </p:val>
                                        </p:tav>
                                        <p:tav tm="100000">
                                          <p:val>
                                            <p:strVal val="#ppt_x"/>
                                          </p:val>
                                        </p:tav>
                                      </p:tavLst>
                                    </p:anim>
                                    <p:anim calcmode="lin" valueType="num">
                                      <p:cBhvr>
                                        <p:cTn id="26" dur="500" fill="hold"/>
                                        <p:tgtEl>
                                          <p:spTgt spid="21"/>
                                        </p:tgtEl>
                                        <p:attrNameLst>
                                          <p:attrName>ppt_y</p:attrName>
                                        </p:attrNameLst>
                                      </p:cBhvr>
                                      <p:tavLst>
                                        <p:tav tm="0">
                                          <p:val>
                                            <p:strVal val="#ppt_y-#ppt_h/2"/>
                                          </p:val>
                                        </p:tav>
                                        <p:tav tm="100000">
                                          <p:val>
                                            <p:strVal val="#ppt_y"/>
                                          </p:val>
                                        </p:tav>
                                      </p:tavLst>
                                    </p:anim>
                                    <p:anim calcmode="lin" valueType="num">
                                      <p:cBhvr>
                                        <p:cTn id="27" dur="500" fill="hold"/>
                                        <p:tgtEl>
                                          <p:spTgt spid="21"/>
                                        </p:tgtEl>
                                        <p:attrNameLst>
                                          <p:attrName>ppt_w</p:attrName>
                                        </p:attrNameLst>
                                      </p:cBhvr>
                                      <p:tavLst>
                                        <p:tav tm="0">
                                          <p:val>
                                            <p:strVal val="#ppt_w"/>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5619878"/>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32424"/>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4,5</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altLang="zh-CN" sz="3200" dirty="0">
                <a:latin typeface="Times New Roman" pitchFamily="18" charset="0"/>
                <a:ea typeface="宋体" pitchFamily="2" charset="-122"/>
                <a:cs typeface="Times New Roman" pitchFamily="18" charset="0"/>
              </a:rPr>
              <a:t>        It hasn’t only been easy. We have </a:t>
            </a:r>
            <a:r>
              <a:rPr lang="en-US" altLang="zh-CN" sz="3200" b="1" dirty="0">
                <a:latin typeface="Times New Roman" pitchFamily="18" charset="0"/>
                <a:ea typeface="宋体" pitchFamily="2" charset="-122"/>
                <a:cs typeface="Times New Roman" pitchFamily="18" charset="0"/>
              </a:rPr>
              <a:t>gone through </a:t>
            </a:r>
            <a:r>
              <a:rPr lang="en-US" altLang="zh-CN" sz="3200" dirty="0">
                <a:latin typeface="Times New Roman" pitchFamily="18" charset="0"/>
                <a:ea typeface="宋体" pitchFamily="2" charset="-122"/>
                <a:cs typeface="Times New Roman" pitchFamily="18" charset="0"/>
              </a:rPr>
              <a:t>both easy and hard times. But I’m </a:t>
            </a:r>
            <a:r>
              <a:rPr lang="en-US" altLang="zh-CN" sz="3200" b="1" dirty="0">
                <a:latin typeface="Times New Roman" pitchFamily="18" charset="0"/>
                <a:ea typeface="宋体" pitchFamily="2" charset="-122"/>
                <a:cs typeface="Times New Roman" pitchFamily="18" charset="0"/>
              </a:rPr>
              <a:t>grateful</a:t>
            </a:r>
            <a:r>
              <a:rPr lang="en-US" altLang="zh-CN" sz="3200" dirty="0">
                <a:latin typeface="Times New Roman" pitchFamily="18" charset="0"/>
                <a:ea typeface="宋体" pitchFamily="2" charset="-122"/>
                <a:cs typeface="Times New Roman" pitchFamily="18" charset="0"/>
              </a:rPr>
              <a:t> for the hard times, because they have forced me to grow and taught me a lot. My best friend has changed me. She has made me believe in myself. And I am now focusing on </a:t>
            </a:r>
            <a:r>
              <a:rPr lang="en-US" altLang="zh-CN" sz="3200" b="1" dirty="0">
                <a:latin typeface="Times New Roman" pitchFamily="18" charset="0"/>
                <a:ea typeface="宋体" pitchFamily="2" charset="-122"/>
                <a:cs typeface="Times New Roman" pitchFamily="18" charset="0"/>
              </a:rPr>
              <a:t>achieving</a:t>
            </a:r>
            <a:r>
              <a:rPr lang="en-US" altLang="zh-CN" sz="3200" dirty="0">
                <a:latin typeface="Times New Roman" pitchFamily="18" charset="0"/>
                <a:ea typeface="宋体" pitchFamily="2" charset="-122"/>
                <a:cs typeface="Times New Roman" pitchFamily="18" charset="0"/>
              </a:rPr>
              <a:t> one of my biggest dreams. Without her I wouldn’t even have realized what my biggest dream is.</a:t>
            </a:r>
          </a:p>
          <a:p>
            <a:r>
              <a:rPr lang="en-US" sz="3200" dirty="0">
                <a:latin typeface="Times New Roman" pitchFamily="18" charset="0"/>
                <a:ea typeface="宋体" pitchFamily="2" charset="-122"/>
                <a:cs typeface="Times New Roman" pitchFamily="18" charset="0"/>
              </a:rPr>
              <a:t>      </a:t>
            </a:r>
            <a:r>
              <a:rPr lang="en-US" sz="3200" dirty="0"/>
              <a:t> </a:t>
            </a:r>
            <a:r>
              <a:rPr lang="en-US" altLang="zh-CN" sz="3200" dirty="0">
                <a:latin typeface="Times New Roman" pitchFamily="18" charset="0"/>
                <a:ea typeface="宋体" pitchFamily="2" charset="-122"/>
                <a:cs typeface="Times New Roman" pitchFamily="18" charset="0"/>
              </a:rPr>
              <a:t>I know there are soul mates out in the world for you. I am so grateful to have met one of mine. Believe in them, and </a:t>
            </a:r>
            <a:r>
              <a:rPr lang="en-US" altLang="zh-CN" sz="3200" b="1" dirty="0">
                <a:latin typeface="Times New Roman" pitchFamily="18" charset="0"/>
                <a:ea typeface="宋体" pitchFamily="2" charset="-122"/>
                <a:cs typeface="Times New Roman" pitchFamily="18" charset="0"/>
              </a:rPr>
              <a:t>your paths will cross</a:t>
            </a:r>
            <a:r>
              <a:rPr lang="en-US" altLang="zh-CN" sz="3200" dirty="0">
                <a:latin typeface="Times New Roman" pitchFamily="18" charset="0"/>
                <a:ea typeface="宋体" pitchFamily="2" charset="-122"/>
                <a:cs typeface="Times New Roman" pitchFamily="18" charset="0"/>
              </a:rPr>
              <a:t>!</a:t>
            </a:r>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11" name="TextBox 41"/>
          <p:cNvSpPr txBox="1"/>
          <p:nvPr/>
        </p:nvSpPr>
        <p:spPr>
          <a:xfrm>
            <a:off x="1768034" y="289009"/>
            <a:ext cx="5849678" cy="584775"/>
          </a:xfrm>
          <a:prstGeom prst="rect">
            <a:avLst/>
          </a:prstGeom>
          <a:noFill/>
        </p:spPr>
        <p:txBody>
          <a:bodyPr wrap="non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Important and difficult points</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2" name="图片 11" descr="timg_副本.png"/>
          <p:cNvPicPr>
            <a:picLocks noChangeAspect="1"/>
          </p:cNvPicPr>
          <p:nvPr/>
        </p:nvPicPr>
        <p:blipFill>
          <a:blip r:embed="rId3" cstate="print"/>
          <a:stretch>
            <a:fillRect/>
          </a:stretch>
        </p:blipFill>
        <p:spPr>
          <a:xfrm rot="19708536">
            <a:off x="616731" y="192705"/>
            <a:ext cx="1110080" cy="774822"/>
          </a:xfrm>
          <a:prstGeom prst="rect">
            <a:avLst/>
          </a:prstGeom>
        </p:spPr>
      </p:pic>
      <p:sp>
        <p:nvSpPr>
          <p:cNvPr id="20" name="圆角矩形 19"/>
          <p:cNvSpPr/>
          <p:nvPr/>
        </p:nvSpPr>
        <p:spPr>
          <a:xfrm>
            <a:off x="6655961" y="3795275"/>
            <a:ext cx="4720600"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20"/>
          <p:cNvGrpSpPr/>
          <p:nvPr/>
        </p:nvGrpSpPr>
        <p:grpSpPr>
          <a:xfrm>
            <a:off x="2030681" y="5085565"/>
            <a:ext cx="9571511" cy="947100"/>
            <a:chOff x="4167614" y="3169679"/>
            <a:chExt cx="6846072" cy="1368674"/>
          </a:xfrm>
        </p:grpSpPr>
        <p:sp>
          <p:nvSpPr>
            <p:cNvPr id="22" name="圆角矩形标注 21"/>
            <p:cNvSpPr/>
            <p:nvPr/>
          </p:nvSpPr>
          <p:spPr>
            <a:xfrm>
              <a:off x="4167614" y="3169679"/>
              <a:ext cx="6846072" cy="1368674"/>
            </a:xfrm>
            <a:prstGeom prst="wedgeRoundRectCallout">
              <a:avLst>
                <a:gd name="adj1" fmla="val -35832"/>
                <a:gd name="adj2" fmla="val -74115"/>
                <a:gd name="adj3" fmla="val 16667"/>
              </a:avLst>
            </a:prstGeom>
            <a:solidFill>
              <a:schemeClr val="accent6">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Rectangle 4"/>
            <p:cNvSpPr>
              <a:spLocks noChangeArrowheads="1"/>
            </p:cNvSpPr>
            <p:nvPr/>
          </p:nvSpPr>
          <p:spPr bwMode="auto">
            <a:xfrm>
              <a:off x="4269540" y="3573021"/>
              <a:ext cx="673565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zh-CN" altLang="en-US" sz="3200" b="1" dirty="0">
                  <a:solidFill>
                    <a:srgbClr val="FFFF00"/>
                  </a:solidFill>
                  <a:latin typeface="微软雅黑" pitchFamily="34" charset="-122"/>
                  <a:ea typeface="微软雅黑" pitchFamily="34" charset="-122"/>
                  <a:cs typeface="Times New Roman" pitchFamily="18" charset="0"/>
                </a:rPr>
                <a:t>虚拟语气</a:t>
              </a:r>
              <a:r>
                <a:rPr lang="zh-CN" altLang="en-US" sz="3200" b="1" dirty="0">
                  <a:solidFill>
                    <a:schemeClr val="bg1"/>
                  </a:solidFill>
                  <a:latin typeface="Times New Roman" pitchFamily="18" charset="0"/>
                  <a:ea typeface="华文楷体" pitchFamily="2" charset="-122"/>
                  <a:cs typeface="Times New Roman" pitchFamily="18" charset="0"/>
                </a:rPr>
                <a:t>：</a:t>
              </a:r>
              <a:r>
                <a:rPr lang="en-US" altLang="zh-CN" sz="3200" b="1" dirty="0">
                  <a:solidFill>
                    <a:schemeClr val="bg1"/>
                  </a:solidFill>
                  <a:latin typeface="Times New Roman" pitchFamily="18" charset="0"/>
                  <a:ea typeface="华文楷体" pitchFamily="2" charset="-122"/>
                  <a:cs typeface="Times New Roman" pitchFamily="18" charset="0"/>
                </a:rPr>
                <a:t>would / should / could / might have done</a:t>
              </a:r>
              <a:endParaRPr lang="en-US" altLang="zh-CN" sz="3200" b="1" dirty="0">
                <a:solidFill>
                  <a:schemeClr val="bg1"/>
                </a:solidFill>
                <a:latin typeface="华文楷体" pitchFamily="2" charset="-122"/>
                <a:ea typeface="华文楷体" pitchFamily="2" charset="-122"/>
                <a:cs typeface="Times New Roman" pitchFamily="18" charset="0"/>
              </a:endParaRPr>
            </a:p>
          </p:txBody>
        </p:sp>
      </p:grpSp>
      <p:sp>
        <p:nvSpPr>
          <p:cNvPr id="19" name="圆角矩形 18"/>
          <p:cNvSpPr/>
          <p:nvPr/>
        </p:nvSpPr>
        <p:spPr>
          <a:xfrm>
            <a:off x="395686" y="4398938"/>
            <a:ext cx="6670132"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7" presetClass="entr" presetSubtype="1"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ppt_x</p:attrName>
                                        </p:attrNameLst>
                                      </p:cBhvr>
                                      <p:tavLst>
                                        <p:tav tm="0">
                                          <p:val>
                                            <p:strVal val="#ppt_x"/>
                                          </p:val>
                                        </p:tav>
                                        <p:tav tm="100000">
                                          <p:val>
                                            <p:strVal val="#ppt_x"/>
                                          </p:val>
                                        </p:tav>
                                      </p:tavLst>
                                    </p:anim>
                                    <p:anim calcmode="lin" valueType="num">
                                      <p:cBhvr>
                                        <p:cTn id="16" dur="500" fill="hold"/>
                                        <p:tgtEl>
                                          <p:spTgt spid="5"/>
                                        </p:tgtEl>
                                        <p:attrNameLst>
                                          <p:attrName>ppt_y</p:attrName>
                                        </p:attrNameLst>
                                      </p:cBhvr>
                                      <p:tavLst>
                                        <p:tav tm="0">
                                          <p:val>
                                            <p:strVal val="#ppt_y-#ppt_h/2"/>
                                          </p:val>
                                        </p:tav>
                                        <p:tav tm="100000">
                                          <p:val>
                                            <p:strVal val="#ppt_y"/>
                                          </p:val>
                                        </p:tav>
                                      </p:tavLst>
                                    </p:anim>
                                    <p:anim calcmode="lin" valueType="num">
                                      <p:cBhvr>
                                        <p:cTn id="17" dur="500" fill="hold"/>
                                        <p:tgtEl>
                                          <p:spTgt spid="5"/>
                                        </p:tgtEl>
                                        <p:attrNameLst>
                                          <p:attrName>ppt_w</p:attrName>
                                        </p:attrNameLst>
                                      </p:cBhvr>
                                      <p:tavLst>
                                        <p:tav tm="0">
                                          <p:val>
                                            <p:strVal val="#ppt_w"/>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54"/>
          <p:cNvGrpSpPr/>
          <p:nvPr/>
        </p:nvGrpSpPr>
        <p:grpSpPr>
          <a:xfrm>
            <a:off x="332194" y="1012570"/>
            <a:ext cx="11673444" cy="5619878"/>
            <a:chOff x="593765" y="1077593"/>
            <a:chExt cx="11126558" cy="1285596"/>
          </a:xfrm>
          <a:solidFill>
            <a:schemeClr val="accent6">
              <a:lumMod val="40000"/>
              <a:lumOff val="60000"/>
            </a:schemeClr>
          </a:solidFill>
        </p:grpSpPr>
        <p:sp>
          <p:nvSpPr>
            <p:cNvPr id="17" name="圆角矩形 16"/>
            <p:cNvSpPr/>
            <p:nvPr/>
          </p:nvSpPr>
          <p:spPr>
            <a:xfrm>
              <a:off x="593765" y="1137388"/>
              <a:ext cx="11126558" cy="1225801"/>
            </a:xfrm>
            <a:prstGeom prst="foldedCorner">
              <a:avLst/>
            </a:prstGeom>
            <a:grp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41"/>
            <p:cNvSpPr txBox="1"/>
            <p:nvPr/>
          </p:nvSpPr>
          <p:spPr>
            <a:xfrm>
              <a:off x="4837518" y="1077593"/>
              <a:ext cx="2216901" cy="132424"/>
            </a:xfrm>
            <a:prstGeom prst="round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en-US" altLang="zh-CN"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rPr>
                <a:t>Para 4,5</a:t>
              </a:r>
              <a:endPar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黑体" pitchFamily="49" charset="-122"/>
                <a:cs typeface="Arial" pitchFamily="34" charset="0"/>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0180" name="Rectangle 4"/>
          <p:cNvSpPr>
            <a:spLocks noChangeArrowheads="1"/>
          </p:cNvSpPr>
          <p:nvPr/>
        </p:nvSpPr>
        <p:spPr bwMode="auto">
          <a:xfrm>
            <a:off x="399010" y="1789850"/>
            <a:ext cx="11643202"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altLang="zh-CN" sz="3200" dirty="0">
                <a:latin typeface="Times New Roman" pitchFamily="18" charset="0"/>
                <a:ea typeface="宋体" pitchFamily="2" charset="-122"/>
                <a:cs typeface="Times New Roman" pitchFamily="18" charset="0"/>
              </a:rPr>
              <a:t>        It hasn’t only been easy. We have </a:t>
            </a:r>
            <a:r>
              <a:rPr lang="en-US" altLang="zh-CN" sz="3200" b="1" dirty="0">
                <a:latin typeface="Times New Roman" pitchFamily="18" charset="0"/>
                <a:ea typeface="宋体" pitchFamily="2" charset="-122"/>
                <a:cs typeface="Times New Roman" pitchFamily="18" charset="0"/>
              </a:rPr>
              <a:t>gone through </a:t>
            </a:r>
            <a:r>
              <a:rPr lang="en-US" altLang="zh-CN" sz="3200" dirty="0">
                <a:latin typeface="Times New Roman" pitchFamily="18" charset="0"/>
                <a:ea typeface="宋体" pitchFamily="2" charset="-122"/>
                <a:cs typeface="Times New Roman" pitchFamily="18" charset="0"/>
              </a:rPr>
              <a:t>both easy and hard times. But I’m </a:t>
            </a:r>
            <a:r>
              <a:rPr lang="en-US" altLang="zh-CN" sz="3200" b="1" dirty="0">
                <a:latin typeface="Times New Roman" pitchFamily="18" charset="0"/>
                <a:ea typeface="宋体" pitchFamily="2" charset="-122"/>
                <a:cs typeface="Times New Roman" pitchFamily="18" charset="0"/>
              </a:rPr>
              <a:t>grateful</a:t>
            </a:r>
            <a:r>
              <a:rPr lang="en-US" altLang="zh-CN" sz="3200" dirty="0">
                <a:latin typeface="Times New Roman" pitchFamily="18" charset="0"/>
                <a:ea typeface="宋体" pitchFamily="2" charset="-122"/>
                <a:cs typeface="Times New Roman" pitchFamily="18" charset="0"/>
              </a:rPr>
              <a:t> for the hard times, because they have forced me to grow and taught me a lot. My best friend has changed me. She has made me believe in myself. And I am now focusing on </a:t>
            </a:r>
            <a:r>
              <a:rPr lang="en-US" altLang="zh-CN" sz="3200" b="1" dirty="0">
                <a:latin typeface="Times New Roman" pitchFamily="18" charset="0"/>
                <a:ea typeface="宋体" pitchFamily="2" charset="-122"/>
                <a:cs typeface="Times New Roman" pitchFamily="18" charset="0"/>
              </a:rPr>
              <a:t>achieving</a:t>
            </a:r>
            <a:r>
              <a:rPr lang="en-US" altLang="zh-CN" sz="3200" dirty="0">
                <a:latin typeface="Times New Roman" pitchFamily="18" charset="0"/>
                <a:ea typeface="宋体" pitchFamily="2" charset="-122"/>
                <a:cs typeface="Times New Roman" pitchFamily="18" charset="0"/>
              </a:rPr>
              <a:t> one of my biggest dreams. Without her I wouldn’t even have realized what my biggest dream is.</a:t>
            </a:r>
          </a:p>
          <a:p>
            <a:r>
              <a:rPr lang="en-US" sz="3200" dirty="0">
                <a:latin typeface="Times New Roman" pitchFamily="18" charset="0"/>
                <a:ea typeface="宋体" pitchFamily="2" charset="-122"/>
                <a:cs typeface="Times New Roman" pitchFamily="18" charset="0"/>
              </a:rPr>
              <a:t>      </a:t>
            </a:r>
            <a:r>
              <a:rPr lang="en-US" sz="3200" dirty="0"/>
              <a:t> </a:t>
            </a:r>
            <a:r>
              <a:rPr lang="en-US" altLang="zh-CN" sz="3200" dirty="0">
                <a:latin typeface="Times New Roman" pitchFamily="18" charset="0"/>
                <a:ea typeface="宋体" pitchFamily="2" charset="-122"/>
                <a:cs typeface="Times New Roman" pitchFamily="18" charset="0"/>
              </a:rPr>
              <a:t>I know there are soul mates out in the world for you. I am so grateful to have met one of mine. Believe in them, and </a:t>
            </a:r>
            <a:r>
              <a:rPr lang="en-US" altLang="zh-CN" sz="3200" b="1" dirty="0">
                <a:latin typeface="Times New Roman" pitchFamily="18" charset="0"/>
                <a:ea typeface="宋体" pitchFamily="2" charset="-122"/>
                <a:cs typeface="Times New Roman" pitchFamily="18" charset="0"/>
              </a:rPr>
              <a:t>your paths will cross</a:t>
            </a:r>
            <a:r>
              <a:rPr lang="en-US" altLang="zh-CN" sz="3200" dirty="0">
                <a:latin typeface="Times New Roman" pitchFamily="18" charset="0"/>
                <a:ea typeface="宋体" pitchFamily="2" charset="-122"/>
                <a:cs typeface="Times New Roman" pitchFamily="18" charset="0"/>
              </a:rPr>
              <a:t>!</a:t>
            </a:r>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endParaRPr lang="zh-CN" altLang="en-US" sz="3200" dirty="0">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32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sp>
        <p:nvSpPr>
          <p:cNvPr id="11" name="TextBox 41"/>
          <p:cNvSpPr txBox="1"/>
          <p:nvPr/>
        </p:nvSpPr>
        <p:spPr>
          <a:xfrm>
            <a:off x="1768034" y="289009"/>
            <a:ext cx="5849678" cy="584775"/>
          </a:xfrm>
          <a:prstGeom prst="rect">
            <a:avLst/>
          </a:prstGeom>
          <a:noFill/>
        </p:spPr>
        <p:txBody>
          <a:bodyPr wrap="non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Important and difficult points</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2" name="图片 11" descr="timg_副本.png"/>
          <p:cNvPicPr>
            <a:picLocks noChangeAspect="1"/>
          </p:cNvPicPr>
          <p:nvPr/>
        </p:nvPicPr>
        <p:blipFill>
          <a:blip r:embed="rId3" cstate="print"/>
          <a:stretch>
            <a:fillRect/>
          </a:stretch>
        </p:blipFill>
        <p:spPr>
          <a:xfrm rot="19708536">
            <a:off x="616731" y="192705"/>
            <a:ext cx="1110080" cy="774822"/>
          </a:xfrm>
          <a:prstGeom prst="rect">
            <a:avLst/>
          </a:prstGeom>
        </p:spPr>
      </p:pic>
      <p:sp>
        <p:nvSpPr>
          <p:cNvPr id="20" name="圆角矩形 19"/>
          <p:cNvSpPr/>
          <p:nvPr/>
        </p:nvSpPr>
        <p:spPr>
          <a:xfrm>
            <a:off x="9422911" y="5350943"/>
            <a:ext cx="1858647" cy="4868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383811" y="5830784"/>
            <a:ext cx="1765624" cy="46313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片 20" descr="QQ图片20180726180010.png"/>
          <p:cNvPicPr>
            <a:picLocks noChangeAspect="1"/>
          </p:cNvPicPr>
          <p:nvPr/>
        </p:nvPicPr>
        <p:blipFill>
          <a:blip r:embed="rId4"/>
          <a:stretch>
            <a:fillRect/>
          </a:stretch>
        </p:blipFill>
        <p:spPr>
          <a:xfrm>
            <a:off x="0" y="0"/>
            <a:ext cx="12192000" cy="5085799"/>
          </a:xfrm>
          <a:prstGeom prst="rect">
            <a:avLst/>
          </a:prstGeom>
        </p:spPr>
      </p:pic>
      <p:sp>
        <p:nvSpPr>
          <p:cNvPr id="24" name="圆角矩形 23"/>
          <p:cNvSpPr/>
          <p:nvPr/>
        </p:nvSpPr>
        <p:spPr>
          <a:xfrm>
            <a:off x="7081494" y="3028206"/>
            <a:ext cx="2098131" cy="605643"/>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descr="timg (2)_副本_副本.png"/>
          <p:cNvPicPr>
            <a:picLocks noChangeAspect="1"/>
          </p:cNvPicPr>
          <p:nvPr/>
        </p:nvPicPr>
        <p:blipFill>
          <a:blip r:embed="rId5" cstate="print"/>
          <a:stretch>
            <a:fillRect/>
          </a:stretch>
        </p:blipFill>
        <p:spPr>
          <a:xfrm>
            <a:off x="3769910" y="-1988985"/>
            <a:ext cx="997232" cy="1988985"/>
          </a:xfrm>
          <a:prstGeom prst="rect">
            <a:avLst/>
          </a:prstGeom>
        </p:spPr>
      </p:pic>
      <p:pic>
        <p:nvPicPr>
          <p:cNvPr id="34" name="图片 33" descr="timg (2)2_副本_副本.png"/>
          <p:cNvPicPr>
            <a:picLocks noChangeAspect="1"/>
          </p:cNvPicPr>
          <p:nvPr/>
        </p:nvPicPr>
        <p:blipFill>
          <a:blip r:embed="rId6" cstate="print"/>
          <a:stretch>
            <a:fillRect/>
          </a:stretch>
        </p:blipFill>
        <p:spPr>
          <a:xfrm flipH="1">
            <a:off x="12192000" y="2983081"/>
            <a:ext cx="938151" cy="1917865"/>
          </a:xfrm>
          <a:prstGeom prst="rect">
            <a:avLst/>
          </a:prstGeom>
        </p:spPr>
      </p:pic>
      <p:grpSp>
        <p:nvGrpSpPr>
          <p:cNvPr id="35" name="组合 34"/>
          <p:cNvGrpSpPr/>
          <p:nvPr/>
        </p:nvGrpSpPr>
        <p:grpSpPr>
          <a:xfrm>
            <a:off x="2852928" y="5658431"/>
            <a:ext cx="7156704" cy="915430"/>
            <a:chOff x="5115623" y="3169679"/>
            <a:chExt cx="6316333" cy="915430"/>
          </a:xfrm>
        </p:grpSpPr>
        <p:sp>
          <p:nvSpPr>
            <p:cNvPr id="36" name="圆角矩形标注 35"/>
            <p:cNvSpPr/>
            <p:nvPr/>
          </p:nvSpPr>
          <p:spPr>
            <a:xfrm>
              <a:off x="5130139" y="3169679"/>
              <a:ext cx="5882163" cy="915430"/>
            </a:xfrm>
            <a:prstGeom prst="wedgeRoundRectCallout">
              <a:avLst>
                <a:gd name="adj1" fmla="val -65300"/>
                <a:gd name="adj2" fmla="val -9038"/>
                <a:gd name="adj3" fmla="val 16667"/>
              </a:avLst>
            </a:prstGeom>
            <a:solidFill>
              <a:schemeClr val="accent6">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Rectangle 4"/>
            <p:cNvSpPr>
              <a:spLocks noChangeArrowheads="1"/>
            </p:cNvSpPr>
            <p:nvPr/>
          </p:nvSpPr>
          <p:spPr bwMode="auto">
            <a:xfrm>
              <a:off x="5115623" y="3246958"/>
              <a:ext cx="6316333"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en-US" altLang="zh-CN" sz="3200" b="1" dirty="0" err="1">
                  <a:solidFill>
                    <a:srgbClr val="FFFF00"/>
                  </a:solidFill>
                  <a:latin typeface="微软雅黑" pitchFamily="34" charset="-122"/>
                  <a:ea typeface="微软雅黑" pitchFamily="34" charset="-122"/>
                  <a:cs typeface="Times New Roman" pitchFamily="18" charset="0"/>
                </a:rPr>
                <a:t>sb</a:t>
              </a:r>
              <a:r>
                <a:rPr lang="en-US" altLang="zh-CN" sz="3200" b="1" dirty="0" err="1">
                  <a:solidFill>
                    <a:srgbClr val="FFFF00"/>
                  </a:solidFill>
                  <a:latin typeface="Times New Roman" pitchFamily="18" charset="0"/>
                  <a:ea typeface="微软雅黑" pitchFamily="34" charset="-122"/>
                  <a:cs typeface="Times New Roman" pitchFamily="18" charset="0"/>
                </a:rPr>
                <a:t>’</a:t>
              </a:r>
              <a:r>
                <a:rPr lang="en-US" altLang="zh-CN" sz="3200" b="1" dirty="0" err="1">
                  <a:solidFill>
                    <a:srgbClr val="FFFF00"/>
                  </a:solidFill>
                  <a:latin typeface="微软雅黑" pitchFamily="34" charset="-122"/>
                  <a:ea typeface="微软雅黑" pitchFamily="34" charset="-122"/>
                  <a:cs typeface="Times New Roman" pitchFamily="18" charset="0"/>
                </a:rPr>
                <a:t>s</a:t>
              </a:r>
              <a:r>
                <a:rPr lang="en-US" altLang="zh-CN" sz="3200" b="1" dirty="0">
                  <a:solidFill>
                    <a:srgbClr val="FFFF00"/>
                  </a:solidFill>
                  <a:latin typeface="微软雅黑" pitchFamily="34" charset="-122"/>
                  <a:ea typeface="微软雅黑" pitchFamily="34" charset="-122"/>
                  <a:cs typeface="Times New Roman" pitchFamily="18" charset="0"/>
                </a:rPr>
                <a:t> paths cross</a:t>
              </a:r>
              <a:r>
                <a:rPr lang="zh-CN" altLang="en-US" sz="3200" b="1" dirty="0">
                  <a:solidFill>
                    <a:srgbClr val="FFFF00"/>
                  </a:solidFill>
                  <a:latin typeface="华文楷体" pitchFamily="2" charset="-122"/>
                  <a:ea typeface="华文楷体" pitchFamily="2" charset="-122"/>
                  <a:cs typeface="Times New Roman" pitchFamily="18" charset="0"/>
                </a:rPr>
                <a:t>不期而遇，邂逅</a:t>
              </a:r>
              <a:endParaRPr lang="en-US" altLang="zh-CN" sz="3200" b="1" dirty="0">
                <a:solidFill>
                  <a:schemeClr val="bg1"/>
                </a:solidFill>
                <a:latin typeface="华文楷体" pitchFamily="2" charset="-122"/>
                <a:ea typeface="华文楷体" pitchFamily="2" charset="-122"/>
                <a:cs typeface="Times New Roman" pitchFamily="18" charset="0"/>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ppt_x"/>
                                          </p:val>
                                        </p:tav>
                                        <p:tav tm="100000">
                                          <p:val>
                                            <p:strVal val="#ppt_x"/>
                                          </p:val>
                                        </p:tav>
                                      </p:tavLst>
                                    </p:anim>
                                    <p:anim calcmode="lin" valueType="num">
                                      <p:cBhvr additive="base">
                                        <p:cTn id="1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nodeType="clickEffect">
                                  <p:stCondLst>
                                    <p:cond delay="0"/>
                                  </p:stCondLst>
                                  <p:childTnLst>
                                    <p:animMotion origin="layout" path="M 9.4767E-7 3.358E-6 L -0.00091 0.69334 " pathEditMode="relative" rAng="0" ptsTypes="AA">
                                      <p:cBhvr>
                                        <p:cTn id="25" dur="3000" fill="hold"/>
                                        <p:tgtEl>
                                          <p:spTgt spid="32"/>
                                        </p:tgtEl>
                                        <p:attrNameLst>
                                          <p:attrName>ppt_x</p:attrName>
                                          <p:attrName>ppt_y</p:attrName>
                                        </p:attrNameLst>
                                      </p:cBhvr>
                                      <p:rCtr x="-100" y="34700"/>
                                    </p:animMotion>
                                  </p:childTnLst>
                                </p:cTn>
                              </p:par>
                              <p:par>
                                <p:cTn id="26" presetID="35" presetClass="path" presetSubtype="0" accel="50000" decel="50000" fill="hold" nodeType="withEffect">
                                  <p:stCondLst>
                                    <p:cond delay="0"/>
                                  </p:stCondLst>
                                  <p:childTnLst>
                                    <p:animMotion origin="layout" path="M -1.45833E-6 3.18224E-6 L -0.625 -0.00162 " pathEditMode="relative" rAng="0" ptsTypes="AA">
                                      <p:cBhvr>
                                        <p:cTn id="27" dur="3000" fill="hold"/>
                                        <p:tgtEl>
                                          <p:spTgt spid="34"/>
                                        </p:tgtEl>
                                        <p:attrNameLst>
                                          <p:attrName>ppt_x</p:attrName>
                                          <p:attrName>ppt_y</p:attrName>
                                        </p:attrNameLst>
                                      </p:cBhvr>
                                      <p:rCtr x="-31300" y="-100"/>
                                    </p:animMotion>
                                  </p:childTnLst>
                                </p:cTn>
                              </p:par>
                            </p:childTnLst>
                          </p:cTn>
                        </p:par>
                      </p:childTnLst>
                    </p:cTn>
                  </p:par>
                  <p:par>
                    <p:cTn id="28" fill="hold">
                      <p:stCondLst>
                        <p:cond delay="indefinite"/>
                      </p:stCondLst>
                      <p:childTnLst>
                        <p:par>
                          <p:cTn id="29" fill="hold">
                            <p:stCondLst>
                              <p:cond delay="0"/>
                            </p:stCondLst>
                            <p:childTnLst>
                              <p:par>
                                <p:cTn id="30" presetID="17" presetClass="entr" presetSubtype="1" fill="hold" nodeType="click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ppt_x</p:attrName>
                                        </p:attrNameLst>
                                      </p:cBhvr>
                                      <p:tavLst>
                                        <p:tav tm="0">
                                          <p:val>
                                            <p:strVal val="#ppt_x"/>
                                          </p:val>
                                        </p:tav>
                                        <p:tav tm="100000">
                                          <p:val>
                                            <p:strVal val="#ppt_x"/>
                                          </p:val>
                                        </p:tav>
                                      </p:tavLst>
                                    </p:anim>
                                    <p:anim calcmode="lin" valueType="num">
                                      <p:cBhvr>
                                        <p:cTn id="33" dur="500" fill="hold"/>
                                        <p:tgtEl>
                                          <p:spTgt spid="35"/>
                                        </p:tgtEl>
                                        <p:attrNameLst>
                                          <p:attrName>ppt_y</p:attrName>
                                        </p:attrNameLst>
                                      </p:cBhvr>
                                      <p:tavLst>
                                        <p:tav tm="0">
                                          <p:val>
                                            <p:strVal val="#ppt_y-#ppt_h/2"/>
                                          </p:val>
                                        </p:tav>
                                        <p:tav tm="100000">
                                          <p:val>
                                            <p:strVal val="#ppt_y"/>
                                          </p:val>
                                        </p:tav>
                                      </p:tavLst>
                                    </p:anim>
                                    <p:anim calcmode="lin" valueType="num">
                                      <p:cBhvr>
                                        <p:cTn id="34" dur="500" fill="hold"/>
                                        <p:tgtEl>
                                          <p:spTgt spid="35"/>
                                        </p:tgtEl>
                                        <p:attrNameLst>
                                          <p:attrName>ppt_w</p:attrName>
                                        </p:attrNameLst>
                                      </p:cBhvr>
                                      <p:tavLst>
                                        <p:tav tm="0">
                                          <p:val>
                                            <p:strVal val="#ppt_w"/>
                                          </p:val>
                                        </p:tav>
                                        <p:tav tm="100000">
                                          <p:val>
                                            <p:strVal val="#ppt_w"/>
                                          </p:val>
                                        </p:tav>
                                      </p:tavLst>
                                    </p:anim>
                                    <p:anim calcmode="lin" valueType="num">
                                      <p:cBhvr>
                                        <p:cTn id="35" dur="500" fill="hold"/>
                                        <p:tgtEl>
                                          <p:spTgt spid="3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9" grpId="0" animBg="1"/>
      <p:bldP spid="2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图片 2" descr="740f85c247b87b0cdcacec13298340ca"/>
          <p:cNvPicPr>
            <a:picLocks noChangeAspect="1"/>
          </p:cNvPicPr>
          <p:nvPr/>
        </p:nvPicPr>
        <p:blipFill>
          <a:blip r:embed="rId4" cstate="screen"/>
          <a:stretch>
            <a:fillRect/>
          </a:stretch>
        </p:blipFill>
        <p:spPr>
          <a:xfrm>
            <a:off x="1590675" y="2777490"/>
            <a:ext cx="2948305" cy="2990850"/>
          </a:xfrm>
          <a:prstGeom prst="rect">
            <a:avLst/>
          </a:prstGeom>
        </p:spPr>
      </p:pic>
      <p:pic>
        <p:nvPicPr>
          <p:cNvPr id="4" name="图片 3" descr="83162e21b1591c259cf04fe93fa16326"/>
          <p:cNvPicPr>
            <a:picLocks noChangeAspect="1"/>
          </p:cNvPicPr>
          <p:nvPr/>
        </p:nvPicPr>
        <p:blipFill>
          <a:blip r:embed="rId5" cstate="screen"/>
          <a:stretch>
            <a:fillRect/>
          </a:stretch>
        </p:blipFill>
        <p:spPr>
          <a:xfrm>
            <a:off x="8528050" y="1504315"/>
            <a:ext cx="1971040" cy="2119630"/>
          </a:xfrm>
          <a:prstGeom prst="rect">
            <a:avLst/>
          </a:prstGeom>
        </p:spPr>
      </p:pic>
      <p:sp>
        <p:nvSpPr>
          <p:cNvPr id="17" name="TextBox 16"/>
          <p:cNvSpPr txBox="1"/>
          <p:nvPr/>
        </p:nvSpPr>
        <p:spPr>
          <a:xfrm>
            <a:off x="4259869" y="2777500"/>
            <a:ext cx="1107996" cy="1200329"/>
          </a:xfrm>
          <a:prstGeom prst="rect">
            <a:avLst/>
          </a:prstGeom>
          <a:noFill/>
        </p:spPr>
        <p:txBody>
          <a:bodyPr wrap="none" rtlCol="0">
            <a:spAutoFit/>
          </a:bodyPr>
          <a:lstStyle/>
          <a:p>
            <a:pPr algn="ctr"/>
            <a:r>
              <a:rPr lang="en-US" sz="7200" dirty="0">
                <a:solidFill>
                  <a:schemeClr val="bg1"/>
                </a:solidFill>
                <a:latin typeface="华文中宋" panose="02010600040101010101" charset="-122"/>
                <a:ea typeface="华文中宋" panose="02010600040101010101" charset="-122"/>
              </a:rPr>
              <a:t>Ⅳ</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716329" y="2793188"/>
            <a:ext cx="3273291" cy="646331"/>
          </a:xfrm>
          <a:prstGeom prst="rect">
            <a:avLst/>
          </a:prstGeom>
          <a:noFill/>
        </p:spPr>
        <p:txBody>
          <a:bodyPr wrap="square" rtlCol="0">
            <a:spAutoFit/>
          </a:bodyPr>
          <a:lstStyle/>
          <a:p>
            <a:pPr algn="dist"/>
            <a:r>
              <a:rPr lang="en-US" sz="3600" b="1" dirty="0">
                <a:solidFill>
                  <a:schemeClr val="bg1"/>
                </a:solidFill>
                <a:latin typeface="Arial" pitchFamily="34" charset="0"/>
                <a:cs typeface="Arial" pitchFamily="34" charset="0"/>
              </a:rPr>
              <a:t>Post-reading</a:t>
            </a:r>
          </a:p>
        </p:txBody>
      </p:sp>
      <p:sp>
        <p:nvSpPr>
          <p:cNvPr id="10" name="文本框 5"/>
          <p:cNvSpPr txBox="1"/>
          <p:nvPr/>
        </p:nvSpPr>
        <p:spPr>
          <a:xfrm>
            <a:off x="5728407" y="3486054"/>
            <a:ext cx="3724352" cy="1200329"/>
          </a:xfrm>
          <a:prstGeom prst="rect">
            <a:avLst/>
          </a:prstGeom>
          <a:noFill/>
        </p:spPr>
        <p:txBody>
          <a:bodyPr wrap="square" rtlCol="0">
            <a:spAutoFit/>
          </a:bodyPr>
          <a:lstStyle/>
          <a:p>
            <a:pPr algn="ctr"/>
            <a:r>
              <a:rPr lang="en-US" altLang="zh-CN"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Do deliberate practice</a:t>
            </a:r>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pPr algn="ctr"/>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animBg="1"/>
      <p:bldP spid="17" grpId="0"/>
      <p:bldP spid="13"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04405"/>
            <a:ext cx="9868395" cy="5391397"/>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41"/>
          <p:cNvSpPr txBox="1"/>
          <p:nvPr/>
        </p:nvSpPr>
        <p:spPr>
          <a:xfrm>
            <a:off x="338575" y="5001533"/>
            <a:ext cx="1571644"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(P7)</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意识培养</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”：词汇网络化</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sp>
        <p:nvSpPr>
          <p:cNvPr id="20" name="矩形 19"/>
          <p:cNvSpPr/>
          <p:nvPr/>
        </p:nvSpPr>
        <p:spPr>
          <a:xfrm>
            <a:off x="2145475" y="2377711"/>
            <a:ext cx="9694225" cy="6001643"/>
          </a:xfrm>
          <a:prstGeom prst="rect">
            <a:avLst/>
          </a:prstGeom>
        </p:spPr>
        <p:txBody>
          <a:bodyPr wrap="square">
            <a:spAutoFit/>
          </a:bodyPr>
          <a:lstStyle/>
          <a:p>
            <a:pPr marL="514350" indent="-514350"/>
            <a:r>
              <a:rPr lang="en-US" altLang="zh-CN" sz="3200" dirty="0">
                <a:latin typeface="Times New Roman" pitchFamily="18" charset="0"/>
                <a:cs typeface="Times New Roman" pitchFamily="18" charset="0"/>
              </a:rPr>
              <a:t>(1) Julie _______ knew the truth.</a:t>
            </a:r>
          </a:p>
          <a:p>
            <a:r>
              <a:rPr lang="en-US" altLang="zh-CN" sz="3200" dirty="0">
                <a:latin typeface="Times New Roman" pitchFamily="18" charset="0"/>
                <a:cs typeface="Times New Roman" pitchFamily="18" charset="0"/>
              </a:rPr>
              <a:t>(2) He is a(n) ________ wolf and has few friends.</a:t>
            </a:r>
          </a:p>
          <a:p>
            <a:r>
              <a:rPr lang="en-US" altLang="zh-CN" sz="3200" dirty="0">
                <a:latin typeface="Times New Roman" pitchFamily="18" charset="0"/>
                <a:cs typeface="Times New Roman" pitchFamily="18" charset="0"/>
              </a:rPr>
              <a:t>(3) She lives _________ but she doesn’t feel _______.</a:t>
            </a:r>
          </a:p>
          <a:p>
            <a:r>
              <a:rPr lang="en-US" altLang="zh-CN" sz="3200" dirty="0">
                <a:latin typeface="Times New Roman" pitchFamily="18" charset="0"/>
                <a:cs typeface="Times New Roman" pitchFamily="18" charset="0"/>
              </a:rPr>
              <a:t>(4) There is a(n) ________ beach near my house and </a:t>
            </a:r>
          </a:p>
          <a:p>
            <a:r>
              <a:rPr lang="en-US" altLang="zh-CN" sz="3200" dirty="0">
                <a:latin typeface="Times New Roman" pitchFamily="18" charset="0"/>
                <a:cs typeface="Times New Roman" pitchFamily="18" charset="0"/>
              </a:rPr>
              <a:t>      only a few people would come to visit.</a:t>
            </a:r>
          </a:p>
          <a:p>
            <a:r>
              <a:rPr lang="en-US" altLang="zh-CN" sz="3200" dirty="0">
                <a:latin typeface="Times New Roman" pitchFamily="18" charset="0"/>
                <a:cs typeface="Times New Roman" pitchFamily="18" charset="0"/>
              </a:rPr>
              <a:t>(5)The flower, a(n) ________ dandelion (</a:t>
            </a:r>
            <a:r>
              <a:rPr lang="zh-CN" altLang="en-US" sz="3200" dirty="0">
                <a:latin typeface="Times New Roman" pitchFamily="18" charset="0"/>
                <a:cs typeface="Times New Roman" pitchFamily="18" charset="0"/>
              </a:rPr>
              <a:t>蒲公英</a:t>
            </a:r>
            <a:r>
              <a:rPr lang="en-US" altLang="zh-CN" sz="3200" dirty="0">
                <a:latin typeface="Times New Roman" pitchFamily="18" charset="0"/>
                <a:cs typeface="Times New Roman" pitchFamily="18" charset="0"/>
              </a:rPr>
              <a:t>) </a:t>
            </a:r>
          </a:p>
          <a:p>
            <a:r>
              <a:rPr lang="en-US" altLang="zh-CN" sz="3200" dirty="0">
                <a:latin typeface="Times New Roman" pitchFamily="18" charset="0"/>
                <a:cs typeface="Times New Roman" pitchFamily="18" charset="0"/>
              </a:rPr>
              <a:t>     standing against the bright blue sky, inspired me.</a:t>
            </a:r>
          </a:p>
          <a:p>
            <a:r>
              <a:rPr lang="zh-CN" altLang="en-US" sz="3200" i="1" dirty="0">
                <a:latin typeface="华文楷体" pitchFamily="2" charset="-122"/>
                <a:ea typeface="华文楷体" pitchFamily="2" charset="-122"/>
                <a:cs typeface="Times New Roman" pitchFamily="18" charset="0"/>
              </a:rPr>
              <a:t>                                                        （</a:t>
            </a:r>
            <a:r>
              <a:rPr lang="en-US" altLang="zh-CN" sz="3200" i="1" dirty="0">
                <a:latin typeface="华文楷体" pitchFamily="2" charset="-122"/>
                <a:ea typeface="华文楷体" pitchFamily="2" charset="-122"/>
                <a:cs typeface="Times New Roman" pitchFamily="18" charset="0"/>
              </a:rPr>
              <a:t>12 </a:t>
            </a:r>
            <a:r>
              <a:rPr lang="zh-CN" altLang="en-US" sz="3200" i="1" dirty="0">
                <a:latin typeface="华文楷体" pitchFamily="2" charset="-122"/>
                <a:ea typeface="华文楷体" pitchFamily="2" charset="-122"/>
                <a:cs typeface="Times New Roman" pitchFamily="18" charset="0"/>
              </a:rPr>
              <a:t>湖南阅读）</a:t>
            </a:r>
            <a:endParaRPr lang="en-US" altLang="zh-CN" sz="3200" i="1" dirty="0">
              <a:latin typeface="华文楷体" pitchFamily="2" charset="-122"/>
              <a:ea typeface="华文楷体" pitchFamily="2" charset="-122"/>
              <a:cs typeface="Times New Roman" pitchFamily="18" charset="0"/>
            </a:endParaRPr>
          </a:p>
          <a:p>
            <a:endParaRPr lang="en-US" altLang="zh-CN" sz="3200" i="1" dirty="0">
              <a:latin typeface="华文楷体" pitchFamily="2" charset="-122"/>
              <a:ea typeface="华文楷体" pitchFamily="2" charset="-122"/>
              <a:cs typeface="Times New Roman" pitchFamily="18" charset="0"/>
            </a:endParaRPr>
          </a:p>
          <a:p>
            <a:endParaRPr lang="en-US" altLang="zh-CN" sz="3200" dirty="0">
              <a:latin typeface="Times New Roman" pitchFamily="18" charset="0"/>
              <a:cs typeface="Times New Roman" pitchFamily="18" charset="0"/>
            </a:endParaRPr>
          </a:p>
          <a:p>
            <a:endParaRPr lang="en-US" altLang="zh-CN" sz="3200" dirty="0">
              <a:latin typeface="Times New Roman" pitchFamily="18" charset="0"/>
              <a:cs typeface="Times New Roman" pitchFamily="18" charset="0"/>
            </a:endParaRPr>
          </a:p>
          <a:p>
            <a:endParaRPr lang="zh-CN" altLang="en-US" sz="3200" dirty="0">
              <a:latin typeface="Times New Roman" pitchFamily="18" charset="0"/>
              <a:cs typeface="Times New Roman" pitchFamily="18" charset="0"/>
            </a:endParaRPr>
          </a:p>
        </p:txBody>
      </p:sp>
      <p:pic>
        <p:nvPicPr>
          <p:cNvPr id="27" name="图片 26" descr="QQ图片20180720112524_副本.jpg"/>
          <p:cNvPicPr>
            <a:picLocks noChangeAspect="1"/>
          </p:cNvPicPr>
          <p:nvPr/>
        </p:nvPicPr>
        <p:blipFill>
          <a:blip r:embed="rId4" cstate="print"/>
          <a:stretch>
            <a:fillRect/>
          </a:stretch>
        </p:blipFill>
        <p:spPr>
          <a:xfrm>
            <a:off x="142506" y="2256312"/>
            <a:ext cx="1876300"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28" name="TextBox 27"/>
          <p:cNvSpPr txBox="1"/>
          <p:nvPr/>
        </p:nvSpPr>
        <p:spPr>
          <a:xfrm>
            <a:off x="3823854" y="2398817"/>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alone</a:t>
            </a:r>
            <a:endParaRPr lang="zh-CN" altLang="en-US" sz="3200" b="1" dirty="0">
              <a:solidFill>
                <a:srgbClr val="FF0000"/>
              </a:solidFill>
              <a:latin typeface="Times New Roman" pitchFamily="18" charset="0"/>
              <a:cs typeface="Times New Roman" pitchFamily="18" charset="0"/>
            </a:endParaRPr>
          </a:p>
        </p:txBody>
      </p:sp>
      <p:sp>
        <p:nvSpPr>
          <p:cNvPr id="29" name="TextBox 28"/>
          <p:cNvSpPr txBox="1"/>
          <p:nvPr/>
        </p:nvSpPr>
        <p:spPr>
          <a:xfrm>
            <a:off x="4809506" y="2859975"/>
            <a:ext cx="1997034"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lone</a:t>
            </a:r>
            <a:endParaRPr lang="zh-CN" altLang="en-US" sz="3200" b="1" dirty="0">
              <a:solidFill>
                <a:srgbClr val="FF0000"/>
              </a:solidFill>
              <a:latin typeface="Times New Roman" pitchFamily="18" charset="0"/>
              <a:cs typeface="Times New Roman" pitchFamily="18" charset="0"/>
            </a:endParaRPr>
          </a:p>
        </p:txBody>
      </p:sp>
      <p:sp>
        <p:nvSpPr>
          <p:cNvPr id="30" name="TextBox 29"/>
          <p:cNvSpPr txBox="1"/>
          <p:nvPr/>
        </p:nvSpPr>
        <p:spPr>
          <a:xfrm>
            <a:off x="4674919" y="3428010"/>
            <a:ext cx="1997034"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alone</a:t>
            </a:r>
            <a:endParaRPr lang="zh-CN" altLang="en-US" sz="3200" b="1" dirty="0">
              <a:solidFill>
                <a:srgbClr val="FF0000"/>
              </a:solidFill>
              <a:latin typeface="Times New Roman" pitchFamily="18" charset="0"/>
              <a:cs typeface="Times New Roman" pitchFamily="18" charset="0"/>
            </a:endParaRPr>
          </a:p>
        </p:txBody>
      </p:sp>
      <p:sp>
        <p:nvSpPr>
          <p:cNvPr id="14" name="矩形 13"/>
          <p:cNvSpPr/>
          <p:nvPr/>
        </p:nvSpPr>
        <p:spPr>
          <a:xfrm>
            <a:off x="2226622" y="1639462"/>
            <a:ext cx="9694225" cy="1077218"/>
          </a:xfrm>
          <a:prstGeom prst="rect">
            <a:avLst/>
          </a:prstGeom>
        </p:spPr>
        <p:txBody>
          <a:bodyPr wrap="square">
            <a:spAutoFit/>
          </a:bodyPr>
          <a:lstStyle/>
          <a:p>
            <a:r>
              <a:rPr lang="zh-CN" altLang="en-US" sz="2800" b="1" dirty="0">
                <a:latin typeface="黑体" pitchFamily="49" charset="-122"/>
                <a:ea typeface="黑体" pitchFamily="49" charset="-122"/>
              </a:rPr>
              <a:t>用括号内所给词的正确形式填空 </a:t>
            </a:r>
            <a:r>
              <a:rPr lang="en-US" altLang="zh-CN" sz="3200" b="1" dirty="0"/>
              <a:t>(lone, lonely, alone)</a:t>
            </a:r>
            <a:endParaRPr lang="en-US" altLang="zh-CN" sz="3200" b="1" dirty="0">
              <a:latin typeface="Times New Roman" pitchFamily="18" charset="0"/>
              <a:cs typeface="Times New Roman" pitchFamily="18" charset="0"/>
            </a:endParaRPr>
          </a:p>
          <a:p>
            <a:endParaRPr lang="zh-CN" altLang="en-US" sz="3200" dirty="0">
              <a:latin typeface="Times New Roman" pitchFamily="18" charset="0"/>
              <a:cs typeface="Times New Roman" pitchFamily="18" charset="0"/>
            </a:endParaRPr>
          </a:p>
        </p:txBody>
      </p:sp>
      <p:sp>
        <p:nvSpPr>
          <p:cNvPr id="15" name="TextBox 14"/>
          <p:cNvSpPr txBox="1"/>
          <p:nvPr/>
        </p:nvSpPr>
        <p:spPr>
          <a:xfrm>
            <a:off x="9684328" y="3331027"/>
            <a:ext cx="1997034"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lonely</a:t>
            </a:r>
            <a:endParaRPr lang="zh-CN" altLang="en-US" sz="3200" b="1" dirty="0">
              <a:solidFill>
                <a:srgbClr val="FF0000"/>
              </a:solidFill>
              <a:latin typeface="Times New Roman" pitchFamily="18" charset="0"/>
              <a:cs typeface="Times New Roman" pitchFamily="18" charset="0"/>
            </a:endParaRPr>
          </a:p>
        </p:txBody>
      </p:sp>
      <p:sp>
        <p:nvSpPr>
          <p:cNvPr id="23" name="TextBox 22"/>
          <p:cNvSpPr txBox="1"/>
          <p:nvPr/>
        </p:nvSpPr>
        <p:spPr>
          <a:xfrm>
            <a:off x="5217226" y="3899064"/>
            <a:ext cx="1997034"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lonely</a:t>
            </a:r>
            <a:endParaRPr lang="zh-CN" altLang="en-US" sz="3200" b="1" dirty="0">
              <a:solidFill>
                <a:srgbClr val="FF0000"/>
              </a:solidFill>
              <a:latin typeface="Times New Roman" pitchFamily="18" charset="0"/>
              <a:cs typeface="Times New Roman" pitchFamily="18" charset="0"/>
            </a:endParaRPr>
          </a:p>
        </p:txBody>
      </p:sp>
      <p:sp>
        <p:nvSpPr>
          <p:cNvPr id="24" name="TextBox 23"/>
          <p:cNvSpPr txBox="1"/>
          <p:nvPr/>
        </p:nvSpPr>
        <p:spPr>
          <a:xfrm>
            <a:off x="5674425" y="4853050"/>
            <a:ext cx="1997034"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lone</a:t>
            </a:r>
            <a:endParaRPr lang="zh-CN" altLang="en-US" sz="3200" b="1" dirty="0">
              <a:solidFill>
                <a:srgbClr val="FF0000"/>
              </a:solidFill>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ppt_x"/>
                                          </p:val>
                                        </p:tav>
                                        <p:tav tm="100000">
                                          <p:val>
                                            <p:strVal val="#ppt_x"/>
                                          </p:val>
                                        </p:tav>
                                      </p:tavLst>
                                    </p:anim>
                                    <p:anim calcmode="lin" valueType="num">
                                      <p:cBhvr additive="base">
                                        <p:cTn id="1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 fill="hold"/>
                                        <p:tgtEl>
                                          <p:spTgt spid="30"/>
                                        </p:tgtEl>
                                        <p:attrNameLst>
                                          <p:attrName>ppt_x</p:attrName>
                                        </p:attrNameLst>
                                      </p:cBhvr>
                                      <p:tavLst>
                                        <p:tav tm="0">
                                          <p:val>
                                            <p:strVal val="#ppt_x"/>
                                          </p:val>
                                        </p:tav>
                                        <p:tav tm="100000">
                                          <p:val>
                                            <p:strVal val="#ppt_x"/>
                                          </p:val>
                                        </p:tav>
                                      </p:tavLst>
                                    </p:anim>
                                    <p:anim calcmode="lin" valueType="num">
                                      <p:cBhvr additive="base">
                                        <p:cTn id="2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ppt_x"/>
                                          </p:val>
                                        </p:tav>
                                        <p:tav tm="100000">
                                          <p:val>
                                            <p:strVal val="#ppt_x"/>
                                          </p:val>
                                        </p:tav>
                                      </p:tavLst>
                                    </p:anim>
                                    <p:anim calcmode="lin" valueType="num">
                                      <p:cBhvr additive="base">
                                        <p:cTn id="3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15" grpId="0"/>
      <p:bldP spid="23" grpId="0"/>
      <p:bldP spid="2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04405"/>
            <a:ext cx="9868395" cy="5391397"/>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41"/>
          <p:cNvSpPr txBox="1"/>
          <p:nvPr/>
        </p:nvSpPr>
        <p:spPr>
          <a:xfrm>
            <a:off x="338575" y="5001533"/>
            <a:ext cx="1571644"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(P7)</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意识培养</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”：词汇网络化</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pic>
        <p:nvPicPr>
          <p:cNvPr id="27" name="图片 26" descr="QQ图片20180720112524_副本.jpg"/>
          <p:cNvPicPr>
            <a:picLocks noChangeAspect="1"/>
          </p:cNvPicPr>
          <p:nvPr/>
        </p:nvPicPr>
        <p:blipFill>
          <a:blip r:embed="rId4" cstate="print"/>
          <a:stretch>
            <a:fillRect/>
          </a:stretch>
        </p:blipFill>
        <p:spPr>
          <a:xfrm>
            <a:off x="142506" y="2256312"/>
            <a:ext cx="1876300"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14" name="矩形 13"/>
          <p:cNvSpPr/>
          <p:nvPr/>
        </p:nvSpPr>
        <p:spPr>
          <a:xfrm>
            <a:off x="2226622" y="1639462"/>
            <a:ext cx="9694225" cy="1015663"/>
          </a:xfrm>
          <a:prstGeom prst="rect">
            <a:avLst/>
          </a:prstGeom>
        </p:spPr>
        <p:txBody>
          <a:bodyPr wrap="square">
            <a:spAutoFit/>
          </a:bodyPr>
          <a:lstStyle/>
          <a:p>
            <a:r>
              <a:rPr lang="zh-CN" altLang="en-US" sz="2800" b="1" dirty="0">
                <a:latin typeface="黑体" pitchFamily="49" charset="-122"/>
                <a:ea typeface="黑体" pitchFamily="49" charset="-122"/>
              </a:rPr>
              <a:t>根据所给提示完成下列句子</a:t>
            </a:r>
            <a:endParaRPr lang="en-US" altLang="zh-CN" sz="3200" b="1" dirty="0">
              <a:latin typeface="Times New Roman" pitchFamily="18" charset="0"/>
              <a:cs typeface="Times New Roman" pitchFamily="18" charset="0"/>
            </a:endParaRPr>
          </a:p>
          <a:p>
            <a:endParaRPr lang="zh-CN" altLang="en-US" sz="3200" dirty="0">
              <a:latin typeface="Times New Roman" pitchFamily="18" charset="0"/>
              <a:cs typeface="Times New Roman" pitchFamily="18" charset="0"/>
            </a:endParaRPr>
          </a:p>
        </p:txBody>
      </p:sp>
      <p:pic>
        <p:nvPicPr>
          <p:cNvPr id="2049" name="Picture 1" descr="C:\Users\xhl01\AppData\Roaming\Tencent\Users\173008751\QQ\WinTemp\RichOle\0W~9J1Q15FXHZR7A69ZYNQL.png"/>
          <p:cNvPicPr>
            <a:picLocks noChangeAspect="1" noChangeArrowheads="1"/>
          </p:cNvPicPr>
          <p:nvPr/>
        </p:nvPicPr>
        <p:blipFill>
          <a:blip r:embed="rId5"/>
          <a:srcRect/>
          <a:stretch>
            <a:fillRect/>
          </a:stretch>
        </p:blipFill>
        <p:spPr bwMode="auto">
          <a:xfrm>
            <a:off x="1615043" y="7232071"/>
            <a:ext cx="8942120" cy="3684693"/>
          </a:xfrm>
          <a:prstGeom prst="rect">
            <a:avLst/>
          </a:prstGeom>
          <a:noFill/>
        </p:spPr>
      </p:pic>
      <p:sp>
        <p:nvSpPr>
          <p:cNvPr id="26" name="矩形 25"/>
          <p:cNvSpPr/>
          <p:nvPr/>
        </p:nvSpPr>
        <p:spPr>
          <a:xfrm>
            <a:off x="2145475" y="2377711"/>
            <a:ext cx="9694225" cy="4524315"/>
          </a:xfrm>
          <a:prstGeom prst="rect">
            <a:avLst/>
          </a:prstGeom>
        </p:spPr>
        <p:txBody>
          <a:bodyPr wrap="square">
            <a:spAutoFit/>
          </a:bodyPr>
          <a:lstStyle/>
          <a:p>
            <a:pPr marL="514350" indent="-514350"/>
            <a:r>
              <a:rPr lang="en-US" altLang="zh-CN" sz="3200" dirty="0">
                <a:latin typeface="Times New Roman" pitchFamily="18" charset="0"/>
                <a:cs typeface="Times New Roman" pitchFamily="18" charset="0"/>
              </a:rPr>
              <a:t>(1) Not until two days after the earthquake did she find her mother ________ (live). </a:t>
            </a:r>
            <a:r>
              <a:rPr lang="zh-CN" altLang="en-US" sz="3200" i="1" dirty="0">
                <a:latin typeface="华文楷体" pitchFamily="2" charset="-122"/>
                <a:ea typeface="华文楷体" pitchFamily="2" charset="-122"/>
                <a:cs typeface="Times New Roman" pitchFamily="18" charset="0"/>
              </a:rPr>
              <a:t>（</a:t>
            </a:r>
            <a:r>
              <a:rPr lang="en-US" altLang="zh-CN" sz="3200" i="1" dirty="0">
                <a:latin typeface="华文楷体" pitchFamily="2" charset="-122"/>
                <a:ea typeface="华文楷体" pitchFamily="2" charset="-122"/>
                <a:cs typeface="Times New Roman" pitchFamily="18" charset="0"/>
              </a:rPr>
              <a:t>11 </a:t>
            </a:r>
            <a:r>
              <a:rPr lang="zh-CN" altLang="en-US" sz="3200" i="1" dirty="0">
                <a:latin typeface="华文楷体" pitchFamily="2" charset="-122"/>
                <a:ea typeface="华文楷体" pitchFamily="2" charset="-122"/>
                <a:cs typeface="Times New Roman" pitchFamily="18" charset="0"/>
              </a:rPr>
              <a:t>湖北完成句子）</a:t>
            </a:r>
          </a:p>
          <a:p>
            <a:r>
              <a:rPr lang="en-US" altLang="zh-CN" sz="3200" dirty="0">
                <a:latin typeface="Times New Roman" pitchFamily="18" charset="0"/>
                <a:cs typeface="Times New Roman" pitchFamily="18" charset="0"/>
              </a:rPr>
              <a:t>(2) After years of construction, this town is as ________  </a:t>
            </a:r>
          </a:p>
          <a:p>
            <a:r>
              <a:rPr lang="en-US" altLang="zh-CN" sz="3200" dirty="0">
                <a:latin typeface="Times New Roman" pitchFamily="18" charset="0"/>
                <a:cs typeface="Times New Roman" pitchFamily="18" charset="0"/>
              </a:rPr>
              <a:t>     (live) now as it used to be before the earthquake. </a:t>
            </a:r>
          </a:p>
          <a:p>
            <a:r>
              <a:rPr lang="en-US" altLang="zh-CN" sz="3200" i="1" dirty="0">
                <a:latin typeface="Times New Roman" pitchFamily="18" charset="0"/>
                <a:ea typeface="华文楷体" pitchFamily="2" charset="-122"/>
                <a:cs typeface="Times New Roman" pitchFamily="18" charset="0"/>
              </a:rPr>
              <a:t>                                                   </a:t>
            </a:r>
            <a:r>
              <a:rPr lang="zh-CN" altLang="en-US" sz="3200" i="1" dirty="0">
                <a:latin typeface="华文楷体" pitchFamily="2" charset="-122"/>
                <a:ea typeface="华文楷体" pitchFamily="2" charset="-122"/>
                <a:cs typeface="Times New Roman" pitchFamily="18" charset="0"/>
              </a:rPr>
              <a:t>（</a:t>
            </a:r>
            <a:r>
              <a:rPr lang="en-US" altLang="zh-CN" sz="3200" i="1" dirty="0">
                <a:latin typeface="华文楷体" pitchFamily="2" charset="-122"/>
                <a:ea typeface="华文楷体" pitchFamily="2" charset="-122"/>
                <a:cs typeface="Times New Roman" pitchFamily="18" charset="0"/>
              </a:rPr>
              <a:t>13 </a:t>
            </a:r>
            <a:r>
              <a:rPr lang="zh-CN" altLang="en-US" sz="3200" i="1" dirty="0">
                <a:latin typeface="华文楷体" pitchFamily="2" charset="-122"/>
                <a:ea typeface="华文楷体" pitchFamily="2" charset="-122"/>
                <a:cs typeface="Times New Roman" pitchFamily="18" charset="0"/>
              </a:rPr>
              <a:t>上海翻译句子）</a:t>
            </a:r>
          </a:p>
          <a:p>
            <a:r>
              <a:rPr lang="en-US" altLang="zh-CN" sz="3200" dirty="0">
                <a:latin typeface="Times New Roman" pitchFamily="18" charset="0"/>
                <a:cs typeface="Times New Roman" pitchFamily="18" charset="0"/>
              </a:rPr>
              <a:t>(3) It is _________ (like) that you could suffer from bad  </a:t>
            </a:r>
          </a:p>
          <a:p>
            <a:r>
              <a:rPr lang="en-US" altLang="zh-CN" sz="3200" dirty="0">
                <a:latin typeface="Times New Roman" pitchFamily="18" charset="0"/>
                <a:cs typeface="Times New Roman" pitchFamily="18" charset="0"/>
              </a:rPr>
              <a:t>      health if you keep smoking.</a:t>
            </a:r>
          </a:p>
          <a:p>
            <a:r>
              <a:rPr lang="en-US" altLang="zh-CN" sz="3200" dirty="0">
                <a:latin typeface="Times New Roman" pitchFamily="18" charset="0"/>
                <a:cs typeface="Times New Roman" pitchFamily="18" charset="0"/>
              </a:rPr>
              <a:t>(4) Great minds think __________ (like).</a:t>
            </a:r>
          </a:p>
          <a:p>
            <a:endParaRPr lang="zh-CN" altLang="en-US" sz="3200" dirty="0">
              <a:latin typeface="Times New Roman" pitchFamily="18" charset="0"/>
              <a:cs typeface="Times New Roman" pitchFamily="18" charset="0"/>
            </a:endParaRPr>
          </a:p>
        </p:txBody>
      </p:sp>
      <p:sp>
        <p:nvSpPr>
          <p:cNvPr id="31" name="TextBox 30"/>
          <p:cNvSpPr txBox="1"/>
          <p:nvPr/>
        </p:nvSpPr>
        <p:spPr>
          <a:xfrm>
            <a:off x="4928259" y="2838204"/>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alive</a:t>
            </a:r>
            <a:endParaRPr lang="zh-CN" altLang="en-US" sz="3200" b="1" dirty="0">
              <a:solidFill>
                <a:srgbClr val="FF0000"/>
              </a:solidFill>
              <a:latin typeface="Times New Roman" pitchFamily="18" charset="0"/>
              <a:cs typeface="Times New Roman" pitchFamily="18" charset="0"/>
            </a:endParaRPr>
          </a:p>
        </p:txBody>
      </p:sp>
      <p:sp>
        <p:nvSpPr>
          <p:cNvPr id="33" name="TextBox 32"/>
          <p:cNvSpPr txBox="1"/>
          <p:nvPr/>
        </p:nvSpPr>
        <p:spPr>
          <a:xfrm>
            <a:off x="9973293" y="3323113"/>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lively</a:t>
            </a:r>
            <a:endParaRPr lang="zh-CN" altLang="en-US" sz="3200" b="1" dirty="0">
              <a:solidFill>
                <a:srgbClr val="FF0000"/>
              </a:solidFill>
              <a:latin typeface="Times New Roman" pitchFamily="18" charset="0"/>
              <a:cs typeface="Times New Roman" pitchFamily="18" charset="0"/>
            </a:endParaRPr>
          </a:p>
        </p:txBody>
      </p:sp>
      <p:sp>
        <p:nvSpPr>
          <p:cNvPr id="34" name="TextBox 33"/>
          <p:cNvSpPr txBox="1"/>
          <p:nvPr/>
        </p:nvSpPr>
        <p:spPr>
          <a:xfrm>
            <a:off x="3667495" y="4783778"/>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likely</a:t>
            </a:r>
            <a:endParaRPr lang="zh-CN" altLang="en-US" sz="3200" b="1" dirty="0">
              <a:solidFill>
                <a:srgbClr val="FF0000"/>
              </a:solidFill>
              <a:latin typeface="Times New Roman" pitchFamily="18" charset="0"/>
              <a:cs typeface="Times New Roman" pitchFamily="18" charset="0"/>
            </a:endParaRPr>
          </a:p>
        </p:txBody>
      </p:sp>
      <p:sp>
        <p:nvSpPr>
          <p:cNvPr id="35" name="TextBox 34"/>
          <p:cNvSpPr txBox="1"/>
          <p:nvPr/>
        </p:nvSpPr>
        <p:spPr>
          <a:xfrm>
            <a:off x="6042560" y="5769430"/>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alike</a:t>
            </a:r>
            <a:endParaRPr lang="zh-CN" altLang="en-US" sz="3200" b="1" dirty="0">
              <a:solidFill>
                <a:srgbClr val="FF0000"/>
              </a:solidFill>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ppt_x"/>
                                          </p:val>
                                        </p:tav>
                                        <p:tav tm="100000">
                                          <p:val>
                                            <p:strVal val="#ppt_x"/>
                                          </p:val>
                                        </p:tav>
                                      </p:tavLst>
                                    </p:anim>
                                    <p:anim calcmode="lin" valueType="num">
                                      <p:cBhvr additive="base">
                                        <p:cTn id="2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fill="hold"/>
                                        <p:tgtEl>
                                          <p:spTgt spid="35"/>
                                        </p:tgtEl>
                                        <p:attrNameLst>
                                          <p:attrName>ppt_x</p:attrName>
                                        </p:attrNameLst>
                                      </p:cBhvr>
                                      <p:tavLst>
                                        <p:tav tm="0">
                                          <p:val>
                                            <p:strVal val="#ppt_x"/>
                                          </p:val>
                                        </p:tav>
                                        <p:tav tm="100000">
                                          <p:val>
                                            <p:strVal val="#ppt_x"/>
                                          </p:val>
                                        </p:tav>
                                      </p:tavLst>
                                    </p:anim>
                                    <p:anim calcmode="lin" valueType="num">
                                      <p:cBhvr additive="base">
                                        <p:cTn id="26"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4" grpId="0"/>
      <p:bldP spid="3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04405"/>
            <a:ext cx="9868395" cy="5391397"/>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41"/>
          <p:cNvSpPr txBox="1"/>
          <p:nvPr/>
        </p:nvSpPr>
        <p:spPr>
          <a:xfrm>
            <a:off x="338575" y="5001533"/>
            <a:ext cx="1571644"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(P7)</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意识培养</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”：词汇网络化</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pic>
        <p:nvPicPr>
          <p:cNvPr id="27" name="图片 26" descr="QQ图片20180720112524_副本.jpg"/>
          <p:cNvPicPr>
            <a:picLocks noChangeAspect="1"/>
          </p:cNvPicPr>
          <p:nvPr/>
        </p:nvPicPr>
        <p:blipFill>
          <a:blip r:embed="rId4" cstate="print"/>
          <a:stretch>
            <a:fillRect/>
          </a:stretch>
        </p:blipFill>
        <p:spPr>
          <a:xfrm>
            <a:off x="142506" y="2256312"/>
            <a:ext cx="1876300"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14" name="矩形 13"/>
          <p:cNvSpPr/>
          <p:nvPr/>
        </p:nvSpPr>
        <p:spPr>
          <a:xfrm>
            <a:off x="2226622" y="1639462"/>
            <a:ext cx="9694225" cy="1015663"/>
          </a:xfrm>
          <a:prstGeom prst="rect">
            <a:avLst/>
          </a:prstGeom>
        </p:spPr>
        <p:txBody>
          <a:bodyPr wrap="square">
            <a:spAutoFit/>
          </a:bodyPr>
          <a:lstStyle/>
          <a:p>
            <a:r>
              <a:rPr lang="zh-CN" altLang="en-US" sz="2800" b="1" dirty="0">
                <a:latin typeface="黑体" pitchFamily="49" charset="-122"/>
                <a:ea typeface="黑体" pitchFamily="49" charset="-122"/>
              </a:rPr>
              <a:t>根据所给提示完成下列句子</a:t>
            </a:r>
            <a:endParaRPr lang="en-US" altLang="zh-CN" sz="3200" b="1" dirty="0">
              <a:latin typeface="Times New Roman" pitchFamily="18" charset="0"/>
              <a:cs typeface="Times New Roman" pitchFamily="18" charset="0"/>
            </a:endParaRPr>
          </a:p>
          <a:p>
            <a:endParaRPr lang="zh-CN" altLang="en-US" sz="3200" dirty="0">
              <a:latin typeface="Times New Roman" pitchFamily="18" charset="0"/>
              <a:cs typeface="Times New Roman" pitchFamily="18" charset="0"/>
            </a:endParaRPr>
          </a:p>
        </p:txBody>
      </p:sp>
      <p:sp>
        <p:nvSpPr>
          <p:cNvPr id="26" name="矩形 25"/>
          <p:cNvSpPr/>
          <p:nvPr/>
        </p:nvSpPr>
        <p:spPr>
          <a:xfrm>
            <a:off x="2145475" y="2377711"/>
            <a:ext cx="9694225" cy="6001643"/>
          </a:xfrm>
          <a:prstGeom prst="rect">
            <a:avLst/>
          </a:prstGeom>
        </p:spPr>
        <p:txBody>
          <a:bodyPr wrap="square">
            <a:spAutoFit/>
          </a:bodyPr>
          <a:lstStyle/>
          <a:p>
            <a:r>
              <a:rPr lang="en-US" altLang="zh-CN" sz="3200" dirty="0">
                <a:latin typeface="Times New Roman" pitchFamily="18" charset="0"/>
                <a:cs typeface="Times New Roman" pitchFamily="18" charset="0"/>
              </a:rPr>
              <a:t>(5) Drinking only a cup of coffee will keep me ________  </a:t>
            </a:r>
          </a:p>
          <a:p>
            <a:r>
              <a:rPr lang="en-US" altLang="zh-CN" sz="3200" dirty="0">
                <a:latin typeface="Times New Roman" pitchFamily="18" charset="0"/>
                <a:cs typeface="Times New Roman" pitchFamily="18" charset="0"/>
              </a:rPr>
              <a:t>     (wake) all night. </a:t>
            </a:r>
            <a:r>
              <a:rPr lang="zh-CN" altLang="en-US" sz="3200" i="1" dirty="0">
                <a:latin typeface="华文楷体" pitchFamily="2" charset="-122"/>
                <a:ea typeface="华文楷体" pitchFamily="2" charset="-122"/>
                <a:cs typeface="Times New Roman" pitchFamily="18" charset="0"/>
              </a:rPr>
              <a:t>（</a:t>
            </a:r>
            <a:r>
              <a:rPr lang="en-US" altLang="zh-CN" sz="3200" i="1" dirty="0">
                <a:latin typeface="华文楷体" pitchFamily="2" charset="-122"/>
                <a:ea typeface="华文楷体" pitchFamily="2" charset="-122"/>
                <a:cs typeface="Times New Roman" pitchFamily="18" charset="0"/>
              </a:rPr>
              <a:t>09 </a:t>
            </a:r>
            <a:r>
              <a:rPr lang="zh-CN" altLang="en-US" sz="3200" i="1" dirty="0">
                <a:latin typeface="华文楷体" pitchFamily="2" charset="-122"/>
                <a:ea typeface="华文楷体" pitchFamily="2" charset="-122"/>
                <a:cs typeface="Times New Roman" pitchFamily="18" charset="0"/>
              </a:rPr>
              <a:t>上海翻译句子）</a:t>
            </a:r>
          </a:p>
          <a:p>
            <a:r>
              <a:rPr lang="en-US" altLang="zh-CN" sz="3200" dirty="0">
                <a:latin typeface="Times New Roman" pitchFamily="18" charset="0"/>
                <a:cs typeface="Times New Roman" pitchFamily="18" charset="0"/>
              </a:rPr>
              <a:t>(6) Last night I _________ (wake), shaking with fear.  </a:t>
            </a:r>
          </a:p>
          <a:p>
            <a:r>
              <a:rPr lang="en-US" altLang="zh-CN" sz="3200" i="1" dirty="0">
                <a:latin typeface="Times New Roman" pitchFamily="18" charset="0"/>
                <a:ea typeface="华文楷体" pitchFamily="2" charset="-122"/>
                <a:cs typeface="Times New Roman" pitchFamily="18" charset="0"/>
              </a:rPr>
              <a:t>                                                                   </a:t>
            </a:r>
            <a:r>
              <a:rPr lang="zh-CN" altLang="en-US" sz="3200" i="1" dirty="0">
                <a:latin typeface="华文楷体" pitchFamily="2" charset="-122"/>
                <a:ea typeface="华文楷体" pitchFamily="2" charset="-122"/>
                <a:cs typeface="Times New Roman" pitchFamily="18" charset="0"/>
              </a:rPr>
              <a:t>（外研⑥</a:t>
            </a:r>
            <a:r>
              <a:rPr lang="en-US" altLang="zh-CN" sz="3200" i="1" dirty="0">
                <a:latin typeface="华文楷体" pitchFamily="2" charset="-122"/>
                <a:ea typeface="华文楷体" pitchFamily="2" charset="-122"/>
                <a:cs typeface="Times New Roman" pitchFamily="18" charset="0"/>
              </a:rPr>
              <a:t>-5</a:t>
            </a:r>
            <a:r>
              <a:rPr lang="zh-CN" altLang="en-US" sz="3200" i="1" dirty="0">
                <a:latin typeface="华文楷体" pitchFamily="2" charset="-122"/>
                <a:ea typeface="华文楷体" pitchFamily="2" charset="-122"/>
                <a:cs typeface="Times New Roman" pitchFamily="18" charset="0"/>
              </a:rPr>
              <a:t>）</a:t>
            </a:r>
          </a:p>
          <a:p>
            <a:r>
              <a:rPr lang="en-US" altLang="zh-CN" sz="3200" dirty="0">
                <a:latin typeface="Times New Roman" pitchFamily="18" charset="0"/>
                <a:cs typeface="Times New Roman" pitchFamily="18" charset="0"/>
              </a:rPr>
              <a:t>(7) I ________(sleep) badly and found it hard to keep my  </a:t>
            </a:r>
          </a:p>
          <a:p>
            <a:r>
              <a:rPr lang="en-US" altLang="zh-CN" sz="3200" dirty="0">
                <a:latin typeface="Times New Roman" pitchFamily="18" charset="0"/>
                <a:cs typeface="Times New Roman" pitchFamily="18" charset="0"/>
              </a:rPr>
              <a:t>      mind on the teacher’s words.</a:t>
            </a:r>
          </a:p>
          <a:p>
            <a:r>
              <a:rPr lang="en-US" altLang="zh-CN" sz="3200" dirty="0">
                <a:latin typeface="Times New Roman" pitchFamily="18" charset="0"/>
                <a:cs typeface="Times New Roman" pitchFamily="18" charset="0"/>
              </a:rPr>
              <a:t>(8) The lecture was so boring that I almost fell _________  </a:t>
            </a:r>
          </a:p>
          <a:p>
            <a:r>
              <a:rPr lang="en-US" altLang="zh-CN" sz="3200" dirty="0">
                <a:latin typeface="Times New Roman" pitchFamily="18" charset="0"/>
                <a:cs typeface="Times New Roman" pitchFamily="18" charset="0"/>
              </a:rPr>
              <a:t>     (sleep) after the first 30 minutes.</a:t>
            </a:r>
          </a:p>
          <a:p>
            <a:endParaRPr lang="en-US" altLang="zh-CN" sz="3200" dirty="0">
              <a:latin typeface="Times New Roman" pitchFamily="18" charset="0"/>
              <a:cs typeface="Times New Roman" pitchFamily="18" charset="0"/>
            </a:endParaRPr>
          </a:p>
          <a:p>
            <a:endParaRPr lang="en-US" altLang="zh-CN" sz="3200" dirty="0">
              <a:latin typeface="Times New Roman" pitchFamily="18" charset="0"/>
              <a:cs typeface="Times New Roman" pitchFamily="18" charset="0"/>
            </a:endParaRPr>
          </a:p>
          <a:p>
            <a:endParaRPr lang="en-US" altLang="zh-CN" sz="3200" dirty="0">
              <a:latin typeface="Times New Roman" pitchFamily="18" charset="0"/>
              <a:cs typeface="Times New Roman" pitchFamily="18" charset="0"/>
            </a:endParaRPr>
          </a:p>
          <a:p>
            <a:endParaRPr lang="zh-CN" altLang="en-US" sz="3200" dirty="0">
              <a:latin typeface="Times New Roman" pitchFamily="18" charset="0"/>
              <a:cs typeface="Times New Roman" pitchFamily="18" charset="0"/>
            </a:endParaRPr>
          </a:p>
        </p:txBody>
      </p:sp>
      <p:sp>
        <p:nvSpPr>
          <p:cNvPr id="15" name="TextBox 14"/>
          <p:cNvSpPr txBox="1"/>
          <p:nvPr/>
        </p:nvSpPr>
        <p:spPr>
          <a:xfrm>
            <a:off x="10105900" y="2398817"/>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awake</a:t>
            </a:r>
            <a:endParaRPr lang="zh-CN" altLang="en-US" sz="3200" b="1" dirty="0">
              <a:solidFill>
                <a:srgbClr val="FF0000"/>
              </a:solidFill>
              <a:latin typeface="Times New Roman" pitchFamily="18" charset="0"/>
              <a:cs typeface="Times New Roman" pitchFamily="18" charset="0"/>
            </a:endParaRPr>
          </a:p>
        </p:txBody>
      </p:sp>
      <p:sp>
        <p:nvSpPr>
          <p:cNvPr id="16" name="TextBox 15"/>
          <p:cNvSpPr txBox="1"/>
          <p:nvPr/>
        </p:nvSpPr>
        <p:spPr>
          <a:xfrm>
            <a:off x="5023262" y="3360718"/>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woke</a:t>
            </a:r>
            <a:endParaRPr lang="zh-CN" altLang="en-US" sz="3200" b="1" dirty="0">
              <a:solidFill>
                <a:srgbClr val="FF0000"/>
              </a:solidFill>
              <a:latin typeface="Times New Roman" pitchFamily="18" charset="0"/>
              <a:cs typeface="Times New Roman" pitchFamily="18" charset="0"/>
            </a:endParaRPr>
          </a:p>
        </p:txBody>
      </p:sp>
      <p:sp>
        <p:nvSpPr>
          <p:cNvPr id="17" name="TextBox 16"/>
          <p:cNvSpPr txBox="1"/>
          <p:nvPr/>
        </p:nvSpPr>
        <p:spPr>
          <a:xfrm>
            <a:off x="3289464" y="4334495"/>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slept</a:t>
            </a:r>
            <a:endParaRPr lang="zh-CN" altLang="en-US" sz="3200" b="1" dirty="0">
              <a:solidFill>
                <a:srgbClr val="FF0000"/>
              </a:solidFill>
              <a:latin typeface="Times New Roman" pitchFamily="18" charset="0"/>
              <a:cs typeface="Times New Roman" pitchFamily="18" charset="0"/>
            </a:endParaRPr>
          </a:p>
        </p:txBody>
      </p:sp>
      <p:sp>
        <p:nvSpPr>
          <p:cNvPr id="20" name="TextBox 19"/>
          <p:cNvSpPr txBox="1"/>
          <p:nvPr/>
        </p:nvSpPr>
        <p:spPr>
          <a:xfrm>
            <a:off x="10010898" y="5225144"/>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asleep</a:t>
            </a:r>
            <a:endParaRPr lang="zh-CN" altLang="en-US" sz="3200" b="1" dirty="0">
              <a:solidFill>
                <a:srgbClr val="FF0000"/>
              </a:solidFill>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04405"/>
            <a:ext cx="9868395" cy="5391397"/>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41"/>
          <p:cNvSpPr txBox="1"/>
          <p:nvPr/>
        </p:nvSpPr>
        <p:spPr>
          <a:xfrm>
            <a:off x="338575" y="5001533"/>
            <a:ext cx="1571644"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(P7)</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意识培养</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”：词汇网络化</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pic>
        <p:nvPicPr>
          <p:cNvPr id="27" name="图片 26" descr="QQ图片20180720112524_副本.jpg"/>
          <p:cNvPicPr>
            <a:picLocks noChangeAspect="1"/>
          </p:cNvPicPr>
          <p:nvPr/>
        </p:nvPicPr>
        <p:blipFill>
          <a:blip r:embed="rId4" cstate="print"/>
          <a:stretch>
            <a:fillRect/>
          </a:stretch>
        </p:blipFill>
        <p:spPr>
          <a:xfrm>
            <a:off x="142506" y="2256312"/>
            <a:ext cx="1876300"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14" name="矩形 13"/>
          <p:cNvSpPr/>
          <p:nvPr/>
        </p:nvSpPr>
        <p:spPr>
          <a:xfrm>
            <a:off x="2226622" y="1639462"/>
            <a:ext cx="9694225" cy="1015663"/>
          </a:xfrm>
          <a:prstGeom prst="rect">
            <a:avLst/>
          </a:prstGeom>
        </p:spPr>
        <p:txBody>
          <a:bodyPr wrap="square">
            <a:spAutoFit/>
          </a:bodyPr>
          <a:lstStyle/>
          <a:p>
            <a:r>
              <a:rPr lang="zh-CN" altLang="en-US" sz="2800" b="1" dirty="0">
                <a:latin typeface="黑体" pitchFamily="49" charset="-122"/>
                <a:ea typeface="黑体" pitchFamily="49" charset="-122"/>
              </a:rPr>
              <a:t>根据所给提示完成下列句子</a:t>
            </a:r>
            <a:endParaRPr lang="en-US" altLang="zh-CN" sz="3200" b="1" dirty="0">
              <a:latin typeface="Times New Roman" pitchFamily="18" charset="0"/>
              <a:cs typeface="Times New Roman" pitchFamily="18" charset="0"/>
            </a:endParaRPr>
          </a:p>
          <a:p>
            <a:endParaRPr lang="zh-CN" altLang="en-US" sz="3200" dirty="0">
              <a:latin typeface="Times New Roman" pitchFamily="18" charset="0"/>
              <a:cs typeface="Times New Roman" pitchFamily="18" charset="0"/>
            </a:endParaRPr>
          </a:p>
        </p:txBody>
      </p:sp>
      <p:sp>
        <p:nvSpPr>
          <p:cNvPr id="26" name="矩形 25"/>
          <p:cNvSpPr/>
          <p:nvPr/>
        </p:nvSpPr>
        <p:spPr>
          <a:xfrm>
            <a:off x="2145475" y="2377711"/>
            <a:ext cx="9694225" cy="6001643"/>
          </a:xfrm>
          <a:prstGeom prst="rect">
            <a:avLst/>
          </a:prstGeom>
        </p:spPr>
        <p:txBody>
          <a:bodyPr wrap="square">
            <a:spAutoFit/>
          </a:bodyPr>
          <a:lstStyle/>
          <a:p>
            <a:r>
              <a:rPr lang="en-US" altLang="zh-CN" sz="3200" dirty="0">
                <a:latin typeface="Times New Roman" pitchFamily="18" charset="0"/>
                <a:cs typeface="Times New Roman" pitchFamily="18" charset="0"/>
              </a:rPr>
              <a:t>(5) Drinking only a cup of coffee will keep me ________  </a:t>
            </a:r>
          </a:p>
          <a:p>
            <a:r>
              <a:rPr lang="en-US" altLang="zh-CN" sz="3200" dirty="0">
                <a:latin typeface="Times New Roman" pitchFamily="18" charset="0"/>
                <a:cs typeface="Times New Roman" pitchFamily="18" charset="0"/>
              </a:rPr>
              <a:t>     (wake) all night. </a:t>
            </a:r>
            <a:r>
              <a:rPr lang="zh-CN" altLang="en-US" sz="3200" i="1" dirty="0">
                <a:latin typeface="华文楷体" pitchFamily="2" charset="-122"/>
                <a:ea typeface="华文楷体" pitchFamily="2" charset="-122"/>
                <a:cs typeface="Times New Roman" pitchFamily="18" charset="0"/>
              </a:rPr>
              <a:t>（</a:t>
            </a:r>
            <a:r>
              <a:rPr lang="en-US" altLang="zh-CN" sz="3200" i="1" dirty="0">
                <a:latin typeface="华文楷体" pitchFamily="2" charset="-122"/>
                <a:ea typeface="华文楷体" pitchFamily="2" charset="-122"/>
                <a:cs typeface="Times New Roman" pitchFamily="18" charset="0"/>
              </a:rPr>
              <a:t>09 </a:t>
            </a:r>
            <a:r>
              <a:rPr lang="zh-CN" altLang="en-US" sz="3200" i="1" dirty="0">
                <a:latin typeface="华文楷体" pitchFamily="2" charset="-122"/>
                <a:ea typeface="华文楷体" pitchFamily="2" charset="-122"/>
                <a:cs typeface="Times New Roman" pitchFamily="18" charset="0"/>
              </a:rPr>
              <a:t>上海翻译句子）</a:t>
            </a:r>
          </a:p>
          <a:p>
            <a:r>
              <a:rPr lang="en-US" altLang="zh-CN" sz="3200" dirty="0">
                <a:latin typeface="Times New Roman" pitchFamily="18" charset="0"/>
                <a:cs typeface="Times New Roman" pitchFamily="18" charset="0"/>
              </a:rPr>
              <a:t>(6) Last night I _________ (wake), shaking with fear.  </a:t>
            </a:r>
          </a:p>
          <a:p>
            <a:r>
              <a:rPr lang="en-US" altLang="zh-CN" sz="3200" i="1" dirty="0">
                <a:latin typeface="Times New Roman" pitchFamily="18" charset="0"/>
                <a:ea typeface="华文楷体" pitchFamily="2" charset="-122"/>
                <a:cs typeface="Times New Roman" pitchFamily="18" charset="0"/>
              </a:rPr>
              <a:t>                                                                   </a:t>
            </a:r>
            <a:r>
              <a:rPr lang="zh-CN" altLang="en-US" sz="3200" i="1" dirty="0">
                <a:latin typeface="华文楷体" pitchFamily="2" charset="-122"/>
                <a:ea typeface="华文楷体" pitchFamily="2" charset="-122"/>
                <a:cs typeface="Times New Roman" pitchFamily="18" charset="0"/>
              </a:rPr>
              <a:t>（外研⑥</a:t>
            </a:r>
            <a:r>
              <a:rPr lang="en-US" altLang="zh-CN" sz="3200" i="1" dirty="0">
                <a:latin typeface="华文楷体" pitchFamily="2" charset="-122"/>
                <a:ea typeface="华文楷体" pitchFamily="2" charset="-122"/>
                <a:cs typeface="Times New Roman" pitchFamily="18" charset="0"/>
              </a:rPr>
              <a:t>-5</a:t>
            </a:r>
            <a:r>
              <a:rPr lang="zh-CN" altLang="en-US" sz="3200" i="1" dirty="0">
                <a:latin typeface="华文楷体" pitchFamily="2" charset="-122"/>
                <a:ea typeface="华文楷体" pitchFamily="2" charset="-122"/>
                <a:cs typeface="Times New Roman" pitchFamily="18" charset="0"/>
              </a:rPr>
              <a:t>）</a:t>
            </a:r>
          </a:p>
          <a:p>
            <a:r>
              <a:rPr lang="en-US" altLang="zh-CN" sz="3200" dirty="0">
                <a:latin typeface="Times New Roman" pitchFamily="18" charset="0"/>
                <a:cs typeface="Times New Roman" pitchFamily="18" charset="0"/>
              </a:rPr>
              <a:t>(7) I ________(sleep) badly and found it hard to keep my  </a:t>
            </a:r>
          </a:p>
          <a:p>
            <a:r>
              <a:rPr lang="en-US" altLang="zh-CN" sz="3200" dirty="0">
                <a:latin typeface="Times New Roman" pitchFamily="18" charset="0"/>
                <a:cs typeface="Times New Roman" pitchFamily="18" charset="0"/>
              </a:rPr>
              <a:t>      mind on the teacher’s words.</a:t>
            </a:r>
          </a:p>
          <a:p>
            <a:r>
              <a:rPr lang="en-US" altLang="zh-CN" sz="3200" dirty="0">
                <a:latin typeface="Times New Roman" pitchFamily="18" charset="0"/>
                <a:cs typeface="Times New Roman" pitchFamily="18" charset="0"/>
              </a:rPr>
              <a:t>(8) The lecture was so boring that I almost fell _________  </a:t>
            </a:r>
          </a:p>
          <a:p>
            <a:r>
              <a:rPr lang="en-US" altLang="zh-CN" sz="3200" dirty="0">
                <a:latin typeface="Times New Roman" pitchFamily="18" charset="0"/>
                <a:cs typeface="Times New Roman" pitchFamily="18" charset="0"/>
              </a:rPr>
              <a:t>     (sleep) after the first 30 minutes.</a:t>
            </a:r>
          </a:p>
          <a:p>
            <a:endParaRPr lang="en-US" altLang="zh-CN" sz="3200" dirty="0">
              <a:latin typeface="Times New Roman" pitchFamily="18" charset="0"/>
              <a:cs typeface="Times New Roman" pitchFamily="18" charset="0"/>
            </a:endParaRPr>
          </a:p>
          <a:p>
            <a:endParaRPr lang="en-US" altLang="zh-CN" sz="3200" dirty="0">
              <a:latin typeface="Times New Roman" pitchFamily="18" charset="0"/>
              <a:cs typeface="Times New Roman" pitchFamily="18" charset="0"/>
            </a:endParaRPr>
          </a:p>
          <a:p>
            <a:endParaRPr lang="en-US" altLang="zh-CN" sz="3200" dirty="0">
              <a:latin typeface="Times New Roman" pitchFamily="18" charset="0"/>
              <a:cs typeface="Times New Roman" pitchFamily="18" charset="0"/>
            </a:endParaRPr>
          </a:p>
          <a:p>
            <a:endParaRPr lang="zh-CN" altLang="en-US" sz="3200" dirty="0">
              <a:latin typeface="Times New Roman" pitchFamily="18" charset="0"/>
              <a:cs typeface="Times New Roman" pitchFamily="18" charset="0"/>
            </a:endParaRPr>
          </a:p>
        </p:txBody>
      </p:sp>
      <p:sp>
        <p:nvSpPr>
          <p:cNvPr id="15" name="TextBox 14"/>
          <p:cNvSpPr txBox="1"/>
          <p:nvPr/>
        </p:nvSpPr>
        <p:spPr>
          <a:xfrm>
            <a:off x="10105900" y="2398817"/>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awake</a:t>
            </a:r>
            <a:endParaRPr lang="zh-CN" altLang="en-US" sz="3200" b="1" dirty="0">
              <a:solidFill>
                <a:srgbClr val="FF0000"/>
              </a:solidFill>
              <a:latin typeface="Times New Roman" pitchFamily="18" charset="0"/>
              <a:cs typeface="Times New Roman" pitchFamily="18" charset="0"/>
            </a:endParaRPr>
          </a:p>
        </p:txBody>
      </p:sp>
      <p:sp>
        <p:nvSpPr>
          <p:cNvPr id="16" name="TextBox 15"/>
          <p:cNvSpPr txBox="1"/>
          <p:nvPr/>
        </p:nvSpPr>
        <p:spPr>
          <a:xfrm>
            <a:off x="5023262" y="3360718"/>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woke</a:t>
            </a:r>
            <a:endParaRPr lang="zh-CN" altLang="en-US" sz="3200" b="1" dirty="0">
              <a:solidFill>
                <a:srgbClr val="FF0000"/>
              </a:solidFill>
              <a:latin typeface="Times New Roman" pitchFamily="18" charset="0"/>
              <a:cs typeface="Times New Roman" pitchFamily="18" charset="0"/>
            </a:endParaRPr>
          </a:p>
        </p:txBody>
      </p:sp>
      <p:sp>
        <p:nvSpPr>
          <p:cNvPr id="17" name="TextBox 16"/>
          <p:cNvSpPr txBox="1"/>
          <p:nvPr/>
        </p:nvSpPr>
        <p:spPr>
          <a:xfrm>
            <a:off x="3289464" y="4334495"/>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slept</a:t>
            </a:r>
            <a:endParaRPr lang="zh-CN" altLang="en-US" sz="3200" b="1" dirty="0">
              <a:solidFill>
                <a:srgbClr val="FF0000"/>
              </a:solidFill>
              <a:latin typeface="Times New Roman" pitchFamily="18" charset="0"/>
              <a:cs typeface="Times New Roman" pitchFamily="18" charset="0"/>
            </a:endParaRPr>
          </a:p>
        </p:txBody>
      </p:sp>
      <p:sp>
        <p:nvSpPr>
          <p:cNvPr id="20" name="TextBox 19"/>
          <p:cNvSpPr txBox="1"/>
          <p:nvPr/>
        </p:nvSpPr>
        <p:spPr>
          <a:xfrm>
            <a:off x="10010898" y="5225144"/>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asleep</a:t>
            </a:r>
            <a:endParaRPr lang="zh-CN" altLang="en-US" sz="3200" b="1" dirty="0">
              <a:solidFill>
                <a:srgbClr val="FF0000"/>
              </a:solidFill>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04405"/>
            <a:ext cx="9868395" cy="5391397"/>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41"/>
          <p:cNvSpPr txBox="1"/>
          <p:nvPr/>
        </p:nvSpPr>
        <p:spPr>
          <a:xfrm>
            <a:off x="338575" y="5001533"/>
            <a:ext cx="1571644"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(P7)</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意识培养</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”：动词虚化</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pic>
        <p:nvPicPr>
          <p:cNvPr id="27" name="图片 26" descr="QQ图片20180720112524_副本.jpg"/>
          <p:cNvPicPr>
            <a:picLocks noChangeAspect="1"/>
          </p:cNvPicPr>
          <p:nvPr/>
        </p:nvPicPr>
        <p:blipFill>
          <a:blip r:embed="rId4" cstate="print"/>
          <a:stretch>
            <a:fillRect/>
          </a:stretch>
        </p:blipFill>
        <p:spPr>
          <a:xfrm>
            <a:off x="142506" y="2256312"/>
            <a:ext cx="1876300"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14" name="矩形 13"/>
          <p:cNvSpPr/>
          <p:nvPr/>
        </p:nvSpPr>
        <p:spPr>
          <a:xfrm>
            <a:off x="2226622" y="1639462"/>
            <a:ext cx="9694225" cy="1446550"/>
          </a:xfrm>
          <a:prstGeom prst="rect">
            <a:avLst/>
          </a:prstGeom>
        </p:spPr>
        <p:txBody>
          <a:bodyPr wrap="square">
            <a:spAutoFit/>
          </a:bodyPr>
          <a:lstStyle/>
          <a:p>
            <a:r>
              <a:rPr lang="zh-CN" altLang="en-US" sz="2800" b="1" dirty="0">
                <a:latin typeface="黑体" pitchFamily="49" charset="-122"/>
                <a:ea typeface="黑体" pitchFamily="49" charset="-122"/>
              </a:rPr>
              <a:t>根据所给提示， 用</a:t>
            </a:r>
            <a:r>
              <a:rPr lang="zh-CN" altLang="en-US" sz="2800" b="1" dirty="0">
                <a:latin typeface="Arial" pitchFamily="34" charset="0"/>
                <a:ea typeface="黑体" pitchFamily="49" charset="-122"/>
                <a:cs typeface="Arial" pitchFamily="34" charset="0"/>
              </a:rPr>
              <a:t>“</a:t>
            </a:r>
            <a:r>
              <a:rPr lang="en-US" altLang="zh-CN" sz="2800" b="1" dirty="0">
                <a:latin typeface="Arial" pitchFamily="34" charset="0"/>
                <a:ea typeface="黑体" pitchFamily="49" charset="-122"/>
                <a:cs typeface="Arial" pitchFamily="34" charset="0"/>
              </a:rPr>
              <a:t>make / have / take a(n)</a:t>
            </a:r>
            <a:r>
              <a:rPr lang="en-US" altLang="zh-CN" sz="2800" b="1" dirty="0">
                <a:latin typeface="黑体" pitchFamily="49" charset="-122"/>
                <a:ea typeface="黑体" pitchFamily="49" charset="-122"/>
              </a:rPr>
              <a:t> + </a:t>
            </a:r>
            <a:r>
              <a:rPr lang="zh-CN" altLang="en-US" sz="2800" b="1" dirty="0">
                <a:latin typeface="黑体" pitchFamily="49" charset="-122"/>
                <a:ea typeface="黑体" pitchFamily="49" charset="-122"/>
              </a:rPr>
              <a:t>名词”结构完成下列句子</a:t>
            </a:r>
            <a:endParaRPr lang="en-US" altLang="zh-CN" sz="2800" b="1" dirty="0">
              <a:latin typeface="黑体" pitchFamily="49" charset="-122"/>
              <a:ea typeface="黑体" pitchFamily="49" charset="-122"/>
            </a:endParaRPr>
          </a:p>
          <a:p>
            <a:endParaRPr lang="zh-CN" altLang="en-US" sz="3200" dirty="0">
              <a:latin typeface="Times New Roman" pitchFamily="18" charset="0"/>
              <a:cs typeface="Times New Roman" pitchFamily="18" charset="0"/>
            </a:endParaRPr>
          </a:p>
        </p:txBody>
      </p:sp>
      <p:sp>
        <p:nvSpPr>
          <p:cNvPr id="26" name="矩形 25"/>
          <p:cNvSpPr/>
          <p:nvPr/>
        </p:nvSpPr>
        <p:spPr>
          <a:xfrm>
            <a:off x="2038598" y="2555841"/>
            <a:ext cx="9694225" cy="4031873"/>
          </a:xfrm>
          <a:prstGeom prst="rect">
            <a:avLst/>
          </a:prstGeom>
        </p:spPr>
        <p:txBody>
          <a:bodyPr wrap="square">
            <a:spAutoFit/>
          </a:bodyPr>
          <a:lstStyle/>
          <a:p>
            <a:pPr marL="514350" indent="-514350">
              <a:buAutoNum type="arabicParenBoth"/>
            </a:pPr>
            <a:r>
              <a:rPr lang="en-US" altLang="zh-CN" sz="3200" dirty="0">
                <a:latin typeface="Times New Roman" pitchFamily="18" charset="0"/>
                <a:cs typeface="Times New Roman" pitchFamily="18" charset="0"/>
              </a:rPr>
              <a:t>Although badly hurt in the accident, the driver was  </a:t>
            </a:r>
          </a:p>
          <a:p>
            <a:pPr marL="514350" indent="-514350"/>
            <a:r>
              <a:rPr lang="en-US" altLang="zh-CN" sz="3200" dirty="0">
                <a:latin typeface="Times New Roman" pitchFamily="18" charset="0"/>
                <a:cs typeface="Times New Roman" pitchFamily="18" charset="0"/>
              </a:rPr>
              <a:t>     still able to _________________ (phone call).</a:t>
            </a:r>
          </a:p>
          <a:p>
            <a:pPr marL="514350" indent="-514350"/>
            <a:endParaRPr lang="en-US" altLang="zh-CN" sz="3200" dirty="0">
              <a:latin typeface="Times New Roman" pitchFamily="18" charset="0"/>
              <a:cs typeface="Times New Roman" pitchFamily="18" charset="0"/>
            </a:endParaRPr>
          </a:p>
          <a:p>
            <a:r>
              <a:rPr lang="en-US" altLang="zh-CN" sz="3200" dirty="0">
                <a:latin typeface="Times New Roman" pitchFamily="18" charset="0"/>
                <a:cs typeface="Times New Roman" pitchFamily="18" charset="0"/>
              </a:rPr>
              <a:t>(2)</a:t>
            </a:r>
            <a:r>
              <a:rPr lang="zh-CN" altLang="en-US" sz="3200" dirty="0">
                <a:latin typeface="Times New Roman" pitchFamily="18" charset="0"/>
                <a:cs typeface="Times New Roman" pitchFamily="18" charset="0"/>
              </a:rPr>
              <a:t> </a:t>
            </a:r>
            <a:r>
              <a:rPr lang="en-US" altLang="zh-CN" sz="3200" dirty="0">
                <a:latin typeface="Times New Roman" pitchFamily="18" charset="0"/>
                <a:cs typeface="Times New Roman" pitchFamily="18" charset="0"/>
              </a:rPr>
              <a:t>I used to ________________ (bath) twice a day last </a:t>
            </a:r>
          </a:p>
          <a:p>
            <a:r>
              <a:rPr lang="en-US" altLang="zh-CN" sz="3200" dirty="0">
                <a:latin typeface="Times New Roman" pitchFamily="18" charset="0"/>
                <a:cs typeface="Times New Roman" pitchFamily="18" charset="0"/>
              </a:rPr>
              <a:t>      year, morning and night.</a:t>
            </a:r>
          </a:p>
          <a:p>
            <a:endParaRPr lang="en-US" altLang="zh-CN" sz="3200" dirty="0">
              <a:latin typeface="Times New Roman" pitchFamily="18" charset="0"/>
              <a:cs typeface="Times New Roman" pitchFamily="18" charset="0"/>
            </a:endParaRPr>
          </a:p>
          <a:p>
            <a:r>
              <a:rPr lang="en-US" altLang="zh-CN" sz="3200" dirty="0">
                <a:latin typeface="Times New Roman" pitchFamily="18" charset="0"/>
                <a:cs typeface="Times New Roman" pitchFamily="18" charset="0"/>
              </a:rPr>
              <a:t>(3)</a:t>
            </a:r>
            <a:r>
              <a:rPr lang="zh-CN" altLang="en-US" sz="3200" dirty="0">
                <a:latin typeface="Times New Roman" pitchFamily="18" charset="0"/>
                <a:cs typeface="Times New Roman" pitchFamily="18" charset="0"/>
              </a:rPr>
              <a:t> </a:t>
            </a:r>
            <a:r>
              <a:rPr lang="en-US" altLang="zh-CN" sz="3200" dirty="0">
                <a:latin typeface="Times New Roman" pitchFamily="18" charset="0"/>
                <a:cs typeface="Times New Roman" pitchFamily="18" charset="0"/>
              </a:rPr>
              <a:t>You should _______________ (plan) before you do </a:t>
            </a:r>
          </a:p>
          <a:p>
            <a:r>
              <a:rPr lang="en-US" altLang="zh-CN" sz="3200" dirty="0">
                <a:latin typeface="Times New Roman" pitchFamily="18" charset="0"/>
                <a:cs typeface="Times New Roman" pitchFamily="18" charset="0"/>
              </a:rPr>
              <a:t>     everything.</a:t>
            </a:r>
          </a:p>
        </p:txBody>
      </p:sp>
      <p:sp>
        <p:nvSpPr>
          <p:cNvPr id="15" name="TextBox 14"/>
          <p:cNvSpPr txBox="1"/>
          <p:nvPr/>
        </p:nvSpPr>
        <p:spPr>
          <a:xfrm>
            <a:off x="4619500" y="2980708"/>
            <a:ext cx="3598225"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make a phone call</a:t>
            </a:r>
            <a:endParaRPr lang="zh-CN" altLang="en-US" sz="3200" b="1" dirty="0">
              <a:solidFill>
                <a:srgbClr val="FF0000"/>
              </a:solidFill>
              <a:latin typeface="Times New Roman" pitchFamily="18" charset="0"/>
              <a:cs typeface="Times New Roman" pitchFamily="18" charset="0"/>
            </a:endParaRPr>
          </a:p>
        </p:txBody>
      </p:sp>
      <p:sp>
        <p:nvSpPr>
          <p:cNvPr id="24" name="TextBox 23"/>
          <p:cNvSpPr txBox="1"/>
          <p:nvPr/>
        </p:nvSpPr>
        <p:spPr>
          <a:xfrm>
            <a:off x="4249386" y="3976256"/>
            <a:ext cx="3598225"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take / have a bath</a:t>
            </a:r>
            <a:endParaRPr lang="zh-CN" altLang="en-US" sz="3200" b="1" dirty="0">
              <a:solidFill>
                <a:srgbClr val="FF0000"/>
              </a:solidFill>
              <a:latin typeface="Times New Roman" pitchFamily="18" charset="0"/>
              <a:cs typeface="Times New Roman" pitchFamily="18" charset="0"/>
            </a:endParaRPr>
          </a:p>
        </p:txBody>
      </p:sp>
      <p:sp>
        <p:nvSpPr>
          <p:cNvPr id="28" name="TextBox 27"/>
          <p:cNvSpPr txBox="1"/>
          <p:nvPr/>
        </p:nvSpPr>
        <p:spPr>
          <a:xfrm>
            <a:off x="5068784" y="5460671"/>
            <a:ext cx="3598225"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make a plan</a:t>
            </a:r>
            <a:endParaRPr lang="zh-CN" altLang="en-US" sz="3200" b="1" dirty="0">
              <a:solidFill>
                <a:srgbClr val="FF0000"/>
              </a:solidFill>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ppt_x"/>
                                          </p:val>
                                        </p:tav>
                                        <p:tav tm="100000">
                                          <p:val>
                                            <p:strVal val="#ppt_x"/>
                                          </p:val>
                                        </p:tav>
                                      </p:tavLst>
                                    </p:anim>
                                    <p:anim calcmode="lin" valueType="num">
                                      <p:cBhvr additive="base">
                                        <p:cTn id="2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4" grpId="0"/>
      <p:bldP spid="2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04405"/>
            <a:ext cx="9868395" cy="5391397"/>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41"/>
          <p:cNvSpPr txBox="1"/>
          <p:nvPr/>
        </p:nvSpPr>
        <p:spPr>
          <a:xfrm>
            <a:off x="338575" y="5001533"/>
            <a:ext cx="1571644"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(P7)</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意识培养</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”：动词虚化</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pic>
        <p:nvPicPr>
          <p:cNvPr id="27" name="图片 26" descr="QQ图片20180720112524_副本.jpg"/>
          <p:cNvPicPr>
            <a:picLocks noChangeAspect="1"/>
          </p:cNvPicPr>
          <p:nvPr/>
        </p:nvPicPr>
        <p:blipFill>
          <a:blip r:embed="rId4" cstate="print"/>
          <a:stretch>
            <a:fillRect/>
          </a:stretch>
        </p:blipFill>
        <p:spPr>
          <a:xfrm>
            <a:off x="142506" y="2256312"/>
            <a:ext cx="1876300"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14" name="矩形 13"/>
          <p:cNvSpPr/>
          <p:nvPr/>
        </p:nvSpPr>
        <p:spPr>
          <a:xfrm>
            <a:off x="2226622" y="1639462"/>
            <a:ext cx="9694225" cy="1446550"/>
          </a:xfrm>
          <a:prstGeom prst="rect">
            <a:avLst/>
          </a:prstGeom>
        </p:spPr>
        <p:txBody>
          <a:bodyPr wrap="square">
            <a:spAutoFit/>
          </a:bodyPr>
          <a:lstStyle/>
          <a:p>
            <a:r>
              <a:rPr lang="zh-CN" altLang="en-US" sz="2800" b="1" dirty="0">
                <a:latin typeface="黑体" pitchFamily="49" charset="-122"/>
                <a:ea typeface="黑体" pitchFamily="49" charset="-122"/>
              </a:rPr>
              <a:t>根据所给提示， 用</a:t>
            </a:r>
            <a:r>
              <a:rPr lang="zh-CN" altLang="en-US" sz="2800" b="1" dirty="0">
                <a:latin typeface="Arial" pitchFamily="34" charset="0"/>
                <a:ea typeface="黑体" pitchFamily="49" charset="-122"/>
                <a:cs typeface="Arial" pitchFamily="34" charset="0"/>
              </a:rPr>
              <a:t>“</a:t>
            </a:r>
            <a:r>
              <a:rPr lang="en-US" altLang="zh-CN" sz="2800" b="1" dirty="0">
                <a:latin typeface="Arial" pitchFamily="34" charset="0"/>
                <a:ea typeface="黑体" pitchFamily="49" charset="-122"/>
                <a:cs typeface="Arial" pitchFamily="34" charset="0"/>
              </a:rPr>
              <a:t>make / have / take a(n)</a:t>
            </a:r>
            <a:r>
              <a:rPr lang="en-US" altLang="zh-CN" sz="2800" b="1" dirty="0">
                <a:latin typeface="黑体" pitchFamily="49" charset="-122"/>
                <a:ea typeface="黑体" pitchFamily="49" charset="-122"/>
              </a:rPr>
              <a:t> + </a:t>
            </a:r>
            <a:r>
              <a:rPr lang="zh-CN" altLang="en-US" sz="2800" b="1" dirty="0">
                <a:latin typeface="黑体" pitchFamily="49" charset="-122"/>
                <a:ea typeface="黑体" pitchFamily="49" charset="-122"/>
              </a:rPr>
              <a:t>名词”结构完成下列句子</a:t>
            </a:r>
            <a:endParaRPr lang="en-US" altLang="zh-CN" sz="2800" b="1" dirty="0">
              <a:latin typeface="黑体" pitchFamily="49" charset="-122"/>
              <a:ea typeface="黑体" pitchFamily="49" charset="-122"/>
            </a:endParaRPr>
          </a:p>
          <a:p>
            <a:endParaRPr lang="zh-CN" altLang="en-US" sz="3200" dirty="0">
              <a:latin typeface="Times New Roman" pitchFamily="18" charset="0"/>
              <a:cs typeface="Times New Roman" pitchFamily="18" charset="0"/>
            </a:endParaRPr>
          </a:p>
        </p:txBody>
      </p:sp>
      <p:sp>
        <p:nvSpPr>
          <p:cNvPr id="26" name="矩形 25"/>
          <p:cNvSpPr/>
          <p:nvPr/>
        </p:nvSpPr>
        <p:spPr>
          <a:xfrm>
            <a:off x="2050473" y="2591467"/>
            <a:ext cx="9694225" cy="6001643"/>
          </a:xfrm>
          <a:prstGeom prst="rect">
            <a:avLst/>
          </a:prstGeom>
        </p:spPr>
        <p:txBody>
          <a:bodyPr wrap="square">
            <a:spAutoFit/>
          </a:bodyPr>
          <a:lstStyle/>
          <a:p>
            <a:r>
              <a:rPr lang="en-US" altLang="zh-CN" sz="3200" dirty="0">
                <a:latin typeface="Times New Roman" pitchFamily="18" charset="0"/>
                <a:cs typeface="Times New Roman" pitchFamily="18" charset="0"/>
              </a:rPr>
              <a:t>(4)</a:t>
            </a:r>
            <a:r>
              <a:rPr lang="zh-CN" altLang="en-US" sz="3200" dirty="0">
                <a:latin typeface="Times New Roman" pitchFamily="18" charset="0"/>
                <a:cs typeface="Times New Roman" pitchFamily="18" charset="0"/>
              </a:rPr>
              <a:t> </a:t>
            </a:r>
            <a:r>
              <a:rPr lang="en-US" altLang="zh-CN" sz="3200" dirty="0">
                <a:latin typeface="Times New Roman" pitchFamily="18" charset="0"/>
                <a:cs typeface="Times New Roman" pitchFamily="18" charset="0"/>
              </a:rPr>
              <a:t>I’ll _______________ (think) and let you know what I </a:t>
            </a:r>
          </a:p>
          <a:p>
            <a:r>
              <a:rPr lang="en-US" altLang="zh-CN" sz="3200" dirty="0">
                <a:latin typeface="Times New Roman" pitchFamily="18" charset="0"/>
                <a:cs typeface="Times New Roman" pitchFamily="18" charset="0"/>
              </a:rPr>
              <a:t>     decide.</a:t>
            </a:r>
          </a:p>
          <a:p>
            <a:endParaRPr lang="en-US" altLang="zh-CN" sz="3200" dirty="0">
              <a:latin typeface="Times New Roman" pitchFamily="18" charset="0"/>
              <a:cs typeface="Times New Roman" pitchFamily="18" charset="0"/>
            </a:endParaRPr>
          </a:p>
          <a:p>
            <a:r>
              <a:rPr lang="en-US" altLang="zh-CN" sz="3200" dirty="0">
                <a:latin typeface="Times New Roman" pitchFamily="18" charset="0"/>
                <a:cs typeface="Times New Roman" pitchFamily="18" charset="0"/>
              </a:rPr>
              <a:t>(5)</a:t>
            </a:r>
            <a:r>
              <a:rPr lang="zh-CN" altLang="en-US" sz="3200" dirty="0">
                <a:latin typeface="Times New Roman" pitchFamily="18" charset="0"/>
                <a:cs typeface="Times New Roman" pitchFamily="18" charset="0"/>
              </a:rPr>
              <a:t> </a:t>
            </a:r>
            <a:r>
              <a:rPr lang="en-US" altLang="zh-CN" sz="3200" dirty="0">
                <a:latin typeface="Times New Roman" pitchFamily="18" charset="0"/>
                <a:cs typeface="Times New Roman" pitchFamily="18" charset="0"/>
              </a:rPr>
              <a:t>It’s impolite of you to ______________ (joke) about </a:t>
            </a:r>
          </a:p>
          <a:p>
            <a:r>
              <a:rPr lang="en-US" altLang="zh-CN" sz="3200" dirty="0">
                <a:latin typeface="Times New Roman" pitchFamily="18" charset="0"/>
                <a:cs typeface="Times New Roman" pitchFamily="18" charset="0"/>
              </a:rPr>
              <a:t>     others’ appearance.</a:t>
            </a:r>
          </a:p>
          <a:p>
            <a:endParaRPr lang="en-US" altLang="zh-CN" sz="3200" dirty="0">
              <a:latin typeface="Times New Roman" pitchFamily="18" charset="0"/>
              <a:cs typeface="Times New Roman" pitchFamily="18" charset="0"/>
            </a:endParaRPr>
          </a:p>
          <a:p>
            <a:r>
              <a:rPr lang="en-US" altLang="zh-CN" sz="3200" dirty="0">
                <a:latin typeface="Times New Roman" pitchFamily="18" charset="0"/>
                <a:cs typeface="Times New Roman" pitchFamily="18" charset="0"/>
              </a:rPr>
              <a:t>(6)</a:t>
            </a:r>
            <a:r>
              <a:rPr lang="zh-CN" altLang="en-US" sz="3200" dirty="0">
                <a:latin typeface="Times New Roman" pitchFamily="18" charset="0"/>
                <a:cs typeface="Times New Roman" pitchFamily="18" charset="0"/>
              </a:rPr>
              <a:t> </a:t>
            </a:r>
            <a:r>
              <a:rPr lang="en-US" altLang="zh-CN" sz="3200" dirty="0">
                <a:latin typeface="Times New Roman" pitchFamily="18" charset="0"/>
                <a:cs typeface="Times New Roman" pitchFamily="18" charset="0"/>
              </a:rPr>
              <a:t>Here, ________________ (look) at the list of the poor </a:t>
            </a:r>
          </a:p>
          <a:p>
            <a:r>
              <a:rPr lang="en-US" altLang="zh-CN" sz="3200" dirty="0">
                <a:latin typeface="Times New Roman" pitchFamily="18" charset="0"/>
                <a:cs typeface="Times New Roman" pitchFamily="18" charset="0"/>
              </a:rPr>
              <a:t>     families in our school who most need help.</a:t>
            </a:r>
          </a:p>
          <a:p>
            <a:endParaRPr lang="en-US" altLang="zh-CN" sz="3200" dirty="0">
              <a:latin typeface="Times New Roman" pitchFamily="18" charset="0"/>
              <a:cs typeface="Times New Roman" pitchFamily="18" charset="0"/>
            </a:endParaRPr>
          </a:p>
          <a:p>
            <a:endParaRPr lang="en-US" altLang="zh-CN" sz="3200" dirty="0">
              <a:latin typeface="Times New Roman" pitchFamily="18" charset="0"/>
              <a:cs typeface="Times New Roman" pitchFamily="18" charset="0"/>
            </a:endParaRPr>
          </a:p>
          <a:p>
            <a:endParaRPr lang="en-US" altLang="zh-CN" sz="3200" dirty="0">
              <a:latin typeface="Times New Roman" pitchFamily="18" charset="0"/>
              <a:cs typeface="Times New Roman" pitchFamily="18" charset="0"/>
            </a:endParaRPr>
          </a:p>
          <a:p>
            <a:endParaRPr lang="zh-CN" altLang="en-US" sz="3200" dirty="0">
              <a:latin typeface="Times New Roman" pitchFamily="18" charset="0"/>
              <a:cs typeface="Times New Roman" pitchFamily="18" charset="0"/>
            </a:endParaRPr>
          </a:p>
        </p:txBody>
      </p:sp>
      <p:sp>
        <p:nvSpPr>
          <p:cNvPr id="15" name="TextBox 14"/>
          <p:cNvSpPr txBox="1"/>
          <p:nvPr/>
        </p:nvSpPr>
        <p:spPr>
          <a:xfrm>
            <a:off x="3610097" y="2529445"/>
            <a:ext cx="2636323"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have a think</a:t>
            </a:r>
            <a:endParaRPr lang="zh-CN" altLang="en-US" sz="3200" b="1" dirty="0">
              <a:solidFill>
                <a:srgbClr val="FF0000"/>
              </a:solidFill>
              <a:latin typeface="Times New Roman" pitchFamily="18" charset="0"/>
              <a:cs typeface="Times New Roman" pitchFamily="18" charset="0"/>
            </a:endParaRPr>
          </a:p>
        </p:txBody>
      </p:sp>
      <p:sp>
        <p:nvSpPr>
          <p:cNvPr id="16" name="TextBox 15"/>
          <p:cNvSpPr txBox="1"/>
          <p:nvPr/>
        </p:nvSpPr>
        <p:spPr>
          <a:xfrm>
            <a:off x="6529447" y="3964380"/>
            <a:ext cx="2636323"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make a joke</a:t>
            </a:r>
            <a:endParaRPr lang="zh-CN" altLang="en-US" sz="3200" b="1" dirty="0">
              <a:solidFill>
                <a:srgbClr val="FF0000"/>
              </a:solidFill>
              <a:latin typeface="Times New Roman" pitchFamily="18" charset="0"/>
              <a:cs typeface="Times New Roman" pitchFamily="18" charset="0"/>
            </a:endParaRPr>
          </a:p>
        </p:txBody>
      </p:sp>
      <p:sp>
        <p:nvSpPr>
          <p:cNvPr id="17" name="TextBox 16"/>
          <p:cNvSpPr txBox="1"/>
          <p:nvPr/>
        </p:nvSpPr>
        <p:spPr>
          <a:xfrm>
            <a:off x="3714997" y="5448794"/>
            <a:ext cx="352895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have / take a look</a:t>
            </a:r>
            <a:endParaRPr lang="zh-CN" altLang="en-US" sz="3200" b="1" dirty="0">
              <a:solidFill>
                <a:srgbClr val="FF0000"/>
              </a:solidFill>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04405"/>
            <a:ext cx="9868395" cy="5391397"/>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41"/>
          <p:cNvSpPr txBox="1"/>
          <p:nvPr/>
        </p:nvSpPr>
        <p:spPr>
          <a:xfrm>
            <a:off x="338575" y="5001533"/>
            <a:ext cx="1571644"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(P8)</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意识培养</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”：基本义</a:t>
            </a:r>
          </a:p>
        </p:txBody>
      </p:sp>
      <p:sp>
        <p:nvSpPr>
          <p:cNvPr id="18" name="文本框 5"/>
          <p:cNvSpPr txBox="1"/>
          <p:nvPr/>
        </p:nvSpPr>
        <p:spPr>
          <a:xfrm>
            <a:off x="9469133" y="2719450"/>
            <a:ext cx="1052405" cy="584775"/>
          </a:xfrm>
          <a:prstGeom prst="rect">
            <a:avLst/>
          </a:prstGeom>
          <a:noFill/>
        </p:spPr>
        <p:txBody>
          <a:bodyPr wrap="square" rtlCol="0">
            <a:spAutoFit/>
          </a:bodyPr>
          <a:lstStyle/>
          <a:p>
            <a:r>
              <a:rPr lang="zh-CN" altLang="en-US" sz="3200" b="1" dirty="0">
                <a:solidFill>
                  <a:srgbClr val="FF0000"/>
                </a:solidFill>
                <a:latin typeface="华文楷体" pitchFamily="2" charset="-122"/>
                <a:ea typeface="华文楷体" pitchFamily="2" charset="-122"/>
              </a:rPr>
              <a:t>叉号</a:t>
            </a:r>
            <a:endParaRPr lang="zh-CN" altLang="en-US" sz="2400" b="1" i="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华文楷体" pitchFamily="2" charset="-122"/>
              <a:ea typeface="华文楷体" pitchFamily="2"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pic>
        <p:nvPicPr>
          <p:cNvPr id="27" name="图片 26" descr="QQ图片20180720112524_副本.jpg"/>
          <p:cNvPicPr>
            <a:picLocks noChangeAspect="1"/>
          </p:cNvPicPr>
          <p:nvPr/>
        </p:nvPicPr>
        <p:blipFill>
          <a:blip r:embed="rId4" cstate="print"/>
          <a:stretch>
            <a:fillRect/>
          </a:stretch>
        </p:blipFill>
        <p:spPr>
          <a:xfrm>
            <a:off x="142506" y="2256312"/>
            <a:ext cx="1876300"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14" name="矩形 13"/>
          <p:cNvSpPr/>
          <p:nvPr/>
        </p:nvSpPr>
        <p:spPr>
          <a:xfrm>
            <a:off x="2226622" y="1639462"/>
            <a:ext cx="9694225" cy="1446550"/>
          </a:xfrm>
          <a:prstGeom prst="rect">
            <a:avLst/>
          </a:prstGeom>
        </p:spPr>
        <p:txBody>
          <a:bodyPr wrap="square">
            <a:spAutoFit/>
          </a:bodyPr>
          <a:lstStyle/>
          <a:p>
            <a:r>
              <a:rPr lang="zh-CN" altLang="en-US" sz="2800" b="1" dirty="0">
                <a:latin typeface="黑体" pitchFamily="49" charset="-122"/>
                <a:ea typeface="黑体" pitchFamily="49" charset="-122"/>
              </a:rPr>
              <a:t>根据</a:t>
            </a:r>
            <a:r>
              <a:rPr lang="en-US" altLang="zh-CN" sz="2800" b="1" dirty="0">
                <a:latin typeface="Arial" pitchFamily="34" charset="0"/>
                <a:ea typeface="黑体" pitchFamily="49" charset="-122"/>
                <a:cs typeface="Arial" pitchFamily="34" charset="0"/>
              </a:rPr>
              <a:t>cross</a:t>
            </a:r>
            <a:r>
              <a:rPr lang="zh-CN" altLang="en-US" sz="2800" b="1" dirty="0">
                <a:solidFill>
                  <a:srgbClr val="FF0000"/>
                </a:solidFill>
                <a:latin typeface="Arial" pitchFamily="34" charset="0"/>
                <a:ea typeface="黑体" pitchFamily="49" charset="-122"/>
                <a:cs typeface="Arial" pitchFamily="34" charset="0"/>
              </a:rPr>
              <a:t>基本义“（画）十字架” </a:t>
            </a:r>
            <a:r>
              <a:rPr lang="zh-CN" altLang="en-US" sz="2800" b="1" dirty="0">
                <a:latin typeface="黑体" pitchFamily="49" charset="-122"/>
                <a:ea typeface="黑体" pitchFamily="49" charset="-122"/>
              </a:rPr>
              <a:t>，写出画线部分在下面语境中的汉语意思。</a:t>
            </a:r>
            <a:endParaRPr lang="en-US" altLang="zh-CN" sz="2800" b="1" dirty="0">
              <a:latin typeface="黑体" pitchFamily="49" charset="-122"/>
              <a:ea typeface="黑体" pitchFamily="49" charset="-122"/>
            </a:endParaRPr>
          </a:p>
          <a:p>
            <a:endParaRPr lang="zh-CN" altLang="en-US" sz="3200" dirty="0">
              <a:latin typeface="Times New Roman" pitchFamily="18" charset="0"/>
              <a:cs typeface="Times New Roman" pitchFamily="18" charset="0"/>
            </a:endParaRPr>
          </a:p>
        </p:txBody>
      </p:sp>
      <p:sp>
        <p:nvSpPr>
          <p:cNvPr id="26" name="矩形 25"/>
          <p:cNvSpPr/>
          <p:nvPr/>
        </p:nvSpPr>
        <p:spPr>
          <a:xfrm>
            <a:off x="2109850" y="2659872"/>
            <a:ext cx="9694225" cy="4031873"/>
          </a:xfrm>
          <a:prstGeom prst="rect">
            <a:avLst/>
          </a:prstGeom>
        </p:spPr>
        <p:txBody>
          <a:bodyPr wrap="square">
            <a:spAutoFit/>
          </a:bodyPr>
          <a:lstStyle/>
          <a:p>
            <a:r>
              <a:rPr lang="en-US" altLang="zh-CN" sz="3200" dirty="0">
                <a:latin typeface="Times New Roman" pitchFamily="18" charset="0"/>
                <a:cs typeface="Times New Roman" pitchFamily="18" charset="0"/>
              </a:rPr>
              <a:t>(1)</a:t>
            </a:r>
            <a:r>
              <a:rPr lang="zh-CN" altLang="en-US" sz="3200" dirty="0">
                <a:latin typeface="Times New Roman" pitchFamily="18" charset="0"/>
                <a:cs typeface="Times New Roman" pitchFamily="18" charset="0"/>
              </a:rPr>
              <a:t> </a:t>
            </a:r>
            <a:r>
              <a:rPr lang="en-US" altLang="zh-CN" sz="3200" dirty="0">
                <a:latin typeface="Times New Roman" pitchFamily="18" charset="0"/>
                <a:cs typeface="Times New Roman" pitchFamily="18" charset="0"/>
              </a:rPr>
              <a:t>Put a </a:t>
            </a:r>
            <a:r>
              <a:rPr lang="en-US" altLang="zh-CN" sz="3200" b="1" u="sng" dirty="0">
                <a:latin typeface="Times New Roman" pitchFamily="18" charset="0"/>
                <a:cs typeface="Times New Roman" pitchFamily="18" charset="0"/>
              </a:rPr>
              <a:t>cross</a:t>
            </a:r>
            <a:r>
              <a:rPr lang="en-US" altLang="zh-CN" sz="3200" dirty="0">
                <a:latin typeface="Times New Roman" pitchFamily="18" charset="0"/>
                <a:cs typeface="Times New Roman" pitchFamily="18" charset="0"/>
              </a:rPr>
              <a:t> after each wrong answer. ____________</a:t>
            </a:r>
          </a:p>
          <a:p>
            <a:endParaRPr lang="en-US" altLang="zh-CN" sz="3200" dirty="0">
              <a:latin typeface="Times New Roman" pitchFamily="18" charset="0"/>
              <a:cs typeface="Times New Roman" pitchFamily="18" charset="0"/>
            </a:endParaRPr>
          </a:p>
          <a:p>
            <a:r>
              <a:rPr lang="en-US" altLang="zh-CN" sz="3200" dirty="0">
                <a:latin typeface="Times New Roman" pitchFamily="18" charset="0"/>
                <a:cs typeface="Times New Roman" pitchFamily="18" charset="0"/>
              </a:rPr>
              <a:t>(2)</a:t>
            </a:r>
            <a:r>
              <a:rPr lang="zh-CN" altLang="en-US" sz="3200" dirty="0">
                <a:latin typeface="Times New Roman" pitchFamily="18" charset="0"/>
                <a:cs typeface="Times New Roman" pitchFamily="18" charset="0"/>
              </a:rPr>
              <a:t> </a:t>
            </a:r>
            <a:r>
              <a:rPr lang="en-US" altLang="zh-CN" sz="3200" dirty="0">
                <a:latin typeface="Times New Roman" pitchFamily="18" charset="0"/>
                <a:cs typeface="Times New Roman" pitchFamily="18" charset="0"/>
              </a:rPr>
              <a:t>Several thoughts </a:t>
            </a:r>
            <a:r>
              <a:rPr lang="en-US" altLang="zh-CN" sz="3200" b="1" u="sng" dirty="0">
                <a:latin typeface="Times New Roman" pitchFamily="18" charset="0"/>
                <a:cs typeface="Times New Roman" pitchFamily="18" charset="0"/>
              </a:rPr>
              <a:t>crossed</a:t>
            </a:r>
            <a:r>
              <a:rPr lang="en-US" altLang="zh-CN" sz="3200" dirty="0">
                <a:latin typeface="Times New Roman" pitchFamily="18" charset="0"/>
                <a:cs typeface="Times New Roman" pitchFamily="18" charset="0"/>
              </a:rPr>
              <a:t> my mind as I watched him  </a:t>
            </a:r>
          </a:p>
          <a:p>
            <a:r>
              <a:rPr lang="en-US" altLang="zh-CN" sz="3200" dirty="0">
                <a:latin typeface="Times New Roman" pitchFamily="18" charset="0"/>
                <a:cs typeface="Times New Roman" pitchFamily="18" charset="0"/>
              </a:rPr>
              <a:t>     work.                                                         ___________</a:t>
            </a:r>
          </a:p>
          <a:p>
            <a:endParaRPr lang="en-US" altLang="zh-CN" sz="3200" dirty="0">
              <a:latin typeface="Times New Roman" pitchFamily="18" charset="0"/>
              <a:cs typeface="Times New Roman" pitchFamily="18" charset="0"/>
            </a:endParaRPr>
          </a:p>
          <a:p>
            <a:r>
              <a:rPr lang="en-US" altLang="zh-CN" sz="3200" dirty="0">
                <a:latin typeface="Times New Roman" pitchFamily="18" charset="0"/>
                <a:cs typeface="Times New Roman" pitchFamily="18" charset="0"/>
              </a:rPr>
              <a:t>(3)</a:t>
            </a:r>
            <a:r>
              <a:rPr lang="zh-CN" altLang="en-US" sz="3200" dirty="0">
                <a:latin typeface="Times New Roman" pitchFamily="18" charset="0"/>
                <a:cs typeface="Times New Roman" pitchFamily="18" charset="0"/>
              </a:rPr>
              <a:t> </a:t>
            </a:r>
            <a:r>
              <a:rPr lang="en-US" altLang="zh-CN" sz="3200" dirty="0">
                <a:latin typeface="Times New Roman" pitchFamily="18" charset="0"/>
                <a:cs typeface="Times New Roman" pitchFamily="18" charset="0"/>
              </a:rPr>
              <a:t>Owen </a:t>
            </a:r>
            <a:r>
              <a:rPr lang="en-US" altLang="zh-CN" sz="3200" b="1" u="sng" dirty="0">
                <a:latin typeface="Times New Roman" pitchFamily="18" charset="0"/>
                <a:cs typeface="Times New Roman" pitchFamily="18" charset="0"/>
              </a:rPr>
              <a:t>crossed</a:t>
            </a:r>
            <a:r>
              <a:rPr lang="en-US" altLang="zh-CN" sz="3200" dirty="0">
                <a:latin typeface="Times New Roman" pitchFamily="18" charset="0"/>
                <a:cs typeface="Times New Roman" pitchFamily="18" charset="0"/>
              </a:rPr>
              <a:t> the ball for Cole to head into the goal.</a:t>
            </a:r>
          </a:p>
          <a:p>
            <a:r>
              <a:rPr lang="en-US" altLang="zh-CN" sz="3200" dirty="0">
                <a:latin typeface="Times New Roman" pitchFamily="18" charset="0"/>
                <a:cs typeface="Times New Roman" pitchFamily="18" charset="0"/>
              </a:rPr>
              <a:t>                                                                   ___________</a:t>
            </a:r>
          </a:p>
          <a:p>
            <a:endParaRPr lang="zh-CN" altLang="en-US" sz="3200" dirty="0">
              <a:latin typeface="Times New Roman" pitchFamily="18" charset="0"/>
              <a:cs typeface="Times New Roman" pitchFamily="18" charset="0"/>
            </a:endParaRPr>
          </a:p>
        </p:txBody>
      </p:sp>
      <p:sp>
        <p:nvSpPr>
          <p:cNvPr id="20" name="文本框 5"/>
          <p:cNvSpPr txBox="1"/>
          <p:nvPr/>
        </p:nvSpPr>
        <p:spPr>
          <a:xfrm>
            <a:off x="6237067" y="4065966"/>
            <a:ext cx="5519506" cy="584775"/>
          </a:xfrm>
          <a:prstGeom prst="rect">
            <a:avLst/>
          </a:prstGeom>
          <a:noFill/>
        </p:spPr>
        <p:txBody>
          <a:bodyPr wrap="square" rtlCol="0">
            <a:spAutoFit/>
          </a:bodyPr>
          <a:lstStyle/>
          <a:p>
            <a:r>
              <a:rPr lang="zh-CN" altLang="en-US" sz="3200" b="1" dirty="0">
                <a:solidFill>
                  <a:srgbClr val="FF0000"/>
                </a:solidFill>
                <a:latin typeface="华文楷体" pitchFamily="2" charset="-122"/>
                <a:ea typeface="华文楷体" pitchFamily="2" charset="-122"/>
              </a:rPr>
              <a:t>（想法、思想等）从脑中掠过 </a:t>
            </a:r>
            <a:endParaRPr lang="zh-CN" altLang="en-US" sz="2400" b="1" i="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华文楷体" pitchFamily="2" charset="-122"/>
              <a:ea typeface="华文楷体" pitchFamily="2" charset="-122"/>
              <a:cs typeface="Arial" pitchFamily="34" charset="0"/>
            </a:endParaRPr>
          </a:p>
        </p:txBody>
      </p:sp>
      <p:sp>
        <p:nvSpPr>
          <p:cNvPr id="23" name="文本框 5"/>
          <p:cNvSpPr txBox="1"/>
          <p:nvPr/>
        </p:nvSpPr>
        <p:spPr>
          <a:xfrm>
            <a:off x="6753880" y="5572866"/>
            <a:ext cx="4628857" cy="584775"/>
          </a:xfrm>
          <a:prstGeom prst="rect">
            <a:avLst/>
          </a:prstGeom>
          <a:noFill/>
        </p:spPr>
        <p:txBody>
          <a:bodyPr wrap="square" rtlCol="0">
            <a:spAutoFit/>
          </a:bodyPr>
          <a:lstStyle/>
          <a:p>
            <a:r>
              <a:rPr lang="zh-CN" altLang="en-US" sz="3200" b="1" dirty="0">
                <a:solidFill>
                  <a:srgbClr val="FF0000"/>
                </a:solidFill>
                <a:latin typeface="华文楷体" pitchFamily="2" charset="-122"/>
                <a:ea typeface="华文楷体" pitchFamily="2" charset="-122"/>
              </a:rPr>
              <a:t>横传（足球、曲棍球等）</a:t>
            </a:r>
            <a:endParaRPr lang="zh-CN" altLang="en-US" sz="2400" b="1" i="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华文楷体" pitchFamily="2" charset="-122"/>
              <a:ea typeface="华文楷体" pitchFamily="2" charset="-122"/>
              <a:cs typeface="Arial" pitchFamily="34" charset="0"/>
            </a:endParaRPr>
          </a:p>
        </p:txBody>
      </p:sp>
      <p:sp>
        <p:nvSpPr>
          <p:cNvPr id="24"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04405"/>
            <a:ext cx="9868395" cy="5581403"/>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41"/>
          <p:cNvSpPr txBox="1"/>
          <p:nvPr/>
        </p:nvSpPr>
        <p:spPr>
          <a:xfrm>
            <a:off x="338575" y="5001533"/>
            <a:ext cx="1571644"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(P8)</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意识培养</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”：基本义</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pic>
        <p:nvPicPr>
          <p:cNvPr id="27" name="图片 26" descr="QQ图片20180720112524_副本.jpg"/>
          <p:cNvPicPr>
            <a:picLocks noChangeAspect="1"/>
          </p:cNvPicPr>
          <p:nvPr/>
        </p:nvPicPr>
        <p:blipFill>
          <a:blip r:embed="rId4" cstate="print"/>
          <a:stretch>
            <a:fillRect/>
          </a:stretch>
        </p:blipFill>
        <p:spPr>
          <a:xfrm>
            <a:off x="142506" y="2256312"/>
            <a:ext cx="1876300"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14" name="矩形 13"/>
          <p:cNvSpPr/>
          <p:nvPr/>
        </p:nvSpPr>
        <p:spPr>
          <a:xfrm>
            <a:off x="2226622" y="1639462"/>
            <a:ext cx="9694225" cy="1446550"/>
          </a:xfrm>
          <a:prstGeom prst="rect">
            <a:avLst/>
          </a:prstGeom>
        </p:spPr>
        <p:txBody>
          <a:bodyPr wrap="square">
            <a:spAutoFit/>
          </a:bodyPr>
          <a:lstStyle/>
          <a:p>
            <a:r>
              <a:rPr lang="zh-CN" altLang="en-US" sz="2800" b="1" dirty="0">
                <a:latin typeface="黑体" pitchFamily="49" charset="-122"/>
                <a:ea typeface="黑体" pitchFamily="49" charset="-122"/>
              </a:rPr>
              <a:t>根据</a:t>
            </a:r>
            <a:r>
              <a:rPr lang="en-US" altLang="zh-CN" sz="2800" b="1" dirty="0">
                <a:latin typeface="Arial" pitchFamily="34" charset="0"/>
                <a:ea typeface="黑体" pitchFamily="49" charset="-122"/>
                <a:cs typeface="Arial" pitchFamily="34" charset="0"/>
              </a:rPr>
              <a:t>cross</a:t>
            </a:r>
            <a:r>
              <a:rPr lang="zh-CN" altLang="en-US" sz="2800" b="1" dirty="0">
                <a:solidFill>
                  <a:srgbClr val="FF0000"/>
                </a:solidFill>
                <a:latin typeface="Arial" pitchFamily="34" charset="0"/>
                <a:ea typeface="黑体" pitchFamily="49" charset="-122"/>
                <a:cs typeface="Arial" pitchFamily="34" charset="0"/>
              </a:rPr>
              <a:t>基本义“（画）十字架” </a:t>
            </a:r>
            <a:r>
              <a:rPr lang="zh-CN" altLang="en-US" sz="2800" b="1" dirty="0">
                <a:latin typeface="黑体" pitchFamily="49" charset="-122"/>
                <a:ea typeface="黑体" pitchFamily="49" charset="-122"/>
              </a:rPr>
              <a:t>，写出画线部分在下面语境中的汉语意思。</a:t>
            </a:r>
            <a:endParaRPr lang="en-US" altLang="zh-CN" sz="2800" b="1" dirty="0">
              <a:latin typeface="黑体" pitchFamily="49" charset="-122"/>
              <a:ea typeface="黑体" pitchFamily="49" charset="-122"/>
            </a:endParaRPr>
          </a:p>
          <a:p>
            <a:endParaRPr lang="zh-CN" altLang="en-US" sz="3200" dirty="0">
              <a:latin typeface="Times New Roman" pitchFamily="18" charset="0"/>
              <a:cs typeface="Times New Roman" pitchFamily="18" charset="0"/>
            </a:endParaRPr>
          </a:p>
        </p:txBody>
      </p:sp>
      <p:sp>
        <p:nvSpPr>
          <p:cNvPr id="26" name="矩形 25"/>
          <p:cNvSpPr/>
          <p:nvPr/>
        </p:nvSpPr>
        <p:spPr>
          <a:xfrm>
            <a:off x="2050473" y="2591467"/>
            <a:ext cx="9694225" cy="6001643"/>
          </a:xfrm>
          <a:prstGeom prst="rect">
            <a:avLst/>
          </a:prstGeom>
        </p:spPr>
        <p:txBody>
          <a:bodyPr wrap="square">
            <a:spAutoFit/>
          </a:bodyPr>
          <a:lstStyle/>
          <a:p>
            <a:r>
              <a:rPr lang="en-US" altLang="zh-CN" sz="3200" dirty="0">
                <a:latin typeface="Times New Roman" pitchFamily="18" charset="0"/>
                <a:cs typeface="Times New Roman" pitchFamily="18" charset="0"/>
              </a:rPr>
              <a:t>(4</a:t>
            </a:r>
            <a:r>
              <a:rPr lang="en-US" altLang="zh-CN" sz="3200" b="1" dirty="0">
                <a:latin typeface="Times New Roman" pitchFamily="18" charset="0"/>
                <a:cs typeface="Times New Roman" pitchFamily="18" charset="0"/>
              </a:rPr>
              <a:t>)</a:t>
            </a:r>
            <a:r>
              <a:rPr lang="zh-CN" altLang="en-US" sz="3200" b="1" dirty="0">
                <a:latin typeface="Times New Roman" pitchFamily="18" charset="0"/>
                <a:cs typeface="Times New Roman" pitchFamily="18" charset="0"/>
              </a:rPr>
              <a:t> </a:t>
            </a:r>
            <a:r>
              <a:rPr lang="en-US" altLang="zh-CN" sz="3200" b="1" u="sng" dirty="0">
                <a:latin typeface="Times New Roman" pitchFamily="18" charset="0"/>
                <a:cs typeface="Times New Roman" pitchFamily="18" charset="0"/>
              </a:rPr>
              <a:t>Cross</a:t>
            </a:r>
            <a:r>
              <a:rPr lang="en-US" altLang="zh-CN" sz="3200" b="1" dirty="0">
                <a:latin typeface="Times New Roman" pitchFamily="18" charset="0"/>
                <a:cs typeface="Times New Roman" pitchFamily="18" charset="0"/>
              </a:rPr>
              <a:t> </a:t>
            </a:r>
            <a:r>
              <a:rPr lang="en-US" altLang="zh-CN" sz="3200" dirty="0">
                <a:latin typeface="Times New Roman" pitchFamily="18" charset="0"/>
                <a:cs typeface="Times New Roman" pitchFamily="18" charset="0"/>
              </a:rPr>
              <a:t>Dave’s name off the guest list — he can’t come.</a:t>
            </a:r>
          </a:p>
          <a:p>
            <a:r>
              <a:rPr lang="en-US" altLang="zh-CN" sz="3200" dirty="0">
                <a:latin typeface="Times New Roman" pitchFamily="18" charset="0"/>
                <a:cs typeface="Times New Roman" pitchFamily="18" charset="0"/>
              </a:rPr>
              <a:t>                                                                    ____________</a:t>
            </a:r>
          </a:p>
          <a:p>
            <a:r>
              <a:rPr lang="en-US" altLang="zh-CN" sz="3200" dirty="0">
                <a:latin typeface="Times New Roman" pitchFamily="18" charset="0"/>
                <a:cs typeface="Times New Roman" pitchFamily="18" charset="0"/>
              </a:rPr>
              <a:t>(5)</a:t>
            </a:r>
            <a:r>
              <a:rPr lang="zh-CN" altLang="en-US" sz="3200" dirty="0">
                <a:latin typeface="Times New Roman" pitchFamily="18" charset="0"/>
                <a:cs typeface="Times New Roman" pitchFamily="18" charset="0"/>
              </a:rPr>
              <a:t> </a:t>
            </a:r>
            <a:r>
              <a:rPr lang="en-US" altLang="zh-CN" sz="3200" dirty="0">
                <a:latin typeface="Times New Roman" pitchFamily="18" charset="0"/>
                <a:cs typeface="Times New Roman" pitchFamily="18" charset="0"/>
              </a:rPr>
              <a:t>She was sitting on the floor with her legs </a:t>
            </a:r>
            <a:r>
              <a:rPr lang="en-US" altLang="zh-CN" sz="3200" b="1" u="sng" dirty="0">
                <a:latin typeface="Times New Roman" pitchFamily="18" charset="0"/>
                <a:cs typeface="Times New Roman" pitchFamily="18" charset="0"/>
              </a:rPr>
              <a:t>crossed</a:t>
            </a:r>
            <a:r>
              <a:rPr lang="en-US" altLang="zh-CN" sz="3200" dirty="0">
                <a:latin typeface="Times New Roman" pitchFamily="18" charset="0"/>
                <a:cs typeface="Times New Roman" pitchFamily="18" charset="0"/>
              </a:rPr>
              <a:t>.</a:t>
            </a:r>
          </a:p>
          <a:p>
            <a:r>
              <a:rPr lang="en-US" altLang="zh-CN" sz="3200" dirty="0">
                <a:latin typeface="Times New Roman" pitchFamily="18" charset="0"/>
                <a:cs typeface="Times New Roman" pitchFamily="18" charset="0"/>
              </a:rPr>
              <a:t>                                                                    ____________</a:t>
            </a:r>
          </a:p>
          <a:p>
            <a:r>
              <a:rPr lang="en-US" altLang="zh-CN" sz="3200" dirty="0">
                <a:latin typeface="Times New Roman" pitchFamily="18" charset="0"/>
                <a:cs typeface="Times New Roman" pitchFamily="18" charset="0"/>
              </a:rPr>
              <a:t>(6)</a:t>
            </a:r>
            <a:r>
              <a:rPr lang="zh-CN" altLang="en-US" sz="3200" dirty="0">
                <a:latin typeface="Times New Roman" pitchFamily="18" charset="0"/>
                <a:cs typeface="Times New Roman" pitchFamily="18" charset="0"/>
              </a:rPr>
              <a:t> </a:t>
            </a:r>
            <a:r>
              <a:rPr lang="en-US" altLang="zh-CN" sz="3200" dirty="0">
                <a:latin typeface="Times New Roman" pitchFamily="18" charset="0"/>
                <a:cs typeface="Times New Roman" pitchFamily="18" charset="0"/>
              </a:rPr>
              <a:t>I phoned him up and got a </a:t>
            </a:r>
            <a:r>
              <a:rPr lang="en-US" altLang="zh-CN" sz="3200" b="1" u="sng" dirty="0">
                <a:latin typeface="Times New Roman" pitchFamily="18" charset="0"/>
                <a:cs typeface="Times New Roman" pitchFamily="18" charset="0"/>
              </a:rPr>
              <a:t>crossed</a:t>
            </a:r>
            <a:r>
              <a:rPr lang="en-US" altLang="zh-CN" sz="3200" dirty="0">
                <a:latin typeface="Times New Roman" pitchFamily="18" charset="0"/>
                <a:cs typeface="Times New Roman" pitchFamily="18" charset="0"/>
              </a:rPr>
              <a:t> line.</a:t>
            </a:r>
          </a:p>
          <a:p>
            <a:r>
              <a:rPr lang="en-US" altLang="zh-CN" sz="3200" dirty="0">
                <a:latin typeface="Times New Roman" pitchFamily="18" charset="0"/>
                <a:cs typeface="Times New Roman" pitchFamily="18" charset="0"/>
              </a:rPr>
              <a:t>                                                                    ____________</a:t>
            </a:r>
          </a:p>
          <a:p>
            <a:r>
              <a:rPr lang="en-US" altLang="zh-CN" sz="3200" dirty="0">
                <a:latin typeface="Times New Roman" pitchFamily="18" charset="0"/>
                <a:cs typeface="Times New Roman" pitchFamily="18" charset="0"/>
              </a:rPr>
              <a:t>(7)</a:t>
            </a:r>
            <a:r>
              <a:rPr lang="zh-CN" altLang="en-US" sz="3200" dirty="0">
                <a:latin typeface="Times New Roman" pitchFamily="18" charset="0"/>
                <a:cs typeface="Times New Roman" pitchFamily="18" charset="0"/>
              </a:rPr>
              <a:t> </a:t>
            </a:r>
            <a:r>
              <a:rPr lang="en-US" altLang="zh-CN" sz="3200" dirty="0">
                <a:latin typeface="Times New Roman" pitchFamily="18" charset="0"/>
                <a:cs typeface="Times New Roman" pitchFamily="18" charset="0"/>
              </a:rPr>
              <a:t>Believe in them, and </a:t>
            </a:r>
            <a:r>
              <a:rPr lang="en-US" altLang="zh-CN" sz="3200" b="1" u="sng" dirty="0">
                <a:latin typeface="Times New Roman" pitchFamily="18" charset="0"/>
                <a:cs typeface="Times New Roman" pitchFamily="18" charset="0"/>
              </a:rPr>
              <a:t>your paths will cross</a:t>
            </a:r>
            <a:r>
              <a:rPr lang="en-US" altLang="zh-CN" sz="3200" dirty="0">
                <a:latin typeface="Times New Roman" pitchFamily="18" charset="0"/>
                <a:cs typeface="Times New Roman" pitchFamily="18" charset="0"/>
              </a:rPr>
              <a:t>! </a:t>
            </a:r>
          </a:p>
          <a:p>
            <a:r>
              <a:rPr lang="en-US" altLang="zh-CN" sz="3200" dirty="0">
                <a:latin typeface="Times New Roman" pitchFamily="18" charset="0"/>
                <a:cs typeface="Times New Roman" pitchFamily="18" charset="0"/>
              </a:rPr>
              <a:t>                                                                   _____________</a:t>
            </a:r>
          </a:p>
          <a:p>
            <a:endParaRPr lang="en-US" altLang="zh-CN" sz="3200" dirty="0">
              <a:latin typeface="Times New Roman" pitchFamily="18" charset="0"/>
              <a:cs typeface="Times New Roman" pitchFamily="18" charset="0"/>
            </a:endParaRPr>
          </a:p>
          <a:p>
            <a:endParaRPr lang="en-US" altLang="zh-CN" sz="3200" dirty="0">
              <a:latin typeface="Times New Roman" pitchFamily="18" charset="0"/>
              <a:cs typeface="Times New Roman" pitchFamily="18" charset="0"/>
            </a:endParaRPr>
          </a:p>
          <a:p>
            <a:endParaRPr lang="en-US" altLang="zh-CN" sz="3200" dirty="0">
              <a:latin typeface="Times New Roman" pitchFamily="18" charset="0"/>
              <a:cs typeface="Times New Roman" pitchFamily="18" charset="0"/>
            </a:endParaRPr>
          </a:p>
          <a:p>
            <a:endParaRPr lang="zh-CN" altLang="en-US" sz="3200" dirty="0">
              <a:latin typeface="Times New Roman" pitchFamily="18" charset="0"/>
              <a:cs typeface="Times New Roman" pitchFamily="18" charset="0"/>
            </a:endParaRPr>
          </a:p>
        </p:txBody>
      </p:sp>
      <p:sp>
        <p:nvSpPr>
          <p:cNvPr id="13" name="文本框 5"/>
          <p:cNvSpPr txBox="1"/>
          <p:nvPr/>
        </p:nvSpPr>
        <p:spPr>
          <a:xfrm>
            <a:off x="9122770" y="3056563"/>
            <a:ext cx="2396296" cy="584775"/>
          </a:xfrm>
          <a:prstGeom prst="rect">
            <a:avLst/>
          </a:prstGeom>
          <a:noFill/>
        </p:spPr>
        <p:txBody>
          <a:bodyPr wrap="square" rtlCol="0">
            <a:spAutoFit/>
          </a:bodyPr>
          <a:lstStyle/>
          <a:p>
            <a:r>
              <a:rPr lang="zh-CN" altLang="en-US" sz="3200" b="1" dirty="0">
                <a:solidFill>
                  <a:srgbClr val="FF0000"/>
                </a:solidFill>
                <a:latin typeface="华文楷体" pitchFamily="2" charset="-122"/>
                <a:ea typeface="华文楷体" pitchFamily="2" charset="-122"/>
              </a:rPr>
              <a:t>划掉；删除</a:t>
            </a:r>
          </a:p>
        </p:txBody>
      </p:sp>
      <p:sp>
        <p:nvSpPr>
          <p:cNvPr id="16" name="文本框 5"/>
          <p:cNvSpPr txBox="1"/>
          <p:nvPr/>
        </p:nvSpPr>
        <p:spPr>
          <a:xfrm>
            <a:off x="9324650" y="4054091"/>
            <a:ext cx="1731278" cy="584775"/>
          </a:xfrm>
          <a:prstGeom prst="rect">
            <a:avLst/>
          </a:prstGeom>
          <a:noFill/>
        </p:spPr>
        <p:txBody>
          <a:bodyPr wrap="square" rtlCol="0">
            <a:spAutoFit/>
          </a:bodyPr>
          <a:lstStyle/>
          <a:p>
            <a:r>
              <a:rPr lang="zh-CN" altLang="en-US" sz="3200" b="1" dirty="0">
                <a:solidFill>
                  <a:srgbClr val="FF0000"/>
                </a:solidFill>
                <a:latin typeface="华文楷体" pitchFamily="2" charset="-122"/>
                <a:ea typeface="华文楷体" pitchFamily="2" charset="-122"/>
              </a:rPr>
              <a:t>盘（腿）</a:t>
            </a:r>
            <a:endParaRPr lang="zh-CN" altLang="en-US" sz="2400" b="1" i="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华文楷体" pitchFamily="2" charset="-122"/>
              <a:ea typeface="华文楷体" pitchFamily="2" charset="-122"/>
              <a:cs typeface="Arial" pitchFamily="34" charset="0"/>
            </a:endParaRPr>
          </a:p>
        </p:txBody>
      </p:sp>
      <p:sp>
        <p:nvSpPr>
          <p:cNvPr id="17" name="文本框 5"/>
          <p:cNvSpPr txBox="1"/>
          <p:nvPr/>
        </p:nvSpPr>
        <p:spPr>
          <a:xfrm>
            <a:off x="9538407" y="4909114"/>
            <a:ext cx="1161262" cy="584775"/>
          </a:xfrm>
          <a:prstGeom prst="rect">
            <a:avLst/>
          </a:prstGeom>
          <a:noFill/>
        </p:spPr>
        <p:txBody>
          <a:bodyPr wrap="square" rtlCol="0">
            <a:spAutoFit/>
          </a:bodyPr>
          <a:lstStyle/>
          <a:p>
            <a:r>
              <a:rPr lang="zh-CN" altLang="en-US" sz="3200" b="1" dirty="0">
                <a:solidFill>
                  <a:srgbClr val="FF0000"/>
                </a:solidFill>
                <a:latin typeface="华文楷体" pitchFamily="2" charset="-122"/>
                <a:ea typeface="华文楷体" pitchFamily="2" charset="-122"/>
              </a:rPr>
              <a:t>串线</a:t>
            </a:r>
            <a:endParaRPr lang="zh-CN" altLang="en-US" sz="2400" b="1" i="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华文楷体" pitchFamily="2" charset="-122"/>
              <a:ea typeface="华文楷体" pitchFamily="2" charset="-122"/>
              <a:cs typeface="Arial" pitchFamily="34" charset="0"/>
            </a:endParaRPr>
          </a:p>
        </p:txBody>
      </p:sp>
      <p:sp>
        <p:nvSpPr>
          <p:cNvPr id="20" name="文本框 5"/>
          <p:cNvSpPr txBox="1"/>
          <p:nvPr/>
        </p:nvSpPr>
        <p:spPr>
          <a:xfrm>
            <a:off x="7068338" y="5977893"/>
            <a:ext cx="4486353" cy="584775"/>
          </a:xfrm>
          <a:prstGeom prst="rect">
            <a:avLst/>
          </a:prstGeom>
          <a:noFill/>
        </p:spPr>
        <p:txBody>
          <a:bodyPr wrap="square" rtlCol="0">
            <a:spAutoFit/>
          </a:bodyPr>
          <a:lstStyle/>
          <a:p>
            <a:r>
              <a:rPr lang="zh-CN" altLang="en-US" sz="3200" b="1" dirty="0">
                <a:solidFill>
                  <a:srgbClr val="FF0000"/>
                </a:solidFill>
                <a:latin typeface="华文楷体" pitchFamily="2" charset="-122"/>
                <a:ea typeface="华文楷体" pitchFamily="2" charset="-122"/>
              </a:rPr>
              <a:t>你们将不期而遇；邂逅</a:t>
            </a:r>
            <a:endParaRPr lang="zh-CN" altLang="en-US" sz="2400" b="1" i="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华文楷体" pitchFamily="2" charset="-122"/>
              <a:ea typeface="华文楷体" pitchFamily="2" charset="-122"/>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P spid="17" grpId="0"/>
      <p:bldP spid="2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04406"/>
            <a:ext cx="9868395" cy="5237018"/>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TextBox 41"/>
          <p:cNvSpPr txBox="1"/>
          <p:nvPr/>
        </p:nvSpPr>
        <p:spPr>
          <a:xfrm>
            <a:off x="249382" y="4977782"/>
            <a:ext cx="2280062"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(P9)</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能力提升</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”：同义替换</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pic>
        <p:nvPicPr>
          <p:cNvPr id="27" name="图片 26" descr="QQ图片20180720112524_副本.jpg"/>
          <p:cNvPicPr>
            <a:picLocks noChangeAspect="1"/>
          </p:cNvPicPr>
          <p:nvPr/>
        </p:nvPicPr>
        <p:blipFill>
          <a:blip r:embed="rId4" cstate="print"/>
          <a:stretch>
            <a:fillRect/>
          </a:stretch>
        </p:blipFill>
        <p:spPr>
          <a:xfrm>
            <a:off x="154379" y="2256312"/>
            <a:ext cx="1840676"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28" name="TextBox 27"/>
          <p:cNvSpPr txBox="1"/>
          <p:nvPr/>
        </p:nvSpPr>
        <p:spPr>
          <a:xfrm>
            <a:off x="9452600" y="3148703"/>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imagine</a:t>
            </a:r>
          </a:p>
        </p:txBody>
      </p:sp>
      <p:sp>
        <p:nvSpPr>
          <p:cNvPr id="14" name="矩形 13"/>
          <p:cNvSpPr/>
          <p:nvPr/>
        </p:nvSpPr>
        <p:spPr>
          <a:xfrm>
            <a:off x="2087511" y="1515128"/>
            <a:ext cx="9472722" cy="5201424"/>
          </a:xfrm>
          <a:prstGeom prst="rect">
            <a:avLst/>
          </a:prstGeom>
        </p:spPr>
        <p:txBody>
          <a:bodyPr wrap="square">
            <a:spAutoFit/>
          </a:bodyPr>
          <a:lstStyle/>
          <a:p>
            <a:endParaRPr lang="en-US" altLang="zh-CN" sz="2000" b="1" dirty="0">
              <a:solidFill>
                <a:schemeClr val="bg1"/>
              </a:solidFill>
              <a:latin typeface="Times New Roman" panose="02020603050405020304" pitchFamily="18" charset="0"/>
              <a:cs typeface="Times New Roman" panose="02020603050405020304" pitchFamily="18" charset="0"/>
            </a:endParaRPr>
          </a:p>
          <a:p>
            <a:r>
              <a:rPr lang="zh-CN" altLang="en-US" sz="2800" dirty="0">
                <a:latin typeface="黑体" pitchFamily="49" charset="-122"/>
                <a:ea typeface="黑体" pitchFamily="49" charset="-122"/>
              </a:rPr>
              <a:t>一、写出能替换画线部分的单词或短语</a:t>
            </a:r>
            <a:endParaRPr lang="en-US" altLang="zh-CN" sz="2800" dirty="0">
              <a:latin typeface="黑体" pitchFamily="49" charset="-122"/>
              <a:ea typeface="黑体" pitchFamily="49" charset="-122"/>
            </a:endParaRPr>
          </a:p>
          <a:p>
            <a:endParaRPr lang="en-US" altLang="zh-CN" sz="2800" dirty="0">
              <a:latin typeface="黑体" pitchFamily="49" charset="-122"/>
              <a:ea typeface="黑体" pitchFamily="49" charset="-122"/>
            </a:endParaRPr>
          </a:p>
          <a:p>
            <a:r>
              <a:rPr lang="en-US" altLang="zh-CN" sz="2000" b="1" i="1" dirty="0">
                <a:solidFill>
                  <a:schemeClr val="accent6">
                    <a:lumMod val="50000"/>
                  </a:schemeClr>
                </a:solidFill>
                <a:latin typeface="Times New Roman" pitchFamily="18" charset="0"/>
                <a:cs typeface="Times New Roman" pitchFamily="18" charset="0"/>
              </a:rPr>
              <a:t>( P1-1)</a:t>
            </a:r>
            <a:r>
              <a:rPr lang="en-US" altLang="zh-CN" sz="3200" dirty="0">
                <a:latin typeface="Times New Roman" pitchFamily="18" charset="0"/>
                <a:cs typeface="Times New Roman" pitchFamily="18" charset="0"/>
              </a:rPr>
              <a:t> 1. I started to </a:t>
            </a:r>
            <a:r>
              <a:rPr lang="en-US" altLang="zh-CN" sz="3200" b="1" u="sng" dirty="0">
                <a:latin typeface="Times New Roman" pitchFamily="18" charset="0"/>
                <a:cs typeface="Times New Roman" pitchFamily="18" charset="0"/>
              </a:rPr>
              <a:t>picture</a:t>
            </a:r>
            <a:r>
              <a:rPr lang="en-US" altLang="zh-CN" sz="3200" dirty="0">
                <a:latin typeface="Times New Roman" pitchFamily="18" charset="0"/>
                <a:cs typeface="Times New Roman" pitchFamily="18" charset="0"/>
              </a:rPr>
              <a:t> this friend </a:t>
            </a:r>
            <a:r>
              <a:rPr lang="en-US" altLang="zh-CN" sz="3200" b="1" u="sng" dirty="0">
                <a:latin typeface="Times New Roman" pitchFamily="18" charset="0"/>
                <a:cs typeface="Times New Roman" pitchFamily="18" charset="0"/>
              </a:rPr>
              <a:t>in my mind</a:t>
            </a:r>
            <a:r>
              <a:rPr lang="en-US" altLang="zh-CN" sz="3200" dirty="0">
                <a:latin typeface="Times New Roman" pitchFamily="18" charset="0"/>
                <a:cs typeface="Times New Roman" pitchFamily="18" charset="0"/>
              </a:rPr>
              <a:t>.</a:t>
            </a:r>
          </a:p>
          <a:p>
            <a:r>
              <a:rPr lang="en-US" altLang="zh-CN" sz="3200" dirty="0">
                <a:latin typeface="Times New Roman" pitchFamily="18" charset="0"/>
                <a:cs typeface="Times New Roman" pitchFamily="18" charset="0"/>
              </a:rPr>
              <a:t>                                                                     ___________</a:t>
            </a:r>
          </a:p>
          <a:p>
            <a:r>
              <a:rPr lang="en-US" altLang="zh-CN" sz="2000" b="1" i="1" dirty="0">
                <a:solidFill>
                  <a:schemeClr val="accent6">
                    <a:lumMod val="50000"/>
                  </a:schemeClr>
                </a:solidFill>
                <a:latin typeface="Times New Roman" pitchFamily="18" charset="0"/>
                <a:cs typeface="Times New Roman" pitchFamily="18" charset="0"/>
              </a:rPr>
              <a:t>( P1-4) </a:t>
            </a:r>
            <a:r>
              <a:rPr lang="en-US" altLang="zh-CN" sz="3200" dirty="0">
                <a:latin typeface="Times New Roman" pitchFamily="18" charset="0"/>
                <a:cs typeface="Times New Roman" pitchFamily="18" charset="0"/>
              </a:rPr>
              <a:t>2. I’m </a:t>
            </a:r>
            <a:r>
              <a:rPr lang="en-US" altLang="zh-CN" sz="3200" b="1" u="sng" dirty="0">
                <a:latin typeface="Times New Roman" pitchFamily="18" charset="0"/>
                <a:cs typeface="Times New Roman" pitchFamily="18" charset="0"/>
              </a:rPr>
              <a:t>thankful</a:t>
            </a:r>
            <a:r>
              <a:rPr lang="en-US" altLang="zh-CN" sz="3200" dirty="0">
                <a:latin typeface="Times New Roman" pitchFamily="18" charset="0"/>
                <a:cs typeface="Times New Roman" pitchFamily="18" charset="0"/>
              </a:rPr>
              <a:t> for the hard times.</a:t>
            </a:r>
          </a:p>
          <a:p>
            <a:r>
              <a:rPr lang="en-US" altLang="zh-CN" sz="3200" dirty="0">
                <a:latin typeface="Times New Roman" pitchFamily="18" charset="0"/>
                <a:cs typeface="Times New Roman" pitchFamily="18" charset="0"/>
              </a:rPr>
              <a:t>                                                                     ___________</a:t>
            </a:r>
          </a:p>
          <a:p>
            <a:r>
              <a:rPr lang="en-US" altLang="zh-CN" sz="2000" b="1" i="1" dirty="0">
                <a:solidFill>
                  <a:schemeClr val="accent6">
                    <a:lumMod val="50000"/>
                  </a:schemeClr>
                </a:solidFill>
                <a:latin typeface="Times New Roman" pitchFamily="18" charset="0"/>
                <a:cs typeface="Times New Roman" pitchFamily="18" charset="0"/>
              </a:rPr>
              <a:t>( P1-4)</a:t>
            </a:r>
            <a:r>
              <a:rPr lang="en-US" altLang="zh-CN" sz="3200" dirty="0">
                <a:latin typeface="Times New Roman" pitchFamily="18" charset="0"/>
                <a:cs typeface="Times New Roman" pitchFamily="18" charset="0"/>
              </a:rPr>
              <a:t> 3. I am now focusing on </a:t>
            </a:r>
            <a:r>
              <a:rPr lang="en-US" altLang="zh-CN" sz="3200" b="1" u="sng" dirty="0">
                <a:latin typeface="Times New Roman" pitchFamily="18" charset="0"/>
                <a:cs typeface="Times New Roman" pitchFamily="18" charset="0"/>
              </a:rPr>
              <a:t>realizing</a:t>
            </a:r>
            <a:r>
              <a:rPr lang="en-US" altLang="zh-CN" sz="3200" dirty="0">
                <a:latin typeface="Times New Roman" pitchFamily="18" charset="0"/>
                <a:cs typeface="Times New Roman" pitchFamily="18" charset="0"/>
              </a:rPr>
              <a:t> one of my </a:t>
            </a:r>
          </a:p>
          <a:p>
            <a:r>
              <a:rPr lang="en-US" altLang="zh-CN" sz="3200" dirty="0">
                <a:latin typeface="Times New Roman" pitchFamily="18" charset="0"/>
                <a:cs typeface="Times New Roman" pitchFamily="18" charset="0"/>
              </a:rPr>
              <a:t>            biggest dreams.</a:t>
            </a:r>
          </a:p>
          <a:p>
            <a:r>
              <a:rPr lang="en-US" altLang="zh-CN" sz="3200" dirty="0">
                <a:latin typeface="Times New Roman" pitchFamily="18" charset="0"/>
                <a:cs typeface="Times New Roman" pitchFamily="18" charset="0"/>
              </a:rPr>
              <a:t>                                                                    ___________</a:t>
            </a:r>
          </a:p>
          <a:p>
            <a:endParaRPr lang="zh-CN" altLang="zh-CN" sz="3200" dirty="0">
              <a:latin typeface="Times New Roman" pitchFamily="18" charset="0"/>
              <a:cs typeface="Times New Roman" pitchFamily="18" charset="0"/>
            </a:endParaRPr>
          </a:p>
        </p:txBody>
      </p:sp>
      <p:sp>
        <p:nvSpPr>
          <p:cNvPr id="15" name="TextBox 14"/>
          <p:cNvSpPr txBox="1"/>
          <p:nvPr/>
        </p:nvSpPr>
        <p:spPr>
          <a:xfrm>
            <a:off x="9521398" y="4065241"/>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grateful</a:t>
            </a:r>
          </a:p>
        </p:txBody>
      </p:sp>
      <p:sp>
        <p:nvSpPr>
          <p:cNvPr id="13" name="TextBox 12"/>
          <p:cNvSpPr txBox="1"/>
          <p:nvPr/>
        </p:nvSpPr>
        <p:spPr>
          <a:xfrm>
            <a:off x="9274629" y="5571427"/>
            <a:ext cx="1966712"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achieving</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5" grpId="0"/>
      <p:bldP spid="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87532"/>
            <a:ext cx="9868395" cy="5153892"/>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TextBox 41"/>
          <p:cNvSpPr txBox="1"/>
          <p:nvPr/>
        </p:nvSpPr>
        <p:spPr>
          <a:xfrm>
            <a:off x="201880" y="4977782"/>
            <a:ext cx="2280062"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(P9)</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能力提升</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”：语用意义</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pic>
        <p:nvPicPr>
          <p:cNvPr id="27" name="图片 26" descr="QQ图片20180720112524_副本.jpg"/>
          <p:cNvPicPr>
            <a:picLocks noChangeAspect="1"/>
          </p:cNvPicPr>
          <p:nvPr/>
        </p:nvPicPr>
        <p:blipFill>
          <a:blip r:embed="rId4" cstate="print"/>
          <a:stretch>
            <a:fillRect/>
          </a:stretch>
        </p:blipFill>
        <p:spPr>
          <a:xfrm>
            <a:off x="154379" y="2256312"/>
            <a:ext cx="1840676"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28" name="TextBox 27"/>
          <p:cNvSpPr txBox="1"/>
          <p:nvPr/>
        </p:nvSpPr>
        <p:spPr>
          <a:xfrm>
            <a:off x="9595104" y="3766219"/>
            <a:ext cx="1698171" cy="584775"/>
          </a:xfrm>
          <a:prstGeom prst="rect">
            <a:avLst/>
          </a:prstGeom>
          <a:noFill/>
        </p:spPr>
        <p:txBody>
          <a:bodyPr wrap="square" rtlCol="0">
            <a:spAutoFit/>
          </a:bodyPr>
          <a:lstStyle/>
          <a:p>
            <a:r>
              <a:rPr lang="zh-CN" altLang="en-US" sz="3200" b="1" dirty="0">
                <a:solidFill>
                  <a:srgbClr val="FF0000"/>
                </a:solidFill>
                <a:latin typeface="华文楷体" pitchFamily="2" charset="-122"/>
                <a:ea typeface="华文楷体" pitchFamily="2" charset="-122"/>
                <a:cs typeface="Times New Roman" pitchFamily="18" charset="0"/>
              </a:rPr>
              <a:t>情感</a:t>
            </a:r>
            <a:endParaRPr lang="en-US" altLang="zh-CN" sz="3200" b="1" dirty="0">
              <a:solidFill>
                <a:srgbClr val="FF0000"/>
              </a:solidFill>
              <a:latin typeface="华文楷体" pitchFamily="2" charset="-122"/>
              <a:ea typeface="华文楷体" pitchFamily="2" charset="-122"/>
              <a:cs typeface="Times New Roman" pitchFamily="18" charset="0"/>
            </a:endParaRPr>
          </a:p>
        </p:txBody>
      </p:sp>
      <p:sp>
        <p:nvSpPr>
          <p:cNvPr id="14" name="矩形 13"/>
          <p:cNvSpPr/>
          <p:nvPr/>
        </p:nvSpPr>
        <p:spPr>
          <a:xfrm>
            <a:off x="2087512" y="1728885"/>
            <a:ext cx="9472722" cy="4708981"/>
          </a:xfrm>
          <a:prstGeom prst="rect">
            <a:avLst/>
          </a:prstGeom>
        </p:spPr>
        <p:txBody>
          <a:bodyPr wrap="square">
            <a:spAutoFit/>
          </a:bodyPr>
          <a:lstStyle/>
          <a:p>
            <a:endParaRPr lang="en-US" altLang="zh-CN" sz="2000" b="1" dirty="0">
              <a:solidFill>
                <a:schemeClr val="bg1"/>
              </a:solidFill>
              <a:latin typeface="Times New Roman" panose="02020603050405020304" pitchFamily="18" charset="0"/>
              <a:cs typeface="Times New Roman" panose="02020603050405020304" pitchFamily="18" charset="0"/>
            </a:endParaRPr>
          </a:p>
          <a:p>
            <a:r>
              <a:rPr lang="zh-CN" altLang="en-US" sz="2800" dirty="0">
                <a:latin typeface="黑体" pitchFamily="49" charset="-122"/>
                <a:ea typeface="黑体" pitchFamily="49" charset="-122"/>
              </a:rPr>
              <a:t>二、写出下列句子中画线部分的汉语释义</a:t>
            </a:r>
            <a:endParaRPr lang="en-US" altLang="zh-CN" sz="2800" dirty="0">
              <a:latin typeface="黑体" pitchFamily="49" charset="-122"/>
              <a:ea typeface="黑体" pitchFamily="49" charset="-122"/>
            </a:endParaRPr>
          </a:p>
          <a:p>
            <a:endParaRPr lang="en-US" altLang="zh-CN" sz="2800" dirty="0">
              <a:latin typeface="黑体" pitchFamily="49" charset="-122"/>
              <a:ea typeface="黑体" pitchFamily="49" charset="-122"/>
            </a:endParaRPr>
          </a:p>
          <a:p>
            <a:r>
              <a:rPr lang="en-US" altLang="zh-CN" sz="2000" b="1" i="1" dirty="0">
                <a:solidFill>
                  <a:schemeClr val="accent6">
                    <a:lumMod val="50000"/>
                  </a:schemeClr>
                </a:solidFill>
                <a:latin typeface="Times New Roman" pitchFamily="18" charset="0"/>
                <a:cs typeface="Times New Roman" pitchFamily="18" charset="0"/>
              </a:rPr>
              <a:t>( P1-1)</a:t>
            </a:r>
            <a:r>
              <a:rPr lang="en-US" altLang="zh-CN" sz="3200" dirty="0">
                <a:latin typeface="Times New Roman" pitchFamily="18" charset="0"/>
                <a:cs typeface="Times New Roman" pitchFamily="18" charset="0"/>
              </a:rPr>
              <a:t> 1. Two years ago I was very lonely and didn’t talk </a:t>
            </a:r>
          </a:p>
          <a:p>
            <a:r>
              <a:rPr lang="en-US" altLang="zh-CN" sz="3200" dirty="0">
                <a:latin typeface="Times New Roman" pitchFamily="18" charset="0"/>
                <a:cs typeface="Times New Roman" pitchFamily="18" charset="0"/>
              </a:rPr>
              <a:t>            with anyone about my </a:t>
            </a:r>
            <a:r>
              <a:rPr lang="en-US" altLang="zh-CN" sz="3200" b="1" u="sng" dirty="0">
                <a:latin typeface="Times New Roman" pitchFamily="18" charset="0"/>
                <a:cs typeface="Times New Roman" pitchFamily="18" charset="0"/>
              </a:rPr>
              <a:t>feelings</a:t>
            </a:r>
            <a:r>
              <a:rPr lang="en-US" altLang="zh-CN" sz="3200" dirty="0">
                <a:latin typeface="Times New Roman" pitchFamily="18" charset="0"/>
                <a:cs typeface="Times New Roman" pitchFamily="18" charset="0"/>
              </a:rPr>
              <a:t>.</a:t>
            </a:r>
          </a:p>
          <a:p>
            <a:r>
              <a:rPr lang="en-US" altLang="zh-CN" sz="3200" dirty="0">
                <a:latin typeface="Times New Roman" pitchFamily="18" charset="0"/>
                <a:cs typeface="Times New Roman" pitchFamily="18" charset="0"/>
              </a:rPr>
              <a:t>                                                                     ___________</a:t>
            </a:r>
          </a:p>
          <a:p>
            <a:r>
              <a:rPr lang="en-US" altLang="zh-CN" sz="2000" b="1" i="1" dirty="0">
                <a:solidFill>
                  <a:schemeClr val="accent6">
                    <a:lumMod val="50000"/>
                  </a:schemeClr>
                </a:solidFill>
                <a:latin typeface="Times New Roman" pitchFamily="18" charset="0"/>
                <a:cs typeface="Times New Roman" pitchFamily="18" charset="0"/>
              </a:rPr>
              <a:t>( P1-2) </a:t>
            </a:r>
            <a:r>
              <a:rPr lang="en-US" altLang="zh-CN" sz="3200" dirty="0">
                <a:latin typeface="Times New Roman" pitchFamily="18" charset="0"/>
                <a:cs typeface="Times New Roman" pitchFamily="18" charset="0"/>
              </a:rPr>
              <a:t>2. Some weeks later we started a new </a:t>
            </a:r>
            <a:r>
              <a:rPr lang="en-US" altLang="zh-CN" sz="3200" b="1" u="sng" dirty="0">
                <a:latin typeface="Times New Roman" pitchFamily="18" charset="0"/>
                <a:cs typeface="Times New Roman" pitchFamily="18" charset="0"/>
              </a:rPr>
              <a:t>project</a:t>
            </a:r>
            <a:r>
              <a:rPr lang="en-US" altLang="zh-CN" sz="3200" dirty="0">
                <a:latin typeface="Times New Roman" pitchFamily="18" charset="0"/>
                <a:cs typeface="Times New Roman" pitchFamily="18" charset="0"/>
              </a:rPr>
              <a:t> in </a:t>
            </a:r>
          </a:p>
          <a:p>
            <a:r>
              <a:rPr lang="en-US" altLang="zh-CN" sz="3200" dirty="0">
                <a:latin typeface="Times New Roman" pitchFamily="18" charset="0"/>
                <a:cs typeface="Times New Roman" pitchFamily="18" charset="0"/>
              </a:rPr>
              <a:t>            school and I was working with one of my  </a:t>
            </a:r>
          </a:p>
          <a:p>
            <a:r>
              <a:rPr lang="en-US" altLang="zh-CN" sz="3200" dirty="0">
                <a:latin typeface="Times New Roman" pitchFamily="18" charset="0"/>
                <a:cs typeface="Times New Roman" pitchFamily="18" charset="0"/>
              </a:rPr>
              <a:t>            schoolmates.                                    ___________</a:t>
            </a:r>
          </a:p>
          <a:p>
            <a:endParaRPr lang="zh-CN" altLang="zh-CN" sz="3200" dirty="0">
              <a:latin typeface="Times New Roman" pitchFamily="18" charset="0"/>
              <a:cs typeface="Times New Roman" pitchFamily="18" charset="0"/>
            </a:endParaRPr>
          </a:p>
        </p:txBody>
      </p:sp>
      <p:sp>
        <p:nvSpPr>
          <p:cNvPr id="15" name="TextBox 14"/>
          <p:cNvSpPr txBox="1"/>
          <p:nvPr/>
        </p:nvSpPr>
        <p:spPr>
          <a:xfrm>
            <a:off x="8496161" y="5276523"/>
            <a:ext cx="3054571" cy="584775"/>
          </a:xfrm>
          <a:prstGeom prst="rect">
            <a:avLst/>
          </a:prstGeom>
          <a:noFill/>
        </p:spPr>
        <p:txBody>
          <a:bodyPr wrap="square" rtlCol="0">
            <a:spAutoFit/>
          </a:bodyPr>
          <a:lstStyle/>
          <a:p>
            <a:r>
              <a:rPr lang="zh-CN" altLang="en-US" sz="3200" b="1" dirty="0">
                <a:solidFill>
                  <a:srgbClr val="FF0000"/>
                </a:solidFill>
                <a:latin typeface="华文楷体" pitchFamily="2" charset="-122"/>
                <a:ea typeface="华文楷体" pitchFamily="2" charset="-122"/>
              </a:rPr>
              <a:t>课题；专题研究</a:t>
            </a:r>
            <a:endParaRPr lang="en-US" altLang="zh-CN" sz="3200" b="1" dirty="0">
              <a:solidFill>
                <a:srgbClr val="FF0000"/>
              </a:solidFill>
              <a:latin typeface="华文楷体" pitchFamily="2" charset="-122"/>
              <a:ea typeface="华文楷体"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87532"/>
            <a:ext cx="9868395" cy="5153892"/>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TextBox 41"/>
          <p:cNvSpPr txBox="1"/>
          <p:nvPr/>
        </p:nvSpPr>
        <p:spPr>
          <a:xfrm>
            <a:off x="142504" y="5001533"/>
            <a:ext cx="2280062"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(P9)</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能力提升</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”：汉英对比</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pic>
        <p:nvPicPr>
          <p:cNvPr id="27" name="图片 26" descr="QQ图片20180720112524_副本.jpg"/>
          <p:cNvPicPr>
            <a:picLocks noChangeAspect="1"/>
          </p:cNvPicPr>
          <p:nvPr/>
        </p:nvPicPr>
        <p:blipFill>
          <a:blip r:embed="rId4" cstate="print"/>
          <a:stretch>
            <a:fillRect/>
          </a:stretch>
        </p:blipFill>
        <p:spPr>
          <a:xfrm>
            <a:off x="154379" y="2256312"/>
            <a:ext cx="1840676"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28" name="TextBox 27"/>
          <p:cNvSpPr txBox="1"/>
          <p:nvPr/>
        </p:nvSpPr>
        <p:spPr>
          <a:xfrm>
            <a:off x="3372435" y="3562597"/>
            <a:ext cx="1698171" cy="584775"/>
          </a:xfrm>
          <a:prstGeom prst="rect">
            <a:avLst/>
          </a:prstGeom>
          <a:noFill/>
        </p:spPr>
        <p:txBody>
          <a:bodyPr wrap="square" rtlCol="0">
            <a:spAutoFit/>
          </a:bodyPr>
          <a:lstStyle/>
          <a:p>
            <a:r>
              <a:rPr lang="en-US" altLang="zh-CN" sz="3200" b="1" dirty="0">
                <a:solidFill>
                  <a:srgbClr val="FF0000"/>
                </a:solidFill>
                <a:latin typeface="Times New Roman" pitchFamily="18" charset="0"/>
                <a:ea typeface="华文楷体" pitchFamily="2" charset="-122"/>
                <a:cs typeface="Times New Roman" pitchFamily="18" charset="0"/>
              </a:rPr>
              <a:t>stronger</a:t>
            </a:r>
          </a:p>
        </p:txBody>
      </p:sp>
      <p:sp>
        <p:nvSpPr>
          <p:cNvPr id="14" name="矩形 13"/>
          <p:cNvSpPr/>
          <p:nvPr/>
        </p:nvSpPr>
        <p:spPr>
          <a:xfrm>
            <a:off x="2111263" y="1966392"/>
            <a:ext cx="9472722" cy="3231654"/>
          </a:xfrm>
          <a:prstGeom prst="rect">
            <a:avLst/>
          </a:prstGeom>
        </p:spPr>
        <p:txBody>
          <a:bodyPr wrap="square">
            <a:spAutoFit/>
          </a:bodyPr>
          <a:lstStyle/>
          <a:p>
            <a:endParaRPr lang="en-US" altLang="zh-CN" sz="2000" b="1" dirty="0">
              <a:solidFill>
                <a:schemeClr val="bg1"/>
              </a:solidFill>
              <a:latin typeface="Times New Roman" panose="02020603050405020304" pitchFamily="18" charset="0"/>
              <a:cs typeface="Times New Roman" panose="02020603050405020304" pitchFamily="18" charset="0"/>
            </a:endParaRPr>
          </a:p>
          <a:p>
            <a:r>
              <a:rPr lang="zh-CN" altLang="en-US" sz="2800" dirty="0">
                <a:latin typeface="黑体" pitchFamily="49" charset="-122"/>
                <a:ea typeface="黑体" pitchFamily="49" charset="-122"/>
              </a:rPr>
              <a:t>三、根据汉语，写出单词的正确形式</a:t>
            </a:r>
            <a:endParaRPr lang="en-US" altLang="zh-CN" sz="2800" dirty="0">
              <a:latin typeface="黑体" pitchFamily="49" charset="-122"/>
              <a:ea typeface="黑体" pitchFamily="49" charset="-122"/>
            </a:endParaRPr>
          </a:p>
          <a:p>
            <a:endParaRPr lang="en-US" altLang="zh-CN" sz="2800" dirty="0">
              <a:latin typeface="黑体" pitchFamily="49" charset="-122"/>
              <a:ea typeface="黑体" pitchFamily="49" charset="-122"/>
            </a:endParaRPr>
          </a:p>
          <a:p>
            <a:r>
              <a:rPr lang="en-US" altLang="zh-CN" sz="2000" b="1" i="1" dirty="0">
                <a:solidFill>
                  <a:schemeClr val="accent6">
                    <a:lumMod val="50000"/>
                  </a:schemeClr>
                </a:solidFill>
                <a:latin typeface="Times New Roman" pitchFamily="18" charset="0"/>
                <a:cs typeface="Times New Roman" pitchFamily="18" charset="0"/>
              </a:rPr>
              <a:t>( P1-3)</a:t>
            </a:r>
            <a:r>
              <a:rPr lang="en-US" altLang="zh-CN" sz="3200" dirty="0">
                <a:latin typeface="Times New Roman" pitchFamily="18" charset="0"/>
                <a:cs typeface="Times New Roman" pitchFamily="18" charset="0"/>
              </a:rPr>
              <a:t> I didn’t think our friendship could grow much </a:t>
            </a:r>
          </a:p>
          <a:p>
            <a:r>
              <a:rPr lang="en-US" altLang="zh-CN" sz="3200" dirty="0">
                <a:latin typeface="Times New Roman" pitchFamily="18" charset="0"/>
                <a:cs typeface="Times New Roman" pitchFamily="18" charset="0"/>
              </a:rPr>
              <a:t>        ____________ (</a:t>
            </a:r>
            <a:r>
              <a:rPr lang="zh-CN" altLang="en-US" sz="3200" dirty="0">
                <a:latin typeface="华文楷体" pitchFamily="2" charset="-122"/>
                <a:ea typeface="华文楷体" pitchFamily="2" charset="-122"/>
                <a:cs typeface="Times New Roman" pitchFamily="18" charset="0"/>
              </a:rPr>
              <a:t>更深厚</a:t>
            </a:r>
            <a:r>
              <a:rPr lang="en-US" altLang="zh-CN" sz="3200" dirty="0">
                <a:latin typeface="Times New Roman" pitchFamily="18" charset="0"/>
                <a:cs typeface="Times New Roman" pitchFamily="18" charset="0"/>
              </a:rPr>
              <a:t>).</a:t>
            </a:r>
          </a:p>
          <a:p>
            <a:r>
              <a:rPr lang="en-US" altLang="zh-CN" sz="3200" dirty="0">
                <a:latin typeface="Times New Roman" pitchFamily="18" charset="0"/>
                <a:cs typeface="Times New Roman" pitchFamily="18" charset="0"/>
              </a:rPr>
              <a:t>                                                                     </a:t>
            </a:r>
          </a:p>
          <a:p>
            <a:endParaRPr lang="zh-CN" altLang="zh-CN" sz="32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87532"/>
            <a:ext cx="9868395" cy="5153892"/>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TextBox 41"/>
          <p:cNvSpPr txBox="1"/>
          <p:nvPr/>
        </p:nvSpPr>
        <p:spPr>
          <a:xfrm>
            <a:off x="237506" y="5013408"/>
            <a:ext cx="2280062"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(P9)</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796214"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能力提升</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”：词法、句法、语法</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pic>
        <p:nvPicPr>
          <p:cNvPr id="27" name="图片 26" descr="QQ图片20180720112524_副本.jpg"/>
          <p:cNvPicPr>
            <a:picLocks noChangeAspect="1"/>
          </p:cNvPicPr>
          <p:nvPr/>
        </p:nvPicPr>
        <p:blipFill>
          <a:blip r:embed="rId4" cstate="print"/>
          <a:stretch>
            <a:fillRect/>
          </a:stretch>
        </p:blipFill>
        <p:spPr>
          <a:xfrm>
            <a:off x="154379" y="2256312"/>
            <a:ext cx="1840676"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28" name="TextBox 27"/>
          <p:cNvSpPr txBox="1"/>
          <p:nvPr/>
        </p:nvSpPr>
        <p:spPr>
          <a:xfrm>
            <a:off x="8656953" y="3123210"/>
            <a:ext cx="2470225" cy="584775"/>
          </a:xfrm>
          <a:prstGeom prst="rect">
            <a:avLst/>
          </a:prstGeom>
          <a:noFill/>
        </p:spPr>
        <p:txBody>
          <a:bodyPr wrap="square" rtlCol="0">
            <a:spAutoFit/>
          </a:bodyPr>
          <a:lstStyle/>
          <a:p>
            <a:r>
              <a:rPr lang="en-US" altLang="zh-CN" sz="3200" b="1" dirty="0">
                <a:solidFill>
                  <a:srgbClr val="FF0000"/>
                </a:solidFill>
                <a:latin typeface="Times New Roman" pitchFamily="18" charset="0"/>
                <a:ea typeface="华文楷体" pitchFamily="2" charset="-122"/>
                <a:cs typeface="Times New Roman" pitchFamily="18" charset="0"/>
              </a:rPr>
              <a:t>imagination</a:t>
            </a:r>
          </a:p>
        </p:txBody>
      </p:sp>
      <p:sp>
        <p:nvSpPr>
          <p:cNvPr id="14" name="矩形 13"/>
          <p:cNvSpPr/>
          <p:nvPr/>
        </p:nvSpPr>
        <p:spPr>
          <a:xfrm>
            <a:off x="2087512" y="1693259"/>
            <a:ext cx="9472722" cy="1815882"/>
          </a:xfrm>
          <a:prstGeom prst="rect">
            <a:avLst/>
          </a:prstGeom>
        </p:spPr>
        <p:txBody>
          <a:bodyPr wrap="square">
            <a:spAutoFit/>
          </a:bodyPr>
          <a:lstStyle/>
          <a:p>
            <a:endParaRPr lang="en-US" altLang="zh-CN" sz="2000" b="1" dirty="0">
              <a:solidFill>
                <a:schemeClr val="bg1"/>
              </a:solidFill>
              <a:latin typeface="Times New Roman" panose="02020603050405020304" pitchFamily="18" charset="0"/>
              <a:cs typeface="Times New Roman" panose="02020603050405020304" pitchFamily="18" charset="0"/>
            </a:endParaRPr>
          </a:p>
          <a:p>
            <a:r>
              <a:rPr lang="zh-CN" altLang="en-US" sz="2800" dirty="0">
                <a:latin typeface="黑体" pitchFamily="49" charset="-122"/>
                <a:ea typeface="黑体" pitchFamily="49" charset="-122"/>
              </a:rPr>
              <a:t>四、在空白处填入</a:t>
            </a:r>
            <a:r>
              <a:rPr lang="en-US" altLang="zh-CN" sz="2800" dirty="0">
                <a:latin typeface="黑体" pitchFamily="49" charset="-122"/>
                <a:ea typeface="黑体" pitchFamily="49" charset="-122"/>
              </a:rPr>
              <a:t>1</a:t>
            </a:r>
            <a:r>
              <a:rPr lang="zh-CN" altLang="en-US" sz="2800" dirty="0">
                <a:latin typeface="黑体" pitchFamily="49" charset="-122"/>
                <a:ea typeface="黑体" pitchFamily="49" charset="-122"/>
              </a:rPr>
              <a:t>个适当的单词或括号内单词的正确形式</a:t>
            </a:r>
            <a:endParaRPr lang="en-US" altLang="zh-CN" sz="2800" dirty="0">
              <a:latin typeface="黑体" pitchFamily="49" charset="-122"/>
              <a:ea typeface="黑体" pitchFamily="49" charset="-122"/>
            </a:endParaRPr>
          </a:p>
          <a:p>
            <a:r>
              <a:rPr lang="en-US" altLang="zh-CN" sz="3200" dirty="0">
                <a:latin typeface="Times New Roman" pitchFamily="18" charset="0"/>
                <a:cs typeface="Times New Roman" pitchFamily="18" charset="0"/>
              </a:rPr>
              <a:t>         </a:t>
            </a:r>
          </a:p>
          <a:p>
            <a:endParaRPr lang="zh-CN" altLang="zh-CN" sz="3200" dirty="0">
              <a:latin typeface="Times New Roman" pitchFamily="18" charset="0"/>
              <a:cs typeface="Times New Roman" pitchFamily="18" charset="0"/>
            </a:endParaRPr>
          </a:p>
        </p:txBody>
      </p:sp>
      <p:sp>
        <p:nvSpPr>
          <p:cNvPr id="12" name="矩形 11"/>
          <p:cNvSpPr/>
          <p:nvPr/>
        </p:nvSpPr>
        <p:spPr>
          <a:xfrm>
            <a:off x="2087512" y="2631409"/>
            <a:ext cx="9472722" cy="3539430"/>
          </a:xfrm>
          <a:prstGeom prst="rect">
            <a:avLst/>
          </a:prstGeom>
        </p:spPr>
        <p:txBody>
          <a:bodyPr wrap="square">
            <a:spAutoFit/>
          </a:bodyPr>
          <a:lstStyle/>
          <a:p>
            <a:r>
              <a:rPr lang="en-US" altLang="zh-CN" sz="2000" b="1" i="1" dirty="0">
                <a:solidFill>
                  <a:schemeClr val="accent6">
                    <a:lumMod val="50000"/>
                  </a:schemeClr>
                </a:solidFill>
                <a:latin typeface="Times New Roman" pitchFamily="18" charset="0"/>
                <a:cs typeface="Times New Roman" pitchFamily="18" charset="0"/>
              </a:rPr>
              <a:t>( P1-1)</a:t>
            </a:r>
            <a:r>
              <a:rPr lang="en-US" altLang="zh-CN" sz="3200" dirty="0">
                <a:latin typeface="Times New Roman" pitchFamily="18" charset="0"/>
                <a:cs typeface="Times New Roman" pitchFamily="18" charset="0"/>
              </a:rPr>
              <a:t> 1. Often I imagined our conversations and what we </a:t>
            </a:r>
          </a:p>
          <a:p>
            <a:r>
              <a:rPr lang="en-US" altLang="zh-CN" sz="3200" dirty="0">
                <a:latin typeface="Times New Roman" pitchFamily="18" charset="0"/>
                <a:cs typeface="Times New Roman" pitchFamily="18" charset="0"/>
              </a:rPr>
              <a:t>            would do, but I didn’t give my _____________</a:t>
            </a:r>
          </a:p>
          <a:p>
            <a:r>
              <a:rPr lang="en-US" altLang="zh-CN" sz="3200" dirty="0">
                <a:latin typeface="Times New Roman" pitchFamily="18" charset="0"/>
                <a:cs typeface="Times New Roman" pitchFamily="18" charset="0"/>
              </a:rPr>
              <a:t>            (imagine) a face.</a:t>
            </a:r>
          </a:p>
          <a:p>
            <a:r>
              <a:rPr lang="en-US" altLang="zh-CN" sz="3200" dirty="0">
                <a:latin typeface="Times New Roman" pitchFamily="18" charset="0"/>
                <a:cs typeface="Times New Roman" pitchFamily="18" charset="0"/>
              </a:rPr>
              <a:t>                                                                     </a:t>
            </a:r>
          </a:p>
          <a:p>
            <a:r>
              <a:rPr lang="en-US" altLang="zh-CN" sz="2000" b="1" i="1" dirty="0">
                <a:solidFill>
                  <a:schemeClr val="accent6">
                    <a:lumMod val="50000"/>
                  </a:schemeClr>
                </a:solidFill>
                <a:latin typeface="Times New Roman" pitchFamily="18" charset="0"/>
                <a:cs typeface="Times New Roman" pitchFamily="18" charset="0"/>
              </a:rPr>
              <a:t>( P1-2) </a:t>
            </a:r>
            <a:r>
              <a:rPr lang="en-US" altLang="zh-CN" sz="3200" dirty="0">
                <a:latin typeface="Times New Roman" pitchFamily="18" charset="0"/>
                <a:cs typeface="Times New Roman" pitchFamily="18" charset="0"/>
              </a:rPr>
              <a:t>2. Ever since that walk we ______________(be) </a:t>
            </a:r>
          </a:p>
          <a:p>
            <a:r>
              <a:rPr lang="en-US" altLang="zh-CN" sz="3200" dirty="0">
                <a:latin typeface="Times New Roman" pitchFamily="18" charset="0"/>
                <a:cs typeface="Times New Roman" pitchFamily="18" charset="0"/>
              </a:rPr>
              <a:t>            best friends.                                  </a:t>
            </a:r>
          </a:p>
          <a:p>
            <a:endParaRPr lang="zh-CN" altLang="zh-CN" sz="3200" dirty="0">
              <a:latin typeface="Times New Roman" pitchFamily="18" charset="0"/>
              <a:cs typeface="Times New Roman" pitchFamily="18" charset="0"/>
            </a:endParaRPr>
          </a:p>
        </p:txBody>
      </p:sp>
      <p:sp>
        <p:nvSpPr>
          <p:cNvPr id="13" name="TextBox 12"/>
          <p:cNvSpPr txBox="1"/>
          <p:nvPr/>
        </p:nvSpPr>
        <p:spPr>
          <a:xfrm>
            <a:off x="7493172" y="4524500"/>
            <a:ext cx="2470225" cy="584775"/>
          </a:xfrm>
          <a:prstGeom prst="rect">
            <a:avLst/>
          </a:prstGeom>
          <a:noFill/>
        </p:spPr>
        <p:txBody>
          <a:bodyPr wrap="square" rtlCol="0">
            <a:spAutoFit/>
          </a:bodyPr>
          <a:lstStyle/>
          <a:p>
            <a:r>
              <a:rPr lang="en-US" altLang="zh-CN" sz="3200" b="1" dirty="0">
                <a:solidFill>
                  <a:srgbClr val="FF0000"/>
                </a:solidFill>
                <a:latin typeface="Times New Roman" pitchFamily="18" charset="0"/>
                <a:ea typeface="华文楷体" pitchFamily="2" charset="-122"/>
                <a:cs typeface="Times New Roman" pitchFamily="18" charset="0"/>
              </a:rPr>
              <a:t>have been</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04406"/>
            <a:ext cx="9868395" cy="5237018"/>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TextBox 41"/>
          <p:cNvSpPr txBox="1"/>
          <p:nvPr/>
        </p:nvSpPr>
        <p:spPr>
          <a:xfrm>
            <a:off x="249382" y="4977782"/>
            <a:ext cx="2280062"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(P10)</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能力提升</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”：词块</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pic>
        <p:nvPicPr>
          <p:cNvPr id="27" name="图片 26" descr="QQ图片20180720112524_副本.jpg"/>
          <p:cNvPicPr>
            <a:picLocks noChangeAspect="1"/>
          </p:cNvPicPr>
          <p:nvPr/>
        </p:nvPicPr>
        <p:blipFill>
          <a:blip r:embed="rId4" cstate="print"/>
          <a:stretch>
            <a:fillRect/>
          </a:stretch>
        </p:blipFill>
        <p:spPr>
          <a:xfrm>
            <a:off x="154379" y="2256312"/>
            <a:ext cx="1840676"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28" name="TextBox 27"/>
          <p:cNvSpPr txBox="1"/>
          <p:nvPr/>
        </p:nvSpPr>
        <p:spPr>
          <a:xfrm>
            <a:off x="3443844" y="3191771"/>
            <a:ext cx="3241964"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we got along well</a:t>
            </a:r>
          </a:p>
        </p:txBody>
      </p:sp>
      <p:sp>
        <p:nvSpPr>
          <p:cNvPr id="14" name="矩形 13"/>
          <p:cNvSpPr/>
          <p:nvPr/>
        </p:nvSpPr>
        <p:spPr>
          <a:xfrm>
            <a:off x="2153855" y="1656576"/>
            <a:ext cx="9685844" cy="5693866"/>
          </a:xfrm>
          <a:prstGeom prst="rect">
            <a:avLst/>
          </a:prstGeom>
        </p:spPr>
        <p:txBody>
          <a:bodyPr wrap="square">
            <a:spAutoFit/>
          </a:bodyPr>
          <a:lstStyle/>
          <a:p>
            <a:endParaRPr lang="en-US" altLang="zh-CN" sz="2000" b="1" dirty="0">
              <a:solidFill>
                <a:schemeClr val="bg1"/>
              </a:solidFill>
              <a:latin typeface="Times New Roman" panose="02020603050405020304" pitchFamily="18" charset="0"/>
              <a:cs typeface="Times New Roman" panose="02020603050405020304" pitchFamily="18" charset="0"/>
            </a:endParaRPr>
          </a:p>
          <a:p>
            <a:r>
              <a:rPr lang="zh-CN" altLang="en-US" sz="2800" dirty="0">
                <a:latin typeface="黑体" pitchFamily="49" charset="-122"/>
                <a:ea typeface="黑体" pitchFamily="49" charset="-122"/>
              </a:rPr>
              <a:t>五、根据所给汉语，完成下列句子</a:t>
            </a:r>
            <a:endParaRPr lang="en-US" altLang="zh-CN" sz="2800" dirty="0">
              <a:latin typeface="黑体" pitchFamily="49" charset="-122"/>
              <a:ea typeface="黑体" pitchFamily="49" charset="-122"/>
            </a:endParaRPr>
          </a:p>
          <a:p>
            <a:endParaRPr lang="en-US" altLang="zh-CN" sz="2800" dirty="0">
              <a:latin typeface="黑体" pitchFamily="49" charset="-122"/>
              <a:ea typeface="黑体" pitchFamily="49" charset="-122"/>
            </a:endParaRPr>
          </a:p>
          <a:p>
            <a:r>
              <a:rPr lang="en-US" altLang="zh-CN" sz="2000" b="1" i="1" dirty="0">
                <a:solidFill>
                  <a:schemeClr val="accent6">
                    <a:lumMod val="50000"/>
                  </a:schemeClr>
                </a:solidFill>
                <a:latin typeface="Times New Roman" pitchFamily="18" charset="0"/>
                <a:cs typeface="Times New Roman" pitchFamily="18" charset="0"/>
              </a:rPr>
              <a:t>( P1-2)</a:t>
            </a:r>
            <a:r>
              <a:rPr lang="en-US" altLang="zh-CN" sz="3200" dirty="0">
                <a:latin typeface="Times New Roman" pitchFamily="18" charset="0"/>
                <a:cs typeface="Times New Roman" pitchFamily="18" charset="0"/>
              </a:rPr>
              <a:t> 1. We had never worked together before but</a:t>
            </a:r>
          </a:p>
          <a:p>
            <a:r>
              <a:rPr lang="en-US" altLang="zh-CN" sz="3200" dirty="0">
                <a:latin typeface="Times New Roman" pitchFamily="18" charset="0"/>
                <a:cs typeface="Times New Roman" pitchFamily="18" charset="0"/>
              </a:rPr>
              <a:t>            _________________ (</a:t>
            </a:r>
            <a:r>
              <a:rPr lang="zh-CN" altLang="en-US" sz="3200" dirty="0">
                <a:latin typeface="华文楷体" pitchFamily="2" charset="-122"/>
                <a:ea typeface="华文楷体" pitchFamily="2" charset="-122"/>
                <a:cs typeface="Times New Roman" pitchFamily="18" charset="0"/>
              </a:rPr>
              <a:t>我们相处融洽</a:t>
            </a:r>
            <a:r>
              <a:rPr lang="en-US" altLang="zh-CN" sz="3200" dirty="0">
                <a:latin typeface="Times New Roman" pitchFamily="18" charset="0"/>
                <a:cs typeface="Times New Roman" pitchFamily="18" charset="0"/>
              </a:rPr>
              <a:t>).</a:t>
            </a:r>
          </a:p>
          <a:p>
            <a:r>
              <a:rPr lang="en-US" altLang="zh-CN" sz="3200" dirty="0">
                <a:latin typeface="Times New Roman" pitchFamily="18" charset="0"/>
                <a:cs typeface="Times New Roman" pitchFamily="18" charset="0"/>
              </a:rPr>
              <a:t>                                                                     </a:t>
            </a:r>
          </a:p>
          <a:p>
            <a:r>
              <a:rPr lang="en-US" altLang="zh-CN" sz="2000" b="1" i="1" dirty="0">
                <a:solidFill>
                  <a:schemeClr val="accent6">
                    <a:lumMod val="50000"/>
                  </a:schemeClr>
                </a:solidFill>
                <a:latin typeface="Times New Roman" pitchFamily="18" charset="0"/>
                <a:cs typeface="Times New Roman" pitchFamily="18" charset="0"/>
              </a:rPr>
              <a:t>( P1-3) </a:t>
            </a:r>
            <a:r>
              <a:rPr lang="en-US" altLang="zh-CN" sz="3200" dirty="0">
                <a:latin typeface="Times New Roman" pitchFamily="18" charset="0"/>
                <a:cs typeface="Times New Roman" pitchFamily="18" charset="0"/>
              </a:rPr>
              <a:t>2. _____________________ (</a:t>
            </a:r>
            <a:r>
              <a:rPr lang="zh-CN" altLang="en-US" sz="3200" dirty="0">
                <a:latin typeface="华文楷体" pitchFamily="2" charset="-122"/>
                <a:ea typeface="华文楷体" pitchFamily="2" charset="-122"/>
                <a:cs typeface="Times New Roman" pitchFamily="18" charset="0"/>
              </a:rPr>
              <a:t>我们心有灵犀</a:t>
            </a:r>
            <a:r>
              <a:rPr lang="en-US" altLang="zh-CN" sz="3200" dirty="0">
                <a:latin typeface="Times New Roman" pitchFamily="18" charset="0"/>
                <a:cs typeface="Times New Roman" pitchFamily="18" charset="0"/>
              </a:rPr>
              <a:t>), and it  </a:t>
            </a:r>
          </a:p>
          <a:p>
            <a:r>
              <a:rPr lang="en-US" altLang="zh-CN" sz="3200" dirty="0">
                <a:latin typeface="Times New Roman" pitchFamily="18" charset="0"/>
                <a:cs typeface="Times New Roman" pitchFamily="18" charset="0"/>
              </a:rPr>
              <a:t>           just takes one look and we know what the other is </a:t>
            </a:r>
          </a:p>
          <a:p>
            <a:r>
              <a:rPr lang="en-US" altLang="zh-CN" sz="3200" dirty="0">
                <a:latin typeface="Times New Roman" pitchFamily="18" charset="0"/>
                <a:cs typeface="Times New Roman" pitchFamily="18" charset="0"/>
              </a:rPr>
              <a:t>          thinking.</a:t>
            </a:r>
          </a:p>
          <a:p>
            <a:r>
              <a:rPr lang="en-US" altLang="zh-CN" sz="3200" dirty="0">
                <a:latin typeface="Times New Roman" pitchFamily="18" charset="0"/>
                <a:cs typeface="Times New Roman" pitchFamily="18" charset="0"/>
              </a:rPr>
              <a:t>                                                                     </a:t>
            </a:r>
          </a:p>
          <a:p>
            <a:r>
              <a:rPr lang="en-US" altLang="zh-CN" sz="3200" dirty="0">
                <a:latin typeface="Times New Roman" pitchFamily="18" charset="0"/>
                <a:cs typeface="Times New Roman" pitchFamily="18" charset="0"/>
              </a:rPr>
              <a:t>                                                                    </a:t>
            </a:r>
          </a:p>
          <a:p>
            <a:endParaRPr lang="zh-CN" altLang="zh-CN" sz="3200" dirty="0">
              <a:latin typeface="Times New Roman" pitchFamily="18" charset="0"/>
              <a:cs typeface="Times New Roman" pitchFamily="18" charset="0"/>
            </a:endParaRPr>
          </a:p>
        </p:txBody>
      </p:sp>
      <p:sp>
        <p:nvSpPr>
          <p:cNvPr id="15" name="TextBox 14"/>
          <p:cNvSpPr txBox="1"/>
          <p:nvPr/>
        </p:nvSpPr>
        <p:spPr>
          <a:xfrm>
            <a:off x="3371088" y="4240521"/>
            <a:ext cx="4913930"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We can sense each other</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47"/>
          <p:cNvSpPr>
            <a:spLocks noEditPoints="1"/>
          </p:cNvSpPr>
          <p:nvPr/>
        </p:nvSpPr>
        <p:spPr bwMode="auto">
          <a:xfrm rot="16200000">
            <a:off x="-746898" y="3278837"/>
            <a:ext cx="4652631" cy="116377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chemeClr val="accent6">
              <a:lumMod val="60000"/>
              <a:lumOff val="40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2" name="折角形 21"/>
          <p:cNvSpPr/>
          <p:nvPr/>
        </p:nvSpPr>
        <p:spPr>
          <a:xfrm>
            <a:off x="1995055" y="1104406"/>
            <a:ext cx="9868395" cy="5237018"/>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TextBox 41"/>
          <p:cNvSpPr txBox="1"/>
          <p:nvPr/>
        </p:nvSpPr>
        <p:spPr>
          <a:xfrm>
            <a:off x="249382" y="4977782"/>
            <a:ext cx="2280062" cy="461665"/>
          </a:xfrm>
          <a:prstGeom prst="rect">
            <a:avLst/>
          </a:prstGeom>
          <a:noFill/>
        </p:spPr>
        <p:txBody>
          <a:bodyPr wrap="square" rtlCol="0">
            <a:spAutoFit/>
          </a:bodyPr>
          <a:lstStyle/>
          <a:p>
            <a:r>
              <a:rPr lang="en-US" altLang="zh-CN" sz="2400"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(P10)</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能力提升</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”：词块</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pic>
        <p:nvPicPr>
          <p:cNvPr id="27" name="图片 26" descr="QQ图片20180720112524_副本.jpg"/>
          <p:cNvPicPr>
            <a:picLocks noChangeAspect="1"/>
          </p:cNvPicPr>
          <p:nvPr/>
        </p:nvPicPr>
        <p:blipFill>
          <a:blip r:embed="rId4" cstate="print"/>
          <a:stretch>
            <a:fillRect/>
          </a:stretch>
        </p:blipFill>
        <p:spPr>
          <a:xfrm>
            <a:off x="154379" y="2256312"/>
            <a:ext cx="1840676" cy="2671948"/>
          </a:xfrm>
          <a:prstGeom prst="rect">
            <a:avLst/>
          </a:prstGeom>
          <a:ln>
            <a:solidFill>
              <a:schemeClr val="accent6">
                <a:lumMod val="50000"/>
              </a:schemeClr>
            </a:solidFill>
          </a:ln>
          <a:scene3d>
            <a:camera prst="perspectiveRight"/>
            <a:lightRig rig="threePt" dir="t"/>
          </a:scene3d>
          <a:sp3d>
            <a:bevelT w="165100" prst="coolSlant"/>
          </a:sp3d>
        </p:spPr>
      </p:pic>
      <p:sp>
        <p:nvSpPr>
          <p:cNvPr id="28" name="TextBox 27"/>
          <p:cNvSpPr txBox="1"/>
          <p:nvPr/>
        </p:nvSpPr>
        <p:spPr>
          <a:xfrm>
            <a:off x="4845131" y="2766950"/>
            <a:ext cx="7346869"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gone through both easy and hard times</a:t>
            </a:r>
          </a:p>
        </p:txBody>
      </p:sp>
      <p:sp>
        <p:nvSpPr>
          <p:cNvPr id="14" name="矩形 13"/>
          <p:cNvSpPr/>
          <p:nvPr/>
        </p:nvSpPr>
        <p:spPr>
          <a:xfrm>
            <a:off x="2106355" y="1656576"/>
            <a:ext cx="9685844" cy="5201424"/>
          </a:xfrm>
          <a:prstGeom prst="rect">
            <a:avLst/>
          </a:prstGeom>
        </p:spPr>
        <p:txBody>
          <a:bodyPr wrap="square">
            <a:spAutoFit/>
          </a:bodyPr>
          <a:lstStyle/>
          <a:p>
            <a:endParaRPr lang="en-US" altLang="zh-CN" sz="2000" b="1" dirty="0">
              <a:solidFill>
                <a:schemeClr val="bg1"/>
              </a:solidFill>
              <a:latin typeface="Times New Roman" panose="02020603050405020304" pitchFamily="18" charset="0"/>
              <a:cs typeface="Times New Roman" panose="02020603050405020304" pitchFamily="18" charset="0"/>
            </a:endParaRPr>
          </a:p>
          <a:p>
            <a:r>
              <a:rPr lang="zh-CN" altLang="en-US" sz="2800" dirty="0">
                <a:latin typeface="黑体" pitchFamily="49" charset="-122"/>
                <a:ea typeface="黑体" pitchFamily="49" charset="-122"/>
              </a:rPr>
              <a:t>五、根据所给汉语，完成下列句子</a:t>
            </a:r>
            <a:endParaRPr lang="en-US" altLang="zh-CN" sz="2800" dirty="0">
              <a:latin typeface="黑体" pitchFamily="49" charset="-122"/>
              <a:ea typeface="黑体" pitchFamily="49" charset="-122"/>
            </a:endParaRPr>
          </a:p>
          <a:p>
            <a:endParaRPr lang="en-US" altLang="zh-CN" sz="2800" dirty="0">
              <a:latin typeface="黑体" pitchFamily="49" charset="-122"/>
              <a:ea typeface="黑体" pitchFamily="49" charset="-122"/>
            </a:endParaRPr>
          </a:p>
          <a:p>
            <a:r>
              <a:rPr lang="en-US" altLang="zh-CN" sz="2000" b="1" i="1" dirty="0">
                <a:solidFill>
                  <a:schemeClr val="accent6">
                    <a:lumMod val="50000"/>
                  </a:schemeClr>
                </a:solidFill>
                <a:latin typeface="Times New Roman" pitchFamily="18" charset="0"/>
                <a:cs typeface="Times New Roman" pitchFamily="18" charset="0"/>
              </a:rPr>
              <a:t>( P1-4)</a:t>
            </a:r>
            <a:r>
              <a:rPr lang="en-US" altLang="zh-CN" sz="3200" dirty="0">
                <a:latin typeface="Times New Roman" pitchFamily="18" charset="0"/>
                <a:cs typeface="Times New Roman" pitchFamily="18" charset="0"/>
              </a:rPr>
              <a:t> 3. We have _________________________________</a:t>
            </a:r>
          </a:p>
          <a:p>
            <a:r>
              <a:rPr lang="en-US" altLang="zh-CN" sz="3200" dirty="0">
                <a:latin typeface="Times New Roman" pitchFamily="18" charset="0"/>
                <a:cs typeface="Times New Roman" pitchFamily="18" charset="0"/>
              </a:rPr>
              <a:t>            (</a:t>
            </a:r>
            <a:r>
              <a:rPr lang="zh-CN" altLang="en-US" sz="3200" dirty="0">
                <a:latin typeface="华文楷体" pitchFamily="2" charset="-122"/>
                <a:ea typeface="华文楷体" pitchFamily="2" charset="-122"/>
                <a:cs typeface="Times New Roman" pitchFamily="18" charset="0"/>
              </a:rPr>
              <a:t>同甘苦共患难</a:t>
            </a:r>
            <a:r>
              <a:rPr lang="en-US" altLang="zh-CN" sz="3200" dirty="0">
                <a:latin typeface="Times New Roman" pitchFamily="18" charset="0"/>
                <a:cs typeface="Times New Roman" pitchFamily="18" charset="0"/>
              </a:rPr>
              <a:t>).</a:t>
            </a:r>
          </a:p>
          <a:p>
            <a:r>
              <a:rPr lang="en-US" altLang="zh-CN" sz="3200" dirty="0">
                <a:latin typeface="Times New Roman" pitchFamily="18" charset="0"/>
                <a:cs typeface="Times New Roman" pitchFamily="18" charset="0"/>
              </a:rPr>
              <a:t>                                                                     </a:t>
            </a:r>
          </a:p>
          <a:p>
            <a:r>
              <a:rPr lang="en-US" altLang="zh-CN" sz="2000" b="1" i="1" dirty="0">
                <a:solidFill>
                  <a:schemeClr val="accent6">
                    <a:lumMod val="50000"/>
                  </a:schemeClr>
                </a:solidFill>
                <a:latin typeface="Times New Roman" pitchFamily="18" charset="0"/>
                <a:cs typeface="Times New Roman" pitchFamily="18" charset="0"/>
              </a:rPr>
              <a:t>( P1-4) </a:t>
            </a:r>
            <a:r>
              <a:rPr lang="en-US" altLang="zh-CN" sz="3200" dirty="0">
                <a:latin typeface="Times New Roman" pitchFamily="18" charset="0"/>
                <a:cs typeface="Times New Roman" pitchFamily="18" charset="0"/>
              </a:rPr>
              <a:t>4. The hard times have forced me to grow and   </a:t>
            </a:r>
          </a:p>
          <a:p>
            <a:r>
              <a:rPr lang="en-US" altLang="zh-CN" sz="3200" dirty="0">
                <a:latin typeface="Times New Roman" pitchFamily="18" charset="0"/>
                <a:cs typeface="Times New Roman" pitchFamily="18" charset="0"/>
              </a:rPr>
              <a:t>            ______________ (</a:t>
            </a:r>
            <a:r>
              <a:rPr lang="zh-CN" altLang="en-US" sz="3200" dirty="0">
                <a:latin typeface="华文楷体" pitchFamily="2" charset="-122"/>
                <a:ea typeface="华文楷体" pitchFamily="2" charset="-122"/>
                <a:cs typeface="Times New Roman" pitchFamily="18" charset="0"/>
              </a:rPr>
              <a:t>教会我很多</a:t>
            </a:r>
            <a:r>
              <a:rPr lang="en-US" altLang="zh-CN" sz="3200" dirty="0">
                <a:latin typeface="Times New Roman" pitchFamily="18" charset="0"/>
                <a:cs typeface="Times New Roman" pitchFamily="18" charset="0"/>
              </a:rPr>
              <a:t>).</a:t>
            </a:r>
          </a:p>
          <a:p>
            <a:r>
              <a:rPr lang="en-US" altLang="zh-CN" sz="3200" dirty="0">
                <a:latin typeface="Times New Roman" pitchFamily="18" charset="0"/>
                <a:cs typeface="Times New Roman" pitchFamily="18" charset="0"/>
              </a:rPr>
              <a:t>                                                                     </a:t>
            </a:r>
          </a:p>
          <a:p>
            <a:r>
              <a:rPr lang="en-US" altLang="zh-CN" sz="3200" dirty="0">
                <a:latin typeface="Times New Roman" pitchFamily="18" charset="0"/>
                <a:cs typeface="Times New Roman" pitchFamily="18" charset="0"/>
              </a:rPr>
              <a:t>                                                                    </a:t>
            </a:r>
          </a:p>
          <a:p>
            <a:endParaRPr lang="zh-CN" altLang="zh-CN" sz="3200" dirty="0">
              <a:latin typeface="Times New Roman" pitchFamily="18" charset="0"/>
              <a:cs typeface="Times New Roman" pitchFamily="18" charset="0"/>
            </a:endParaRPr>
          </a:p>
        </p:txBody>
      </p:sp>
      <p:sp>
        <p:nvSpPr>
          <p:cNvPr id="15" name="TextBox 14"/>
          <p:cNvSpPr txBox="1"/>
          <p:nvPr/>
        </p:nvSpPr>
        <p:spPr>
          <a:xfrm>
            <a:off x="3442339" y="4750130"/>
            <a:ext cx="4913930" cy="584775"/>
          </a:xfrm>
          <a:prstGeom prst="rect">
            <a:avLst/>
          </a:prstGeom>
          <a:noFill/>
        </p:spPr>
        <p:txBody>
          <a:bodyPr wrap="square" rtlCol="0">
            <a:spAutoFit/>
          </a:bodyPr>
          <a:lstStyle/>
          <a:p>
            <a:r>
              <a:rPr lang="en-US" altLang="zh-CN" sz="3200" b="1" dirty="0">
                <a:solidFill>
                  <a:srgbClr val="FF0000"/>
                </a:solidFill>
                <a:latin typeface="Times New Roman" pitchFamily="18" charset="0"/>
                <a:cs typeface="Times New Roman" pitchFamily="18" charset="0"/>
              </a:rPr>
              <a:t>taught me a lot</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折角形 21"/>
          <p:cNvSpPr/>
          <p:nvPr/>
        </p:nvSpPr>
        <p:spPr>
          <a:xfrm>
            <a:off x="475013" y="1104406"/>
            <a:ext cx="11032177" cy="5237018"/>
          </a:xfrm>
          <a:prstGeom prst="foldedCorner">
            <a:avLst/>
          </a:prstGeom>
          <a:solidFill>
            <a:schemeClr val="accent6">
              <a:lumMod val="40000"/>
              <a:lumOff val="6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53" name="TextBox 41"/>
          <p:cNvSpPr txBox="1"/>
          <p:nvPr/>
        </p:nvSpPr>
        <p:spPr>
          <a:xfrm>
            <a:off x="3582820" y="940175"/>
            <a:ext cx="6119320" cy="58477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a:t>
            </a:r>
            <a:r>
              <a:rPr lang="zh-CN" altLang="en-US" sz="3200" b="1" dirty="0">
                <a:solidFill>
                  <a:srgbClr val="FFFF00"/>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能力提升</a:t>
            </a:r>
            <a:r>
              <a:rPr lang="zh-CN" altLang="en-US" sz="32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”：话题微写作</a:t>
            </a:r>
          </a:p>
        </p:txBody>
      </p:sp>
      <p:sp>
        <p:nvSpPr>
          <p:cNvPr id="18" name="文本框 5"/>
          <p:cNvSpPr txBox="1"/>
          <p:nvPr/>
        </p:nvSpPr>
        <p:spPr>
          <a:xfrm>
            <a:off x="1429539" y="220340"/>
            <a:ext cx="6111292" cy="1323439"/>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Deliberate practice</a:t>
            </a:r>
            <a:endParaRPr lang="zh-CN" altLang="en-US"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a:p>
            <a:endParaRPr lang="zh-CN" altLang="en-US" sz="2400" i="1" dirty="0">
              <a:solidFill>
                <a:srgbClr val="FFFFCC"/>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endParaRPr>
          </a:p>
        </p:txBody>
      </p:sp>
      <p:pic>
        <p:nvPicPr>
          <p:cNvPr id="19" name="图片 18" descr="timg_副本.png"/>
          <p:cNvPicPr>
            <a:picLocks noChangeAspect="1"/>
          </p:cNvPicPr>
          <p:nvPr/>
        </p:nvPicPr>
        <p:blipFill>
          <a:blip r:embed="rId3" cstate="print"/>
          <a:stretch>
            <a:fillRect/>
          </a:stretch>
        </p:blipFill>
        <p:spPr>
          <a:xfrm rot="19708536">
            <a:off x="486104" y="233034"/>
            <a:ext cx="1110080" cy="774822"/>
          </a:xfrm>
          <a:prstGeom prst="rect">
            <a:avLst/>
          </a:prstGeom>
        </p:spPr>
      </p:pic>
      <p:sp>
        <p:nvSpPr>
          <p:cNvPr id="14" name="矩形 13"/>
          <p:cNvSpPr/>
          <p:nvPr/>
        </p:nvSpPr>
        <p:spPr>
          <a:xfrm>
            <a:off x="503185" y="1240940"/>
            <a:ext cx="11688815" cy="6186309"/>
          </a:xfrm>
          <a:prstGeom prst="rect">
            <a:avLst/>
          </a:prstGeom>
        </p:spPr>
        <p:txBody>
          <a:bodyPr wrap="square">
            <a:spAutoFit/>
          </a:bodyPr>
          <a:lstStyle/>
          <a:p>
            <a:endParaRPr lang="en-US" altLang="zh-CN" sz="2000" b="1" dirty="0">
              <a:solidFill>
                <a:schemeClr val="bg1"/>
              </a:solidFill>
              <a:latin typeface="Times New Roman" panose="02020603050405020304" pitchFamily="18" charset="0"/>
              <a:cs typeface="Times New Roman" panose="02020603050405020304" pitchFamily="18" charset="0"/>
            </a:endParaRPr>
          </a:p>
          <a:p>
            <a:r>
              <a:rPr lang="zh-CN" altLang="en-US" sz="2800" dirty="0">
                <a:latin typeface="黑体" pitchFamily="49" charset="-122"/>
                <a:ea typeface="黑体" pitchFamily="49" charset="-122"/>
              </a:rPr>
              <a:t>话题： “</a:t>
            </a:r>
            <a:r>
              <a:rPr lang="en-US" altLang="zh-CN" sz="2800" dirty="0">
                <a:latin typeface="Arial" pitchFamily="34" charset="0"/>
                <a:ea typeface="黑体" pitchFamily="49" charset="-122"/>
                <a:cs typeface="Arial" pitchFamily="34" charset="0"/>
              </a:rPr>
              <a:t>Friendship</a:t>
            </a:r>
            <a:r>
              <a:rPr lang="zh-CN" altLang="en-US" sz="2800" dirty="0">
                <a:latin typeface="黑体" pitchFamily="49" charset="-122"/>
                <a:ea typeface="黑体" pitchFamily="49" charset="-122"/>
              </a:rPr>
              <a:t>”</a:t>
            </a:r>
            <a:endParaRPr lang="en-US" altLang="zh-CN" sz="2800" dirty="0">
              <a:latin typeface="黑体" pitchFamily="49" charset="-122"/>
              <a:ea typeface="黑体" pitchFamily="49" charset="-122"/>
            </a:endParaRPr>
          </a:p>
          <a:p>
            <a:r>
              <a:rPr lang="zh-CN" altLang="en-US" sz="2800" dirty="0">
                <a:latin typeface="黑体" pitchFamily="49" charset="-122"/>
                <a:ea typeface="黑体" pitchFamily="49" charset="-122"/>
              </a:rPr>
              <a:t>形式： 单句；文段；短文（任选其一）</a:t>
            </a:r>
            <a:endParaRPr lang="en-US" altLang="zh-CN" sz="2800" dirty="0">
              <a:latin typeface="黑体" pitchFamily="49" charset="-122"/>
              <a:ea typeface="黑体" pitchFamily="49" charset="-122"/>
            </a:endParaRPr>
          </a:p>
          <a:p>
            <a:r>
              <a:rPr lang="zh-CN" altLang="en-US" sz="2800" dirty="0">
                <a:latin typeface="黑体" pitchFamily="49" charset="-122"/>
                <a:ea typeface="黑体" pitchFamily="49" charset="-122"/>
              </a:rPr>
              <a:t>要求：必须用到下列词汇</a:t>
            </a:r>
            <a:r>
              <a:rPr lang="en-US" altLang="zh-CN" sz="2800" dirty="0">
                <a:latin typeface="黑体" pitchFamily="49" charset="-122"/>
                <a:ea typeface="黑体" pitchFamily="49" charset="-122"/>
              </a:rPr>
              <a:t> </a:t>
            </a:r>
            <a:r>
              <a:rPr lang="en-US" altLang="zh-CN" sz="3200" dirty="0">
                <a:solidFill>
                  <a:srgbClr val="C00000"/>
                </a:solidFill>
              </a:rPr>
              <a:t>lonely, share, sense, upset, ignore, </a:t>
            </a:r>
          </a:p>
          <a:p>
            <a:r>
              <a:rPr lang="en-US" altLang="zh-CN" sz="3200" dirty="0">
                <a:solidFill>
                  <a:srgbClr val="C00000"/>
                </a:solidFill>
              </a:rPr>
              <a:t>            go through,   get tired of</a:t>
            </a:r>
          </a:p>
          <a:p>
            <a:r>
              <a:rPr lang="en-US" altLang="zh-CN" sz="3200" dirty="0">
                <a:latin typeface="Times New Roman" pitchFamily="18" charset="0"/>
                <a:cs typeface="Times New Roman" pitchFamily="18" charset="0"/>
              </a:rPr>
              <a:t>______________________________________________________</a:t>
            </a:r>
          </a:p>
          <a:p>
            <a:r>
              <a:rPr lang="en-US" altLang="zh-CN" sz="3200" dirty="0">
                <a:latin typeface="Times New Roman" pitchFamily="18" charset="0"/>
                <a:cs typeface="Times New Roman" pitchFamily="18" charset="0"/>
              </a:rPr>
              <a:t>______________________________________________________</a:t>
            </a:r>
          </a:p>
          <a:p>
            <a:r>
              <a:rPr lang="en-US" altLang="zh-CN" sz="3200" dirty="0">
                <a:latin typeface="Times New Roman" pitchFamily="18" charset="0"/>
                <a:cs typeface="Times New Roman" pitchFamily="18" charset="0"/>
              </a:rPr>
              <a:t>______________________________________________________</a:t>
            </a:r>
          </a:p>
          <a:p>
            <a:r>
              <a:rPr lang="en-US" altLang="zh-CN" sz="3200" dirty="0">
                <a:latin typeface="Times New Roman" pitchFamily="18" charset="0"/>
                <a:cs typeface="Times New Roman" pitchFamily="18" charset="0"/>
              </a:rPr>
              <a:t>_____________________________________________________</a:t>
            </a:r>
          </a:p>
          <a:p>
            <a:r>
              <a:rPr lang="en-US" altLang="zh-CN" sz="3200" dirty="0">
                <a:latin typeface="Times New Roman" pitchFamily="18" charset="0"/>
                <a:cs typeface="Times New Roman" pitchFamily="18" charset="0"/>
              </a:rPr>
              <a:t>                                                                     </a:t>
            </a:r>
          </a:p>
          <a:p>
            <a:r>
              <a:rPr lang="en-US" altLang="zh-CN" sz="3200" dirty="0">
                <a:latin typeface="Times New Roman" pitchFamily="18" charset="0"/>
                <a:cs typeface="Times New Roman" pitchFamily="18" charset="0"/>
              </a:rPr>
              <a:t>                                                                     </a:t>
            </a:r>
          </a:p>
          <a:p>
            <a:r>
              <a:rPr lang="en-US" altLang="zh-CN" sz="3200" dirty="0">
                <a:latin typeface="Times New Roman" pitchFamily="18" charset="0"/>
                <a:cs typeface="Times New Roman" pitchFamily="18" charset="0"/>
              </a:rPr>
              <a:t>                                                                    </a:t>
            </a:r>
          </a:p>
          <a:p>
            <a:endParaRPr lang="zh-CN" altLang="zh-CN" sz="3200" dirty="0">
              <a:latin typeface="Times New Roman" pitchFamily="18" charset="0"/>
              <a:cs typeface="Times New Roman" pitchFamily="18" charset="0"/>
            </a:endParaRPr>
          </a:p>
        </p:txBody>
      </p:sp>
    </p:spTree>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2781300" y="2143125"/>
            <a:ext cx="6781800" cy="2176086"/>
          </a:xfrm>
          <a:prstGeom prst="rect">
            <a:avLst/>
          </a:prstGeom>
          <a:solidFill>
            <a:srgbClr val="C8CE9F"/>
          </a:solidFill>
          <a:ln w="2540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descr="83162e21b1591c259cf04fe93fa16326"/>
          <p:cNvPicPr>
            <a:picLocks noChangeAspect="1"/>
          </p:cNvPicPr>
          <p:nvPr/>
        </p:nvPicPr>
        <p:blipFill>
          <a:blip r:embed="rId4" cstate="screen"/>
          <a:stretch>
            <a:fillRect/>
          </a:stretch>
        </p:blipFill>
        <p:spPr>
          <a:xfrm>
            <a:off x="8470900" y="1118870"/>
            <a:ext cx="1971040" cy="2119630"/>
          </a:xfrm>
          <a:prstGeom prst="rect">
            <a:avLst/>
          </a:prstGeom>
        </p:spPr>
      </p:pic>
      <p:pic>
        <p:nvPicPr>
          <p:cNvPr id="8" name="图片 7" descr="740f85c247b87b0cdcacec13298340ca"/>
          <p:cNvPicPr>
            <a:picLocks noChangeAspect="1"/>
          </p:cNvPicPr>
          <p:nvPr/>
        </p:nvPicPr>
        <p:blipFill>
          <a:blip r:embed="rId5" cstate="screen"/>
          <a:stretch>
            <a:fillRect/>
          </a:stretch>
        </p:blipFill>
        <p:spPr>
          <a:xfrm>
            <a:off x="1462682" y="2944263"/>
            <a:ext cx="2948305" cy="2990850"/>
          </a:xfrm>
          <a:prstGeom prst="rect">
            <a:avLst/>
          </a:prstGeom>
        </p:spPr>
      </p:pic>
      <p:sp>
        <p:nvSpPr>
          <p:cNvPr id="11" name="TextBox 12"/>
          <p:cNvSpPr txBox="1"/>
          <p:nvPr/>
        </p:nvSpPr>
        <p:spPr>
          <a:xfrm>
            <a:off x="3320196" y="2788522"/>
            <a:ext cx="6018332" cy="807924"/>
          </a:xfrm>
          <a:prstGeom prst="rect">
            <a:avLst/>
          </a:prstGeom>
          <a:noFill/>
        </p:spPr>
        <p:txBody>
          <a:bodyPr wrap="none" lIns="68589" tIns="34295" rIns="68589" bIns="34295" rtlCol="0">
            <a:spAutoFit/>
          </a:bodyPr>
          <a:lstStyle/>
          <a:p>
            <a:pPr algn="ctr"/>
            <a:r>
              <a:rPr lang="zh-CN" altLang="en-US" sz="4800" b="1" dirty="0">
                <a:solidFill>
                  <a:srgbClr val="385424"/>
                </a:solidFill>
                <a:latin typeface="黑体" panose="02010609060101010101" charset="-122"/>
                <a:ea typeface="黑体" panose="02010609060101010101" charset="-122"/>
              </a:rPr>
              <a:t>第</a:t>
            </a:r>
            <a:r>
              <a:rPr lang="en-US" altLang="zh-CN" sz="4800" b="1" dirty="0">
                <a:solidFill>
                  <a:srgbClr val="385424"/>
                </a:solidFill>
                <a:latin typeface="黑体" panose="02010609060101010101" charset="-122"/>
                <a:ea typeface="黑体" panose="02010609060101010101" charset="-122"/>
              </a:rPr>
              <a:t>1</a:t>
            </a:r>
            <a:r>
              <a:rPr lang="zh-CN" altLang="en-US" sz="4800" b="1" dirty="0">
                <a:solidFill>
                  <a:srgbClr val="385424"/>
                </a:solidFill>
                <a:latin typeface="黑体" panose="02010609060101010101" charset="-122"/>
                <a:ea typeface="黑体" panose="02010609060101010101" charset="-122"/>
              </a:rPr>
              <a:t>周重难点词汇汇总</a:t>
            </a:r>
          </a:p>
        </p:txBody>
      </p:sp>
      <p:pic>
        <p:nvPicPr>
          <p:cNvPr id="12" name="图片 11" descr="图标.png"/>
          <p:cNvPicPr>
            <a:picLocks noChangeAspect="1"/>
          </p:cNvPicPr>
          <p:nvPr/>
        </p:nvPicPr>
        <p:blipFill>
          <a:blip r:embed="rId6"/>
          <a:stretch>
            <a:fillRect/>
          </a:stretch>
        </p:blipFill>
        <p:spPr>
          <a:xfrm>
            <a:off x="0" y="0"/>
            <a:ext cx="1021278" cy="1021278"/>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childTnLst>
                                </p:cTn>
                              </p:par>
                              <p:par>
                                <p:cTn id="13" presetID="22" presetClass="entr" presetSubtype="8"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pic>
        <p:nvPicPr>
          <p:cNvPr id="16" name="图片 15" descr="83162e21b1591c259cf04fe93fa16326"/>
          <p:cNvPicPr>
            <a:picLocks noChangeAspect="1"/>
          </p:cNvPicPr>
          <p:nvPr/>
        </p:nvPicPr>
        <p:blipFill>
          <a:blip r:embed="rId3" cstate="screen"/>
          <a:stretch>
            <a:fillRect/>
          </a:stretch>
        </p:blipFill>
        <p:spPr>
          <a:xfrm>
            <a:off x="523875" y="116840"/>
            <a:ext cx="782955" cy="842010"/>
          </a:xfrm>
          <a:prstGeom prst="rect">
            <a:avLst/>
          </a:prstGeom>
        </p:spPr>
      </p:pic>
      <p:sp>
        <p:nvSpPr>
          <p:cNvPr id="38" name="TextBox 41"/>
          <p:cNvSpPr txBox="1"/>
          <p:nvPr/>
        </p:nvSpPr>
        <p:spPr>
          <a:xfrm>
            <a:off x="1106023" y="265259"/>
            <a:ext cx="10151785" cy="584775"/>
          </a:xfrm>
          <a:prstGeom prst="rect">
            <a:avLst/>
          </a:prstGeom>
          <a:noFill/>
        </p:spPr>
        <p:txBody>
          <a:bodyPr wrap="square" rtlCol="0">
            <a:spAutoFit/>
          </a:bodyPr>
          <a:lstStyle/>
          <a:p>
            <a:r>
              <a:rPr lang="en-US" altLang="zh-CN" sz="3200" b="1" dirty="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Arial" pitchFamily="34" charset="0"/>
                <a:ea typeface="微软雅黑" panose="020B0503020204020204" charset="-122"/>
                <a:cs typeface="Arial" pitchFamily="34" charset="0"/>
              </a:rPr>
              <a:t>  Read &amp; Translate</a:t>
            </a:r>
            <a:endParaRPr lang="zh-CN" altLang="en-US" sz="3200" b="1" dirty="0">
              <a:solidFill>
                <a:srgbClr val="FF0000"/>
              </a:solidFill>
              <a:effectLst>
                <a:innerShdw blurRad="63500" dist="38100" dir="13500000">
                  <a:prstClr val="black">
                    <a:alpha val="50000"/>
                  </a:prstClr>
                </a:innerShdw>
                <a:outerShdw blurRad="38100" dist="38100" dir="2700000" algn="tl">
                  <a:srgbClr val="000000">
                    <a:alpha val="43137"/>
                  </a:srgbClr>
                </a:outerShdw>
              </a:effectLst>
              <a:latin typeface="华文楷体" pitchFamily="2" charset="-122"/>
              <a:ea typeface="华文楷体" pitchFamily="2" charset="-122"/>
              <a:cs typeface="Arial" pitchFamily="34" charset="0"/>
            </a:endParaRPr>
          </a:p>
        </p:txBody>
      </p:sp>
      <p:grpSp>
        <p:nvGrpSpPr>
          <p:cNvPr id="3" name="组合 54"/>
          <p:cNvGrpSpPr/>
          <p:nvPr/>
        </p:nvGrpSpPr>
        <p:grpSpPr>
          <a:xfrm>
            <a:off x="629391" y="987676"/>
            <a:ext cx="10901549" cy="2491794"/>
            <a:chOff x="593765" y="1166829"/>
            <a:chExt cx="11126558" cy="1196360"/>
          </a:xfrm>
        </p:grpSpPr>
        <p:sp>
          <p:nvSpPr>
            <p:cNvPr id="51" name="圆角矩形 50"/>
            <p:cNvSpPr/>
            <p:nvPr/>
          </p:nvSpPr>
          <p:spPr>
            <a:xfrm>
              <a:off x="593765" y="1294410"/>
              <a:ext cx="11126558" cy="1068779"/>
            </a:xfrm>
            <a:prstGeom prst="roundRect">
              <a:avLst/>
            </a:prstGeom>
            <a:no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TextBox 41"/>
            <p:cNvSpPr txBox="1"/>
            <p:nvPr/>
          </p:nvSpPr>
          <p:spPr>
            <a:xfrm>
              <a:off x="4634058" y="1166829"/>
              <a:ext cx="1793535" cy="251208"/>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单词</a:t>
              </a:r>
            </a:p>
          </p:txBody>
        </p:sp>
      </p:grpSp>
      <p:sp>
        <p:nvSpPr>
          <p:cNvPr id="54" name="矩形 53"/>
          <p:cNvSpPr/>
          <p:nvPr/>
        </p:nvSpPr>
        <p:spPr>
          <a:xfrm>
            <a:off x="744187" y="1455303"/>
            <a:ext cx="10620499" cy="2554545"/>
          </a:xfrm>
          <a:prstGeom prst="rect">
            <a:avLst/>
          </a:prstGeom>
        </p:spPr>
        <p:txBody>
          <a:bodyPr wrap="square">
            <a:spAutoFit/>
          </a:bodyPr>
          <a:lstStyle/>
          <a:p>
            <a:r>
              <a:rPr lang="en-US" sz="3200" dirty="0"/>
              <a:t>lonely, alone, share,</a:t>
            </a:r>
            <a:r>
              <a:rPr lang="zh-CN" altLang="en-US" sz="3200" dirty="0"/>
              <a:t> </a:t>
            </a:r>
            <a:r>
              <a:rPr lang="en-US" sz="3200" dirty="0"/>
              <a:t>sense(</a:t>
            </a:r>
            <a:r>
              <a:rPr lang="en-US" altLang="zh-CN" sz="3200" i="1" dirty="0"/>
              <a:t>v</a:t>
            </a:r>
            <a:r>
              <a:rPr lang="en-US" sz="3200" dirty="0"/>
              <a:t>), force, achieve, picture(</a:t>
            </a:r>
            <a:r>
              <a:rPr lang="en-US" sz="3200" i="1" dirty="0"/>
              <a:t>v</a:t>
            </a:r>
            <a:r>
              <a:rPr lang="en-US" sz="3200" dirty="0"/>
              <a:t>), afford, confidence, advanced, previously, comfort, needy, service, postpone, swap, marriage, typical, likely, lasting, provide, consider, reliable, upset, ignore</a:t>
            </a:r>
            <a:endParaRPr lang="en-US" altLang="zh-CN" sz="3200" dirty="0"/>
          </a:p>
          <a:p>
            <a:r>
              <a:rPr lang="zh-CN" altLang="en-US" sz="3200" dirty="0"/>
              <a:t> </a:t>
            </a:r>
          </a:p>
        </p:txBody>
      </p:sp>
      <p:grpSp>
        <p:nvGrpSpPr>
          <p:cNvPr id="4" name="组合 55"/>
          <p:cNvGrpSpPr/>
          <p:nvPr/>
        </p:nvGrpSpPr>
        <p:grpSpPr>
          <a:xfrm>
            <a:off x="641268" y="3728852"/>
            <a:ext cx="10994568" cy="2090055"/>
            <a:chOff x="642199" y="1118098"/>
            <a:chExt cx="11210307" cy="1195326"/>
          </a:xfrm>
        </p:grpSpPr>
        <p:sp>
          <p:nvSpPr>
            <p:cNvPr id="57" name="圆角矩形 56"/>
            <p:cNvSpPr/>
            <p:nvPr/>
          </p:nvSpPr>
          <p:spPr>
            <a:xfrm>
              <a:off x="642199" y="1244645"/>
              <a:ext cx="11210307" cy="1068779"/>
            </a:xfrm>
            <a:prstGeom prst="roundRect">
              <a:avLst/>
            </a:prstGeom>
            <a:no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TextBox 41"/>
            <p:cNvSpPr txBox="1"/>
            <p:nvPr/>
          </p:nvSpPr>
          <p:spPr>
            <a:xfrm>
              <a:off x="4678672" y="1118098"/>
              <a:ext cx="1872399" cy="299235"/>
            </a:xfrm>
            <a:prstGeom prst="rect">
              <a:avLst/>
            </a:prstGeom>
            <a:solidFill>
              <a:schemeClr val="accent6">
                <a:lumMod val="75000"/>
              </a:schemeClr>
            </a:solidFill>
            <a:scene3d>
              <a:camera prst="orthographicFront"/>
              <a:lightRig rig="threePt" dir="t"/>
            </a:scene3d>
            <a:sp3d>
              <a:bevelT w="165100" prst="coolSlant"/>
            </a:sp3d>
          </p:spPr>
          <p:txBody>
            <a:bodyPr wrap="square" rtlCol="0">
              <a:spAutoFit/>
            </a:bodyPr>
            <a:lstStyle/>
            <a:p>
              <a:pPr algn="ctr"/>
              <a:r>
                <a:rPr lang="zh-CN" altLang="en-US" sz="2800" b="1" dirty="0">
                  <a:solidFill>
                    <a:schemeClr val="bg1"/>
                  </a:solidFill>
                  <a:effectLst>
                    <a:innerShdw blurRad="63500" dist="38100" dir="13500000">
                      <a:prstClr val="black">
                        <a:alpha val="50000"/>
                      </a:prstClr>
                    </a:innerShdw>
                    <a:outerShdw blurRad="38100" dist="38100" dir="2700000" algn="tl">
                      <a:srgbClr val="000000">
                        <a:alpha val="43137"/>
                      </a:srgbClr>
                    </a:outerShdw>
                  </a:effectLst>
                  <a:latin typeface="黑体" pitchFamily="49" charset="-122"/>
                  <a:ea typeface="黑体" pitchFamily="49" charset="-122"/>
                  <a:cs typeface="Arial" pitchFamily="34" charset="0"/>
                </a:rPr>
                <a:t>词块</a:t>
              </a:r>
            </a:p>
          </p:txBody>
        </p:sp>
      </p:grpSp>
      <p:sp>
        <p:nvSpPr>
          <p:cNvPr id="18" name="TextBox 17"/>
          <p:cNvSpPr txBox="1"/>
          <p:nvPr/>
        </p:nvSpPr>
        <p:spPr>
          <a:xfrm>
            <a:off x="722414" y="4296886"/>
            <a:ext cx="11212287" cy="1569660"/>
          </a:xfrm>
          <a:prstGeom prst="rect">
            <a:avLst/>
          </a:prstGeom>
          <a:noFill/>
        </p:spPr>
        <p:txBody>
          <a:bodyPr wrap="square" rtlCol="0">
            <a:spAutoFit/>
          </a:bodyPr>
          <a:lstStyle/>
          <a:p>
            <a:r>
              <a:rPr lang="en-US" sz="3200" dirty="0"/>
              <a:t>go through,</a:t>
            </a:r>
            <a:r>
              <a:rPr lang="zh-CN" altLang="en-US" sz="3200" dirty="0"/>
              <a:t> </a:t>
            </a:r>
            <a:r>
              <a:rPr lang="en-US" sz="3200" dirty="0"/>
              <a:t>focus on, people’s paths cross, come true, hang out, go by, run into, to say the least, have got to, turn to, get tired of, make a decision</a:t>
            </a:r>
            <a:endParaRPr lang="zh-CN" altLang="en-US" sz="3200" dirty="0"/>
          </a:p>
        </p:txBody>
      </p:sp>
    </p:spTree>
  </p:cSld>
  <p:clrMapOvr>
    <a:masterClrMapping/>
  </p:clrMapOvr>
  <p:transition>
    <p:split orient="ver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descr="sy_64014916473_副本_副本.jpg"/>
          <p:cNvPicPr>
            <a:picLocks noChangeAspect="1"/>
          </p:cNvPicPr>
          <p:nvPr/>
        </p:nvPicPr>
        <p:blipFill>
          <a:blip r:embed="rId4"/>
          <a:stretch>
            <a:fillRect/>
          </a:stretch>
        </p:blipFill>
        <p:spPr>
          <a:xfrm>
            <a:off x="1870812" y="2043614"/>
            <a:ext cx="8022866" cy="3625795"/>
          </a:xfrm>
          <a:prstGeom prst="rect">
            <a:avLst/>
          </a:prstGeom>
          <a:ln w="38100">
            <a:solidFill>
              <a:srgbClr val="385424"/>
            </a:solidFill>
          </a:ln>
        </p:spPr>
      </p:pic>
      <p:pic>
        <p:nvPicPr>
          <p:cNvPr id="8" name="图片 7" descr="740f85c247b87b0cdcacec13298340ca"/>
          <p:cNvPicPr>
            <a:picLocks noChangeAspect="1"/>
          </p:cNvPicPr>
          <p:nvPr/>
        </p:nvPicPr>
        <p:blipFill>
          <a:blip r:embed="rId5" cstate="screen"/>
          <a:stretch>
            <a:fillRect/>
          </a:stretch>
        </p:blipFill>
        <p:spPr>
          <a:xfrm>
            <a:off x="2044576" y="593767"/>
            <a:ext cx="1346235" cy="1365662"/>
          </a:xfrm>
          <a:prstGeom prst="rect">
            <a:avLst/>
          </a:prstGeom>
        </p:spPr>
      </p:pic>
      <p:pic>
        <p:nvPicPr>
          <p:cNvPr id="16" name="图片 15" descr="timg (9)_副本.png"/>
          <p:cNvPicPr>
            <a:picLocks noChangeAspect="1"/>
          </p:cNvPicPr>
          <p:nvPr/>
        </p:nvPicPr>
        <p:blipFill>
          <a:blip r:embed="rId6"/>
          <a:stretch>
            <a:fillRect/>
          </a:stretch>
        </p:blipFill>
        <p:spPr>
          <a:xfrm>
            <a:off x="4792994" y="1705107"/>
            <a:ext cx="2083499" cy="2664016"/>
          </a:xfrm>
          <a:prstGeom prst="rect">
            <a:avLst/>
          </a:prstGeom>
          <a:effectLst>
            <a:softEdge rad="31750"/>
          </a:effectLst>
        </p:spPr>
      </p:pic>
      <p:sp>
        <p:nvSpPr>
          <p:cNvPr id="20" name="TextBox 12"/>
          <p:cNvSpPr txBox="1"/>
          <p:nvPr/>
        </p:nvSpPr>
        <p:spPr>
          <a:xfrm>
            <a:off x="3343948" y="829093"/>
            <a:ext cx="5707350" cy="807924"/>
          </a:xfrm>
          <a:prstGeom prst="rect">
            <a:avLst/>
          </a:prstGeom>
          <a:noFill/>
        </p:spPr>
        <p:txBody>
          <a:bodyPr wrap="none" lIns="68589" tIns="34295" rIns="68589" bIns="34295" rtlCol="0">
            <a:prstTxWarp prst="textWave1">
              <a:avLst/>
            </a:prstTxWarp>
            <a:spAutoFit/>
          </a:bodyPr>
          <a:lstStyle/>
          <a:p>
            <a:pPr algn="ctr"/>
            <a:r>
              <a:rPr lang="zh-CN" altLang="en-US" sz="4800" b="1" dirty="0">
                <a:solidFill>
                  <a:schemeClr val="accent6">
                    <a:lumMod val="50000"/>
                  </a:schemeClr>
                </a:solidFill>
                <a:latin typeface="华文琥珀" pitchFamily="2" charset="-122"/>
                <a:ea typeface="华文琥珀" pitchFamily="2" charset="-122"/>
              </a:rPr>
              <a:t>让精读成为一种习惯</a:t>
            </a:r>
          </a:p>
        </p:txBody>
      </p:sp>
      <p:sp>
        <p:nvSpPr>
          <p:cNvPr id="21" name="TextBox 12"/>
          <p:cNvSpPr txBox="1"/>
          <p:nvPr/>
        </p:nvSpPr>
        <p:spPr>
          <a:xfrm>
            <a:off x="2120787" y="2515390"/>
            <a:ext cx="800542" cy="3023915"/>
          </a:xfrm>
          <a:prstGeom prst="rect">
            <a:avLst/>
          </a:prstGeom>
          <a:noFill/>
        </p:spPr>
        <p:txBody>
          <a:bodyPr wrap="square" lIns="68589" tIns="34295" rIns="68589" bIns="34295" rtlCol="0">
            <a:spAutoFit/>
          </a:bodyPr>
          <a:lstStyle/>
          <a:p>
            <a:pPr algn="ctr"/>
            <a:r>
              <a:rPr lang="zh-CN" altLang="en-US" sz="4800" b="1" dirty="0">
                <a:latin typeface="华文行楷" pitchFamily="2" charset="-122"/>
                <a:ea typeface="华文行楷" pitchFamily="2" charset="-122"/>
              </a:rPr>
              <a:t>精</a:t>
            </a:r>
            <a:r>
              <a:rPr lang="zh-CN" altLang="en-US" sz="4800" dirty="0">
                <a:latin typeface="华文行楷" pitchFamily="2" charset="-122"/>
                <a:ea typeface="华文行楷" pitchFamily="2" charset="-122"/>
              </a:rPr>
              <a:t>进思变</a:t>
            </a:r>
          </a:p>
        </p:txBody>
      </p:sp>
      <p:sp>
        <p:nvSpPr>
          <p:cNvPr id="22" name="TextBox 12"/>
          <p:cNvSpPr txBox="1"/>
          <p:nvPr/>
        </p:nvSpPr>
        <p:spPr>
          <a:xfrm>
            <a:off x="8792740" y="2513411"/>
            <a:ext cx="800542" cy="3023915"/>
          </a:xfrm>
          <a:prstGeom prst="rect">
            <a:avLst/>
          </a:prstGeom>
          <a:noFill/>
        </p:spPr>
        <p:txBody>
          <a:bodyPr wrap="square" lIns="68589" tIns="34295" rIns="68589" bIns="34295" rtlCol="0">
            <a:spAutoFit/>
          </a:bodyPr>
          <a:lstStyle/>
          <a:p>
            <a:pPr algn="ctr"/>
            <a:r>
              <a:rPr lang="zh-CN" altLang="en-US" sz="4800" b="1" dirty="0">
                <a:latin typeface="华文行楷" pitchFamily="2" charset="-122"/>
                <a:ea typeface="华文行楷" pitchFamily="2" charset="-122"/>
              </a:rPr>
              <a:t>读</a:t>
            </a:r>
            <a:r>
              <a:rPr lang="zh-CN" altLang="en-US" sz="4800" dirty="0">
                <a:latin typeface="华文行楷" pitchFamily="2" charset="-122"/>
                <a:ea typeface="华文行楷" pitchFamily="2" charset="-122"/>
              </a:rPr>
              <a:t>出心裁</a:t>
            </a:r>
          </a:p>
        </p:txBody>
      </p:sp>
      <p:sp>
        <p:nvSpPr>
          <p:cNvPr id="23" name="心形 22"/>
          <p:cNvSpPr/>
          <p:nvPr/>
        </p:nvSpPr>
        <p:spPr>
          <a:xfrm>
            <a:off x="2078182" y="2458192"/>
            <a:ext cx="855023" cy="866899"/>
          </a:xfrm>
          <a:prstGeom prst="heart">
            <a:avLst/>
          </a:prstGeom>
          <a:noFill/>
          <a:ln w="38100">
            <a:solidFill>
              <a:srgbClr val="FF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心形 25"/>
          <p:cNvSpPr/>
          <p:nvPr/>
        </p:nvSpPr>
        <p:spPr>
          <a:xfrm>
            <a:off x="8809513" y="2456213"/>
            <a:ext cx="855023" cy="866899"/>
          </a:xfrm>
          <a:prstGeom prst="heart">
            <a:avLst/>
          </a:prstGeom>
          <a:noFill/>
          <a:ln w="38100">
            <a:solidFill>
              <a:srgbClr val="FF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wipe(left)">
                                      <p:cBhvr>
                                        <p:cTn id="1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5|1.3"/>
  <p:tag name="KSO_WM_TEMPLATE_TOPIC_ID" val="2869567"/>
  <p:tag name="KSO_WM_TEMPLATE_OUTLINE_ID" val="15"/>
  <p:tag name="KSO_WM_TEMPLATE_SCENE_ID" val="1"/>
  <p:tag name="KSO_WM_TEMPLATE_JOB_ID" val="2"/>
  <p:tag name="KSO_WM_TEMPLATE_TOPIC_DEFAULT" val="1"/>
</p:tagLst>
</file>

<file path=ppt/tags/tag2.xml><?xml version="1.0" encoding="utf-8"?>
<p:tagLst xmlns:a="http://schemas.openxmlformats.org/drawingml/2006/main" xmlns:r="http://schemas.openxmlformats.org/officeDocument/2006/relationships" xmlns:p="http://schemas.openxmlformats.org/presentationml/2006/main">
  <p:tag name="TIMING" val="|0.9|1.2"/>
</p:tagLst>
</file>

<file path=ppt/tags/tag3.xml><?xml version="1.0" encoding="utf-8"?>
<p:tagLst xmlns:a="http://schemas.openxmlformats.org/drawingml/2006/main" xmlns:r="http://schemas.openxmlformats.org/officeDocument/2006/relationships" xmlns:p="http://schemas.openxmlformats.org/presentationml/2006/main">
  <p:tag name="TIMING" val="|0.7|1.4|1.1|1"/>
</p:tagLst>
</file>

<file path=ppt/tags/tag4.xml><?xml version="1.0" encoding="utf-8"?>
<p:tagLst xmlns:a="http://schemas.openxmlformats.org/drawingml/2006/main" xmlns:r="http://schemas.openxmlformats.org/officeDocument/2006/relationships" xmlns:p="http://schemas.openxmlformats.org/presentationml/2006/main">
  <p:tag name="TIMING" val="|0.7|1.4|1.1|1"/>
</p:tagLst>
</file>

<file path=ppt/tags/tag5.xml><?xml version="1.0" encoding="utf-8"?>
<p:tagLst xmlns:a="http://schemas.openxmlformats.org/drawingml/2006/main" xmlns:r="http://schemas.openxmlformats.org/officeDocument/2006/relationships" xmlns:p="http://schemas.openxmlformats.org/presentationml/2006/main">
  <p:tag name="TIMING" val="|0.7|1.4|1.1|1"/>
</p:tagLst>
</file>

<file path=ppt/tags/tag6.xml><?xml version="1.0" encoding="utf-8"?>
<p:tagLst xmlns:a="http://schemas.openxmlformats.org/drawingml/2006/main" xmlns:r="http://schemas.openxmlformats.org/officeDocument/2006/relationships" xmlns:p="http://schemas.openxmlformats.org/presentationml/2006/main">
  <p:tag name="TIMING" val="|0.7|1.4|1.1|1"/>
</p:tagLst>
</file>

<file path=ppt/tags/tag7.xml><?xml version="1.0" encoding="utf-8"?>
<p:tagLst xmlns:a="http://schemas.openxmlformats.org/drawingml/2006/main" xmlns:r="http://schemas.openxmlformats.org/officeDocument/2006/relationships" xmlns:p="http://schemas.openxmlformats.org/presentationml/2006/main">
  <p:tag name="TIMING" val="|1.4|1.2"/>
</p:tagLst>
</file>

<file path=ppt/tags/tag8.xml><?xml version="1.0" encoding="utf-8"?>
<p:tagLst xmlns:a="http://schemas.openxmlformats.org/drawingml/2006/main" xmlns:r="http://schemas.openxmlformats.org/officeDocument/2006/relationships" xmlns:p="http://schemas.openxmlformats.org/presentationml/2006/main">
  <p:tag name="TIMING" val="|1.4|1.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3878</TotalTime>
  <Words>3664</Words>
  <Application>Microsoft Office PowerPoint</Application>
  <PresentationFormat>宽屏</PresentationFormat>
  <Paragraphs>521</Paragraphs>
  <Slides>46</Slides>
  <Notes>45</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46</vt:i4>
      </vt:variant>
    </vt:vector>
  </HeadingPairs>
  <TitlesOfParts>
    <vt:vector size="61" baseType="lpstr">
      <vt:lpstr>Myriad Pro</vt:lpstr>
      <vt:lpstr>黑体</vt:lpstr>
      <vt:lpstr>华文行楷</vt:lpstr>
      <vt:lpstr>华文琥珀</vt:lpstr>
      <vt:lpstr>华文楷体</vt:lpstr>
      <vt:lpstr>华文中宋</vt:lpstr>
      <vt:lpstr>宋体</vt:lpstr>
      <vt:lpstr>微软雅黑</vt:lpstr>
      <vt:lpstr>Arial</vt:lpstr>
      <vt:lpstr>Arial Black</vt:lpstr>
      <vt:lpstr>Calibri</vt:lpstr>
      <vt:lpstr>Calibri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淡雅花卉</dc:title>
  <dc:creator>user</dc:creator>
  <cp:keywords>user</cp:keywords>
  <cp:lastModifiedBy>lili sun</cp:lastModifiedBy>
  <cp:revision>357</cp:revision>
  <dcterms:created xsi:type="dcterms:W3CDTF">2017-03-06T07:05:00Z</dcterms:created>
  <dcterms:modified xsi:type="dcterms:W3CDTF">2018-09-07T01:12:12Z</dcterms:modified>
  <cp:category>http://www.ypppt.com/</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2052-10.1.0.7223</vt:lpwstr>
  </property>
  <property fmtid="{D5CDD505-2E9C-101B-9397-08002B2CF9AE}" pid="3" name="KSORubyTemplateID">
    <vt:lpwstr>2</vt:lpwstr>
  </property>
</Properties>
</file>