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0"/>
  </p:notesMasterIdLst>
  <p:handoutMasterIdLst>
    <p:handoutMasterId r:id="rId331"/>
  </p:handoutMasterIdLst>
  <p:sldIdLst>
    <p:sldId id="300" r:id="rId2"/>
    <p:sldId id="260" r:id="rId3"/>
    <p:sldId id="265" r:id="rId4"/>
    <p:sldId id="286" r:id="rId5"/>
    <p:sldId id="301" r:id="rId6"/>
    <p:sldId id="1251" r:id="rId7"/>
    <p:sldId id="1252" r:id="rId8"/>
    <p:sldId id="1253" r:id="rId9"/>
    <p:sldId id="1254" r:id="rId10"/>
    <p:sldId id="1255" r:id="rId11"/>
    <p:sldId id="1256" r:id="rId12"/>
    <p:sldId id="1257" r:id="rId13"/>
    <p:sldId id="1258" r:id="rId14"/>
    <p:sldId id="859" r:id="rId15"/>
    <p:sldId id="860" r:id="rId16"/>
    <p:sldId id="1259" r:id="rId17"/>
    <p:sldId id="1260" r:id="rId18"/>
    <p:sldId id="1261" r:id="rId19"/>
    <p:sldId id="1262" r:id="rId20"/>
    <p:sldId id="1263" r:id="rId21"/>
    <p:sldId id="1264" r:id="rId22"/>
    <p:sldId id="1265" r:id="rId23"/>
    <p:sldId id="1266" r:id="rId24"/>
    <p:sldId id="1267" r:id="rId25"/>
    <p:sldId id="1268" r:id="rId26"/>
    <p:sldId id="1269" r:id="rId27"/>
    <p:sldId id="1270" r:id="rId28"/>
    <p:sldId id="1273" r:id="rId29"/>
    <p:sldId id="1282" r:id="rId30"/>
    <p:sldId id="1283" r:id="rId31"/>
    <p:sldId id="1284" r:id="rId32"/>
    <p:sldId id="1285" r:id="rId33"/>
    <p:sldId id="1286" r:id="rId34"/>
    <p:sldId id="1287" r:id="rId35"/>
    <p:sldId id="1288" r:id="rId36"/>
    <p:sldId id="1289" r:id="rId37"/>
    <p:sldId id="1291" r:id="rId38"/>
    <p:sldId id="1292" r:id="rId39"/>
    <p:sldId id="1290" r:id="rId40"/>
    <p:sldId id="1293" r:id="rId41"/>
    <p:sldId id="1294" r:id="rId42"/>
    <p:sldId id="1295" r:id="rId43"/>
    <p:sldId id="1296" r:id="rId44"/>
    <p:sldId id="1297" r:id="rId45"/>
    <p:sldId id="1298" r:id="rId46"/>
    <p:sldId id="1299" r:id="rId47"/>
    <p:sldId id="297" r:id="rId48"/>
    <p:sldId id="307" r:id="rId49"/>
    <p:sldId id="863" r:id="rId50"/>
    <p:sldId id="334" r:id="rId51"/>
    <p:sldId id="874" r:id="rId52"/>
    <p:sldId id="875" r:id="rId53"/>
    <p:sldId id="876" r:id="rId54"/>
    <p:sldId id="877" r:id="rId55"/>
    <p:sldId id="1300" r:id="rId56"/>
    <p:sldId id="1301" r:id="rId57"/>
    <p:sldId id="1302" r:id="rId58"/>
    <p:sldId id="1303" r:id="rId59"/>
    <p:sldId id="1304" r:id="rId60"/>
    <p:sldId id="1305" r:id="rId61"/>
    <p:sldId id="1306" r:id="rId62"/>
    <p:sldId id="1307" r:id="rId63"/>
    <p:sldId id="1308" r:id="rId64"/>
    <p:sldId id="1309" r:id="rId65"/>
    <p:sldId id="1310" r:id="rId66"/>
    <p:sldId id="1311" r:id="rId67"/>
    <p:sldId id="1312" r:id="rId68"/>
    <p:sldId id="1313" r:id="rId69"/>
    <p:sldId id="1314" r:id="rId70"/>
    <p:sldId id="1315" r:id="rId71"/>
    <p:sldId id="1316" r:id="rId72"/>
    <p:sldId id="1317" r:id="rId73"/>
    <p:sldId id="1318" r:id="rId74"/>
    <p:sldId id="1319" r:id="rId75"/>
    <p:sldId id="1320" r:id="rId76"/>
    <p:sldId id="1321" r:id="rId77"/>
    <p:sldId id="1322" r:id="rId78"/>
    <p:sldId id="1323" r:id="rId79"/>
    <p:sldId id="1324" r:id="rId80"/>
    <p:sldId id="1325" r:id="rId81"/>
    <p:sldId id="1326" r:id="rId82"/>
    <p:sldId id="1327" r:id="rId83"/>
    <p:sldId id="1328" r:id="rId84"/>
    <p:sldId id="1329" r:id="rId85"/>
    <p:sldId id="1330" r:id="rId86"/>
    <p:sldId id="1331" r:id="rId87"/>
    <p:sldId id="1332" r:id="rId88"/>
    <p:sldId id="1333" r:id="rId89"/>
    <p:sldId id="1334" r:id="rId90"/>
    <p:sldId id="1335" r:id="rId91"/>
    <p:sldId id="1336" r:id="rId92"/>
    <p:sldId id="1337" r:id="rId93"/>
    <p:sldId id="1338" r:id="rId94"/>
    <p:sldId id="1339" r:id="rId95"/>
    <p:sldId id="1340" r:id="rId96"/>
    <p:sldId id="340" r:id="rId97"/>
    <p:sldId id="887" r:id="rId98"/>
    <p:sldId id="888" r:id="rId99"/>
    <p:sldId id="1341" r:id="rId100"/>
    <p:sldId id="1342" r:id="rId101"/>
    <p:sldId id="1343" r:id="rId102"/>
    <p:sldId id="1344" r:id="rId103"/>
    <p:sldId id="1345" r:id="rId104"/>
    <p:sldId id="1346" r:id="rId105"/>
    <p:sldId id="1347" r:id="rId106"/>
    <p:sldId id="1348" r:id="rId107"/>
    <p:sldId id="1349" r:id="rId108"/>
    <p:sldId id="1350" r:id="rId109"/>
    <p:sldId id="1351" r:id="rId110"/>
    <p:sldId id="1352" r:id="rId111"/>
    <p:sldId id="1353" r:id="rId112"/>
    <p:sldId id="1354" r:id="rId113"/>
    <p:sldId id="1355" r:id="rId114"/>
    <p:sldId id="1356" r:id="rId115"/>
    <p:sldId id="1357" r:id="rId116"/>
    <p:sldId id="1358" r:id="rId117"/>
    <p:sldId id="1359" r:id="rId118"/>
    <p:sldId id="1360" r:id="rId119"/>
    <p:sldId id="1361" r:id="rId120"/>
    <p:sldId id="1362" r:id="rId121"/>
    <p:sldId id="1363" r:id="rId122"/>
    <p:sldId id="1384" r:id="rId123"/>
    <p:sldId id="1364" r:id="rId124"/>
    <p:sldId id="1365" r:id="rId125"/>
    <p:sldId id="1366" r:id="rId126"/>
    <p:sldId id="1367" r:id="rId127"/>
    <p:sldId id="1368" r:id="rId128"/>
    <p:sldId id="1369" r:id="rId129"/>
    <p:sldId id="1370" r:id="rId130"/>
    <p:sldId id="1371" r:id="rId131"/>
    <p:sldId id="1372" r:id="rId132"/>
    <p:sldId id="1373" r:id="rId133"/>
    <p:sldId id="1374" r:id="rId134"/>
    <p:sldId id="1375" r:id="rId135"/>
    <p:sldId id="1376" r:id="rId136"/>
    <p:sldId id="1377" r:id="rId137"/>
    <p:sldId id="1378" r:id="rId138"/>
    <p:sldId id="1379" r:id="rId139"/>
    <p:sldId id="1380" r:id="rId140"/>
    <p:sldId id="1381" r:id="rId141"/>
    <p:sldId id="1382" r:id="rId142"/>
    <p:sldId id="1383" r:id="rId143"/>
    <p:sldId id="1385" r:id="rId144"/>
    <p:sldId id="1386" r:id="rId145"/>
    <p:sldId id="1387" r:id="rId146"/>
    <p:sldId id="1388" r:id="rId147"/>
    <p:sldId id="1389" r:id="rId148"/>
    <p:sldId id="1390" r:id="rId149"/>
    <p:sldId id="1391" r:id="rId150"/>
    <p:sldId id="1392" r:id="rId151"/>
    <p:sldId id="1393" r:id="rId152"/>
    <p:sldId id="1394" r:id="rId153"/>
    <p:sldId id="1395" r:id="rId154"/>
    <p:sldId id="1396" r:id="rId155"/>
    <p:sldId id="1397" r:id="rId156"/>
    <p:sldId id="1398" r:id="rId157"/>
    <p:sldId id="1399" r:id="rId158"/>
    <p:sldId id="1400" r:id="rId159"/>
    <p:sldId id="1401" r:id="rId160"/>
    <p:sldId id="1402" r:id="rId161"/>
    <p:sldId id="1403" r:id="rId162"/>
    <p:sldId id="1404" r:id="rId163"/>
    <p:sldId id="1405" r:id="rId164"/>
    <p:sldId id="1406" r:id="rId165"/>
    <p:sldId id="1407" r:id="rId166"/>
    <p:sldId id="1409" r:id="rId167"/>
    <p:sldId id="1410" r:id="rId168"/>
    <p:sldId id="1411" r:id="rId169"/>
    <p:sldId id="1432" r:id="rId170"/>
    <p:sldId id="1412" r:id="rId171"/>
    <p:sldId id="1413" r:id="rId172"/>
    <p:sldId id="1414" r:id="rId173"/>
    <p:sldId id="1415" r:id="rId174"/>
    <p:sldId id="1416" r:id="rId175"/>
    <p:sldId id="1417" r:id="rId176"/>
    <p:sldId id="1418" r:id="rId177"/>
    <p:sldId id="1419" r:id="rId178"/>
    <p:sldId id="1420" r:id="rId179"/>
    <p:sldId id="1421" r:id="rId180"/>
    <p:sldId id="1422" r:id="rId181"/>
    <p:sldId id="1423" r:id="rId182"/>
    <p:sldId id="1424" r:id="rId183"/>
    <p:sldId id="1425" r:id="rId184"/>
    <p:sldId id="1426" r:id="rId185"/>
    <p:sldId id="1427" r:id="rId186"/>
    <p:sldId id="1428" r:id="rId187"/>
    <p:sldId id="1429" r:id="rId188"/>
    <p:sldId id="1430" r:id="rId189"/>
    <p:sldId id="1431" r:id="rId190"/>
    <p:sldId id="1433" r:id="rId191"/>
    <p:sldId id="1434" r:id="rId192"/>
    <p:sldId id="1435" r:id="rId193"/>
    <p:sldId id="1437" r:id="rId194"/>
    <p:sldId id="1438" r:id="rId195"/>
    <p:sldId id="1439" r:id="rId196"/>
    <p:sldId id="1440" r:id="rId197"/>
    <p:sldId id="1441" r:id="rId198"/>
    <p:sldId id="1442" r:id="rId199"/>
    <p:sldId id="1443" r:id="rId200"/>
    <p:sldId id="1444" r:id="rId201"/>
    <p:sldId id="1445" r:id="rId202"/>
    <p:sldId id="1446" r:id="rId203"/>
    <p:sldId id="1447" r:id="rId204"/>
    <p:sldId id="1448" r:id="rId205"/>
    <p:sldId id="1449" r:id="rId206"/>
    <p:sldId id="1450" r:id="rId207"/>
    <p:sldId id="1451" r:id="rId208"/>
    <p:sldId id="1452" r:id="rId209"/>
    <p:sldId id="1453" r:id="rId210"/>
    <p:sldId id="1454" r:id="rId211"/>
    <p:sldId id="1455" r:id="rId212"/>
    <p:sldId id="1456" r:id="rId213"/>
    <p:sldId id="1457" r:id="rId214"/>
    <p:sldId id="1458" r:id="rId215"/>
    <p:sldId id="1459" r:id="rId216"/>
    <p:sldId id="1460" r:id="rId217"/>
    <p:sldId id="1461" r:id="rId218"/>
    <p:sldId id="1462" r:id="rId219"/>
    <p:sldId id="1463" r:id="rId220"/>
    <p:sldId id="1464" r:id="rId221"/>
    <p:sldId id="1465" r:id="rId222"/>
    <p:sldId id="1466" r:id="rId223"/>
    <p:sldId id="1467" r:id="rId224"/>
    <p:sldId id="1468" r:id="rId225"/>
    <p:sldId id="1469" r:id="rId226"/>
    <p:sldId id="1470" r:id="rId227"/>
    <p:sldId id="1471" r:id="rId228"/>
    <p:sldId id="1472" r:id="rId229"/>
    <p:sldId id="1473" r:id="rId230"/>
    <p:sldId id="1474" r:id="rId231"/>
    <p:sldId id="1475" r:id="rId232"/>
    <p:sldId id="1476" r:id="rId233"/>
    <p:sldId id="1477" r:id="rId234"/>
    <p:sldId id="1478" r:id="rId235"/>
    <p:sldId id="1479" r:id="rId236"/>
    <p:sldId id="1480" r:id="rId237"/>
    <p:sldId id="1481" r:id="rId238"/>
    <p:sldId id="1482" r:id="rId239"/>
    <p:sldId id="1483" r:id="rId240"/>
    <p:sldId id="1484" r:id="rId241"/>
    <p:sldId id="1485" r:id="rId242"/>
    <p:sldId id="1486" r:id="rId243"/>
    <p:sldId id="1487" r:id="rId244"/>
    <p:sldId id="1488" r:id="rId245"/>
    <p:sldId id="1489" r:id="rId246"/>
    <p:sldId id="1490" r:id="rId247"/>
    <p:sldId id="1491" r:id="rId248"/>
    <p:sldId id="1492" r:id="rId249"/>
    <p:sldId id="1493" r:id="rId250"/>
    <p:sldId id="1494" r:id="rId251"/>
    <p:sldId id="1495" r:id="rId252"/>
    <p:sldId id="1496" r:id="rId253"/>
    <p:sldId id="1497" r:id="rId254"/>
    <p:sldId id="1498" r:id="rId255"/>
    <p:sldId id="1499" r:id="rId256"/>
    <p:sldId id="1500" r:id="rId257"/>
    <p:sldId id="1501" r:id="rId258"/>
    <p:sldId id="1502" r:id="rId259"/>
    <p:sldId id="1503" r:id="rId260"/>
    <p:sldId id="1504" r:id="rId261"/>
    <p:sldId id="1505" r:id="rId262"/>
    <p:sldId id="1526" r:id="rId263"/>
    <p:sldId id="1506" r:id="rId264"/>
    <p:sldId id="1507" r:id="rId265"/>
    <p:sldId id="1508" r:id="rId266"/>
    <p:sldId id="1509" r:id="rId267"/>
    <p:sldId id="1510" r:id="rId268"/>
    <p:sldId id="1511" r:id="rId269"/>
    <p:sldId id="1512" r:id="rId270"/>
    <p:sldId id="1513" r:id="rId271"/>
    <p:sldId id="1514" r:id="rId272"/>
    <p:sldId id="1515" r:id="rId273"/>
    <p:sldId id="1516" r:id="rId274"/>
    <p:sldId id="1517" r:id="rId275"/>
    <p:sldId id="1518" r:id="rId276"/>
    <p:sldId id="1519" r:id="rId277"/>
    <p:sldId id="1520" r:id="rId278"/>
    <p:sldId id="1521" r:id="rId279"/>
    <p:sldId id="1522" r:id="rId280"/>
    <p:sldId id="1523" r:id="rId281"/>
    <p:sldId id="1524" r:id="rId282"/>
    <p:sldId id="1525" r:id="rId283"/>
    <p:sldId id="1527" r:id="rId284"/>
    <p:sldId id="1528" r:id="rId285"/>
    <p:sldId id="1529" r:id="rId286"/>
    <p:sldId id="1531" r:id="rId287"/>
    <p:sldId id="1532" r:id="rId288"/>
    <p:sldId id="1533" r:id="rId289"/>
    <p:sldId id="1534" r:id="rId290"/>
    <p:sldId id="1535" r:id="rId291"/>
    <p:sldId id="1536" r:id="rId292"/>
    <p:sldId id="1537" r:id="rId293"/>
    <p:sldId id="1538" r:id="rId294"/>
    <p:sldId id="1539" r:id="rId295"/>
    <p:sldId id="1540" r:id="rId296"/>
    <p:sldId id="1541" r:id="rId297"/>
    <p:sldId id="1542" r:id="rId298"/>
    <p:sldId id="1543" r:id="rId299"/>
    <p:sldId id="1544" r:id="rId300"/>
    <p:sldId id="1545" r:id="rId301"/>
    <p:sldId id="1546" r:id="rId302"/>
    <p:sldId id="1547" r:id="rId303"/>
    <p:sldId id="1548" r:id="rId304"/>
    <p:sldId id="1549" r:id="rId305"/>
    <p:sldId id="1550" r:id="rId306"/>
    <p:sldId id="1551" r:id="rId307"/>
    <p:sldId id="1552" r:id="rId308"/>
    <p:sldId id="1553" r:id="rId309"/>
    <p:sldId id="1554" r:id="rId310"/>
    <p:sldId id="1555" r:id="rId311"/>
    <p:sldId id="1556" r:id="rId312"/>
    <p:sldId id="1557" r:id="rId313"/>
    <p:sldId id="1558" r:id="rId314"/>
    <p:sldId id="1559" r:id="rId315"/>
    <p:sldId id="1560" r:id="rId316"/>
    <p:sldId id="1561" r:id="rId317"/>
    <p:sldId id="1562" r:id="rId318"/>
    <p:sldId id="1563" r:id="rId319"/>
    <p:sldId id="1564" r:id="rId320"/>
    <p:sldId id="1565" r:id="rId321"/>
    <p:sldId id="1566" r:id="rId322"/>
    <p:sldId id="1567" r:id="rId323"/>
    <p:sldId id="1568" r:id="rId324"/>
    <p:sldId id="1569" r:id="rId325"/>
    <p:sldId id="1570" r:id="rId326"/>
    <p:sldId id="1571" r:id="rId327"/>
    <p:sldId id="1572" r:id="rId328"/>
    <p:sldId id="1573" r:id="rId329"/>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6" d="100"/>
          <a:sy n="46" d="100"/>
        </p:scale>
        <p:origin x="36" y="4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303" Type="http://schemas.openxmlformats.org/officeDocument/2006/relationships/slide" Target="slides/slide302.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324" Type="http://schemas.openxmlformats.org/officeDocument/2006/relationships/slide" Target="slides/slide323.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slide" Target="slides/slide288.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314" Type="http://schemas.openxmlformats.org/officeDocument/2006/relationships/slide" Target="slides/slide313.xml"/><Relationship Id="rId335" Type="http://schemas.openxmlformats.org/officeDocument/2006/relationships/tableStyles" Target="tableStyles.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25" Type="http://schemas.openxmlformats.org/officeDocument/2006/relationships/slide" Target="slides/slide324.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315" Type="http://schemas.openxmlformats.org/officeDocument/2006/relationships/slide" Target="slides/slide314.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305" Type="http://schemas.openxmlformats.org/officeDocument/2006/relationships/slide" Target="slides/slide304.xml"/><Relationship Id="rId326" Type="http://schemas.openxmlformats.org/officeDocument/2006/relationships/slide" Target="slides/slide325.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16" Type="http://schemas.openxmlformats.org/officeDocument/2006/relationships/slide" Target="slides/slide315.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327" Type="http://schemas.openxmlformats.org/officeDocument/2006/relationships/slide" Target="slides/slide326.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slide" Target="slides/slide31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slide" Target="slides/slide271.xml"/><Relationship Id="rId293" Type="http://schemas.openxmlformats.org/officeDocument/2006/relationships/slide" Target="slides/slide292.xml"/><Relationship Id="rId302" Type="http://schemas.openxmlformats.org/officeDocument/2006/relationships/slide" Target="slides/slide301.xml"/><Relationship Id="rId307" Type="http://schemas.openxmlformats.org/officeDocument/2006/relationships/slide" Target="slides/slide306.xml"/><Relationship Id="rId323" Type="http://schemas.openxmlformats.org/officeDocument/2006/relationships/slide" Target="slides/slide322.xml"/><Relationship Id="rId328" Type="http://schemas.openxmlformats.org/officeDocument/2006/relationships/slide" Target="slides/slide32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slide" Target="slides/slide282.xml"/><Relationship Id="rId313" Type="http://schemas.openxmlformats.org/officeDocument/2006/relationships/slide" Target="slides/slide312.xml"/><Relationship Id="rId318" Type="http://schemas.openxmlformats.org/officeDocument/2006/relationships/slide" Target="slides/slide317.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33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notesMaster" Target="notesMasters/notesMaster1.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handoutMaster" Target="handoutMasters/handoutMaster1.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presProps" Target="presProps.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2019/11/7</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47</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7.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slide" Target="slide143.xml"/><Relationship Id="rId3" Type="http://schemas.openxmlformats.org/officeDocument/2006/relationships/image" Target="../media/image8.jpg"/><Relationship Id="rId7" Type="http://schemas.openxmlformats.org/officeDocument/2006/relationships/slide" Target="slide96.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50.xml"/><Relationship Id="rId5" Type="http://schemas.openxmlformats.org/officeDocument/2006/relationships/slide" Target="slide48.xml"/><Relationship Id="rId4" Type="http://schemas.openxmlformats.org/officeDocument/2006/relationships/slide" Target="slide3.xml"/></Relationships>
</file>

<file path=ppt/slides/_rels/slide4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05</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专题五</a:t>
            </a:r>
          </a:p>
        </p:txBody>
      </p:sp>
      <p:sp>
        <p:nvSpPr>
          <p:cNvPr id="10" name="矩形 9"/>
          <p:cNvSpPr/>
          <p:nvPr/>
        </p:nvSpPr>
        <p:spPr>
          <a:xfrm>
            <a:off x="9581704" y="4174509"/>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专题五</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完形填空</a:t>
            </a:r>
          </a:p>
        </p:txBody>
      </p:sp>
      <p:sp>
        <p:nvSpPr>
          <p:cNvPr id="13" name="矩形 12"/>
          <p:cNvSpPr/>
          <p:nvPr/>
        </p:nvSpPr>
        <p:spPr>
          <a:xfrm>
            <a:off x="9577388" y="7217508"/>
            <a:ext cx="12376444" cy="4706930"/>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1</a:t>
            </a:r>
            <a:r>
              <a:rPr lang="zh-CN" altLang="en-US" sz="5500" dirty="0">
                <a:latin typeface="微软雅黑" pitchFamily="34" charset="-122"/>
                <a:ea typeface="微软雅黑" pitchFamily="34" charset="-122"/>
                <a:hlinkClick r:id="rId4" action="ppaction://hlinksldjump"/>
              </a:rPr>
              <a:t>讲　记叙文型完形填空	</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夹叙夹议型完形填空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议论文型完形填空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说明文型完形填空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6" name="矩形 5">
            <a:extLst>
              <a:ext uri="{FF2B5EF4-FFF2-40B4-BE49-F238E27FC236}">
                <a16:creationId xmlns:a16="http://schemas.microsoft.com/office/drawing/2014/main" id="{5BCF39B3-0D01-4069-85DD-BCBC28179AD0}"/>
              </a:ext>
            </a:extLst>
          </p:cNvPr>
          <p:cNvSpPr/>
          <p:nvPr/>
        </p:nvSpPr>
        <p:spPr>
          <a:xfrm>
            <a:off x="1425285" y="1980630"/>
            <a:ext cx="20912718" cy="9113649"/>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【考纲解读】</a:t>
            </a: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完形填空是一种综合性较强的语言技能测试</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涉及的知识面很广。新课标把该考点解读为主要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考查测试考生的阅读理解能力和综合应用语言的能力</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。其命题原则是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以实词为主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虚词为辅</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突出词汇语境化</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。该题型要求考生除了要熟练掌握语法知识结构、词语的用法特点和短语的习惯搭配外</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还必须具有良好的阅读能力和较强的分析判断能力</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能从语篇水平角度出发</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贯通上下文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既要考虑结构上的搭配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又要考虑意义上的完美。完形填空题材广泛</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涉及日常生活、人物、社会、故事等各个方面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体裁包括记叙文、说明文和议论文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其中记叙文尤其是夹叙夹议型的记叙文是考查的热点。</a:t>
            </a:r>
          </a:p>
        </p:txBody>
      </p:sp>
    </p:spTree>
    <p:extLst>
      <p:ext uri="{BB962C8B-B14F-4D97-AF65-F5344CB8AC3E}">
        <p14:creationId xmlns:p14="http://schemas.microsoft.com/office/powerpoint/2010/main" val="1016800460"/>
      </p:ext>
    </p:extLst>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215480" y="1487525"/>
            <a:ext cx="20912718" cy="988347"/>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命题透视</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3653516883"/>
              </p:ext>
            </p:extLst>
          </p:nvPr>
        </p:nvGraphicFramePr>
        <p:xfrm>
          <a:off x="1807109" y="2753951"/>
          <a:ext cx="20496214" cy="857859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919700">
                  <a:extLst>
                    <a:ext uri="{9D8B030D-6E8A-4147-A177-3AD203B41FA5}">
                      <a16:colId xmlns:a16="http://schemas.microsoft.com/office/drawing/2014/main" val="3525049675"/>
                    </a:ext>
                  </a:extLst>
                </a:gridCol>
                <a:gridCol w="1140028">
                  <a:extLst>
                    <a:ext uri="{9D8B030D-6E8A-4147-A177-3AD203B41FA5}">
                      <a16:colId xmlns:a16="http://schemas.microsoft.com/office/drawing/2014/main" val="3150783794"/>
                    </a:ext>
                  </a:extLst>
                </a:gridCol>
                <a:gridCol w="3456335">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Ⅰ</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夹叙</a:t>
                      </a:r>
                    </a:p>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夹议文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258</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讲述乞力马扎罗山的环境污染问题及治理后环境的改观</a:t>
                      </a: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6</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1346033023"/>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3227581510"/>
              </p:ext>
            </p:extLst>
          </p:nvPr>
        </p:nvGraphicFramePr>
        <p:xfrm>
          <a:off x="1772946" y="1925765"/>
          <a:ext cx="20496214" cy="857859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919700">
                  <a:extLst>
                    <a:ext uri="{9D8B030D-6E8A-4147-A177-3AD203B41FA5}">
                      <a16:colId xmlns:a16="http://schemas.microsoft.com/office/drawing/2014/main" val="3525049675"/>
                    </a:ext>
                  </a:extLst>
                </a:gridCol>
                <a:gridCol w="1140028">
                  <a:extLst>
                    <a:ext uri="{9D8B030D-6E8A-4147-A177-3AD203B41FA5}">
                      <a16:colId xmlns:a16="http://schemas.microsoft.com/office/drawing/2014/main" val="3150783794"/>
                    </a:ext>
                  </a:extLst>
                </a:gridCol>
                <a:gridCol w="3456335">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287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讲述乞力马扎罗山的环境污染问题及治理后环境的改观</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90641395"/>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1844513156"/>
              </p:ext>
            </p:extLst>
          </p:nvPr>
        </p:nvGraphicFramePr>
        <p:xfrm>
          <a:off x="1772946" y="1925765"/>
          <a:ext cx="20496214" cy="857859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919700">
                  <a:extLst>
                    <a:ext uri="{9D8B030D-6E8A-4147-A177-3AD203B41FA5}">
                      <a16:colId xmlns:a16="http://schemas.microsoft.com/office/drawing/2014/main" val="3525049675"/>
                    </a:ext>
                  </a:extLst>
                </a:gridCol>
                <a:gridCol w="1140028">
                  <a:extLst>
                    <a:ext uri="{9D8B030D-6E8A-4147-A177-3AD203B41FA5}">
                      <a16:colId xmlns:a16="http://schemas.microsoft.com/office/drawing/2014/main" val="3150783794"/>
                    </a:ext>
                  </a:extLst>
                </a:gridCol>
                <a:gridCol w="3456335">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2019</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III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说明</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269</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讲述北欧一个小镇如何解决没有阳光照射的问题</a:t>
                      </a: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1022446581"/>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2032237560"/>
              </p:ext>
            </p:extLst>
          </p:nvPr>
        </p:nvGraphicFramePr>
        <p:xfrm>
          <a:off x="1772946" y="1925765"/>
          <a:ext cx="20496214" cy="757275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869755">
                  <a:extLst>
                    <a:ext uri="{9D8B030D-6E8A-4147-A177-3AD203B41FA5}">
                      <a16:colId xmlns:a16="http://schemas.microsoft.com/office/drawing/2014/main" val="3525049675"/>
                    </a:ext>
                  </a:extLst>
                </a:gridCol>
                <a:gridCol w="1189973">
                  <a:extLst>
                    <a:ext uri="{9D8B030D-6E8A-4147-A177-3AD203B41FA5}">
                      <a16:colId xmlns:a16="http://schemas.microsoft.com/office/drawing/2014/main" val="3150783794"/>
                    </a:ext>
                  </a:extLst>
                </a:gridCol>
                <a:gridCol w="3456335">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夹叙夹议</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265</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讲述作者学习思维象棋的感受</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4</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790182212"/>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452558158"/>
              </p:ext>
            </p:extLst>
          </p:nvPr>
        </p:nvGraphicFramePr>
        <p:xfrm>
          <a:off x="1772946" y="1925765"/>
          <a:ext cx="20496214" cy="757275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869755">
                  <a:extLst>
                    <a:ext uri="{9D8B030D-6E8A-4147-A177-3AD203B41FA5}">
                      <a16:colId xmlns:a16="http://schemas.microsoft.com/office/drawing/2014/main" val="3525049675"/>
                    </a:ext>
                  </a:extLst>
                </a:gridCol>
                <a:gridCol w="1189973">
                  <a:extLst>
                    <a:ext uri="{9D8B030D-6E8A-4147-A177-3AD203B41FA5}">
                      <a16:colId xmlns:a16="http://schemas.microsoft.com/office/drawing/2014/main" val="3150783794"/>
                    </a:ext>
                  </a:extLst>
                </a:gridCol>
                <a:gridCol w="3456335">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277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讲述一位父亲碰巧营救了自己的儿子的故事</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523597550"/>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3482336485"/>
              </p:ext>
            </p:extLst>
          </p:nvPr>
        </p:nvGraphicFramePr>
        <p:xfrm>
          <a:off x="1772946" y="1925765"/>
          <a:ext cx="20496214" cy="857859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869755">
                  <a:extLst>
                    <a:ext uri="{9D8B030D-6E8A-4147-A177-3AD203B41FA5}">
                      <a16:colId xmlns:a16="http://schemas.microsoft.com/office/drawing/2014/main" val="3525049675"/>
                    </a:ext>
                  </a:extLst>
                </a:gridCol>
                <a:gridCol w="1189973">
                  <a:extLst>
                    <a:ext uri="{9D8B030D-6E8A-4147-A177-3AD203B41FA5}">
                      <a16:colId xmlns:a16="http://schemas.microsoft.com/office/drawing/2014/main" val="3150783794"/>
                    </a:ext>
                  </a:extLst>
                </a:gridCol>
                <a:gridCol w="3456335">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III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271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讲述因一条错发的手机短信而引发的一个善与美的故事</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6</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4</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1684772009"/>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1274829372"/>
              </p:ext>
            </p:extLst>
          </p:nvPr>
        </p:nvGraphicFramePr>
        <p:xfrm>
          <a:off x="1772946" y="1925765"/>
          <a:ext cx="20496214" cy="757275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869755">
                  <a:extLst>
                    <a:ext uri="{9D8B030D-6E8A-4147-A177-3AD203B41FA5}">
                      <a16:colId xmlns:a16="http://schemas.microsoft.com/office/drawing/2014/main" val="3525049675"/>
                    </a:ext>
                  </a:extLst>
                </a:gridCol>
                <a:gridCol w="1584176">
                  <a:extLst>
                    <a:ext uri="{9D8B030D-6E8A-4147-A177-3AD203B41FA5}">
                      <a16:colId xmlns:a16="http://schemas.microsoft.com/office/drawing/2014/main" val="3150783794"/>
                    </a:ext>
                  </a:extLst>
                </a:gridCol>
                <a:gridCol w="3062132">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268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讲述作者学习美式手语的经历和感受</a:t>
                      </a: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10</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5</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2916880253"/>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1980109955"/>
              </p:ext>
            </p:extLst>
          </p:nvPr>
        </p:nvGraphicFramePr>
        <p:xfrm>
          <a:off x="1772946" y="1925765"/>
          <a:ext cx="20496214" cy="757275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869755">
                  <a:extLst>
                    <a:ext uri="{9D8B030D-6E8A-4147-A177-3AD203B41FA5}">
                      <a16:colId xmlns:a16="http://schemas.microsoft.com/office/drawing/2014/main" val="3525049675"/>
                    </a:ext>
                  </a:extLst>
                </a:gridCol>
                <a:gridCol w="1584176">
                  <a:extLst>
                    <a:ext uri="{9D8B030D-6E8A-4147-A177-3AD203B41FA5}">
                      <a16:colId xmlns:a16="http://schemas.microsoft.com/office/drawing/2014/main" val="3150783794"/>
                    </a:ext>
                  </a:extLst>
                </a:gridCol>
                <a:gridCol w="3062132">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274</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讲述作者的学生</a:t>
                      </a:r>
                      <a:r>
                        <a:rPr lang="en-US" altLang="zh-CN"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Feddy</a:t>
                      </a: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乐于助人的故事</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4026676611"/>
      </p:ext>
    </p:extLst>
  </p:cSld>
  <p:clrMapOvr>
    <a:masterClrMapping/>
  </p:clrMapOvr>
  <p:transition>
    <p:pull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7" name="组合 6">
            <a:extLst>
              <a:ext uri="{FF2B5EF4-FFF2-40B4-BE49-F238E27FC236}">
                <a16:creationId xmlns:a16="http://schemas.microsoft.com/office/drawing/2014/main" id="{BDE229FA-5F90-4BC2-9A44-8DF7FA7CE4E5}"/>
              </a:ext>
            </a:extLst>
          </p:cNvPr>
          <p:cNvGrpSpPr/>
          <p:nvPr/>
        </p:nvGrpSpPr>
        <p:grpSpPr>
          <a:xfrm>
            <a:off x="1202012" y="1034444"/>
            <a:ext cx="5785908" cy="769441"/>
            <a:chOff x="1512492" y="2497460"/>
            <a:chExt cx="5785908" cy="769441"/>
          </a:xfrm>
        </p:grpSpPr>
        <p:sp>
          <p:nvSpPr>
            <p:cNvPr id="8" name="TextBox 75">
              <a:extLst>
                <a:ext uri="{FF2B5EF4-FFF2-40B4-BE49-F238E27FC236}">
                  <a16:creationId xmlns:a16="http://schemas.microsoft.com/office/drawing/2014/main" id="{5505C511-9232-496B-BFC5-B246BF4441D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9" name="图片 8">
              <a:extLst>
                <a:ext uri="{FF2B5EF4-FFF2-40B4-BE49-F238E27FC236}">
                  <a16:creationId xmlns:a16="http://schemas.microsoft.com/office/drawing/2014/main" id="{0649FBA9-69F3-474A-837F-84304ADC3EA2}"/>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A151C1E6-C042-4520-B56D-AC0DA500123F}"/>
              </a:ext>
            </a:extLst>
          </p:cNvPr>
          <p:cNvGraphicFramePr>
            <a:graphicFrameLocks noGrp="1"/>
          </p:cNvGraphicFramePr>
          <p:nvPr>
            <p:extLst>
              <p:ext uri="{D42A27DB-BD31-4B8C-83A1-F6EECF244321}">
                <p14:modId xmlns:p14="http://schemas.microsoft.com/office/powerpoint/2010/main" val="987436225"/>
              </p:ext>
            </p:extLst>
          </p:nvPr>
        </p:nvGraphicFramePr>
        <p:xfrm>
          <a:off x="1772946" y="1925765"/>
          <a:ext cx="20496214" cy="8578596"/>
        </p:xfrm>
        <a:graphic>
          <a:graphicData uri="http://schemas.openxmlformats.org/drawingml/2006/table">
            <a:tbl>
              <a:tblPr firstRow="1" firstCol="1" bandRow="1"/>
              <a:tblGrid>
                <a:gridCol w="1865623">
                  <a:extLst>
                    <a:ext uri="{9D8B030D-6E8A-4147-A177-3AD203B41FA5}">
                      <a16:colId xmlns:a16="http://schemas.microsoft.com/office/drawing/2014/main" val="1021816324"/>
                    </a:ext>
                  </a:extLst>
                </a:gridCol>
                <a:gridCol w="1116736">
                  <a:extLst>
                    <a:ext uri="{9D8B030D-6E8A-4147-A177-3AD203B41FA5}">
                      <a16:colId xmlns:a16="http://schemas.microsoft.com/office/drawing/2014/main" val="1770111753"/>
                    </a:ext>
                  </a:extLst>
                </a:gridCol>
                <a:gridCol w="1869755">
                  <a:extLst>
                    <a:ext uri="{9D8B030D-6E8A-4147-A177-3AD203B41FA5}">
                      <a16:colId xmlns:a16="http://schemas.microsoft.com/office/drawing/2014/main" val="3525049675"/>
                    </a:ext>
                  </a:extLst>
                </a:gridCol>
                <a:gridCol w="1584176">
                  <a:extLst>
                    <a:ext uri="{9D8B030D-6E8A-4147-A177-3AD203B41FA5}">
                      <a16:colId xmlns:a16="http://schemas.microsoft.com/office/drawing/2014/main" val="3150783794"/>
                    </a:ext>
                  </a:extLst>
                </a:gridCol>
                <a:gridCol w="3062132">
                  <a:extLst>
                    <a:ext uri="{9D8B030D-6E8A-4147-A177-3AD203B41FA5}">
                      <a16:colId xmlns:a16="http://schemas.microsoft.com/office/drawing/2014/main" val="3773827550"/>
                    </a:ext>
                  </a:extLst>
                </a:gridCol>
                <a:gridCol w="1191852">
                  <a:extLst>
                    <a:ext uri="{9D8B030D-6E8A-4147-A177-3AD203B41FA5}">
                      <a16:colId xmlns:a16="http://schemas.microsoft.com/office/drawing/2014/main" val="3236967220"/>
                    </a:ext>
                  </a:extLst>
                </a:gridCol>
                <a:gridCol w="1548498">
                  <a:extLst>
                    <a:ext uri="{9D8B030D-6E8A-4147-A177-3AD203B41FA5}">
                      <a16:colId xmlns:a16="http://schemas.microsoft.com/office/drawing/2014/main" val="2154462789"/>
                    </a:ext>
                  </a:extLst>
                </a:gridCol>
                <a:gridCol w="1548498">
                  <a:extLst>
                    <a:ext uri="{9D8B030D-6E8A-4147-A177-3AD203B41FA5}">
                      <a16:colId xmlns:a16="http://schemas.microsoft.com/office/drawing/2014/main" val="3450755333"/>
                    </a:ext>
                  </a:extLst>
                </a:gridCol>
                <a:gridCol w="2695977">
                  <a:extLst>
                    <a:ext uri="{9D8B030D-6E8A-4147-A177-3AD203B41FA5}">
                      <a16:colId xmlns:a16="http://schemas.microsoft.com/office/drawing/2014/main" val="3546187465"/>
                    </a:ext>
                  </a:extLst>
                </a:gridCol>
                <a:gridCol w="4012967">
                  <a:extLst>
                    <a:ext uri="{9D8B030D-6E8A-4147-A177-3AD203B41FA5}">
                      <a16:colId xmlns:a16="http://schemas.microsoft.com/office/drawing/2014/main" val="1871228571"/>
                    </a:ext>
                  </a:extLst>
                </a:gridCol>
              </a:tblGrid>
              <a:tr h="283845">
                <a:tc gridSpan="10">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2017—2019</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年高考全国卷完形填空试题分析表</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826710588"/>
                  </a:ext>
                </a:extLst>
              </a:tr>
              <a:tr h="283845">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年份</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类别</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词数</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考点分布</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91144461"/>
                  </a:ext>
                </a:extLst>
              </a:tr>
              <a:tr h="283845">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动词短语</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形容词副词</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介词或短语</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4698644"/>
                  </a:ext>
                </a:extLst>
              </a:tr>
              <a:tr h="608521">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2017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年</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全国卷</a:t>
                      </a:r>
                    </a:p>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III</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alt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记叙</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文</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271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讲述</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Jordan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Axani</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赠送环球旅行机票的故事</a:t>
                      </a: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7</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8</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alt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4</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172189"/>
                  </a:ext>
                </a:extLst>
              </a:tr>
            </a:tbl>
          </a:graphicData>
        </a:graphic>
      </p:graphicFrame>
    </p:spTree>
    <p:extLst>
      <p:ext uri="{BB962C8B-B14F-4D97-AF65-F5344CB8AC3E}">
        <p14:creationId xmlns:p14="http://schemas.microsoft.com/office/powerpoint/2010/main" val="1331263729"/>
      </p:ext>
    </p:extLst>
  </p:cSld>
  <p:clrMapOvr>
    <a:masterClrMapping/>
  </p:clrMapOvr>
  <p:transition>
    <p:pull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5" name="组合 4">
            <a:extLst>
              <a:ext uri="{FF2B5EF4-FFF2-40B4-BE49-F238E27FC236}">
                <a16:creationId xmlns:a16="http://schemas.microsoft.com/office/drawing/2014/main" id="{DFC1E4E2-D9E9-45C2-98A6-1A426C535E2C}"/>
              </a:ext>
            </a:extLst>
          </p:cNvPr>
          <p:cNvGrpSpPr/>
          <p:nvPr/>
        </p:nvGrpSpPr>
        <p:grpSpPr>
          <a:xfrm>
            <a:off x="1296468" y="1329232"/>
            <a:ext cx="5785908" cy="769441"/>
            <a:chOff x="1512492" y="2497460"/>
            <a:chExt cx="5785908" cy="769441"/>
          </a:xfrm>
        </p:grpSpPr>
        <p:sp>
          <p:nvSpPr>
            <p:cNvPr id="6" name="TextBox 75">
              <a:extLst>
                <a:ext uri="{FF2B5EF4-FFF2-40B4-BE49-F238E27FC236}">
                  <a16:creationId xmlns:a16="http://schemas.microsoft.com/office/drawing/2014/main" id="{69C9C2EF-B881-4A76-BFDB-0E79D739AFB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考情分析</a:t>
              </a:r>
            </a:p>
          </p:txBody>
        </p:sp>
        <p:pic>
          <p:nvPicPr>
            <p:cNvPr id="7" name="图片 6">
              <a:extLst>
                <a:ext uri="{FF2B5EF4-FFF2-40B4-BE49-F238E27FC236}">
                  <a16:creationId xmlns:a16="http://schemas.microsoft.com/office/drawing/2014/main" id="{4E97C9C2-B7A2-490E-87A2-517CC5401380}"/>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14" name="表格 13">
            <a:extLst>
              <a:ext uri="{FF2B5EF4-FFF2-40B4-BE49-F238E27FC236}">
                <a16:creationId xmlns:a16="http://schemas.microsoft.com/office/drawing/2014/main" id="{8576BBCB-9EB3-4931-A949-E01E1BAA5C4E}"/>
              </a:ext>
            </a:extLst>
          </p:cNvPr>
          <p:cNvGraphicFramePr>
            <a:graphicFrameLocks noGrp="1"/>
          </p:cNvGraphicFramePr>
          <p:nvPr>
            <p:extLst>
              <p:ext uri="{D42A27DB-BD31-4B8C-83A1-F6EECF244321}">
                <p14:modId xmlns:p14="http://schemas.microsoft.com/office/powerpoint/2010/main" val="2961880613"/>
              </p:ext>
            </p:extLst>
          </p:nvPr>
        </p:nvGraphicFramePr>
        <p:xfrm>
          <a:off x="1741903" y="2916734"/>
          <a:ext cx="20496212" cy="7928229"/>
        </p:xfrm>
        <a:graphic>
          <a:graphicData uri="http://schemas.openxmlformats.org/drawingml/2006/table">
            <a:tbl>
              <a:tblPr firstRow="1" firstCol="1" bandRow="1"/>
              <a:tblGrid>
                <a:gridCol w="1026116">
                  <a:extLst>
                    <a:ext uri="{9D8B030D-6E8A-4147-A177-3AD203B41FA5}">
                      <a16:colId xmlns:a16="http://schemas.microsoft.com/office/drawing/2014/main" val="1690663537"/>
                    </a:ext>
                  </a:extLst>
                </a:gridCol>
                <a:gridCol w="19470096">
                  <a:extLst>
                    <a:ext uri="{9D8B030D-6E8A-4147-A177-3AD203B41FA5}">
                      <a16:colId xmlns:a16="http://schemas.microsoft.com/office/drawing/2014/main" val="3055223105"/>
                    </a:ext>
                  </a:extLst>
                </a:gridCol>
              </a:tblGrid>
              <a:tr h="0">
                <a:tc>
                  <a:txBody>
                    <a:bodyPr/>
                    <a:lstStyle/>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命题</a:t>
                      </a:r>
                    </a:p>
                    <a:p>
                      <a:pPr algn="ct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规律</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体裁及话题</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以记叙文和夹叙夹议文为主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话题多以传播正能量的、具有积极意义的故事类文章为主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重在引导和培养学生高尚的道德情操和坚强的意志</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让考生在考试中感悟人生哲理</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来源</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几乎全部来自国外网站</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原汁原味</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篇章与语句结构的变化丰富多彩</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篇幅</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相对稳定</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一般在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250 ~ 300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词之间</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所选短文结构严谨、层次分明、逻辑性强</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4. </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设空</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从文章设空来看</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空缺词以实词为主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其中重点考查动词、名词、形容词和副词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而介词、连词等虚词所占比重很小。</a:t>
                      </a:r>
                    </a:p>
                  </a:txBody>
                  <a:tcPr marL="53975" marR="539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05573349"/>
                  </a:ext>
                </a:extLst>
              </a:tr>
            </a:tbl>
          </a:graphicData>
        </a:graphic>
      </p:graphicFrame>
    </p:spTree>
    <p:extLst>
      <p:ext uri="{BB962C8B-B14F-4D97-AF65-F5344CB8AC3E}">
        <p14:creationId xmlns:p14="http://schemas.microsoft.com/office/powerpoint/2010/main" val="2937213003"/>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2004010"/>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完形填空的命题思想是以语篇理解为基础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以词汇考查为重点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以语法知识为辅线来考查考生在语境中运用词汇的能力。根据这一命题思想</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可以将考点大致划分为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2" name="矩形 11">
            <a:extLst>
              <a:ext uri="{FF2B5EF4-FFF2-40B4-BE49-F238E27FC236}">
                <a16:creationId xmlns:a16="http://schemas.microsoft.com/office/drawing/2014/main" id="{DFAA2BA4-C723-4296-B951-6263F1F3CDEB}"/>
              </a:ext>
            </a:extLst>
          </p:cNvPr>
          <p:cNvSpPr/>
          <p:nvPr/>
        </p:nvSpPr>
        <p:spPr>
          <a:xfrm>
            <a:off x="1140967" y="4769415"/>
            <a:ext cx="21481354" cy="988347"/>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探究一 语境词汇型</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DEED06DB-A1CD-4F20-A116-D76621793630}"/>
              </a:ext>
            </a:extLst>
          </p:cNvPr>
          <p:cNvSpPr/>
          <p:nvPr/>
        </p:nvSpPr>
        <p:spPr>
          <a:xfrm>
            <a:off x="1373914" y="6279251"/>
            <a:ext cx="21481354" cy="4035335"/>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词汇是完形填空试题的最大考点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主要突显对实词词义辨析的考查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如名词、形容词、动词、副词等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而且设置的四个选项常常是同一词性。完形填空中的词汇辨析题则是完全依托于对丰富的“语篇”的考查。解题时要注意在特定的语境中区分各种实词的语义差别。</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267423196"/>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9189632"/>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indent="356870">
              <a:lnSpc>
                <a:spcPct val="150000"/>
              </a:lnSpc>
              <a:spcAft>
                <a:spcPts val="0"/>
              </a:spcAft>
            </a:pP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Back home, Ehlers was troubled by that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dog. So, four days later, he called his friend Greg, and the two drove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After a long and careful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Greg saw, across a field, the dog moving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away. Ehlers eventually succeeded in coaxing the animal to him. Nervousness and fear were replaced with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just started licking(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舔</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Ehlers’ face.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89612369"/>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4572983"/>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local farmer told them the dog sounded like one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 lost in the local paper. The ad had a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number for a town in southern Michigan. Ehlers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number of Jeff and Lisa to tell them he had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their dog.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9872297"/>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226465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)1.A. injured	                       B. stolen</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lost	                       D. rescued</a:t>
            </a: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440765"/>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考查上下文语境和形容词词义辨析。根据下文可知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这只狗是别人丢失的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意为“丢失的”。</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94565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226465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2.A. home	                    B. past</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back	                    D. on</a:t>
            </a: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3594926"/>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3418821"/>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考查上下文语境和副词词义辨析。句意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四天后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给他的朋友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打电话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他们俩又驱车返回。 根据上文可知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此处是指他们又返回到之前见到那只走失的狗的地方。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向后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回原处。</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281403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226465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3.A. preparation	B. explanation</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test	           D. search</a:t>
            </a: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875497"/>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考查上下文语境和名词词义辨析。根据下文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看到了那只小狗可知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此处是指他们在仔细寻找小狗。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search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寻找。</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4502444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226465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4.A. cautiously	B. casually</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skilfully</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 angrily</a:t>
            </a: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875497"/>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考查上下文语境和副词词义辨析。根据文中提到的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nervousness, fear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等词并结合下文可知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小狗非常谨慎小心。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cautiously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谨慎地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小心地。</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233177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3418821"/>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5.A. surprise	     B. joy</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hesitation	     D. anxiety</a:t>
            </a:r>
          </a:p>
          <a:p>
            <a:pPr indent="355600">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875497"/>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考查上下文语境和名词词义辨析。根据下文小狗开始舔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的脸可知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它不再害怕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紧张与害怕被喜悦替代。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开心。</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77707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3418821"/>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6.A. predicted	B. advertised</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believed	D. recorded</a:t>
            </a:r>
          </a:p>
          <a:p>
            <a:pPr indent="355600">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3594926"/>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3418821"/>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考查上下文语境和动词词义辨析。句意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当地的一个农民告诉他们</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这条狗像是当地报纸上刊登的那只丢失的狗。根据本句中的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the local paper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及语境可知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此处是指在报纸上刊登的。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advertise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登广告。</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41999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3418821"/>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7.A. house	                B. phone</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street	                D. car</a:t>
            </a:r>
          </a:p>
          <a:p>
            <a:pPr indent="355600">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602388"/>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考查上下文语境和名词词义辨析。根据下文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给狗的主人打电话可知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此处是指广告上有电话号码。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phone number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电话号码。</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270237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3418821"/>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8.A. called 	            B. copied </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counted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D.remembered</a:t>
            </a: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602388"/>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考查上下文语境和动词词义辨析。根据上下文语境可知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狗的主人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打了电话。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打电话。</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583181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3418821"/>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 9.A. fed	              B. adopted</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 found	              D. cured</a:t>
            </a:r>
          </a:p>
          <a:p>
            <a:pPr indent="355600">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5585847"/>
            <a:ext cx="21506667" cy="2602388"/>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64711" y="5761958"/>
            <a:ext cx="20923853" cy="2264659"/>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考查上下文语境和动词词义辨析。根据上下文语境可知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给他们打电话是要告知他们他找到了他们的狗。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找到。</a:t>
            </a:r>
            <a:endParaRPr lang="zh-CN" altLang="en-US" sz="50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664620" y="251885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092894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2" name="矩形 11">
            <a:extLst>
              <a:ext uri="{FF2B5EF4-FFF2-40B4-BE49-F238E27FC236}">
                <a16:creationId xmlns:a16="http://schemas.microsoft.com/office/drawing/2014/main" id="{DFAA2BA4-C723-4296-B951-6263F1F3CDEB}"/>
              </a:ext>
            </a:extLst>
          </p:cNvPr>
          <p:cNvSpPr/>
          <p:nvPr/>
        </p:nvSpPr>
        <p:spPr>
          <a:xfrm>
            <a:off x="1295029" y="1896315"/>
            <a:ext cx="21481354" cy="988347"/>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探究二  逻辑推理型</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DEED06DB-A1CD-4F20-A116-D76621793630}"/>
              </a:ext>
            </a:extLst>
          </p:cNvPr>
          <p:cNvSpPr/>
          <p:nvPr/>
        </p:nvSpPr>
        <p:spPr>
          <a:xfrm>
            <a:off x="1276090" y="2665756"/>
            <a:ext cx="21481354" cy="10129311"/>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完形填空选用的文章是具有完整内容且按照一定思路发展的文章</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各段各句之间都有逻辑上的联系。因此</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考生首先要树立起语篇概念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抓住文章的主题思想</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理清其结构布局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明辨句子之间以及段落之间的关系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利用句与句、句群与句群之间的逻辑关系解题。英语句子之间的逻辑关系主要包括</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并列关系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and,while</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、转折关系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but,however,though,whereas,nevertheless</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、因果关系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so,therefore,thus,because,for,since,as</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、让步关系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though,although,despite,in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spite of</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、条件关系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if,unless,once,provided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that,in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case of</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、解释关系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i.e.,that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to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say,in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other words</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、顺序关系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连接词有</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before,after,and,first,second,then,next,finally</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893944150"/>
      </p:ext>
    </p:extLst>
  </p:cSld>
  <p:clrMapOvr>
    <a:masterClrMapping/>
  </p:clrMapOvr>
  <p:transition>
    <p:pull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6066661"/>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Ⅲ</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3,500 residents cannot all enjoy the sunshine at the same time.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new light feels like more than enough for the town’s sun-starved residents.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Instead	             B. However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 Gradually	             D. Similarly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15654" y="8898126"/>
            <a:ext cx="21506667" cy="3074795"/>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159610" y="8870474"/>
            <a:ext cx="20923853" cy="3019673"/>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考查逻辑副词。根据前一句 “这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3500</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名居民不能同时享受到阳光”和后一句“这种新的阳光对于这个小镇渴望阳光的居民来说已经足够”可知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前后句属于转折关系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表示“然而”。</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6106137" y="4200609"/>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279348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505099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2017·</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soon realized that the silence was not unpleasant.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if there had been any talking, it would have caused us to learn less.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A.Lastly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B.Thus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C.Instead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D.However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40967" y="7752890"/>
            <a:ext cx="21506667" cy="3967700"/>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126252" y="7583406"/>
            <a:ext cx="20923853" cy="4035335"/>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考查逻辑副词。相反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如果有口语交流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那只会造成“我们”学的手语更少。根据前文“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soon realized that the silence was not unpleasant.”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作者很快意识到安静并不是令人不愉快的。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lastly</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终于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;thus</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;instead</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反而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然而。故选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5616948" y="3224813"/>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951806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2" name="矩形 11">
            <a:extLst>
              <a:ext uri="{FF2B5EF4-FFF2-40B4-BE49-F238E27FC236}">
                <a16:creationId xmlns:a16="http://schemas.microsoft.com/office/drawing/2014/main" id="{DFAA2BA4-C723-4296-B951-6263F1F3CDEB}"/>
              </a:ext>
            </a:extLst>
          </p:cNvPr>
          <p:cNvSpPr/>
          <p:nvPr/>
        </p:nvSpPr>
        <p:spPr>
          <a:xfrm>
            <a:off x="1295029" y="1896315"/>
            <a:ext cx="21481354" cy="988347"/>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探究三   习惯搭配型</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DEED06DB-A1CD-4F20-A116-D76621793630}"/>
              </a:ext>
            </a:extLst>
          </p:cNvPr>
          <p:cNvSpPr/>
          <p:nvPr/>
        </p:nvSpPr>
        <p:spPr>
          <a:xfrm>
            <a:off x="1547134" y="2971280"/>
            <a:ext cx="21481354" cy="3039230"/>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英语语言中的很多词汇均以短语搭配的形式出现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完形填空中的词汇也不例外。很多时候</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在分析语境、理清空白处含义的基础上</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利用对短语搭配的分析可以快速、准确地推断出完形填空的未知信息。</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919542806"/>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5043945"/>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Ⅲ</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row of reflective boards on a nearby mountainside were put to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repair	                    B. risk</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 rest	                                 D. use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849559" y="7707157"/>
            <a:ext cx="21506667" cy="2410378"/>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140967" y="7612724"/>
            <a:ext cx="20923853" cy="2004010"/>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考查固定短语。根据上文可知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他们获得了冬天的第一缕阳光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是由于反射板投入使用了。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use</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把某物投入使用。</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5328916" y="4200609"/>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60185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40967" y="2384708"/>
            <a:ext cx="21481354" cy="505099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2015·</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me that playing against the other team was a great learning moment for all the girls on the team.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A.confused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B.struck</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C.reminded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D.warned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40967" y="1601710"/>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题型探究</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834844" y="6661150"/>
            <a:ext cx="21506667" cy="2309541"/>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115311" y="6756085"/>
            <a:ext cx="20923853" cy="2004010"/>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考查固定句型。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strikes sb that…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某人突然想起</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是形式主语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真正的主语是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引导的从句。</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9636204" y="2102334"/>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25429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7082323"/>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完形填空题要求考生具备的能力之一就是具有较高的阅读理解能力</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同时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还要具备扎实的语法、词汇和文化知识的综合积淀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是一种全面考查考生语言运用能力的试题。做完形填空题应该从以下几个方面入手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 谨记答题步骤</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Step 1:</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细读首句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预测主题 </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文章的首句是打开文章话题的窗口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首句通常不设空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目的是让考生迅速进入主题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建立正确的思维导向。通过对首句的正确理解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考生即可迅速地预测短文的话题和主旨。</a:t>
            </a:r>
          </a:p>
        </p:txBody>
      </p:sp>
    </p:spTree>
    <p:extLst>
      <p:ext uri="{BB962C8B-B14F-4D97-AF65-F5344CB8AC3E}">
        <p14:creationId xmlns:p14="http://schemas.microsoft.com/office/powerpoint/2010/main" val="566348707"/>
      </p:ext>
    </p:extLst>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8097986"/>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Step 2:</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跳读全文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领会大意</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借助首尾句所给启示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跳过空格</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快速把短文从头到尾通读一遍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进一步从整体上理解短文大意。切忌急于求成</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看一句填一空。因为完形填空主要考查的是对语境的理解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若是在没有弄清短文大意的情况下就去选择答案</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可能会因备选项的干扰而偏离主题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一错到底。</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Step 3:</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通读全文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试选答案</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根据全文大意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以全文为背景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把所给四个选项分别套入空格所在的句子中试填</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初步完成填空。试填选项时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一定要注意在语境理解上下功夫</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要抓住上下文的内容和逻辑联系。在阅读全文时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不要忽略连接词、代词、插入语、转折语等的作用。</a:t>
            </a:r>
          </a:p>
        </p:txBody>
      </p:sp>
    </p:spTree>
    <p:extLst>
      <p:ext uri="{BB962C8B-B14F-4D97-AF65-F5344CB8AC3E}">
        <p14:creationId xmlns:p14="http://schemas.microsoft.com/office/powerpoint/2010/main" val="2379261092"/>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911364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Step 4:</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复读全文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确定答案</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在初步选定答案的基础上</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要回读全文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对理解模糊的段落、句子和选项要重新仔细推敲</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借助对上下文语篇的理解对短文大意和情节形成一个整体的清晰的思路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最终选定正确答案。</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二、 掌握答题规律</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规律①　利用首句信息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捕捉文章大意</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完形填空题的首句是全文的关键句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或者称为主导句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它是了解文章大意的一个窗口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对理解全文有着重要的启示作用。因此要充分利用首句提供的信息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去挖掘文章的思路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寻找文章的脉络与线索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展开对文章发展的预测。</a:t>
            </a:r>
          </a:p>
        </p:txBody>
      </p:sp>
    </p:spTree>
    <p:extLst>
      <p:ext uri="{BB962C8B-B14F-4D97-AF65-F5344CB8AC3E}">
        <p14:creationId xmlns:p14="http://schemas.microsoft.com/office/powerpoint/2010/main" val="4226037538"/>
      </p:ext>
    </p:extLst>
  </p:cSld>
  <p:clrMapOvr>
    <a:masterClrMapping/>
  </p:clrMapOvr>
  <p:transition>
    <p:pull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8097986"/>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北京卷</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Regardless of the weather or the distance, Paul Wilson will make sure low-income students in his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neighbourhood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arrive at their college classes on time.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retired engineer, 76-year-old Wilson has been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free rides to college students for the past eight years. Since he first started volunteering his car to the young people…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linking	B. sending	C. offering 	D. distributing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805709" y="9745022"/>
            <a:ext cx="21506667" cy="2410378"/>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097117" y="9628389"/>
            <a:ext cx="20923853" cy="2004010"/>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根据第一段可知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,Paul Wilson</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确保在他的社区的低收入的学生按时到达学校。由此可以推知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Wilson</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是主动给那些学生提供免费的乘车服务。故选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15266020" y="5659814"/>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096976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7082323"/>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规律②　利用逻辑推理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确定语段关系</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逻辑推理是通过逻辑连接词来实现的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逻辑连接词是构成语篇的纽带</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考生在解题时要充分利用这些逻辑连接词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深刻体会句段之间的逻辑关系。常用的逻辑连接词主要有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包括连词、副词和少数介词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and,but,or,because,though,however,yet,therefore,otherwise,despite</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other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words,or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rather,in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addition,as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result,so</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that,on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contrary,instead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分句和独立结构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 is to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say,what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more,all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things considered</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spTree>
    <p:extLst>
      <p:ext uri="{BB962C8B-B14F-4D97-AF65-F5344CB8AC3E}">
        <p14:creationId xmlns:p14="http://schemas.microsoft.com/office/powerpoint/2010/main" val="3376558610"/>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4035335"/>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2.Some parts of the water are very shallow. But in other places it is very</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deep 	B. high 	       C. cold 	D. dangerous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128310" y="6372907"/>
            <a:ext cx="21506667" cy="1180291"/>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001912" y="6310823"/>
            <a:ext cx="20923853" cy="988347"/>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根据转折连词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的提示可知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空格内的词与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shallow</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可推测此处为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deep</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3024660" y="3517863"/>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69502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605960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江苏卷</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She refused to live with male cranes, and even had a reputation for killing some of them, which made it impossible for her to become a mother.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two zookeepers didn’t want to see the extinction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灭绝</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this precious species.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A.Therefore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B.Moreover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C.However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D.Instead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896624" y="8102243"/>
            <a:ext cx="21506667" cy="3016215"/>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920203" y="7933633"/>
            <a:ext cx="20923853" cy="3019673"/>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她拒绝和雄鹤一起生活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甚至杀死了一些雄鹤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据此可以判断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这很难让它成为母亲</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根据该句可知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这两位动物园员工不想看到这个珍稀物种灭绝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空处表转折。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表示转折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345577" y="4392982"/>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021501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5727145"/>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规律③　利用词汇复现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寻找解题线索</a:t>
            </a:r>
          </a:p>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语篇复现的信息包括原词复现、同义词和反义词复现、概括词复现、代词复现等。语篇中有词汇或结构同现的现象</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如与语篇话题相关、意义相关的词汇同现、同义同现、修饰同现、因果同现等。因此</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应利用上下文寻找解题信息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确定正确答案。</a:t>
            </a:r>
          </a:p>
        </p:txBody>
      </p:sp>
    </p:spTree>
    <p:extLst>
      <p:ext uri="{BB962C8B-B14F-4D97-AF65-F5344CB8AC3E}">
        <p14:creationId xmlns:p14="http://schemas.microsoft.com/office/powerpoint/2010/main" val="2378328653"/>
      </p:ext>
    </p:extLst>
  </p:cSld>
  <p:clrMapOvr>
    <a:masterClrMapping/>
  </p:clrMapOvr>
  <p:transition>
    <p:pull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6066661"/>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4.</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2016·</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Sitting back in the car on the way to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airport,I</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figured it all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out.Rani’s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—her warm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smile,her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nods,her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“I’m here for you”…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A.forgiveness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B.eagerness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C.friendliness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D.skilfulness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896625" y="8102244"/>
            <a:ext cx="20130036" cy="988348"/>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920203" y="7933633"/>
            <a:ext cx="20923853" cy="988347"/>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根据空后内容可知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Rani</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很友善。其中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smile, nods</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friendliness</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的体现。</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8425260" y="347473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414831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4028282"/>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5.</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2017·</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had the rare balance of fun and compassion(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同情</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learned that Freddy did several jobs after his graduation from high school and remained the same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person I met forty years before.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A.daring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B.modest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C.caring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D.smart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098749" y="6097569"/>
            <a:ext cx="21506667" cy="3157877"/>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098749" y="5986463"/>
            <a:ext cx="20923853" cy="3019673"/>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根据上文中的“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 had the rare balance of fun and compassion(</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compassion</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与选项中的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caring</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虽然词性不同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但表达的是相同的意思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属于同义词同现。</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8425260" y="347473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92559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4572983"/>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规律④　利用上下文意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甄别词语差异</a:t>
            </a:r>
          </a:p>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高考完形填空选项的设置一般均属于同一词类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有的甚至在意义上也非常接近。为了顺利解答此类问题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考生在平时记忆单词时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要在例句中把握其用法并能在考试中结合语境</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比较四个选项的细微差别</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推敲哪个是最佳答案。</a:t>
            </a:r>
          </a:p>
        </p:txBody>
      </p:sp>
    </p:spTree>
    <p:extLst>
      <p:ext uri="{BB962C8B-B14F-4D97-AF65-F5344CB8AC3E}">
        <p14:creationId xmlns:p14="http://schemas.microsoft.com/office/powerpoint/2010/main" val="72766921"/>
      </p:ext>
    </p:extLst>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4028282"/>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6.</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2018·</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saw there were two instructors on board and a man lying across the middle. He was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violently. Linking arms with one of the instructors…He was unconscious…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arguing 	B. fighting 	C. shouting 	D. shaking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098749" y="6097569"/>
            <a:ext cx="20923853" cy="2142215"/>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098749" y="5986463"/>
            <a:ext cx="20923853" cy="2004010"/>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根据上文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man lying across the middle</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和下文“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 was unconscious…”</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此处表示剧烈地颤抖、摇动。故选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项切题。</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10441484" y="2411541"/>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339646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080444" y="1231995"/>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DEED06DB-A1CD-4F20-A116-D76621793630}"/>
              </a:ext>
            </a:extLst>
          </p:cNvPr>
          <p:cNvSpPr/>
          <p:nvPr/>
        </p:nvSpPr>
        <p:spPr>
          <a:xfrm>
            <a:off x="1313789" y="2001436"/>
            <a:ext cx="21481354" cy="5727145"/>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规律⑤　利用文化常识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轻松选定答案</a:t>
            </a:r>
          </a:p>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当对语言的把握不是很准确时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可充分利用自己已掌握的文化背景和生活常识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巧妙地加以运用。先找出并理解文章的主题和主线</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并根据主题猜测细节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注意从重复出现的词语中寻找和体会文章表达的氛围。这样将会大大简化复杂的分析与判断过程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节省宝贵的时间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顺利地沿作者的思路轻松解题。</a:t>
            </a:r>
          </a:p>
        </p:txBody>
      </p:sp>
    </p:spTree>
    <p:extLst>
      <p:ext uri="{BB962C8B-B14F-4D97-AF65-F5344CB8AC3E}">
        <p14:creationId xmlns:p14="http://schemas.microsoft.com/office/powerpoint/2010/main" val="2072321954"/>
      </p:ext>
    </p:extLst>
  </p:cSld>
  <p:clrMapOvr>
    <a:masterClrMapping/>
  </p:clrMapOvr>
  <p:transition>
    <p:pull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Rectangle 1">
            <a:extLst>
              <a:ext uri="{FF2B5EF4-FFF2-40B4-BE49-F238E27FC236}">
                <a16:creationId xmlns:a16="http://schemas.microsoft.com/office/drawing/2014/main" id="{C3EC0B2B-0E40-4DF0-9BDD-278C8AA7CD24}"/>
              </a:ext>
            </a:extLst>
          </p:cNvPr>
          <p:cNvSpPr>
            <a:spLocks noChangeArrowheads="1"/>
          </p:cNvSpPr>
          <p:nvPr/>
        </p:nvSpPr>
        <p:spPr bwMode="auto">
          <a:xfrm>
            <a:off x="1633538" y="57578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E880BDE2-0CAB-4A2F-97B8-F82A65CBC9FA}"/>
              </a:ext>
            </a:extLst>
          </p:cNvPr>
          <p:cNvSpPr/>
          <p:nvPr/>
        </p:nvSpPr>
        <p:spPr>
          <a:xfrm>
            <a:off x="1181221" y="1708870"/>
            <a:ext cx="21481354" cy="6066661"/>
          </a:xfrm>
          <a:prstGeom prst="rect">
            <a:avLst/>
          </a:prstGeom>
        </p:spPr>
        <p:txBody>
          <a:bodyPr wrap="square">
            <a:spAutoFit/>
          </a:bodyPr>
          <a:lstStyle/>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7.</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Ⅲ</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节选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that changed when a system of high-tech </a:t>
            </a:r>
          </a:p>
          <a:p>
            <a:pPr>
              <a:lnSpc>
                <a:spcPct val="150000"/>
              </a:lnSpc>
              <a:spcAft>
                <a:spcPts val="0"/>
              </a:spcAft>
            </a:pP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was introduced to reflect sunlight from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peaks(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山峰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into the valley below.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computers	B. telescopes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 mirrors	D. cameras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71D5A72-EF9E-40FA-B6EA-367DD5914CB5}"/>
              </a:ext>
            </a:extLst>
          </p:cNvPr>
          <p:cNvGrpSpPr/>
          <p:nvPr/>
        </p:nvGrpSpPr>
        <p:grpSpPr>
          <a:xfrm>
            <a:off x="1181221" y="1200102"/>
            <a:ext cx="5785908" cy="769441"/>
            <a:chOff x="1512492" y="2497460"/>
            <a:chExt cx="5785908" cy="769441"/>
          </a:xfrm>
        </p:grpSpPr>
        <p:sp>
          <p:nvSpPr>
            <p:cNvPr id="9" name="TextBox 75">
              <a:extLst>
                <a:ext uri="{FF2B5EF4-FFF2-40B4-BE49-F238E27FC236}">
                  <a16:creationId xmlns:a16="http://schemas.microsoft.com/office/drawing/2014/main" id="{D4250AC6-B895-4D0A-A64E-8F0B9DA0807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应试点睛</a:t>
              </a:r>
            </a:p>
          </p:txBody>
        </p:sp>
        <p:pic>
          <p:nvPicPr>
            <p:cNvPr id="10" name="图片 9">
              <a:extLst>
                <a:ext uri="{FF2B5EF4-FFF2-40B4-BE49-F238E27FC236}">
                  <a16:creationId xmlns:a16="http://schemas.microsoft.com/office/drawing/2014/main" id="{FC049C2F-4184-4E04-A68F-7004EFDF8C30}"/>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11" name="图片 10">
            <a:extLst>
              <a:ext uri="{FF2B5EF4-FFF2-40B4-BE49-F238E27FC236}">
                <a16:creationId xmlns:a16="http://schemas.microsoft.com/office/drawing/2014/main" id="{5EC4A189-C80C-427E-80F4-C36A7EA5887B}"/>
              </a:ext>
            </a:extLst>
          </p:cNvPr>
          <p:cNvPicPr>
            <a:picLocks noChangeAspect="1"/>
          </p:cNvPicPr>
          <p:nvPr/>
        </p:nvPicPr>
        <p:blipFill>
          <a:blip r:embed="rId3"/>
          <a:stretch>
            <a:fillRect/>
          </a:stretch>
        </p:blipFill>
        <p:spPr>
          <a:xfrm>
            <a:off x="1210092" y="8450888"/>
            <a:ext cx="21506667" cy="2142215"/>
          </a:xfrm>
          <a:prstGeom prst="rect">
            <a:avLst/>
          </a:prstGeom>
        </p:spPr>
      </p:pic>
      <p:sp>
        <p:nvSpPr>
          <p:cNvPr id="12" name="矩形 11">
            <a:extLst>
              <a:ext uri="{FF2B5EF4-FFF2-40B4-BE49-F238E27FC236}">
                <a16:creationId xmlns:a16="http://schemas.microsoft.com/office/drawing/2014/main" id="{4F53F432-E024-4AFB-98D0-0B729D049BD8}"/>
              </a:ext>
            </a:extLst>
          </p:cNvPr>
          <p:cNvSpPr/>
          <p:nvPr/>
        </p:nvSpPr>
        <p:spPr>
          <a:xfrm>
            <a:off x="1390155" y="8372451"/>
            <a:ext cx="20923853" cy="2004010"/>
          </a:xfrm>
          <a:prstGeom prst="rect">
            <a:avLst/>
          </a:prstGeom>
        </p:spPr>
        <p:txBody>
          <a:bodyPr wrap="square">
            <a:spAutoFit/>
          </a:bodyPr>
          <a:lstStyle/>
          <a:p>
            <a:pPr algn="just">
              <a:lnSpc>
                <a:spcPct val="150000"/>
              </a:lnSpc>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reflect sunlight from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neighbouring</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peaks(</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山峰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以及生活常识可知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能从附近的山顶上反射太阳光的东西应为镜子。故选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4400" dirty="0">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B1CF01FE-1BB5-4DE4-9292-B25CE7036713}"/>
              </a:ext>
            </a:extLst>
          </p:cNvPr>
          <p:cNvSpPr/>
          <p:nvPr/>
        </p:nvSpPr>
        <p:spPr>
          <a:xfrm>
            <a:off x="2178968" y="3367215"/>
            <a:ext cx="9576321" cy="1110497"/>
          </a:xfrm>
          <a:prstGeom prst="rect">
            <a:avLst/>
          </a:prstGeom>
        </p:spPr>
        <p:txBody>
          <a:bodyPr wrap="square">
            <a:spAutoFit/>
          </a:bodyPr>
          <a:lstStyle/>
          <a:p>
            <a:pPr algn="just">
              <a:lnSpc>
                <a:spcPct val="150000"/>
              </a:lnSpc>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88338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1</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记叙文型完形填空</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8"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080444" y="2340670"/>
            <a:ext cx="21602400" cy="10129311"/>
          </a:xfrm>
          <a:prstGeom prst="rect">
            <a:avLst/>
          </a:prstGeom>
        </p:spPr>
        <p:txBody>
          <a:bodyPr wrap="square">
            <a:spAutoFit/>
          </a:bodyPr>
          <a:lstStyle/>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记叙文主要分为记人、叙事等几个方面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包括生活故事、人物故事等。近几年的高考完形填空题中的记叙文主要以叙事为主。解答记叙文体的完形填空时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应着重把握以下几点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①</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重视首句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开篇明义。从历年的试题可以看出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完形填空首句一般不设题。这为我们理解文章的内在联系提供了一个“窗口”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它的句意往往为全文提供中心信息。所以应充分重视首句的指示作用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利用它为解题找到一个突破口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据此拓展思维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争取开局胜利。</a:t>
            </a:r>
          </a:p>
          <a:p>
            <a:pPr>
              <a:lnSpc>
                <a:spcPct val="150000"/>
              </a:lnSpc>
              <a:spcAft>
                <a:spcPts val="0"/>
              </a:spcAft>
            </a:pP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②身临其境</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故事重构。采取换位思考的方式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假设自己就是故事的主人公</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在此情此景下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模拟故事的情景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体会人物的心情</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推理故事的发展</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体验作者的心情以及观点和态度等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这样才能对故事或事件有一个贴切的把握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才能选出符合语境的选项。同时要注意文化背景知识和生活常识。</a:t>
            </a:r>
          </a:p>
        </p:txBody>
      </p:sp>
    </p:spTree>
    <p:extLst>
      <p:ext uri="{BB962C8B-B14F-4D97-AF65-F5344CB8AC3E}">
        <p14:creationId xmlns:p14="http://schemas.microsoft.com/office/powerpoint/2010/main" val="3224104720"/>
      </p:ext>
    </p:extLst>
  </p:cSld>
  <p:clrMapOvr>
    <a:masterClrMapping/>
  </p:clrMapOvr>
  <p:transition>
    <p:pull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a:extLst>
              <a:ext uri="{FF2B5EF4-FFF2-40B4-BE49-F238E27FC236}">
                <a16:creationId xmlns:a16="http://schemas.microsoft.com/office/drawing/2014/main" id="{6D13EC53-8128-4D17-8702-30781DBBE29B}"/>
              </a:ext>
            </a:extLst>
          </p:cNvPr>
          <p:cNvSpPr/>
          <p:nvPr/>
        </p:nvSpPr>
        <p:spPr>
          <a:xfrm>
            <a:off x="1273207" y="2202705"/>
            <a:ext cx="20912718" cy="5727145"/>
          </a:xfrm>
          <a:prstGeom prst="rect">
            <a:avLst/>
          </a:prstGeom>
        </p:spPr>
        <p:txBody>
          <a:bodyPr wrap="square">
            <a:spAutoFit/>
          </a:bodyPr>
          <a:lstStyle/>
          <a:p>
            <a:pPr indent="355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理清线索</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把握方向。记叙文一般按事件发展顺序叙述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有时用倒叙。答题时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通过理清人物间的关系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把握人物各自所做的事情</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从而把握细节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找准作者的记叙方向</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正确理解文章。</a:t>
            </a:r>
          </a:p>
          <a:p>
            <a:pPr indent="355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瞻前顾后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综合考虑。在完形填空的解题过程中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一定要进行回查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仔细推敲</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要善于从空格前面的相关语句中寻找解题的依据和方法。</a:t>
            </a:r>
          </a:p>
        </p:txBody>
      </p:sp>
      <p:grpSp>
        <p:nvGrpSpPr>
          <p:cNvPr id="5" name="组合 4">
            <a:extLst>
              <a:ext uri="{FF2B5EF4-FFF2-40B4-BE49-F238E27FC236}">
                <a16:creationId xmlns:a16="http://schemas.microsoft.com/office/drawing/2014/main" id="{1581FF4B-464B-4D65-A48F-CD983B18E689}"/>
              </a:ext>
            </a:extLst>
          </p:cNvPr>
          <p:cNvGrpSpPr/>
          <p:nvPr/>
        </p:nvGrpSpPr>
        <p:grpSpPr>
          <a:xfrm>
            <a:off x="1048038" y="1404102"/>
            <a:ext cx="5785908" cy="769441"/>
            <a:chOff x="1512492" y="2497460"/>
            <a:chExt cx="5785908" cy="769441"/>
          </a:xfrm>
        </p:grpSpPr>
        <p:sp>
          <p:nvSpPr>
            <p:cNvPr id="6" name="TextBox 75">
              <a:extLst>
                <a:ext uri="{FF2B5EF4-FFF2-40B4-BE49-F238E27FC236}">
                  <a16:creationId xmlns:a16="http://schemas.microsoft.com/office/drawing/2014/main" id="{8CF10E71-93A4-41E5-BFE4-856BAED6D23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9" name="图片 8">
              <a:extLst>
                <a:ext uri="{FF2B5EF4-FFF2-40B4-BE49-F238E27FC236}">
                  <a16:creationId xmlns:a16="http://schemas.microsoft.com/office/drawing/2014/main" id="{14B8E15D-C537-434A-91AD-37A623DDF4A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11770579"/>
      </p:ext>
    </p:extLst>
  </p:cSld>
  <p:clrMapOvr>
    <a:masterClrMapping/>
  </p:clrMapOvr>
  <p:transition>
    <p:pull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1730052"/>
            <a:ext cx="21674408" cy="1114497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6870">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Ⅱ</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It’s about 250 miles from the hills of west-central Iowa to Ehlers’ home in Minnesota. During the long trip home, following a weekend of hunting, Ehlers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about the small dog he had seen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alongside the road. He had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coax(</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dog to him but, frightened, it had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Back home, Ehlers was troubled by that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dog. So, four days later, he called his friend Greg, and the two drove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After a long and careful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Greg saw, across a field,  the dog moving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away. Ehlers eventually succeeded in coaxing the animal to him. Nervousness and fear were replaced with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just started licking(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舔</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Ehlers’ face.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33177665"/>
      </p:ext>
    </p:extLst>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55767"/>
            <a:ext cx="211703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local farmer told them the dog sounded like one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 lost in the local paper. The ad had a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number for a town in southern Michigan. Ehlers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number of Jeff and Lisa to tell them he had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their dog.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Jeff had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Iowa before Thanksgiving with his dog, Rosie, but the gun shots had scared the dog off. Jeff searched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Rosie in the next four days.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D737A0D9-40D9-4866-9C24-7D73FADCCB2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D8691E9-357F-4111-BB83-60FD1F6B744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5651365F-0EFF-408F-811E-0A01B0D7111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65101516"/>
      </p:ext>
    </p:extLst>
  </p:cSld>
  <p:clrMapOvr>
    <a:masterClrMapping/>
  </p:clrMapOvr>
  <p:transition>
    <p:pull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34063"/>
            <a:ext cx="20383394"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Ehlers returned to Minnesota, and then drove 100 miles to Minneapolis to put Rosie on a flight to Michigan. “It’s good to know there’s still someone out there who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enough to go to that kind of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,”says Lisa of Ehlers’ rescue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figured whoever lost the dog was probably just 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it as I am to my dogs,” says Ehlers. “If it had been my dog, I’d hope that somebody would be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go that extra mile.”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02A17BA-1261-45CA-8FB4-6F18F40211A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67630EF-1293-4200-9ACA-65D4755059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AD5794C8-F4CC-462C-901C-5AE17E81537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7448622"/>
      </p:ext>
    </p:extLst>
  </p:cSld>
  <p:clrMapOvr>
    <a:masterClrMapping/>
  </p:clrMapOvr>
  <p:transition>
    <p:pull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90787" y="1808649"/>
            <a:ext cx="2065558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1.A.read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B.forgot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C.thought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D.heard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19491" y="4371814"/>
            <a:ext cx="22518630" cy="776911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719491" y="4132641"/>
            <a:ext cx="21703677" cy="2264659"/>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主要讲述了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在打猎时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发现了一条走失的狗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费尽周折后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他帮助这条狗找到了它的主人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并将它安全送回家的故事。</a:t>
            </a: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8E7AB909-FB2A-4A7B-8B1C-D32FCDA4898F}"/>
              </a:ext>
            </a:extLst>
          </p:cNvPr>
          <p:cNvSpPr/>
          <p:nvPr/>
        </p:nvSpPr>
        <p:spPr>
          <a:xfrm>
            <a:off x="1363346" y="1797559"/>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792412" y="6375813"/>
            <a:ext cx="22445709"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根据空格前面的“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During the long trip home, following a weekend of hunting…”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在周末打猎后正在驱车回家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再根据后面的“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small dog he had seen…alongside the road…frightened, it had…”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他本想哄那条他遇见的狗到他这里来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但是由于那条狗受到惊吓就跑了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因此他在回家的路上一直想着这条狗。</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BD331A4-1095-4CED-B909-A8F940A57360}"/>
              </a:ext>
            </a:extLst>
          </p:cNvPr>
          <p:cNvGrpSpPr/>
          <p:nvPr/>
        </p:nvGrpSpPr>
        <p:grpSpPr>
          <a:xfrm>
            <a:off x="792412" y="1181376"/>
            <a:ext cx="5785908" cy="769441"/>
            <a:chOff x="1512492" y="2497460"/>
            <a:chExt cx="5785908" cy="769441"/>
          </a:xfrm>
        </p:grpSpPr>
        <p:sp>
          <p:nvSpPr>
            <p:cNvPr id="12" name="TextBox 75">
              <a:extLst>
                <a:ext uri="{FF2B5EF4-FFF2-40B4-BE49-F238E27FC236}">
                  <a16:creationId xmlns:a16="http://schemas.microsoft.com/office/drawing/2014/main" id="{8633FE86-9F32-4A41-9049-0A7FEC73E9A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FBF85B27-10CF-4AF4-9363-7BC72762D9B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515295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2.A.fighting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B.trembling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C.eating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D.sleeping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342186" cy="287171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frightened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呼应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此处表示这条狗因为受到惊吓而正在路边发抖。</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4576256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3.A.tried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B.agreed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C.promised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D.regretted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421572"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由空后的“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coax(</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dog to him but, frightened, it had…”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极力地哄这条狗到他这里来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希望帮助它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但是没有成功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狗因害怕跑掉了。</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70490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4.A.calmed down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B.stood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up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C.rolled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over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D.run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off</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由上文的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想哄这条狗到他身边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以便帮助它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但是由于害怕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它跑掉了。此处也与下文的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呼应。</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394567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5.A.injured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B.stolen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C.lost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D.rescued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205548"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根据上文的“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frightened, it had…”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这条狗跑掉了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因这条走失的狗而困扰。</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524113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6.A.home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B.past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C.back</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457298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根据本段的第一句“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Back home, Ehlers was troubled by that…dog.”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回家了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但是被那条走失的狗所困扰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所以四天后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他叫上他的朋友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俩人开车回去了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即又去寻找那条狗了。</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309369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7.A.preparation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B.explanation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C.test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D.search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338580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After a long and careful…”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 saw, across a field, the dog moving…away.”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经过长时间的仔细搜寻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看见了那条狗。</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431464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8.A.cautiously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B.casually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C.skilfully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D.angrily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495974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根据第一段最后一句中的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frightened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nervousness and fear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这条狗受到了惊吓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感到紧张不安和恐惧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看见它的时候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它正小心谨慎地走动。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casually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随意地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skilfully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熟练地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;angrily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生气地。</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406576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9.A.surprise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B.joy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C.hesitation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D.anxiety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495974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根据空格前面的“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Nervousness and fear were replaced with…”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just started licking(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Ehlers’ face.”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可知这条狗不再害怕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紧张不安与害怕被喜悦替代。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surprise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惊奇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;hesitation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犹豫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;anxiety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焦虑。</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68133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10.A.predicted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B.advertised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C.believed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D.recorded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 lost in the local paper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一位当地的农场主告诉他们这条狗好像是当地报纸上刊登的寻狗广告中想要寻找的那条狗。</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098897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11.A.house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B.phone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C.street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D.car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number for a town in southern Michigan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number of Jeff and Lisa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以及生活常识可知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寻物广告上应该有电话号码。</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5279819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12.A.called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B.copied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C.counted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D.remembered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number of Jeff and Lisa to tell them he had…their dog.”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打电话告诉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即狗的主人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他发现了他们的狗。</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659505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13.A.fed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B.adopted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C.found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D.cured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792745" y="5189218"/>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Ehlers…the number of Jeff and Lisa to tell them…”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是打电话告诉狗的主人他发现了他们的狗。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feed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喂养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;adopt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收养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;cure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治愈。</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2309779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14.A.hunted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B.skied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C.lived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D.worked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Iowa before Thanksgiving with his dog, Rosie…but the gun shots…”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带着他的狗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(Rosie)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在打猎。</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880149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15.A.on purpose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time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C.in turn 	           D.in vain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438017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结合上文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发现了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Rosie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和本句的“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 searched…for Rosie in the next four days.”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找了四天也没有找到他的狗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即徒劳无功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vain)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 purpose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on time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按时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turn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依次。</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792210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16.A.cares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B.sees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C.suffers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D.learns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22602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根据本句中的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Lisa of Ehlers’ rescue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此处是狗的女主人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说的话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她认为有人能如此在乎一件麻烦事真的很好。</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962824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17.A.place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B.trouble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C.waste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D.extreme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349564" cy="474370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结合上文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邀请朋友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一同回去寻找这条狗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 returned to Minnesota, and then drove 100 miles to Minneapolis to put Rosie on a flight to Michigan.”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他为这条狗大费周折。</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0330510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18.A.service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B.plan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C.effort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D.team</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853620" cy="474370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邀请朋友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Greg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一同回去寻找这条狗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他又开车</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英里到了明尼阿波利斯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在那里让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Rosie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登上了一架飞往密歇根州的航班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这些都说明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为了救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Rosie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做出了很多努力。</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9446251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19.A.equal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B.allergic</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C.grateful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D.close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6635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无论谁丢了这条狗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都很可能像他对待自己的狗一样对这只狗表示亲近。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equal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平等的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;allergic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过敏的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;grateful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感激的。</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393877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20.A.suitable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B.proud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C.wise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D.willing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925628" cy="474371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分析本句的“‘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If it had been my dog, I’d hope that somebody would be…to go that extra mile.’”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,Ehlers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假如那只狗是他的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他希望有人愿意多付出一份代价来帮助它。</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523829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1730052"/>
            <a:ext cx="21674408" cy="9189632"/>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6870">
              <a:lnSpc>
                <a:spcPct val="150000"/>
              </a:lnSpc>
              <a:spcAft>
                <a:spcPts val="0"/>
              </a:spcAft>
            </a:pP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Ⅲ</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small town of Rjukan in Norway is situated between several mountains and does not get direct sunlight from late September to mid-March—</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six months out of the year.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 course, we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when the sun is shining,” says Karin Ro, who works for the town’s tourism office. “We see the sky is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down in the valley it’s darker—it’s like on a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day.”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83227338"/>
      </p:ext>
    </p:extLst>
  </p:cSld>
  <p:clrMapOvr>
    <a:masterClrMapping/>
  </p:clrMapOvr>
  <p:transition>
    <p:pull di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55767"/>
            <a:ext cx="211703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that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 a system of high-tech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was introduced to reflect sunlight from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peaks(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山峰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into the valley below. Wednesday, residents(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居民</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Rjukan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their very first ray of winter sunshine: a row of reflective boards on a nearby mountainside were put to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mirrors are controlled by a computer that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them to turn along with the sun throughout the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to close during windy weather. They reflect a concentrated beam(</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束</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light onto the town’s central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creating an area of sunlight roughly 600 square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metres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 the light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Rjukan residents gathered together.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D737A0D9-40D9-4866-9C24-7D73FADCCB2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D8691E9-357F-4111-BB83-60FD1F6B744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5651365F-0EFF-408F-811E-0A01B0D7111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9937955"/>
      </p:ext>
    </p:extLst>
  </p:cSld>
  <p:clrMapOvr>
    <a:masterClrMapping/>
  </p:clrMapOvr>
  <p:transition>
    <p:pull dir="d"/>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34063"/>
            <a:ext cx="20383394" cy="7082323"/>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“People have been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there and standing there and taking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each other,” Ro says. “The town square was totally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think almost all the people in the town were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there.”The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3,500 residents cannot all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sunshine at the same time.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new light feels like more than enough for the town’s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residents.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“It’s not very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she says, “but it is enough when we are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02A17BA-1261-45CA-8FB4-6F18F40211A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67630EF-1293-4200-9ACA-65D4755059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AD5794C8-F4CC-462C-901C-5AE17E81537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86034259"/>
      </p:ext>
    </p:extLst>
  </p:cSld>
  <p:clrMapOvr>
    <a:masterClrMapping/>
  </p:clrMapOvr>
  <p:transition>
    <p:pull dir="d"/>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90787" y="1808649"/>
            <a:ext cx="2065558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21.A. only 	            B. obviously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nearly 	            D. precisely</a:t>
            </a: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19491" y="4371814"/>
            <a:ext cx="22518630" cy="660961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719491" y="4132641"/>
            <a:ext cx="21703677" cy="3418821"/>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挪威的山谷小镇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Rjukan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受地形影响一年有近六个月无阳光照射。为了解决这个难题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他们利用高科技的镜子进行反射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把临近山峰的光“借”过来照亮了这里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同时也照亮了他们的生活。</a:t>
            </a: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8E7AB909-FB2A-4A7B-8B1C-D32FCDA4898F}"/>
              </a:ext>
            </a:extLst>
          </p:cNvPr>
          <p:cNvSpPr/>
          <p:nvPr/>
        </p:nvSpPr>
        <p:spPr>
          <a:xfrm>
            <a:off x="1363346" y="1797559"/>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590787" y="7562608"/>
            <a:ext cx="22445709"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由上文从九月底到三月中旬可知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此处指一年中接近六个月得不到直接的阳光照射。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仅仅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;obviously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显而易见地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;nearly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接近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;precisely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精确地。故选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BD331A4-1095-4CED-B909-A8F940A57360}"/>
              </a:ext>
            </a:extLst>
          </p:cNvPr>
          <p:cNvGrpSpPr/>
          <p:nvPr/>
        </p:nvGrpSpPr>
        <p:grpSpPr>
          <a:xfrm>
            <a:off x="792412" y="1181376"/>
            <a:ext cx="5785908" cy="769441"/>
            <a:chOff x="1512492" y="2497460"/>
            <a:chExt cx="5785908" cy="769441"/>
          </a:xfrm>
        </p:grpSpPr>
        <p:sp>
          <p:nvSpPr>
            <p:cNvPr id="12" name="TextBox 75">
              <a:extLst>
                <a:ext uri="{FF2B5EF4-FFF2-40B4-BE49-F238E27FC236}">
                  <a16:creationId xmlns:a16="http://schemas.microsoft.com/office/drawing/2014/main" id="{8633FE86-9F32-4A41-9049-0A7FEC73E9A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FBF85B27-10CF-4AF4-9363-7BC72762D9B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468507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22.A. fear 	B. believe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hear 	D. notice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141652" cy="387961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03120" y="535795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see the sky is…’”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当太阳照耀时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我们”会注意到。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害怕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;believe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听到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听说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;notice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注意到。故选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002762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23.A. empty 	      B. blue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high 	      D. wide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上文谈到太阳照耀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可知“我们”会看见天空很蓝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可是到了山谷就暗了。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empty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蔚蓝的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蓝色的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忧郁的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高的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;wide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宽的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广阔的。故选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516444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24.A. cloudy 	           B. normal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different 	D. warm</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493580"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光线到山谷处就暗了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就像是多云的天气一样。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cloudy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多云的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有云的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;normal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正常的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;different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不同的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温暖的。故选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798386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25.A. helped 	            B. changed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happened 	D. mattered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45729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下文提到他们引进了一种系统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那就是利用高科技的镜子进行反射采光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有了这个设备之后那种之前没有光照的情况就发生了改变。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help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帮助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;change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;happen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;matter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有重大影响。</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37273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26.A. computers 	B. telescopes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mirrors 	           D. cameras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结合下文可知是引进了一种高科技的镜子把临近的山峰上的光反射到山谷里来。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computer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电脑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;telescope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望远镜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;mirror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镜子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;camera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照相机。故选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595959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27.A. remembered 	B. forecasted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received 	D. imagined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38580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此处指他们接收到了他们冬日太阳的第一束光。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remember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记起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;forecast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预测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预报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;receive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接收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收到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;imagine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想象。故选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126405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28.A. repair 	          B. risk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rest 	          D. use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在附近的山坡上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有一排反射板被投入使用。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put…to use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意为“使用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此处采用了被动语态。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repair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;risk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冒险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休息。故选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113153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29.A. forbids 	           B. directs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predicts 	D. follows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这些镜子由一台电脑控制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电脑指引这些镜子全天跟随太阳转动。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direct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在此意为“指导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forbid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禁止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;predict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预测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;follow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遵照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遵循。故选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768294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30.A. day 	     B. night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month 	     D. year</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5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结合上文可知是镜子全天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(throughout the day)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跟随太阳转动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然后在有风的天气关掉。</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221253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31.A. library 	              B. hall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square 	              D. street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474371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town square was totally…’”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可知那些镜子将光反射到这个镇的中央广场上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这样就有了一处大约有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600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平方米有阳光的地方。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library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图书馆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;square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广场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;street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街道。故选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372182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32.A. appeared 	B. returned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faded 	           D. stopped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当阳光出现的时候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,Rjukan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的居民们就聚在了一起。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appear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出现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;return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回来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归还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;fade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褪色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;stop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停止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阻止。故选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314638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33.A. driving 	           B. hiding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camping 	D. sitting</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结合常识可知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聚在广场上的人有的坐在那儿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有的站在那儿。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drive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开车</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行驶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;hide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躲藏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;camp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野营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坐着。故选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238729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34.A. pictures 	B. notes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care 	           D. hold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349564"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有阳光了居民们都很开心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这个时候他们会给彼此拍照。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pictures of…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拍照。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notes of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记笔记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care of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照顾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hold of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抓住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握住。故选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4961706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35.A. new 	B. full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flat 	D. silent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349564" cy="380761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结合下一句“‘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think almost all the people in the town were there.’”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这个广场挤满了人。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;full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满的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;flat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平坦的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;silent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沉默的。故选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436317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36.A. block 	B. avoid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enjoy 	D. store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853620" cy="322602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这镇上的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3500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名居民不能同时享有这份阳光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这种新的阳光对于长久渴望阳光的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Rjukan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居民来讲已经足够。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block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堵塞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;avoid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避免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;enjoy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享有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享受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;store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储存。故选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874223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37.A. Instead 	B. However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Gradually 	D. Similarly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485468"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结合上一题解析可知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前后为转折关系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意为“然而”。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instead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反之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;gradually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渐渐地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;similarly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类似地。</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696643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38.A. nature-loving 	            B. energy-saving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weather-beaten 	D. sun-starved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74370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文中第一段指出他们一年中有将近六个月得不到阳光的照射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他们对阳光充满了渴望。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nature-loving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热爱大自然的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;energy-saving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节能的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;weather-beaten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粗糙的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晒黑的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;sun-starved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渴望阳光的。故选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596316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39.A. big 	B. clear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cold 	D. easy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04142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结合语境和上下文可知是反射过来的阳光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而且这束阳光并不是很强烈。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big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强烈的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;clear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清晰的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冰冷的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;easy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容易的。故选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775269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40.A. trying 	           B. waiting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watching 	D. sharing</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4188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尽管阳光不是很强烈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可只要大家在一起共享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这些阳光也足够了。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尝试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等待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观看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;share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分享。故选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0B96F1A-FEE6-44B0-9190-1BF6FA6E290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2561C3-1430-4706-8814-D94B3AF203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78856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657952" cy="10129311"/>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:286</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社区温情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记叙文</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the far end of Islington Road in Newton, Massachusetts, lives a little girl near and dear to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neighbourhood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Two-year-old Samantha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Savitz</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she loves to talk to anyone who knows sign language. And her whole personality changes when someone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with her.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 desire for communication has been</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obvious to everyone in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neighbourhood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Whenever Samantha tries to be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neighbourly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they</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themselves lost for words. So they need to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more than a basic conversation with the child in the community.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74320987"/>
      </p:ext>
    </p:extLst>
  </p:cSld>
  <p:clrMapOvr>
    <a:masterClrMapping/>
  </p:clrMapOvr>
  <p:transition>
    <p:pull dir="d"/>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1907176"/>
            <a:ext cx="216579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Unfortunately, this isn’t something you can</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with ease. You’d need the whole community to learn sign language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for a little 2-year-old girl. You can’t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do that. You can only appreciate them when they do.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their own, Samantha’s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got together,</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 instructor, and are now fully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 American Sign Language class. The teacher says this is remarkable because a lot of times even the parents of deaf children don’t</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learn sign language. Now Samantha has a whole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communicate with her.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6176389C-3DE6-4CBA-B9EA-CB7534B3B8F6}"/>
              </a:ext>
            </a:extLst>
          </p:cNvPr>
          <p:cNvGrpSpPr/>
          <p:nvPr/>
        </p:nvGrpSpPr>
        <p:grpSpPr>
          <a:xfrm>
            <a:off x="1368476" y="1137735"/>
            <a:ext cx="5785908" cy="769441"/>
            <a:chOff x="1512492" y="2497460"/>
            <a:chExt cx="5785908" cy="769441"/>
          </a:xfrm>
        </p:grpSpPr>
        <p:sp>
          <p:nvSpPr>
            <p:cNvPr id="5" name="TextBox 75">
              <a:extLst>
                <a:ext uri="{FF2B5EF4-FFF2-40B4-BE49-F238E27FC236}">
                  <a16:creationId xmlns:a16="http://schemas.microsoft.com/office/drawing/2014/main" id="{3609A557-93B7-471A-B5A3-D25A2A4048C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95A2329-C3F7-473B-A2B2-7041D80B15A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95680155"/>
      </p:ext>
    </p:extLst>
  </p:cSld>
  <p:clrMapOvr>
    <a:masterClrMapping/>
  </p:clrMapOvr>
  <p:transition>
    <p:pull dir="d"/>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13649"/>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this level of inclusion will almost certainly guarantee a happier, more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Samantha. Her parents say there aren’t words in any language to express their</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fact, they’re already seeing a</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their daughter. “The first thing she says to us is ‘friend’,” said her mother. “I think  your heart would</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just as mine did.”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Sometimes it feels like America is losing its</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 community—but then you hear about a place like this where it takes a whole village to</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child. Now the village is alive and is here to</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us that what makes a “good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neighbourhood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nothing more than good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20318923"/>
      </p:ext>
    </p:extLst>
  </p:cSld>
  <p:clrMapOvr>
    <a:masterClrMapping/>
  </p:clrMapOvr>
  <p:transition>
    <p:pull dir="d"/>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90787" y="1808649"/>
            <a:ext cx="2065558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 blind 	B. deaf</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lame 	D. dull</a:t>
            </a: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19491" y="4371815"/>
            <a:ext cx="22518630" cy="568348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719491" y="4132641"/>
            <a:ext cx="21703677" cy="2264659"/>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讲述了为与失聪女童沟通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整个社区学习手语的温情故事。</a:t>
            </a: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8E7AB909-FB2A-4A7B-8B1C-D32FCDA4898F}"/>
              </a:ext>
            </a:extLst>
          </p:cNvPr>
          <p:cNvSpPr/>
          <p:nvPr/>
        </p:nvSpPr>
        <p:spPr>
          <a:xfrm>
            <a:off x="1363346" y="1797559"/>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616731" y="6636473"/>
            <a:ext cx="22445709"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she loves to talk to anyone who knows sign language.”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,Samantha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Savitz</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是失聪的。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blind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瞎的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失明的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;deaf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失聪的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聋的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瘸的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跛的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;dull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枯燥无味的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无聊的。 </a:t>
            </a:r>
            <a:endParaRPr lang="zh-CN" altLang="en-US" sz="5000" dirty="0">
              <a:latin typeface="微软雅黑" panose="020B0503020204020204" pitchFamily="34" charset="-122"/>
              <a:ea typeface="微软雅黑" panose="020B0503020204020204" pitchFamily="34" charset="-122"/>
            </a:endParaRPr>
          </a:p>
        </p:txBody>
      </p:sp>
      <p:grpSp>
        <p:nvGrpSpPr>
          <p:cNvPr id="14" name="组合 13">
            <a:extLst>
              <a:ext uri="{FF2B5EF4-FFF2-40B4-BE49-F238E27FC236}">
                <a16:creationId xmlns:a16="http://schemas.microsoft.com/office/drawing/2014/main" id="{7821C8B4-D797-438C-9A9A-E12F071DE129}"/>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A0D74F75-95AD-4C77-B7F6-1C8159C0F8C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E3065C78-FE19-427E-8D35-A5E94E2D84F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197541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 A. communicates	  B. sings</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plays	             D. quarrels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812042"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03120" y="535795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当有人与之交流时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她整个人都变了。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communicate with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交流。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32F133DB-562B-4F15-8E49-704924FE0FF8}"/>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4AD087B1-2897-42A3-ADE1-20C1325937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2740282-4CE4-40EA-B227-D1165331770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073817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 A. cheerfully	B. peacefully</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painfully	           D. doubtfully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整个社区的人们看在眼里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痛在心头。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cheerfully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高兴地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兴奋地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;peacefully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安详地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;painfully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令人痛苦地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令人烦恼地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;doubtfully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怀疑地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迟疑地。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873B96C0-9E67-4C17-8B87-89664BD5C840}"/>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546D03A-A8BC-4E6E-B503-3E09A88787C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AC15A82-EE0B-4D39-9439-F4A594843C5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5897303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 A. make	B. find</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let	D. have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Samantha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试图向邻里表示友好时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人们发现他们茫然失语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不知所措。此处是“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 oneself+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宾补”结构。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D4BFDECF-5927-4555-9508-45A03F28C849}"/>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F6E23F13-B118-4D86-ADF4-A8FFFDCF798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2D4EDA8-5500-4F9A-8674-E8B50E93C9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795964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 A. strike up	B. put off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go through	D. take in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277556"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strike up a conversation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意为“开启对话交流”。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B7DE484A-11B4-493B-B22E-AE0811F99569}"/>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3E4AF43-D1D0-437F-B144-A2B80DFF35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7C2EFD2D-1FA4-4109-A8C0-5F9CB6B3EAB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702145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 A. confirm	           B. trust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discover	           D. solve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629484" cy="213720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这不是轻而易举能解决的事情。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confirm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证实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证明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;trust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信任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;discover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;solve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解决。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F9A9D22-4009-40CF-9083-A55D023AF5F5}"/>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21EC26C8-154C-478F-AB65-8F9C0449BB3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FACE11B-ADFF-4FF4-8400-2F6D60F2743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332006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 A. still 	B. even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just	D. also</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421572" cy="226465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此处表示整个社区学习手语只是为了能与一个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岁的小女孩交流。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just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只是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仅仅是。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50AF1372-F118-4B84-882C-52AAB7371C1B}"/>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79F3FDB-D66C-4E73-8088-31574D5E6C0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3188406C-C627-4A58-B416-3AF90719BE2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516430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 A. educate 	B. expect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wish 	           D. help</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421572" cy="226465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你不能指望邻居们都那么做。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expect sb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期望某人做某事。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E72BCF4E-FBE8-4D2B-BC07-3BCF71711E24}"/>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EECB23C3-BAF3-446B-BF11-B808E0A7A9B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0D50AF6-6729-46BF-A195-79C269B4FD1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941817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 A. trained 	       B. taught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hired	       D. dismissed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341452" cy="219832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邻居们聘请了一位老师来教他们手语。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;teach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聘用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;dismiss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解雇。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F7389228-8F16-4751-8FB9-72C36CC2100F}"/>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A7E2A3CB-F710-47F4-ACC3-F9B2EC3BE31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0CD1640C-C1E0-4FB7-BF17-FA2EFFC9431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5383135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 A. trapped in	B. involved in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aware of	D. equipped with</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387962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整个社区全员参与手语学习。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trapped 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被困在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陷入困境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involved 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aware of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意识到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equipped with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装备有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配有。</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10A8A36C-0F52-4F19-950C-5150DEE829E0}"/>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A7E0287F-8FE7-4124-B12C-231A968F412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702C6D3E-DF06-4283-B25F-0DE4159F7C5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336863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 A. agree 	           B. plan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promise	D. bother</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14084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此处表示许多时候连失聪儿童的父母都不愿花费精力去学手语。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don’t bother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不愿花费精力做某事。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09AFFC06-5075-40AD-B4D4-03D9BFF595B6}"/>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0F0404E1-8ED3-4ADF-9183-7252E2D9E1D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A25CD1AD-13AF-42CE-B0F5-CCB192CDE88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557814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 A. school	          B. community</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family	          D. club</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853620" cy="16569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现在整个社区的人都能与她交流。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community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社区。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DE3BAFCE-0A53-40DE-9FAF-A7C7A60A8C39}"/>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7D74E763-BB7C-4B48-B444-858CEDF1666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C3FC8073-C423-4D9B-B465-73281660C9E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54695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 A. well-fed	B. well-known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well-behaved 	D. well-adjusted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141652" cy="438017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此处指整个社区的人学了手语后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都能与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Samantha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交流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从而使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Samantha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更好地融入社区。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well-fed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吃得好的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;well-known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著名的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;well-behaved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行为端正的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;well-adjusted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能适应环境的。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2864B1DE-925B-4E6E-BFD6-D88A01870BEB}"/>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E8A6FB79-33FF-4E51-A1E9-03FAD6FA18F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F4D8FC9C-F054-4DFE-BCCE-0061C4A01D8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314059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 A. sympathy 	B. dilemma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gratitude 	D. love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3720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女孩的父母感激不尽。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sympathy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;dilemma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窘境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困境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;gratitude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爱。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ED63546F-216C-472E-AD39-5368227BF35B}"/>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132552E-5F75-4F1C-A6E5-89C5AEA35DB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26CE3677-368B-4A35-AC94-3C99C6D6396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789228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 A. complaint 	B. fault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difference 	D. commitment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22646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他们看到女儿正在发生变化。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complaint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抱怨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;fault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过失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;difference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差别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;commitment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承诺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许诺。</a:t>
            </a:r>
            <a:endParaRPr lang="zh-CN" altLang="en-US" sz="5000" dirty="0">
              <a:latin typeface="微软雅黑" panose="020B0503020204020204" pitchFamily="34" charset="-122"/>
              <a:ea typeface="微软雅黑" panose="020B0503020204020204" pitchFamily="34" charset="-122"/>
            </a:endParaRP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1520334"/>
            <a:ext cx="466690" cy="460296"/>
          </a:xfrm>
          <a:prstGeom prst="rect">
            <a:avLst/>
          </a:prstGeom>
        </p:spPr>
      </p:pic>
      <p:grpSp>
        <p:nvGrpSpPr>
          <p:cNvPr id="13" name="组合 12">
            <a:extLst>
              <a:ext uri="{FF2B5EF4-FFF2-40B4-BE49-F238E27FC236}">
                <a16:creationId xmlns:a16="http://schemas.microsoft.com/office/drawing/2014/main" id="{48C25ECD-3A94-4F85-82AB-B24E89858F34}"/>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F8D4D5B6-904C-4F1F-9721-6E5932EE05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A077ABB3-417F-4E97-A659-5A62E3102D8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4390343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16. A. melt 	         B. race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break 	         D. burst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701492" cy="250006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此处是一句形象化的表达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意为“心都暖化了”。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melt(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熔化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融化。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12D18B3D-04E8-4F8D-9091-CB6EC3CE974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BBCC1570-CC32-46DB-89FA-3FC6A6D2C8F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C7851B3-B30B-4191-9BB3-49E1F42B8EB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052518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17. A. control 	B. credit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sign	           D. sense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421572"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sense of…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的感觉。此处指“集体感”。</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C5BBEE6-3772-414B-810F-63BB29226703}"/>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71C51BFD-671F-413A-96D0-2D11BAB70F9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CAB112F1-B36A-4BFB-9919-F2F60ECE52F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334188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18. A. raise 	B. feed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tell 	D. request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421572"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根据语境可知此处表示帮助孩子成长。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此处表示“培养”。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128464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19. A. urge 	B. warn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guide 	D. remind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7"/>
            <a:ext cx="16645658" cy="250007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此处表示这个村庄提醒我们</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好的邻居成就好的社区。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remind sb that…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提醒某人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2470CB70-BBB9-4151-A2F0-C2FBAE370620}"/>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13ADBBFC-CB88-468B-8ACE-23FAD6C575B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09A9F309-02ED-4BCB-82DE-C910DAD5AE5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076282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20. A.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neighbours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 friends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partners 	D. colleagues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24109" y="5146620"/>
            <a:ext cx="7589183" cy="151452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参考上一题解析。</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978CEC61-A236-4DA4-B338-1B1B40ABA398}"/>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FE1B4EA7-AAF3-4D6F-A047-EEC0EBC2D27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32E01E68-8D57-42BA-BE15-8E48B96ACCD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8328349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657952" cy="6881307"/>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:309</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微笑卡　文体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记叙文</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2:00 am this Friday morning, I received a text message from a friend, asking if I had any Smile Cards in Spanish. I immediately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 I didn’t have any. However, I asked her why she wanted them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Spanish and if Smile Cards in English would be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12415058"/>
      </p:ext>
    </p:extLst>
  </p:cSld>
  <p:clrMapOvr>
    <a:masterClrMapping/>
  </p:clrMapOvr>
  <p:transition>
    <p:pull dir="d"/>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1907176"/>
            <a:ext cx="21657952" cy="9189632"/>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my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she said she had been one of the few selected by her high school to go on a service trip to Panama. She wanted to share the concept of Smile Cards and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with children in the villages. I was totally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excited hearing the news! So I decided to stop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call her to get more information about her service trip. She was leaving that same day at midnight. I told her I would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about it and let her know by afternoon if I could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any in Spanish. No luck till midday.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6176389C-3DE6-4CBA-B9EA-CB7534B3B8F6}"/>
              </a:ext>
            </a:extLst>
          </p:cNvPr>
          <p:cNvGrpSpPr/>
          <p:nvPr/>
        </p:nvGrpSpPr>
        <p:grpSpPr>
          <a:xfrm>
            <a:off x="1368476" y="1137735"/>
            <a:ext cx="5785908" cy="769441"/>
            <a:chOff x="1512492" y="2497460"/>
            <a:chExt cx="5785908" cy="769441"/>
          </a:xfrm>
        </p:grpSpPr>
        <p:sp>
          <p:nvSpPr>
            <p:cNvPr id="5" name="TextBox 75">
              <a:extLst>
                <a:ext uri="{FF2B5EF4-FFF2-40B4-BE49-F238E27FC236}">
                  <a16:creationId xmlns:a16="http://schemas.microsoft.com/office/drawing/2014/main" id="{3609A557-93B7-471A-B5A3-D25A2A4048C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95A2329-C3F7-473B-A2B2-7041D80B15A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62866265"/>
      </p:ext>
    </p:extLst>
  </p:cSld>
  <p:clrMapOvr>
    <a:masterClrMapping/>
  </p:clrMapOvr>
  <p:transition>
    <p:pull dir="d"/>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89632"/>
          </a:xfrm>
          <a:prstGeom prst="rect">
            <a:avLst/>
          </a:prstGeom>
        </p:spPr>
        <p:txBody>
          <a:bodyPr wrap="square">
            <a:spAutoFit/>
          </a:bodyPr>
          <a:lstStyle/>
          <a:p>
            <a:pPr indent="355600">
              <a:lnSpc>
                <a:spcPct val="150000"/>
              </a:lnSpc>
              <a:spcAft>
                <a:spcPts val="0"/>
              </a:spcAft>
            </a:pPr>
            <a:r>
              <a:rPr lang="en-US" altLang="zh-CN" sz="5000"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there was one translation of the original English Smile Card in Spanish online. Carrying the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headed over to a local printing shop and asked the employee if he could print 100 Smile Cards in Spanish by 6:00 pm. The employee said it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get it since he was working by himself and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with orders. Disappointed, I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English version of the Smile Card and explained my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him. Even he was excited and promised that he’d try his best to get them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54913692"/>
      </p:ext>
    </p:extLst>
  </p:cSld>
  <p:clrMapOvr>
    <a:masterClrMapping/>
  </p:clrMapOvr>
  <p:transition>
    <p:pull dir="d"/>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6881307"/>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 the clock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nine, the Spanish Smile Cards were ready. To express my gratitude, I brought some Indian food for this employee to thank him for his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quickly got into my car and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my friend’s house, and she was patiently standing outside awaiting my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 didn’t get a chance to have a proper conversation but that was good enough.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69243106"/>
      </p:ext>
    </p:extLst>
  </p:cSld>
  <p:clrMapOvr>
    <a:masterClrMapping/>
  </p:clrMapOvr>
  <p:transition>
    <p:pull dir="d"/>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90787" y="1808649"/>
            <a:ext cx="20655588" cy="341882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21.A. believed	B. imagined</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responded	D. noticed</a:t>
            </a:r>
          </a:p>
          <a:p>
            <a:pPr>
              <a:lnSpc>
                <a:spcPct val="150000"/>
              </a:lnSpc>
              <a:spcAft>
                <a:spcPts val="0"/>
              </a:spcAft>
            </a:pP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19491" y="4371815"/>
            <a:ext cx="22518630" cy="568348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719491" y="4132641"/>
            <a:ext cx="21703677" cy="3418821"/>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讲述作者的朋友被派到巴拿马支教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需要西班牙语的微笑卡送给孩子们。作者获悉情况后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想方设法终于在朋友出发之前做好了西班牙语的微笑卡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并将卡片送到了朋友的手里。</a:t>
            </a: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8E7AB909-FB2A-4A7B-8B1C-D32FCDA4898F}"/>
              </a:ext>
            </a:extLst>
          </p:cNvPr>
          <p:cNvSpPr/>
          <p:nvPr/>
        </p:nvSpPr>
        <p:spPr>
          <a:xfrm>
            <a:off x="1363346" y="1797559"/>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706558" y="7551462"/>
            <a:ext cx="22445709"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…asking if I had any Smile Cards in Spanish.”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作者立即回复没有。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believe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;imagine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;respond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回复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;notice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注意到。</a:t>
            </a:r>
            <a:endParaRPr lang="zh-CN" altLang="en-US" sz="5000" dirty="0">
              <a:latin typeface="微软雅黑" panose="020B0503020204020204" pitchFamily="34" charset="-122"/>
              <a:ea typeface="微软雅黑" panose="020B0503020204020204" pitchFamily="34" charset="-122"/>
            </a:endParaRPr>
          </a:p>
        </p:txBody>
      </p:sp>
      <p:grpSp>
        <p:nvGrpSpPr>
          <p:cNvPr id="14" name="组合 13">
            <a:extLst>
              <a:ext uri="{FF2B5EF4-FFF2-40B4-BE49-F238E27FC236}">
                <a16:creationId xmlns:a16="http://schemas.microsoft.com/office/drawing/2014/main" id="{7821C8B4-D797-438C-9A9A-E12F071DE129}"/>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A0D74F75-95AD-4C77-B7F6-1C8159C0F8C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E3065C78-FE19-427E-8D35-A5E94E2D84F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461167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8"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22.A. specifically	B. universally</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frequently	D. officially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413460"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03120" y="535795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作者问朋友为什么专门要西班牙语版的微笑卡。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specifically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表示“特定地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特别地”。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32F133DB-562B-4F15-8E49-704924FE0FF8}"/>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4AD087B1-2897-42A3-ADE1-20C1325937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2740282-4CE4-40EA-B227-D1165331770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878519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23.A. accurate	B. acceptable</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valuable	D. flexible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349564"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作者问朋友英语版的微笑卡是否可以用。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accurate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精确的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准确的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;acceptable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认可的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可接受的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;valuable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有价值的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;flexible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有弹性的。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873B96C0-9E67-4C17-8B87-89664BD5C840}"/>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546D03A-A8BC-4E6E-B503-3E09A88787C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AC15A82-EE0B-4D39-9439-F4A594843C5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190993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24.A. surprise	           B. puzzle</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disappointment	D. amusement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朋友要去巴拿马支教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这出乎作者的意料。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one’s surprise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令某人惊讶的是。</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D4BFDECF-5927-4555-9508-45A03F28C849}"/>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F6E23F13-B118-4D86-ADF4-A8FFFDCF798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2D4EDA8-5500-4F9A-8674-E8B50E93C9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611879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25.A. solution	B. amazement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curiosity	D. kindness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069644" cy="272749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朋友想和村庄里的孩子们一起分享微笑卡和善意的观念。根据常识可知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kindness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符合语境。 </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B7DE484A-11B4-493B-B22E-AE0811F99569}"/>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3E4AF43-D1D0-437F-B144-A2B80DFF35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7C2EFD2D-1FA4-4109-A8C0-5F9CB6B3EAB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9430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26.A. confused	B. rocked</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concerned	D. satisfied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3720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听到这个消息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作者完全震惊了。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rock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在此处表示“使震惊”。</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F9A9D22-4009-40CF-9083-A55D023AF5F5}"/>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21EC26C8-154C-478F-AB65-8F9C0449BB3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FACE11B-ADFF-4FF4-8400-2F6D60F2743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769861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27.A. talking	           B. travelling</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discussing	D. texting</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41881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结合文章第一句中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text message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的提示可知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此处表示作者得知这个消息后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立刻停止发短信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决定给朋友打电话。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text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在此用作动词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意为“发短信”。</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50AF1372-F118-4B84-882C-52AAB7371C1B}"/>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79F3FDB-D66C-4E73-8088-31574D5E6C0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3188406C-C627-4A58-B416-3AF90719BE2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539326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28.A. worry	B. bargain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enquire 	D. quarrel</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朋友要在当天午夜出发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作者告诉朋友自己将去询问西班牙语版的微笑卡的事。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worry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担忧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;bargain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讨价还价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;enquire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询问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;quarrel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争吵。</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E72BCF4E-FBE8-4D2B-BC07-3BCF71711E24}"/>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EECB23C3-BAF3-446B-BF11-B808E0A7A9B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0D50AF6-6729-46BF-A195-79C269B4FD1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642069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29.A. take charge of	       B. search</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control	                  D. get hold of</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66359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作者告诉朋友自己会在下午的时候告诉她能否找到西班牙语版的微笑卡。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charge of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控制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掌管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;search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搜索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搜寻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;control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控制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;get hold of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得到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获得。</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F7389228-8F16-4751-8FB9-72C36CC2100F}"/>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A7E2A3CB-F710-47F4-ACC3-F9B2EC3BE31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0CD1640C-C1E0-4FB7-BF17-FA2EFFC9431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19279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30.A. Strangely	B. Fortunately</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Obviously	D. Hopefully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22602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幸运的是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作者在网上找到了一个原版是英语的微笑卡的西班牙语翻译版。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strangely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奇怪的是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;fortunately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幸运的是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;obviously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显而易见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;hopefully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有希望地。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10A8A36C-0F52-4F19-950C-5150DEE829E0}"/>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A7E0287F-8FE7-4124-B12C-231A968F412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702C6D3E-DF06-4283-B25F-0DE4159F7C5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9566518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31.A. excitement	B. dream</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courage	D. doubt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14084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作者在网上找到了原版是英语的微笑卡的西班牙语翻译版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当然很兴奋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很激动。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excitement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激动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兴奋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;dream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梦想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;courage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勇气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;doubt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疑惑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疑问。</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09AFFC06-5075-40AD-B4D4-03D9BFF595B6}"/>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0F0404E1-8ED3-4ADF-9183-7252E2D9E1D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A25CD1AD-13AF-42CE-B0F5-CCB192CDE88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451678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32.A. necessary	B. worthwhile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impossible	D. natural</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81572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工作人员说不可能在下午六点前印刷完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张微笑卡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因为他一个人在工作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并且忙于好多其他订单。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necessary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必要的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;worthwhile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有价值的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值得做的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;impossible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不可能的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;natural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自然的。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DE3BAFCE-0A53-40DE-9FAF-A7C7A60A8C39}"/>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7D74E763-BB7C-4B48-B444-858CEDF1666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C3FC8073-C423-4D9B-B465-73281660C9E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543675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33.A. pleased	           B. curious</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occupied	D. nervous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4512" y="5205119"/>
            <a:ext cx="15529700" cy="182566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参考上一题解析。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occupied with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忙于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2864B1DE-925B-4E6E-BFD6-D88A01870BEB}"/>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E8A6FB79-33FF-4E51-A1E9-03FAD6FA18F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F4D8FC9C-F054-4DFE-BCCE-0061C4A01D8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095654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34.A. took out	B. gave out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made up	D. used up</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6635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2372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作者听到工作人员的话很失望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然后拿起英文版微笑卡向他解释自己的处境。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out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拿出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;give out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释放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放出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;make up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组成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编造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化妆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 up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用光。</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ED63546F-216C-472E-AD39-5368227BF35B}"/>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3132552E-5F75-4F1C-A6E5-89C5AEA35DB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26CE3677-368B-4A35-AC94-3C99C6D6396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895558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35.A. identity	           B. situation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concept	D. difficulty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629484" cy="22646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参考上一题解析。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identity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身份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;situation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情况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形势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;concept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概念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;difficulty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困难。</a:t>
            </a:r>
            <a:endParaRPr lang="zh-CN" altLang="en-US" sz="5000" dirty="0">
              <a:latin typeface="微软雅黑" panose="020B0503020204020204" pitchFamily="34" charset="-122"/>
              <a:ea typeface="微软雅黑" panose="020B0503020204020204" pitchFamily="34" charset="-122"/>
            </a:endParaRPr>
          </a:p>
        </p:txBody>
      </p:sp>
      <p:pic>
        <p:nvPicPr>
          <p:cNvPr id="12" name="图片 11">
            <a:extLst>
              <a:ext uri="{FF2B5EF4-FFF2-40B4-BE49-F238E27FC236}">
                <a16:creationId xmlns:a16="http://schemas.microsoft.com/office/drawing/2014/main" id="{3CA803C7-ADF2-453F-933F-8C1EF21B76AA}"/>
              </a:ext>
            </a:extLst>
          </p:cNvPr>
          <p:cNvPicPr>
            <a:picLocks noChangeAspect="1"/>
          </p:cNvPicPr>
          <p:nvPr/>
        </p:nvPicPr>
        <p:blipFill>
          <a:blip r:embed="rId3" cstate="print"/>
          <a:stretch>
            <a:fillRect/>
          </a:stretch>
        </p:blipFill>
        <p:spPr>
          <a:xfrm>
            <a:off x="1512492" y="1520334"/>
            <a:ext cx="466690" cy="460296"/>
          </a:xfrm>
          <a:prstGeom prst="rect">
            <a:avLst/>
          </a:prstGeom>
        </p:spPr>
      </p:pic>
      <p:grpSp>
        <p:nvGrpSpPr>
          <p:cNvPr id="13" name="组合 12">
            <a:extLst>
              <a:ext uri="{FF2B5EF4-FFF2-40B4-BE49-F238E27FC236}">
                <a16:creationId xmlns:a16="http://schemas.microsoft.com/office/drawing/2014/main" id="{48C25ECD-3A94-4F85-82AB-B24E89858F34}"/>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F8D4D5B6-904C-4F1F-9721-6E5932EE05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A077ABB3-417F-4E97-A659-5A62E3102D8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347042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36.A. designed	B. decorated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written	            D. printed</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50006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工作人员了解了作者的处境后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他答应作者尽力把微笑卡印好。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design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设计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;decorate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装饰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;write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书写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印刷。</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12D18B3D-04E8-4F8D-9091-CB6EC3CE974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BBCC1570-CC32-46DB-89FA-3FC6A6D2C8F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6C7851B3-B30B-4191-9BB3-49E1F42B8EB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161822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118" y="2062613"/>
            <a:ext cx="20655588"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37.A. recorded	B. exposed</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struck	           D. shook</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845508" cy="226465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当钟表在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点敲响时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西班牙语版的微笑卡印好了。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strike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报时”。</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C5BBEE6-3772-414B-810F-63BB29226703}"/>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71C51BFD-671F-413A-96D0-2D11BAB70F9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CAB112F1-B36A-4BFB-9919-F2F60ECE52F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006515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38.A. commitment	            B. judgement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encouragement	D. assessment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作者给这位员工带了一些印度食物来感谢他的付出。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commitment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承诺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奉献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;judgement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;encouragement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鼓励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;assessment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评价。</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268013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39.A. stepped forward	B. held on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showed up	           D. sped off</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7"/>
            <a:ext cx="17357676" cy="250007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由前文可知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朋友要在当天午夜出发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所以拿到微笑卡之后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作者驾车疾驰而去。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speed off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表示“车疾驰而去”。</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2470CB70-BBB9-4151-A2F0-C2FBAE370620}"/>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13ADBBFC-CB88-468B-8ACE-23FAD6C575B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09A9F309-02ED-4BCB-82DE-C910DAD5AE5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191043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45399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40.A. apology	            B. arrival</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 explanation	           D. participation</a:t>
            </a:r>
          </a:p>
          <a:p>
            <a:pPr>
              <a:lnSpc>
                <a:spcPct val="150000"/>
              </a:lnSpc>
              <a:spcAft>
                <a:spcPts val="0"/>
              </a:spcAft>
            </a:pP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836125" y="4634233"/>
            <a:ext cx="16645659" cy="341882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979182" y="4634233"/>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结合语境常识可知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朋友正耐心等待作者的到来。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apology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道歉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;arrival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到达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;explanation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;participation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参加。</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978CEC61-A236-4DA4-B338-1B1B40ABA398}"/>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FE1B4EA7-AAF3-4D6F-A047-EEC0EBC2D27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32E01E68-8D57-42BA-BE15-8E48B96ACCD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505454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97986"/>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Everyone should go to his or her 50th high school reunion. There was a time when I thought I’d never go even if the opportunity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now I feel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for people who don’t go.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went to the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 my high school on a Saturday evening, and I am glad I did. It was a gift to recognize some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classmates right away—and to be recognized.</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 had name tags and our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photos on our clothing to help identify us. I recognized one woman immediately!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32870008"/>
      </p:ext>
    </p:extLst>
  </p:cSld>
  <p:clrMapOvr>
    <a:masterClrMapping/>
  </p:clrMapOvr>
  <p:transition>
    <p:pull dir="d"/>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89632"/>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most memorable and moving experience of the night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a schoolmate and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neighbour</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whom I was once close. Unfortunately, we had a falling-out in the high school. I never saw her after</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this time, I saw her name on a place setting. At first, I feared that I would</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her. But my better self won over, and I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her out. I kept looking until I got a(n)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my shoulder. There she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 hugged as if nothing had ever</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 exchanged affectionate words.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46247260"/>
      </p:ext>
    </p:extLst>
  </p:cSld>
  <p:clrMapOvr>
    <a:masterClrMapping/>
  </p:clrMapOvr>
  <p:transition>
    <p:pull dir="d"/>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10343794"/>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 the party</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my old-new friend walked towards me,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 again and wished me well. I returned her good wishes. All the bad</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melted into thin air.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am grateful I had this</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reunite with old classmates. After all, we are almost</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final lap of our lifelong journeys. Some classmates had already left this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their names were deleted from the list. Sometimes we have to walk back into the past because time does heal old wounds. We’re not the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people. We are better people.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65003299"/>
      </p:ext>
    </p:extLst>
  </p:cSld>
  <p:clrMapOvr>
    <a:masterClrMapping/>
  </p:clrMapOvr>
  <p:transition>
    <p:pull dir="d"/>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1.A.came down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B.came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up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C.came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through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D.came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off</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21174100" cy="660315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本文是一篇记叙文。文章讲述了作者在一次同学聚会上与多年未见的同学冰释前嫌的故事。作者认为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有时候我们需要回到过去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时间能帮助我们治愈旧日的伤口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发现更好的自己。</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436736" y="8437278"/>
            <a:ext cx="2088981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此处指即使机会出现了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作者也不会参加同学聚会。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come down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崩塌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下降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;come up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出现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到来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;come through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信息或消息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传来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;come off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能被去掉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或除去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33368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2.A.sorry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B.happy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C.excited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D.moved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3720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但是作者现在替那些不去参加同学聚会的人感到惋惜。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feel sorry for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感到难过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惋惜。</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262109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3.A.competition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B.reunion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C.exhibition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D.concert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根据文章第一句话中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 school reunion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此处指同学聚会。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competition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竞赛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;reunion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聚会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团聚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;exhibition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展览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;concert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音乐会。</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980079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4.A.latter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B.former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C.present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D.future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349564"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同学聚会见到的都是以前的同学。</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latter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后者的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;former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昔日的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;present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目前的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现在的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;future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未来的。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871283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5.A.Unluckily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B.Unwillingly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C.Normally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D.Thankfully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多年未见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能认出来以前的同学很不容易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幸亏“我们”在衣服上贴了名牌和老照片来帮“我们”认人。</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514155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6.A.old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B.recent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C.modern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D.new</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7276556"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参考上一题解析。</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63159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7.A.described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B.provided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C.promised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D.ordered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3720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那天晚上最难忘、最动人的经历是由一个作者以前很亲密的同学提供的。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573488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8.A.graduation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B.invitation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C.retirement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D.punishment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57297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had a falling-out in the high school.”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高中时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我们”闹翻了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高中毕业之后“我们”没有再见过面。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graduation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毕业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;invitation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邀请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;retirement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退休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;punishment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惩罚。</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348689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9.A.stare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B.turn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C.run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into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57297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saw her name on a place setting.”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这位与作者闹翻了的朋友也参加了聚会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因此起初作者害怕遇到她。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stare at sb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盯着某人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 to sb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向某人求助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;run into sb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偶遇某人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;rely on sb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依赖某人。</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769711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10.A.let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B.drove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C.sought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D.pushed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421572"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根据下一句“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kept looking until I got 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作者在努力寻找她。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seek out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寻找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找出。</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929676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11.A.instruction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B.blow</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C.kiss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D.tap</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作者正在寻找她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突然有人轻轻地拍了作者的肩膀。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instruction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命令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;blow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猛击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;kiss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轻拍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轻敲。</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925136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12.A.reading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B.singing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C.smiling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D.dancing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1236996" cy="11104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作者转身一看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她正对着自己笑。</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579085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13.A.happened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B.changed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C.disappeared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D.mentioned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07186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原本闹翻的两个人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多年后再见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相互拥抱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就像什么事都没发生过一样。</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746062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14.A.began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B.ended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C.continued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D.lasted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8068644"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聚会结束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两人告别。</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995020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15.A.encouraged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B.praised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C.hugged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D.judged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192197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hugged as if nothing had…”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这里指再次拥抱。</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53783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16.A.news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B.scores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C.excuses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D.memories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同学聚会上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两人冰释前嫌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所有不好的回忆都随风而逝。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news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新闻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;score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分数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;excuse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借口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;memory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记忆。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9333378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17.A.qualification 	B.situation </a:t>
            </a:r>
          </a:p>
          <a:p>
            <a:pPr>
              <a:lnSpc>
                <a:spcPct val="150000"/>
              </a:lnSpc>
              <a:spcAft>
                <a:spcPts val="0"/>
              </a:spcAft>
            </a:pP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C.talent 	           D.chance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这里与第一段呼应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指能有机会参加同学聚会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作者心怀感激。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qualification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资格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;situation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情况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形势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;talent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天才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天资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;chance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机会。</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550422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18.A.missing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B.destroying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C.nearing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D.wasting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213720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周年同学聚会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大家都接近人生旅程的最后一段了。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16739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19.A.world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B.city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C.school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D.class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有些人已经离开这个世界了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他们的名字也从列表中被删掉了。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595647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20.A.important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B.serious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C.successful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D.same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根据最后一句“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are better people.”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我们与过去不一样了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我们变成了更好的自己。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important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重要的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;serious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严肃的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;successful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成功的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同样的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相同的。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462871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6881307"/>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People shall always unite as one big family in the face of disasters. When Hurricane Harvey hit Texas,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Reader’s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Digest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wrote about impressive rescues. The spirit of serving can be incredibly</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Here is a story from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Annalysa</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Longworth, a survivor of Hurricane Maria, in her own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18883789"/>
      </p:ext>
    </p:extLst>
  </p:cSld>
  <p:clrMapOvr>
    <a:masterClrMapping/>
  </p:clrMapOvr>
  <p:transition>
    <p:pull dir="d"/>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total 36 hours of Hurricane Maria in Puerto Rico was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scariest event we’ve ever gone through. Our house sits on the north-west coast of Rincon. In the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over 100 mph winds changed direction, causing a great amount of water flooding our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only place left dry and safe was our kitchen floor, where we were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ride out the rest of the storm. It has been 50 days since the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we are still without power and water. During our regular afternoon showers, we are glad to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rainwater but are quickly reminded of the people living without roofs, and how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29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must be for them. Our emotions are consistently in a state of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31845150"/>
      </p:ext>
    </p:extLst>
  </p:cSld>
  <p:clrMapOvr>
    <a:masterClrMapping/>
  </p:clrMapOvr>
  <p:transition>
    <p:pull dir="d"/>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rPr>
              <a:t>        Recently, our good friends told us about a video interview they were doing with Watts of Love, a solar light company. The company generously gave us a headlamp for our personal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rPr>
              <a:t>31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rPr>
              <a:t> and a box with 50 headlamps to distribute throughout our town. Rincon was completely blacked out so making a simple walk through a parking lot to our car is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rPr>
              <a:t>32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rPr>
              <a:t>. We used to rush to get things done before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rPr>
              <a:t>33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rPr>
              <a:t>, but now we continue daily chores in the dark.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90150090"/>
      </p:ext>
    </p:extLst>
  </p:cSld>
  <p:clrMapOvr>
    <a:masterClrMapping/>
  </p:clrMapOvr>
  <p:transition>
    <p:pull dir="d"/>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657" y="2114773"/>
            <a:ext cx="216579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our lives most was being able to share these gifts with others. We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lamps house by house to the people in the mountains who needed them most, as even batteries and candles are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there. Even though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have come gradually, people have been out of work and can’t afford to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their electric bill. I’ll always be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39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Watts of Love for allowing us to pay it forward and be witnesses to the smiles that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can bring.”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99500786"/>
      </p:ext>
    </p:extLst>
  </p:cSld>
  <p:clrMapOvr>
    <a:masterClrMapping/>
  </p:clrMapOvr>
  <p:transition>
    <p:pull dir="d"/>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21.A.moving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B.terrifying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C.universal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D.necessary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21174100" cy="467170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讲述了飓风过后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一家名叫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Watts of Love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的公司为受灾群众送去光明的故事。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706127" y="7385773"/>
            <a:ext cx="2088981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此处表示让人特别感动。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moving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感动的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;terrifying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害怕的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;universal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普遍的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;necessary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必要的。</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605251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22.A.methods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B.words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C.opinions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D.editions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27498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下面是飓风玛利亚的幸存者安娜丽莎用自己的话讲述的一个故事。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method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方式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话语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;opinion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;edition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版本。</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934621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23.A.undoubtedly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B.uncertainly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C.unsteadily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D.unluckily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飓风玛利亚持续了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36</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个小时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这无疑是“我们”经历过的最可怕的事情。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undoubtedly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毋庸置疑地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;uncertainly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不确定地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;unsteadily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不稳定地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;unluckily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不幸地。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184537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24.A.system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B.history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C.recovery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D.darkness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飓风来临时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应当是天昏地暗的。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system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系统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;history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历史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;recovery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恢复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;darkness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黑暗。</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648757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25.A.school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B.garden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C.house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D.studio</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黑暗中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时速超过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英里的大风改变了方向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导致洪水淹没了“我们”的房子。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school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;garden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花园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;house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房子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;studio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工作室。</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086221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26.A.requested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B.taught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C.forced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D.expected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272749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唯一干燥和安全的地方是厨房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我们”被迫在那里度过了剩下的被暴风雨袭击的日子。</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986914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27.A.performance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B.progress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C.rescue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D.storm</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3720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暴风雨已经过去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天了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我们”仍然没有水和电。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performance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;progress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进步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;rescue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营救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;storm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暴风雨。</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688222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28.A.research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B.observe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C.apply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D.collect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38579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在日常的午后沐浴时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我们”很高兴地收集雨水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但很快就想起了那些没有屋顶的人。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research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研究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;observe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观察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;apply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;collect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收集。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6944970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29.A.awful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B.punctual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C.amazing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D.puzzling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经历暴风雨对没有屋顶的人来说是多么糟糕的事情。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awful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糟糕的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;punctual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守时的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;amazing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令人惊讶的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;puzzling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令人困惑的。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442946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30.A.relief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B.sympathy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C.pleasure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D.calmness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627582" y="5373815"/>
            <a:ext cx="14142494"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“我们”同情那些没有屋顶的人。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relief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;sympathy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;pleasure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快乐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;calmness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冷静。</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984420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31.A.interest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B.purpose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C.attempt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D.problem</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38017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那家公司慷慨地给了“我们”一盏供“我们”个人使用的头灯和一个装有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盏头灯的箱子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让“我们”在镇上分发这些灯。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乐趣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;purpose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;attempt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尝试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;problem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问题。</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536855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32.A.convenient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B.ridiculous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C.dangerous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D.awkward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366359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因为完全停电了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所以穿过停车场走到“我们”的车旁边是危险的。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convenient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方便的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;ridiculous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滑稽的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;dangerous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危险的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;awkward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尴尬的。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8745738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33.A.sunset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B.schedule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C.deadline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D.daybreak</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421572" cy="341881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过去“我们”常常赶在日落前把事情做完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现在“我们”每天都在黑暗中做事。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sunset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日落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;schedule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日程表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;deadline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截止日期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;daybreak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黎明。</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740632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34.A.ruined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B.changed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C.proved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D.witnessed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917516"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最能改变“我们”生活的是与他人分享这些礼物。</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409559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35.A.took off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B.brought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out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C.got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through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D.gave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away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493580" cy="272749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“我们”挨家挨户地把灯发给山区最需要灯的人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因为那里连电池和蜡烛都很少。</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387852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36.A.rare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B.expensive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C.adequate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D.equal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山区里连电池和蜡烛都很少。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稀有的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;expensive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昂贵的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;adequate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充足的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;equal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相等的。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824103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37.A.reports 	           B.survivors </a:t>
            </a:r>
          </a:p>
          <a:p>
            <a:pPr>
              <a:lnSpc>
                <a:spcPct val="150000"/>
              </a:lnSpc>
              <a:spcAft>
                <a:spcPts val="0"/>
              </a:spcAft>
            </a:pP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C.supplies 	D.complaints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尽管电力供应逐渐恢复了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但人们已经失业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无力承担电费。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report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报告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;survivor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幸存者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;supply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供应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;complaint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抱怨。</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023958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38.A.imagine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B.receive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C.choose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D.undertake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213720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人们已经失业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无力承担电费。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imagine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;receive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接收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;choose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选择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;undertake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承担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52413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39.A.devoted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B.familiar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C.grateful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D.accustomed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54967" y="53147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“我”会永远感激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Watts of Love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公司。</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devoted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奉献的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;familiar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熟悉的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;grateful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感激的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;accustomed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习惯的。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402275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40.A.nature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B.light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C.future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D.harvest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219832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根据语境可知此处表示让“我们”见证光明所带来的微笑。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nature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自然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;light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光明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;future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未来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;harvest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丰收。</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45028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35469"/>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“Mommy! What’s that?” three-year-old Avery stared into the cart(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购物车</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not to hear, I scanned the holiday goods with studied concentration and tried to ignore her. Earlier, when I thought she wasn’t looking, I had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fairy-themed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colouring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book between the piles of groceries in the cart, knowing it would make a big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for my bright little sweetheart.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04665690"/>
      </p:ext>
    </p:extLst>
  </p:cSld>
  <p:clrMapOvr>
    <a:masterClrMapping/>
  </p:clrMapOvr>
  <p:transition>
    <p:pull dir="d"/>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asked what it was. I tried to distract her but she refused. She only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glimpse(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隐约闪现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tiny fairy wings teasing her from the cart. Her head full of golden hairs bounced in her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With a deep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pulled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colouring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book from its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hiding place, and handed it over to her. Avery’s blue eyes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49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with excitement. I explained that I was going to give her this as a Christmas</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it was supposed to be a(n)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42845743"/>
      </p:ext>
    </p:extLst>
  </p:cSld>
  <p:clrMapOvr>
    <a:masterClrMapping/>
  </p:clrMapOvr>
  <p:transition>
    <p:pull dir="d"/>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10343794"/>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froze. I knew how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she always felt when a surprise was destroyed, and I worried that she would start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right there in the store. Already, her lips began to bend downward. Yet when I started to comfort her, she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me, saying she already had lots of presents under the tree. She didn’t really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book on Christmas. Her sweet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melted my heart. When had she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smiled with pride at her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59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attitude.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the time, Avery hugged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colouring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book closer to her chest and announced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need it right now!”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98038571"/>
      </p:ext>
    </p:extLst>
  </p:cSld>
  <p:clrMapOvr>
    <a:masterClrMapping/>
  </p:clrMapOvr>
  <p:transition>
    <p:pull dir="d"/>
  </p:transition>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41.A.Pretending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B.Agreeing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C.Intending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D.Promising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605" y="5357950"/>
            <a:ext cx="21634337" cy="329125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本文是一篇记叙文。作者在购物时想要偷偷给女儿买一本图画书作为圣诞礼物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不料被女儿发现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而女儿的反应让作者很感动。</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706127" y="7385773"/>
            <a:ext cx="2088981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作者假装没听见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聚精会神地扫视着节日用品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尽量不理睬她。</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612154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42.A.discovered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B.slipped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C.missed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D.lost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早些时候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作者把一本童话主题的彩色画册悄悄塞进购物车里的杂货堆里。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slip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在此处意为“悄悄塞”。</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17864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43.A.mistake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B.difference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C.surprise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D.choice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作者想给孩子一个大大的惊喜。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make a big surprise for sb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使某人大吃一惊。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mistake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错误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;difference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差异</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;surprise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惊讶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;choice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选择。</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938640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44.A.complained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B.responded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C.insisted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D.apologized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根据后文中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asked what it was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女儿坚持问那是什么。</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325984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45.A.dealt with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B.kept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away from</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through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D.focused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她的注意力只集中在购物车里她隐约看到的小仙女的翅膀上。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focus 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关注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聚焦于。</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647610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46.A.anger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B.shyness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C.confusion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D.excitement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0118" y="5233180"/>
            <a:ext cx="14001926" cy="272749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根据后文中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Avery’s blue eyes…with excitement.”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她很兴奋。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264678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47.A.sigh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B.breath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C.sorrow</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D.faith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213720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作者深深地叹了口气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把那本画册从无用的藏身之处拉了出来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递给了她。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 a deep sigh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深深地叹息。</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799557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48.A.useless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B.perfect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C.empty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D.mystery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338579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此处指藏书之地被女儿发现了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因此是无用的藏书之地。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useless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无用的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perfect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完美的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;empty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;mystery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神秘的。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543306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49.A.shut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B.faded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C.widened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D.opened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213720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艾芙莉兴奋得睁大了眼睛。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widen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变宽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变多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变大”。</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49815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50.A.prize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B.reward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C.present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D.reminder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997636" cy="457297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根据前文中“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scanned the holiday goods…”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和后文“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She didn’t really…the book on Christmas.”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画册是圣诞礼物。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prize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奖励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;reward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酬劳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;present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礼物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;reminder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提示信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提醒</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提示。</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754797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51.A.purpose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B.secret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C.possibility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D.opportunity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349564" cy="314084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作者想把画册作为圣诞礼物送给女儿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这本应该是个秘密。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purpose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;secret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秘密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;possibility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可能性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;opportunity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机会。</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0465613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52.A.voice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B.expression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C.tears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D.imagination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629484" cy="366359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Already, her lips began to bend downward.”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她的表情僵住了。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voice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声音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;expression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;tear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眼泪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;imagination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想象力。</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370319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53.A.terrible	             B.pleasant</a:t>
            </a:r>
          </a:p>
          <a:p>
            <a:pPr>
              <a:lnSpc>
                <a:spcPct val="150000"/>
              </a:lnSpc>
              <a:spcAft>
                <a:spcPts val="0"/>
              </a:spcAft>
            </a:pP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C.excellent	             D.violent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917516" cy="341881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作者知道当惊喜被破坏的时候她总是感觉很糟糕。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terrible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可怕的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糟糕的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;pleasant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令人愉快的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宜人的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;excellent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优秀的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杰出的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;violent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暴力的。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40929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54.A.laughing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B.dancing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C.singing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D.crying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1453020"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作者担心她会立刻在商场里哭。</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281960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55.A.informed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B.questioned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C.interrupted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D.blamed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557476" cy="272749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女儿打断了作者。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inform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通知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;question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质疑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;interrupt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;blame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责怪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指责。</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563852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56.A.like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B.need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C.find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D.reserve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133540"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…she already had lots of presents under the tree.”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她真的不需要这本书作为圣诞礼物。</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290212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57.A.selflessness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B.decision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C.comment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D.suggestion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4765388" cy="219832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女儿的无私融化了作者的心。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selflessness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;decision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决定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评论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;suggestion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建议。</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444341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58.A.planned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B.matured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C.returned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D.known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2605148" cy="11104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此处是指作者认为女儿长大懂事了。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887659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59.A.sensitive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B.childish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C.merciful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D.generous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735767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作者对女儿的慷慨态度感到自豪。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sensitive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敏感的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;childish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稚嫩的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;merciful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宽大的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仁慈的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;generous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大方的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慷慨的。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967180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60.A.proudly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B.nervously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C.gratefully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D.pointedly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艾芙莉把图画书紧紧地抱在胸前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直截了当地说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我现在就需要它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!”proudly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骄傲地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;nervously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紧张地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;gratefully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感激地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;pointedly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尖锐地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直言不讳地。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170938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6881307"/>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was just a harmless Valentine’s Day joke. Old Lady Hayes</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She used to scream at us for “borrowing” a few of her precious raspberries(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山莓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like we were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gold.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George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practised</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box out of reach by the string. I couldn’t wait to see it fly away when she tried to pick it up.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02343857"/>
      </p:ext>
    </p:extLst>
  </p:cSld>
  <p:clrMapOvr>
    <a:masterClrMapping/>
  </p:clrMapOvr>
  <p:transition>
    <p:pull dir="d"/>
  </p:transition>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was the first to</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my dad in the doorway. I froze. Within seconds, my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was shared by all. Dad walked slowly to the empty candy box. He picked it up, and watched it swing back and forth. Then he looked into the eyes of the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boys.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doesn’t seem so long ago that I was playing Valentine’s Day</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 said. “One year my cousins and I decided to try one on our Grandma Walker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we loved her. We just wanted to have some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69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 sneaked up to her</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 drew a gift there with red paint. Then we kicked the door and</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behind the bushes. When Grandma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appeared, she looked down. Even from 15 feet away we could see the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her eyes.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50464657"/>
      </p:ext>
    </p:extLst>
  </p:cSld>
  <p:clrMapOvr>
    <a:masterClrMapping/>
  </p:clrMapOvr>
  <p:transition>
    <p:pull dir="d"/>
  </p:transition>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89632"/>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Grandma</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for the fresh paint. Slowly, she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our joke. She tried to smile, absently wiping red paint on her clean and white apron(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围裙</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for the first time I noticed that his eyes were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.“Grandma died later that year. I never had another</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give her a real gift.”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Later that night a red heart-shaped box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79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Mrs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Hayes’ front doorstep. We hid behind the bushes to see how she would</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receiving a full box of candy.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24383309"/>
      </p:ext>
    </p:extLst>
  </p:cSld>
  <p:clrMapOvr>
    <a:masterClrMapping/>
  </p:clrMapOvr>
  <p:transition>
    <p:pull dir="d"/>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61.A.deserved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B.got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C.made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D.called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606" y="5357949"/>
            <a:ext cx="21865254" cy="664096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本文是一篇记叙文。作者和他的小伙伴们本想在情人节那天捉弄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听了父亲的相关故事后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他们改变了主意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送给了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一份真正的礼物。</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487203" y="8580100"/>
            <a:ext cx="2088981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常常因为孩子们偷了她的山莓而冲着孩子们喊叫。所以孩子们想要在情人节那天开她的玩笑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并认为那是她应得的。故选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918761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62.A.finding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B.stealing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C.buying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D.giving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borrow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加了引号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由此可以推断出“我们”偷摘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宝贵的山莓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就好像我们“偷”了金子一样。故选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754483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63.A.opening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B.closing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C.pulling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D.putting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out of reach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我们”够不着箱子。由此推断出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,George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练习用绳子将这个箱子拉过来。故选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5179039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64.A.know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B.observe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C.watch</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D.notice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froze.”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当“我”注意到父亲在门口时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我”吓得呆住了。故选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880987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65.A.happiness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B.anxiety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C.excitement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D.curiosity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3857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froze.”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作者在看到父亲之后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很害怕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很紧张。故此处应指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几秒钟之内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大家都感到焦虑不安。故选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546059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66.A.frightened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B.surprised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C.delighted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D.amused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6635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根据上文中的“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froze. Within seconds, my…was shared by 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孩子们看到父亲之后很害怕。故选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799148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67.A.jokes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B.games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C.roles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D.sports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213720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根据下文父亲的讲述可知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父亲在回忆他小时候捉弄自己的祖母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开祖母玩笑的事情。故选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2115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68.A.even though	B.so that</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C.in case	           D.as if</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338579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空前提到父亲的堂兄们和父亲决定同他们的祖母开个玩笑。空后提到父亲的堂兄和父亲爱他们的祖母。很明显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前后是转折关系。故选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977749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69.A.trouble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B.influence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C.time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D.fun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213720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try one on our Grandma Walker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父亲他们只是想开个玩笑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找点乐子。故选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382952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70.A.room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B.house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C.doorstep</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D.window</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97636" cy="36635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drew a gift there with red paint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…she looked down.”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他们用红色的颜料在门阶上画了一个礼物。当祖母开门出来后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她向下看。故选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299461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71.A.sat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B.hid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C.stood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D.fled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925628"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根据下文中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Even from 15 feet away…”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他们在踢完门之后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藏在了灌木丛的后面。故选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39275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72.A.gradually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B.suddenly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C.frequently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D.finally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2173100"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祖母终于从屋里出来了。故选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4619977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73.A.hurt	           B.joy</a:t>
            </a:r>
          </a:p>
          <a:p>
            <a:pPr>
              <a:lnSpc>
                <a:spcPct val="150000"/>
              </a:lnSpc>
              <a:spcAft>
                <a:spcPts val="0"/>
              </a:spcAft>
            </a:pPr>
            <a:r>
              <a:rPr lang="fr-FR"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C.trust	           D.concern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202139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祖母看到地上的礼物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当然很“开心”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眼睛里应该有高兴的神情。故选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2932379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74.A.reached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B.searched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C.asked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D.waited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250005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2083426" y="5181020"/>
            <a:ext cx="16042350"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祖母把画在地上的礼物当成了真正的礼物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她伸手去拿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结果摸了一手颜料。故选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363812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75.A.turned into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B.gave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away</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C.figured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out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D.talked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about</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213720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祖母摸了一手颜料后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慢慢弄明白了这是父亲他们开的玩笑。故选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209222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76.A.left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B.finished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C.started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D.paused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133540"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根据下文中父亲说的话可知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父亲在说完空前提到的内容后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停顿了一下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然后才说了下文的内容。故选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165973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77.A.weak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B.bright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C.open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D.wet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344540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5351437"/>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父亲提到了他的祖母去世的事。由此推知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父亲回忆起伤心的往事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眼睛应该是“湿润”了。故选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5454468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78.A.solution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B.method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C.chance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D.example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717716" cy="272749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972765" y="5240207"/>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父亲的祖母去世了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父亲再也没有机会给她一个真正的情人节礼物了。故选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962076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0721"/>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79.A.opened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B.carried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C.placed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D.made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38018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735767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…receiving a full box of candy.”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作者他们送给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礼物。由此推知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当天晚上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一个红色的心形盒子被“放”到了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的前门的门阶上。故选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615024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80.A.reply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B.react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C.refer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D.return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22646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作者他们藏在灌木丛后想看看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Lady Hayes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收到装满糖果的盒子之后的反应。故选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940855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was a cold winter’s afternoon. Robert stopped for a moment as he crossed the bridge and looked down at the river below. There were hardly any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the river. Near the bridge,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almost directly below, there was a small canoe, with a boy in it. Robert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was not wearing many clothes. He had a tremble and walked on.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heard a cry, “Help! Help!” The cry came from the river. Robert looked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boy was in the water and his canoe was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away. “Help! Help!” he called again.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25121657"/>
      </p:ext>
    </p:extLst>
  </p:cSld>
  <p:clrMapOvr>
    <a:masterClrMapping/>
  </p:clrMapOvr>
  <p:transition>
    <p:pull dir="d"/>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6881307"/>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Robert was a good swimmer. Taking off his clothes, 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into the river. The freezing water made him shiver all over,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a few seconds he reached the boy.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89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boy with him, he started to swim towards the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at that moment he noticed a large motorboat under the bridge. There were several people on the boat, all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his direction. Robert decided to swim towards the boat.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03641320"/>
      </p:ext>
    </p:extLst>
  </p:cSld>
  <p:clrMapOvr>
    <a:masterClrMapping/>
  </p:clrMapOvr>
  <p:transition>
    <p:pull dir="d"/>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10343794"/>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“Give me a hand,” he shouted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got near the boat. 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up into a row of faces. “It’s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thought. They look so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Silently they helped the boy into the boat and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him in a blanket. But they did not move to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Robert.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“Aren’t you going to pull me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too?” Robert asked.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“You!” said one of the men. Robert noticed that that man was standing next to a large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99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“You! Why? We were making a TV comedy and you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whole afternoon’s work! You can stay where you are!”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88778309"/>
      </p:ext>
    </p:extLst>
  </p:cSld>
  <p:clrMapOvr>
    <a:masterClrMapping/>
  </p:clrMapOvr>
  <p:transition>
    <p:pull dir="d"/>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81.A.rocks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B.fishermen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C.boats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D.swimmers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605" y="5357949"/>
            <a:ext cx="22301693" cy="664096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本文是一篇记叙文。一个寒冷的冬天的下午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罗伯特在过一座桥时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忽然听见一个小男孩在桥下呼救。罗伯特脱衣下水救小男孩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但到最后却发现那是在拍电视剧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自己做了“好事”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不但没受到赞扬</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反而受到责备。</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487203" y="8580100"/>
            <a:ext cx="2088981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…almost directly below, there was a small canoe, with a boy in it.”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河上几乎没有船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然而在桥下面有一叶独木舟。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rock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岩石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;fisherman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渔夫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;boat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;swimmer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游泳者。</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125235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82.A.however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B.besides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C.anyhow</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D.indeed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河上几乎没有船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然而在桥下面有一叶独木舟。前后是一种转折关系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987835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83.A.concluded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B.guessed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C.judged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D.noticed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2389124" cy="111049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罗伯特注意到男孩没有穿很多衣服。</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995727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84.A.Till then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B.Just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C.Far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away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D.From</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there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9364788" cy="128733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就在那时他听到求救声。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310728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85.A.down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B.sideways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C.forward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D.backward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5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罗伯特在桥上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所以他应该是“向下看”。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down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向下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;sideways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往一侧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;forward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向前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;backward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向后。</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671791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86.A.running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B.floating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C.flowing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D.fading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1092980" cy="128733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男孩在水里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他的独木舟漂走了。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869273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87.A.swam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B.stepped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C.dived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D.dropped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0444908" cy="128733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罗伯特脱掉衣服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跳入水中。</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791858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88.A.and	B.so</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D.but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219832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冰冷的水使他浑身发抖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但几秒钟后他就来到了男孩身边。此处前后是一种转折关系。故选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506023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89.A.Pushing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B.Dragging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C.Catching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D.Holding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9796836" cy="97881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罗伯特在水里拖着男孩。</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7095039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90.A.bank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B.bridge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C.canoe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D.boat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629484" cy="22646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此处指罗伯特拖着男孩向河岸游去。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bank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银行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岸</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;bridge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;canoe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独木舟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;boat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小船。</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55448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91.A.swimming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B.rowing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C.looking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D.screaming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349564"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罗伯特注意到桥下有一艘摩托艇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艇上的人向罗伯特和男孩的方向看。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3123903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92.A.since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B.till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C.once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D.as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969482" cy="25000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36736" y="5230373"/>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当他靠近这艘摩托艇时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他向艇上的人求救。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在此引导时间状语从句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时候”。</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922211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93.A.turned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B.looked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C.hurried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D.stood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413460" cy="202139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因为他在水里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所以抬头看见一排脸。</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变成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;look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;hurry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匆忙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;stand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站立。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39075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94.A.funny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B.heart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-warming</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C.worthwhile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D.fantastic</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197436"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2083426" y="5181020"/>
            <a:ext cx="16042350"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他抬头看见一排脸</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他觉得这很逗乐。故选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372011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95.A.relieved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B.touched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C.grateful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D.annoyed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588587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 were making a TV comedy and you…a whole afternoon’s work! You can stay where you are!’”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船上的人看起来很生气。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relieved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感到宽慰的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放心的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;touched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受感动的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;grateful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感激的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;annoyed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生气的。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984373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96.A.left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B.wrapped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C.placed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D.threw</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根据空格后的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a blanket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此处指用毯子裹住男孩。</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439100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97.A.save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B.thank</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C.assist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D.welcome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701492"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5351437"/>
            <a:ext cx="1540971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但是他们没有去帮助罗伯特。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挽救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;assist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帮助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;welcome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欢迎。</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28996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98.A.on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B.off</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C.away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D.out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181687"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972765" y="5240207"/>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“你们不把我拉出来吗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pull out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拉出来。</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45265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0721"/>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99.A.sail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B.lifeboat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C.camera</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D.container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438018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735767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 Why? We were making a TV comedy…”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罗伯特注意到那个人站在一个大摄影机旁边。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sail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航行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;lifeboat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救生船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;camera</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照相机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摄影机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;container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容器。</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769287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100.A.ruined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B.rescued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C.participated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D.improved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4"/>
            <a:ext cx="16645658" cy="341881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摩托艇上的人们在拍一个电视喜剧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而罗伯特毁掉了他们整个下午的工作。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ruin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毁掉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;rescue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营救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;participate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;improve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提高。</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296121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35469"/>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the night of August 24, 2001, everything changed when my friend’s car hit a wall with me inside. I lost most of my right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I was left bleeding with several broken bones.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my mind was still very clear in the hospital. I just kept telling myself to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 I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with the doctors that once I could roll onto my side, I would leave. They agreed. Two weeks later, I was</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go home.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19073567"/>
      </p:ext>
    </p:extLst>
  </p:cSld>
  <p:clrMapOvr>
    <a:masterClrMapping/>
  </p:clrMapOvr>
  <p:transition>
    <p:pull dir="d"/>
  </p:transition>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left the hospital, the fight was far from over. My left knee was badly injured, which</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different surgeries(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外科手术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over the next few years. And soon, more of my right leg had to be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This made it harder to wear my false leg, so I donated it to a nurse who couldn’t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109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one for herself, from</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gained greater happiness than the joy I felt on any day I was able to wear it myself.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20505173"/>
      </p:ext>
    </p:extLst>
  </p:cSld>
  <p:clrMapOvr>
    <a:masterClrMapping/>
  </p:clrMapOvr>
  <p:transition>
    <p:pull dir="d"/>
  </p:transition>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People often tell me they’re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me for staying strong. But in my mind, I can do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 stay strong. So, on the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left the hospital, I made a promise to myself to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live life to the fullest. I soon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everyday life again, until one day I realized I wasn’t living my life 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 I wanted to. After 13 years of thinking I was confident, and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knew I should help people around me.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91482062"/>
      </p:ext>
    </p:extLst>
  </p:cSld>
  <p:clrMapOvr>
    <a:masterClrMapping/>
  </p:clrMapOvr>
  <p:transition>
    <p:pull dir="d"/>
  </p:transition>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5727145"/>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2014, I even started modeling. My dream is that one day a little girl will see me in a magazine and say, “Wow, she’s</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she had only one leg. I could do that too some day, even though I have a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119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My dream is simple, to</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people to believe they are beautiful the way they are.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49008816"/>
      </p:ext>
    </p:extLst>
  </p:cSld>
  <p:clrMapOvr>
    <a:masterClrMapping/>
  </p:clrMapOvr>
  <p:transition>
    <p:pull dir="d"/>
  </p:transition>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979182" y="2062613"/>
            <a:ext cx="20156524"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101.A.foot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B.knee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C.leg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D.arm</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605" y="5357950"/>
            <a:ext cx="22301693" cy="433264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本文是一篇记叙文。文章讲述作者在一次事故中失去了右腿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但一直保持坚强自信的心态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并最终迈出了新的一步。作者决定以自己的故事来激励他人发现自己不一样的美。</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487203" y="8580100"/>
            <a:ext cx="2088981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根据后文所知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作者失去了右腿。</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000193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102.A.However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B.Therefore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C.Besides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D.Thus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9724828" cy="106079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作者身受重伤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但意识清醒。</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917769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103.A.keep 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B.stick</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C.insist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D.hold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341881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10016" y="5128578"/>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作者不停地告诉自己要坚持住。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keep 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继续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;stick to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坚持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计划、想法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);insist 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坚决主张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;hold 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坚持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尤指在困难面前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162986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104.A.consulted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B.argued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C.debated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D.required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773500" cy="226465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作者与医生商量一旦可以自己翻身就要求出院。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consult with sb</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与某人商量。</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881556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105.A.asked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B.allowed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C.admitted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D.applied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5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两周后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作者被允许回家。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;allow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允许</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;admit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承认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;apply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应用。</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903350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106.A.Because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B.When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C.Although</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D.As</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27582" y="5419774"/>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尽管作者出院了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但后面还有很多困难。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although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引导让步状语从句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意为“尽管”。</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243244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107.A.took place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B.resulted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C.came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about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D.brought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213660" cy="250007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3985" y="5212322"/>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作者的左膝盖受伤严重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这导致作者在接下来的几年要做多次手术。</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784775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108.A.repaired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B.rebuilt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C.recovered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D.removed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作者的右腿被切除了更大的面积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导致不能戴义肢。</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204057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109.A.afford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B.make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C.borrow</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D.lose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213660" cy="207186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作者把义肢捐给了一位买不起义肢的护士。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afford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负担得起。</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572280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110.A.it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C.whom</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D.which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629484" cy="22646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558610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捐赠义肢这件事情带给作者极大的快乐。此处是非限制性定语从句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from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后接关系代词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672353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111.A.fond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B.proud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C.aware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D.sick</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349564" cy="21983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人们为作者的坚强感到骄傲。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喜欢的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;proud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骄傲的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;aware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知道的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生病的。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439782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112.A.anything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B.everything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C.nothing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D.something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969482" cy="25000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36736" y="5230373"/>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但在作者的心里只能保持坚强。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can do nothing but do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只能做某事。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929058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113.A.moment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B.minute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C.hour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D.day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202139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在作者离开医院的那一天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作者对自己许下了一个承诺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要活得充实。</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212477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114.A.always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B.almost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C.also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D.already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250006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2083426" y="5181020"/>
            <a:ext cx="16042350"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作者跟自己说要一直过充实的生活。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always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总是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;almost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几乎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;also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;already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已经。</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520328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115.A.took 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B.set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up</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C.got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over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D.settled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into</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1741052" cy="128733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作者很快就重新适应了日常生活。</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743021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116.A.richly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B.easily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C.comfortably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D.fully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341882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此处指作者意识到自己的生活没有自己想要的那么充实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与前面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live life to the fullest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相呼应。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richly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丰富地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;easily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容易地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;comfortably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舒服地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;fully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完全地。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98597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117.A.at first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B.for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first time</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C.for</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while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D.once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a while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701492" cy="344539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5351437"/>
            <a:ext cx="1540971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经过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13</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年的思考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作者开始有了信心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并且第一次想帮助周围的人。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first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起初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 the first time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第一次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 a while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暂时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;once in a while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偶尔。</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170070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118.A.ambitious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B.brave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C.beautiful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D.determined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181687" cy="341882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972765" y="5240207"/>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…believe they are beautiful…”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此处指她很漂亮。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ambitious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有雄心的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;brave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勇敢的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;beautiful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美丽的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;determined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有决心的。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638499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0721"/>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119.A.talent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B.disability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C.problem</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D.doubt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217342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735767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此处指尽管身体上有缺陷。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talent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才能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;disability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缺陷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;problem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问题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;doubt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怀疑。</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606611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120.A.force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B.hope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C.inform</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D.inspire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45658"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作者梦想能够激励人们相信自己独特的美。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强迫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;hope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希望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;inform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通知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;inspire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激励。</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516518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1750482"/>
            <a:ext cx="21657952" cy="10343794"/>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feel that I was blessed by an angel not long ago. I was out in town with my husband. We live in a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town. Because of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cold,my</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122</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shrunk,causing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my anniversary ring to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123</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didn’t notice this until we got home. I became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124</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ill and ached all over. I thought my husband was going to have a heart attack.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Although it is a material item, it is yet very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125</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went out and retraced our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126</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where we came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back.I</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called the stores we were in and no one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127</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 in. I thought it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sure.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6892208"/>
      </p:ext>
    </p:extLst>
  </p:cSld>
  <p:clrMapOvr>
    <a:masterClrMapping/>
  </p:clrMapOvr>
  <p:transition>
    <p:pull dir="d"/>
  </p:transition>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4572983"/>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Well,at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around midnight last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night,our</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dogs went mad. We have a sunroom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129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our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home.The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door to that is usually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that night, we left it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unlocked.My</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all-terrain motor scooter(</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小型摩托车</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was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131</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out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there.In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its basket was a ring box…holding my ring!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41140596"/>
      </p:ext>
    </p:extLst>
  </p:cSld>
  <p:clrMapOvr>
    <a:masterClrMapping/>
  </p:clrMapOvr>
  <p:transition>
    <p:pull dir="d"/>
  </p:transition>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There was also a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 told the story of this stranger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ring and recognizing the work, as it is a piece made particularly. The person then went to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jeweller’s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about finding the ring.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jeweller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a friend of mine so she gave her my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the town is so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small,we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are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find.The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stranger who found the ring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some ribbon(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丝线</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the store in order to keep the ring around the finger when it is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then she also left a gift card for us to take our family out to the movies as a Christmas gift. The note was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139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“Santa’s elf(</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小精灵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My friend is keeping her lips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about whom it was.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01168864"/>
      </p:ext>
    </p:extLst>
  </p:cSld>
  <p:clrMapOvr>
    <a:masterClrMapping/>
  </p:clrMapOvr>
  <p:transition>
    <p:pull dir="d"/>
  </p:transition>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979182" y="2062613"/>
            <a:ext cx="20156524"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121.A.modern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B.small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C.big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D.developed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605" y="5357949"/>
            <a:ext cx="22301693" cy="584061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讲述了作者不小心弄丢了戒指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捡到戒指的好心人找到了作者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将戒指放在她的车篮里并附上了一张写着找寻戒指主人的经过的纸条。</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487203" y="8580100"/>
            <a:ext cx="2088981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根据最后一段的“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town is so small…”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作者所在的城镇很小。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modern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现代的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;small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;big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;developed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发达的。</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045302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122.A.ring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B.hand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C.brain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D.finger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25000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因为寒冷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手指收缩了戒指才会掉。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戒指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;brain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;finger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手指。</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669491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123.A.fall off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B.leave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behind</a:t>
            </a: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C.break</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down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away</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213660" cy="201942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10016" y="5128578"/>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戒指从手指上脱落了。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fall off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脱落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;leave behind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留下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;break down(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机器等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损坏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;go away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离开。</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435448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124.A.firmly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B.formally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C.identically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D.physically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588587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thought my husband was going to have a heart attack.”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在发现戒指不见后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作者觉得丈夫的心脏病要发作了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这是身体上的反应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所以作者也应该是身体生病了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浑身疼痛。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firmly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坚定地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;formally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正式地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;identically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相同地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;physically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身体上地。</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9869389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125.A.valuable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B.challenging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C.memorable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D.beneficial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438018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作者夫妇知道戒指不见之后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反应很大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这说明这枚戒指应该是很有纪念意义的。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valuable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有价值的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;challenging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具有挑战性的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memorable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值得纪念的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;beneficial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有益的。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891613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126.A.footprints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B.steps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C.streets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D.directions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4"/>
            <a:ext cx="17213660" cy="373559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27582" y="5419774"/>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作者的丈夫沿着他们之前走过的路寻找戒指。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retrace one’s steps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意为“原路返回”。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footprint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脚印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;step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步子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步伐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;street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街道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;direction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方向。</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2645479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127.A.took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B.pressed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C.turned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D.counted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441147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3985" y="5212322"/>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called the stores we were 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作者给他们之前去过的商店打了电话。作者打电话肯定是询问有没有人捡到戒指并将戒指上交。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意为“上交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交还”。</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766809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128.A.gone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B.stolen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C.changed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D.transformed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474371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called the stores we were in and no one…it 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作者给去过的商店打电话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但是没有人交还戒指。这时候作者认为她的戒指没了。</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be gone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意为“某物不见了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消失了”。</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993538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129.A.adapted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B.attached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C.exposed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D.held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272748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作者的家里有一间日光室。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attached to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此处意为“隶属于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299289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130.A.open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B.abandoned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C.closed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D.locked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629484" cy="525560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5586102"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that night, we left it unlocked.”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那天晚上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作者没锁日光室的门。作者平常都会把日光室的门锁上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但是那天晚上没锁。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;abandon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遗弃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;close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关闭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锁起来。</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2059478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131.A.made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B.parked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C.repaired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D.destroyed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1597036" cy="111049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作者的小摩托车停放在日光室里。</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428398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132.A.slogan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B.advertisement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C.note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D.announcement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845508" cy="341882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36736" y="5230373"/>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note was…‘Santa’s elf(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小精灵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车篮里除了戒指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还有一张纸条。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slogan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标语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;advertisement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广告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纸条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;announcement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宣言。</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975289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133.A.handling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B.exploring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C.finding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D.chasing</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0732940" cy="106079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这位好心人发现了作者的戒指。</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242781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134.A.explained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B.complained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C.wondered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D.argued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341881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2083426" y="5181020"/>
            <a:ext cx="16042350"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那个人找到了宝石钟表匠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解释说她发现了一枚戒指。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explain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;complain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抱怨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;wonder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想知道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;argue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争论。</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679863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135.A.phone number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B.photo</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C.mailbox</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D.name</a:t>
            </a: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322602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jeweller</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is a friend of mine…”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钟表匠是作者的朋友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所以宝石钟表匠应该是告诉了那位好心人作者的名字。</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078810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136.A.difficult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B.easy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C.incredible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D.complex</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493580" cy="341882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town is so small…”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城镇很小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所以找到作者一家很容易。</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difficult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困难的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;easy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容易的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;incredible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难以置信的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;complex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复杂的。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100592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137.A.purchased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B.tore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C.sold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D.borrowed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701492" cy="2500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5351437"/>
            <a:ext cx="1540971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the store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那位好心人是在商店里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所以肯定是购买丝线。</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323324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138.A.warm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B.rainy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C.foggy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D.cold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181687" cy="341882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972765" y="5240207"/>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Because of the cold…”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此处表示天气寒冷。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温暖的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多雨的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;foggy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有雾的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cold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寒冷的。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0484290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0721"/>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139.A.called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B.written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C.signed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D.noticed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341881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735767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根据句意可知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,Santa’s elf(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小精灵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是那位好心人签的名字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所以是署名为“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Santa’s elf(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小精灵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打电话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;write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;sign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署名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;notice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察觉。</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048944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140.A.tight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B.painted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C.secret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D.clear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4"/>
            <a:ext cx="16645658" cy="457297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那位好心人将自己称为圣诞老人的小精灵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说明她不想让作者知道自己是谁。所以作者的朋友的嘴巴很严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她不告诉作者那个人到底是谁。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tight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紧的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牢固的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;painted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被描绘的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;secret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秘密的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;clear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清晰的。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413647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1750482"/>
            <a:ext cx="21657952" cy="911364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It’s 27 years since my last conversation with my mother, who didn’t finish school like many of her contemporary girls. She often told me, “I never got my</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 one day you will.”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Pointing to a tree or cow, she asked me to</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their English names after her. Feeling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asked, “Mama, why do I have to learn these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phrases?” She held her pen right before my eyes. “Hold it firmly,” she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me, “for this pen and the new foreign language will be your compass to</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around the world.” Sadly, my mother died of breast cancer when I was six.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37985919"/>
      </p:ext>
    </p:extLst>
  </p:cSld>
  <p:clrMapOvr>
    <a:masterClrMapping/>
  </p:clrMapOvr>
  <p:transition>
    <p:pull dir="d"/>
  </p:transition>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9113649"/>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Turning seven, I travelled 30 miles to live closer to my school. But “closer” is a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term in Uganda, which</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148</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had to get up as the</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149</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sun rose and then ran 8.8 miles barefoot to school. Also, I needed to carry a stick in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150</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snakes and dogs. During the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151</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season, the path to school was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152</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daily and I’d swim with one hand, using the other hand to</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153</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book bag on my head.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Research shows 70 per cent of poor children don’t</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154</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primary school in Uganda. Reasons for this</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155</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dropout rate include the long</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156</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some children must</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157</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among many other reasons.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07957659"/>
      </p:ext>
    </p:extLst>
  </p:cSld>
  <p:clrMapOvr>
    <a:masterClrMapping/>
  </p:clrMapOvr>
  <p:transition>
    <p:pull dir="d"/>
  </p:transition>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2668" y="2114773"/>
            <a:ext cx="21657952" cy="3418821"/>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Fortunately, I’ve made it. Whenever I see the sunrise, I am</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158</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 the wisdom of my mother, who</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159</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 to dream big and to use the</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160</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the pen to make my dream come true.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02DE3F78-4C9D-44A2-B0FC-2F019FE8A96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3855454-51A5-4B6B-881D-138F4B3731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6031008-0D7F-4B35-AB8A-06EA795EA8D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19749047"/>
      </p:ext>
    </p:extLst>
  </p:cSld>
  <p:clrMapOvr>
    <a:masterClrMapping/>
  </p:clrMapOvr>
  <p:transition>
    <p:pull dir="d"/>
  </p:transition>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979182" y="2062613"/>
            <a:ext cx="20156524"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141.A.degree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B.scholarship</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C.recommendation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D.admission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605" y="5357950"/>
            <a:ext cx="22301693" cy="435238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2134674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本文是一篇记叙文。文章讲述了作者在母亲的教育下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克服种种困难完成学业并实现梦想的故事。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1" name="矩形 10">
            <a:extLst>
              <a:ext uri="{FF2B5EF4-FFF2-40B4-BE49-F238E27FC236}">
                <a16:creationId xmlns:a16="http://schemas.microsoft.com/office/drawing/2014/main" id="{763F1682-6393-4D86-88AC-144F67C6EA2D}"/>
              </a:ext>
            </a:extLst>
          </p:cNvPr>
          <p:cNvSpPr/>
          <p:nvPr/>
        </p:nvSpPr>
        <p:spPr>
          <a:xfrm>
            <a:off x="1532025" y="7445679"/>
            <a:ext cx="2088981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根据上文可知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母亲没能完成学业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因此没有获得学位。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degree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;scholarship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奖学金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;recommendation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;admission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录用。</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423742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142.A.recite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B.use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C.repeat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D.guess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357676" cy="2500073"/>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作者的母亲让作者跟着她重复一棵树或一头牛的英文名字。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recite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背诵</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;repeat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重复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;guess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猜测。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429122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143.A.anxious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B.curious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C.disappointed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D.annoyed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338579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10016" y="5128578"/>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…‘Mama, why do I have to learn…’”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作者感到很烦恼。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anxious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焦虑的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;curious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好奇的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;disappointed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失望的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;annoyed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恼怒</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烦恼。</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320077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144.A.tough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B.new</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C.foreign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D.old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322602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new foreign language…’”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对于作者而言这些都是国外的短语词组。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tough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艰难的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;foreign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国外的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;old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老的。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228809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145.A.encouraged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B.consulted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C.blamed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D.frightened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7"/>
            <a:ext cx="17357676" cy="338580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…new foreign language will be your compass…’”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母亲是在鼓励作者。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encourage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鼓励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;consult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咨询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;blame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责备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;frighten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使害怕。</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183228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146.A.fly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B.turn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C.walk</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D.sail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269924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27582" y="5419774"/>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此处表示这支笔和这门新的外语将是你环游世界的指南针。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飞翔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turn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转向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;walk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步行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;sail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航行。</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893707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147.A.relative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B.real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C.simple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D.technical</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213660" cy="213720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3985" y="5212322"/>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但是“更近”在乌干达是一个相对而言的词语。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relative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相对的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真的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;simple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简单的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;technical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技术上的。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532724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148.A.shows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B.means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C.proves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D.states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这意味着作者必须在太阳升起时就起床。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show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展示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;mean</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意味着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;prove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证明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;state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声明。</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416691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149.A.warm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B.early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C.bright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D.hot</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213660"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作者要在太阳升起时就起床。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warm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温暖的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;early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早的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;bright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明亮的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热的。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42809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150.A.search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B.possession</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C.spite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D.case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629484"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5586102"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作者需要携带一根棍子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以防蛇和狗。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case of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是固定词组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意为“以防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以防万一”。</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541182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151.A.summer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B.cold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C.rainy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D.dry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349564" cy="3140839"/>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根据下文“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…I’d swim with one hand…”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此处表示在雨季。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summer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夏季的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寒冷的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下雨的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干的。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51275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152.A.damaged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B.repaired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C.blocked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D.flooded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5053420"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36736" y="5230373"/>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在雨季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去学校的路经常被水淹没。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damage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破坏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;repair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;block</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堵塞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;flood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淹没。</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734757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153.A.drag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B.hold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C.put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D.take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45658" cy="226465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作者用一只手游泳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用另一个手握住放在头上的书包。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drag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;hold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握住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;put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放置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拿。</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161081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154.A.attend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B.enter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C.complete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D.continue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6689040" cy="341881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2083426" y="5181020"/>
            <a:ext cx="16042350"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研究表明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乌干达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70%</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的贫困儿童没有完成小学学业。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attend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参加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;enter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进入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;complete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完成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;continue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继续。</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976930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155.A.constant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B.steady</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C.low</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D.high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6689040"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根据上文可知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乌干达的辍学率很高。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constant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不变的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;steady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稳定的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;low</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低的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高的。</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692661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156.A.distances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B.periods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C.lists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D.stories</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5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long</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以及文章内容可知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一些孩子上学必须要走很远的路。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distance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距离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;period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列表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;story</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故事。</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148499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157.A.cover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B.consider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C.judge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D.measure</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701492" cy="366359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5351437"/>
            <a:ext cx="15409712"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辍学率如此之高的原因包括</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有些孩子必须长途跋涉去上学。</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cover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覆盖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行走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;consider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;judge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;measure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测量。</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243461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158.A.informed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B.warned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C.reminded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D.told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7181687" cy="250007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972765" y="5240207"/>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每当我看到太阳升起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我就会想起我母亲的智慧。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reminded of</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意为“想起”。</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661275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80721"/>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159.A.enabled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B.inspired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C.expected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D.intended</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6"/>
            <a:ext cx="1735767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735767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母亲鼓舞作者要有远大的梦想。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enable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使能够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;inspire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鼓舞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;expect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期待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打算。</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411333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8516" y="2062613"/>
            <a:ext cx="20407190" cy="3385799"/>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160.A.value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B.power</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C.symbol</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D.length</a:t>
            </a:r>
            <a:endPar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36736" y="5373815"/>
            <a:ext cx="15197436" cy="22646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20604" y="2123727"/>
            <a:ext cx="22301693"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0118" y="5181020"/>
            <a:ext cx="16645658"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母亲还鼓励作者用笔的力量使自己的梦想成真。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value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价值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;power</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力量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;symbol</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符号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;length</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长度。</a:t>
            </a:r>
            <a:endParaRPr lang="zh-CN" altLang="en-US" sz="5000" dirty="0">
              <a:latin typeface="微软雅黑" panose="020B0503020204020204" pitchFamily="34" charset="-122"/>
              <a:ea typeface="微软雅黑" panose="020B0503020204020204" pitchFamily="34" charset="-122"/>
            </a:endParaRPr>
          </a:p>
        </p:txBody>
      </p:sp>
      <p:grpSp>
        <p:nvGrpSpPr>
          <p:cNvPr id="13" name="组合 12">
            <a:extLst>
              <a:ext uri="{FF2B5EF4-FFF2-40B4-BE49-F238E27FC236}">
                <a16:creationId xmlns:a16="http://schemas.microsoft.com/office/drawing/2014/main" id="{A231CB74-735C-4B4D-BBC8-772ABB4A328E}"/>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AC46BAF-F8F0-4667-80D1-A3F5616979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0665171-7142-4DF2-B11C-D8C3B5E864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34344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5083</TotalTime>
  <Words>23188</Words>
  <Application>Microsoft Office PowerPoint</Application>
  <PresentationFormat>自定义</PresentationFormat>
  <Paragraphs>1761</Paragraphs>
  <Slides>328</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328</vt:i4>
      </vt:variant>
    </vt:vector>
  </HeadingPairs>
  <TitlesOfParts>
    <vt:vector size="335"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730</cp:revision>
  <dcterms:created xsi:type="dcterms:W3CDTF">2016-01-31T01:38:40Z</dcterms:created>
  <dcterms:modified xsi:type="dcterms:W3CDTF">2019-11-07T03:11:36Z</dcterms:modified>
</cp:coreProperties>
</file>