
<file path=[Content_Types].xml><?xml version="1.0" encoding="utf-8"?>
<Types xmlns="http://schemas.openxmlformats.org/package/2006/content-types">
  <Default Extension="vml" ContentType="application/vnd.openxmlformats-officedocument.vmlDrawing"/>
  <Default Extension="jpeg" ContentType="image/jpeg"/>
  <Default Extension="png" ContentType="image/png"/>
  <Default Extension="wmf" ContentType="image/x-wmf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activeX/activeX1.bin" ContentType="application/vnd.ms-office.activeX"/>
  <Override PartName="/ppt/activeX/activeX1.xml" ContentType="application/vnd.ms-office.activeX+xml"/>
  <Override PartName="/ppt/activeX/activeX2.bin" ContentType="application/vnd.ms-office.activeX"/>
  <Override PartName="/ppt/activeX/activeX2.xml" ContentType="application/vnd.ms-office.activeX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handoutMasterIdLst>
    <p:handoutMasterId r:id="rId21"/>
  </p:handoutMasterIdLst>
  <p:sldIdLst>
    <p:sldId id="287" r:id="rId3"/>
    <p:sldId id="257" r:id="rId4"/>
    <p:sldId id="385" r:id="rId6"/>
    <p:sldId id="331" r:id="rId7"/>
    <p:sldId id="330" r:id="rId8"/>
    <p:sldId id="307" r:id="rId9"/>
    <p:sldId id="308" r:id="rId10"/>
    <p:sldId id="264" r:id="rId11"/>
    <p:sldId id="310" r:id="rId12"/>
    <p:sldId id="258" r:id="rId13"/>
    <p:sldId id="336" r:id="rId14"/>
    <p:sldId id="340" r:id="rId15"/>
    <p:sldId id="337" r:id="rId16"/>
    <p:sldId id="382" r:id="rId17"/>
    <p:sldId id="417" r:id="rId18"/>
    <p:sldId id="435" r:id="rId19"/>
    <p:sldId id="436" r:id="rId20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FF0000"/>
    <a:srgbClr val="00FF00"/>
    <a:srgbClr val="990000"/>
    <a:srgbClr val="FF9900"/>
    <a:srgbClr val="000099"/>
    <a:srgbClr val="0066FF"/>
    <a:srgbClr val="00CC00"/>
    <a:srgbClr val="66FF66"/>
    <a:srgbClr val="00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 autoAdjust="0"/>
    <p:restoredTop sz="94660" autoAdjust="0"/>
  </p:normalViewPr>
  <p:slideViewPr>
    <p:cSldViewPr>
      <p:cViewPr varScale="1">
        <p:scale>
          <a:sx n="67" d="100"/>
          <a:sy n="67" d="100"/>
        </p:scale>
        <p:origin x="1476" y="60"/>
      </p:cViewPr>
      <p:guideLst>
        <p:guide orient="horz" pos="27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5003" cy="45003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4" Type="http://schemas.openxmlformats.org/officeDocument/2006/relationships/tableStyles" Target="tableStyles.xml"/><Relationship Id="rId23" Type="http://schemas.openxmlformats.org/officeDocument/2006/relationships/viewProps" Target="viewProps.xml"/><Relationship Id="rId22" Type="http://schemas.openxmlformats.org/officeDocument/2006/relationships/presProps" Target="presProps.xml"/><Relationship Id="rId21" Type="http://schemas.openxmlformats.org/officeDocument/2006/relationships/handoutMaster" Target="handoutMasters/handoutMaster1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activeX1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页眉占位符 43009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200" noProof="1" dirty="0"/>
            </a:lvl1pPr>
          </a:lstStyle>
          <a:p>
            <a:endParaRPr lang="zh-CN" altLang="en-US"/>
          </a:p>
        </p:txBody>
      </p:sp>
      <p:sp>
        <p:nvSpPr>
          <p:cNvPr id="43011" name="日期占位符 43010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200" noProof="1" dirty="0"/>
            </a:lvl1pPr>
          </a:lstStyle>
          <a:p>
            <a:endParaRPr lang="zh-CN" altLang="en-US"/>
          </a:p>
        </p:txBody>
      </p:sp>
      <p:sp>
        <p:nvSpPr>
          <p:cNvPr id="43012" name="页脚占位符 43011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>
              <a:defRPr sz="1200" noProof="1" dirty="0"/>
            </a:lvl1pPr>
          </a:lstStyle>
          <a:p>
            <a:endParaRPr lang="zh-CN" altLang="en-US"/>
          </a:p>
        </p:txBody>
      </p:sp>
      <p:sp>
        <p:nvSpPr>
          <p:cNvPr id="43013" name="灯片编号占位符 43012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algn="r">
              <a:defRPr sz="1200" noProof="1" dirty="0"/>
            </a:lvl1pPr>
          </a:lstStyle>
          <a:p>
            <a:fld id="{8F007991-C42A-4718-A9A7-7720C791DAE7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  <a:endParaRPr lang="zh-CN" altLang="en-US" noProof="0"/>
          </a:p>
          <a:p>
            <a:pPr lvl="1"/>
            <a:r>
              <a:rPr lang="zh-CN" altLang="en-US" noProof="0"/>
              <a:t>第二级</a:t>
            </a:r>
            <a:endParaRPr lang="zh-CN" altLang="en-US" noProof="0"/>
          </a:p>
          <a:p>
            <a:pPr lvl="2"/>
            <a:r>
              <a:rPr lang="zh-CN" altLang="en-US" noProof="0"/>
              <a:t>第三级</a:t>
            </a:r>
            <a:endParaRPr lang="zh-CN" altLang="en-US" noProof="0"/>
          </a:p>
          <a:p>
            <a:pPr lvl="3"/>
            <a:r>
              <a:rPr lang="zh-CN" altLang="en-US" noProof="0"/>
              <a:t>第四级</a:t>
            </a:r>
            <a:endParaRPr lang="zh-CN" altLang="en-US" noProof="0"/>
          </a:p>
          <a:p>
            <a:pPr lvl="4"/>
            <a:r>
              <a:rPr lang="zh-CN" altLang="en-US" noProof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noProof="1" dirty="0"/>
            </a:lvl1pPr>
          </a:lstStyle>
          <a:p>
            <a:fld id="{C8B1F6E3-9DC9-450A-B23F-40D83FD96AF7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幻灯片图像占位符 1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ln>
            <a:solidFill>
              <a:srgbClr val="000000"/>
            </a:solidFill>
            <a:miter lim="800000"/>
          </a:ln>
        </p:spPr>
      </p:sp>
      <p:sp>
        <p:nvSpPr>
          <p:cNvPr id="6146" name="备注占位符 2"/>
          <p:cNvSpPr>
            <a:spLocks noGrp="1" noChangeArrowheads="1"/>
          </p:cNvSpPr>
          <p:nvPr>
            <p:ph type="body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r>
              <a:rPr lang="zh-CN" altLang="en-US"/>
              <a:t>状态条件两头看，互相应正是关键。同体条件必须有，多个受力不简单。</a:t>
            </a:r>
            <a:endParaRPr lang="zh-CN" altLang="en-US"/>
          </a:p>
          <a:p>
            <a:endParaRPr lang="zh-CN" altLang="en-US"/>
          </a:p>
        </p:txBody>
      </p:sp>
      <p:sp>
        <p:nvSpPr>
          <p:cNvPr id="6147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C420474-E190-4112-AA5A-BF5AB0AD8F7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幻灯片图像占位符 1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ln>
            <a:solidFill>
              <a:srgbClr val="000000"/>
            </a:solidFill>
            <a:miter lim="800000"/>
          </a:ln>
        </p:spPr>
      </p:sp>
      <p:sp>
        <p:nvSpPr>
          <p:cNvPr id="6146" name="备注占位符 2"/>
          <p:cNvSpPr>
            <a:spLocks noGrp="1" noChangeArrowheads="1"/>
          </p:cNvSpPr>
          <p:nvPr>
            <p:ph type="body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r>
              <a:rPr lang="zh-CN" altLang="en-US"/>
              <a:t>状态条件两头看，互相应正是关键。同体条件必须有，多个受力不简单。</a:t>
            </a:r>
            <a:endParaRPr lang="zh-CN" altLang="en-US"/>
          </a:p>
          <a:p>
            <a:endParaRPr lang="zh-CN" altLang="en-US"/>
          </a:p>
        </p:txBody>
      </p:sp>
      <p:sp>
        <p:nvSpPr>
          <p:cNvPr id="6147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C420474-E190-4112-AA5A-BF5AB0AD8F7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C67C57-CC39-477D-B760-A1F9AC1FA45B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4660F5-FA0F-4B36-8B15-04C1717F76A5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E3339E-2FED-4838-9DFA-7DE943B82D28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9557A2-C2DC-45AB-ADB2-07C2876C8818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BF6542-7AB0-4E4D-AB1D-CB7951FAA179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78A1CA-1227-4487-9BAB-D8039FBBF2F2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29CBE4-6BFA-4218-930E-F99A571C5F89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0DD7AF-C8A3-41EE-B1CF-60ABC19A60DA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FE1264-D836-40EE-9F73-8F16C1F5D2A9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34D731-50EA-4E16-91FD-24C42A9C3C9B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BB88AB-88EB-41A1-916A-DAC8201D4129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9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noProof="1" dirty="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B4658F56-F8E5-492F-A20B-34208A3DC60E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.GIF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6.png"/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8.jpeg"/><Relationship Id="rId1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0.png"/><Relationship Id="rId2" Type="http://schemas.microsoft.com/office/2007/relationships/media" Target="file:///D:\&#21407;&#21019;&#35838;&#20214;\&#31532;&#22235;&#33410;%20&#20108;&#21147;&#24179;&#34913;\9-&#35270;&#39057;-02-&#20108;&#21147;&#24179;&#34913;&#26465;&#20214;1.flv" TargetMode="External"/><Relationship Id="rId1" Type="http://schemas.openxmlformats.org/officeDocument/2006/relationships/video" Target="file:///D:\&#21407;&#21019;&#35838;&#20214;\&#31532;&#22235;&#33410;%20&#20108;&#21147;&#24179;&#34913;\9-&#35270;&#39057;-02-&#20108;&#21147;&#24179;&#34913;&#26465;&#20214;1.flv" TargetMode="External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png"/><Relationship Id="rId2" Type="http://schemas.microsoft.com/office/2007/relationships/media" Target="file:///D:\&#21407;&#21019;&#35838;&#20214;\&#31532;&#22235;&#33410;%20&#20108;&#21147;&#24179;&#34913;\9-&#35270;&#39057;-03-&#20108;&#21147;&#24179;&#34913;&#26465;&#20214;2.flv" TargetMode="External"/><Relationship Id="rId1" Type="http://schemas.openxmlformats.org/officeDocument/2006/relationships/video" Target="file:///D:\&#21407;&#21019;&#35838;&#20214;\&#31532;&#22235;&#33410;%20&#20108;&#21147;&#24179;&#34913;\9-&#35270;&#39057;-03-&#20108;&#21147;&#24179;&#34913;&#26465;&#20214;2.flv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2.wmf"/><Relationship Id="rId1" Type="http://schemas.openxmlformats.org/officeDocument/2006/relationships/control" Target="../activeX/activeX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2.v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3.wmf"/><Relationship Id="rId2" Type="http://schemas.openxmlformats.org/officeDocument/2006/relationships/control" Target="../activeX/activeX2.xml"/><Relationship Id="rId1" Type="http://schemas.openxmlformats.org/officeDocument/2006/relationships/image" Target="../media/image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4.png"/><Relationship Id="rId1" Type="http://schemas.openxmlformats.org/officeDocument/2006/relationships/image" Target="../media/image7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7.png"/><Relationship Id="rId1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7.png"/><Relationship Id="rId1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TextBox 3"/>
          <p:cNvSpPr txBox="1">
            <a:spLocks noChangeArrowheads="1"/>
          </p:cNvSpPr>
          <p:nvPr/>
        </p:nvSpPr>
        <p:spPr bwMode="auto">
          <a:xfrm>
            <a:off x="968375" y="547688"/>
            <a:ext cx="7207250" cy="854075"/>
          </a:xfrm>
          <a:prstGeom prst="rect">
            <a:avLst/>
          </a:prstGeom>
          <a:solidFill>
            <a:srgbClr val="92D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50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第八章 第２节 二力平衡</a:t>
            </a:r>
            <a:endParaRPr lang="zh-CN" altLang="en-US" sz="5000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pic>
        <p:nvPicPr>
          <p:cNvPr id="4098" name="图片 1" descr="平衡鸟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4275" y="1761173"/>
            <a:ext cx="4235450" cy="423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8" name="Picture 8" descr="线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74625"/>
            <a:ext cx="9144000" cy="15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 bwMode="auto">
          <a:xfrm>
            <a:off x="404813" y="1800225"/>
            <a:ext cx="2336800" cy="522288"/>
          </a:xfrm>
          <a:prstGeom prst="rect">
            <a:avLst/>
          </a:prstGeom>
          <a:solidFill>
            <a:srgbClr val="FFC00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anchor="ctr"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>
              <a:defRPr/>
            </a:pPr>
            <a:r>
              <a:rPr lang="zh-CN" altLang="en-US" sz="2800" b="1" noProof="1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物体不受力时</a:t>
            </a:r>
            <a:endParaRPr lang="zh-CN" altLang="en-US" sz="2800" b="1" noProof="1">
              <a:solidFill>
                <a:srgbClr val="000000"/>
              </a:solidFill>
              <a:latin typeface="宋体" panose="02010600030101010101" pitchFamily="2" charset="-122"/>
              <a:sym typeface="+mn-ea"/>
            </a:endParaRPr>
          </a:p>
        </p:txBody>
      </p:sp>
      <p:sp>
        <p:nvSpPr>
          <p:cNvPr id="8" name="TextBox 7"/>
          <p:cNvSpPr txBox="1"/>
          <p:nvPr/>
        </p:nvSpPr>
        <p:spPr bwMode="auto">
          <a:xfrm>
            <a:off x="160338" y="3590925"/>
            <a:ext cx="1979612" cy="522288"/>
          </a:xfrm>
          <a:prstGeom prst="rect">
            <a:avLst/>
          </a:prstGeom>
          <a:solidFill>
            <a:srgbClr val="66FF66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anchor="ctr"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>
              <a:defRPr/>
            </a:pPr>
            <a:r>
              <a:rPr lang="zh-CN" altLang="en-US" sz="2800" b="1" noProof="1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物体</a:t>
            </a:r>
            <a:r>
              <a:rPr lang="zh-CN" altLang="en-US" sz="2800" b="1" noProof="1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受力时</a:t>
            </a:r>
            <a:endParaRPr lang="zh-CN" altLang="en-US" sz="2800" b="1" noProof="1">
              <a:solidFill>
                <a:srgbClr val="FF0000"/>
              </a:solidFill>
              <a:latin typeface="宋体" panose="02010600030101010101" pitchFamily="2" charset="-122"/>
              <a:sym typeface="+mn-ea"/>
            </a:endParaRPr>
          </a:p>
        </p:txBody>
      </p:sp>
      <p:sp>
        <p:nvSpPr>
          <p:cNvPr id="9" name="虚尾箭头 8"/>
          <p:cNvSpPr/>
          <p:nvPr/>
        </p:nvSpPr>
        <p:spPr>
          <a:xfrm>
            <a:off x="2217738" y="3684588"/>
            <a:ext cx="642937" cy="285750"/>
          </a:xfrm>
          <a:prstGeom prst="stripedRightArrow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algn="ctr"/>
            <a:endParaRPr lang="zh-CN" altLang="en-US" sz="2800" noProof="1">
              <a:solidFill>
                <a:srgbClr val="FFFFFF"/>
              </a:solidFill>
            </a:endParaRPr>
          </a:p>
        </p:txBody>
      </p:sp>
      <p:sp>
        <p:nvSpPr>
          <p:cNvPr id="7" name="TextBox 6"/>
          <p:cNvSpPr txBox="1"/>
          <p:nvPr/>
        </p:nvSpPr>
        <p:spPr bwMode="auto">
          <a:xfrm>
            <a:off x="4464050" y="1370013"/>
            <a:ext cx="3067050" cy="1382712"/>
          </a:xfrm>
          <a:prstGeom prst="rect">
            <a:avLst/>
          </a:prstGeom>
          <a:solidFill>
            <a:srgbClr val="FFC00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anchor="ctr"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algn="ctr">
              <a:defRPr/>
            </a:pPr>
            <a:r>
              <a:rPr lang="zh-CN" altLang="en-US" sz="2800" b="1" noProof="1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静止状态</a:t>
            </a:r>
            <a:endParaRPr lang="zh-CN" altLang="en-US" sz="2800" b="1" noProof="1">
              <a:solidFill>
                <a:srgbClr val="000000"/>
              </a:solidFill>
              <a:latin typeface="宋体" panose="02010600030101010101" pitchFamily="2" charset="-122"/>
              <a:sym typeface="+mn-ea"/>
            </a:endParaRPr>
          </a:p>
          <a:p>
            <a:pPr algn="ctr">
              <a:defRPr/>
            </a:pPr>
            <a:r>
              <a:rPr lang="zh-CN" altLang="en-US" sz="2800" b="1" noProof="1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或</a:t>
            </a:r>
            <a:endParaRPr lang="zh-CN" altLang="en-US" sz="2800" b="1" noProof="1">
              <a:solidFill>
                <a:srgbClr val="000000"/>
              </a:solidFill>
              <a:latin typeface="宋体" panose="02010600030101010101" pitchFamily="2" charset="-122"/>
              <a:sym typeface="+mn-ea"/>
            </a:endParaRPr>
          </a:p>
          <a:p>
            <a:pPr algn="ctr">
              <a:defRPr/>
            </a:pPr>
            <a:r>
              <a:rPr lang="zh-CN" altLang="en-US" sz="2800" b="1" noProof="1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匀速直线运动状态</a:t>
            </a:r>
            <a:endParaRPr lang="zh-CN" altLang="en-US" sz="2800" b="1" noProof="1">
              <a:solidFill>
                <a:srgbClr val="000000"/>
              </a:solidFill>
              <a:latin typeface="宋体" panose="02010600030101010101" pitchFamily="2" charset="-122"/>
              <a:sym typeface="+mn-ea"/>
            </a:endParaRPr>
          </a:p>
        </p:txBody>
      </p:sp>
      <p:sp>
        <p:nvSpPr>
          <p:cNvPr id="10" name="虚尾箭头 9"/>
          <p:cNvSpPr/>
          <p:nvPr/>
        </p:nvSpPr>
        <p:spPr>
          <a:xfrm>
            <a:off x="2905125" y="1952625"/>
            <a:ext cx="1235075" cy="217488"/>
          </a:xfrm>
          <a:prstGeom prst="stripedRightArrow">
            <a:avLst/>
          </a:prstGeom>
          <a:solidFill>
            <a:schemeClr val="accent6">
              <a:lumMod val="75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algn="ctr"/>
            <a:endParaRPr lang="zh-CN" altLang="en-US" sz="2800" noProof="1">
              <a:solidFill>
                <a:srgbClr val="FFFFFF"/>
              </a:solidFill>
            </a:endParaRPr>
          </a:p>
        </p:txBody>
      </p:sp>
      <p:sp>
        <p:nvSpPr>
          <p:cNvPr id="19" name="TextBox 18"/>
          <p:cNvSpPr txBox="1"/>
          <p:nvPr/>
        </p:nvSpPr>
        <p:spPr bwMode="auto">
          <a:xfrm>
            <a:off x="2916238" y="3117850"/>
            <a:ext cx="3067050" cy="1382713"/>
          </a:xfrm>
          <a:prstGeom prst="rect">
            <a:avLst/>
          </a:prstGeom>
          <a:solidFill>
            <a:srgbClr val="66FF66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anchor="ctr"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algn="ctr">
              <a:defRPr/>
            </a:pPr>
            <a:r>
              <a:rPr lang="zh-CN" altLang="en-US" sz="2800" b="1" noProof="1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静止状态</a:t>
            </a:r>
            <a:endParaRPr lang="zh-CN" altLang="en-US" sz="2800" b="1" noProof="1">
              <a:solidFill>
                <a:srgbClr val="000000"/>
              </a:solidFill>
              <a:latin typeface="宋体" panose="02010600030101010101" pitchFamily="2" charset="-122"/>
              <a:sym typeface="+mn-ea"/>
            </a:endParaRPr>
          </a:p>
          <a:p>
            <a:pPr algn="ctr">
              <a:defRPr/>
            </a:pPr>
            <a:r>
              <a:rPr lang="zh-CN" altLang="en-US" sz="2800" b="1" noProof="1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或</a:t>
            </a:r>
            <a:endParaRPr lang="zh-CN" altLang="en-US" sz="2800" b="1" noProof="1">
              <a:solidFill>
                <a:srgbClr val="000000"/>
              </a:solidFill>
              <a:latin typeface="宋体" panose="02010600030101010101" pitchFamily="2" charset="-122"/>
              <a:sym typeface="+mn-ea"/>
            </a:endParaRPr>
          </a:p>
          <a:p>
            <a:pPr algn="ctr">
              <a:defRPr/>
            </a:pPr>
            <a:r>
              <a:rPr lang="zh-CN" altLang="en-US" sz="2800" b="1" noProof="1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匀速直线运动状态</a:t>
            </a:r>
            <a:endParaRPr lang="zh-CN" altLang="en-US" sz="2800" b="1" noProof="1">
              <a:solidFill>
                <a:srgbClr val="000000"/>
              </a:solidFill>
              <a:latin typeface="宋体" panose="02010600030101010101" pitchFamily="2" charset="-122"/>
              <a:sym typeface="+mn-ea"/>
            </a:endParaRPr>
          </a:p>
        </p:txBody>
      </p:sp>
      <p:sp>
        <p:nvSpPr>
          <p:cNvPr id="2" name="虚尾箭头 1"/>
          <p:cNvSpPr/>
          <p:nvPr/>
        </p:nvSpPr>
        <p:spPr>
          <a:xfrm>
            <a:off x="6056313" y="3681413"/>
            <a:ext cx="1201737" cy="231775"/>
          </a:xfrm>
          <a:prstGeom prst="stripedRightArrow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algn="ctr"/>
            <a:endParaRPr lang="zh-CN" altLang="en-US" sz="2800" noProof="1">
              <a:solidFill>
                <a:srgbClr val="FFFFFF"/>
              </a:solidFill>
            </a:endParaRPr>
          </a:p>
        </p:txBody>
      </p:sp>
      <p:sp>
        <p:nvSpPr>
          <p:cNvPr id="4" name="文本框 3"/>
          <p:cNvSpPr txBox="1"/>
          <p:nvPr/>
        </p:nvSpPr>
        <p:spPr bwMode="auto">
          <a:xfrm>
            <a:off x="7321550" y="3422650"/>
            <a:ext cx="1612900" cy="954088"/>
          </a:xfrm>
          <a:prstGeom prst="rect">
            <a:avLst/>
          </a:prstGeom>
          <a:solidFill>
            <a:srgbClr val="66FF66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anchor="ctr"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>
              <a:defRPr/>
            </a:pPr>
            <a:r>
              <a:rPr lang="zh-CN" altLang="en-US" sz="2800" b="1" noProof="1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物体处于</a:t>
            </a:r>
            <a:endParaRPr lang="zh-CN" altLang="en-US" sz="2800" b="1" noProof="1">
              <a:solidFill>
                <a:srgbClr val="000000"/>
              </a:solidFill>
              <a:latin typeface="宋体" panose="02010600030101010101" pitchFamily="2" charset="-122"/>
              <a:sym typeface="+mn-ea"/>
            </a:endParaRPr>
          </a:p>
          <a:p>
            <a:pPr>
              <a:defRPr/>
            </a:pPr>
            <a:r>
              <a:rPr lang="zh-CN" altLang="en-US" sz="2800" b="1" noProof="1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平衡状态</a:t>
            </a:r>
            <a:endParaRPr lang="zh-CN" altLang="en-US" sz="2800" b="1" noProof="1">
              <a:solidFill>
                <a:srgbClr val="FF0000"/>
              </a:solidFill>
              <a:latin typeface="宋体" panose="02010600030101010101" pitchFamily="2" charset="-122"/>
              <a:sym typeface="+mn-ea"/>
            </a:endParaRPr>
          </a:p>
        </p:txBody>
      </p:sp>
      <p:sp>
        <p:nvSpPr>
          <p:cNvPr id="28" name="直角上箭头 27"/>
          <p:cNvSpPr/>
          <p:nvPr/>
        </p:nvSpPr>
        <p:spPr>
          <a:xfrm rot="5400000">
            <a:off x="1274763" y="4513263"/>
            <a:ext cx="1047750" cy="400050"/>
          </a:xfrm>
          <a:prstGeom prst="bentUpArrow">
            <a:avLst>
              <a:gd name="adj1" fmla="val 25000"/>
              <a:gd name="adj2" fmla="val 30995"/>
              <a:gd name="adj3" fmla="val 25000"/>
            </a:avLst>
          </a:prstGeom>
          <a:solidFill>
            <a:schemeClr val="accent6">
              <a:lumMod val="75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algn="ctr"/>
            <a:endParaRPr lang="zh-CN" altLang="en-US" sz="2800" noProof="1">
              <a:solidFill>
                <a:srgbClr val="FFFFFF"/>
              </a:solidFill>
              <a:sym typeface="+mn-ea"/>
            </a:endParaRPr>
          </a:p>
        </p:txBody>
      </p:sp>
      <p:sp>
        <p:nvSpPr>
          <p:cNvPr id="31" name="文本框 30"/>
          <p:cNvSpPr txBox="1"/>
          <p:nvPr/>
        </p:nvSpPr>
        <p:spPr bwMode="auto">
          <a:xfrm>
            <a:off x="2139950" y="4905375"/>
            <a:ext cx="4473575" cy="522288"/>
          </a:xfrm>
          <a:prstGeom prst="rect">
            <a:avLst/>
          </a:prstGeom>
          <a:solidFill>
            <a:srgbClr val="66FF66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anchor="ctr"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>
              <a:defRPr/>
            </a:pPr>
            <a:r>
              <a:rPr lang="zh-CN" altLang="en-US" sz="2800" b="1" noProof="1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物体受的</a:t>
            </a:r>
            <a:r>
              <a:rPr lang="zh-CN" altLang="en-US" sz="2800" b="1" noProof="1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这几个力</a:t>
            </a:r>
            <a:r>
              <a:rPr lang="zh-CN" altLang="en-US" sz="2800" b="1" noProof="1">
                <a:latin typeface="宋体" panose="02010600030101010101" pitchFamily="2" charset="-122"/>
                <a:sym typeface="+mn-ea"/>
              </a:rPr>
              <a:t>是</a:t>
            </a:r>
            <a:r>
              <a:rPr lang="zh-CN" altLang="en-US" sz="2800" b="1" noProof="1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平衡力</a:t>
            </a:r>
            <a:endParaRPr lang="zh-CN" altLang="en-US" sz="2800" b="1" noProof="1">
              <a:solidFill>
                <a:srgbClr val="FF0000"/>
              </a:solidFill>
              <a:latin typeface="宋体" panose="02010600030101010101" pitchFamily="2" charset="-122"/>
              <a:sym typeface="+mn-ea"/>
            </a:endParaRPr>
          </a:p>
        </p:txBody>
      </p:sp>
      <p:sp>
        <p:nvSpPr>
          <p:cNvPr id="32" name="直角上箭头 31"/>
          <p:cNvSpPr/>
          <p:nvPr/>
        </p:nvSpPr>
        <p:spPr>
          <a:xfrm rot="5400000">
            <a:off x="4713288" y="5124450"/>
            <a:ext cx="871537" cy="1668463"/>
          </a:xfrm>
          <a:prstGeom prst="bentUpArrow">
            <a:avLst>
              <a:gd name="adj1" fmla="val 25000"/>
              <a:gd name="adj2" fmla="val 30995"/>
              <a:gd name="adj3" fmla="val 25000"/>
            </a:avLst>
          </a:prstGeom>
          <a:solidFill>
            <a:schemeClr val="accent6">
              <a:lumMod val="75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algn="ctr"/>
            <a:endParaRPr lang="zh-CN" altLang="en-US" sz="2800" noProof="1">
              <a:solidFill>
                <a:srgbClr val="FFFFFF"/>
              </a:solidFill>
              <a:sym typeface="+mn-ea"/>
            </a:endParaRPr>
          </a:p>
        </p:txBody>
      </p:sp>
      <p:sp>
        <p:nvSpPr>
          <p:cNvPr id="33" name="文本框 32"/>
          <p:cNvSpPr txBox="1"/>
          <p:nvPr/>
        </p:nvSpPr>
        <p:spPr bwMode="auto">
          <a:xfrm>
            <a:off x="6072188" y="5794375"/>
            <a:ext cx="2620962" cy="644525"/>
          </a:xfrm>
          <a:prstGeom prst="rect">
            <a:avLst/>
          </a:prstGeom>
          <a:solidFill>
            <a:srgbClr val="66FF66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anchor="ctr"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algn="ctr">
              <a:defRPr/>
            </a:pPr>
            <a:r>
              <a:rPr lang="zh-CN" altLang="en-US" sz="3600" b="1" noProof="1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二力平衡</a:t>
            </a:r>
            <a:endParaRPr lang="zh-CN" altLang="en-US" sz="3600" b="1" noProof="1">
              <a:solidFill>
                <a:srgbClr val="FF0000"/>
              </a:solidFill>
              <a:latin typeface="宋体" panose="02010600030101010101" pitchFamily="2" charset="-122"/>
              <a:sym typeface="+mn-ea"/>
            </a:endParaRPr>
          </a:p>
        </p:txBody>
      </p:sp>
      <p:sp>
        <p:nvSpPr>
          <p:cNvPr id="17" name="TextBox 6"/>
          <p:cNvSpPr txBox="1"/>
          <p:nvPr/>
        </p:nvSpPr>
        <p:spPr bwMode="auto">
          <a:xfrm>
            <a:off x="3073400" y="1539875"/>
            <a:ext cx="898525" cy="5207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none" anchor="ctr"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eaLnBrk="0" hangingPunct="0"/>
            <a:r>
              <a:rPr lang="zh-CN" altLang="en-US" sz="2800" b="1" noProof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处于</a:t>
            </a:r>
            <a:endParaRPr lang="zh-CN" altLang="en-US" sz="2800" b="1" noProof="1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sp>
        <p:nvSpPr>
          <p:cNvPr id="6" name="TextBox 6"/>
          <p:cNvSpPr txBox="1"/>
          <p:nvPr/>
        </p:nvSpPr>
        <p:spPr bwMode="auto">
          <a:xfrm>
            <a:off x="6003925" y="3073400"/>
            <a:ext cx="1254125" cy="5222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none" anchor="ctr"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eaLnBrk="0" hangingPunct="0"/>
            <a:r>
              <a:rPr lang="zh-CN" altLang="en-US" sz="2800" b="1" noProof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我们说</a:t>
            </a:r>
            <a:endParaRPr lang="zh-CN" altLang="en-US" sz="2800" b="1" noProof="1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sp>
        <p:nvSpPr>
          <p:cNvPr id="11" name="TextBox 6"/>
          <p:cNvSpPr txBox="1"/>
          <p:nvPr/>
        </p:nvSpPr>
        <p:spPr bwMode="auto">
          <a:xfrm>
            <a:off x="7938" y="4494213"/>
            <a:ext cx="1612900" cy="5222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none" anchor="ctr"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eaLnBrk="0" hangingPunct="0"/>
            <a:r>
              <a:rPr lang="zh-CN" altLang="en-US" sz="2800" b="1" noProof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我们也说</a:t>
            </a:r>
            <a:endParaRPr lang="zh-CN" altLang="en-US" sz="2800" b="1" noProof="1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sp>
        <p:nvSpPr>
          <p:cNvPr id="12" name="TextBox 6"/>
          <p:cNvSpPr txBox="1"/>
          <p:nvPr/>
        </p:nvSpPr>
        <p:spPr bwMode="auto">
          <a:xfrm>
            <a:off x="2090738" y="3073400"/>
            <a:ext cx="896937" cy="13843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none" anchor="ctr"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eaLnBrk="0" hangingPunct="0">
              <a:lnSpc>
                <a:spcPct val="150000"/>
              </a:lnSpc>
            </a:pPr>
            <a:r>
              <a:rPr lang="zh-CN" altLang="en-US" sz="2800" b="1" noProof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也能</a:t>
            </a:r>
            <a:endParaRPr lang="zh-CN" altLang="en-US" sz="2800" b="1" noProof="1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pPr eaLnBrk="0" hangingPunct="0">
              <a:lnSpc>
                <a:spcPct val="150000"/>
              </a:lnSpc>
            </a:pPr>
            <a:r>
              <a:rPr lang="zh-CN" altLang="en-US" sz="2800" b="1" noProof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处于</a:t>
            </a:r>
            <a:endParaRPr lang="zh-CN" altLang="en-US" sz="2800" b="1" noProof="1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sp>
        <p:nvSpPr>
          <p:cNvPr id="13" name="文本框 12"/>
          <p:cNvSpPr txBox="1">
            <a:spLocks noChangeArrowheads="1"/>
          </p:cNvSpPr>
          <p:nvPr/>
        </p:nvSpPr>
        <p:spPr bwMode="auto">
          <a:xfrm>
            <a:off x="4094163" y="6307138"/>
            <a:ext cx="197167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8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最简单的是</a:t>
            </a:r>
            <a:endParaRPr lang="zh-CN" altLang="en-US" sz="2800" b="1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2224088" y="109538"/>
            <a:ext cx="6259512" cy="5222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zh-CN" altLang="en-US" sz="2800" b="1" noProof="1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我们首先回顾一下</a:t>
            </a:r>
            <a:r>
              <a:rPr lang="zh-CN" altLang="en-US" sz="2800" b="1" noProof="1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牛顿第一定律</a:t>
            </a:r>
            <a:r>
              <a:rPr lang="zh-CN" altLang="en-US" sz="2800" b="1" noProof="1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的内容</a:t>
            </a:r>
            <a:endParaRPr lang="zh-CN" altLang="en-US" sz="2800" b="1" noProof="1">
              <a:solidFill>
                <a:srgbClr val="000000"/>
              </a:solidFill>
              <a:latin typeface="Times New Roman" panose="02020603050405020304" pitchFamily="18" charset="0"/>
              <a:ea typeface="楷体" panose="02010609060101010101" pitchFamily="49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1903413" y="77788"/>
            <a:ext cx="1816100" cy="584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zh-CN" altLang="en-US" sz="3200" b="1" noProof="1">
                <a:solidFill>
                  <a:srgbClr val="FFC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sym typeface="+mn-ea"/>
              </a:rPr>
              <a:t>一切物体</a:t>
            </a:r>
            <a:endParaRPr lang="zh-CN" altLang="en-US" sz="3200" b="1" noProof="1">
              <a:solidFill>
                <a:srgbClr val="FFC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宋体" panose="02010600030101010101" pitchFamily="2" charset="-122"/>
              <a:sym typeface="+mn-ea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3562350" y="77788"/>
            <a:ext cx="4673600" cy="584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zh-CN" altLang="en-US" sz="3200" b="1" noProof="1">
                <a:solidFill>
                  <a:srgbClr val="FFC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sym typeface="+mn-ea"/>
              </a:rPr>
              <a:t>在没有受到力的作用时，</a:t>
            </a:r>
            <a:endParaRPr lang="zh-CN" altLang="en-US" sz="3200" b="1" noProof="1">
              <a:solidFill>
                <a:srgbClr val="FFC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宋体" panose="02010600030101010101" pitchFamily="2" charset="-122"/>
              <a:sym typeface="+mn-ea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2092325" y="661988"/>
            <a:ext cx="7124700" cy="5826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3200" b="1" noProof="1">
                <a:solidFill>
                  <a:srgbClr val="FFC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sym typeface="+mn-ea"/>
              </a:rPr>
              <a:t>总保持</a:t>
            </a:r>
            <a:r>
              <a:rPr lang="zh-CN" altLang="en-US" sz="3200" b="1" noProof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sym typeface="+mn-ea"/>
              </a:rPr>
              <a:t>静止</a:t>
            </a:r>
            <a:r>
              <a:rPr lang="zh-CN" altLang="en-US" sz="3200" b="1" noProof="1">
                <a:solidFill>
                  <a:srgbClr val="FFC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sym typeface="+mn-ea"/>
              </a:rPr>
              <a:t>状态或</a:t>
            </a:r>
            <a:r>
              <a:rPr lang="zh-CN" altLang="en-US" sz="3200" b="1" noProof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sym typeface="+mn-ea"/>
              </a:rPr>
              <a:t>匀速直线运动</a:t>
            </a:r>
            <a:r>
              <a:rPr lang="zh-CN" altLang="en-US" sz="3200" b="1" noProof="1">
                <a:solidFill>
                  <a:srgbClr val="FFC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sym typeface="+mn-ea"/>
              </a:rPr>
              <a:t>状态。</a:t>
            </a:r>
            <a:endParaRPr lang="zh-CN" altLang="en-US" sz="3200" b="1" noProof="1">
              <a:solidFill>
                <a:srgbClr val="FFC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宋体" panose="02010600030101010101" pitchFamily="2" charset="-122"/>
              <a:sym typeface="+mn-ea"/>
            </a:endParaRPr>
          </a:p>
        </p:txBody>
      </p:sp>
      <p:pic>
        <p:nvPicPr>
          <p:cNvPr id="36" name="图片 35" descr="平衡鸟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6588" y="1370013"/>
            <a:ext cx="4081462" cy="4081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图片 3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9045" y="1351598"/>
            <a:ext cx="5964238" cy="396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图片 3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8228" y="1351915"/>
            <a:ext cx="6051550" cy="348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5" name="Text Box 44"/>
          <p:cNvSpPr txBox="1">
            <a:spLocks noChangeArrowheads="1"/>
          </p:cNvSpPr>
          <p:nvPr/>
        </p:nvSpPr>
        <p:spPr bwMode="auto">
          <a:xfrm>
            <a:off x="3226435" y="109538"/>
            <a:ext cx="4856480" cy="583565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5400000" scaled="1"/>
          </a:gradFill>
          <a:ln w="28575">
            <a:solidFill>
              <a:srgbClr val="FF3300"/>
            </a:solidFill>
            <a:miter lim="800000"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它们可以处于怎样的状态</a:t>
            </a:r>
            <a:r>
              <a:rPr lang="en-US" altLang="zh-CN" sz="320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?</a:t>
            </a:r>
            <a:endParaRPr lang="en-US" altLang="zh-CN" sz="3200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717925" y="3864610"/>
            <a:ext cx="2685415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800" b="1" dirty="0" smtClean="0">
                <a:solidFill>
                  <a:srgbClr val="FFFF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匀速运行的电梯</a:t>
            </a:r>
            <a:endParaRPr lang="zh-CN" altLang="en-US" sz="2800" b="1" dirty="0" smtClean="0">
              <a:solidFill>
                <a:srgbClr val="FFFF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15" name="图片 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8545" y="1351915"/>
            <a:ext cx="6603365" cy="389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文本框 15"/>
          <p:cNvSpPr txBox="1"/>
          <p:nvPr/>
        </p:nvSpPr>
        <p:spPr>
          <a:xfrm>
            <a:off x="4464050" y="4312920"/>
            <a:ext cx="3400425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800" b="1" dirty="0" smtClean="0">
                <a:solidFill>
                  <a:srgbClr val="FFFF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匀速直线飞行的飞机</a:t>
            </a:r>
            <a:endParaRPr lang="zh-CN" altLang="en-US" sz="2800" b="1" dirty="0" smtClean="0">
              <a:solidFill>
                <a:srgbClr val="FFFF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xit" presetSubtype="32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6" dur="8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7" dur="80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80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3" dur="8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4" dur="80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80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3" presetClass="exit" presetSubtype="32" fill="hold" grpId="6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3" presetClass="exit" presetSubtype="32" fill="hold" grpId="6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3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3" presetClass="exit" presetSubtype="32" fill="hold" grpId="6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" presetClass="entr" presetSubtype="10" fill="hold" grpId="1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" presetClass="entr" presetSubtype="10" fill="hold" grpId="1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3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55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31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3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3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" presetClass="exit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500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41" presetClass="entr" presetSubtype="0" fill="hold" grpId="3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3" dur="500" tmFilter="0,0; .5, 1; 1, 1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 animBg="1"/>
      <p:bldP spid="7" grpId="0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0" grpId="6" animBg="1"/>
      <p:bldP spid="10" grpId="7" animBg="1"/>
      <p:bldP spid="10" grpId="8" animBg="1"/>
      <p:bldP spid="10" grpId="9" animBg="1"/>
      <p:bldP spid="10" grpId="10" animBg="1"/>
      <p:bldP spid="10" grpId="11" animBg="1"/>
      <p:bldP spid="10" grpId="12" animBg="1"/>
      <p:bldP spid="10" grpId="13" animBg="1"/>
      <p:bldP spid="10" grpId="14" animBg="1"/>
      <p:bldP spid="10" grpId="15" animBg="1"/>
      <p:bldP spid="19" grpId="0" animBg="1"/>
      <p:bldP spid="2" grpId="0" animBg="1"/>
      <p:bldP spid="4" grpId="0" animBg="1"/>
      <p:bldP spid="28" grpId="0" animBg="1"/>
      <p:bldP spid="31" grpId="0" bldLvl="0" animBg="1"/>
      <p:bldP spid="32" grpId="0" animBg="1"/>
      <p:bldP spid="33" grpId="0" animBg="1"/>
      <p:bldP spid="33" grpId="1" animBg="1"/>
      <p:bldP spid="33" grpId="2" animBg="1"/>
      <p:bldP spid="33" grpId="3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7" grpId="6" animBg="1"/>
      <p:bldP spid="17" grpId="7" animBg="1"/>
      <p:bldP spid="17" grpId="8" animBg="1"/>
      <p:bldP spid="17" grpId="9" animBg="1"/>
      <p:bldP spid="17" grpId="10" animBg="1"/>
      <p:bldP spid="17" grpId="11" animBg="1"/>
      <p:bldP spid="17" grpId="12" animBg="1"/>
      <p:bldP spid="17" grpId="13" animBg="1"/>
      <p:bldP spid="17" grpId="14" animBg="1"/>
      <p:bldP spid="17" grpId="15" animBg="1"/>
      <p:bldP spid="6" grpId="0" animBg="1"/>
      <p:bldP spid="11" grpId="0" animBg="1"/>
      <p:bldP spid="12" grpId="0" bldLvl="0" animBg="1"/>
      <p:bldP spid="13" grpId="0"/>
      <p:bldP spid="18" grpId="0" animBg="1"/>
      <p:bldP spid="18" grpId="1" bldLvl="0" animBg="1"/>
      <p:bldP spid="18" grpId="2" animBg="1"/>
      <p:bldP spid="18" grpId="3" animBg="1"/>
      <p:bldP spid="18" grpId="4" bldLvl="0" animBg="1"/>
      <p:bldP spid="20" grpId="0"/>
      <p:bldP spid="20" grpId="1"/>
      <p:bldP spid="20" grpId="2"/>
      <p:bldP spid="20" grpId="3"/>
      <p:bldP spid="20" grpId="4"/>
      <p:bldP spid="20" grpId="5"/>
      <p:bldP spid="20" grpId="6"/>
      <p:bldP spid="21" grpId="0"/>
      <p:bldP spid="21" grpId="1"/>
      <p:bldP spid="21" grpId="2"/>
      <p:bldP spid="21" grpId="3"/>
      <p:bldP spid="21" grpId="4"/>
      <p:bldP spid="21" grpId="5"/>
      <p:bldP spid="21" grpId="6"/>
      <p:bldP spid="22" grpId="0"/>
      <p:bldP spid="22" grpId="1"/>
      <p:bldP spid="22" grpId="2"/>
      <p:bldP spid="22" grpId="3"/>
      <p:bldP spid="22" grpId="4"/>
      <p:bldP spid="22" grpId="5"/>
      <p:bldP spid="22" grpId="6"/>
      <p:bldP spid="115" grpId="0" bldLvl="0" animBg="1"/>
      <p:bldP spid="115" grpId="1" bldLvl="0" animBg="1"/>
      <p:bldP spid="3" grpId="1"/>
      <p:bldP spid="3" grpId="2"/>
      <p:bldP spid="3" grpId="3"/>
      <p:bldP spid="16" grpId="1"/>
      <p:bldP spid="16" grpId="2"/>
      <p:bldP spid="16" grpId="3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56515" y="226060"/>
            <a:ext cx="3909695" cy="668655"/>
          </a:xfrm>
          <a:prstGeom prst="rect">
            <a:avLst/>
          </a:prstGeom>
          <a:solidFill>
            <a:srgbClr val="FFFF66"/>
          </a:solidFill>
          <a:ln>
            <a:solidFill>
              <a:srgbClr val="000099"/>
            </a:solidFill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buFontTx/>
              <a:buNone/>
            </a:pPr>
            <a:r>
              <a:rPr lang="zh-CN" altLang="en-US" sz="3600" dirty="0">
                <a:solidFill>
                  <a:srgbClr val="FF0000"/>
                </a:solidFill>
                <a:latin typeface="Tahoma" panose="020B0604030504040204" pitchFamily="34" charset="0"/>
                <a:ea typeface="华文中宋" panose="02010600040101010101" pitchFamily="2" charset="-122"/>
              </a:rPr>
              <a:t>一、几个基本概念</a:t>
            </a:r>
            <a:endParaRPr lang="zh-CN" altLang="zh-CN" sz="360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4" name="文本框 3"/>
          <p:cNvSpPr txBox="1"/>
          <p:nvPr/>
        </p:nvSpPr>
        <p:spPr bwMode="auto">
          <a:xfrm>
            <a:off x="56515" y="5020310"/>
            <a:ext cx="8869680" cy="1753235"/>
          </a:xfrm>
          <a:prstGeom prst="rect">
            <a:avLst/>
          </a:prstGeom>
          <a:noFill/>
          <a:ln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rtlCol="0">
            <a:spAutoFit/>
          </a:bodyPr>
          <a:lstStyle>
            <a:lvl1pPr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lvl="0" algn="l" eaLnBrk="1" hangingPunct="1"/>
            <a:r>
              <a:rPr lang="en-US" altLang="zh-CN" sz="3600" dirty="0">
                <a:solidFill>
                  <a:srgbClr val="FF0000"/>
                </a:solidFill>
                <a:latin typeface="Tahoma" panose="020B0604030504040204" pitchFamily="34" charset="0"/>
                <a:ea typeface="华文中宋" panose="02010600040101010101" pitchFamily="2" charset="-122"/>
                <a:sym typeface="+mn-ea"/>
              </a:rPr>
              <a:t>3：二力平衡</a:t>
            </a:r>
            <a:r>
              <a:rPr lang="zh-CN" altLang="en-US" sz="3600" dirty="0">
                <a:solidFill>
                  <a:srgbClr val="FF0000"/>
                </a:solidFill>
                <a:latin typeface="Tahoma" panose="020B0604030504040204" pitchFamily="34" charset="0"/>
                <a:ea typeface="华文中宋" panose="02010600040101010101" pitchFamily="2" charset="-122"/>
                <a:sym typeface="+mn-ea"/>
              </a:rPr>
              <a:t>：</a:t>
            </a:r>
            <a:endParaRPr lang="zh-CN" altLang="en-US" sz="3600" dirty="0">
              <a:solidFill>
                <a:srgbClr val="FF0000"/>
              </a:solidFill>
              <a:latin typeface="Tahoma" panose="020B0604030504040204" pitchFamily="34" charset="0"/>
              <a:ea typeface="华文中宋" panose="02010600040101010101" pitchFamily="2" charset="-122"/>
              <a:sym typeface="+mn-ea"/>
            </a:endParaRPr>
          </a:p>
          <a:p>
            <a:pPr lvl="0" algn="l" eaLnBrk="1" hangingPunct="1"/>
            <a:r>
              <a:rPr lang="zh-CN" altLang="zh-CN" sz="3600" dirty="0">
                <a:solidFill>
                  <a:schemeClr val="tx1"/>
                </a:solidFill>
                <a:latin typeface="Tahoma" panose="020B0604030504040204" pitchFamily="34" charset="0"/>
                <a:ea typeface="华文中宋" panose="02010600040101010101" pitchFamily="2" charset="-122"/>
                <a:sym typeface="+mn-ea"/>
              </a:rPr>
              <a:t>如果物体只受两个力的作用，且处于平衡状态，这种情况叫做二力平衡。</a:t>
            </a:r>
            <a:endParaRPr lang="zh-CN" altLang="zh-CN" sz="3600" dirty="0">
              <a:solidFill>
                <a:schemeClr val="tx1"/>
              </a:solidFill>
              <a:latin typeface="Tahoma" panose="020B0604030504040204" pitchFamily="34" charset="0"/>
              <a:ea typeface="华文中宋" panose="02010600040101010101" pitchFamily="2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 bwMode="auto">
          <a:xfrm>
            <a:off x="57150" y="3576955"/>
            <a:ext cx="8970010" cy="1198880"/>
          </a:xfrm>
          <a:prstGeom prst="rect">
            <a:avLst/>
          </a:prstGeom>
          <a:noFill/>
          <a:ln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rtlCol="0">
            <a:spAutoFit/>
          </a:bodyPr>
          <a:lstStyle>
            <a:lvl1pPr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lvl="0" algn="l" eaLnBrk="1" hangingPunct="1"/>
            <a:r>
              <a:rPr lang="en-US" altLang="zh-CN" sz="3600" dirty="0">
                <a:solidFill>
                  <a:srgbClr val="FF0000"/>
                </a:solidFill>
                <a:latin typeface="Tahoma" panose="020B0604030504040204" pitchFamily="34" charset="0"/>
                <a:ea typeface="华文中宋" panose="02010600040101010101" pitchFamily="2" charset="-122"/>
                <a:sym typeface="+mn-ea"/>
              </a:rPr>
              <a:t>2、平衡力：</a:t>
            </a:r>
            <a:endParaRPr lang="en-US" altLang="zh-CN" sz="3600" dirty="0">
              <a:solidFill>
                <a:srgbClr val="FF0000"/>
              </a:solidFill>
              <a:latin typeface="Tahoma" panose="020B0604030504040204" pitchFamily="34" charset="0"/>
              <a:ea typeface="华文中宋" panose="02010600040101010101" pitchFamily="2" charset="-122"/>
              <a:sym typeface="+mn-ea"/>
            </a:endParaRPr>
          </a:p>
          <a:p>
            <a:pPr lvl="0" algn="l" eaLnBrk="1" hangingPunct="1"/>
            <a:r>
              <a:rPr lang="zh-CN" altLang="zh-CN" sz="3600" dirty="0">
                <a:solidFill>
                  <a:schemeClr val="tx1"/>
                </a:solidFill>
                <a:latin typeface="Tahoma" panose="020B0604030504040204" pitchFamily="34" charset="0"/>
                <a:ea typeface="华文中宋" panose="02010600040101010101" pitchFamily="2" charset="-122"/>
                <a:sym typeface="+mn-ea"/>
              </a:rPr>
              <a:t>这几个使物体处于平衡状态的力叫做平衡力。</a:t>
            </a:r>
            <a:endParaRPr lang="en-US" altLang="zh-CN" sz="3600" dirty="0">
              <a:solidFill>
                <a:srgbClr val="FF9900"/>
              </a:solidFill>
              <a:latin typeface="Tahoma" panose="020B0604030504040204" pitchFamily="34" charset="0"/>
              <a:ea typeface="华文中宋" panose="02010600040101010101" pitchFamily="2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7150" y="1042670"/>
            <a:ext cx="8868410" cy="230695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 anchor="t">
            <a:spAutoFit/>
          </a:bodyPr>
          <a:p>
            <a:r>
              <a:rPr lang="zh-CN" altLang="zh-CN" sz="3600" b="1" dirty="0">
                <a:latin typeface="Tahoma" panose="020B0604030504040204" pitchFamily="34" charset="0"/>
                <a:ea typeface="华文中宋" panose="02010600040101010101" pitchFamily="2" charset="-122"/>
                <a:sym typeface="+mn-ea"/>
              </a:rPr>
              <a:t>1、平衡状态：</a:t>
            </a:r>
            <a:endParaRPr lang="zh-CN" altLang="zh-CN" sz="3600" b="1" dirty="0">
              <a:latin typeface="Tahoma" panose="020B0604030504040204" pitchFamily="34" charset="0"/>
              <a:ea typeface="华文中宋" panose="02010600040101010101" pitchFamily="2" charset="-122"/>
            </a:endParaRPr>
          </a:p>
          <a:p>
            <a:r>
              <a:rPr lang="zh-CN" altLang="zh-CN" sz="3600" b="1" dirty="0">
                <a:latin typeface="Tahoma" panose="020B0604030504040204" pitchFamily="34" charset="0"/>
                <a:ea typeface="华文中宋" panose="02010600040101010101" pitchFamily="2" charset="-122"/>
                <a:sym typeface="+mn-ea"/>
              </a:rPr>
              <a:t>物体在受到几个力的作用时，如果保持静止或匀速直线运动状态，我们就说物体处于平衡状态。</a:t>
            </a:r>
            <a:endParaRPr lang="zh-CN" altLang="zh-CN" sz="3600" b="1" dirty="0">
              <a:latin typeface="Tahoma" panose="020B0604030504040204" pitchFamily="34" charset="0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6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4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img716218_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00380" y="1547495"/>
            <a:ext cx="3453765" cy="4902835"/>
          </a:xfrm>
          <a:noFill/>
        </p:spPr>
      </p:pic>
      <p:grpSp>
        <p:nvGrpSpPr>
          <p:cNvPr id="21507" name="Group 3"/>
          <p:cNvGrpSpPr/>
          <p:nvPr/>
        </p:nvGrpSpPr>
        <p:grpSpPr bwMode="auto">
          <a:xfrm>
            <a:off x="4876800" y="1631950"/>
            <a:ext cx="3048000" cy="4651375"/>
            <a:chOff x="0" y="0"/>
            <a:chExt cx="1920" cy="2930"/>
          </a:xfrm>
        </p:grpSpPr>
        <p:grpSp>
          <p:nvGrpSpPr>
            <p:cNvPr id="21517" name="Group 4"/>
            <p:cNvGrpSpPr/>
            <p:nvPr/>
          </p:nvGrpSpPr>
          <p:grpSpPr bwMode="auto">
            <a:xfrm>
              <a:off x="0" y="0"/>
              <a:ext cx="1920" cy="96"/>
              <a:chOff x="0" y="0"/>
              <a:chExt cx="2880" cy="240"/>
            </a:xfrm>
          </p:grpSpPr>
          <p:sp>
            <p:nvSpPr>
              <p:cNvPr id="21521" name="Line 5"/>
              <p:cNvSpPr>
                <a:spLocks noChangeShapeType="1"/>
              </p:cNvSpPr>
              <p:nvPr/>
            </p:nvSpPr>
            <p:spPr bwMode="auto">
              <a:xfrm>
                <a:off x="0" y="240"/>
                <a:ext cx="2880" cy="0"/>
              </a:xfrm>
              <a:prstGeom prst="line">
                <a:avLst/>
              </a:prstGeom>
              <a:noFill/>
              <a:ln w="34925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1522" name="Line 6"/>
              <p:cNvSpPr>
                <a:spLocks noChangeShapeType="1"/>
              </p:cNvSpPr>
              <p:nvPr/>
            </p:nvSpPr>
            <p:spPr bwMode="auto">
              <a:xfrm flipH="1">
                <a:off x="240" y="0"/>
                <a:ext cx="192" cy="240"/>
              </a:xfrm>
              <a:prstGeom prst="line">
                <a:avLst/>
              </a:prstGeom>
              <a:noFill/>
              <a:ln w="34925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1523" name="Line 7"/>
              <p:cNvSpPr>
                <a:spLocks noChangeShapeType="1"/>
              </p:cNvSpPr>
              <p:nvPr/>
            </p:nvSpPr>
            <p:spPr bwMode="auto">
              <a:xfrm flipH="1">
                <a:off x="528" y="0"/>
                <a:ext cx="192" cy="240"/>
              </a:xfrm>
              <a:prstGeom prst="line">
                <a:avLst/>
              </a:prstGeom>
              <a:noFill/>
              <a:ln w="34925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1524" name="Line 8"/>
              <p:cNvSpPr>
                <a:spLocks noChangeShapeType="1"/>
              </p:cNvSpPr>
              <p:nvPr/>
            </p:nvSpPr>
            <p:spPr bwMode="auto">
              <a:xfrm flipH="1">
                <a:off x="816" y="0"/>
                <a:ext cx="192" cy="240"/>
              </a:xfrm>
              <a:prstGeom prst="line">
                <a:avLst/>
              </a:prstGeom>
              <a:noFill/>
              <a:ln w="34925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1525" name="Line 9"/>
              <p:cNvSpPr>
                <a:spLocks noChangeShapeType="1"/>
              </p:cNvSpPr>
              <p:nvPr/>
            </p:nvSpPr>
            <p:spPr bwMode="auto">
              <a:xfrm flipH="1">
                <a:off x="1104" y="0"/>
                <a:ext cx="192" cy="240"/>
              </a:xfrm>
              <a:prstGeom prst="line">
                <a:avLst/>
              </a:prstGeom>
              <a:noFill/>
              <a:ln w="34925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1526" name="Line 10"/>
              <p:cNvSpPr>
                <a:spLocks noChangeShapeType="1"/>
              </p:cNvSpPr>
              <p:nvPr/>
            </p:nvSpPr>
            <p:spPr bwMode="auto">
              <a:xfrm flipH="1">
                <a:off x="1392" y="0"/>
                <a:ext cx="192" cy="240"/>
              </a:xfrm>
              <a:prstGeom prst="line">
                <a:avLst/>
              </a:prstGeom>
              <a:noFill/>
              <a:ln w="34925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1527" name="Line 11"/>
              <p:cNvSpPr>
                <a:spLocks noChangeShapeType="1"/>
              </p:cNvSpPr>
              <p:nvPr/>
            </p:nvSpPr>
            <p:spPr bwMode="auto">
              <a:xfrm flipH="1">
                <a:off x="1632" y="0"/>
                <a:ext cx="192" cy="240"/>
              </a:xfrm>
              <a:prstGeom prst="line">
                <a:avLst/>
              </a:prstGeom>
              <a:noFill/>
              <a:ln w="34925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1528" name="Line 12"/>
              <p:cNvSpPr>
                <a:spLocks noChangeShapeType="1"/>
              </p:cNvSpPr>
              <p:nvPr/>
            </p:nvSpPr>
            <p:spPr bwMode="auto">
              <a:xfrm flipH="1">
                <a:off x="1872" y="0"/>
                <a:ext cx="192" cy="240"/>
              </a:xfrm>
              <a:prstGeom prst="line">
                <a:avLst/>
              </a:prstGeom>
              <a:noFill/>
              <a:ln w="34925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1529" name="Line 13"/>
              <p:cNvSpPr>
                <a:spLocks noChangeShapeType="1"/>
              </p:cNvSpPr>
              <p:nvPr/>
            </p:nvSpPr>
            <p:spPr bwMode="auto">
              <a:xfrm flipH="1">
                <a:off x="2160" y="0"/>
                <a:ext cx="192" cy="240"/>
              </a:xfrm>
              <a:prstGeom prst="line">
                <a:avLst/>
              </a:prstGeom>
              <a:noFill/>
              <a:ln w="34925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1530" name="Line 14"/>
              <p:cNvSpPr>
                <a:spLocks noChangeShapeType="1"/>
              </p:cNvSpPr>
              <p:nvPr/>
            </p:nvSpPr>
            <p:spPr bwMode="auto">
              <a:xfrm flipH="1">
                <a:off x="2400" y="0"/>
                <a:ext cx="192" cy="240"/>
              </a:xfrm>
              <a:prstGeom prst="line">
                <a:avLst/>
              </a:prstGeom>
              <a:noFill/>
              <a:ln w="34925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21518" name="Line 15"/>
            <p:cNvSpPr>
              <a:spLocks noChangeShapeType="1"/>
            </p:cNvSpPr>
            <p:nvPr/>
          </p:nvSpPr>
          <p:spPr bwMode="auto">
            <a:xfrm>
              <a:off x="912" y="96"/>
              <a:ext cx="0" cy="1440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1519" name="Oval 16"/>
            <p:cNvSpPr>
              <a:spLocks noChangeArrowheads="1"/>
            </p:cNvSpPr>
            <p:nvPr/>
          </p:nvSpPr>
          <p:spPr bwMode="auto">
            <a:xfrm>
              <a:off x="720" y="2304"/>
              <a:ext cx="384" cy="336"/>
            </a:xfrm>
            <a:prstGeom prst="ellipse">
              <a:avLst/>
            </a:prstGeom>
            <a:solidFill>
              <a:schemeClr val="bg2"/>
            </a:solidFill>
            <a:ln w="38100">
              <a:solidFill>
                <a:schemeClr val="tx1"/>
              </a:solidFill>
              <a:round/>
            </a:ln>
          </p:spPr>
          <p:txBody>
            <a:bodyPr wrap="none" anchor="ctr"/>
            <a:lstStyle>
              <a:lvl1pPr eaLnBrk="0" hangingPunct="0"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20" name="AutoShape 17"/>
            <p:cNvSpPr>
              <a:spLocks noChangeArrowheads="1"/>
            </p:cNvSpPr>
            <p:nvPr/>
          </p:nvSpPr>
          <p:spPr bwMode="auto">
            <a:xfrm rot="8090947">
              <a:off x="351" y="1759"/>
              <a:ext cx="1154" cy="1185"/>
            </a:xfrm>
            <a:prstGeom prst="rtTriangle">
              <a:avLst/>
            </a:prstGeom>
            <a:solidFill>
              <a:schemeClr val="bg2"/>
            </a:solidFill>
            <a:ln w="31750">
              <a:solidFill>
                <a:schemeClr val="tx1"/>
              </a:solidFill>
              <a:miter lim="800000"/>
            </a:ln>
          </p:spPr>
          <p:txBody>
            <a:bodyPr wrap="none" anchor="ctr"/>
            <a:lstStyle>
              <a:lvl1pPr eaLnBrk="0" hangingPunct="0"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</p:grpSp>
      <p:grpSp>
        <p:nvGrpSpPr>
          <p:cNvPr id="4" name="Group 18"/>
          <p:cNvGrpSpPr/>
          <p:nvPr/>
        </p:nvGrpSpPr>
        <p:grpSpPr bwMode="auto">
          <a:xfrm>
            <a:off x="6210300" y="4756150"/>
            <a:ext cx="876300" cy="1787525"/>
            <a:chOff x="0" y="0"/>
            <a:chExt cx="552" cy="1126"/>
          </a:xfrm>
        </p:grpSpPr>
        <p:sp>
          <p:nvSpPr>
            <p:cNvPr id="21513" name="Oval 19"/>
            <p:cNvSpPr>
              <a:spLocks noChangeArrowheads="1"/>
            </p:cNvSpPr>
            <p:nvPr/>
          </p:nvSpPr>
          <p:spPr bwMode="auto">
            <a:xfrm>
              <a:off x="0" y="0"/>
              <a:ext cx="144" cy="144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>
              <a:lvl1pPr eaLnBrk="0" hangingPunct="0"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grpSp>
          <p:nvGrpSpPr>
            <p:cNvPr id="21514" name="Group 20"/>
            <p:cNvGrpSpPr/>
            <p:nvPr/>
          </p:nvGrpSpPr>
          <p:grpSpPr bwMode="auto">
            <a:xfrm>
              <a:off x="72" y="96"/>
              <a:ext cx="480" cy="1030"/>
              <a:chOff x="0" y="0"/>
              <a:chExt cx="480" cy="1030"/>
            </a:xfrm>
          </p:grpSpPr>
          <p:sp>
            <p:nvSpPr>
              <p:cNvPr id="21515" name="Line 21"/>
              <p:cNvSpPr>
                <a:spLocks noChangeShapeType="1"/>
              </p:cNvSpPr>
              <p:nvPr/>
            </p:nvSpPr>
            <p:spPr bwMode="auto">
              <a:xfrm>
                <a:off x="0" y="0"/>
                <a:ext cx="0" cy="912"/>
              </a:xfrm>
              <a:prstGeom prst="line">
                <a:avLst/>
              </a:prstGeom>
              <a:noFill/>
              <a:ln w="38100">
                <a:solidFill>
                  <a:srgbClr val="CC0000"/>
                </a:solidFill>
                <a:round/>
                <a:tailEnd type="triangle" w="lg" len="lg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516" name="Text Box 22"/>
              <p:cNvSpPr txBox="1">
                <a:spLocks noChangeArrowheads="1"/>
              </p:cNvSpPr>
              <p:nvPr/>
            </p:nvSpPr>
            <p:spPr bwMode="auto">
              <a:xfrm>
                <a:off x="48" y="624"/>
                <a:ext cx="432" cy="4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3200" b="1">
                    <a:solidFill>
                      <a:srgbClr val="0000FF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sz="3200" b="1">
                    <a:solidFill>
                      <a:srgbClr val="0000FF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sz="3200" b="1">
                    <a:solidFill>
                      <a:srgbClr val="0000FF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sz="3200" b="1">
                    <a:solidFill>
                      <a:srgbClr val="0000FF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sz="3200" b="1">
                    <a:solidFill>
                      <a:srgbClr val="0000FF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3200" b="1">
                    <a:solidFill>
                      <a:srgbClr val="0000FF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3200" b="1">
                    <a:solidFill>
                      <a:srgbClr val="0000FF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3200" b="1">
                    <a:solidFill>
                      <a:srgbClr val="0000FF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3200" b="1">
                    <a:solidFill>
                      <a:srgbClr val="0000FF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l" eaLnBrk="1" hangingPunct="1">
                  <a:spcBef>
                    <a:spcPct val="50000"/>
                  </a:spcBef>
                </a:pPr>
                <a:r>
                  <a:rPr lang="zh-CN" altLang="zh-CN" sz="3600" i="1">
                    <a:solidFill>
                      <a:srgbClr val="CC0000"/>
                    </a:solidFill>
                    <a:latin typeface="Times New Roman" panose="02020603050405020304" pitchFamily="18" charset="0"/>
                  </a:rPr>
                  <a:t>G</a:t>
                </a:r>
                <a:endParaRPr lang="zh-CN" altLang="zh-CN" sz="3600" i="1">
                  <a:solidFill>
                    <a:srgbClr val="CC0000"/>
                  </a:solidFill>
                  <a:latin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6" name="Group 23"/>
          <p:cNvGrpSpPr/>
          <p:nvPr/>
        </p:nvGrpSpPr>
        <p:grpSpPr bwMode="auto">
          <a:xfrm>
            <a:off x="6324600" y="3384550"/>
            <a:ext cx="533400" cy="1600200"/>
            <a:chOff x="0" y="0"/>
            <a:chExt cx="336" cy="1008"/>
          </a:xfrm>
        </p:grpSpPr>
        <p:sp>
          <p:nvSpPr>
            <p:cNvPr id="21511" name="Line 24"/>
            <p:cNvSpPr>
              <a:spLocks noChangeShapeType="1"/>
            </p:cNvSpPr>
            <p:nvPr/>
          </p:nvSpPr>
          <p:spPr bwMode="auto">
            <a:xfrm flipV="1">
              <a:off x="0" y="96"/>
              <a:ext cx="0" cy="912"/>
            </a:xfrm>
            <a:prstGeom prst="line">
              <a:avLst/>
            </a:prstGeom>
            <a:noFill/>
            <a:ln w="38100">
              <a:solidFill>
                <a:srgbClr val="CC0000"/>
              </a:solidFill>
              <a:round/>
              <a:tailEnd type="triangle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12" name="Text Box 25"/>
            <p:cNvSpPr txBox="1">
              <a:spLocks noChangeArrowheads="1"/>
            </p:cNvSpPr>
            <p:nvPr/>
          </p:nvSpPr>
          <p:spPr bwMode="auto">
            <a:xfrm>
              <a:off x="48" y="0"/>
              <a:ext cx="288" cy="4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zh-CN" altLang="zh-CN" sz="3600" i="1">
                  <a:solidFill>
                    <a:srgbClr val="CC0000"/>
                  </a:solidFill>
                  <a:latin typeface="Times New Roman" panose="02020603050405020304" pitchFamily="18" charset="0"/>
                  <a:ea typeface="微软雅黑" panose="020B0503020204020204" charset="-122"/>
                </a:rPr>
                <a:t>F</a:t>
              </a:r>
              <a:endParaRPr lang="zh-CN" altLang="zh-CN" sz="3600" i="1">
                <a:solidFill>
                  <a:srgbClr val="CC0000"/>
                </a:solidFill>
                <a:latin typeface="Times New Roman" panose="02020603050405020304" pitchFamily="18" charset="0"/>
                <a:ea typeface="微软雅黑" panose="020B0503020204020204" charset="-122"/>
              </a:endParaRPr>
            </a:p>
          </p:txBody>
        </p:sp>
      </p:grpSp>
      <p:sp>
        <p:nvSpPr>
          <p:cNvPr id="21510" name="Rectangle 26"/>
          <p:cNvSpPr>
            <a:spLocks noChangeArrowheads="1"/>
          </p:cNvSpPr>
          <p:nvPr/>
        </p:nvSpPr>
        <p:spPr bwMode="auto">
          <a:xfrm>
            <a:off x="341630" y="198755"/>
            <a:ext cx="8670925" cy="645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/>
            <a:r>
              <a:rPr lang="zh-CN" altLang="en-US" sz="3600">
                <a:solidFill>
                  <a:schemeClr val="tx1"/>
                </a:solidFill>
              </a:rPr>
              <a:t>请分析静止的电灯受力的示意图。</a:t>
            </a:r>
            <a:endParaRPr lang="zh-CN" altLang="en-US" sz="3600">
              <a:solidFill>
                <a:schemeClr val="tx1"/>
              </a:solidFill>
            </a:endParaRPr>
          </a:p>
        </p:txBody>
      </p:sp>
      <p:sp>
        <p:nvSpPr>
          <p:cNvPr id="2" name="Rectangle 26"/>
          <p:cNvSpPr>
            <a:spLocks noChangeArrowheads="1"/>
          </p:cNvSpPr>
          <p:nvPr/>
        </p:nvSpPr>
        <p:spPr bwMode="auto">
          <a:xfrm>
            <a:off x="236855" y="95250"/>
            <a:ext cx="8670925" cy="1198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/>
            <a:r>
              <a:rPr lang="zh-CN" altLang="en-US" sz="3600">
                <a:solidFill>
                  <a:schemeClr val="tx1"/>
                </a:solidFill>
              </a:rPr>
              <a:t>对于平衡力之间的关系，你从中是否获得启发？</a:t>
            </a:r>
            <a:endParaRPr lang="zh-CN" altLang="en-US" sz="360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10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0" grpId="0"/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Text Box 3" descr="背景18"/>
          <p:cNvSpPr txBox="1">
            <a:spLocks noChangeArrowheads="1"/>
          </p:cNvSpPr>
          <p:nvPr/>
        </p:nvSpPr>
        <p:spPr bwMode="auto">
          <a:xfrm>
            <a:off x="54610" y="333375"/>
            <a:ext cx="8910320" cy="829945"/>
          </a:xfrm>
          <a:prstGeom prst="rect">
            <a:avLst/>
          </a:prstGeom>
          <a:blipFill dpi="0" rotWithShape="1">
            <a:blip r:embed="rId1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4800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探究：</a:t>
            </a:r>
            <a:r>
              <a:rPr lang="zh-CN" altLang="zh-CN" sz="4800">
                <a:solidFill>
                  <a:srgbClr val="FF0000"/>
                </a:solidFill>
                <a:latin typeface="Times New Roman" panose="02020603050405020304" pitchFamily="18" charset="0"/>
                <a:ea typeface="华文彩云" panose="02010800040101010101" pitchFamily="2" charset="-122"/>
              </a:rPr>
              <a:t>二力平衡需要哪些条件？</a:t>
            </a:r>
            <a:endParaRPr lang="zh-CN" altLang="zh-CN" sz="4800">
              <a:solidFill>
                <a:srgbClr val="FF0000"/>
              </a:solidFill>
              <a:latin typeface="Times New Roman" panose="02020603050405020304" pitchFamily="18" charset="0"/>
              <a:ea typeface="华文彩云" panose="02010800040101010101" pitchFamily="2" charset="-122"/>
            </a:endParaRPr>
          </a:p>
        </p:txBody>
      </p:sp>
      <p:sp>
        <p:nvSpPr>
          <p:cNvPr id="14340" name="AutoShape 4"/>
          <p:cNvSpPr>
            <a:spLocks noChangeArrowheads="1"/>
          </p:cNvSpPr>
          <p:nvPr/>
        </p:nvSpPr>
        <p:spPr bwMode="auto">
          <a:xfrm>
            <a:off x="178753" y="1543368"/>
            <a:ext cx="8785225" cy="5184775"/>
          </a:xfrm>
          <a:prstGeom prst="flowChartAlternateProcess">
            <a:avLst/>
          </a:prstGeom>
          <a:solidFill>
            <a:srgbClr val="FFCC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 sz="280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2" name="Group 5"/>
          <p:cNvGrpSpPr/>
          <p:nvPr/>
        </p:nvGrpSpPr>
        <p:grpSpPr bwMode="auto">
          <a:xfrm>
            <a:off x="539750" y="1557338"/>
            <a:ext cx="7343775" cy="579437"/>
            <a:chOff x="0" y="0"/>
            <a:chExt cx="4626" cy="365"/>
          </a:xfrm>
        </p:grpSpPr>
        <p:sp>
          <p:nvSpPr>
            <p:cNvPr id="14359" name="Text Box 6"/>
            <p:cNvSpPr txBox="1">
              <a:spLocks noChangeArrowheads="1"/>
            </p:cNvSpPr>
            <p:nvPr/>
          </p:nvSpPr>
          <p:spPr bwMode="auto">
            <a:xfrm>
              <a:off x="0" y="0"/>
              <a:ext cx="1860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zh-CN" altLang="zh-CN">
                  <a:latin typeface="Times New Roman" panose="02020603050405020304" pitchFamily="18" charset="0"/>
                </a:rPr>
                <a:t>1、提出问题</a:t>
              </a:r>
              <a:r>
                <a:rPr lang="zh-CN" altLang="zh-CN" b="0">
                  <a:latin typeface="Times New Roman" panose="02020603050405020304" pitchFamily="18" charset="0"/>
                </a:rPr>
                <a:t>：</a:t>
              </a:r>
              <a:endParaRPr lang="zh-CN" altLang="zh-CN" b="0">
                <a:latin typeface="Times New Roman" panose="02020603050405020304" pitchFamily="18" charset="0"/>
              </a:endParaRPr>
            </a:p>
          </p:txBody>
        </p:sp>
        <p:sp>
          <p:nvSpPr>
            <p:cNvPr id="14360" name="Line 7"/>
            <p:cNvSpPr>
              <a:spLocks noChangeShapeType="1"/>
            </p:cNvSpPr>
            <p:nvPr/>
          </p:nvSpPr>
          <p:spPr bwMode="auto">
            <a:xfrm>
              <a:off x="1633" y="320"/>
              <a:ext cx="2993" cy="0"/>
            </a:xfrm>
            <a:prstGeom prst="line">
              <a:avLst/>
            </a:prstGeom>
            <a:noFill/>
            <a:ln w="19050">
              <a:solidFill>
                <a:srgbClr val="0000FF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5369" name="Text Box 9"/>
          <p:cNvSpPr txBox="1">
            <a:spLocks noChangeArrowheads="1"/>
          </p:cNvSpPr>
          <p:nvPr/>
        </p:nvSpPr>
        <p:spPr bwMode="auto">
          <a:xfrm>
            <a:off x="539433" y="5794375"/>
            <a:ext cx="3097212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zh-CN" altLang="zh-CN">
                <a:latin typeface="Times New Roman" panose="02020603050405020304" pitchFamily="18" charset="0"/>
              </a:rPr>
              <a:t>4、得出结论：</a:t>
            </a:r>
            <a:endParaRPr lang="zh-CN" altLang="zh-CN">
              <a:latin typeface="Times New Roman" panose="02020603050405020304" pitchFamily="18" charset="0"/>
            </a:endParaRPr>
          </a:p>
        </p:txBody>
      </p:sp>
      <p:grpSp>
        <p:nvGrpSpPr>
          <p:cNvPr id="3" name="Group 10"/>
          <p:cNvGrpSpPr/>
          <p:nvPr/>
        </p:nvGrpSpPr>
        <p:grpSpPr bwMode="auto">
          <a:xfrm>
            <a:off x="539750" y="2637155"/>
            <a:ext cx="7343775" cy="2016125"/>
            <a:chOff x="0" y="0"/>
            <a:chExt cx="4626" cy="1270"/>
          </a:xfrm>
        </p:grpSpPr>
        <p:sp>
          <p:nvSpPr>
            <p:cNvPr id="14354" name="Text Box 11"/>
            <p:cNvSpPr txBox="1">
              <a:spLocks noChangeArrowheads="1"/>
            </p:cNvSpPr>
            <p:nvPr/>
          </p:nvSpPr>
          <p:spPr bwMode="auto">
            <a:xfrm>
              <a:off x="0" y="0"/>
              <a:ext cx="1905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zh-CN" altLang="zh-CN">
                  <a:latin typeface="Times New Roman" panose="02020603050405020304" pitchFamily="18" charset="0"/>
                </a:rPr>
                <a:t>2、建立假设</a:t>
              </a:r>
              <a:r>
                <a:rPr lang="zh-CN" altLang="zh-CN" b="0">
                  <a:latin typeface="Times New Roman" panose="02020603050405020304" pitchFamily="18" charset="0"/>
                </a:rPr>
                <a:t>：</a:t>
              </a:r>
              <a:endParaRPr lang="zh-CN" altLang="zh-CN" b="0">
                <a:latin typeface="Times New Roman" panose="02020603050405020304" pitchFamily="18" charset="0"/>
              </a:endParaRPr>
            </a:p>
          </p:txBody>
        </p:sp>
        <p:sp>
          <p:nvSpPr>
            <p:cNvPr id="14355" name="Line 12"/>
            <p:cNvSpPr>
              <a:spLocks noChangeShapeType="1"/>
            </p:cNvSpPr>
            <p:nvPr/>
          </p:nvSpPr>
          <p:spPr bwMode="auto">
            <a:xfrm>
              <a:off x="1633" y="317"/>
              <a:ext cx="2993" cy="0"/>
            </a:xfrm>
            <a:prstGeom prst="line">
              <a:avLst/>
            </a:prstGeom>
            <a:noFill/>
            <a:ln w="19050">
              <a:solidFill>
                <a:srgbClr val="0000FF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56" name="Line 13"/>
            <p:cNvSpPr>
              <a:spLocks noChangeShapeType="1"/>
            </p:cNvSpPr>
            <p:nvPr/>
          </p:nvSpPr>
          <p:spPr bwMode="auto">
            <a:xfrm>
              <a:off x="1633" y="635"/>
              <a:ext cx="2993" cy="0"/>
            </a:xfrm>
            <a:prstGeom prst="line">
              <a:avLst/>
            </a:prstGeom>
            <a:noFill/>
            <a:ln w="19050">
              <a:solidFill>
                <a:srgbClr val="0000FF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57" name="Line 14"/>
            <p:cNvSpPr>
              <a:spLocks noChangeShapeType="1"/>
            </p:cNvSpPr>
            <p:nvPr/>
          </p:nvSpPr>
          <p:spPr bwMode="auto">
            <a:xfrm>
              <a:off x="1633" y="952"/>
              <a:ext cx="2993" cy="0"/>
            </a:xfrm>
            <a:prstGeom prst="line">
              <a:avLst/>
            </a:prstGeom>
            <a:noFill/>
            <a:ln w="19050">
              <a:solidFill>
                <a:srgbClr val="0000FF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58" name="Line 15"/>
            <p:cNvSpPr>
              <a:spLocks noChangeShapeType="1"/>
            </p:cNvSpPr>
            <p:nvPr/>
          </p:nvSpPr>
          <p:spPr bwMode="auto">
            <a:xfrm>
              <a:off x="1633" y="1270"/>
              <a:ext cx="2993" cy="0"/>
            </a:xfrm>
            <a:prstGeom prst="line">
              <a:avLst/>
            </a:prstGeom>
            <a:noFill/>
            <a:ln w="19050">
              <a:solidFill>
                <a:srgbClr val="0000FF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5376" name="Text Box 16"/>
          <p:cNvSpPr txBox="1">
            <a:spLocks noChangeArrowheads="1"/>
          </p:cNvSpPr>
          <p:nvPr/>
        </p:nvSpPr>
        <p:spPr bwMode="auto">
          <a:xfrm>
            <a:off x="3370263" y="3170238"/>
            <a:ext cx="4752975" cy="5530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zh-CN" altLang="zh-CN" sz="3000">
                <a:solidFill>
                  <a:schemeClr val="tx1"/>
                </a:solidFill>
                <a:ea typeface="楷体_GB2312" pitchFamily="49" charset="-122"/>
              </a:rPr>
              <a:t>两个力的</a:t>
            </a:r>
            <a:r>
              <a:rPr lang="zh-CN" altLang="zh-CN" sz="3000">
                <a:solidFill>
                  <a:srgbClr val="FF0000"/>
                </a:solidFill>
                <a:ea typeface="楷体_GB2312" pitchFamily="49" charset="-122"/>
              </a:rPr>
              <a:t>大小可能要相等</a:t>
            </a:r>
            <a:endParaRPr lang="zh-CN" altLang="zh-CN" sz="3000">
              <a:solidFill>
                <a:srgbClr val="FF0000"/>
              </a:solidFill>
              <a:ea typeface="楷体_GB2312" pitchFamily="49" charset="-122"/>
            </a:endParaRPr>
          </a:p>
        </p:txBody>
      </p:sp>
      <p:sp>
        <p:nvSpPr>
          <p:cNvPr id="15377" name="Text Box 17"/>
          <p:cNvSpPr txBox="1">
            <a:spLocks noChangeArrowheads="1"/>
          </p:cNvSpPr>
          <p:nvPr/>
        </p:nvSpPr>
        <p:spPr bwMode="auto">
          <a:xfrm>
            <a:off x="3370263" y="3675063"/>
            <a:ext cx="4464050" cy="5530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zh-CN" altLang="zh-CN" sz="3000">
                <a:solidFill>
                  <a:schemeClr val="tx1"/>
                </a:solidFill>
                <a:ea typeface="楷体_GB2312" pitchFamily="49" charset="-122"/>
              </a:rPr>
              <a:t>两个力的</a:t>
            </a:r>
            <a:r>
              <a:rPr lang="zh-CN" altLang="zh-CN" sz="3000">
                <a:solidFill>
                  <a:srgbClr val="FF0000"/>
                </a:solidFill>
                <a:ea typeface="楷体_GB2312" pitchFamily="49" charset="-122"/>
              </a:rPr>
              <a:t>方向可能要相反</a:t>
            </a:r>
            <a:endParaRPr lang="zh-CN" altLang="zh-CN" sz="3000">
              <a:solidFill>
                <a:srgbClr val="FF0000"/>
              </a:solidFill>
              <a:ea typeface="楷体_GB2312" pitchFamily="49" charset="-122"/>
            </a:endParaRPr>
          </a:p>
        </p:txBody>
      </p:sp>
      <p:sp>
        <p:nvSpPr>
          <p:cNvPr id="15378" name="Text Box 18"/>
          <p:cNvSpPr txBox="1">
            <a:spLocks noChangeArrowheads="1"/>
          </p:cNvSpPr>
          <p:nvPr/>
        </p:nvSpPr>
        <p:spPr bwMode="auto">
          <a:xfrm>
            <a:off x="3370263" y="4178300"/>
            <a:ext cx="4968875" cy="5530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zh-CN" altLang="zh-CN" sz="3000">
                <a:solidFill>
                  <a:schemeClr val="tx1"/>
                </a:solidFill>
                <a:ea typeface="楷体_GB2312" pitchFamily="49" charset="-122"/>
              </a:rPr>
              <a:t>两个力</a:t>
            </a:r>
            <a:r>
              <a:rPr lang="zh-CN" altLang="zh-CN" sz="3000">
                <a:solidFill>
                  <a:srgbClr val="FF0000"/>
                </a:solidFill>
                <a:ea typeface="楷体_GB2312" pitchFamily="49" charset="-122"/>
              </a:rPr>
              <a:t>可能要在一条直线上</a:t>
            </a:r>
            <a:endParaRPr lang="zh-CN" altLang="zh-CN" sz="3000">
              <a:solidFill>
                <a:srgbClr val="FF0000"/>
              </a:solidFill>
              <a:ea typeface="楷体_GB2312" pitchFamily="49" charset="-122"/>
            </a:endParaRPr>
          </a:p>
        </p:txBody>
      </p:sp>
      <p:sp>
        <p:nvSpPr>
          <p:cNvPr id="15379" name="Text Box 19"/>
          <p:cNvSpPr txBox="1">
            <a:spLocks noChangeArrowheads="1"/>
          </p:cNvSpPr>
          <p:nvPr/>
        </p:nvSpPr>
        <p:spPr bwMode="auto">
          <a:xfrm>
            <a:off x="3370263" y="2667000"/>
            <a:ext cx="446405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zh-CN" altLang="zh-CN" sz="3000">
                <a:solidFill>
                  <a:schemeClr val="tx1"/>
                </a:solidFill>
                <a:ea typeface="楷体_GB2312" pitchFamily="49" charset="-122"/>
              </a:rPr>
              <a:t>两个力应该</a:t>
            </a:r>
            <a:r>
              <a:rPr lang="zh-CN" altLang="zh-CN" sz="3000">
                <a:solidFill>
                  <a:srgbClr val="FF0000"/>
                </a:solidFill>
                <a:ea typeface="楷体_GB2312" pitchFamily="49" charset="-122"/>
              </a:rPr>
              <a:t>在同一物体上</a:t>
            </a:r>
            <a:endParaRPr lang="zh-CN" altLang="zh-CN" sz="3000">
              <a:solidFill>
                <a:srgbClr val="FF0000"/>
              </a:solidFill>
              <a:ea typeface="楷体_GB2312" pitchFamily="49" charset="-122"/>
            </a:endParaRPr>
          </a:p>
        </p:txBody>
      </p:sp>
      <p:sp>
        <p:nvSpPr>
          <p:cNvPr id="14352" name="Text Box 21"/>
          <p:cNvSpPr txBox="1">
            <a:spLocks noChangeArrowheads="1"/>
          </p:cNvSpPr>
          <p:nvPr/>
        </p:nvSpPr>
        <p:spPr bwMode="auto">
          <a:xfrm>
            <a:off x="539750" y="5007610"/>
            <a:ext cx="4968875" cy="579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zh-CN" altLang="zh-CN">
                <a:latin typeface="Times New Roman" panose="02020603050405020304" pitchFamily="18" charset="0"/>
              </a:rPr>
              <a:t>3、设计实验、验证假设：</a:t>
            </a:r>
            <a:endParaRPr lang="zh-CN" altLang="zh-CN">
              <a:latin typeface="Times New Roman" panose="02020603050405020304" pitchFamily="18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040380" y="1543685"/>
            <a:ext cx="4580255" cy="5530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zh-CN" sz="3000" b="1">
                <a:ea typeface="楷体_GB2312" pitchFamily="49" charset="-122"/>
              </a:rPr>
              <a:t>二力平衡需要哪些条件？</a:t>
            </a:r>
            <a:endParaRPr lang="zh-CN" altLang="en-US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3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3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3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3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53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3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53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3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8" dur="500"/>
                                        <p:tgtEl>
                                          <p:spTgt spid="14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9" grpId="0" autoUpdateAnimBg="0"/>
      <p:bldP spid="15376" grpId="0" autoUpdateAnimBg="0"/>
      <p:bldP spid="15377" grpId="0" autoUpdateAnimBg="0"/>
      <p:bldP spid="15378" grpId="0" autoUpdateAnimBg="0"/>
      <p:bldP spid="15379" grpId="0" autoUpdateAnimBg="0"/>
      <p:bldP spid="5" grpId="0"/>
      <p:bldP spid="1435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9-视频-02-二力平衡条件1.flv">
            <a:hlinkClick r:id="" action="ppaction://media"/>
          </p:cNvPr>
          <p:cNvPicPr>
            <a:picLocks noChangeArrowheads="1"/>
          </p:cNvPicPr>
          <p:nvPr>
            <a:videoFile r:link="rId1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685800"/>
            <a:ext cx="7315200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video>
              <p:cMediaNode>
                <p:cTn id="2" fill="hold" display="1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9-视频-03-二力平衡条件2.flv">
            <a:hlinkClick r:id="" action="ppaction://media"/>
          </p:cNvPr>
          <p:cNvPicPr>
            <a:picLocks noChangeArrowheads="1"/>
          </p:cNvPicPr>
          <p:nvPr>
            <a:videoFile r:link="rId1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165" y="577215"/>
            <a:ext cx="7012305" cy="5703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video>
              <p:cMediaNode vol="19000">
                <p:cTn id="2" fill="hold" display="1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extBox 1"/>
          <p:cNvSpPr>
            <a:spLocks noChangeArrowheads="1"/>
          </p:cNvSpPr>
          <p:nvPr/>
        </p:nvSpPr>
        <p:spPr bwMode="auto">
          <a:xfrm>
            <a:off x="97790" y="280035"/>
            <a:ext cx="3896360" cy="594360"/>
          </a:xfrm>
          <a:prstGeom prst="rect">
            <a:avLst/>
          </a:prstGeom>
          <a:solidFill>
            <a:srgbClr val="FFFF66"/>
          </a:solidFill>
          <a:ln>
            <a:solidFill>
              <a:srgbClr val="000099"/>
            </a:solidFill>
          </a:ln>
        </p:spPr>
        <p:txBody>
          <a:bodyPr wrap="square" anchor="b">
            <a:noAutofit/>
          </a:bodyPr>
          <a:lstStyle>
            <a:lvl1pPr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lvl="0" algn="l" eaLnBrk="1" hangingPunct="1">
              <a:buFontTx/>
            </a:pPr>
            <a:r>
              <a:rPr lang="zh-CN" altLang="en-US" sz="3600" dirty="0">
                <a:solidFill>
                  <a:srgbClr val="FF0000"/>
                </a:solidFill>
                <a:latin typeface="Tahoma" panose="020B0604030504040204" pitchFamily="34" charset="0"/>
                <a:ea typeface="华文中宋" panose="02010600040101010101" pitchFamily="2" charset="-122"/>
                <a:sym typeface="+mn-ea"/>
              </a:rPr>
              <a:t>二、二力平衡条件</a:t>
            </a:r>
            <a:endParaRPr lang="zh-CN" altLang="en-US" sz="3600" dirty="0">
              <a:solidFill>
                <a:srgbClr val="FF0000"/>
              </a:solidFill>
              <a:latin typeface="Tahoma" panose="020B0604030504040204" pitchFamily="34" charset="0"/>
              <a:ea typeface="华文中宋" panose="02010600040101010101" pitchFamily="2" charset="-122"/>
              <a:sym typeface="+mn-ea"/>
            </a:endParaRPr>
          </a:p>
        </p:txBody>
      </p:sp>
      <p:sp>
        <p:nvSpPr>
          <p:cNvPr id="15376" name="Text Box 16"/>
          <p:cNvSpPr txBox="1">
            <a:spLocks noChangeArrowheads="1"/>
          </p:cNvSpPr>
          <p:nvPr/>
        </p:nvSpPr>
        <p:spPr bwMode="auto">
          <a:xfrm>
            <a:off x="1703388" y="3106103"/>
            <a:ext cx="4752975" cy="645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zh-CN" altLang="zh-CN" sz="3600" dirty="0">
                <a:solidFill>
                  <a:schemeClr val="tx1"/>
                </a:solidFill>
                <a:latin typeface="Tahoma" panose="020B0604030504040204" pitchFamily="34" charset="0"/>
                <a:ea typeface="华文中宋" panose="02010600040101010101" pitchFamily="2" charset="-122"/>
              </a:rPr>
              <a:t>（2）大小相等</a:t>
            </a:r>
            <a:endParaRPr lang="zh-CN" altLang="zh-CN" sz="3600" dirty="0">
              <a:solidFill>
                <a:schemeClr val="tx1"/>
              </a:solidFill>
              <a:latin typeface="Tahoma" panose="020B0604030504040204" pitchFamily="34" charset="0"/>
              <a:ea typeface="华文中宋" panose="02010600040101010101" pitchFamily="2" charset="-122"/>
            </a:endParaRPr>
          </a:p>
        </p:txBody>
      </p:sp>
      <p:sp>
        <p:nvSpPr>
          <p:cNvPr id="15377" name="Text Box 17"/>
          <p:cNvSpPr txBox="1">
            <a:spLocks noChangeArrowheads="1"/>
          </p:cNvSpPr>
          <p:nvPr/>
        </p:nvSpPr>
        <p:spPr bwMode="auto">
          <a:xfrm>
            <a:off x="1703388" y="3908743"/>
            <a:ext cx="4464050" cy="645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zh-CN" altLang="zh-CN" sz="3600" dirty="0">
                <a:solidFill>
                  <a:schemeClr val="tx1"/>
                </a:solidFill>
                <a:latin typeface="Tahoma" panose="020B0604030504040204" pitchFamily="34" charset="0"/>
                <a:ea typeface="华文中宋" panose="02010600040101010101" pitchFamily="2" charset="-122"/>
              </a:rPr>
              <a:t>（3）方向相反</a:t>
            </a:r>
            <a:endParaRPr lang="zh-CN" altLang="zh-CN" sz="3600" dirty="0">
              <a:solidFill>
                <a:schemeClr val="tx1"/>
              </a:solidFill>
              <a:latin typeface="Tahoma" panose="020B0604030504040204" pitchFamily="34" charset="0"/>
              <a:ea typeface="华文中宋" panose="02010600040101010101" pitchFamily="2" charset="-122"/>
            </a:endParaRPr>
          </a:p>
        </p:txBody>
      </p:sp>
      <p:sp>
        <p:nvSpPr>
          <p:cNvPr id="15378" name="Text Box 18"/>
          <p:cNvSpPr txBox="1">
            <a:spLocks noChangeArrowheads="1"/>
          </p:cNvSpPr>
          <p:nvPr/>
        </p:nvSpPr>
        <p:spPr bwMode="auto">
          <a:xfrm>
            <a:off x="1703388" y="4671695"/>
            <a:ext cx="4968875" cy="645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zh-CN" altLang="zh-CN" sz="3600" dirty="0">
                <a:solidFill>
                  <a:schemeClr val="tx1"/>
                </a:solidFill>
                <a:latin typeface="Tahoma" panose="020B0604030504040204" pitchFamily="34" charset="0"/>
                <a:ea typeface="华文中宋" panose="02010600040101010101" pitchFamily="2" charset="-122"/>
              </a:rPr>
              <a:t>（4）在同一条直线上</a:t>
            </a:r>
            <a:endParaRPr lang="zh-CN" altLang="zh-CN" sz="3600" dirty="0">
              <a:solidFill>
                <a:schemeClr val="tx1"/>
              </a:solidFill>
              <a:latin typeface="Tahoma" panose="020B0604030504040204" pitchFamily="34" charset="0"/>
              <a:ea typeface="华文中宋" panose="02010600040101010101" pitchFamily="2" charset="-122"/>
            </a:endParaRPr>
          </a:p>
        </p:txBody>
      </p:sp>
      <p:sp>
        <p:nvSpPr>
          <p:cNvPr id="15379" name="Text Box 19"/>
          <p:cNvSpPr txBox="1">
            <a:spLocks noChangeArrowheads="1"/>
          </p:cNvSpPr>
          <p:nvPr/>
        </p:nvSpPr>
        <p:spPr bwMode="auto">
          <a:xfrm>
            <a:off x="1703705" y="2237105"/>
            <a:ext cx="5083175" cy="645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zh-CN" altLang="zh-CN" sz="3600" dirty="0">
                <a:solidFill>
                  <a:schemeClr val="tx1"/>
                </a:solidFill>
                <a:latin typeface="Tahoma" panose="020B0604030504040204" pitchFamily="34" charset="0"/>
                <a:ea typeface="华文中宋" panose="02010600040101010101" pitchFamily="2" charset="-122"/>
              </a:rPr>
              <a:t>（1）作用在同一物体上</a:t>
            </a:r>
            <a:endParaRPr lang="zh-CN" altLang="zh-CN" sz="3600" dirty="0">
              <a:solidFill>
                <a:schemeClr val="tx1"/>
              </a:solidFill>
              <a:latin typeface="Tahoma" panose="020B0604030504040204" pitchFamily="34" charset="0"/>
              <a:ea typeface="华文中宋" panose="0201060004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597660" y="1329055"/>
            <a:ext cx="2472055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zh-CN" sz="3600" b="1" dirty="0">
                <a:solidFill>
                  <a:srgbClr val="FF0000"/>
                </a:solidFill>
                <a:latin typeface="Tahoma" panose="020B0604030504040204" pitchFamily="34" charset="0"/>
                <a:ea typeface="华文中宋" panose="02010600040101010101" pitchFamily="2" charset="-122"/>
                <a:sym typeface="+mn-ea"/>
              </a:rPr>
              <a:t>一对平衡力</a:t>
            </a:r>
            <a:endParaRPr lang="zh-CN" altLang="zh-CN" sz="3600" b="1" dirty="0">
              <a:solidFill>
                <a:srgbClr val="FF0000"/>
              </a:solidFill>
              <a:latin typeface="Tahoma" panose="020B0604030504040204" pitchFamily="34" charset="0"/>
              <a:ea typeface="华文中宋" panose="02010600040101010101" pitchFamily="2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3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3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3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76" grpId="0" autoUpdateAnimBg="0"/>
      <p:bldP spid="15377" grpId="0" autoUpdateAnimBg="0"/>
      <p:bldP spid="15378" grpId="0" autoUpdateAnimBg="0"/>
      <p:bldP spid="15379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ontrols>
      <mc:AlternateContent xmlns:mc="http://schemas.openxmlformats.org/markup-compatibility/2006">
        <mc:Choice xmlns:v="urn:schemas-microsoft-com:vml" Requires="v">
          <p:control spid="27650" name="" r:id="rId1" imgW="7861300" imgH="5474970"/>
        </mc:Choice>
        <mc:Fallback>
          <p:control name="" r:id="rId1" imgW="7861300" imgH="5474970">
            <p:pic>
              <p:nvPicPr>
                <p:cNvPr id="0" name="Host Control  27649"/>
                <p:cNvPicPr>
                  <a:picLocks noChangeArrowheads="1" noChangeShapeType="1"/>
                </p:cNvPicPr>
                <p:nvPr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134620" y="316230"/>
                  <a:ext cx="7861300" cy="547497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</a:extLst>
              </p:spPr>
            </p:pic>
          </p:control>
        </mc:Fallback>
      </mc:AlternateContent>
    </p:controls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图片 3" descr="平衡鸟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7230" y="1269365"/>
            <a:ext cx="5311140" cy="53111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5" name="Group 22"/>
          <p:cNvGrpSpPr/>
          <p:nvPr/>
        </p:nvGrpSpPr>
        <p:grpSpPr bwMode="auto">
          <a:xfrm>
            <a:off x="4379913" y="3567113"/>
            <a:ext cx="609600" cy="1100137"/>
            <a:chOff x="798" y="1131"/>
            <a:chExt cx="384" cy="693"/>
          </a:xfrm>
        </p:grpSpPr>
        <p:sp>
          <p:nvSpPr>
            <p:cNvPr id="7179" name="Line 23"/>
            <p:cNvSpPr>
              <a:spLocks noChangeShapeType="1"/>
            </p:cNvSpPr>
            <p:nvPr/>
          </p:nvSpPr>
          <p:spPr bwMode="auto">
            <a:xfrm>
              <a:off x="798" y="1131"/>
              <a:ext cx="0" cy="624"/>
            </a:xfrm>
            <a:prstGeom prst="line">
              <a:avLst/>
            </a:prstGeom>
            <a:noFill/>
            <a:ln w="57150">
              <a:solidFill>
                <a:srgbClr val="FF3300"/>
              </a:solidFill>
              <a:miter lim="800000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80" name="Text Box 24"/>
            <p:cNvSpPr txBox="1">
              <a:spLocks noChangeArrowheads="1"/>
            </p:cNvSpPr>
            <p:nvPr/>
          </p:nvSpPr>
          <p:spPr bwMode="auto">
            <a:xfrm>
              <a:off x="846" y="1536"/>
              <a:ext cx="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b="1" i="1">
                  <a:solidFill>
                    <a:srgbClr val="FF3300"/>
                  </a:solidFill>
                  <a:latin typeface="Times New Roman" panose="02020603050405020304" pitchFamily="18" charset="0"/>
                </a:rPr>
                <a:t>G</a:t>
              </a:r>
              <a:endParaRPr lang="en-US" altLang="zh-CN" sz="2400" b="1" i="1">
                <a:solidFill>
                  <a:srgbClr val="FF3300"/>
                </a:solidFill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98" name="Group 25"/>
          <p:cNvGrpSpPr/>
          <p:nvPr/>
        </p:nvGrpSpPr>
        <p:grpSpPr bwMode="auto">
          <a:xfrm>
            <a:off x="4379913" y="2471738"/>
            <a:ext cx="974725" cy="1066800"/>
            <a:chOff x="798" y="432"/>
            <a:chExt cx="432" cy="672"/>
          </a:xfrm>
        </p:grpSpPr>
        <p:sp>
          <p:nvSpPr>
            <p:cNvPr id="7182" name="Line 26"/>
            <p:cNvSpPr>
              <a:spLocks noChangeShapeType="1"/>
            </p:cNvSpPr>
            <p:nvPr/>
          </p:nvSpPr>
          <p:spPr bwMode="auto">
            <a:xfrm flipV="1">
              <a:off x="798" y="480"/>
              <a:ext cx="0" cy="624"/>
            </a:xfrm>
            <a:prstGeom prst="line">
              <a:avLst/>
            </a:prstGeom>
            <a:noFill/>
            <a:ln w="57150">
              <a:solidFill>
                <a:srgbClr val="FF3300"/>
              </a:solidFill>
              <a:miter lim="800000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83" name="Text Box 27"/>
            <p:cNvSpPr txBox="1">
              <a:spLocks noChangeArrowheads="1"/>
            </p:cNvSpPr>
            <p:nvPr/>
          </p:nvSpPr>
          <p:spPr bwMode="auto">
            <a:xfrm>
              <a:off x="894" y="432"/>
              <a:ext cx="336" cy="2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b="1" i="1">
                  <a:solidFill>
                    <a:srgbClr val="FF3300"/>
                  </a:solidFill>
                  <a:latin typeface="Times New Roman" panose="02020603050405020304" pitchFamily="18" charset="0"/>
                </a:rPr>
                <a:t>F</a:t>
              </a:r>
              <a:r>
                <a:rPr lang="zh-CN" altLang="en-US" sz="1600">
                  <a:solidFill>
                    <a:srgbClr val="FF3300"/>
                  </a:solidFill>
                  <a:latin typeface="Verdana" panose="020B0604030504040204" pitchFamily="34" charset="0"/>
                </a:rPr>
                <a:t>支</a:t>
              </a:r>
              <a:endParaRPr lang="zh-CN" altLang="en-US" sz="1600">
                <a:solidFill>
                  <a:srgbClr val="FF3300"/>
                </a:solidFill>
                <a:latin typeface="Verdana" panose="020B0604030504040204" pitchFamily="34" charset="0"/>
              </a:endParaRPr>
            </a:p>
          </p:txBody>
        </p:sp>
      </p:grpSp>
      <p:sp>
        <p:nvSpPr>
          <p:cNvPr id="108" name="Oval 37"/>
          <p:cNvSpPr>
            <a:spLocks noChangeArrowheads="1"/>
          </p:cNvSpPr>
          <p:nvPr/>
        </p:nvSpPr>
        <p:spPr bwMode="auto">
          <a:xfrm>
            <a:off x="4316413" y="3506788"/>
            <a:ext cx="115887" cy="115887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21510" name="Rectangle 26"/>
          <p:cNvSpPr>
            <a:spLocks noChangeArrowheads="1"/>
          </p:cNvSpPr>
          <p:nvPr/>
        </p:nvSpPr>
        <p:spPr bwMode="auto">
          <a:xfrm>
            <a:off x="45085" y="176530"/>
            <a:ext cx="8670925" cy="1198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/>
            <a:r>
              <a:rPr lang="zh-CN" altLang="en-US" sz="3600">
                <a:solidFill>
                  <a:srgbClr val="FFC000"/>
                </a:solidFill>
              </a:rPr>
              <a:t>请判断平衡鸟</a:t>
            </a:r>
            <a:r>
              <a:rPr lang="zh-CN" altLang="en-US" sz="3600">
                <a:solidFill>
                  <a:srgbClr val="FF0000"/>
                </a:solidFill>
              </a:rPr>
              <a:t>重心</a:t>
            </a:r>
            <a:r>
              <a:rPr lang="zh-CN" altLang="en-US" sz="3600">
                <a:solidFill>
                  <a:srgbClr val="FFC000"/>
                </a:solidFill>
              </a:rPr>
              <a:t>的位置，你根据的是</a:t>
            </a:r>
            <a:endParaRPr lang="zh-CN" altLang="en-US" sz="3600">
              <a:solidFill>
                <a:srgbClr val="FFC000"/>
              </a:solidFill>
            </a:endParaRPr>
          </a:p>
          <a:p>
            <a:pPr algn="l" eaLnBrk="1" hangingPunct="1"/>
            <a:r>
              <a:rPr lang="zh-CN" altLang="en-US" sz="3600">
                <a:solidFill>
                  <a:srgbClr val="FF0000"/>
                </a:solidFill>
              </a:rPr>
              <a:t>什么规律？</a:t>
            </a:r>
            <a:endParaRPr lang="zh-CN" altLang="en-US" sz="3600">
              <a:solidFill>
                <a:srgbClr val="FF0000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418840" y="3303905"/>
            <a:ext cx="89789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重心</a:t>
            </a:r>
            <a:endParaRPr lang="zh-CN" altLang="en-US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" name="Oval 37"/>
          <p:cNvSpPr>
            <a:spLocks noChangeArrowheads="1"/>
          </p:cNvSpPr>
          <p:nvPr/>
        </p:nvSpPr>
        <p:spPr bwMode="auto">
          <a:xfrm>
            <a:off x="4316413" y="3503613"/>
            <a:ext cx="115887" cy="115887"/>
          </a:xfrm>
          <a:prstGeom prst="ellipse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" grpId="0" bldLvl="0" animBg="1"/>
      <p:bldP spid="21510" grpId="0"/>
      <p:bldP spid="21510" grpId="1"/>
      <p:bldP spid="21510" grpId="2"/>
      <p:bldP spid="21510" grpId="3"/>
      <p:bldP spid="2" grpId="0"/>
      <p:bldP spid="3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2" name="AutoShape 12"/>
          <p:cNvSpPr>
            <a:spLocks noChangeArrowheads="1"/>
          </p:cNvSpPr>
          <p:nvPr/>
        </p:nvSpPr>
        <p:spPr bwMode="auto">
          <a:xfrm>
            <a:off x="387668" y="3679825"/>
            <a:ext cx="647700" cy="720725"/>
          </a:xfrm>
          <a:prstGeom prst="can">
            <a:avLst>
              <a:gd name="adj" fmla="val 27819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</a:ln>
        </p:spPr>
        <p:txBody>
          <a:bodyPr wrap="none" anchor="ctr"/>
          <a:lstStyle>
            <a:lvl1pPr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40973" name="Line 13"/>
          <p:cNvSpPr>
            <a:spLocks noChangeShapeType="1"/>
          </p:cNvSpPr>
          <p:nvPr/>
        </p:nvSpPr>
        <p:spPr bwMode="auto">
          <a:xfrm flipV="1">
            <a:off x="719455" y="2109788"/>
            <a:ext cx="0" cy="1655762"/>
          </a:xfrm>
          <a:prstGeom prst="line">
            <a:avLst/>
          </a:prstGeom>
          <a:noFill/>
          <a:ln w="57150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0974" name="AutoShape 14"/>
          <p:cNvSpPr>
            <a:spLocks noChangeArrowheads="1"/>
          </p:cNvSpPr>
          <p:nvPr/>
        </p:nvSpPr>
        <p:spPr bwMode="auto">
          <a:xfrm>
            <a:off x="7314565" y="3629025"/>
            <a:ext cx="647700" cy="720725"/>
          </a:xfrm>
          <a:prstGeom prst="can">
            <a:avLst>
              <a:gd name="adj" fmla="val 27819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</a:ln>
        </p:spPr>
        <p:txBody>
          <a:bodyPr wrap="none" anchor="ctr"/>
          <a:lstStyle>
            <a:lvl1pPr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40975" name="Line 15"/>
          <p:cNvSpPr>
            <a:spLocks noChangeShapeType="1"/>
          </p:cNvSpPr>
          <p:nvPr/>
        </p:nvSpPr>
        <p:spPr bwMode="auto">
          <a:xfrm flipV="1">
            <a:off x="7646353" y="2058988"/>
            <a:ext cx="0" cy="1655762"/>
          </a:xfrm>
          <a:prstGeom prst="line">
            <a:avLst/>
          </a:prstGeom>
          <a:noFill/>
          <a:ln w="57150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0976" name="Line 16"/>
          <p:cNvSpPr>
            <a:spLocks noChangeShapeType="1"/>
          </p:cNvSpPr>
          <p:nvPr/>
        </p:nvSpPr>
        <p:spPr bwMode="auto">
          <a:xfrm flipH="1">
            <a:off x="8463280" y="3038475"/>
            <a:ext cx="8890" cy="1719580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  <a:tailEnd type="stealth" w="lg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0977" name="Text Box 17"/>
          <p:cNvSpPr txBox="1">
            <a:spLocks noChangeArrowheads="1"/>
          </p:cNvSpPr>
          <p:nvPr/>
        </p:nvSpPr>
        <p:spPr bwMode="auto">
          <a:xfrm>
            <a:off x="1035368" y="3853180"/>
            <a:ext cx="1008062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zh-CN" altLang="zh-CN" b="0">
                <a:solidFill>
                  <a:srgbClr val="FF0000"/>
                </a:solidFill>
                <a:ea typeface="隶书" panose="02010509060101010101" pitchFamily="49" charset="-122"/>
              </a:rPr>
              <a:t>静止</a:t>
            </a:r>
            <a:endParaRPr lang="zh-CN" altLang="zh-CN" b="0">
              <a:solidFill>
                <a:srgbClr val="FF0000"/>
              </a:solidFill>
              <a:ea typeface="隶书" panose="02010509060101010101" pitchFamily="49" charset="-122"/>
            </a:endParaRPr>
          </a:p>
        </p:txBody>
      </p:sp>
      <p:sp>
        <p:nvSpPr>
          <p:cNvPr id="40978" name="Text Box 18"/>
          <p:cNvSpPr txBox="1">
            <a:spLocks noChangeArrowheads="1"/>
          </p:cNvSpPr>
          <p:nvPr/>
        </p:nvSpPr>
        <p:spPr bwMode="auto">
          <a:xfrm>
            <a:off x="7027545" y="5365750"/>
            <a:ext cx="1449705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US" altLang="zh-CN" sz="2800" b="0" i="1">
                <a:solidFill>
                  <a:srgbClr val="FF0000"/>
                </a:solidFill>
                <a:latin typeface="Times New Roman" panose="02020603050405020304" pitchFamily="18" charset="0"/>
                <a:ea typeface="华文中宋" panose="02010600040101010101" pitchFamily="2" charset="-122"/>
                <a:sym typeface="+mn-ea"/>
              </a:rPr>
              <a:t>v</a:t>
            </a:r>
            <a:r>
              <a:rPr lang="zh-CN" altLang="zh-CN" sz="2800" b="0">
                <a:solidFill>
                  <a:srgbClr val="FF0000"/>
                </a:solidFill>
                <a:latin typeface="Comic Sans MS" panose="030F0702030302020204" pitchFamily="66" charset="0"/>
              </a:rPr>
              <a:t>=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</a:rPr>
              <a:t>2m</a:t>
            </a:r>
            <a:r>
              <a:rPr lang="zh-CN" altLang="zh-CN" sz="2800" b="0">
                <a:solidFill>
                  <a:srgbClr val="FF0000"/>
                </a:solidFill>
                <a:latin typeface="Times New Roman" panose="02020603050405020304" pitchFamily="18" charset="0"/>
              </a:rPr>
              <a:t>/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</a:rPr>
              <a:t>s</a:t>
            </a:r>
            <a:endParaRPr lang="en-US" altLang="zh-CN" sz="2800" b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0979" name="AutoShape 19"/>
          <p:cNvSpPr>
            <a:spLocks noChangeArrowheads="1"/>
          </p:cNvSpPr>
          <p:nvPr/>
        </p:nvSpPr>
        <p:spPr bwMode="auto">
          <a:xfrm>
            <a:off x="2860040" y="3708400"/>
            <a:ext cx="647700" cy="720725"/>
          </a:xfrm>
          <a:prstGeom prst="can">
            <a:avLst>
              <a:gd name="adj" fmla="val 27819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</a:ln>
        </p:spPr>
        <p:txBody>
          <a:bodyPr wrap="none" anchor="ctr"/>
          <a:lstStyle>
            <a:lvl1pPr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40980" name="Line 20"/>
          <p:cNvSpPr>
            <a:spLocks noChangeShapeType="1"/>
          </p:cNvSpPr>
          <p:nvPr/>
        </p:nvSpPr>
        <p:spPr bwMode="auto">
          <a:xfrm flipV="1">
            <a:off x="3191828" y="2138363"/>
            <a:ext cx="0" cy="1655762"/>
          </a:xfrm>
          <a:prstGeom prst="line">
            <a:avLst/>
          </a:prstGeom>
          <a:noFill/>
          <a:ln w="57150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0981" name="Line 21"/>
          <p:cNvSpPr>
            <a:spLocks noChangeShapeType="1"/>
          </p:cNvSpPr>
          <p:nvPr/>
        </p:nvSpPr>
        <p:spPr bwMode="auto">
          <a:xfrm flipV="1">
            <a:off x="3963035" y="3578225"/>
            <a:ext cx="0" cy="936625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  <a:tailEnd type="stealth" w="lg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0982" name="Text Box 22"/>
          <p:cNvSpPr txBox="1">
            <a:spLocks noChangeArrowheads="1"/>
          </p:cNvSpPr>
          <p:nvPr/>
        </p:nvSpPr>
        <p:spPr bwMode="auto">
          <a:xfrm>
            <a:off x="2552065" y="5365750"/>
            <a:ext cx="1442085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US" altLang="zh-CN" sz="2800" b="0" i="1">
                <a:solidFill>
                  <a:srgbClr val="FF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v</a:t>
            </a:r>
            <a:r>
              <a:rPr lang="zh-CN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=1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</a:rPr>
              <a:t>m/s</a:t>
            </a:r>
            <a:endParaRPr lang="en-US" altLang="zh-CN" sz="2800" b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0983" name="Text Box 23"/>
          <p:cNvSpPr txBox="1">
            <a:spLocks noChangeArrowheads="1"/>
          </p:cNvSpPr>
          <p:nvPr/>
        </p:nvSpPr>
        <p:spPr bwMode="auto">
          <a:xfrm>
            <a:off x="3458845" y="3805873"/>
            <a:ext cx="1008063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zh-CN" altLang="zh-CN" b="0">
                <a:solidFill>
                  <a:srgbClr val="FF3300"/>
                </a:solidFill>
                <a:ea typeface="隶书" panose="02010509060101010101" pitchFamily="49" charset="-122"/>
              </a:rPr>
              <a:t>匀速</a:t>
            </a:r>
            <a:endParaRPr lang="zh-CN" altLang="zh-CN" b="0">
              <a:solidFill>
                <a:srgbClr val="FF3300"/>
              </a:solidFill>
              <a:ea typeface="隶书" panose="02010509060101010101" pitchFamily="49" charset="-122"/>
            </a:endParaRPr>
          </a:p>
        </p:txBody>
      </p:sp>
      <p:sp>
        <p:nvSpPr>
          <p:cNvPr id="40984" name="Text Box 24"/>
          <p:cNvSpPr txBox="1">
            <a:spLocks noChangeArrowheads="1"/>
          </p:cNvSpPr>
          <p:nvPr/>
        </p:nvSpPr>
        <p:spPr bwMode="auto">
          <a:xfrm>
            <a:off x="7963535" y="3847465"/>
            <a:ext cx="1008063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zh-CN" altLang="zh-CN" b="0">
                <a:solidFill>
                  <a:srgbClr val="FF3300"/>
                </a:solidFill>
                <a:ea typeface="隶书" panose="02010509060101010101" pitchFamily="49" charset="-122"/>
              </a:rPr>
              <a:t>匀速</a:t>
            </a:r>
            <a:endParaRPr lang="zh-CN" altLang="zh-CN" b="0">
              <a:solidFill>
                <a:srgbClr val="FF3300"/>
              </a:solidFill>
              <a:ea typeface="隶书" panose="020105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24460" y="490220"/>
            <a:ext cx="8895080" cy="583565"/>
          </a:xfrm>
          <a:prstGeom prst="rect">
            <a:avLst/>
          </a:prstGeom>
          <a:solidFill>
            <a:srgbClr val="00FF00"/>
          </a:solidFill>
        </p:spPr>
        <p:txBody>
          <a:bodyPr wrap="square" rtlCol="0">
            <a:spAutoFit/>
          </a:bodyPr>
          <a:p>
            <a:pPr algn="l"/>
            <a:r>
              <a:rPr lang="zh-CN" altLang="zh-CN" sz="3200" b="1">
                <a:sym typeface="+mn-ea"/>
              </a:rPr>
              <a:t>分析四种情况下</a:t>
            </a:r>
            <a:r>
              <a:rPr lang="zh-CN" altLang="zh-CN" sz="3200" b="1">
                <a:solidFill>
                  <a:schemeClr val="tx1"/>
                </a:solidFill>
                <a:sym typeface="+mn-ea"/>
              </a:rPr>
              <a:t>物体受的</a:t>
            </a:r>
            <a:r>
              <a:rPr lang="zh-CN" altLang="zh-CN" sz="3200" b="1">
                <a:solidFill>
                  <a:srgbClr val="FF0000"/>
                </a:solidFill>
                <a:sym typeface="+mn-ea"/>
              </a:rPr>
              <a:t>拉力和重力的大小关系</a:t>
            </a:r>
            <a:r>
              <a:rPr lang="zh-CN" altLang="zh-CN" sz="3200" b="1">
                <a:sym typeface="+mn-ea"/>
              </a:rPr>
              <a:t>？</a:t>
            </a:r>
            <a:endParaRPr lang="zh-CN" altLang="zh-CN" sz="3200" b="1"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72720" y="1518285"/>
            <a:ext cx="107823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800" b="1" dirty="0" smtClean="0">
                <a:latin typeface="Calibri" panose="020F0502020204030204" pitchFamily="34" charset="0"/>
                <a:ea typeface="楷体" panose="02010609060101010101" pitchFamily="49" charset="-122"/>
              </a:rPr>
              <a:t>（</a:t>
            </a:r>
            <a:r>
              <a:rPr lang="en-US" altLang="zh-CN" sz="2800" b="1" dirty="0" smtClean="0">
                <a:latin typeface="Calibri" panose="020F0502020204030204" pitchFamily="34" charset="0"/>
                <a:ea typeface="楷体" panose="02010609060101010101" pitchFamily="49" charset="-122"/>
              </a:rPr>
              <a:t>1</a:t>
            </a:r>
            <a:r>
              <a:rPr lang="zh-CN" altLang="en-US" sz="2800" b="1" dirty="0" smtClean="0">
                <a:latin typeface="Calibri" panose="020F0502020204030204" pitchFamily="34" charset="0"/>
                <a:ea typeface="楷体" panose="02010609060101010101" pitchFamily="49" charset="-122"/>
              </a:rPr>
              <a:t>）</a:t>
            </a:r>
            <a:endParaRPr lang="zh-CN" altLang="en-US" sz="2800" b="1" dirty="0" smtClean="0">
              <a:latin typeface="Calibri" panose="020F0502020204030204" pitchFamily="34" charset="0"/>
              <a:ea typeface="楷体" panose="02010609060101010101" pitchFamily="49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644775" y="1543685"/>
            <a:ext cx="107823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2800" b="1" dirty="0" smtClean="0">
                <a:latin typeface="Calibri" panose="020F0502020204030204" pitchFamily="34" charset="0"/>
                <a:ea typeface="楷体" panose="02010609060101010101" pitchFamily="49" charset="-122"/>
              </a:rPr>
              <a:t>（</a:t>
            </a:r>
            <a:r>
              <a:rPr lang="en-US" altLang="zh-CN" sz="2800" b="1" dirty="0" smtClean="0">
                <a:latin typeface="Calibri" panose="020F0502020204030204" pitchFamily="34" charset="0"/>
                <a:ea typeface="楷体" panose="02010609060101010101" pitchFamily="49" charset="-122"/>
              </a:rPr>
              <a:t>2</a:t>
            </a:r>
            <a:r>
              <a:rPr lang="zh-CN" altLang="en-US" sz="2800" b="1" dirty="0" smtClean="0">
                <a:latin typeface="Calibri" panose="020F0502020204030204" pitchFamily="34" charset="0"/>
                <a:ea typeface="楷体" panose="02010609060101010101" pitchFamily="49" charset="-122"/>
              </a:rPr>
              <a:t>）</a:t>
            </a:r>
            <a:endParaRPr lang="zh-CN" altLang="en-US" sz="2800" b="1" dirty="0" smtClean="0">
              <a:latin typeface="Calibri" panose="020F0502020204030204" pitchFamily="34" charset="0"/>
              <a:ea typeface="楷体" panose="02010609060101010101" pitchFamily="49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099300" y="1537335"/>
            <a:ext cx="107823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2800" b="1" dirty="0" smtClean="0">
                <a:latin typeface="Calibri" panose="020F0502020204030204" pitchFamily="34" charset="0"/>
                <a:ea typeface="楷体" panose="02010609060101010101" pitchFamily="49" charset="-122"/>
              </a:rPr>
              <a:t>（</a:t>
            </a:r>
            <a:r>
              <a:rPr lang="en-US" altLang="zh-CN" sz="2800" b="1" dirty="0" smtClean="0">
                <a:latin typeface="Calibri" panose="020F0502020204030204" pitchFamily="34" charset="0"/>
                <a:ea typeface="楷体" panose="02010609060101010101" pitchFamily="49" charset="-122"/>
              </a:rPr>
              <a:t>4</a:t>
            </a:r>
            <a:r>
              <a:rPr lang="zh-CN" altLang="en-US" sz="2800" b="1" dirty="0" smtClean="0">
                <a:latin typeface="Calibri" panose="020F0502020204030204" pitchFamily="34" charset="0"/>
                <a:ea typeface="楷体" panose="02010609060101010101" pitchFamily="49" charset="-122"/>
              </a:rPr>
              <a:t>）</a:t>
            </a:r>
            <a:endParaRPr lang="zh-CN" altLang="en-US" sz="2800" b="1" dirty="0" smtClean="0">
              <a:latin typeface="Calibri" panose="020F0502020204030204" pitchFamily="34" charset="0"/>
              <a:ea typeface="楷体" panose="02010609060101010101" pitchFamily="49" charset="-122"/>
            </a:endParaRPr>
          </a:p>
        </p:txBody>
      </p:sp>
      <p:sp>
        <p:nvSpPr>
          <p:cNvPr id="8" name="AutoShape 19"/>
          <p:cNvSpPr>
            <a:spLocks noChangeArrowheads="1"/>
          </p:cNvSpPr>
          <p:nvPr/>
        </p:nvSpPr>
        <p:spPr bwMode="auto">
          <a:xfrm>
            <a:off x="5149850" y="3738880"/>
            <a:ext cx="647700" cy="720725"/>
          </a:xfrm>
          <a:prstGeom prst="can">
            <a:avLst>
              <a:gd name="adj" fmla="val 27819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</a:ln>
        </p:spPr>
        <p:txBody>
          <a:bodyPr wrap="none" anchor="ctr"/>
          <a:lstStyle>
            <a:lvl1pPr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9" name="Line 20"/>
          <p:cNvSpPr>
            <a:spLocks noChangeShapeType="1"/>
          </p:cNvSpPr>
          <p:nvPr/>
        </p:nvSpPr>
        <p:spPr bwMode="auto">
          <a:xfrm flipV="1">
            <a:off x="5481638" y="2168843"/>
            <a:ext cx="0" cy="1655762"/>
          </a:xfrm>
          <a:prstGeom prst="line">
            <a:avLst/>
          </a:prstGeom>
          <a:noFill/>
          <a:ln w="57150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" name="Line 21"/>
          <p:cNvSpPr>
            <a:spLocks noChangeShapeType="1"/>
          </p:cNvSpPr>
          <p:nvPr/>
        </p:nvSpPr>
        <p:spPr bwMode="auto">
          <a:xfrm flipV="1">
            <a:off x="6243955" y="3079115"/>
            <a:ext cx="11430" cy="1678305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  <a:tailEnd type="stealth" w="lg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" name="Text Box 22"/>
          <p:cNvSpPr txBox="1">
            <a:spLocks noChangeArrowheads="1"/>
          </p:cNvSpPr>
          <p:nvPr/>
        </p:nvSpPr>
        <p:spPr bwMode="auto">
          <a:xfrm>
            <a:off x="4829175" y="5365750"/>
            <a:ext cx="1598930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US" altLang="zh-CN" sz="2800" b="0" i="1">
                <a:solidFill>
                  <a:srgbClr val="FF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v</a:t>
            </a:r>
            <a:r>
              <a:rPr lang="zh-CN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=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2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</a:rPr>
              <a:t>m/s</a:t>
            </a:r>
            <a:endParaRPr lang="en-US" altLang="zh-CN" sz="2800" b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" name="Text Box 23"/>
          <p:cNvSpPr txBox="1">
            <a:spLocks noChangeArrowheads="1"/>
          </p:cNvSpPr>
          <p:nvPr/>
        </p:nvSpPr>
        <p:spPr bwMode="auto">
          <a:xfrm>
            <a:off x="5724525" y="3845243"/>
            <a:ext cx="1008063" cy="58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zh-CN" altLang="zh-CN" b="0">
                <a:solidFill>
                  <a:srgbClr val="FF3300"/>
                </a:solidFill>
                <a:ea typeface="隶书" panose="02010509060101010101" pitchFamily="49" charset="-122"/>
              </a:rPr>
              <a:t>匀速</a:t>
            </a:r>
            <a:endParaRPr lang="zh-CN" altLang="zh-CN" b="0">
              <a:solidFill>
                <a:srgbClr val="FF3300"/>
              </a:solidFill>
              <a:ea typeface="隶书" panose="02010509060101010101" pitchFamily="49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4934585" y="1574165"/>
            <a:ext cx="107823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2800" b="1" dirty="0" smtClean="0">
                <a:latin typeface="Calibri" panose="020F0502020204030204" pitchFamily="34" charset="0"/>
                <a:ea typeface="楷体" panose="02010609060101010101" pitchFamily="49" charset="-122"/>
              </a:rPr>
              <a:t>（</a:t>
            </a:r>
            <a:r>
              <a:rPr lang="en-US" altLang="zh-CN" sz="2800" b="1" dirty="0" smtClean="0">
                <a:latin typeface="Calibri" panose="020F0502020204030204" pitchFamily="34" charset="0"/>
                <a:ea typeface="楷体" panose="02010609060101010101" pitchFamily="49" charset="-122"/>
              </a:rPr>
              <a:t>3</a:t>
            </a:r>
            <a:r>
              <a:rPr lang="zh-CN" altLang="en-US" sz="2800" b="1" dirty="0" smtClean="0">
                <a:latin typeface="Calibri" panose="020F0502020204030204" pitchFamily="34" charset="0"/>
                <a:ea typeface="楷体" panose="02010609060101010101" pitchFamily="49" charset="-122"/>
              </a:rPr>
              <a:t>）</a:t>
            </a:r>
            <a:endParaRPr lang="zh-CN" altLang="en-US" sz="2800" b="1" dirty="0" smtClean="0">
              <a:latin typeface="Calibri" panose="020F0502020204030204" pitchFamily="34" charset="0"/>
              <a:ea typeface="楷体" panose="02010609060101010101" pitchFamily="49" charset="-122"/>
            </a:endParaRPr>
          </a:p>
        </p:txBody>
      </p:sp>
      <p:grpSp>
        <p:nvGrpSpPr>
          <p:cNvPr id="15" name="Group 18"/>
          <p:cNvGrpSpPr/>
          <p:nvPr/>
        </p:nvGrpSpPr>
        <p:grpSpPr bwMode="auto">
          <a:xfrm>
            <a:off x="615315" y="3679825"/>
            <a:ext cx="876300" cy="1787525"/>
            <a:chOff x="0" y="0"/>
            <a:chExt cx="552" cy="1126"/>
          </a:xfrm>
        </p:grpSpPr>
        <p:sp>
          <p:nvSpPr>
            <p:cNvPr id="21513" name="Oval 19"/>
            <p:cNvSpPr>
              <a:spLocks noChangeArrowheads="1"/>
            </p:cNvSpPr>
            <p:nvPr/>
          </p:nvSpPr>
          <p:spPr bwMode="auto">
            <a:xfrm>
              <a:off x="0" y="0"/>
              <a:ext cx="144" cy="144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>
              <a:lvl1pPr eaLnBrk="0" hangingPunct="0"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grpSp>
          <p:nvGrpSpPr>
            <p:cNvPr id="21514" name="Group 20"/>
            <p:cNvGrpSpPr/>
            <p:nvPr/>
          </p:nvGrpSpPr>
          <p:grpSpPr bwMode="auto">
            <a:xfrm>
              <a:off x="72" y="96"/>
              <a:ext cx="480" cy="1030"/>
              <a:chOff x="0" y="0"/>
              <a:chExt cx="480" cy="1030"/>
            </a:xfrm>
          </p:grpSpPr>
          <p:sp>
            <p:nvSpPr>
              <p:cNvPr id="21515" name="Line 21"/>
              <p:cNvSpPr>
                <a:spLocks noChangeShapeType="1"/>
              </p:cNvSpPr>
              <p:nvPr/>
            </p:nvSpPr>
            <p:spPr bwMode="auto">
              <a:xfrm>
                <a:off x="0" y="0"/>
                <a:ext cx="0" cy="912"/>
              </a:xfrm>
              <a:prstGeom prst="line">
                <a:avLst/>
              </a:prstGeom>
              <a:noFill/>
              <a:ln w="38100">
                <a:solidFill>
                  <a:srgbClr val="CC0000"/>
                </a:solidFill>
                <a:round/>
                <a:tailEnd type="triangle" w="lg" len="lg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516" name="Text Box 22"/>
              <p:cNvSpPr txBox="1">
                <a:spLocks noChangeArrowheads="1"/>
              </p:cNvSpPr>
              <p:nvPr/>
            </p:nvSpPr>
            <p:spPr bwMode="auto">
              <a:xfrm>
                <a:off x="48" y="624"/>
                <a:ext cx="432" cy="4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3200" b="1">
                    <a:solidFill>
                      <a:srgbClr val="0000FF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sz="3200" b="1">
                    <a:solidFill>
                      <a:srgbClr val="0000FF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sz="3200" b="1">
                    <a:solidFill>
                      <a:srgbClr val="0000FF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sz="3200" b="1">
                    <a:solidFill>
                      <a:srgbClr val="0000FF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sz="3200" b="1">
                    <a:solidFill>
                      <a:srgbClr val="0000FF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3200" b="1">
                    <a:solidFill>
                      <a:srgbClr val="0000FF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3200" b="1">
                    <a:solidFill>
                      <a:srgbClr val="0000FF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3200" b="1">
                    <a:solidFill>
                      <a:srgbClr val="0000FF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3200" b="1">
                    <a:solidFill>
                      <a:srgbClr val="0000FF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l" eaLnBrk="1" hangingPunct="1">
                  <a:spcBef>
                    <a:spcPct val="50000"/>
                  </a:spcBef>
                </a:pPr>
                <a:r>
                  <a:rPr lang="zh-CN" altLang="zh-CN" sz="3600" i="1">
                    <a:solidFill>
                      <a:srgbClr val="CC0000"/>
                    </a:solidFill>
                    <a:latin typeface="Times New Roman" panose="02020603050405020304" pitchFamily="18" charset="0"/>
                  </a:rPr>
                  <a:t>G</a:t>
                </a:r>
                <a:endParaRPr lang="zh-CN" altLang="zh-CN" sz="3600" i="1">
                  <a:solidFill>
                    <a:srgbClr val="CC0000"/>
                  </a:solidFill>
                  <a:latin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16" name="Group 23"/>
          <p:cNvGrpSpPr/>
          <p:nvPr/>
        </p:nvGrpSpPr>
        <p:grpSpPr bwMode="auto">
          <a:xfrm>
            <a:off x="729615" y="2308225"/>
            <a:ext cx="946150" cy="1600200"/>
            <a:chOff x="0" y="0"/>
            <a:chExt cx="596" cy="1008"/>
          </a:xfrm>
        </p:grpSpPr>
        <p:sp>
          <p:nvSpPr>
            <p:cNvPr id="21511" name="Line 24"/>
            <p:cNvSpPr>
              <a:spLocks noChangeShapeType="1"/>
            </p:cNvSpPr>
            <p:nvPr/>
          </p:nvSpPr>
          <p:spPr bwMode="auto">
            <a:xfrm flipV="1">
              <a:off x="0" y="96"/>
              <a:ext cx="0" cy="912"/>
            </a:xfrm>
            <a:prstGeom prst="line">
              <a:avLst/>
            </a:prstGeom>
            <a:noFill/>
            <a:ln w="38100">
              <a:solidFill>
                <a:srgbClr val="CC0000"/>
              </a:solidFill>
              <a:round/>
              <a:tailEnd type="triangle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12" name="Text Box 25"/>
            <p:cNvSpPr txBox="1">
              <a:spLocks noChangeArrowheads="1"/>
            </p:cNvSpPr>
            <p:nvPr/>
          </p:nvSpPr>
          <p:spPr bwMode="auto">
            <a:xfrm>
              <a:off x="48" y="0"/>
              <a:ext cx="548" cy="4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zh-CN" altLang="zh-CN" sz="3600" i="1">
                  <a:solidFill>
                    <a:srgbClr val="CC0000"/>
                  </a:solidFill>
                  <a:latin typeface="Times New Roman" panose="02020603050405020304" pitchFamily="18" charset="0"/>
                </a:rPr>
                <a:t>F</a:t>
              </a:r>
              <a:r>
                <a:rPr lang="en-US" altLang="zh-CN" sz="3600" baseline="-25000">
                  <a:solidFill>
                    <a:srgbClr val="CC0000"/>
                  </a:solidFill>
                  <a:uFillTx/>
                  <a:latin typeface="Times New Roman" panose="02020603050405020304" pitchFamily="18" charset="0"/>
                </a:rPr>
                <a:t>1</a:t>
              </a:r>
              <a:endParaRPr lang="en-US" altLang="zh-CN" sz="3600" baseline="-25000">
                <a:solidFill>
                  <a:srgbClr val="CC0000"/>
                </a:solidFill>
                <a:uFillTx/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 bwMode="auto">
          <a:xfrm>
            <a:off x="3090545" y="3765550"/>
            <a:ext cx="876300" cy="1787525"/>
            <a:chOff x="0" y="0"/>
            <a:chExt cx="552" cy="1126"/>
          </a:xfrm>
        </p:grpSpPr>
        <p:sp>
          <p:nvSpPr>
            <p:cNvPr id="20" name="Oval 19"/>
            <p:cNvSpPr>
              <a:spLocks noChangeArrowheads="1"/>
            </p:cNvSpPr>
            <p:nvPr/>
          </p:nvSpPr>
          <p:spPr bwMode="auto">
            <a:xfrm>
              <a:off x="0" y="0"/>
              <a:ext cx="144" cy="144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>
              <a:lvl1pPr eaLnBrk="0" hangingPunct="0"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grpSp>
          <p:nvGrpSpPr>
            <p:cNvPr id="21" name="Group 20"/>
            <p:cNvGrpSpPr/>
            <p:nvPr/>
          </p:nvGrpSpPr>
          <p:grpSpPr bwMode="auto">
            <a:xfrm>
              <a:off x="72" y="96"/>
              <a:ext cx="480" cy="1030"/>
              <a:chOff x="0" y="0"/>
              <a:chExt cx="480" cy="1030"/>
            </a:xfrm>
          </p:grpSpPr>
          <p:sp>
            <p:nvSpPr>
              <p:cNvPr id="22" name="Line 21"/>
              <p:cNvSpPr>
                <a:spLocks noChangeShapeType="1"/>
              </p:cNvSpPr>
              <p:nvPr/>
            </p:nvSpPr>
            <p:spPr bwMode="auto">
              <a:xfrm>
                <a:off x="0" y="0"/>
                <a:ext cx="0" cy="912"/>
              </a:xfrm>
              <a:prstGeom prst="line">
                <a:avLst/>
              </a:prstGeom>
              <a:noFill/>
              <a:ln w="38100">
                <a:solidFill>
                  <a:srgbClr val="CC0000"/>
                </a:solidFill>
                <a:round/>
                <a:tailEnd type="triangle" w="lg" len="lg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" name="Text Box 22"/>
              <p:cNvSpPr txBox="1">
                <a:spLocks noChangeArrowheads="1"/>
              </p:cNvSpPr>
              <p:nvPr/>
            </p:nvSpPr>
            <p:spPr bwMode="auto">
              <a:xfrm>
                <a:off x="48" y="624"/>
                <a:ext cx="432" cy="4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3200" b="1">
                    <a:solidFill>
                      <a:srgbClr val="0000FF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sz="3200" b="1">
                    <a:solidFill>
                      <a:srgbClr val="0000FF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sz="3200" b="1">
                    <a:solidFill>
                      <a:srgbClr val="0000FF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sz="3200" b="1">
                    <a:solidFill>
                      <a:srgbClr val="0000FF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sz="3200" b="1">
                    <a:solidFill>
                      <a:srgbClr val="0000FF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3200" b="1">
                    <a:solidFill>
                      <a:srgbClr val="0000FF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3200" b="1">
                    <a:solidFill>
                      <a:srgbClr val="0000FF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3200" b="1">
                    <a:solidFill>
                      <a:srgbClr val="0000FF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3200" b="1">
                    <a:solidFill>
                      <a:srgbClr val="0000FF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l" eaLnBrk="1" hangingPunct="1">
                  <a:spcBef>
                    <a:spcPct val="50000"/>
                  </a:spcBef>
                </a:pPr>
                <a:r>
                  <a:rPr lang="zh-CN" altLang="zh-CN" sz="3600" i="1">
                    <a:solidFill>
                      <a:srgbClr val="CC0000"/>
                    </a:solidFill>
                    <a:latin typeface="Times New Roman" panose="02020603050405020304" pitchFamily="18" charset="0"/>
                  </a:rPr>
                  <a:t>G</a:t>
                </a:r>
                <a:endParaRPr lang="zh-CN" altLang="zh-CN" sz="3600" i="1">
                  <a:solidFill>
                    <a:srgbClr val="CC0000"/>
                  </a:solidFill>
                  <a:latin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24" name="Group 23"/>
          <p:cNvGrpSpPr/>
          <p:nvPr/>
        </p:nvGrpSpPr>
        <p:grpSpPr bwMode="auto">
          <a:xfrm>
            <a:off x="3209290" y="2393950"/>
            <a:ext cx="946150" cy="1600200"/>
            <a:chOff x="0" y="0"/>
            <a:chExt cx="596" cy="1008"/>
          </a:xfrm>
        </p:grpSpPr>
        <p:sp>
          <p:nvSpPr>
            <p:cNvPr id="25" name="Line 24"/>
            <p:cNvSpPr>
              <a:spLocks noChangeShapeType="1"/>
            </p:cNvSpPr>
            <p:nvPr/>
          </p:nvSpPr>
          <p:spPr bwMode="auto">
            <a:xfrm flipV="1">
              <a:off x="0" y="96"/>
              <a:ext cx="0" cy="912"/>
            </a:xfrm>
            <a:prstGeom prst="line">
              <a:avLst/>
            </a:prstGeom>
            <a:noFill/>
            <a:ln w="38100">
              <a:solidFill>
                <a:srgbClr val="CC0000"/>
              </a:solidFill>
              <a:round/>
              <a:tailEnd type="triangle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" name="Text Box 25"/>
            <p:cNvSpPr txBox="1">
              <a:spLocks noChangeArrowheads="1"/>
            </p:cNvSpPr>
            <p:nvPr/>
          </p:nvSpPr>
          <p:spPr bwMode="auto">
            <a:xfrm>
              <a:off x="48" y="0"/>
              <a:ext cx="548" cy="4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zh-CN" altLang="zh-CN" sz="3600" i="1">
                  <a:solidFill>
                    <a:srgbClr val="CC0000"/>
                  </a:solidFill>
                  <a:latin typeface="Times New Roman" panose="02020603050405020304" pitchFamily="18" charset="0"/>
                </a:rPr>
                <a:t>F</a:t>
              </a:r>
              <a:r>
                <a:rPr lang="en-US" altLang="zh-CN" sz="3600" baseline="-25000">
                  <a:solidFill>
                    <a:srgbClr val="CC0000"/>
                  </a:solidFill>
                  <a:uFillTx/>
                  <a:latin typeface="Times New Roman" panose="02020603050405020304" pitchFamily="18" charset="0"/>
                </a:rPr>
                <a:t>2</a:t>
              </a:r>
              <a:endParaRPr lang="en-US" altLang="zh-CN" sz="3600" baseline="-25000">
                <a:solidFill>
                  <a:srgbClr val="CC0000"/>
                </a:solidFill>
                <a:uFillTx/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29" name="Group 18"/>
          <p:cNvGrpSpPr/>
          <p:nvPr/>
        </p:nvGrpSpPr>
        <p:grpSpPr bwMode="auto">
          <a:xfrm>
            <a:off x="7552690" y="3765550"/>
            <a:ext cx="876300" cy="1787525"/>
            <a:chOff x="0" y="0"/>
            <a:chExt cx="552" cy="1126"/>
          </a:xfrm>
        </p:grpSpPr>
        <p:sp>
          <p:nvSpPr>
            <p:cNvPr id="30" name="Oval 19"/>
            <p:cNvSpPr>
              <a:spLocks noChangeArrowheads="1"/>
            </p:cNvSpPr>
            <p:nvPr/>
          </p:nvSpPr>
          <p:spPr bwMode="auto">
            <a:xfrm>
              <a:off x="0" y="0"/>
              <a:ext cx="144" cy="144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>
              <a:lvl1pPr eaLnBrk="0" hangingPunct="0"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grpSp>
          <p:nvGrpSpPr>
            <p:cNvPr id="31" name="Group 20"/>
            <p:cNvGrpSpPr/>
            <p:nvPr/>
          </p:nvGrpSpPr>
          <p:grpSpPr bwMode="auto">
            <a:xfrm>
              <a:off x="72" y="96"/>
              <a:ext cx="480" cy="1030"/>
              <a:chOff x="0" y="0"/>
              <a:chExt cx="480" cy="1030"/>
            </a:xfrm>
          </p:grpSpPr>
          <p:sp>
            <p:nvSpPr>
              <p:cNvPr id="32" name="Line 21"/>
              <p:cNvSpPr>
                <a:spLocks noChangeShapeType="1"/>
              </p:cNvSpPr>
              <p:nvPr/>
            </p:nvSpPr>
            <p:spPr bwMode="auto">
              <a:xfrm>
                <a:off x="0" y="0"/>
                <a:ext cx="0" cy="912"/>
              </a:xfrm>
              <a:prstGeom prst="line">
                <a:avLst/>
              </a:prstGeom>
              <a:noFill/>
              <a:ln w="38100">
                <a:solidFill>
                  <a:srgbClr val="CC0000"/>
                </a:solidFill>
                <a:round/>
                <a:tailEnd type="triangle" w="lg" len="lg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3" name="Text Box 22"/>
              <p:cNvSpPr txBox="1">
                <a:spLocks noChangeArrowheads="1"/>
              </p:cNvSpPr>
              <p:nvPr/>
            </p:nvSpPr>
            <p:spPr bwMode="auto">
              <a:xfrm>
                <a:off x="48" y="624"/>
                <a:ext cx="432" cy="4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3200" b="1">
                    <a:solidFill>
                      <a:srgbClr val="0000FF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sz="3200" b="1">
                    <a:solidFill>
                      <a:srgbClr val="0000FF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sz="3200" b="1">
                    <a:solidFill>
                      <a:srgbClr val="0000FF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sz="3200" b="1">
                    <a:solidFill>
                      <a:srgbClr val="0000FF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sz="3200" b="1">
                    <a:solidFill>
                      <a:srgbClr val="0000FF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3200" b="1">
                    <a:solidFill>
                      <a:srgbClr val="0000FF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3200" b="1">
                    <a:solidFill>
                      <a:srgbClr val="0000FF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3200" b="1">
                    <a:solidFill>
                      <a:srgbClr val="0000FF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3200" b="1">
                    <a:solidFill>
                      <a:srgbClr val="0000FF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l" eaLnBrk="1" hangingPunct="1">
                  <a:spcBef>
                    <a:spcPct val="50000"/>
                  </a:spcBef>
                </a:pPr>
                <a:r>
                  <a:rPr lang="zh-CN" altLang="zh-CN" sz="3600" i="1">
                    <a:solidFill>
                      <a:srgbClr val="CC0000"/>
                    </a:solidFill>
                    <a:latin typeface="Times New Roman" panose="02020603050405020304" pitchFamily="18" charset="0"/>
                  </a:rPr>
                  <a:t>G</a:t>
                </a:r>
                <a:endParaRPr lang="zh-CN" altLang="zh-CN" sz="3600" i="1">
                  <a:solidFill>
                    <a:srgbClr val="CC0000"/>
                  </a:solidFill>
                  <a:latin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34" name="Group 23"/>
          <p:cNvGrpSpPr/>
          <p:nvPr/>
        </p:nvGrpSpPr>
        <p:grpSpPr bwMode="auto">
          <a:xfrm>
            <a:off x="7666990" y="2393950"/>
            <a:ext cx="946150" cy="1600200"/>
            <a:chOff x="0" y="0"/>
            <a:chExt cx="596" cy="1008"/>
          </a:xfrm>
        </p:grpSpPr>
        <p:sp>
          <p:nvSpPr>
            <p:cNvPr id="35" name="Line 24"/>
            <p:cNvSpPr>
              <a:spLocks noChangeShapeType="1"/>
            </p:cNvSpPr>
            <p:nvPr/>
          </p:nvSpPr>
          <p:spPr bwMode="auto">
            <a:xfrm flipV="1">
              <a:off x="0" y="96"/>
              <a:ext cx="0" cy="912"/>
            </a:xfrm>
            <a:prstGeom prst="line">
              <a:avLst/>
            </a:prstGeom>
            <a:noFill/>
            <a:ln w="38100">
              <a:solidFill>
                <a:srgbClr val="CC0000"/>
              </a:solidFill>
              <a:round/>
              <a:tailEnd type="triangle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" name="Text Box 25"/>
            <p:cNvSpPr txBox="1">
              <a:spLocks noChangeArrowheads="1"/>
            </p:cNvSpPr>
            <p:nvPr/>
          </p:nvSpPr>
          <p:spPr bwMode="auto">
            <a:xfrm>
              <a:off x="48" y="0"/>
              <a:ext cx="548" cy="4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zh-CN" altLang="zh-CN" sz="3600" i="1">
                  <a:solidFill>
                    <a:srgbClr val="CC0000"/>
                  </a:solidFill>
                  <a:latin typeface="Times New Roman" panose="02020603050405020304" pitchFamily="18" charset="0"/>
                </a:rPr>
                <a:t>F</a:t>
              </a:r>
              <a:r>
                <a:rPr lang="en-US" altLang="zh-CN" sz="3600" baseline="-25000">
                  <a:solidFill>
                    <a:srgbClr val="CC0000"/>
                  </a:solidFill>
                  <a:uFillTx/>
                  <a:latin typeface="Times New Roman" panose="02020603050405020304" pitchFamily="18" charset="0"/>
                </a:rPr>
                <a:t>4</a:t>
              </a:r>
              <a:endParaRPr lang="en-US" altLang="zh-CN" sz="3600" baseline="-25000">
                <a:solidFill>
                  <a:srgbClr val="CC0000"/>
                </a:solidFill>
                <a:uFillTx/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37" name="Group 18"/>
          <p:cNvGrpSpPr/>
          <p:nvPr/>
        </p:nvGrpSpPr>
        <p:grpSpPr bwMode="auto">
          <a:xfrm>
            <a:off x="5367655" y="3765550"/>
            <a:ext cx="876300" cy="1787525"/>
            <a:chOff x="0" y="0"/>
            <a:chExt cx="552" cy="1126"/>
          </a:xfrm>
        </p:grpSpPr>
        <p:sp>
          <p:nvSpPr>
            <p:cNvPr id="38" name="Oval 19"/>
            <p:cNvSpPr>
              <a:spLocks noChangeArrowheads="1"/>
            </p:cNvSpPr>
            <p:nvPr/>
          </p:nvSpPr>
          <p:spPr bwMode="auto">
            <a:xfrm>
              <a:off x="0" y="0"/>
              <a:ext cx="144" cy="144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>
              <a:lvl1pPr eaLnBrk="0" hangingPunct="0"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grpSp>
          <p:nvGrpSpPr>
            <p:cNvPr id="39" name="Group 20"/>
            <p:cNvGrpSpPr/>
            <p:nvPr/>
          </p:nvGrpSpPr>
          <p:grpSpPr bwMode="auto">
            <a:xfrm>
              <a:off x="72" y="96"/>
              <a:ext cx="480" cy="1030"/>
              <a:chOff x="0" y="0"/>
              <a:chExt cx="480" cy="1030"/>
            </a:xfrm>
          </p:grpSpPr>
          <p:sp>
            <p:nvSpPr>
              <p:cNvPr id="40" name="Line 21"/>
              <p:cNvSpPr>
                <a:spLocks noChangeShapeType="1"/>
              </p:cNvSpPr>
              <p:nvPr/>
            </p:nvSpPr>
            <p:spPr bwMode="auto">
              <a:xfrm>
                <a:off x="0" y="0"/>
                <a:ext cx="0" cy="912"/>
              </a:xfrm>
              <a:prstGeom prst="line">
                <a:avLst/>
              </a:prstGeom>
              <a:noFill/>
              <a:ln w="38100">
                <a:solidFill>
                  <a:srgbClr val="CC0000"/>
                </a:solidFill>
                <a:round/>
                <a:tailEnd type="triangle" w="lg" len="lg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1" name="Text Box 22"/>
              <p:cNvSpPr txBox="1">
                <a:spLocks noChangeArrowheads="1"/>
              </p:cNvSpPr>
              <p:nvPr/>
            </p:nvSpPr>
            <p:spPr bwMode="auto">
              <a:xfrm>
                <a:off x="48" y="624"/>
                <a:ext cx="432" cy="4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3200" b="1">
                    <a:solidFill>
                      <a:srgbClr val="0000FF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sz="3200" b="1">
                    <a:solidFill>
                      <a:srgbClr val="0000FF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sz="3200" b="1">
                    <a:solidFill>
                      <a:srgbClr val="0000FF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sz="3200" b="1">
                    <a:solidFill>
                      <a:srgbClr val="0000FF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sz="3200" b="1">
                    <a:solidFill>
                      <a:srgbClr val="0000FF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3200" b="1">
                    <a:solidFill>
                      <a:srgbClr val="0000FF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3200" b="1">
                    <a:solidFill>
                      <a:srgbClr val="0000FF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3200" b="1">
                    <a:solidFill>
                      <a:srgbClr val="0000FF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3200" b="1">
                    <a:solidFill>
                      <a:srgbClr val="0000FF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l" eaLnBrk="1" hangingPunct="1">
                  <a:spcBef>
                    <a:spcPct val="50000"/>
                  </a:spcBef>
                </a:pPr>
                <a:r>
                  <a:rPr lang="zh-CN" altLang="zh-CN" sz="3600" i="1">
                    <a:solidFill>
                      <a:srgbClr val="CC0000"/>
                    </a:solidFill>
                    <a:latin typeface="Times New Roman" panose="02020603050405020304" pitchFamily="18" charset="0"/>
                  </a:rPr>
                  <a:t>G</a:t>
                </a:r>
                <a:endParaRPr lang="zh-CN" altLang="zh-CN" sz="3600" i="1">
                  <a:solidFill>
                    <a:srgbClr val="CC0000"/>
                  </a:solidFill>
                  <a:latin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42" name="Group 23"/>
          <p:cNvGrpSpPr/>
          <p:nvPr/>
        </p:nvGrpSpPr>
        <p:grpSpPr bwMode="auto">
          <a:xfrm>
            <a:off x="5481955" y="2393950"/>
            <a:ext cx="946150" cy="1600200"/>
            <a:chOff x="0" y="0"/>
            <a:chExt cx="596" cy="1008"/>
          </a:xfrm>
        </p:grpSpPr>
        <p:sp>
          <p:nvSpPr>
            <p:cNvPr id="43" name="Line 24"/>
            <p:cNvSpPr>
              <a:spLocks noChangeShapeType="1"/>
            </p:cNvSpPr>
            <p:nvPr/>
          </p:nvSpPr>
          <p:spPr bwMode="auto">
            <a:xfrm flipV="1">
              <a:off x="0" y="96"/>
              <a:ext cx="0" cy="912"/>
            </a:xfrm>
            <a:prstGeom prst="line">
              <a:avLst/>
            </a:prstGeom>
            <a:noFill/>
            <a:ln w="38100">
              <a:solidFill>
                <a:srgbClr val="CC0000"/>
              </a:solidFill>
              <a:round/>
              <a:tailEnd type="triangle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" name="Text Box 25"/>
            <p:cNvSpPr txBox="1">
              <a:spLocks noChangeArrowheads="1"/>
            </p:cNvSpPr>
            <p:nvPr/>
          </p:nvSpPr>
          <p:spPr bwMode="auto">
            <a:xfrm>
              <a:off x="48" y="0"/>
              <a:ext cx="548" cy="4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3200" b="1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zh-CN" altLang="zh-CN" sz="3600" i="1">
                  <a:solidFill>
                    <a:srgbClr val="CC0000"/>
                  </a:solidFill>
                  <a:latin typeface="Times New Roman" panose="02020603050405020304" pitchFamily="18" charset="0"/>
                </a:rPr>
                <a:t>F</a:t>
              </a:r>
              <a:r>
                <a:rPr lang="en-US" altLang="zh-CN" sz="3600" baseline="-25000">
                  <a:solidFill>
                    <a:srgbClr val="CC0000"/>
                  </a:solidFill>
                  <a:uFillTx/>
                  <a:latin typeface="Times New Roman" panose="02020603050405020304" pitchFamily="18" charset="0"/>
                </a:rPr>
                <a:t>3</a:t>
              </a:r>
              <a:endParaRPr lang="en-US" altLang="zh-CN" sz="3600" baseline="-25000">
                <a:solidFill>
                  <a:srgbClr val="CC0000"/>
                </a:solidFill>
                <a:uFillTx/>
                <a:latin typeface="Times New Roman" panose="02020603050405020304" pitchFamily="18" charset="0"/>
              </a:endParaRPr>
            </a:p>
          </p:txBody>
        </p:sp>
      </p:grpSp>
      <p:sp>
        <p:nvSpPr>
          <p:cNvPr id="45" name="文本框 44"/>
          <p:cNvSpPr txBox="1"/>
          <p:nvPr/>
        </p:nvSpPr>
        <p:spPr>
          <a:xfrm>
            <a:off x="260985" y="1428115"/>
            <a:ext cx="1774825" cy="43999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p>
            <a:pPr algn="ctr"/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6864985" y="1428115"/>
            <a:ext cx="1774825" cy="43999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p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4741545" y="1428115"/>
            <a:ext cx="1774825" cy="43999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p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2436495" y="1428115"/>
            <a:ext cx="1932940" cy="43999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p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3319145" y="6106160"/>
            <a:ext cx="2909570" cy="583565"/>
          </a:xfrm>
          <a:prstGeom prst="rect">
            <a:avLst/>
          </a:prstGeom>
          <a:solidFill>
            <a:schemeClr val="tx1"/>
          </a:solidFill>
        </p:spPr>
        <p:txBody>
          <a:bodyPr wrap="none" rtlCol="0">
            <a:spAutoFit/>
          </a:bodyPr>
          <a:p>
            <a:pPr algn="l"/>
            <a:r>
              <a:rPr lang="en-US" altLang="zh-CN" sz="3200" b="1" i="1" dirty="0" smtClean="0">
                <a:solidFill>
                  <a:srgbClr val="FF9900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F</a:t>
            </a:r>
            <a:r>
              <a:rPr lang="en-US" altLang="zh-CN" sz="3200" b="1" baseline="-25000" dirty="0" smtClean="0">
                <a:solidFill>
                  <a:srgbClr val="FF9900"/>
                </a:solidFill>
                <a:uFillTx/>
                <a:latin typeface="Times New Roman" panose="02020603050405020304" pitchFamily="18" charset="0"/>
                <a:ea typeface="楷体" panose="02010609060101010101" pitchFamily="49" charset="-122"/>
              </a:rPr>
              <a:t>1</a:t>
            </a:r>
            <a:r>
              <a:rPr lang="en-US" altLang="zh-CN" sz="3200" b="1" dirty="0" smtClean="0">
                <a:solidFill>
                  <a:srgbClr val="FF99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=</a:t>
            </a:r>
            <a:r>
              <a:rPr lang="en-US" altLang="zh-CN" sz="3200" b="1" i="1" dirty="0" smtClean="0">
                <a:solidFill>
                  <a:srgbClr val="FF9900"/>
                </a:solidFill>
                <a:latin typeface="Times New Roman" panose="02020603050405020304" pitchFamily="18" charset="0"/>
                <a:ea typeface="楷体" panose="02010609060101010101" pitchFamily="49" charset="-122"/>
                <a:sym typeface="+mn-ea"/>
              </a:rPr>
              <a:t>F</a:t>
            </a:r>
            <a:r>
              <a:rPr lang="en-US" altLang="zh-CN" sz="3200" b="1" baseline="-25000" dirty="0" smtClean="0">
                <a:solidFill>
                  <a:srgbClr val="FF9900"/>
                </a:solidFill>
                <a:uFillTx/>
                <a:latin typeface="Times New Roman" panose="02020603050405020304" pitchFamily="18" charset="0"/>
                <a:ea typeface="楷体" panose="02010609060101010101" pitchFamily="49" charset="-122"/>
                <a:sym typeface="+mn-ea"/>
              </a:rPr>
              <a:t>2</a:t>
            </a:r>
            <a:r>
              <a:rPr lang="en-US" altLang="zh-CN" sz="3200" b="1" dirty="0" smtClean="0">
                <a:solidFill>
                  <a:srgbClr val="FF99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=</a:t>
            </a:r>
            <a:r>
              <a:rPr lang="en-US" altLang="zh-CN" sz="3200" b="1" i="1" dirty="0" smtClean="0">
                <a:solidFill>
                  <a:srgbClr val="FF9900"/>
                </a:solidFill>
                <a:latin typeface="Times New Roman" panose="02020603050405020304" pitchFamily="18" charset="0"/>
                <a:ea typeface="楷体" panose="02010609060101010101" pitchFamily="49" charset="-122"/>
                <a:sym typeface="+mn-ea"/>
              </a:rPr>
              <a:t>F</a:t>
            </a:r>
            <a:r>
              <a:rPr lang="en-US" altLang="zh-CN" sz="3200" b="1" baseline="-25000" dirty="0" smtClean="0">
                <a:solidFill>
                  <a:srgbClr val="FF9900"/>
                </a:solidFill>
                <a:uFillTx/>
                <a:latin typeface="Times New Roman" panose="02020603050405020304" pitchFamily="18" charset="0"/>
                <a:ea typeface="楷体" panose="02010609060101010101" pitchFamily="49" charset="-122"/>
                <a:sym typeface="+mn-ea"/>
              </a:rPr>
              <a:t>3</a:t>
            </a:r>
            <a:r>
              <a:rPr lang="en-US" altLang="zh-CN" sz="3200" b="1" dirty="0" smtClean="0">
                <a:solidFill>
                  <a:srgbClr val="FF99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=</a:t>
            </a:r>
            <a:r>
              <a:rPr lang="en-US" altLang="zh-CN" sz="3200" b="1" i="1" dirty="0" smtClean="0">
                <a:solidFill>
                  <a:srgbClr val="FF9900"/>
                </a:solidFill>
                <a:latin typeface="Times New Roman" panose="02020603050405020304" pitchFamily="18" charset="0"/>
                <a:ea typeface="楷体" panose="02010609060101010101" pitchFamily="49" charset="-122"/>
                <a:sym typeface="+mn-ea"/>
              </a:rPr>
              <a:t>F</a:t>
            </a:r>
            <a:r>
              <a:rPr lang="en-US" altLang="zh-CN" sz="3200" b="1" baseline="-25000" dirty="0" smtClean="0">
                <a:solidFill>
                  <a:srgbClr val="FF9900"/>
                </a:solidFill>
                <a:uFillTx/>
                <a:latin typeface="Times New Roman" panose="02020603050405020304" pitchFamily="18" charset="0"/>
                <a:ea typeface="楷体" panose="02010609060101010101" pitchFamily="49" charset="-122"/>
                <a:sym typeface="+mn-ea"/>
              </a:rPr>
              <a:t>4</a:t>
            </a:r>
            <a:r>
              <a:rPr lang="en-US" altLang="zh-CN" sz="3200" b="1" dirty="0" smtClean="0">
                <a:solidFill>
                  <a:srgbClr val="FF99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=</a:t>
            </a:r>
            <a:r>
              <a:rPr lang="en-US" altLang="zh-CN" sz="3200" b="1" i="1" dirty="0" smtClean="0">
                <a:solidFill>
                  <a:srgbClr val="FF9900"/>
                </a:solidFill>
                <a:latin typeface="Times New Roman" panose="02020603050405020304" pitchFamily="18" charset="0"/>
                <a:ea typeface="楷体" panose="02010609060101010101" pitchFamily="49" charset="-122"/>
                <a:sym typeface="+mn-ea"/>
              </a:rPr>
              <a:t>G</a:t>
            </a:r>
            <a:endParaRPr lang="en-US" altLang="zh-CN" sz="3200" b="1" i="1" dirty="0" smtClean="0">
              <a:solidFill>
                <a:srgbClr val="FF9900"/>
              </a:solidFill>
              <a:latin typeface="Times New Roman" panose="02020603050405020304" pitchFamily="18" charset="0"/>
              <a:ea typeface="楷体" panose="02010609060101010101" pitchFamily="49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09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09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09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09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0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09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09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0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09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09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40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09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09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40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09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09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40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09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09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40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09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09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409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409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409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409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409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409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1000"/>
                                        <p:tgtEl>
                                          <p:spTgt spid="40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409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409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1000"/>
                                        <p:tgtEl>
                                          <p:spTgt spid="409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409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409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5" dur="1000"/>
                                        <p:tgtEl>
                                          <p:spTgt spid="40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409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409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0" dur="1000"/>
                                        <p:tgtEl>
                                          <p:spTgt spid="409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0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72" grpId="0" bldLvl="0" animBg="1"/>
      <p:bldP spid="40977" grpId="0"/>
      <p:bldP spid="3" grpId="0"/>
      <p:bldP spid="45" grpId="0" bldLvl="0" animBg="1"/>
      <p:bldP spid="40979" grpId="0" bldLvl="0" animBg="1"/>
      <p:bldP spid="40982" grpId="0"/>
      <p:bldP spid="40983" grpId="0"/>
      <p:bldP spid="4" grpId="0"/>
      <p:bldP spid="48" grpId="0" bldLvl="0" animBg="1"/>
      <p:bldP spid="8" grpId="0" bldLvl="0" animBg="1"/>
      <p:bldP spid="11" grpId="0"/>
      <p:bldP spid="12" grpId="0"/>
      <p:bldP spid="14" grpId="0"/>
      <p:bldP spid="47" grpId="0" bldLvl="0" animBg="1"/>
      <p:bldP spid="40974" grpId="0" bldLvl="0" animBg="1"/>
      <p:bldP spid="40978" grpId="0"/>
      <p:bldP spid="40984" grpId="0"/>
      <p:bldP spid="5" grpId="0"/>
      <p:bldP spid="46" grpId="0" bldLvl="0" animBg="1"/>
      <p:bldP spid="50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/>
          <p:cNvSpPr txBox="1"/>
          <p:nvPr/>
        </p:nvSpPr>
        <p:spPr bwMode="auto">
          <a:xfrm>
            <a:off x="1378903" y="1016794"/>
            <a:ext cx="3067050" cy="1383665"/>
          </a:xfrm>
          <a:prstGeom prst="rect">
            <a:avLst/>
          </a:prstGeom>
          <a:solidFill>
            <a:srgbClr val="00B0F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algn="ctr">
              <a:defRPr/>
            </a:pPr>
            <a:r>
              <a:rPr lang="zh-CN" altLang="en-US" sz="2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静止状态</a:t>
            </a:r>
            <a:endParaRPr lang="zh-CN" altLang="en-US" sz="28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pPr lvl="0" algn="ctr">
              <a:defRPr/>
            </a:pPr>
            <a:r>
              <a:rPr lang="zh-CN" altLang="en-US" sz="28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或</a:t>
            </a:r>
            <a:endParaRPr lang="zh-CN" altLang="en-US" sz="2800" b="1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pPr lvl="0" algn="ctr">
              <a:defRPr/>
            </a:pPr>
            <a:r>
              <a:rPr lang="zh-CN" altLang="en-US" sz="2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匀速直线运动状态</a:t>
            </a:r>
            <a:endParaRPr lang="zh-CN" altLang="en-US" sz="28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 bwMode="auto">
          <a:xfrm>
            <a:off x="2125345" y="3058954"/>
            <a:ext cx="1612900" cy="521970"/>
          </a:xfrm>
          <a:prstGeom prst="rect">
            <a:avLst/>
          </a:prstGeom>
          <a:solidFill>
            <a:srgbClr val="00B0F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algn="ctr">
              <a:defRPr/>
            </a:pPr>
            <a:r>
              <a:rPr lang="zh-CN" altLang="en-US" sz="28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平衡状态</a:t>
            </a:r>
            <a:endParaRPr lang="zh-CN" altLang="en-US" sz="2800" b="1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sp>
        <p:nvSpPr>
          <p:cNvPr id="33" name="文本框 32"/>
          <p:cNvSpPr txBox="1"/>
          <p:nvPr/>
        </p:nvSpPr>
        <p:spPr bwMode="auto">
          <a:xfrm>
            <a:off x="1055370" y="5276215"/>
            <a:ext cx="3753485" cy="521970"/>
          </a:xfrm>
          <a:prstGeom prst="rect">
            <a:avLst/>
          </a:prstGeom>
          <a:solidFill>
            <a:srgbClr val="00B0F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algn="ctr">
              <a:defRPr/>
            </a:pPr>
            <a:r>
              <a:rPr lang="zh-CN" altLang="en-US" sz="28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二力平衡</a:t>
            </a:r>
            <a:endParaRPr lang="zh-CN" altLang="en-US" sz="2800" b="1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sp>
        <p:nvSpPr>
          <p:cNvPr id="11" name="TextBox 6"/>
          <p:cNvSpPr txBox="1"/>
          <p:nvPr/>
        </p:nvSpPr>
        <p:spPr bwMode="auto">
          <a:xfrm>
            <a:off x="2363153" y="4710271"/>
            <a:ext cx="1077595" cy="52197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none" anchor="ctr"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algn="ctr" eaLnBrk="0" hangingPunct="0"/>
            <a:r>
              <a:rPr lang="zh-CN" altLang="en-US" sz="2800" b="1" noProof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若 是</a:t>
            </a:r>
            <a:endParaRPr lang="zh-CN" altLang="en-US" sz="2800" b="1" noProof="1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644525" y="6311900"/>
            <a:ext cx="1039495" cy="521970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p>
            <a:pPr algn="ctr"/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  <a:ea typeface="仿宋" panose="02010609060101010101" pitchFamily="49" charset="-122"/>
                <a:sym typeface="+mn-ea"/>
              </a:rPr>
              <a:t>同体</a:t>
            </a:r>
            <a:endParaRPr lang="zh-CN" altLang="en-US" sz="2800" b="1" noProof="1">
              <a:solidFill>
                <a:srgbClr val="000000"/>
              </a:solidFill>
              <a:latin typeface="宋体" panose="02010600030101010101" pitchFamily="2" charset="-122"/>
              <a:ea typeface="仿宋" panose="02010609060101010101" pitchFamily="49" charset="-122"/>
              <a:sym typeface="+mn-ea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1797685" y="6311900"/>
            <a:ext cx="1132840" cy="52197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pPr lvl="0" algn="ctr"/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  <a:ea typeface="仿宋" panose="02010609060101010101" pitchFamily="49" charset="-122"/>
                <a:sym typeface="+mn-ea"/>
              </a:rPr>
              <a:t>等大</a:t>
            </a:r>
            <a:endParaRPr lang="zh-CN" altLang="en-US" sz="2800" b="1">
              <a:solidFill>
                <a:srgbClr val="000000"/>
              </a:solidFill>
              <a:latin typeface="宋体" panose="02010600030101010101" pitchFamily="2" charset="-122"/>
              <a:ea typeface="仿宋" panose="02010609060101010101" pitchFamily="49" charset="-122"/>
              <a:sym typeface="+mn-ea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3154045" y="6311900"/>
            <a:ext cx="951230" cy="521970"/>
          </a:xfrm>
          <a:prstGeom prst="rect">
            <a:avLst/>
          </a:prstGeom>
          <a:solidFill>
            <a:srgbClr val="0066FF"/>
          </a:solidFill>
        </p:spPr>
        <p:txBody>
          <a:bodyPr wrap="square" rtlCol="0">
            <a:spAutoFit/>
          </a:bodyPr>
          <a:p>
            <a:pPr lvl="0" algn="ctr"/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  <a:ea typeface="仿宋" panose="02010609060101010101" pitchFamily="49" charset="-122"/>
                <a:sym typeface="+mn-ea"/>
              </a:rPr>
              <a:t>反向</a:t>
            </a:r>
            <a:endParaRPr lang="zh-CN" altLang="en-US" sz="2800" b="1">
              <a:solidFill>
                <a:srgbClr val="000000"/>
              </a:solidFill>
              <a:latin typeface="宋体" panose="02010600030101010101" pitchFamily="2" charset="-122"/>
              <a:ea typeface="仿宋" panose="02010609060101010101" pitchFamily="49" charset="-122"/>
              <a:sym typeface="+mn-ea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4201160" y="6311900"/>
            <a:ext cx="998220" cy="521970"/>
          </a:xfrm>
          <a:prstGeom prst="rect">
            <a:avLst/>
          </a:prstGeom>
          <a:solidFill>
            <a:srgbClr val="00FF00"/>
          </a:solidFill>
        </p:spPr>
        <p:txBody>
          <a:bodyPr wrap="square" rtlCol="0">
            <a:spAutoFit/>
          </a:bodyPr>
          <a:p>
            <a:pPr lvl="0" algn="ctr"/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  <a:ea typeface="仿宋" panose="02010609060101010101" pitchFamily="49" charset="-122"/>
                <a:sym typeface="+mn-ea"/>
              </a:rPr>
              <a:t>共线</a:t>
            </a:r>
            <a:endParaRPr lang="zh-CN" altLang="en-US" sz="2800" b="1">
              <a:solidFill>
                <a:srgbClr val="000000"/>
              </a:solidFill>
              <a:latin typeface="宋体" panose="02010600030101010101" pitchFamily="2" charset="-122"/>
              <a:ea typeface="仿宋" panose="02010609060101010101" pitchFamily="49" charset="-122"/>
              <a:sym typeface="+mn-ea"/>
            </a:endParaRPr>
          </a:p>
        </p:txBody>
      </p:sp>
      <p:sp>
        <p:nvSpPr>
          <p:cNvPr id="46" name="虚尾箭头 45"/>
          <p:cNvSpPr/>
          <p:nvPr/>
        </p:nvSpPr>
        <p:spPr>
          <a:xfrm rot="5400000">
            <a:off x="3412490" y="5986145"/>
            <a:ext cx="433070" cy="217805"/>
          </a:xfrm>
          <a:prstGeom prst="stripedRightArrow">
            <a:avLst/>
          </a:prstGeom>
          <a:solidFill>
            <a:schemeClr val="accent6">
              <a:lumMod val="75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algn="ctr"/>
            <a:endParaRPr lang="zh-CN" altLang="en-US" sz="2800" noProof="1">
              <a:solidFill>
                <a:srgbClr val="FFFFFF"/>
              </a:solidFill>
            </a:endParaRPr>
          </a:p>
        </p:txBody>
      </p:sp>
      <p:sp>
        <p:nvSpPr>
          <p:cNvPr id="47" name="虚尾箭头 46"/>
          <p:cNvSpPr/>
          <p:nvPr/>
        </p:nvSpPr>
        <p:spPr>
          <a:xfrm rot="5400000">
            <a:off x="2127885" y="5996305"/>
            <a:ext cx="471805" cy="217805"/>
          </a:xfrm>
          <a:prstGeom prst="stripedRightArrow">
            <a:avLst/>
          </a:prstGeom>
          <a:solidFill>
            <a:schemeClr val="accent6">
              <a:lumMod val="75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algn="ctr"/>
            <a:endParaRPr lang="zh-CN" altLang="en-US" sz="2800" noProof="1">
              <a:solidFill>
                <a:srgbClr val="FFFFFF"/>
              </a:solidFill>
            </a:endParaRPr>
          </a:p>
        </p:txBody>
      </p:sp>
      <p:sp>
        <p:nvSpPr>
          <p:cNvPr id="48" name="虚尾箭头 47"/>
          <p:cNvSpPr/>
          <p:nvPr/>
        </p:nvSpPr>
        <p:spPr>
          <a:xfrm rot="5400000">
            <a:off x="2616835" y="2604135"/>
            <a:ext cx="590550" cy="217805"/>
          </a:xfrm>
          <a:prstGeom prst="stripedRightArrow">
            <a:avLst/>
          </a:prstGeom>
          <a:solidFill>
            <a:schemeClr val="accent6">
              <a:lumMod val="75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algn="ctr"/>
            <a:endParaRPr lang="zh-CN" altLang="en-US" sz="2800" noProof="1">
              <a:solidFill>
                <a:srgbClr val="FFFFFF"/>
              </a:solidFill>
            </a:endParaRPr>
          </a:p>
        </p:txBody>
      </p:sp>
      <p:sp>
        <p:nvSpPr>
          <p:cNvPr id="49" name="虚尾箭头 48"/>
          <p:cNvSpPr/>
          <p:nvPr/>
        </p:nvSpPr>
        <p:spPr>
          <a:xfrm rot="5400000">
            <a:off x="938530" y="5985510"/>
            <a:ext cx="450850" cy="217805"/>
          </a:xfrm>
          <a:prstGeom prst="stripedRightArrow">
            <a:avLst/>
          </a:prstGeom>
          <a:solidFill>
            <a:schemeClr val="accent6">
              <a:lumMod val="75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algn="ctr"/>
            <a:endParaRPr lang="zh-CN" altLang="en-US" sz="2800" noProof="1">
              <a:solidFill>
                <a:srgbClr val="FFFFFF"/>
              </a:solidFill>
            </a:endParaRPr>
          </a:p>
        </p:txBody>
      </p:sp>
      <p:sp>
        <p:nvSpPr>
          <p:cNvPr id="23" name="文本框 22"/>
          <p:cNvSpPr txBox="1"/>
          <p:nvPr/>
        </p:nvSpPr>
        <p:spPr bwMode="auto">
          <a:xfrm>
            <a:off x="6639560" y="3168015"/>
            <a:ext cx="963930" cy="521970"/>
          </a:xfrm>
          <a:prstGeom prst="rect">
            <a:avLst/>
          </a:prstGeom>
          <a:solidFill>
            <a:srgbClr val="00FF0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algn="ctr">
              <a:defRPr/>
            </a:pPr>
            <a:r>
              <a:rPr lang="zh-CN" altLang="en-US" sz="28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惯性</a:t>
            </a:r>
            <a:endParaRPr lang="zh-CN" altLang="en-US" sz="2800" b="1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sp>
        <p:nvSpPr>
          <p:cNvPr id="24" name="文本框 23"/>
          <p:cNvSpPr txBox="1"/>
          <p:nvPr/>
        </p:nvSpPr>
        <p:spPr bwMode="auto">
          <a:xfrm>
            <a:off x="4420870" y="215265"/>
            <a:ext cx="963930" cy="521970"/>
          </a:xfrm>
          <a:prstGeom prst="rect">
            <a:avLst/>
          </a:prstGeom>
          <a:solidFill>
            <a:srgbClr val="FFFF66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algn="ctr">
              <a:defRPr/>
            </a:pPr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物体</a:t>
            </a:r>
            <a:endParaRPr lang="zh-CN" altLang="en-US" sz="2800" b="1">
              <a:solidFill>
                <a:srgbClr val="000000"/>
              </a:solidFill>
              <a:latin typeface="宋体" panose="02010600030101010101" pitchFamily="2" charset="-122"/>
              <a:sym typeface="+mn-ea"/>
            </a:endParaRPr>
          </a:p>
        </p:txBody>
      </p:sp>
      <p:sp>
        <p:nvSpPr>
          <p:cNvPr id="25" name="直角上箭头 24"/>
          <p:cNvSpPr/>
          <p:nvPr/>
        </p:nvSpPr>
        <p:spPr>
          <a:xfrm flipV="1">
            <a:off x="5610225" y="490855"/>
            <a:ext cx="1619885" cy="492125"/>
          </a:xfrm>
          <a:prstGeom prst="bentUpArrow">
            <a:avLst/>
          </a:prstGeom>
          <a:solidFill>
            <a:srgbClr val="00CC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6" name="直角上箭头 25"/>
          <p:cNvSpPr/>
          <p:nvPr/>
        </p:nvSpPr>
        <p:spPr>
          <a:xfrm flipH="1" flipV="1">
            <a:off x="2824480" y="426085"/>
            <a:ext cx="1376680" cy="556895"/>
          </a:xfrm>
          <a:prstGeom prst="bentUp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7" name="TextBox 6"/>
          <p:cNvSpPr txBox="1"/>
          <p:nvPr/>
        </p:nvSpPr>
        <p:spPr bwMode="auto">
          <a:xfrm>
            <a:off x="5518150" y="-234315"/>
            <a:ext cx="1676400" cy="7372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anchor="ctr"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eaLnBrk="0" hangingPunct="0">
              <a:lnSpc>
                <a:spcPct val="150000"/>
              </a:lnSpc>
            </a:pPr>
            <a:r>
              <a:rPr lang="zh-CN" altLang="en-US" sz="2800" b="1" noProof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若不受力</a:t>
            </a:r>
            <a:endParaRPr lang="zh-CN" altLang="en-US" sz="2800" b="1" noProof="1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sp>
        <p:nvSpPr>
          <p:cNvPr id="29" name="TextBox 18"/>
          <p:cNvSpPr txBox="1"/>
          <p:nvPr/>
        </p:nvSpPr>
        <p:spPr bwMode="auto">
          <a:xfrm>
            <a:off x="5517833" y="1016794"/>
            <a:ext cx="3067050" cy="1383665"/>
          </a:xfrm>
          <a:prstGeom prst="rect">
            <a:avLst/>
          </a:prstGeom>
          <a:solidFill>
            <a:srgbClr val="00FF0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algn="ctr">
              <a:defRPr/>
            </a:pPr>
            <a:r>
              <a:rPr lang="zh-CN" altLang="en-US" sz="2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静止状态</a:t>
            </a:r>
            <a:endParaRPr lang="zh-CN" altLang="en-US" sz="28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pPr lvl="0" algn="ctr">
              <a:defRPr/>
            </a:pPr>
            <a:r>
              <a:rPr lang="zh-CN" altLang="en-US" sz="28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或</a:t>
            </a:r>
            <a:endParaRPr lang="zh-CN" altLang="en-US" sz="2800" b="1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pPr lvl="0" algn="ctr">
              <a:defRPr/>
            </a:pPr>
            <a:r>
              <a:rPr lang="zh-CN" altLang="en-US" sz="2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匀速直线运动状态</a:t>
            </a:r>
            <a:endParaRPr lang="zh-CN" altLang="en-US" sz="28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sp>
        <p:nvSpPr>
          <p:cNvPr id="30" name="虚尾箭头 29"/>
          <p:cNvSpPr/>
          <p:nvPr/>
        </p:nvSpPr>
        <p:spPr>
          <a:xfrm rot="5400000">
            <a:off x="6814185" y="2686685"/>
            <a:ext cx="614045" cy="218440"/>
          </a:xfrm>
          <a:prstGeom prst="stripedRightArrow">
            <a:avLst/>
          </a:prstGeom>
          <a:solidFill>
            <a:schemeClr val="accent6">
              <a:lumMod val="75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algn="ctr"/>
            <a:endParaRPr lang="zh-CN" altLang="en-US" sz="2800" noProof="1">
              <a:solidFill>
                <a:srgbClr val="FFFFFF"/>
              </a:solidFill>
            </a:endParaRPr>
          </a:p>
        </p:txBody>
      </p:sp>
      <p:sp>
        <p:nvSpPr>
          <p:cNvPr id="31" name="TextBox 6"/>
          <p:cNvSpPr txBox="1"/>
          <p:nvPr/>
        </p:nvSpPr>
        <p:spPr bwMode="auto">
          <a:xfrm>
            <a:off x="3021330" y="-246380"/>
            <a:ext cx="1676400" cy="7372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anchor="ctr"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eaLnBrk="0" hangingPunct="0">
              <a:lnSpc>
                <a:spcPct val="150000"/>
              </a:lnSpc>
            </a:pPr>
            <a:r>
              <a:rPr lang="zh-CN" altLang="en-US" sz="2800" b="1" noProof="1">
                <a:solidFill>
                  <a:srgbClr val="FFFF66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若受力</a:t>
            </a:r>
            <a:endParaRPr lang="zh-CN" altLang="en-US" sz="2800" b="1" noProof="1">
              <a:solidFill>
                <a:srgbClr val="FFFF66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sp>
        <p:nvSpPr>
          <p:cNvPr id="35" name="TextBox 6"/>
          <p:cNvSpPr txBox="1"/>
          <p:nvPr/>
        </p:nvSpPr>
        <p:spPr bwMode="auto">
          <a:xfrm>
            <a:off x="6582728" y="2557621"/>
            <a:ext cx="1077595" cy="52197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none" anchor="ctr"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eaLnBrk="0" hangingPunct="0"/>
            <a:r>
              <a:rPr lang="zh-CN" altLang="en-US" sz="2800" b="1" noProof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缘 于</a:t>
            </a:r>
            <a:endParaRPr lang="zh-CN" altLang="en-US" sz="2800" b="1" noProof="1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sp>
        <p:nvSpPr>
          <p:cNvPr id="36" name="TextBox 6"/>
          <p:cNvSpPr txBox="1"/>
          <p:nvPr/>
        </p:nvSpPr>
        <p:spPr bwMode="auto">
          <a:xfrm>
            <a:off x="2362518" y="2452211"/>
            <a:ext cx="1077595" cy="52197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none" anchor="ctr"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eaLnBrk="0" hangingPunct="0"/>
            <a:r>
              <a:rPr lang="zh-CN" altLang="en-US" sz="2800" b="1" noProof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叫 做</a:t>
            </a:r>
            <a:endParaRPr lang="zh-CN" altLang="en-US" sz="2800" b="1" noProof="1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sp>
        <p:nvSpPr>
          <p:cNvPr id="37" name="文本框 36"/>
          <p:cNvSpPr txBox="1"/>
          <p:nvPr/>
        </p:nvSpPr>
        <p:spPr bwMode="auto">
          <a:xfrm>
            <a:off x="73660" y="4225925"/>
            <a:ext cx="5709285" cy="460375"/>
          </a:xfrm>
          <a:prstGeom prst="rect">
            <a:avLst/>
          </a:prstGeom>
          <a:solidFill>
            <a:srgbClr val="00B0F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algn="ctr">
              <a:defRPr/>
            </a:pPr>
            <a:r>
              <a:rPr lang="zh-CN" altLang="en-US" sz="24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几个力的作用效果相互抵消，构成平衡力</a:t>
            </a:r>
            <a:endParaRPr lang="zh-CN" altLang="en-US" sz="2400" b="1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sp>
        <p:nvSpPr>
          <p:cNvPr id="38" name="虚尾箭头 37"/>
          <p:cNvSpPr/>
          <p:nvPr/>
        </p:nvSpPr>
        <p:spPr>
          <a:xfrm rot="5400000">
            <a:off x="2616200" y="3790950"/>
            <a:ext cx="590550" cy="217805"/>
          </a:xfrm>
          <a:prstGeom prst="stripedRightArrow">
            <a:avLst/>
          </a:prstGeom>
          <a:solidFill>
            <a:schemeClr val="accent6">
              <a:lumMod val="75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algn="ctr"/>
            <a:endParaRPr lang="zh-CN" altLang="en-US" sz="2800" noProof="1">
              <a:solidFill>
                <a:srgbClr val="FFFFFF"/>
              </a:solidFill>
            </a:endParaRPr>
          </a:p>
        </p:txBody>
      </p:sp>
      <p:sp>
        <p:nvSpPr>
          <p:cNvPr id="39" name="虚尾箭头 38"/>
          <p:cNvSpPr/>
          <p:nvPr/>
        </p:nvSpPr>
        <p:spPr>
          <a:xfrm rot="5400000">
            <a:off x="2628265" y="4895215"/>
            <a:ext cx="547370" cy="217805"/>
          </a:xfrm>
          <a:prstGeom prst="stripedRightArrow">
            <a:avLst/>
          </a:prstGeom>
          <a:solidFill>
            <a:schemeClr val="accent6">
              <a:lumMod val="75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algn="ctr"/>
            <a:endParaRPr lang="zh-CN" altLang="en-US" sz="2800" noProof="1">
              <a:solidFill>
                <a:srgbClr val="FFFFFF"/>
              </a:solidFill>
            </a:endParaRPr>
          </a:p>
        </p:txBody>
      </p:sp>
      <p:sp>
        <p:nvSpPr>
          <p:cNvPr id="40" name="虚尾箭头 39"/>
          <p:cNvSpPr/>
          <p:nvPr/>
        </p:nvSpPr>
        <p:spPr>
          <a:xfrm rot="5400000">
            <a:off x="4482465" y="5993765"/>
            <a:ext cx="434340" cy="217805"/>
          </a:xfrm>
          <a:prstGeom prst="stripedRightArrow">
            <a:avLst/>
          </a:prstGeom>
          <a:solidFill>
            <a:schemeClr val="accent6">
              <a:lumMod val="75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algn="ctr"/>
            <a:endParaRPr lang="zh-CN" altLang="en-US" sz="2800" noProof="1">
              <a:solidFill>
                <a:srgbClr val="FFFFFF"/>
              </a:solidFill>
            </a:endParaRPr>
          </a:p>
        </p:txBody>
      </p:sp>
      <p:sp>
        <p:nvSpPr>
          <p:cNvPr id="45" name="TextBox 6"/>
          <p:cNvSpPr txBox="1"/>
          <p:nvPr/>
        </p:nvSpPr>
        <p:spPr bwMode="auto">
          <a:xfrm>
            <a:off x="2389188" y="3604736"/>
            <a:ext cx="1077595" cy="52197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none" anchor="ctr"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eaLnBrk="0" hangingPunct="0"/>
            <a:r>
              <a:rPr lang="zh-CN" altLang="en-US" sz="2800" b="1" noProof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缘 于</a:t>
            </a:r>
            <a:endParaRPr lang="zh-CN" altLang="en-US" sz="2800" b="1" noProof="1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61925" y="215265"/>
            <a:ext cx="482600" cy="18148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 dirty="0" smtClean="0">
                <a:solidFill>
                  <a:srgbClr val="FFC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思维导图</a:t>
            </a:r>
            <a:endParaRPr lang="zh-CN" altLang="en-US" sz="2800" b="1" dirty="0" smtClean="0">
              <a:solidFill>
                <a:srgbClr val="FFC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7" presetClass="entr" presetSubtype="0" fill="hold" grpId="1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7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7" presetClass="entr" presetSubtype="0" fill="hold" grpId="1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7" presetClass="entr" presetSubtype="0" fill="hold" grpId="1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47" presetClass="entr" presetSubtype="0" fill="hold" grpId="1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47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47" presetClass="entr" presetSubtype="0" fill="hold" grpId="1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47" presetClass="entr" presetSubtype="0" fill="hold" grpId="1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47" presetClass="entr" presetSubtype="0" fill="hold" grpId="1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47" presetClass="entr" presetSubtype="0" fill="hold" grpId="1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3" grpId="1" animBg="1"/>
      <p:bldP spid="33" grpId="2" animBg="1"/>
      <p:bldP spid="46" grpId="0" animBg="1"/>
      <p:bldP spid="46" grpId="1" animBg="1"/>
      <p:bldP spid="46" grpId="2" animBg="1"/>
      <p:bldP spid="46" grpId="3" animBg="1"/>
      <p:bldP spid="46" grpId="4" animBg="1"/>
      <p:bldP spid="46" grpId="5" animBg="1"/>
      <p:bldP spid="46" grpId="6" animBg="1"/>
      <p:bldP spid="46" grpId="7" animBg="1"/>
      <p:bldP spid="46" grpId="8" animBg="1"/>
      <p:bldP spid="46" grpId="9" animBg="1"/>
      <p:bldP spid="46" grpId="10" animBg="1"/>
      <p:bldP spid="46" grpId="11" animBg="1"/>
      <p:bldP spid="46" grpId="12" animBg="1"/>
      <p:bldP spid="46" grpId="13" animBg="1"/>
      <p:bldP spid="46" grpId="14" animBg="1"/>
      <p:bldP spid="47" grpId="0" animBg="1"/>
      <p:bldP spid="47" grpId="1" animBg="1"/>
      <p:bldP spid="47" grpId="2" animBg="1"/>
      <p:bldP spid="47" grpId="3" animBg="1"/>
      <p:bldP spid="47" grpId="4" animBg="1"/>
      <p:bldP spid="47" grpId="5" animBg="1"/>
      <p:bldP spid="47" grpId="6" animBg="1"/>
      <p:bldP spid="47" grpId="7" animBg="1"/>
      <p:bldP spid="47" grpId="8" animBg="1"/>
      <p:bldP spid="47" grpId="9" animBg="1"/>
      <p:bldP spid="47" grpId="10" animBg="1"/>
      <p:bldP spid="47" grpId="11" animBg="1"/>
      <p:bldP spid="47" grpId="12" animBg="1"/>
      <p:bldP spid="47" grpId="13" animBg="1"/>
      <p:bldP spid="47" grpId="14" animBg="1"/>
      <p:bldP spid="48" grpId="0" animBg="1"/>
      <p:bldP spid="48" grpId="1" animBg="1"/>
      <p:bldP spid="48" grpId="2" animBg="1"/>
      <p:bldP spid="48" grpId="3" animBg="1"/>
      <p:bldP spid="48" grpId="4" animBg="1"/>
      <p:bldP spid="48" grpId="5" animBg="1"/>
      <p:bldP spid="48" grpId="6" animBg="1"/>
      <p:bldP spid="48" grpId="7" animBg="1"/>
      <p:bldP spid="48" grpId="8" animBg="1"/>
      <p:bldP spid="48" grpId="9" animBg="1"/>
      <p:bldP spid="48" grpId="10" animBg="1"/>
      <p:bldP spid="48" grpId="11" animBg="1"/>
      <p:bldP spid="48" grpId="12" animBg="1"/>
      <p:bldP spid="48" grpId="13" animBg="1"/>
      <p:bldP spid="48" grpId="14" animBg="1"/>
      <p:bldP spid="49" grpId="0" animBg="1"/>
      <p:bldP spid="49" grpId="1" animBg="1"/>
      <p:bldP spid="49" grpId="2" animBg="1"/>
      <p:bldP spid="49" grpId="3" animBg="1"/>
      <p:bldP spid="49" grpId="4" animBg="1"/>
      <p:bldP spid="49" grpId="5" animBg="1"/>
      <p:bldP spid="49" grpId="6" animBg="1"/>
      <p:bldP spid="49" grpId="7" animBg="1"/>
      <p:bldP spid="49" grpId="8" animBg="1"/>
      <p:bldP spid="49" grpId="9" animBg="1"/>
      <p:bldP spid="49" grpId="10" animBg="1"/>
      <p:bldP spid="49" grpId="11" animBg="1"/>
      <p:bldP spid="49" grpId="12" animBg="1"/>
      <p:bldP spid="49" grpId="13" animBg="1"/>
      <p:bldP spid="49" grpId="14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0" grpId="6" animBg="1"/>
      <p:bldP spid="30" grpId="7" animBg="1"/>
      <p:bldP spid="30" grpId="8" animBg="1"/>
      <p:bldP spid="30" grpId="9" animBg="1"/>
      <p:bldP spid="30" grpId="10" animBg="1"/>
      <p:bldP spid="30" grpId="11" animBg="1"/>
      <p:bldP spid="30" grpId="12" animBg="1"/>
      <p:bldP spid="30" grpId="13" animBg="1"/>
      <p:bldP spid="30" grpId="14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8" grpId="6" animBg="1"/>
      <p:bldP spid="38" grpId="7" animBg="1"/>
      <p:bldP spid="38" grpId="8" animBg="1"/>
      <p:bldP spid="38" grpId="9" animBg="1"/>
      <p:bldP spid="38" grpId="10" animBg="1"/>
      <p:bldP spid="38" grpId="11" animBg="1"/>
      <p:bldP spid="38" grpId="12" animBg="1"/>
      <p:bldP spid="38" grpId="13" animBg="1"/>
      <p:bldP spid="38" grpId="14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39" grpId="6" animBg="1"/>
      <p:bldP spid="39" grpId="7" animBg="1"/>
      <p:bldP spid="39" grpId="8" animBg="1"/>
      <p:bldP spid="39" grpId="9" animBg="1"/>
      <p:bldP spid="39" grpId="10" animBg="1"/>
      <p:bldP spid="39" grpId="11" animBg="1"/>
      <p:bldP spid="39" grpId="12" animBg="1"/>
      <p:bldP spid="39" grpId="13" animBg="1"/>
      <p:bldP spid="39" grpId="14" animBg="1"/>
      <p:bldP spid="40" grpId="0" animBg="1"/>
      <p:bldP spid="40" grpId="1" animBg="1"/>
      <p:bldP spid="40" grpId="2" animBg="1"/>
      <p:bldP spid="40" grpId="3" animBg="1"/>
      <p:bldP spid="40" grpId="4" animBg="1"/>
      <p:bldP spid="40" grpId="5" animBg="1"/>
      <p:bldP spid="40" grpId="6" animBg="1"/>
      <p:bldP spid="40" grpId="7" animBg="1"/>
      <p:bldP spid="40" grpId="8" animBg="1"/>
      <p:bldP spid="40" grpId="9" animBg="1"/>
      <p:bldP spid="40" grpId="10" animBg="1"/>
      <p:bldP spid="40" grpId="11" animBg="1"/>
      <p:bldP spid="40" grpId="12" animBg="1"/>
      <p:bldP spid="40" grpId="13" animBg="1"/>
      <p:bldP spid="40" grpId="14" animBg="1"/>
      <p:bldP spid="24" grpId="3" bldLvl="0" animBg="1"/>
      <p:bldP spid="25" grpId="0" bldLvl="0" animBg="1"/>
      <p:bldP spid="27" grpId="0" bldLvl="0" animBg="1"/>
      <p:bldP spid="29" grpId="0" animBg="1"/>
      <p:bldP spid="29" grpId="1" bldLvl="0" animBg="1"/>
      <p:bldP spid="30" grpId="15" bldLvl="0" animBg="1"/>
      <p:bldP spid="35" grpId="0" bldLvl="0" animBg="1"/>
      <p:bldP spid="23" grpId="3" bldLvl="0" animBg="1"/>
      <p:bldP spid="31" grpId="0" bldLvl="0" animBg="1"/>
      <p:bldP spid="26" grpId="0" bldLvl="0" animBg="1"/>
      <p:bldP spid="19" grpId="0" bldLvl="0" animBg="1"/>
      <p:bldP spid="48" grpId="15" bldLvl="0" animBg="1"/>
      <p:bldP spid="36" grpId="0" bldLvl="0" animBg="1"/>
      <p:bldP spid="4" grpId="0" animBg="1"/>
      <p:bldP spid="38" grpId="15" animBg="1"/>
      <p:bldP spid="45" grpId="0" animBg="1"/>
      <p:bldP spid="37" grpId="0" animBg="1"/>
      <p:bldP spid="11" grpId="0" animBg="1"/>
      <p:bldP spid="39" grpId="15" bldLvl="0" animBg="1"/>
      <p:bldP spid="33" grpId="3" animBg="1"/>
      <p:bldP spid="41" grpId="0" animBg="1"/>
      <p:bldP spid="49" grpId="15" animBg="1"/>
      <p:bldP spid="47" grpId="15" animBg="1"/>
      <p:bldP spid="42" grpId="0" bldLvl="0" animBg="1"/>
      <p:bldP spid="46" grpId="15" animBg="1"/>
      <p:bldP spid="43" grpId="0" animBg="1"/>
      <p:bldP spid="40" grpId="15" animBg="1"/>
      <p:bldP spid="4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ext Box 2"/>
          <p:cNvSpPr txBox="1">
            <a:spLocks noChangeArrowheads="1"/>
          </p:cNvSpPr>
          <p:nvPr/>
        </p:nvSpPr>
        <p:spPr bwMode="auto">
          <a:xfrm>
            <a:off x="104775" y="194945"/>
            <a:ext cx="2095500" cy="58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zh-CN" altLang="zh-CN">
                <a:solidFill>
                  <a:srgbClr val="FF0000"/>
                </a:solidFill>
              </a:rPr>
              <a:t>判断对错：</a:t>
            </a:r>
            <a:endParaRPr lang="zh-CN" altLang="zh-CN">
              <a:solidFill>
                <a:srgbClr val="FF0000"/>
              </a:solidFill>
            </a:endParaRPr>
          </a:p>
        </p:txBody>
      </p:sp>
      <p:sp>
        <p:nvSpPr>
          <p:cNvPr id="43012" name="Text Box 4"/>
          <p:cNvSpPr txBox="1">
            <a:spLocks noChangeArrowheads="1"/>
          </p:cNvSpPr>
          <p:nvPr/>
        </p:nvSpPr>
        <p:spPr bwMode="auto">
          <a:xfrm>
            <a:off x="60325" y="2683510"/>
            <a:ext cx="8896985" cy="1322070"/>
          </a:xfrm>
          <a:prstGeom prst="rect">
            <a:avLst/>
          </a:prstGeom>
          <a:noFill/>
          <a:ln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lvl="0" algn="l" eaLnBrk="1" hangingPunct="1">
              <a:spcBef>
                <a:spcPct val="50000"/>
              </a:spcBef>
            </a:pPr>
            <a:r>
              <a:rPr lang="en-US" altLang="zh-CN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2、一个物体处于静止状态或匀速直线运动状态，</a:t>
            </a:r>
            <a:endParaRPr lang="en-US" altLang="zh-CN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pPr lvl="0" algn="l" eaLnBrk="1" hangingPunct="1">
              <a:spcBef>
                <a:spcPct val="50000"/>
              </a:spcBef>
            </a:pPr>
            <a:r>
              <a:rPr lang="en-US" altLang="zh-CN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   一定受到平衡力。</a:t>
            </a:r>
            <a:endParaRPr lang="en-US" altLang="zh-CN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sp>
        <p:nvSpPr>
          <p:cNvPr id="43014" name="Text Box 6"/>
          <p:cNvSpPr txBox="1">
            <a:spLocks noChangeArrowheads="1"/>
          </p:cNvSpPr>
          <p:nvPr/>
        </p:nvSpPr>
        <p:spPr bwMode="auto">
          <a:xfrm>
            <a:off x="104775" y="5483225"/>
            <a:ext cx="8965565" cy="1322070"/>
          </a:xfrm>
          <a:prstGeom prst="rect">
            <a:avLst/>
          </a:prstGeom>
          <a:noFill/>
          <a:ln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lvl="0" algn="l" eaLnBrk="1" hangingPunct="1">
              <a:spcBef>
                <a:spcPct val="50000"/>
              </a:spcBef>
            </a:pPr>
            <a:r>
              <a:rPr lang="en-US" altLang="zh-CN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4、一个物体受到一对平衡力的作用，如果其中</a:t>
            </a:r>
            <a:endParaRPr lang="en-US" altLang="zh-CN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pPr lvl="0" algn="l" eaLnBrk="1" hangingPunct="1">
              <a:spcBef>
                <a:spcPct val="50000"/>
              </a:spcBef>
            </a:pPr>
            <a:r>
              <a:rPr lang="en-US" altLang="zh-CN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   一个力消失，则另一个力也随之消失。</a:t>
            </a:r>
            <a:endParaRPr lang="en-US" altLang="zh-CN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sp>
        <p:nvSpPr>
          <p:cNvPr id="2" name="Text Box 3"/>
          <p:cNvSpPr txBox="1">
            <a:spLocks noChangeArrowheads="1"/>
          </p:cNvSpPr>
          <p:nvPr/>
        </p:nvSpPr>
        <p:spPr bwMode="auto">
          <a:xfrm>
            <a:off x="60325" y="1267460"/>
            <a:ext cx="8674735" cy="1322070"/>
          </a:xfrm>
          <a:prstGeom prst="rect">
            <a:avLst/>
          </a:prstGeom>
          <a:noFill/>
          <a:ln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US" altLang="zh-CN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zh-CN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、一个物体受</a:t>
            </a:r>
            <a:r>
              <a:rPr lang="zh-CN" altLang="zh-CN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力平衡，则物体一定</a:t>
            </a:r>
            <a:r>
              <a:rPr lang="zh-CN" altLang="zh-CN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处于匀速</a:t>
            </a:r>
            <a:endParaRPr lang="zh-CN" altLang="zh-CN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l" eaLnBrk="1" hangingPunct="1">
              <a:spcBef>
                <a:spcPct val="50000"/>
              </a:spcBef>
            </a:pPr>
            <a:r>
              <a:rPr lang="zh-CN" altLang="zh-CN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直线运动状态或静止状态。</a:t>
            </a:r>
            <a:endParaRPr lang="zh-CN" altLang="zh-CN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104775" y="4098925"/>
            <a:ext cx="8965565" cy="1322070"/>
          </a:xfrm>
          <a:prstGeom prst="rect">
            <a:avLst/>
          </a:prstGeom>
          <a:noFill/>
          <a:ln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lvl="0" algn="l" eaLnBrk="1" hangingPunct="1">
              <a:spcBef>
                <a:spcPct val="50000"/>
              </a:spcBef>
            </a:pPr>
            <a:r>
              <a:rPr lang="en-US" altLang="zh-CN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3、一个物体处于静止状态或匀速直线运动状态，</a:t>
            </a:r>
            <a:endParaRPr lang="en-US" altLang="zh-CN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pPr lvl="0" algn="l" eaLnBrk="1" hangingPunct="1">
              <a:spcBef>
                <a:spcPct val="50000"/>
              </a:spcBef>
            </a:pPr>
            <a:r>
              <a:rPr lang="en-US" altLang="zh-CN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   一定处于平衡状态。</a:t>
            </a:r>
            <a:endParaRPr lang="en-US" altLang="zh-CN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870960" y="3359150"/>
            <a:ext cx="591185" cy="583565"/>
          </a:xfrm>
          <a:prstGeom prst="rect">
            <a:avLst/>
          </a:prstGeom>
          <a:solidFill>
            <a:srgbClr val="FFFF00"/>
          </a:solidFill>
        </p:spPr>
        <p:txBody>
          <a:bodyPr wrap="none" rtlCol="0" anchor="t">
            <a:spAutoFit/>
          </a:bodyPr>
          <a:p>
            <a:r>
              <a:rPr lang="zh-CN" altLang="en-US" sz="3200" b="1" dirty="0" smtClean="0">
                <a:solidFill>
                  <a:srgbClr val="FF0000"/>
                </a:solidFill>
                <a:ea typeface="楷体" panose="02010609060101010101" pitchFamily="49" charset="-122"/>
              </a:rPr>
              <a:t>×</a:t>
            </a:r>
            <a:endParaRPr lang="zh-CN" altLang="en-US" sz="3200" b="1" dirty="0" smtClean="0">
              <a:solidFill>
                <a:srgbClr val="FF0000"/>
              </a:solidFill>
              <a:ea typeface="楷体" panose="02010609060101010101" pitchFamily="49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276090" y="4740910"/>
            <a:ext cx="591185" cy="583565"/>
          </a:xfrm>
          <a:prstGeom prst="rect">
            <a:avLst/>
          </a:prstGeom>
          <a:solidFill>
            <a:srgbClr val="FFFF00"/>
          </a:solidFill>
        </p:spPr>
        <p:txBody>
          <a:bodyPr wrap="none" rtlCol="0" anchor="t">
            <a:spAutoFit/>
          </a:bodyPr>
          <a:p>
            <a:pPr lvl="0" algn="l"/>
            <a:r>
              <a:rPr lang="zh-CN" altLang="en-US" sz="3200" b="1" dirty="0" smtClean="0">
                <a:solidFill>
                  <a:srgbClr val="FF0000"/>
                </a:solidFill>
                <a:ea typeface="楷体" panose="02010609060101010101" pitchFamily="49" charset="-122"/>
                <a:sym typeface="+mn-ea"/>
              </a:rPr>
              <a:t>×</a:t>
            </a:r>
            <a:endParaRPr lang="zh-CN" altLang="en-US" sz="3200" b="1" dirty="0" smtClean="0">
              <a:solidFill>
                <a:srgbClr val="FF0000"/>
              </a:solidFill>
              <a:ea typeface="楷体" panose="02010609060101010101" pitchFamily="49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565390" y="6177280"/>
            <a:ext cx="591185" cy="583565"/>
          </a:xfrm>
          <a:prstGeom prst="rect">
            <a:avLst/>
          </a:prstGeom>
          <a:solidFill>
            <a:srgbClr val="FFFF00"/>
          </a:solidFill>
        </p:spPr>
        <p:txBody>
          <a:bodyPr wrap="none" rtlCol="0" anchor="t">
            <a:spAutoFit/>
          </a:bodyPr>
          <a:p>
            <a:pPr lvl="0" algn="l"/>
            <a:r>
              <a:rPr lang="zh-CN" altLang="en-US" sz="3200" b="1" dirty="0" smtClean="0">
                <a:solidFill>
                  <a:srgbClr val="FF0000"/>
                </a:solidFill>
                <a:ea typeface="楷体" panose="02010609060101010101" pitchFamily="49" charset="-122"/>
                <a:sym typeface="+mn-ea"/>
              </a:rPr>
              <a:t>×</a:t>
            </a:r>
            <a:endParaRPr lang="zh-CN" altLang="en-US" sz="3200" b="1" dirty="0" smtClean="0">
              <a:solidFill>
                <a:srgbClr val="FF0000"/>
              </a:solidFill>
              <a:ea typeface="楷体" panose="02010609060101010101" pitchFamily="49" charset="-122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481955" y="1899920"/>
            <a:ext cx="433705" cy="645160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p>
            <a:pPr algn="l" eaLnBrk="1" hangingPunct="1">
              <a:spcBef>
                <a:spcPct val="50000"/>
              </a:spcBef>
            </a:pPr>
            <a:r>
              <a:rPr lang="zh-CN" altLang="zh-CN" sz="3600">
                <a:solidFill>
                  <a:srgbClr val="FF0000"/>
                </a:solidFill>
                <a:ea typeface="楷体" panose="02010609060101010101" pitchFamily="49" charset="-122"/>
                <a:sym typeface="+mn-ea"/>
              </a:rPr>
              <a:t>√</a:t>
            </a:r>
            <a:endParaRPr lang="zh-CN" altLang="zh-CN" sz="3600">
              <a:solidFill>
                <a:srgbClr val="FF0000"/>
              </a:solidFill>
              <a:ea typeface="楷体" panose="02010609060101010101" pitchFamily="49" charset="-122"/>
              <a:sym typeface="+mn-ea"/>
            </a:endParaRP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5" name="" r:id="rId2" imgW="1495425" imgH="1130300"/>
        </mc:Choice>
        <mc:Fallback>
          <p:control name="" r:id="rId2" imgW="1495425" imgH="1130300">
            <p:pic>
              <p:nvPicPr>
                <p:cNvPr id="0" name="Host Control  4"/>
                <p:cNvPicPr/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7461885" y="57150"/>
                  <a:ext cx="1495425" cy="1130300"/>
                </a:xfrm>
                <a:prstGeom prst="rect">
                  <a:avLst/>
                </a:prstGeom>
              </p:spPr>
            </p:pic>
          </p:control>
        </mc:Fallback>
      </mc:AlternateContent>
    </p:controls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43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30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30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43012" grpId="0" bldLvl="0" animBg="1"/>
      <p:bldP spid="3" grpId="0" bldLvl="0" animBg="1"/>
      <p:bldP spid="43014" grpId="0" bldLvl="0" animBg="1"/>
      <p:bldP spid="8" grpId="0" bldLvl="0" animBg="1"/>
      <p:bldP spid="4" grpId="0" bldLvl="0" animBg="1"/>
      <p:bldP spid="6" grpId="0" animBg="1"/>
      <p:bldP spid="7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pic>
        <p:nvPicPr>
          <p:cNvPr id="15" name="图片 14"/>
          <p:cNvPicPr>
            <a:picLocks noChangeAspect="1"/>
          </p:cNvPicPr>
          <p:nvPr/>
        </p:nvPicPr>
        <p:blipFill>
          <a:blip r:embed="rId2"/>
          <a:srcRect l="25786" t="41598" r="37538" b="20822"/>
          <a:stretch>
            <a:fillRect/>
          </a:stretch>
        </p:blipFill>
        <p:spPr>
          <a:xfrm>
            <a:off x="908685" y="791845"/>
            <a:ext cx="4056380" cy="1811655"/>
          </a:xfrm>
          <a:prstGeom prst="rect">
            <a:avLst/>
          </a:prstGeom>
          <a:effectLst>
            <a:softEdge rad="127000"/>
          </a:effectLst>
        </p:spPr>
      </p:pic>
      <p:cxnSp>
        <p:nvCxnSpPr>
          <p:cNvPr id="16" name="直接箭头连接符 15"/>
          <p:cNvCxnSpPr/>
          <p:nvPr/>
        </p:nvCxnSpPr>
        <p:spPr>
          <a:xfrm flipH="1">
            <a:off x="2913380" y="1708785"/>
            <a:ext cx="5715" cy="1351280"/>
          </a:xfrm>
          <a:prstGeom prst="straightConnector1">
            <a:avLst/>
          </a:prstGeom>
          <a:noFill/>
          <a:ln w="101600" cap="flat" cmpd="sng" algn="ctr">
            <a:solidFill>
              <a:srgbClr val="FF0000"/>
            </a:solidFill>
            <a:prstDash val="solid"/>
            <a:tailEnd type="stealth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8" name="文本框 17"/>
          <p:cNvSpPr txBox="1"/>
          <p:nvPr/>
        </p:nvSpPr>
        <p:spPr>
          <a:xfrm>
            <a:off x="2919095" y="208280"/>
            <a:ext cx="192278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 sz="3200" b="1"/>
              <a:t>支持力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ea typeface="华文楷体" panose="02010600040101010101" pitchFamily="2" charset="-122"/>
                <a:sym typeface="+mn-ea"/>
              </a:rPr>
              <a:t>N</a:t>
            </a:r>
            <a:endParaRPr lang="en-US" altLang="zh-CN" sz="3200" b="1" baseline="-25000" dirty="0">
              <a:solidFill>
                <a:srgbClr val="FF0000"/>
              </a:solidFill>
              <a:latin typeface="Times New Roman" panose="02020603050405020304" pitchFamily="18" charset="0"/>
              <a:ea typeface="华文楷体" panose="02010600040101010101" pitchFamily="2" charset="-122"/>
              <a:sym typeface="+mn-ea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3042285" y="5799455"/>
            <a:ext cx="177927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en-US" altLang="zh-CN" sz="3200" b="1"/>
              <a:t> </a:t>
            </a:r>
            <a:r>
              <a:rPr lang="zh-CN" altLang="en-US" sz="3200" b="1">
                <a:solidFill>
                  <a:srgbClr val="000000"/>
                </a:solidFill>
              </a:rPr>
              <a:t>压力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ea typeface="华文楷体" panose="02010600040101010101" pitchFamily="2" charset="-122"/>
                <a:sym typeface="+mn-ea"/>
              </a:rPr>
              <a:t>N</a:t>
            </a:r>
            <a:r>
              <a:rPr lang="en-US" altLang="zh-CN" sz="3600" b="1" i="1" dirty="0">
                <a:solidFill>
                  <a:schemeClr val="tx1"/>
                </a:solidFill>
                <a:latin typeface="Times New Roman" panose="02020603050405020304" pitchFamily="18" charset="0"/>
                <a:ea typeface="华文楷体" panose="02010600040101010101" pitchFamily="2" charset="-122"/>
                <a:sym typeface="+mn-ea"/>
              </a:rPr>
              <a:t>'</a:t>
            </a:r>
            <a:endParaRPr lang="en-US" altLang="zh-CN" sz="3600" b="1" i="1" baseline="-25000" dirty="0">
              <a:solidFill>
                <a:schemeClr val="tx1"/>
              </a:solidFill>
              <a:latin typeface="Times New Roman" panose="02020603050405020304" pitchFamily="18" charset="0"/>
              <a:ea typeface="华文楷体" panose="02010600040101010101" pitchFamily="2" charset="-122"/>
              <a:sym typeface="+mn-ea"/>
            </a:endParaRPr>
          </a:p>
        </p:txBody>
      </p:sp>
      <p:cxnSp>
        <p:nvCxnSpPr>
          <p:cNvPr id="4" name="直接箭头连接符 3"/>
          <p:cNvCxnSpPr/>
          <p:nvPr/>
        </p:nvCxnSpPr>
        <p:spPr>
          <a:xfrm flipH="1" flipV="1">
            <a:off x="2913380" y="357505"/>
            <a:ext cx="5715" cy="1351280"/>
          </a:xfrm>
          <a:prstGeom prst="straightConnector1">
            <a:avLst/>
          </a:prstGeom>
          <a:noFill/>
          <a:ln w="101600" cap="flat" cmpd="sng" algn="ctr">
            <a:solidFill>
              <a:srgbClr val="003399"/>
            </a:solidFill>
            <a:prstDash val="solid"/>
            <a:tailEnd type="stealth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5" name="文本框 4"/>
          <p:cNvSpPr txBox="1"/>
          <p:nvPr/>
        </p:nvSpPr>
        <p:spPr>
          <a:xfrm>
            <a:off x="3042285" y="2603500"/>
            <a:ext cx="192278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 sz="3200" b="1"/>
              <a:t>重力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ea typeface="华文楷体" panose="02010600040101010101" pitchFamily="2" charset="-122"/>
                <a:sym typeface="+mn-ea"/>
              </a:rPr>
              <a:t>G</a:t>
            </a:r>
            <a:endParaRPr lang="en-US" altLang="zh-CN" sz="3200" b="1" baseline="-25000" dirty="0">
              <a:solidFill>
                <a:srgbClr val="FF0000"/>
              </a:solidFill>
              <a:latin typeface="Times New Roman" panose="02020603050405020304" pitchFamily="18" charset="0"/>
              <a:ea typeface="华文楷体" panose="02010600040101010101" pitchFamily="2" charset="-122"/>
              <a:sym typeface="+mn-ea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rcRect l="25786" t="41598" r="37538" b="20822"/>
          <a:stretch>
            <a:fillRect/>
          </a:stretch>
        </p:blipFill>
        <p:spPr>
          <a:xfrm>
            <a:off x="908685" y="3935095"/>
            <a:ext cx="4056380" cy="1811655"/>
          </a:xfrm>
          <a:prstGeom prst="rect">
            <a:avLst/>
          </a:prstGeom>
          <a:effectLst>
            <a:softEdge rad="127000"/>
          </a:effectLst>
        </p:spPr>
      </p:pic>
      <p:cxnSp>
        <p:nvCxnSpPr>
          <p:cNvPr id="7" name="直接箭头连接符 6"/>
          <p:cNvCxnSpPr/>
          <p:nvPr/>
        </p:nvCxnSpPr>
        <p:spPr>
          <a:xfrm flipH="1">
            <a:off x="2901950" y="5360670"/>
            <a:ext cx="5715" cy="1351280"/>
          </a:xfrm>
          <a:prstGeom prst="straightConnector1">
            <a:avLst/>
          </a:prstGeom>
          <a:noFill/>
          <a:ln w="101600" cap="flat" cmpd="sng" algn="ctr">
            <a:solidFill>
              <a:srgbClr val="003399"/>
            </a:solidFill>
            <a:prstDash val="solid"/>
            <a:tailEnd type="stealth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右箭头标注 7"/>
          <p:cNvSpPr/>
          <p:nvPr/>
        </p:nvSpPr>
        <p:spPr>
          <a:xfrm>
            <a:off x="2252345" y="100965"/>
            <a:ext cx="4077335" cy="3086735"/>
          </a:xfrm>
          <a:prstGeom prst="rightArrowCallou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4" name="文本框 23"/>
          <p:cNvSpPr txBox="1"/>
          <p:nvPr/>
        </p:nvSpPr>
        <p:spPr bwMode="auto">
          <a:xfrm>
            <a:off x="6461125" y="1167765"/>
            <a:ext cx="2291080" cy="953135"/>
          </a:xfrm>
          <a:prstGeom prst="rect">
            <a:avLst/>
          </a:prstGeom>
          <a:solidFill>
            <a:srgbClr val="00FF0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algn="ctr">
              <a:defRPr/>
            </a:pPr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一对平衡力</a:t>
            </a:r>
            <a:endParaRPr lang="zh-CN" altLang="en-US" sz="2800" b="1">
              <a:solidFill>
                <a:srgbClr val="000000"/>
              </a:solidFill>
              <a:latin typeface="宋体" panose="02010600030101010101" pitchFamily="2" charset="-122"/>
              <a:sym typeface="+mn-ea"/>
            </a:endParaRPr>
          </a:p>
          <a:p>
            <a:pPr lvl="0" algn="ctr">
              <a:defRPr/>
            </a:pP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华文楷体" panose="02010600040101010101" pitchFamily="2" charset="-122"/>
                <a:sym typeface="+mn-ea"/>
              </a:rPr>
              <a:t>N=G</a:t>
            </a:r>
            <a:endParaRPr lang="zh-CN" altLang="en-US" sz="2800" b="1">
              <a:solidFill>
                <a:srgbClr val="000000"/>
              </a:solidFill>
              <a:latin typeface="宋体" panose="02010600030101010101" pitchFamily="2" charset="-122"/>
              <a:sym typeface="+mn-ea"/>
            </a:endParaRPr>
          </a:p>
        </p:txBody>
      </p:sp>
      <p:cxnSp>
        <p:nvCxnSpPr>
          <p:cNvPr id="9" name="直接箭头连接符 8"/>
          <p:cNvCxnSpPr/>
          <p:nvPr/>
        </p:nvCxnSpPr>
        <p:spPr>
          <a:xfrm flipH="1" flipV="1">
            <a:off x="2907665" y="3489960"/>
            <a:ext cx="5715" cy="1351280"/>
          </a:xfrm>
          <a:prstGeom prst="straightConnector1">
            <a:avLst/>
          </a:prstGeom>
          <a:noFill/>
          <a:ln w="101600" cap="flat" cmpd="sng" algn="ctr">
            <a:solidFill>
              <a:srgbClr val="003399"/>
            </a:solidFill>
            <a:prstDash val="solid"/>
            <a:tailEnd type="stealth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3042285" y="3489960"/>
            <a:ext cx="192278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 sz="3200" b="1"/>
              <a:t>支持力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ea typeface="华文楷体" panose="02010600040101010101" pitchFamily="2" charset="-122"/>
                <a:sym typeface="+mn-ea"/>
              </a:rPr>
              <a:t>N</a:t>
            </a:r>
            <a:endParaRPr lang="en-US" altLang="zh-CN" sz="3200" b="1" baseline="-25000" dirty="0">
              <a:solidFill>
                <a:srgbClr val="FF0000"/>
              </a:solidFill>
              <a:latin typeface="Times New Roman" panose="02020603050405020304" pitchFamily="18" charset="0"/>
              <a:ea typeface="华文楷体" panose="02010600040101010101" pitchFamily="2" charset="-122"/>
              <a:sym typeface="+mn-ea"/>
            </a:endParaRPr>
          </a:p>
        </p:txBody>
      </p:sp>
      <p:sp>
        <p:nvSpPr>
          <p:cNvPr id="11" name="右箭头标注 10"/>
          <p:cNvSpPr/>
          <p:nvPr/>
        </p:nvSpPr>
        <p:spPr>
          <a:xfrm>
            <a:off x="2252345" y="3445510"/>
            <a:ext cx="4077335" cy="3294380"/>
          </a:xfrm>
          <a:prstGeom prst="rightArrowCallou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 bwMode="auto">
          <a:xfrm>
            <a:off x="6410325" y="4660583"/>
            <a:ext cx="2700020" cy="953135"/>
          </a:xfrm>
          <a:prstGeom prst="rect">
            <a:avLst/>
          </a:prstGeom>
          <a:solidFill>
            <a:srgbClr val="00FF0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algn="ctr">
              <a:defRPr/>
            </a:pPr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一对相互作用力</a:t>
            </a:r>
            <a:endParaRPr lang="zh-CN" altLang="en-US" sz="2800" b="1">
              <a:solidFill>
                <a:srgbClr val="000000"/>
              </a:solidFill>
              <a:latin typeface="宋体" panose="02010600030101010101" pitchFamily="2" charset="-122"/>
              <a:sym typeface="+mn-ea"/>
            </a:endParaRPr>
          </a:p>
          <a:p>
            <a:pPr lvl="0" algn="ctr">
              <a:defRPr/>
            </a:pP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华文楷体" panose="02010600040101010101" pitchFamily="2" charset="-122"/>
                <a:sym typeface="+mn-ea"/>
              </a:rPr>
              <a:t>N</a:t>
            </a:r>
            <a:r>
              <a:rPr lang="en-US" altLang="zh-CN" sz="2800" b="1" i="1" dirty="0">
                <a:latin typeface="Times New Roman" panose="02020603050405020304" pitchFamily="18" charset="0"/>
                <a:ea typeface="华文楷体" panose="02010600040101010101" pitchFamily="2" charset="-122"/>
                <a:sym typeface="+mn-ea"/>
              </a:rPr>
              <a:t>'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华文楷体" panose="02010600040101010101" pitchFamily="2" charset="-122"/>
                <a:sym typeface="+mn-ea"/>
              </a:rPr>
              <a:t>=N</a:t>
            </a:r>
            <a:endParaRPr lang="zh-CN" altLang="en-US" sz="2800" b="1">
              <a:solidFill>
                <a:srgbClr val="000000"/>
              </a:solidFill>
              <a:latin typeface="宋体" panose="02010600030101010101" pitchFamily="2" charset="-122"/>
              <a:sym typeface="+mn-ea"/>
            </a:endParaRPr>
          </a:p>
        </p:txBody>
      </p:sp>
      <p:sp>
        <p:nvSpPr>
          <p:cNvPr id="13" name="矩形 12"/>
          <p:cNvSpPr/>
          <p:nvPr/>
        </p:nvSpPr>
        <p:spPr bwMode="auto">
          <a:xfrm>
            <a:off x="62230" y="791845"/>
            <a:ext cx="845820" cy="5631180"/>
          </a:xfrm>
          <a:prstGeom prst="rect">
            <a:avLst/>
          </a:prstGeom>
          <a:solidFill>
            <a:srgbClr val="FFFF66"/>
          </a:solidFill>
          <a:ln>
            <a:solidFill>
              <a:srgbClr val="000099"/>
            </a:solidFill>
          </a:ln>
        </p:spPr>
        <p:txBody>
          <a:bodyPr wrap="square" rtlCol="0" anchor="b">
            <a:noAutofit/>
          </a:bodyPr>
          <a:lstStyle>
            <a:lvl1pPr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lvl="0" algn="l" eaLnBrk="1" hangingPunct="1">
              <a:buFontTx/>
            </a:pPr>
            <a:r>
              <a:rPr lang="zh-CN" altLang="en-US" sz="3600" dirty="0">
                <a:solidFill>
                  <a:srgbClr val="FF0000"/>
                </a:solidFill>
                <a:latin typeface="Tahoma" panose="020B0604030504040204" pitchFamily="34" charset="0"/>
                <a:ea typeface="华文中宋" panose="02010600040101010101" pitchFamily="2" charset="-122"/>
                <a:sym typeface="+mn-ea"/>
              </a:rPr>
              <a:t>三、平衡力</a:t>
            </a:r>
            <a:r>
              <a:rPr lang="zh-CN" altLang="en-US" sz="3600" dirty="0">
                <a:solidFill>
                  <a:schemeClr val="tx1"/>
                </a:solidFill>
                <a:latin typeface="Tahoma" panose="020B0604030504040204" pitchFamily="34" charset="0"/>
                <a:ea typeface="华文中宋" panose="02010600040101010101" pitchFamily="2" charset="-122"/>
                <a:sym typeface="+mn-ea"/>
              </a:rPr>
              <a:t>与</a:t>
            </a:r>
            <a:r>
              <a:rPr lang="zh-CN" altLang="en-US" sz="3600" dirty="0">
                <a:solidFill>
                  <a:srgbClr val="FF0000"/>
                </a:solidFill>
                <a:latin typeface="Tahoma" panose="020B0604030504040204" pitchFamily="34" charset="0"/>
                <a:ea typeface="华文中宋" panose="02010600040101010101" pitchFamily="2" charset="-122"/>
                <a:sym typeface="+mn-ea"/>
              </a:rPr>
              <a:t>相互作用力</a:t>
            </a:r>
            <a:endParaRPr lang="zh-CN" altLang="en-US" sz="3600" dirty="0">
              <a:solidFill>
                <a:srgbClr val="FF0000"/>
              </a:solidFill>
              <a:latin typeface="Tahoma" panose="020B0604030504040204" pitchFamily="34" charset="0"/>
              <a:ea typeface="华文中宋" panose="02010600040101010101" pitchFamily="2" charset="-122"/>
              <a:sym typeface="+mn-ea"/>
            </a:endParaRPr>
          </a:p>
        </p:txBody>
      </p:sp>
      <p:sp>
        <p:nvSpPr>
          <p:cNvPr id="2" name="丁字箭头 1"/>
          <p:cNvSpPr/>
          <p:nvPr/>
        </p:nvSpPr>
        <p:spPr>
          <a:xfrm rot="5400000">
            <a:off x="5956300" y="3080385"/>
            <a:ext cx="2325370" cy="657860"/>
          </a:xfrm>
          <a:prstGeom prst="leftRightUpArrow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6268085" y="2846705"/>
            <a:ext cx="675005" cy="1316355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p>
            <a:r>
              <a:rPr lang="zh-CN" altLang="en-US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平衡</a:t>
            </a:r>
            <a:r>
              <a:rPr lang="zh-CN" altLang="en-US" sz="3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时</a:t>
            </a:r>
            <a:endParaRPr lang="zh-CN" altLang="en-US" sz="32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7447915" y="3192780"/>
            <a:ext cx="163957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/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ea typeface="华文楷体" panose="02010600040101010101" pitchFamily="2" charset="-122"/>
                <a:sym typeface="+mn-ea"/>
              </a:rPr>
              <a:t>N</a:t>
            </a:r>
            <a:r>
              <a:rPr lang="en-US" altLang="zh-CN" sz="3200" b="1" i="1" dirty="0">
                <a:latin typeface="Times New Roman" panose="02020603050405020304" pitchFamily="18" charset="0"/>
                <a:ea typeface="华文楷体" panose="02010600040101010101" pitchFamily="2" charset="-122"/>
                <a:sym typeface="+mn-ea"/>
              </a:rPr>
              <a:t>'=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ea typeface="华文楷体" panose="02010600040101010101" pitchFamily="2" charset="-122"/>
                <a:sym typeface="+mn-ea"/>
              </a:rPr>
              <a:t>N=G</a:t>
            </a:r>
            <a:endParaRPr lang="en-US" altLang="zh-CN" sz="3200" b="1" i="1" dirty="0" smtClean="0">
              <a:solidFill>
                <a:srgbClr val="FF0000"/>
              </a:solidFill>
              <a:latin typeface="Times New Roman" panose="02020603050405020304" pitchFamily="18" charset="0"/>
              <a:ea typeface="华文楷体" panose="02010600040101010101" pitchFamily="2" charset="-122"/>
              <a:sym typeface="+mn-ea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2671445" y="629920"/>
            <a:ext cx="797560" cy="156845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altLang="zh-CN" sz="9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.</a:t>
            </a:r>
            <a:endParaRPr lang="en-US" altLang="zh-CN" sz="96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2663190" y="3766820"/>
            <a:ext cx="797560" cy="156845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altLang="zh-CN" sz="9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.</a:t>
            </a:r>
            <a:endParaRPr lang="en-US" altLang="zh-CN" sz="96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2651125" y="4311015"/>
            <a:ext cx="797560" cy="156845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altLang="zh-CN" sz="9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.</a:t>
            </a:r>
            <a:endParaRPr lang="en-US" altLang="zh-CN" sz="96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7" presetClass="entr" presetSubtype="0" fill="hold" grpId="4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8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5" presetClass="entr" presetSubtype="1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7" presetClass="entr" presetSubtype="0" fill="hold" grpId="3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9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9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8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09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5" grpId="0"/>
      <p:bldP spid="18" grpId="1"/>
      <p:bldP spid="18" grpId="3"/>
      <p:bldP spid="5" grpId="2"/>
      <p:bldP spid="18" grpId="4"/>
      <p:bldP spid="5" grpId="3"/>
      <p:bldP spid="24" grpId="0" animBg="1"/>
      <p:bldP spid="24" grpId="1" animBg="1"/>
      <p:bldP spid="24" grpId="2" animBg="1"/>
      <p:bldP spid="10" grpId="0"/>
      <p:bldP spid="10" grpId="1"/>
      <p:bldP spid="10" grpId="3"/>
      <p:bldP spid="10" grpId="4"/>
      <p:bldP spid="12" grpId="0" animBg="1"/>
      <p:bldP spid="12" grpId="1" animBg="1"/>
      <p:bldP spid="12" grpId="2" animBg="1"/>
      <p:bldP spid="5" grpId="4"/>
      <p:bldP spid="18" grpId="5"/>
      <p:bldP spid="8" grpId="0" bldLvl="0" animBg="1"/>
      <p:bldP spid="24" grpId="3" animBg="1"/>
      <p:bldP spid="24" grpId="4" bldLvl="0" animBg="1"/>
      <p:bldP spid="10" grpId="5"/>
      <p:bldP spid="19" grpId="1"/>
      <p:bldP spid="11" grpId="0" bldLvl="0" animBg="1"/>
      <p:bldP spid="12" grpId="3" bldLvl="0" animBg="1"/>
      <p:bldP spid="3" grpId="0"/>
      <p:bldP spid="2" grpId="0" bldLvl="0" animBg="1"/>
      <p:bldP spid="14" grpId="0"/>
      <p:bldP spid="17" grpId="0"/>
      <p:bldP spid="20" grpId="0"/>
      <p:bldP spid="2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7177" name="图片 1" descr="0100400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8265" y="232410"/>
            <a:ext cx="2632075" cy="5475288"/>
          </a:xfrm>
          <a:prstGeom prst="rect">
            <a:avLst/>
          </a:prstGeom>
          <a:noFill/>
          <a:ln w="9525">
            <a:noFill/>
          </a:ln>
          <a:effectLst>
            <a:softEdge rad="317500"/>
          </a:effectLst>
        </p:spPr>
      </p:pic>
      <p:pic>
        <p:nvPicPr>
          <p:cNvPr id="4" name="图片 1" descr="01004001"/>
          <p:cNvPicPr>
            <a:picLocks noChangeAspect="1"/>
          </p:cNvPicPr>
          <p:nvPr/>
        </p:nvPicPr>
        <p:blipFill>
          <a:blip r:embed="rId1"/>
          <a:srcRect b="12757"/>
          <a:stretch>
            <a:fillRect/>
          </a:stretch>
        </p:blipFill>
        <p:spPr>
          <a:xfrm>
            <a:off x="2872740" y="344805"/>
            <a:ext cx="2632075" cy="4777105"/>
          </a:xfrm>
          <a:prstGeom prst="rect">
            <a:avLst/>
          </a:prstGeom>
          <a:noFill/>
          <a:ln w="9525">
            <a:noFill/>
          </a:ln>
          <a:effectLst>
            <a:softEdge rad="63500"/>
          </a:effectLst>
        </p:spPr>
      </p:pic>
      <p:cxnSp>
        <p:nvCxnSpPr>
          <p:cNvPr id="16" name="直接箭头连接符 15"/>
          <p:cNvCxnSpPr/>
          <p:nvPr/>
        </p:nvCxnSpPr>
        <p:spPr>
          <a:xfrm flipH="1">
            <a:off x="1306830" y="5267960"/>
            <a:ext cx="5715" cy="1351280"/>
          </a:xfrm>
          <a:prstGeom prst="straightConnector1">
            <a:avLst/>
          </a:prstGeom>
          <a:noFill/>
          <a:ln w="101600" cap="flat" cmpd="sng" algn="ctr">
            <a:solidFill>
              <a:srgbClr val="FF0000"/>
            </a:solidFill>
            <a:prstDash val="solid"/>
            <a:tailEnd type="stealth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8" name="文本框 17"/>
          <p:cNvSpPr txBox="1"/>
          <p:nvPr/>
        </p:nvSpPr>
        <p:spPr>
          <a:xfrm>
            <a:off x="1581150" y="3916680"/>
            <a:ext cx="142938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 sz="3200" b="1">
                <a:solidFill>
                  <a:srgbClr val="000099"/>
                </a:solidFill>
              </a:rPr>
              <a:t>拉力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ea typeface="华文楷体" panose="02010600040101010101" pitchFamily="2" charset="-122"/>
                <a:sym typeface="+mn-ea"/>
              </a:rPr>
              <a:t>F</a:t>
            </a:r>
            <a:endParaRPr lang="en-US" altLang="zh-CN" sz="3200" b="1" baseline="-25000" dirty="0">
              <a:solidFill>
                <a:srgbClr val="FF0000"/>
              </a:solidFill>
              <a:latin typeface="Times New Roman" panose="02020603050405020304" pitchFamily="18" charset="0"/>
              <a:ea typeface="华文楷体" panose="02010600040101010101" pitchFamily="2" charset="-122"/>
              <a:sym typeface="+mn-ea"/>
            </a:endParaRPr>
          </a:p>
        </p:txBody>
      </p:sp>
      <p:cxnSp>
        <p:nvCxnSpPr>
          <p:cNvPr id="5" name="直接箭头连接符 4"/>
          <p:cNvCxnSpPr/>
          <p:nvPr/>
        </p:nvCxnSpPr>
        <p:spPr>
          <a:xfrm flipH="1" flipV="1">
            <a:off x="1312545" y="3916680"/>
            <a:ext cx="5715" cy="1351280"/>
          </a:xfrm>
          <a:prstGeom prst="straightConnector1">
            <a:avLst/>
          </a:prstGeom>
          <a:noFill/>
          <a:ln w="101600" cap="flat" cmpd="sng" algn="ctr">
            <a:solidFill>
              <a:srgbClr val="003399"/>
            </a:solidFill>
            <a:prstDash val="solid"/>
            <a:tailEnd type="stealth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" name="文本框 5"/>
          <p:cNvSpPr txBox="1"/>
          <p:nvPr/>
        </p:nvSpPr>
        <p:spPr>
          <a:xfrm>
            <a:off x="1485900" y="6118225"/>
            <a:ext cx="142303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 sz="3200" b="1">
                <a:solidFill>
                  <a:srgbClr val="FFC000"/>
                </a:solidFill>
              </a:rPr>
              <a:t>重力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ea typeface="华文楷体" panose="02010600040101010101" pitchFamily="2" charset="-122"/>
                <a:sym typeface="+mn-ea"/>
              </a:rPr>
              <a:t>G</a:t>
            </a:r>
            <a:endParaRPr lang="en-US" altLang="zh-CN" sz="3200" b="1" baseline="-25000" dirty="0">
              <a:solidFill>
                <a:srgbClr val="FF0000"/>
              </a:solidFill>
              <a:latin typeface="Times New Roman" panose="02020603050405020304" pitchFamily="18" charset="0"/>
              <a:ea typeface="华文楷体" panose="02010600040101010101" pitchFamily="2" charset="-122"/>
              <a:sym typeface="+mn-ea"/>
            </a:endParaRPr>
          </a:p>
        </p:txBody>
      </p:sp>
      <p:cxnSp>
        <p:nvCxnSpPr>
          <p:cNvPr id="7" name="直接箭头连接符 6"/>
          <p:cNvCxnSpPr/>
          <p:nvPr/>
        </p:nvCxnSpPr>
        <p:spPr>
          <a:xfrm flipH="1">
            <a:off x="4103370" y="5083810"/>
            <a:ext cx="5715" cy="1351280"/>
          </a:xfrm>
          <a:prstGeom prst="straightConnector1">
            <a:avLst/>
          </a:prstGeom>
          <a:noFill/>
          <a:ln w="101600" cap="flat" cmpd="sng" algn="ctr">
            <a:solidFill>
              <a:srgbClr val="003399"/>
            </a:solidFill>
            <a:prstDash val="solid"/>
            <a:tailEnd type="stealth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文本框 7"/>
          <p:cNvSpPr txBox="1"/>
          <p:nvPr/>
        </p:nvSpPr>
        <p:spPr>
          <a:xfrm>
            <a:off x="4357370" y="5851525"/>
            <a:ext cx="142938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 sz="3200" b="1">
                <a:solidFill>
                  <a:srgbClr val="FFC000"/>
                </a:solidFill>
              </a:rPr>
              <a:t>拉力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ea typeface="华文楷体" panose="02010600040101010101" pitchFamily="2" charset="-122"/>
                <a:sym typeface="+mn-ea"/>
              </a:rPr>
              <a:t>F</a:t>
            </a:r>
            <a:r>
              <a:rPr lang="en-US" altLang="zh-CN" sz="3200" b="1" i="1" dirty="0">
                <a:solidFill>
                  <a:srgbClr val="FF0000"/>
                </a:solidFill>
                <a:ea typeface="华文楷体" panose="02010600040101010101" pitchFamily="2" charset="-122"/>
                <a:sym typeface="+mn-ea"/>
              </a:rPr>
              <a:t>'</a:t>
            </a:r>
            <a:endParaRPr lang="en-US" altLang="zh-CN" sz="3200" b="1" i="1" baseline="-25000" dirty="0">
              <a:solidFill>
                <a:srgbClr val="FF0000"/>
              </a:solidFill>
              <a:ea typeface="华文楷体" panose="02010600040101010101" pitchFamily="2" charset="-122"/>
              <a:sym typeface="+mn-ea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799580" y="5851525"/>
            <a:ext cx="67119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/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ea typeface="华文楷体" panose="02010600040101010101" pitchFamily="2" charset="-122"/>
                <a:sym typeface="+mn-ea"/>
              </a:rPr>
              <a:t>G</a:t>
            </a:r>
            <a:endParaRPr lang="en-US" altLang="zh-CN" sz="3200" b="1" i="1" dirty="0" smtClean="0">
              <a:solidFill>
                <a:srgbClr val="FF0000"/>
              </a:solidFill>
              <a:latin typeface="Times New Roman" panose="02020603050405020304" pitchFamily="18" charset="0"/>
              <a:ea typeface="华文楷体" panose="02010600040101010101" pitchFamily="2" charset="-122"/>
              <a:sym typeface="+mn-ea"/>
            </a:endParaRPr>
          </a:p>
        </p:txBody>
      </p:sp>
      <p:sp>
        <p:nvSpPr>
          <p:cNvPr id="23" name="文本框 22"/>
          <p:cNvSpPr txBox="1"/>
          <p:nvPr/>
        </p:nvSpPr>
        <p:spPr bwMode="auto">
          <a:xfrm>
            <a:off x="6531610" y="2295525"/>
            <a:ext cx="963930" cy="521970"/>
          </a:xfrm>
          <a:prstGeom prst="rect">
            <a:avLst/>
          </a:prstGeom>
          <a:solidFill>
            <a:srgbClr val="00FF0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algn="ctr">
              <a:defRPr/>
            </a:pP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华文楷体" panose="02010600040101010101" pitchFamily="2" charset="-122"/>
                <a:sym typeface="+mn-ea"/>
              </a:rPr>
              <a:t>F</a:t>
            </a:r>
            <a:r>
              <a:rPr lang="en-US" altLang="zh-CN" sz="2800" b="1" i="1" dirty="0">
                <a:latin typeface="Times New Roman" panose="02020603050405020304" pitchFamily="18" charset="0"/>
                <a:ea typeface="华文楷体" panose="02010600040101010101" pitchFamily="2" charset="-122"/>
                <a:sym typeface="+mn-ea"/>
              </a:rPr>
              <a:t>'</a:t>
            </a:r>
            <a:endParaRPr lang="zh-CN" altLang="en-US" sz="2800" b="1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sp>
        <p:nvSpPr>
          <p:cNvPr id="29" name="TextBox 18"/>
          <p:cNvSpPr txBox="1"/>
          <p:nvPr/>
        </p:nvSpPr>
        <p:spPr bwMode="auto">
          <a:xfrm>
            <a:off x="5504498" y="539591"/>
            <a:ext cx="3067050" cy="521970"/>
          </a:xfrm>
          <a:prstGeom prst="rect">
            <a:avLst/>
          </a:prstGeom>
          <a:solidFill>
            <a:srgbClr val="00FF0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algn="ctr">
              <a:defRPr/>
            </a:pP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弹簧测力计</a:t>
            </a:r>
            <a:endParaRPr lang="zh-CN" altLang="en-US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sp>
        <p:nvSpPr>
          <p:cNvPr id="30" name="虚尾箭头 29"/>
          <p:cNvSpPr/>
          <p:nvPr/>
        </p:nvSpPr>
        <p:spPr>
          <a:xfrm rot="5400000">
            <a:off x="6515735" y="1574165"/>
            <a:ext cx="995045" cy="218440"/>
          </a:xfrm>
          <a:prstGeom prst="stripedRightArrow">
            <a:avLst/>
          </a:prstGeom>
          <a:solidFill>
            <a:schemeClr val="accent6">
              <a:lumMod val="75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algn="ctr"/>
            <a:endParaRPr lang="zh-CN" altLang="en-US" sz="2800" noProof="1">
              <a:solidFill>
                <a:srgbClr val="FFFFFF"/>
              </a:solidFill>
            </a:endParaRPr>
          </a:p>
        </p:txBody>
      </p:sp>
      <p:sp>
        <p:nvSpPr>
          <p:cNvPr id="35" name="TextBox 6"/>
          <p:cNvSpPr txBox="1"/>
          <p:nvPr/>
        </p:nvSpPr>
        <p:spPr bwMode="auto">
          <a:xfrm>
            <a:off x="5504815" y="1422083"/>
            <a:ext cx="3168650" cy="52197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anchor="ctr"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eaLnBrk="0" hangingPunct="0"/>
            <a:r>
              <a:rPr lang="zh-CN" altLang="en-US" sz="2800" b="1" noProof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显示自身所受拉力 </a:t>
            </a:r>
            <a:endParaRPr lang="zh-CN" altLang="en-US" sz="2800" b="1" noProof="1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sp>
        <p:nvSpPr>
          <p:cNvPr id="10" name="虚尾箭头 9"/>
          <p:cNvSpPr/>
          <p:nvPr/>
        </p:nvSpPr>
        <p:spPr>
          <a:xfrm rot="5400000">
            <a:off x="6515735" y="3319780"/>
            <a:ext cx="995045" cy="218440"/>
          </a:xfrm>
          <a:prstGeom prst="stripedRightArrow">
            <a:avLst/>
          </a:prstGeom>
          <a:solidFill>
            <a:schemeClr val="accent6">
              <a:lumMod val="75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algn="ctr"/>
            <a:endParaRPr lang="zh-CN" altLang="en-US" sz="2800" noProof="1">
              <a:solidFill>
                <a:srgbClr val="FFFFFF"/>
              </a:solidFill>
            </a:endParaRPr>
          </a:p>
        </p:txBody>
      </p:sp>
      <p:sp>
        <p:nvSpPr>
          <p:cNvPr id="11" name="TextBox 6"/>
          <p:cNvSpPr txBox="1"/>
          <p:nvPr/>
        </p:nvSpPr>
        <p:spPr bwMode="auto">
          <a:xfrm>
            <a:off x="6191250" y="2994343"/>
            <a:ext cx="1618615" cy="9531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anchor="ctr"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eaLnBrk="0" hangingPunct="0"/>
            <a:r>
              <a:rPr lang="zh-CN" altLang="en-US" sz="2800" b="1" noProof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一定等于</a:t>
            </a:r>
            <a:endParaRPr lang="zh-CN" altLang="en-US" sz="2800" b="1" noProof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pPr eaLnBrk="0" hangingPunct="0"/>
            <a:r>
              <a:rPr lang="zh-CN" altLang="en-US" sz="2800" b="1" noProof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反作用力 </a:t>
            </a:r>
            <a:endParaRPr lang="zh-CN" altLang="en-US" sz="2800" b="1" noProof="1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sp>
        <p:nvSpPr>
          <p:cNvPr id="12" name="文本框 11"/>
          <p:cNvSpPr txBox="1"/>
          <p:nvPr/>
        </p:nvSpPr>
        <p:spPr bwMode="auto">
          <a:xfrm>
            <a:off x="6531610" y="3947795"/>
            <a:ext cx="963930" cy="521970"/>
          </a:xfrm>
          <a:prstGeom prst="rect">
            <a:avLst/>
          </a:prstGeom>
          <a:solidFill>
            <a:srgbClr val="00FF0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algn="ctr">
              <a:defRPr/>
            </a:pP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华文楷体" panose="02010600040101010101" pitchFamily="2" charset="-122"/>
                <a:sym typeface="+mn-ea"/>
              </a:rPr>
              <a:t>F</a:t>
            </a:r>
            <a:endParaRPr lang="zh-CN" altLang="en-US" sz="2800" b="1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sp>
        <p:nvSpPr>
          <p:cNvPr id="13" name="虚尾箭头 12"/>
          <p:cNvSpPr/>
          <p:nvPr/>
        </p:nvSpPr>
        <p:spPr>
          <a:xfrm rot="5400000">
            <a:off x="6382385" y="5086985"/>
            <a:ext cx="1312545" cy="218440"/>
          </a:xfrm>
          <a:prstGeom prst="stripedRightArrow">
            <a:avLst/>
          </a:prstGeom>
          <a:solidFill>
            <a:schemeClr val="accent6">
              <a:lumMod val="75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algn="ctr"/>
            <a:endParaRPr lang="zh-CN" altLang="en-US" sz="2800" noProof="1">
              <a:solidFill>
                <a:srgbClr val="FFFFFF"/>
              </a:solidFill>
            </a:endParaRPr>
          </a:p>
        </p:txBody>
      </p:sp>
      <p:sp>
        <p:nvSpPr>
          <p:cNvPr id="15" name="TextBox 6"/>
          <p:cNvSpPr txBox="1"/>
          <p:nvPr/>
        </p:nvSpPr>
        <p:spPr bwMode="auto">
          <a:xfrm>
            <a:off x="5786120" y="4754880"/>
            <a:ext cx="2640965" cy="9531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anchor="ctr"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eaLnBrk="0" hangingPunct="0"/>
            <a:r>
              <a:rPr lang="zh-CN" altLang="en-US" sz="2800" b="1" noProof="1">
                <a:solidFill>
                  <a:srgbClr val="000099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当物体 平衡时</a:t>
            </a:r>
            <a:endParaRPr lang="zh-CN" altLang="en-US" sz="2800" b="1" noProof="1">
              <a:solidFill>
                <a:srgbClr val="000099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pPr eaLnBrk="0" hangingPunct="0"/>
            <a:r>
              <a:rPr lang="zh-CN" altLang="en-US" sz="2800" b="1" noProof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    </a:t>
            </a:r>
            <a:r>
              <a:rPr lang="zh-CN" altLang="en-US" sz="2800" b="1" noProof="1">
                <a:solidFill>
                  <a:srgbClr val="000099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等 于</a:t>
            </a:r>
            <a:r>
              <a:rPr lang="zh-CN" altLang="en-US" sz="2800" b="1" noProof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 </a:t>
            </a:r>
            <a:endParaRPr lang="zh-CN" altLang="en-US" sz="2800" b="1" noProof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cxnSp>
        <p:nvCxnSpPr>
          <p:cNvPr id="22" name="曲线连接符 21"/>
          <p:cNvCxnSpPr/>
          <p:nvPr/>
        </p:nvCxnSpPr>
        <p:spPr>
          <a:xfrm flipV="1">
            <a:off x="7286625" y="2531110"/>
            <a:ext cx="24765" cy="3587115"/>
          </a:xfrm>
          <a:prstGeom prst="curvedConnector3">
            <a:avLst>
              <a:gd name="adj1" fmla="val 4300000"/>
            </a:avLst>
          </a:prstGeom>
          <a:ln w="66675">
            <a:solidFill>
              <a:srgbClr val="FF000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文本框 24"/>
          <p:cNvSpPr txBox="1"/>
          <p:nvPr/>
        </p:nvSpPr>
        <p:spPr>
          <a:xfrm>
            <a:off x="8303895" y="1965960"/>
            <a:ext cx="549275" cy="48310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 dirty="0" smtClean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重力由测力计示数来体现</a:t>
            </a:r>
            <a:endParaRPr lang="zh-CN" altLang="en-US" sz="2800" b="1" dirty="0" smtClean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049655" y="4195445"/>
            <a:ext cx="797560" cy="156845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altLang="zh-CN" sz="9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.</a:t>
            </a:r>
            <a:endParaRPr lang="en-US" altLang="zh-CN" sz="96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1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7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7" presetClass="entr" presetSubtype="0" fill="hold" grpId="1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7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7" presetClass="entr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7" presetClass="entr" presetSubtype="0" fill="hold" grpId="1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47" presetClass="entr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7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4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5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6" grpId="0"/>
      <p:bldP spid="18" grpId="1"/>
      <p:bldP spid="18" grpId="3"/>
      <p:bldP spid="6" grpId="2"/>
      <p:bldP spid="18" grpId="4"/>
      <p:bldP spid="6" grpId="3"/>
      <p:bldP spid="8" grpId="0"/>
      <p:bldP spid="8" grpId="1"/>
      <p:bldP spid="8" grpId="3"/>
      <p:bldP spid="8" grpId="4"/>
      <p:bldP spid="23" grpId="0" animBg="1"/>
      <p:bldP spid="23" grpId="1" animBg="1"/>
      <p:bldP spid="23" grpId="2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0" grpId="6" animBg="1"/>
      <p:bldP spid="30" grpId="7" animBg="1"/>
      <p:bldP spid="30" grpId="8" animBg="1"/>
      <p:bldP spid="30" grpId="9" animBg="1"/>
      <p:bldP spid="30" grpId="10" animBg="1"/>
      <p:bldP spid="30" grpId="11" animBg="1"/>
      <p:bldP spid="30" grpId="12" animBg="1"/>
      <p:bldP spid="30" grpId="13" animBg="1"/>
      <p:bldP spid="30" grpId="14" animBg="1"/>
      <p:bldP spid="29" grpId="0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0" grpId="6" animBg="1"/>
      <p:bldP spid="10" grpId="7" animBg="1"/>
      <p:bldP spid="10" grpId="8" animBg="1"/>
      <p:bldP spid="10" grpId="9" animBg="1"/>
      <p:bldP spid="10" grpId="10" animBg="1"/>
      <p:bldP spid="10" grpId="11" animBg="1"/>
      <p:bldP spid="10" grpId="12" animBg="1"/>
      <p:bldP spid="10" grpId="13" animBg="1"/>
      <p:bldP spid="10" grpId="14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3" grpId="6" animBg="1"/>
      <p:bldP spid="13" grpId="7" animBg="1"/>
      <p:bldP spid="13" grpId="8" animBg="1"/>
      <p:bldP spid="13" grpId="9" animBg="1"/>
      <p:bldP spid="13" grpId="10" animBg="1"/>
      <p:bldP spid="13" grpId="11" animBg="1"/>
      <p:bldP spid="13" grpId="12" animBg="1"/>
      <p:bldP spid="13" grpId="13" animBg="1"/>
      <p:bldP spid="13" grpId="14" animBg="1"/>
      <p:bldP spid="29" grpId="1" animBg="1"/>
      <p:bldP spid="30" grpId="15" animBg="1"/>
      <p:bldP spid="35" grpId="0" animBg="1"/>
      <p:bldP spid="8" grpId="5"/>
      <p:bldP spid="23" grpId="3" animBg="1"/>
      <p:bldP spid="10" grpId="15" animBg="1"/>
      <p:bldP spid="11" grpId="0" bldLvl="0" animBg="1"/>
      <p:bldP spid="25" grpId="0"/>
      <p:bldP spid="12" grpId="3" animBg="1"/>
      <p:bldP spid="18" grpId="5"/>
      <p:bldP spid="13" grpId="15" animBg="1"/>
      <p:bldP spid="15" grpId="0" animBg="1"/>
      <p:bldP spid="14" grpId="0"/>
      <p:bldP spid="6" grpId="4"/>
      <p:bldP spid="25" grpId="1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rcRect l="19803" t="2622" r="46542" b="53772"/>
          <a:stretch>
            <a:fillRect/>
          </a:stretch>
        </p:blipFill>
        <p:spPr>
          <a:xfrm>
            <a:off x="421005" y="943610"/>
            <a:ext cx="3769995" cy="274637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rcRect l="19705" t="49822" r="46669"/>
          <a:stretch>
            <a:fillRect/>
          </a:stretch>
        </p:blipFill>
        <p:spPr>
          <a:xfrm>
            <a:off x="5239385" y="943610"/>
            <a:ext cx="3418205" cy="2867660"/>
          </a:xfrm>
          <a:prstGeom prst="rect">
            <a:avLst/>
          </a:prstGeom>
        </p:spPr>
      </p:pic>
      <p:graphicFrame>
        <p:nvGraphicFramePr>
          <p:cNvPr id="28675" name="Group 3"/>
          <p:cNvGraphicFramePr>
            <a:graphicFrameLocks noGrp="1"/>
          </p:cNvGraphicFramePr>
          <p:nvPr/>
        </p:nvGraphicFramePr>
        <p:xfrm>
          <a:off x="228600" y="4201160"/>
          <a:ext cx="8686800" cy="2419985"/>
        </p:xfrm>
        <a:graphic>
          <a:graphicData uri="http://schemas.openxmlformats.org/drawingml/2006/table">
            <a:tbl>
              <a:tblPr/>
              <a:tblGrid>
                <a:gridCol w="1447800"/>
                <a:gridCol w="1316355"/>
                <a:gridCol w="3223895"/>
                <a:gridCol w="2698750"/>
              </a:tblGrid>
              <a:tr h="678180">
                <a:tc gridSpan="2">
                  <a:txBody>
                    <a:bodyPr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zh-CN" sz="32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>
                  <a:txBody>
                    <a:bodyPr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sz="32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一对平衡力</a:t>
                      </a:r>
                      <a:endParaRPr kumimoji="0" lang="zh-CN" sz="32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一对相互作用力</a:t>
                      </a:r>
                      <a:endParaRPr kumimoji="0" lang="zh-CN" sz="28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6275">
                <a:tc rowSpan="2">
                  <a:txBody>
                    <a:bodyPr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sz="32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相同点</a:t>
                      </a:r>
                      <a:endParaRPr kumimoji="0" lang="zh-CN" sz="32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sz="32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大小</a:t>
                      </a:r>
                      <a:endParaRPr kumimoji="0" lang="zh-CN" sz="32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zh-CN" sz="32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65213">
                <a:tc vMerge="1">
                  <a:tcPr/>
                </a:tc>
                <a:tc>
                  <a:txBody>
                    <a:bodyPr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sz="32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方向</a:t>
                      </a:r>
                      <a:endParaRPr kumimoji="0" lang="zh-CN" sz="32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zh-CN" sz="32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8705" name="Rectangle 33"/>
          <p:cNvSpPr>
            <a:spLocks noChangeArrowheads="1"/>
          </p:cNvSpPr>
          <p:nvPr/>
        </p:nvSpPr>
        <p:spPr bwMode="auto">
          <a:xfrm>
            <a:off x="4991100" y="4935855"/>
            <a:ext cx="2539365" cy="583565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rgbClr val="C0C0C0">
                <a:alpha val="79999"/>
              </a:srgbClr>
            </a:outerShdw>
          </a:effectLst>
        </p:spPr>
        <p:txBody>
          <a:bodyPr wrap="square">
            <a:spAutoFit/>
          </a:bodyPr>
          <a:p>
            <a:pPr>
              <a:defRPr/>
            </a:pPr>
            <a:r>
              <a:rPr lang="zh-CN" sz="32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都    相    等</a:t>
            </a:r>
            <a:endParaRPr lang="zh-CN" sz="32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8706" name="Rectangle 34"/>
          <p:cNvSpPr>
            <a:spLocks noChangeArrowheads="1"/>
          </p:cNvSpPr>
          <p:nvPr/>
        </p:nvSpPr>
        <p:spPr bwMode="auto">
          <a:xfrm>
            <a:off x="3562350" y="5805170"/>
            <a:ext cx="5201920" cy="583565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rgbClr val="C0C0C0">
                <a:alpha val="79999"/>
              </a:srgbClr>
            </a:outerShdw>
          </a:effectLst>
        </p:spPr>
        <p:txBody>
          <a:bodyPr wrap="square">
            <a:spAutoFit/>
          </a:bodyPr>
          <a:p>
            <a:pPr>
              <a:spcBef>
                <a:spcPct val="20000"/>
              </a:spcBef>
              <a:defRPr/>
            </a:pPr>
            <a:r>
              <a:rPr lang="zh-CN" sz="32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sym typeface="+mn-ea"/>
              </a:rPr>
              <a:t>都相反</a:t>
            </a:r>
            <a:r>
              <a:rPr lang="zh-CN" sz="32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，且都在同一直线上</a:t>
            </a:r>
            <a:endParaRPr lang="zh-CN" sz="32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8674" name="Text Box 2"/>
          <p:cNvSpPr txBox="1">
            <a:spLocks noChangeArrowheads="1"/>
          </p:cNvSpPr>
          <p:nvPr/>
        </p:nvSpPr>
        <p:spPr bwMode="auto">
          <a:xfrm>
            <a:off x="760095" y="76200"/>
            <a:ext cx="7623810" cy="64516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</a:ln>
          <a:effectLst/>
        </p:spPr>
        <p:txBody>
          <a:bodyPr wrap="square">
            <a:spAutoFit/>
          </a:bodyPr>
          <a:p>
            <a:pPr algn="l">
              <a:spcBef>
                <a:spcPct val="50000"/>
              </a:spcBef>
              <a:defRPr/>
            </a:pPr>
            <a:r>
              <a:rPr lang="zh-CN" sz="360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华文中宋" panose="02010600040101010101" pitchFamily="2" charset="-122"/>
              </a:rPr>
              <a:t>一对</a:t>
            </a:r>
            <a:r>
              <a:rPr lang="zh-CN" sz="36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华文中宋" panose="02010600040101010101" pitchFamily="2" charset="-122"/>
              </a:rPr>
              <a:t>平衡力</a:t>
            </a:r>
            <a:r>
              <a:rPr lang="zh-CN" sz="360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华文中宋" panose="02010600040101010101" pitchFamily="2" charset="-122"/>
              </a:rPr>
              <a:t>与一对</a:t>
            </a:r>
            <a:r>
              <a:rPr lang="zh-CN" sz="36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华文中宋" panose="02010600040101010101" pitchFamily="2" charset="-122"/>
              </a:rPr>
              <a:t>相互作用力</a:t>
            </a:r>
            <a:r>
              <a:rPr lang="zh-CN" sz="36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华文中宋" panose="02010600040101010101" pitchFamily="2" charset="-122"/>
              </a:rPr>
              <a:t>的异同</a:t>
            </a:r>
            <a:endParaRPr lang="zh-CN" sz="360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87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7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8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7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7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8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705" grpId="0" bldLvl="0" animBg="1" autoUpdateAnimBg="0"/>
      <p:bldP spid="28706" grpId="0" bldLvl="0" animBg="1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rcRect l="19803" t="2622" r="46542" b="53772"/>
          <a:stretch>
            <a:fillRect/>
          </a:stretch>
        </p:blipFill>
        <p:spPr>
          <a:xfrm>
            <a:off x="1501775" y="836295"/>
            <a:ext cx="2734945" cy="199263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rcRect l="19705" t="49822" r="46669"/>
          <a:stretch>
            <a:fillRect/>
          </a:stretch>
        </p:blipFill>
        <p:spPr>
          <a:xfrm>
            <a:off x="5339080" y="836295"/>
            <a:ext cx="2374900" cy="1992630"/>
          </a:xfrm>
          <a:prstGeom prst="rect">
            <a:avLst/>
          </a:prstGeom>
        </p:spPr>
      </p:pic>
      <p:graphicFrame>
        <p:nvGraphicFramePr>
          <p:cNvPr id="6" name="Group 3"/>
          <p:cNvGraphicFramePr>
            <a:graphicFrameLocks noGrp="1"/>
          </p:cNvGraphicFramePr>
          <p:nvPr/>
        </p:nvGraphicFramePr>
        <p:xfrm>
          <a:off x="228600" y="2828925"/>
          <a:ext cx="8686800" cy="5772785"/>
        </p:xfrm>
        <a:graphic>
          <a:graphicData uri="http://schemas.openxmlformats.org/drawingml/2006/table">
            <a:tbl>
              <a:tblPr/>
              <a:tblGrid>
                <a:gridCol w="1447800"/>
                <a:gridCol w="1676400"/>
                <a:gridCol w="2863850"/>
                <a:gridCol w="2698750"/>
              </a:tblGrid>
              <a:tr h="678180">
                <a:tc gridSpan="2">
                  <a:txBody>
                    <a:bodyPr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zh-CN" sz="3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>
                  <a:txBody>
                    <a:bodyPr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一对平衡力</a:t>
                      </a:r>
                      <a:endParaRPr kumimoji="0" lang="zh-CN" sz="3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一对相互作用力</a:t>
                      </a:r>
                      <a:endParaRPr kumimoji="0" 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66800">
                <a:tc rowSpan="2">
                  <a:txBody>
                    <a:bodyPr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sz="32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不同点</a:t>
                      </a:r>
                      <a:endParaRPr kumimoji="0" lang="zh-CN" sz="32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受力物体</a:t>
                      </a:r>
                      <a:endParaRPr kumimoji="0" lang="zh-CN" sz="28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sz="3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zh-CN" sz="3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86000">
                <a:tc vMerge="1">
                  <a:tcPr/>
                </a:tc>
                <a:tc>
                  <a:txBody>
                    <a:bodyPr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力的变化</a:t>
                      </a:r>
                      <a:endParaRPr kumimoji="0" lang="zh-CN" sz="28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sz="3200" b="1" i="0" u="none" strike="noStrike" cap="none" normalizeH="0" baseline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zh-CN" sz="32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" name="文本框 6"/>
          <p:cNvSpPr txBox="1"/>
          <p:nvPr/>
        </p:nvSpPr>
        <p:spPr>
          <a:xfrm>
            <a:off x="3637280" y="3599815"/>
            <a:ext cx="2224405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" panose="05000000000000000000" pitchFamily="2" charset="2"/>
              <a:buNone/>
            </a:pPr>
            <a:r>
              <a:rPr lang="zh-CN" sz="32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sym typeface="+mn-ea"/>
              </a:rPr>
              <a:t>同一物体上</a:t>
            </a:r>
            <a:endParaRPr kumimoji="0" lang="zh-CN" altLang="en-US" sz="3200" b="1" i="0" u="none" strike="noStrike" cap="none" normalizeH="0" baseline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28707" name="Rectangle 35"/>
          <p:cNvSpPr>
            <a:spLocks noChangeArrowheads="1"/>
          </p:cNvSpPr>
          <p:nvPr/>
        </p:nvSpPr>
        <p:spPr bwMode="auto">
          <a:xfrm>
            <a:off x="6412230" y="3599815"/>
            <a:ext cx="2374265" cy="583565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rgbClr val="C0C0C0">
                <a:alpha val="79999"/>
              </a:srgbClr>
            </a:outerShdw>
          </a:effectLst>
        </p:spPr>
        <p:txBody>
          <a:bodyPr wrap="square">
            <a:spAutoFit/>
          </a:bodyPr>
          <a:p>
            <a:pPr>
              <a:defRPr/>
            </a:pPr>
            <a:r>
              <a:rPr lang="zh-CN" sz="32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两个物体上</a:t>
            </a:r>
            <a:endParaRPr lang="zh-CN" sz="32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637280" y="4533900"/>
            <a:ext cx="2430145" cy="20612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" panose="05000000000000000000" pitchFamily="2" charset="2"/>
              <a:buNone/>
            </a:pPr>
            <a:r>
              <a:rPr lang="zh-CN" sz="32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sym typeface="+mn-ea"/>
              </a:rPr>
              <a:t>一个力发生变化，另一个力</a:t>
            </a:r>
            <a:r>
              <a:rPr lang="zh-CN" sz="3200" b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sym typeface="+mn-ea"/>
              </a:rPr>
              <a:t>不一定</a:t>
            </a:r>
            <a:r>
              <a:rPr lang="zh-CN" sz="32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sym typeface="+mn-ea"/>
              </a:rPr>
              <a:t>随着变化</a:t>
            </a:r>
            <a:endParaRPr kumimoji="0" lang="zh-CN" altLang="en-US" sz="3200" b="1" i="0" u="none" strike="noStrike" cap="none" normalizeH="0" baseline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8708" name="Rectangle 36"/>
          <p:cNvSpPr>
            <a:spLocks noChangeArrowheads="1"/>
          </p:cNvSpPr>
          <p:nvPr/>
        </p:nvSpPr>
        <p:spPr bwMode="auto">
          <a:xfrm>
            <a:off x="6311900" y="4749800"/>
            <a:ext cx="2320925" cy="1630045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rgbClr val="C0C0C0">
                <a:alpha val="79999"/>
              </a:srgbClr>
            </a:outerShdw>
          </a:effectLst>
        </p:spPr>
        <p:txBody>
          <a:bodyPr wrap="square">
            <a:spAutoFit/>
          </a:bodyPr>
          <a:p>
            <a:pPr>
              <a:defRPr/>
            </a:pPr>
            <a:r>
              <a:rPr lang="zh-CN" altLang="zh-CN" sz="3600">
                <a:solidFill>
                  <a:srgbClr val="FF0000"/>
                </a:solidFill>
              </a:rPr>
              <a:t> </a:t>
            </a:r>
            <a:r>
              <a:rPr lang="zh-CN" sz="32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同时产生、</a:t>
            </a:r>
            <a:endParaRPr lang="zh-CN" sz="32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r>
              <a:rPr lang="zh-CN" sz="32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同时变化、</a:t>
            </a:r>
            <a:endParaRPr lang="zh-CN" sz="32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r>
              <a:rPr lang="zh-CN" sz="32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同时消失。</a:t>
            </a:r>
            <a:endParaRPr lang="zh-CN" sz="32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8674" name="Text Box 2"/>
          <p:cNvSpPr txBox="1">
            <a:spLocks noChangeArrowheads="1"/>
          </p:cNvSpPr>
          <p:nvPr/>
        </p:nvSpPr>
        <p:spPr bwMode="auto">
          <a:xfrm>
            <a:off x="760095" y="76200"/>
            <a:ext cx="7623810" cy="64516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</a:ln>
          <a:effectLst/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zh-CN" sz="360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华文中宋" panose="02010600040101010101" pitchFamily="2" charset="-122"/>
              </a:rPr>
              <a:t>一对</a:t>
            </a:r>
            <a:r>
              <a:rPr lang="zh-CN" sz="36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华文中宋" panose="02010600040101010101" pitchFamily="2" charset="-122"/>
              </a:rPr>
              <a:t>平衡力</a:t>
            </a:r>
            <a:r>
              <a:rPr lang="zh-CN" sz="360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华文中宋" panose="02010600040101010101" pitchFamily="2" charset="-122"/>
              </a:rPr>
              <a:t>与一对</a:t>
            </a:r>
            <a:r>
              <a:rPr lang="zh-CN" sz="36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华文中宋" panose="02010600040101010101" pitchFamily="2" charset="-122"/>
              </a:rPr>
              <a:t>相互作用力</a:t>
            </a:r>
            <a:r>
              <a:rPr lang="zh-CN" sz="36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华文中宋" panose="02010600040101010101" pitchFamily="2" charset="-122"/>
              </a:rPr>
              <a:t>的异同</a:t>
            </a:r>
            <a:endParaRPr lang="zh-CN" sz="360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7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7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8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87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87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8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8707" grpId="0" bldLvl="0" animBg="1" autoUpdateAnimBg="0"/>
      <p:bldP spid="8" grpId="0"/>
      <p:bldP spid="28708" grpId="0" bldLvl="0" animBg="1" autoUpdateAnimBg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2800" b="1" dirty="0" smtClean="0">
            <a:latin typeface="楷体" panose="02010609060101010101" pitchFamily="49" charset="-122"/>
            <a:ea typeface="楷体" panose="02010609060101010101" pitchFamily="49" charset="-122"/>
          </a:defRPr>
        </a:defPPr>
      </a:lstStyle>
    </a:tx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1126</Words>
  <Application>WPS 演示</Application>
  <PresentationFormat>全屏显示(4:3)</PresentationFormat>
  <Paragraphs>348</Paragraphs>
  <Slides>17</Slides>
  <Notes>5</Notes>
  <HiddenSlides>0</HiddenSlides>
  <MMClips>2</MMClips>
  <ScaleCrop>false</ScaleCrop>
  <HeadingPairs>
    <vt:vector size="6" baseType="variant">
      <vt:variant>
        <vt:lpstr>已用的字体</vt:lpstr>
      </vt:variant>
      <vt:variant>
        <vt:i4>19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37" baseType="lpstr">
      <vt:lpstr>Arial</vt:lpstr>
      <vt:lpstr>宋体</vt:lpstr>
      <vt:lpstr>Wingdings</vt:lpstr>
      <vt:lpstr>楷体</vt:lpstr>
      <vt:lpstr>Calibri</vt:lpstr>
      <vt:lpstr>楷体_GB2312</vt:lpstr>
      <vt:lpstr>Times New Roman</vt:lpstr>
      <vt:lpstr>黑体</vt:lpstr>
      <vt:lpstr>Tahoma</vt:lpstr>
      <vt:lpstr>华文中宋</vt:lpstr>
      <vt:lpstr>微软雅黑</vt:lpstr>
      <vt:lpstr>华文彩云</vt:lpstr>
      <vt:lpstr>Verdana</vt:lpstr>
      <vt:lpstr>新宋体</vt:lpstr>
      <vt:lpstr>Arial Unicode MS</vt:lpstr>
      <vt:lpstr>隶书</vt:lpstr>
      <vt:lpstr>Comic Sans MS</vt:lpstr>
      <vt:lpstr>仿宋</vt:lpstr>
      <vt:lpstr>华文楷体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物理八年级下册</dc:title>
  <dc:creator>人民教育电子音像出版社</dc:creator>
  <cp:lastModifiedBy>jlc</cp:lastModifiedBy>
  <cp:revision>404</cp:revision>
  <dcterms:created xsi:type="dcterms:W3CDTF">2012-10-03T14:56:00Z</dcterms:created>
  <dcterms:modified xsi:type="dcterms:W3CDTF">2018-07-12T03:25:20Z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2052-10.1.0.7400</vt:lpwstr>
  </property>
</Properties>
</file>