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notesMasterIdLst>
    <p:notesMasterId r:id="rId56"/>
  </p:notesMasterIdLst>
  <p:sldIdLst>
    <p:sldId id="465" r:id="rId2"/>
    <p:sldId id="466" r:id="rId3"/>
    <p:sldId id="459" r:id="rId4"/>
    <p:sldId id="460" r:id="rId5"/>
    <p:sldId id="467" r:id="rId6"/>
    <p:sldId id="474" r:id="rId7"/>
    <p:sldId id="476" r:id="rId8"/>
    <p:sldId id="477" r:id="rId9"/>
    <p:sldId id="462" r:id="rId10"/>
    <p:sldId id="463" r:id="rId11"/>
    <p:sldId id="464" r:id="rId12"/>
    <p:sldId id="475" r:id="rId13"/>
    <p:sldId id="288" r:id="rId14"/>
    <p:sldId id="358" r:id="rId15"/>
    <p:sldId id="339" r:id="rId16"/>
    <p:sldId id="382" r:id="rId17"/>
    <p:sldId id="383" r:id="rId18"/>
    <p:sldId id="299" r:id="rId19"/>
    <p:sldId id="348" r:id="rId20"/>
    <p:sldId id="363" r:id="rId21"/>
    <p:sldId id="364" r:id="rId22"/>
    <p:sldId id="365" r:id="rId23"/>
    <p:sldId id="396" r:id="rId24"/>
    <p:sldId id="397" r:id="rId25"/>
    <p:sldId id="366" r:id="rId26"/>
    <p:sldId id="375" r:id="rId27"/>
    <p:sldId id="367" r:id="rId28"/>
    <p:sldId id="368" r:id="rId29"/>
    <p:sldId id="369" r:id="rId30"/>
    <p:sldId id="407" r:id="rId31"/>
    <p:sldId id="408" r:id="rId32"/>
    <p:sldId id="399" r:id="rId33"/>
    <p:sldId id="371" r:id="rId34"/>
    <p:sldId id="376" r:id="rId35"/>
    <p:sldId id="372" r:id="rId36"/>
    <p:sldId id="378" r:id="rId37"/>
    <p:sldId id="384" r:id="rId38"/>
    <p:sldId id="374" r:id="rId39"/>
    <p:sldId id="395" r:id="rId40"/>
    <p:sldId id="394" r:id="rId41"/>
    <p:sldId id="402" r:id="rId42"/>
    <p:sldId id="403" r:id="rId43"/>
    <p:sldId id="385" r:id="rId44"/>
    <p:sldId id="468" r:id="rId45"/>
    <p:sldId id="469" r:id="rId46"/>
    <p:sldId id="390" r:id="rId47"/>
    <p:sldId id="391" r:id="rId48"/>
    <p:sldId id="414" r:id="rId49"/>
    <p:sldId id="393" r:id="rId50"/>
    <p:sldId id="409" r:id="rId51"/>
    <p:sldId id="410" r:id="rId52"/>
    <p:sldId id="411" r:id="rId53"/>
    <p:sldId id="413" r:id="rId54"/>
    <p:sldId id="471" r:id="rId5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FF00FF"/>
    <a:srgbClr val="000066"/>
    <a:srgbClr val="339933"/>
    <a:srgbClr val="CC00CC"/>
    <a:srgbClr val="FF6600"/>
    <a:srgbClr val="FF0000"/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zh-CN" altLang="zh-CN"/>
          </a:p>
        </p:txBody>
      </p:sp>
      <p:sp>
        <p:nvSpPr>
          <p:cNvPr id="3076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Rot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zh-CN" altLang="zh-CN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B1AFF89F-17B8-4586-AFCC-EBBF36D443F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AFF89F-17B8-4586-AFCC-EBBF36D443F7}" type="slidenum">
              <a:rPr lang="zh-CN" altLang="zh-CN" smtClean="0"/>
              <a:pPr/>
              <a:t>14</a:t>
            </a:fld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3DB96BF6-1370-4EBC-B3B6-D2CE90BB7D13}" type="slidenum">
              <a:rPr lang="zh-CN" altLang="zh-CN"/>
              <a:pPr/>
              <a:t>‹#›</a:t>
            </a:fld>
            <a:endParaRPr lang="zh-CN" altLang="zh-CN"/>
          </a:p>
        </p:txBody>
      </p:sp>
      <p:grpSp>
        <p:nvGrpSpPr>
          <p:cNvPr id="2056" name="Group 8"/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0" y="0"/>
            <a:chExt cx="843" cy="1379"/>
          </a:xfrm>
        </p:grpSpPr>
        <p:sp>
          <p:nvSpPr>
            <p:cNvPr id="2057" name="Oval 9"/>
            <p:cNvSpPr>
              <a:spLocks noChangeArrowheads="1"/>
            </p:cNvSpPr>
            <p:nvPr/>
          </p:nvSpPr>
          <p:spPr bwMode="auto">
            <a:xfrm>
              <a:off x="0" y="0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58" name="Oval 10"/>
            <p:cNvSpPr>
              <a:spLocks noChangeArrowheads="1"/>
            </p:cNvSpPr>
            <p:nvPr/>
          </p:nvSpPr>
          <p:spPr bwMode="auto">
            <a:xfrm>
              <a:off x="179" y="0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59" name="Oval 11"/>
            <p:cNvSpPr>
              <a:spLocks noChangeArrowheads="1"/>
            </p:cNvSpPr>
            <p:nvPr/>
          </p:nvSpPr>
          <p:spPr bwMode="auto">
            <a:xfrm>
              <a:off x="358" y="0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60" name="Oval 12"/>
            <p:cNvSpPr>
              <a:spLocks noChangeArrowheads="1"/>
            </p:cNvSpPr>
            <p:nvPr/>
          </p:nvSpPr>
          <p:spPr bwMode="auto">
            <a:xfrm>
              <a:off x="0" y="179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61" name="Oval 13"/>
            <p:cNvSpPr>
              <a:spLocks noChangeArrowheads="1"/>
            </p:cNvSpPr>
            <p:nvPr/>
          </p:nvSpPr>
          <p:spPr bwMode="auto">
            <a:xfrm>
              <a:off x="179" y="179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62" name="Oval 14"/>
            <p:cNvSpPr>
              <a:spLocks noChangeArrowheads="1"/>
            </p:cNvSpPr>
            <p:nvPr/>
          </p:nvSpPr>
          <p:spPr bwMode="auto">
            <a:xfrm>
              <a:off x="358" y="179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63" name="Oval 15"/>
            <p:cNvSpPr>
              <a:spLocks noChangeArrowheads="1"/>
            </p:cNvSpPr>
            <p:nvPr/>
          </p:nvSpPr>
          <p:spPr bwMode="auto">
            <a:xfrm>
              <a:off x="537" y="1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64" name="Oval 16"/>
            <p:cNvSpPr>
              <a:spLocks noChangeArrowheads="1"/>
            </p:cNvSpPr>
            <p:nvPr/>
          </p:nvSpPr>
          <p:spPr bwMode="auto">
            <a:xfrm>
              <a:off x="0" y="358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65" name="Oval 17"/>
            <p:cNvSpPr>
              <a:spLocks noChangeArrowheads="1"/>
            </p:cNvSpPr>
            <p:nvPr/>
          </p:nvSpPr>
          <p:spPr bwMode="auto">
            <a:xfrm>
              <a:off x="179" y="358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66" name="Oval 18"/>
            <p:cNvSpPr>
              <a:spLocks noChangeArrowheads="1"/>
            </p:cNvSpPr>
            <p:nvPr/>
          </p:nvSpPr>
          <p:spPr bwMode="auto">
            <a:xfrm>
              <a:off x="358" y="358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67" name="Oval 19"/>
            <p:cNvSpPr>
              <a:spLocks noChangeArrowheads="1"/>
            </p:cNvSpPr>
            <p:nvPr/>
          </p:nvSpPr>
          <p:spPr bwMode="auto">
            <a:xfrm>
              <a:off x="537" y="358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68" name="Oval 20"/>
            <p:cNvSpPr>
              <a:spLocks noChangeArrowheads="1"/>
            </p:cNvSpPr>
            <p:nvPr/>
          </p:nvSpPr>
          <p:spPr bwMode="auto">
            <a:xfrm>
              <a:off x="716" y="3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69" name="Oval 21"/>
            <p:cNvSpPr>
              <a:spLocks noChangeArrowheads="1"/>
            </p:cNvSpPr>
            <p:nvPr/>
          </p:nvSpPr>
          <p:spPr bwMode="auto">
            <a:xfrm>
              <a:off x="0" y="536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70" name="Oval 22"/>
            <p:cNvSpPr>
              <a:spLocks noChangeArrowheads="1"/>
            </p:cNvSpPr>
            <p:nvPr/>
          </p:nvSpPr>
          <p:spPr bwMode="auto">
            <a:xfrm>
              <a:off x="179" y="536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71" name="Oval 23"/>
            <p:cNvSpPr>
              <a:spLocks noChangeArrowheads="1"/>
            </p:cNvSpPr>
            <p:nvPr/>
          </p:nvSpPr>
          <p:spPr bwMode="auto">
            <a:xfrm>
              <a:off x="358" y="536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72" name="Oval 24"/>
            <p:cNvSpPr>
              <a:spLocks noChangeArrowheads="1"/>
            </p:cNvSpPr>
            <p:nvPr/>
          </p:nvSpPr>
          <p:spPr bwMode="auto">
            <a:xfrm>
              <a:off x="537" y="536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73" name="Oval 25"/>
            <p:cNvSpPr>
              <a:spLocks noChangeArrowheads="1"/>
            </p:cNvSpPr>
            <p:nvPr/>
          </p:nvSpPr>
          <p:spPr bwMode="auto">
            <a:xfrm>
              <a:off x="0" y="715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74" name="Oval 26"/>
            <p:cNvSpPr>
              <a:spLocks noChangeArrowheads="1"/>
            </p:cNvSpPr>
            <p:nvPr/>
          </p:nvSpPr>
          <p:spPr bwMode="auto">
            <a:xfrm>
              <a:off x="179" y="715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75" name="Oval 27"/>
            <p:cNvSpPr>
              <a:spLocks noChangeArrowheads="1"/>
            </p:cNvSpPr>
            <p:nvPr/>
          </p:nvSpPr>
          <p:spPr bwMode="auto">
            <a:xfrm>
              <a:off x="358" y="715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76" name="Oval 28"/>
            <p:cNvSpPr>
              <a:spLocks noChangeArrowheads="1"/>
            </p:cNvSpPr>
            <p:nvPr/>
          </p:nvSpPr>
          <p:spPr bwMode="auto">
            <a:xfrm>
              <a:off x="537" y="715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77" name="Oval 29"/>
            <p:cNvSpPr>
              <a:spLocks noChangeArrowheads="1"/>
            </p:cNvSpPr>
            <p:nvPr/>
          </p:nvSpPr>
          <p:spPr bwMode="auto">
            <a:xfrm>
              <a:off x="716" y="715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78" name="Oval 30"/>
            <p:cNvSpPr>
              <a:spLocks noChangeArrowheads="1"/>
            </p:cNvSpPr>
            <p:nvPr/>
          </p:nvSpPr>
          <p:spPr bwMode="auto">
            <a:xfrm>
              <a:off x="0" y="89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79" name="Oval 31"/>
            <p:cNvSpPr>
              <a:spLocks noChangeArrowheads="1"/>
            </p:cNvSpPr>
            <p:nvPr/>
          </p:nvSpPr>
          <p:spPr bwMode="auto">
            <a:xfrm>
              <a:off x="179" y="894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80" name="Oval 32"/>
            <p:cNvSpPr>
              <a:spLocks noChangeArrowheads="1"/>
            </p:cNvSpPr>
            <p:nvPr/>
          </p:nvSpPr>
          <p:spPr bwMode="auto">
            <a:xfrm>
              <a:off x="358" y="894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81" name="Oval 33"/>
            <p:cNvSpPr>
              <a:spLocks noChangeArrowheads="1"/>
            </p:cNvSpPr>
            <p:nvPr/>
          </p:nvSpPr>
          <p:spPr bwMode="auto">
            <a:xfrm>
              <a:off x="537" y="894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82" name="Oval 34"/>
            <p:cNvSpPr>
              <a:spLocks noChangeArrowheads="1"/>
            </p:cNvSpPr>
            <p:nvPr/>
          </p:nvSpPr>
          <p:spPr bwMode="auto">
            <a:xfrm>
              <a:off x="0" y="107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83" name="Oval 35"/>
            <p:cNvSpPr>
              <a:spLocks noChangeArrowheads="1"/>
            </p:cNvSpPr>
            <p:nvPr/>
          </p:nvSpPr>
          <p:spPr bwMode="auto">
            <a:xfrm>
              <a:off x="179" y="107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84" name="Oval 36"/>
            <p:cNvSpPr>
              <a:spLocks noChangeArrowheads="1"/>
            </p:cNvSpPr>
            <p:nvPr/>
          </p:nvSpPr>
          <p:spPr bwMode="auto">
            <a:xfrm>
              <a:off x="358" y="1073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85" name="Oval 37"/>
            <p:cNvSpPr>
              <a:spLocks noChangeArrowheads="1"/>
            </p:cNvSpPr>
            <p:nvPr/>
          </p:nvSpPr>
          <p:spPr bwMode="auto">
            <a:xfrm>
              <a:off x="537" y="1073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86" name="Oval 38"/>
            <p:cNvSpPr>
              <a:spLocks noChangeArrowheads="1"/>
            </p:cNvSpPr>
            <p:nvPr/>
          </p:nvSpPr>
          <p:spPr bwMode="auto">
            <a:xfrm>
              <a:off x="179" y="1252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87" name="Oval 39"/>
            <p:cNvSpPr>
              <a:spLocks noChangeArrowheads="1"/>
            </p:cNvSpPr>
            <p:nvPr/>
          </p:nvSpPr>
          <p:spPr bwMode="auto">
            <a:xfrm>
              <a:off x="537" y="1252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088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E07233-659E-4C52-A542-63C4F50562F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4329FA-2691-43E3-9B2B-1D04028CFE7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5DF7D0-A3E6-47A5-BA25-AA6DF0101D4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230E2-9776-4FBF-B6D3-7C47BE7FD46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5F93C8-4A0B-4413-8A0E-DAC9929B527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0EBC45-F2AE-46E7-828D-AA36C77A02C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9FB31C-5FD6-4D96-98FE-039E8745A2D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2D03E2-3A8E-449D-8FED-2D8B15B8DC3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5AFA59-60E3-4396-B5AA-C858D5C3445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0F5E5D-2BA1-4FE3-B494-536B8CDDA6B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剪贴画占位符 3"/>
          <p:cNvSpPr>
            <a:spLocks noGrp="1"/>
          </p:cNvSpPr>
          <p:nvPr>
            <p:ph type="clipArt"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8B65C9A2-4A91-4B0E-9A18-A0396860020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22137E0F-B611-4CA1-86A1-5CF84F987061}" type="slidenum">
              <a:rPr lang="zh-CN" altLang="zh-CN"/>
              <a:pPr/>
              <a:t>‹#›</a:t>
            </a:fld>
            <a:endParaRPr lang="zh-CN" altLang="zh-CN"/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0" y="0"/>
            <a:chExt cx="528" cy="864"/>
          </a:xfrm>
        </p:grpSpPr>
        <p:sp>
          <p:nvSpPr>
            <p:cNvPr id="1033" name="Oval 9"/>
            <p:cNvSpPr>
              <a:spLocks noChangeArrowheads="1"/>
            </p:cNvSpPr>
            <p:nvPr/>
          </p:nvSpPr>
          <p:spPr bwMode="auto">
            <a:xfrm>
              <a:off x="0" y="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" name="Oval 10"/>
            <p:cNvSpPr>
              <a:spLocks noChangeArrowheads="1"/>
            </p:cNvSpPr>
            <p:nvPr/>
          </p:nvSpPr>
          <p:spPr bwMode="auto">
            <a:xfrm>
              <a:off x="112" y="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5" name="Oval 11"/>
            <p:cNvSpPr>
              <a:spLocks noChangeArrowheads="1"/>
            </p:cNvSpPr>
            <p:nvPr/>
          </p:nvSpPr>
          <p:spPr bwMode="auto">
            <a:xfrm>
              <a:off x="224" y="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6" name="Oval 12"/>
            <p:cNvSpPr>
              <a:spLocks noChangeArrowheads="1"/>
            </p:cNvSpPr>
            <p:nvPr/>
          </p:nvSpPr>
          <p:spPr bwMode="auto">
            <a:xfrm>
              <a:off x="0" y="11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7" name="Oval 13"/>
            <p:cNvSpPr>
              <a:spLocks noChangeArrowheads="1"/>
            </p:cNvSpPr>
            <p:nvPr/>
          </p:nvSpPr>
          <p:spPr bwMode="auto">
            <a:xfrm>
              <a:off x="112" y="11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8" name="Oval 14"/>
            <p:cNvSpPr>
              <a:spLocks noChangeArrowheads="1"/>
            </p:cNvSpPr>
            <p:nvPr/>
          </p:nvSpPr>
          <p:spPr bwMode="auto">
            <a:xfrm>
              <a:off x="224" y="11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9" name="Oval 15"/>
            <p:cNvSpPr>
              <a:spLocks noChangeArrowheads="1"/>
            </p:cNvSpPr>
            <p:nvPr/>
          </p:nvSpPr>
          <p:spPr bwMode="auto">
            <a:xfrm>
              <a:off x="336" y="112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0" name="Oval 16"/>
            <p:cNvSpPr>
              <a:spLocks noChangeArrowheads="1"/>
            </p:cNvSpPr>
            <p:nvPr/>
          </p:nvSpPr>
          <p:spPr bwMode="auto">
            <a:xfrm>
              <a:off x="0" y="22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1" name="Oval 17"/>
            <p:cNvSpPr>
              <a:spLocks noChangeArrowheads="1"/>
            </p:cNvSpPr>
            <p:nvPr/>
          </p:nvSpPr>
          <p:spPr bwMode="auto">
            <a:xfrm>
              <a:off x="112" y="22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2" name="Oval 18"/>
            <p:cNvSpPr>
              <a:spLocks noChangeArrowheads="1"/>
            </p:cNvSpPr>
            <p:nvPr/>
          </p:nvSpPr>
          <p:spPr bwMode="auto">
            <a:xfrm>
              <a:off x="224" y="22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3" name="Oval 19"/>
            <p:cNvSpPr>
              <a:spLocks noChangeArrowheads="1"/>
            </p:cNvSpPr>
            <p:nvPr/>
          </p:nvSpPr>
          <p:spPr bwMode="auto">
            <a:xfrm>
              <a:off x="336" y="22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4" name="Oval 20"/>
            <p:cNvSpPr>
              <a:spLocks noChangeArrowheads="1"/>
            </p:cNvSpPr>
            <p:nvPr/>
          </p:nvSpPr>
          <p:spPr bwMode="auto">
            <a:xfrm>
              <a:off x="448" y="224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5" name="Oval 21"/>
            <p:cNvSpPr>
              <a:spLocks noChangeArrowheads="1"/>
            </p:cNvSpPr>
            <p:nvPr/>
          </p:nvSpPr>
          <p:spPr bwMode="auto">
            <a:xfrm>
              <a:off x="0" y="33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6" name="Oval 22"/>
            <p:cNvSpPr>
              <a:spLocks noChangeArrowheads="1"/>
            </p:cNvSpPr>
            <p:nvPr/>
          </p:nvSpPr>
          <p:spPr bwMode="auto">
            <a:xfrm>
              <a:off x="112" y="33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7" name="Oval 23"/>
            <p:cNvSpPr>
              <a:spLocks noChangeArrowheads="1"/>
            </p:cNvSpPr>
            <p:nvPr/>
          </p:nvSpPr>
          <p:spPr bwMode="auto">
            <a:xfrm>
              <a:off x="224" y="33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8" name="Oval 24"/>
            <p:cNvSpPr>
              <a:spLocks noChangeArrowheads="1"/>
            </p:cNvSpPr>
            <p:nvPr/>
          </p:nvSpPr>
          <p:spPr bwMode="auto">
            <a:xfrm>
              <a:off x="336" y="336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9" name="Oval 25"/>
            <p:cNvSpPr>
              <a:spLocks noChangeArrowheads="1"/>
            </p:cNvSpPr>
            <p:nvPr/>
          </p:nvSpPr>
          <p:spPr bwMode="auto">
            <a:xfrm>
              <a:off x="0" y="44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0" name="Oval 26"/>
            <p:cNvSpPr>
              <a:spLocks noChangeArrowheads="1"/>
            </p:cNvSpPr>
            <p:nvPr/>
          </p:nvSpPr>
          <p:spPr bwMode="auto">
            <a:xfrm>
              <a:off x="112" y="44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1" name="Oval 27"/>
            <p:cNvSpPr>
              <a:spLocks noChangeArrowheads="1"/>
            </p:cNvSpPr>
            <p:nvPr/>
          </p:nvSpPr>
          <p:spPr bwMode="auto">
            <a:xfrm>
              <a:off x="224" y="44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2" name="Oval 28"/>
            <p:cNvSpPr>
              <a:spLocks noChangeArrowheads="1"/>
            </p:cNvSpPr>
            <p:nvPr/>
          </p:nvSpPr>
          <p:spPr bwMode="auto">
            <a:xfrm>
              <a:off x="336" y="44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3" name="Oval 29"/>
            <p:cNvSpPr>
              <a:spLocks noChangeArrowheads="1"/>
            </p:cNvSpPr>
            <p:nvPr/>
          </p:nvSpPr>
          <p:spPr bwMode="auto">
            <a:xfrm>
              <a:off x="448" y="44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4" name="Oval 30"/>
            <p:cNvSpPr>
              <a:spLocks noChangeArrowheads="1"/>
            </p:cNvSpPr>
            <p:nvPr/>
          </p:nvSpPr>
          <p:spPr bwMode="auto">
            <a:xfrm>
              <a:off x="0" y="560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5" name="Oval 31"/>
            <p:cNvSpPr>
              <a:spLocks noChangeArrowheads="1"/>
            </p:cNvSpPr>
            <p:nvPr/>
          </p:nvSpPr>
          <p:spPr bwMode="auto">
            <a:xfrm>
              <a:off x="112" y="56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6" name="Oval 32"/>
            <p:cNvSpPr>
              <a:spLocks noChangeArrowheads="1"/>
            </p:cNvSpPr>
            <p:nvPr/>
          </p:nvSpPr>
          <p:spPr bwMode="auto">
            <a:xfrm>
              <a:off x="224" y="56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7" name="Oval 33"/>
            <p:cNvSpPr>
              <a:spLocks noChangeArrowheads="1"/>
            </p:cNvSpPr>
            <p:nvPr/>
          </p:nvSpPr>
          <p:spPr bwMode="auto">
            <a:xfrm>
              <a:off x="336" y="560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8" name="Oval 34"/>
            <p:cNvSpPr>
              <a:spLocks noChangeArrowheads="1"/>
            </p:cNvSpPr>
            <p:nvPr/>
          </p:nvSpPr>
          <p:spPr bwMode="auto">
            <a:xfrm>
              <a:off x="0" y="67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9" name="Oval 35"/>
            <p:cNvSpPr>
              <a:spLocks noChangeArrowheads="1"/>
            </p:cNvSpPr>
            <p:nvPr/>
          </p:nvSpPr>
          <p:spPr bwMode="auto">
            <a:xfrm>
              <a:off x="112" y="67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60" name="Oval 36"/>
            <p:cNvSpPr>
              <a:spLocks noChangeArrowheads="1"/>
            </p:cNvSpPr>
            <p:nvPr/>
          </p:nvSpPr>
          <p:spPr bwMode="auto">
            <a:xfrm>
              <a:off x="224" y="67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61" name="Oval 37"/>
            <p:cNvSpPr>
              <a:spLocks noChangeArrowheads="1"/>
            </p:cNvSpPr>
            <p:nvPr/>
          </p:nvSpPr>
          <p:spPr bwMode="auto">
            <a:xfrm>
              <a:off x="336" y="67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62" name="Oval 38"/>
            <p:cNvSpPr>
              <a:spLocks noChangeArrowheads="1"/>
            </p:cNvSpPr>
            <p:nvPr/>
          </p:nvSpPr>
          <p:spPr bwMode="auto">
            <a:xfrm>
              <a:off x="112" y="78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63" name="Oval 39"/>
            <p:cNvSpPr>
              <a:spLocks noChangeArrowheads="1"/>
            </p:cNvSpPr>
            <p:nvPr/>
          </p:nvSpPr>
          <p:spPr bwMode="auto">
            <a:xfrm>
              <a:off x="336" y="78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  <p:sldLayoutId id="2147483665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  <a:ea typeface="+mn-ea"/>
        </a:defRPr>
      </a:lvl2pPr>
      <a:lvl3pPr marL="987425" indent="-293688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  <a:ea typeface="+mn-ea"/>
        </a:defRPr>
      </a:lvl3pPr>
      <a:lvl4pPr marL="1281113" indent="-29210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4pPr>
      <a:lvl5pPr marL="1598613" indent="-315913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&#27777;&#22253;&#26149;&#38634;%20&#21776;&#22269;&#24378;&#32463;&#20856;&#26391;&#35829;&#29256;.mp4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H:\&#22768;&#38899;\2005032310002.mp3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&#27777;&#22253;&#26149;&#38634;%20&#21776;&#22269;&#24378;&#32463;&#20856;&#26391;&#35829;&#29256;.mp4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&#27777;&#22253;&#26149;&#38634;%20&#21776;&#22269;&#24378;&#32463;&#20856;&#26391;&#35829;&#29256;.mp4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720" y="1357298"/>
            <a:ext cx="8229600" cy="4411662"/>
          </a:xfrm>
        </p:spPr>
        <p:txBody>
          <a:bodyPr/>
          <a:lstStyle/>
          <a:p>
            <a:r>
              <a:rPr lang="en-US" altLang="zh-CN" b="1" dirty="0" smtClean="0"/>
              <a:t>1945</a:t>
            </a:r>
            <a:r>
              <a:rPr lang="zh-CN" altLang="en-US" b="1" dirty="0" smtClean="0"/>
              <a:t>年</a:t>
            </a:r>
            <a:r>
              <a:rPr lang="en-US" altLang="zh-CN" b="1" dirty="0" smtClean="0"/>
              <a:t>8</a:t>
            </a:r>
            <a:r>
              <a:rPr lang="zh-CN" altLang="en-US" b="1" dirty="0" smtClean="0"/>
              <a:t>月，毛泽东飞抵重庆，与国民党政府进行和平谈判。在渝期间，毛泽东将</a:t>
            </a:r>
            <a:r>
              <a:rPr lang="en-US" altLang="zh-CN" b="1" dirty="0" smtClean="0"/>
              <a:t>9</a:t>
            </a:r>
            <a:r>
              <a:rPr lang="zh-CN" altLang="en-US" b="1" dirty="0" smtClean="0"/>
              <a:t>年前创作的</a:t>
            </a:r>
            <a:r>
              <a:rPr lang="en-US" altLang="zh-CN" b="1" dirty="0" smtClean="0"/>
              <a:t>《</a:t>
            </a:r>
            <a:r>
              <a:rPr lang="zh-CN" altLang="en-US" b="1" dirty="0" smtClean="0"/>
              <a:t>沁园春</a:t>
            </a:r>
            <a:r>
              <a:rPr lang="en-US" altLang="zh-CN" b="1" dirty="0" smtClean="0"/>
              <a:t>·</a:t>
            </a:r>
            <a:r>
              <a:rPr lang="zh-CN" altLang="en-US" b="1" dirty="0" smtClean="0"/>
              <a:t>雪</a:t>
            </a:r>
            <a:r>
              <a:rPr lang="en-US" altLang="zh-CN" b="1" dirty="0" smtClean="0"/>
              <a:t>》</a:t>
            </a:r>
            <a:r>
              <a:rPr lang="zh-CN" altLang="en-US" b="1" dirty="0" smtClean="0"/>
              <a:t>书赠柳亚子。柳亚子深为该词磅礴的气势所折服，不禁赞道：“展读之余，以为中国有词以来第一作手，虽苏（轼）、辛（弃疾）未能抗，况余子乎？”接着，他填了一首题为</a:t>
            </a:r>
            <a:r>
              <a:rPr lang="en-US" altLang="zh-CN" b="1" dirty="0" smtClean="0"/>
              <a:t>《</a:t>
            </a:r>
            <a:r>
              <a:rPr lang="zh-CN" altLang="en-US" b="1" dirty="0" smtClean="0"/>
              <a:t>沁园春</a:t>
            </a:r>
            <a:r>
              <a:rPr lang="en-US" altLang="zh-CN" b="1" dirty="0" smtClean="0"/>
              <a:t>·</a:t>
            </a:r>
            <a:r>
              <a:rPr lang="zh-CN" altLang="en-US" b="1" dirty="0" smtClean="0"/>
              <a:t>次韵毛润之初到陕北看大雪之作</a:t>
            </a:r>
            <a:r>
              <a:rPr lang="en-US" altLang="zh-CN" b="1" dirty="0" smtClean="0"/>
              <a:t>》</a:t>
            </a:r>
            <a:r>
              <a:rPr lang="zh-CN" altLang="en-US" b="1" dirty="0" smtClean="0"/>
              <a:t>的和词：</a:t>
            </a:r>
          </a:p>
          <a:p>
            <a:endParaRPr lang="zh-CN" altLang="en-US" dirty="0"/>
          </a:p>
        </p:txBody>
      </p:sp>
      <p:sp>
        <p:nvSpPr>
          <p:cNvPr id="4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《</a:t>
            </a:r>
            <a:r>
              <a:rPr lang="zh-CN" altLang="en-US" dirty="0" smtClean="0"/>
              <a:t>沁园春</a:t>
            </a:r>
            <a:r>
              <a:rPr lang="en-US" altLang="zh-CN" dirty="0" smtClean="0"/>
              <a:t>·</a:t>
            </a:r>
            <a:r>
              <a:rPr lang="zh-CN" altLang="en-US" dirty="0" smtClean="0"/>
              <a:t>次韵毛润之初到陕北看大雪之作</a:t>
            </a:r>
            <a:r>
              <a:rPr lang="en-US" altLang="zh-CN" dirty="0" smtClean="0"/>
              <a:t>》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2844" y="1719263"/>
            <a:ext cx="8786874" cy="4411662"/>
          </a:xfrm>
        </p:spPr>
        <p:txBody>
          <a:bodyPr/>
          <a:lstStyle/>
          <a:p>
            <a:pPr>
              <a:buNone/>
            </a:pPr>
            <a:r>
              <a:rPr lang="zh-CN" altLang="en-US" b="1" dirty="0" smtClean="0"/>
              <a:t>       廿载重逢，一阕新词，意共云飘。叹青梅酒滞，</a:t>
            </a:r>
            <a:endParaRPr lang="en-US" altLang="zh-CN" b="1" dirty="0" smtClean="0"/>
          </a:p>
          <a:p>
            <a:pPr>
              <a:buNone/>
            </a:pPr>
            <a:r>
              <a:rPr lang="zh-CN" altLang="en-US" b="1" dirty="0" smtClean="0"/>
              <a:t>余意惘惘；黄河流浊，举世滔滔。邻笛山阳，伯仁</a:t>
            </a:r>
            <a:endParaRPr lang="en-US" altLang="zh-CN" b="1" dirty="0" smtClean="0"/>
          </a:p>
          <a:p>
            <a:pPr>
              <a:buNone/>
            </a:pPr>
            <a:r>
              <a:rPr lang="zh-CN" altLang="en-US" b="1" dirty="0" smtClean="0"/>
              <a:t>我，拔剑难平块垒高。伤心甚，哭无双国士，绝代</a:t>
            </a:r>
            <a:endParaRPr lang="en-US" altLang="zh-CN" b="1" dirty="0" smtClean="0"/>
          </a:p>
          <a:p>
            <a:pPr>
              <a:buNone/>
            </a:pPr>
            <a:r>
              <a:rPr lang="zh-CN" altLang="en-US" b="1" dirty="0" smtClean="0"/>
              <a:t>妖娆。</a:t>
            </a:r>
          </a:p>
          <a:p>
            <a:pPr>
              <a:buNone/>
            </a:pPr>
            <a:r>
              <a:rPr lang="zh-CN" altLang="en-US" b="1" dirty="0" smtClean="0"/>
              <a:t>      </a:t>
            </a:r>
            <a:r>
              <a:rPr lang="zh-CN" altLang="en-US" b="1" u="sng" dirty="0" smtClean="0"/>
              <a:t>才华信美多娇，看千古词人共折腰。算</a:t>
            </a:r>
            <a:r>
              <a:rPr lang="zh-CN" altLang="en-US" b="1" u="sng" dirty="0" smtClean="0">
                <a:solidFill>
                  <a:srgbClr val="FF0000"/>
                </a:solidFill>
              </a:rPr>
              <a:t>黄州太</a:t>
            </a:r>
            <a:endParaRPr lang="en-US" altLang="zh-CN" b="1" u="sng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zh-CN" altLang="en-US" b="1" u="sng" dirty="0" smtClean="0">
                <a:solidFill>
                  <a:srgbClr val="FF0000"/>
                </a:solidFill>
              </a:rPr>
              <a:t>守</a:t>
            </a:r>
            <a:r>
              <a:rPr lang="zh-CN" altLang="en-US" b="1" u="sng" dirty="0" smtClean="0"/>
              <a:t>，犹输气概；</a:t>
            </a:r>
            <a:r>
              <a:rPr lang="zh-CN" altLang="en-US" b="1" u="sng" dirty="0" smtClean="0">
                <a:solidFill>
                  <a:srgbClr val="FF0000"/>
                </a:solidFill>
              </a:rPr>
              <a:t>稼轩居士</a:t>
            </a:r>
            <a:r>
              <a:rPr lang="zh-CN" altLang="en-US" b="1" u="sng" dirty="0" smtClean="0"/>
              <a:t>，只解牢骚。更笑胡儿，</a:t>
            </a:r>
            <a:endParaRPr lang="en-US" altLang="zh-CN" b="1" u="sng" dirty="0" smtClean="0"/>
          </a:p>
          <a:p>
            <a:pPr>
              <a:buNone/>
            </a:pPr>
            <a:r>
              <a:rPr lang="zh-CN" altLang="en-US" b="1" u="sng" dirty="0" smtClean="0"/>
              <a:t>纳</a:t>
            </a:r>
            <a:r>
              <a:rPr lang="zh-CN" altLang="en-US" b="1" u="sng" dirty="0" smtClean="0">
                <a:solidFill>
                  <a:srgbClr val="FF0000"/>
                </a:solidFill>
              </a:rPr>
              <a:t>兰容若</a:t>
            </a:r>
            <a:r>
              <a:rPr lang="zh-CN" altLang="en-US" b="1" u="sng" dirty="0" smtClean="0"/>
              <a:t>，艳想情着意雕。君与我，要上天下地，</a:t>
            </a:r>
            <a:endParaRPr lang="en-US" altLang="zh-CN" b="1" u="sng" dirty="0" smtClean="0"/>
          </a:p>
          <a:p>
            <a:pPr>
              <a:buNone/>
            </a:pPr>
            <a:r>
              <a:rPr lang="zh-CN" altLang="en-US" b="1" u="sng" dirty="0" smtClean="0"/>
              <a:t>把握今朝。</a:t>
            </a:r>
          </a:p>
          <a:p>
            <a:endParaRPr lang="zh-CN" altLang="en-US" dirty="0"/>
          </a:p>
        </p:txBody>
      </p:sp>
      <p:sp>
        <p:nvSpPr>
          <p:cNvPr id="4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毛泽东手迹——沁园春·雪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2466975"/>
            <a:ext cx="8763000" cy="4162425"/>
          </a:xfrm>
          <a:prstGeom prst="rect">
            <a:avLst/>
          </a:prstGeom>
          <a:noFill/>
        </p:spPr>
      </p:pic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2819400" y="1295400"/>
            <a:ext cx="38862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000" b="1" u="none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  <a:hlinkClick r:id="rId3" action="ppaction://hlinkfile"/>
              </a:rPr>
              <a:t>沁园春 雪</a:t>
            </a:r>
            <a:endParaRPr lang="zh-CN" altLang="en-US" sz="6000" b="1" u="none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4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3995738" y="7654925"/>
            <a:ext cx="16430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3200" b="1" u="none">
              <a:solidFill>
                <a:srgbClr val="FF3300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3080" name="Picture 8" descr="毛泽东小照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44000" cy="6597650"/>
          </a:xfrm>
          <a:prstGeom prst="rect">
            <a:avLst/>
          </a:prstGeom>
          <a:noFill/>
        </p:spPr>
      </p:pic>
      <p:sp>
        <p:nvSpPr>
          <p:cNvPr id="4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 dirty="0" smtClean="0"/>
              <a:t>蒋介石读此诗词后大惊，既读出了惊人的文采，也看出了诗词中的“野心”。他曾悬赏重金，令国民党的文人们也凑出一篇诗词以压倒</a:t>
            </a:r>
            <a:r>
              <a:rPr lang="en-US" altLang="zh-CN" b="1" dirty="0" smtClean="0"/>
              <a:t>《</a:t>
            </a:r>
            <a:r>
              <a:rPr lang="zh-CN" altLang="en-US" b="1" dirty="0" smtClean="0"/>
              <a:t>沁园春</a:t>
            </a:r>
            <a:r>
              <a:rPr lang="en-US" altLang="zh-CN" b="1" dirty="0" smtClean="0"/>
              <a:t>·</a:t>
            </a:r>
            <a:r>
              <a:rPr lang="zh-CN" altLang="en-US" b="1" dirty="0" smtClean="0"/>
              <a:t>雪</a:t>
            </a:r>
            <a:r>
              <a:rPr lang="en-US" altLang="zh-CN" b="1" dirty="0" smtClean="0"/>
              <a:t>》</a:t>
            </a:r>
            <a:r>
              <a:rPr lang="zh-CN" altLang="en-US" b="1" dirty="0" smtClean="0"/>
              <a:t>，结果凑来凑去，没能作出更好的诗词</a:t>
            </a:r>
            <a:r>
              <a:rPr lang="en-US" altLang="zh-CN" b="1" dirty="0" smtClean="0"/>
              <a:t>《</a:t>
            </a:r>
            <a:r>
              <a:rPr lang="zh-CN" altLang="en-US" b="1" dirty="0" smtClean="0"/>
              <a:t>雪</a:t>
            </a:r>
            <a:r>
              <a:rPr lang="en-US" altLang="zh-CN" b="1" dirty="0" smtClean="0"/>
              <a:t>》</a:t>
            </a:r>
            <a:r>
              <a:rPr lang="zh-CN" altLang="en-US" b="1" dirty="0" smtClean="0"/>
              <a:t>，不但枉费心机，而且颜面尽失。</a:t>
            </a:r>
            <a:endParaRPr lang="zh-CN" altLang="en-US" dirty="0"/>
          </a:p>
        </p:txBody>
      </p:sp>
      <p:sp>
        <p:nvSpPr>
          <p:cNvPr id="4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 descr="绿色大理石"/>
          <p:cNvSpPr txBox="1">
            <a:spLocks noChangeArrowheads="1"/>
          </p:cNvSpPr>
          <p:nvPr/>
        </p:nvSpPr>
        <p:spPr bwMode="auto">
          <a:xfrm>
            <a:off x="395288" y="0"/>
            <a:ext cx="3276600" cy="914400"/>
          </a:xfrm>
          <a:prstGeom prst="rect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5400" b="1">
                <a:solidFill>
                  <a:srgbClr val="FF3300"/>
                </a:solidFill>
                <a:latin typeface="Times New Roman" pitchFamily="18" charset="0"/>
                <a:ea typeface="华文行楷" pitchFamily="2" charset="-122"/>
              </a:rPr>
              <a:t>写作背景</a:t>
            </a:r>
          </a:p>
        </p:txBody>
      </p:sp>
      <p:graphicFrame>
        <p:nvGraphicFramePr>
          <p:cNvPr id="13315" name="Object 3"/>
          <p:cNvGraphicFramePr>
            <a:graphicFrameLocks noChangeAspect="1"/>
          </p:cNvGraphicFramePr>
          <p:nvPr/>
        </p:nvGraphicFramePr>
        <p:xfrm>
          <a:off x="250825" y="836613"/>
          <a:ext cx="8893175" cy="5881687"/>
        </p:xfrm>
        <a:graphic>
          <a:graphicData uri="http://schemas.openxmlformats.org/presentationml/2006/ole">
            <p:oleObj spid="_x0000_s70658" r:id="rId4" imgW="6095238" imgH="4571429" progId="PBrush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r>
              <a:rPr lang="zh-CN" sz="4800" b="0">
                <a:latin typeface="华文楷体" pitchFamily="2" charset="-122"/>
                <a:ea typeface="华文楷体" pitchFamily="2" charset="-122"/>
              </a:rPr>
              <a:t>沁园春  雪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989138"/>
            <a:ext cx="2627313" cy="4525962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zh-CN" b="1" dirty="0">
                <a:solidFill>
                  <a:srgbClr val="FF0000"/>
                </a:solidFill>
              </a:rPr>
              <a:t>北国风光，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zh-CN" b="1" dirty="0">
                <a:solidFill>
                  <a:srgbClr val="FF0000"/>
                </a:solidFill>
              </a:rPr>
              <a:t>千里冰封，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zh-CN" b="1" dirty="0">
                <a:solidFill>
                  <a:srgbClr val="FF0000"/>
                </a:solidFill>
              </a:rPr>
              <a:t>万里雪飘。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zh-CN" b="1" dirty="0">
                <a:solidFill>
                  <a:srgbClr val="FF0000"/>
                </a:solidFill>
              </a:rPr>
              <a:t>望长城内外，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zh-CN" b="1" dirty="0">
                <a:solidFill>
                  <a:srgbClr val="FF0000"/>
                </a:solidFill>
              </a:rPr>
              <a:t>惟</a:t>
            </a:r>
            <a:r>
              <a:rPr lang="zh-CN" b="1" dirty="0" smtClean="0">
                <a:solidFill>
                  <a:srgbClr val="FF0000"/>
                </a:solidFill>
              </a:rPr>
              <a:t>余</a:t>
            </a:r>
            <a:r>
              <a:rPr lang="zh-CN" altLang="en-US" b="1" dirty="0" smtClean="0">
                <a:solidFill>
                  <a:srgbClr val="FF0000"/>
                </a:solidFill>
              </a:rPr>
              <a:t>茫茫</a:t>
            </a:r>
            <a:r>
              <a:rPr lang="zh-CN" b="1" dirty="0" smtClean="0">
                <a:solidFill>
                  <a:srgbClr val="FF0000"/>
                </a:solidFill>
              </a:rPr>
              <a:t>；</a:t>
            </a:r>
            <a:endParaRPr lang="zh-CN" b="1" dirty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zh-CN" b="1" dirty="0">
                <a:solidFill>
                  <a:srgbClr val="FF0000"/>
                </a:solidFill>
              </a:rPr>
              <a:t>大河上下，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zh-CN" b="1" dirty="0">
                <a:solidFill>
                  <a:srgbClr val="FF0000"/>
                </a:solidFill>
              </a:rPr>
              <a:t>顿时滔滔。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zh-CN" altLang="zh-CN" b="1" dirty="0">
              <a:solidFill>
                <a:srgbClr val="FF0000"/>
              </a:solidFill>
            </a:endParaRP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2411413" y="1700213"/>
            <a:ext cx="3889375" cy="560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3000" b="1">
                <a:solidFill>
                  <a:srgbClr val="FF0000"/>
                </a:solidFill>
              </a:rPr>
              <a:t>山舞银蛇，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3000" b="1">
                <a:solidFill>
                  <a:srgbClr val="FF0000"/>
                </a:solidFill>
              </a:rPr>
              <a:t>原弛蜡象，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3000" b="1">
                <a:solidFill>
                  <a:srgbClr val="FF0000"/>
                </a:solidFill>
              </a:rPr>
              <a:t>欲与天公试比高。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3000" b="1">
                <a:solidFill>
                  <a:srgbClr val="FF0000"/>
                </a:solidFill>
              </a:rPr>
              <a:t>须晴日，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3000" b="1">
                <a:solidFill>
                  <a:srgbClr val="FF0000"/>
                </a:solidFill>
              </a:rPr>
              <a:t>看红装素裹，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3000" b="1">
                <a:solidFill>
                  <a:srgbClr val="FF0000"/>
                </a:solidFill>
              </a:rPr>
              <a:t>分外妖娆。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3000" b="1">
                <a:solidFill>
                  <a:srgbClr val="FF0000"/>
                </a:solidFill>
              </a:rPr>
              <a:t>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3000" b="1">
                <a:solidFill>
                  <a:srgbClr val="FF0000"/>
                </a:solidFill>
              </a:rPr>
              <a:t>江山如此多娇，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3000" b="1">
                <a:solidFill>
                  <a:srgbClr val="FF0000"/>
                </a:solidFill>
              </a:rPr>
              <a:t>引无数英雄竞折腰。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endParaRPr lang="zh-CN" altLang="zh-CN" sz="3000" b="1">
              <a:solidFill>
                <a:srgbClr val="FF0000"/>
              </a:solidFill>
            </a:endParaRP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6084888" y="1412875"/>
            <a:ext cx="3059112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2600" b="1">
                <a:solidFill>
                  <a:srgbClr val="FF0000"/>
                </a:solidFill>
              </a:rPr>
              <a:t>惜秦皇汉武，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2600" b="1">
                <a:solidFill>
                  <a:srgbClr val="FF0000"/>
                </a:solidFill>
              </a:rPr>
              <a:t>略输文彩；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2600" b="1">
                <a:solidFill>
                  <a:srgbClr val="FF0000"/>
                </a:solidFill>
              </a:rPr>
              <a:t>唐宗宋祖，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2600" b="1">
                <a:solidFill>
                  <a:srgbClr val="FF0000"/>
                </a:solidFill>
              </a:rPr>
              <a:t>稍逊风骚。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2600" b="1">
                <a:solidFill>
                  <a:srgbClr val="FF0000"/>
                </a:solidFill>
              </a:rPr>
              <a:t>一代天娇，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2600" b="1">
                <a:solidFill>
                  <a:srgbClr val="FF0000"/>
                </a:solidFill>
              </a:rPr>
              <a:t>成吉思汗，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2600" b="1">
                <a:solidFill>
                  <a:srgbClr val="FF0000"/>
                </a:solidFill>
              </a:rPr>
              <a:t>只识弯弓射大雕。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2600" b="1">
                <a:solidFill>
                  <a:srgbClr val="FF0000"/>
                </a:solidFill>
              </a:rPr>
              <a:t>俱往矣，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2600" b="1">
                <a:solidFill>
                  <a:srgbClr val="FF0000"/>
                </a:solidFill>
              </a:rPr>
              <a:t>数风流人物，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2600" b="1">
                <a:solidFill>
                  <a:srgbClr val="FF0000"/>
                </a:solidFill>
              </a:rPr>
              <a:t>还看今朝。</a:t>
            </a:r>
          </a:p>
        </p:txBody>
      </p:sp>
      <p:pic>
        <p:nvPicPr>
          <p:cNvPr id="5126" name="2005032310002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43888" y="60928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085" fill="hold"/>
                                        <p:tgtEl>
                                          <p:spTgt spid="51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2000" tmFilter="0, 0; .2, .5; .8, .5; 1, 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1000" autoRev="1" fill="hold"/>
                                        <p:tgtEl>
                                          <p:spTgt spid="51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0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6"/>
                </p:tgtEl>
              </p:cMediaNode>
            </p:audio>
          </p:childTnLst>
        </p:cTn>
      </p:par>
    </p:tnLst>
    <p:bldLst>
      <p:bldP spid="5122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r>
              <a:rPr lang="zh-CN" sz="4800" b="0">
                <a:latin typeface="华文楷体" pitchFamily="2" charset="-122"/>
                <a:ea typeface="华文楷体" pitchFamily="2" charset="-122"/>
              </a:rPr>
              <a:t>沁园春  雪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989138"/>
            <a:ext cx="2627313" cy="4525962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zh-CN" b="1" dirty="0">
                <a:solidFill>
                  <a:srgbClr val="FF0000"/>
                </a:solidFill>
              </a:rPr>
              <a:t>北国风光，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zh-CN" b="1" dirty="0">
                <a:solidFill>
                  <a:srgbClr val="FF0000"/>
                </a:solidFill>
              </a:rPr>
              <a:t>千里冰封，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zh-CN" b="1" dirty="0">
                <a:solidFill>
                  <a:srgbClr val="FF0000"/>
                </a:solidFill>
              </a:rPr>
              <a:t>万里雪飘。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zh-CN" b="1" dirty="0">
                <a:solidFill>
                  <a:srgbClr val="FF0000"/>
                </a:solidFill>
              </a:rPr>
              <a:t>望长城内外，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zh-CN" b="1" dirty="0">
                <a:solidFill>
                  <a:srgbClr val="FF0000"/>
                </a:solidFill>
              </a:rPr>
              <a:t>惟</a:t>
            </a:r>
            <a:r>
              <a:rPr lang="zh-CN" b="1" dirty="0" smtClean="0">
                <a:solidFill>
                  <a:srgbClr val="FF0000"/>
                </a:solidFill>
              </a:rPr>
              <a:t>余</a:t>
            </a:r>
            <a:r>
              <a:rPr lang="zh-CN" altLang="en-US" b="1" dirty="0" smtClean="0">
                <a:solidFill>
                  <a:srgbClr val="000099"/>
                </a:solidFill>
              </a:rPr>
              <a:t>茫茫</a:t>
            </a:r>
            <a:r>
              <a:rPr lang="zh-CN" b="1" dirty="0" smtClean="0">
                <a:solidFill>
                  <a:srgbClr val="FF0000"/>
                </a:solidFill>
              </a:rPr>
              <a:t>；</a:t>
            </a:r>
            <a:endParaRPr lang="zh-CN" b="1" dirty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zh-CN" b="1" dirty="0">
                <a:solidFill>
                  <a:srgbClr val="FF0000"/>
                </a:solidFill>
              </a:rPr>
              <a:t>大河上下，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zh-CN" b="1" dirty="0">
                <a:solidFill>
                  <a:srgbClr val="FF0000"/>
                </a:solidFill>
              </a:rPr>
              <a:t>顿</a:t>
            </a:r>
            <a:r>
              <a:rPr lang="zh-CN" b="1" dirty="0"/>
              <a:t>时</a:t>
            </a:r>
            <a:r>
              <a:rPr lang="zh-CN" b="1" dirty="0">
                <a:solidFill>
                  <a:srgbClr val="FF0000"/>
                </a:solidFill>
              </a:rPr>
              <a:t>滔滔。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zh-CN" altLang="zh-CN" b="1" dirty="0">
              <a:solidFill>
                <a:srgbClr val="FF0000"/>
              </a:solidFill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2411413" y="1700213"/>
            <a:ext cx="3889375" cy="560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3000" b="1">
                <a:solidFill>
                  <a:srgbClr val="FF0000"/>
                </a:solidFill>
              </a:rPr>
              <a:t>山舞银蛇，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3000" b="1">
                <a:solidFill>
                  <a:srgbClr val="FF0000"/>
                </a:solidFill>
              </a:rPr>
              <a:t>原</a:t>
            </a:r>
            <a:r>
              <a:rPr lang="zh-CN" sz="3000" b="1"/>
              <a:t>弛</a:t>
            </a:r>
            <a:r>
              <a:rPr lang="zh-CN" sz="3000" b="1">
                <a:solidFill>
                  <a:srgbClr val="FF0000"/>
                </a:solidFill>
              </a:rPr>
              <a:t>蜡</a:t>
            </a:r>
            <a:r>
              <a:rPr lang="zh-CN" sz="3000" b="1">
                <a:solidFill>
                  <a:srgbClr val="0000FF"/>
                </a:solidFill>
              </a:rPr>
              <a:t>象</a:t>
            </a:r>
            <a:r>
              <a:rPr lang="zh-CN" sz="3000" b="1">
                <a:solidFill>
                  <a:srgbClr val="FF0000"/>
                </a:solidFill>
              </a:rPr>
              <a:t>，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3000" b="1">
                <a:solidFill>
                  <a:srgbClr val="FF0000"/>
                </a:solidFill>
              </a:rPr>
              <a:t>欲与天公试比高。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3000" b="1">
                <a:solidFill>
                  <a:srgbClr val="FF0000"/>
                </a:solidFill>
              </a:rPr>
              <a:t>须晴日，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3000" b="1">
                <a:solidFill>
                  <a:srgbClr val="FF0000"/>
                </a:solidFill>
              </a:rPr>
              <a:t>看红装素</a:t>
            </a:r>
            <a:r>
              <a:rPr lang="zh-CN" sz="3000" b="1">
                <a:solidFill>
                  <a:srgbClr val="0000FF"/>
                </a:solidFill>
              </a:rPr>
              <a:t>裹</a:t>
            </a:r>
            <a:r>
              <a:rPr lang="zh-CN" sz="3000" b="1">
                <a:solidFill>
                  <a:srgbClr val="FF0000"/>
                </a:solidFill>
              </a:rPr>
              <a:t>，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3000" b="1">
                <a:solidFill>
                  <a:srgbClr val="FF0000"/>
                </a:solidFill>
              </a:rPr>
              <a:t>分外妖娆。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3000" b="1">
                <a:solidFill>
                  <a:srgbClr val="FF0000"/>
                </a:solidFill>
              </a:rPr>
              <a:t>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3000" b="1">
                <a:solidFill>
                  <a:srgbClr val="FF0000"/>
                </a:solidFill>
              </a:rPr>
              <a:t>江山如此多娇，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3000" b="1">
                <a:solidFill>
                  <a:srgbClr val="FF0000"/>
                </a:solidFill>
              </a:rPr>
              <a:t>引无数英雄</a:t>
            </a:r>
            <a:r>
              <a:rPr lang="zh-CN" sz="3000" b="1">
                <a:solidFill>
                  <a:srgbClr val="0000FF"/>
                </a:solidFill>
              </a:rPr>
              <a:t>竞</a:t>
            </a:r>
            <a:r>
              <a:rPr lang="zh-CN" sz="3000" b="1">
                <a:solidFill>
                  <a:srgbClr val="FF0000"/>
                </a:solidFill>
              </a:rPr>
              <a:t>折腰。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endParaRPr lang="zh-CN" altLang="zh-CN" sz="3000" b="1">
              <a:solidFill>
                <a:srgbClr val="FF0000"/>
              </a:solidFill>
            </a:endParaRP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6084888" y="1412875"/>
            <a:ext cx="3059112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2600" b="1">
                <a:solidFill>
                  <a:srgbClr val="FF0000"/>
                </a:solidFill>
              </a:rPr>
              <a:t>惜秦皇汉武，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2600" b="1">
                <a:solidFill>
                  <a:srgbClr val="FF0000"/>
                </a:solidFill>
              </a:rPr>
              <a:t>略输文</a:t>
            </a:r>
            <a:r>
              <a:rPr lang="zh-CN" sz="2600" b="1"/>
              <a:t>彩</a:t>
            </a:r>
            <a:r>
              <a:rPr lang="zh-CN" sz="2600" b="1">
                <a:solidFill>
                  <a:srgbClr val="FF0000"/>
                </a:solidFill>
              </a:rPr>
              <a:t>；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2600" b="1">
                <a:solidFill>
                  <a:srgbClr val="FF0000"/>
                </a:solidFill>
              </a:rPr>
              <a:t>唐宗宋祖，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2600" b="1">
                <a:solidFill>
                  <a:srgbClr val="FF0000"/>
                </a:solidFill>
              </a:rPr>
              <a:t>稍逊风</a:t>
            </a:r>
            <a:r>
              <a:rPr lang="zh-CN" sz="2600" b="1">
                <a:solidFill>
                  <a:srgbClr val="0000FF"/>
                </a:solidFill>
              </a:rPr>
              <a:t>骚</a:t>
            </a:r>
            <a:r>
              <a:rPr lang="zh-CN" sz="2600" b="1">
                <a:solidFill>
                  <a:srgbClr val="FF0000"/>
                </a:solidFill>
              </a:rPr>
              <a:t>。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2600" b="1">
                <a:solidFill>
                  <a:srgbClr val="FF0000"/>
                </a:solidFill>
              </a:rPr>
              <a:t>一代天</a:t>
            </a:r>
            <a:r>
              <a:rPr lang="zh-CN" sz="2600" b="1"/>
              <a:t>娇</a:t>
            </a:r>
            <a:r>
              <a:rPr lang="zh-CN" sz="2600" b="1">
                <a:solidFill>
                  <a:srgbClr val="FF0000"/>
                </a:solidFill>
              </a:rPr>
              <a:t>，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2600" b="1">
                <a:solidFill>
                  <a:srgbClr val="FF0000"/>
                </a:solidFill>
              </a:rPr>
              <a:t>成吉思汗，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2600" b="1">
                <a:solidFill>
                  <a:srgbClr val="FF0000"/>
                </a:solidFill>
              </a:rPr>
              <a:t>只识弯弓射大雕。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2600" b="1">
                <a:solidFill>
                  <a:srgbClr val="FF0000"/>
                </a:solidFill>
              </a:rPr>
              <a:t>俱往矣，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2600" b="1">
                <a:solidFill>
                  <a:srgbClr val="FF0000"/>
                </a:solidFill>
              </a:rPr>
              <a:t>数风流人物，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2600" b="1">
                <a:solidFill>
                  <a:srgbClr val="FF0000"/>
                </a:solidFill>
              </a:rPr>
              <a:t>还看今朝。</a:t>
            </a:r>
          </a:p>
        </p:txBody>
      </p:sp>
      <p:sp>
        <p:nvSpPr>
          <p:cNvPr id="7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61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6" name="Picture 2" descr="00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9507" name="Text Box 3"/>
          <p:cNvSpPr txBox="1">
            <a:spLocks noChangeArrowheads="1"/>
          </p:cNvSpPr>
          <p:nvPr/>
        </p:nvSpPr>
        <p:spPr bwMode="auto">
          <a:xfrm>
            <a:off x="179388" y="260350"/>
            <a:ext cx="8964612" cy="658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800" b="1" dirty="0">
                <a:solidFill>
                  <a:srgbClr val="0000FF"/>
                </a:solidFill>
                <a:latin typeface="Times New Roman" pitchFamily="18" charset="0"/>
                <a:hlinkClick r:id="rId3" action="ppaction://hlinkfile"/>
              </a:rPr>
              <a:t>朗读欣赏</a:t>
            </a:r>
            <a:r>
              <a:rPr kumimoji="1" lang="zh-CN" altLang="en-US" sz="1600" b="1" dirty="0">
                <a:solidFill>
                  <a:srgbClr val="FF3300"/>
                </a:solidFill>
                <a:latin typeface="Times New Roman" pitchFamily="18" charset="0"/>
                <a:hlinkClick r:id="rId3" action="ppaction://hlinkfile"/>
              </a:rPr>
              <a:t>                                  </a:t>
            </a:r>
            <a:r>
              <a:rPr kumimoji="1" lang="zh-CN" altLang="en-US" sz="4000" b="1" dirty="0">
                <a:solidFill>
                  <a:srgbClr val="FF3300"/>
                </a:solidFill>
                <a:latin typeface="Times New Roman" pitchFamily="18" charset="0"/>
              </a:rPr>
              <a:t>沁园春 </a:t>
            </a:r>
            <a:r>
              <a:rPr kumimoji="1" lang="en-US" altLang="en-US" sz="4000" b="1" dirty="0">
                <a:solidFill>
                  <a:srgbClr val="FF3300"/>
                </a:solidFill>
                <a:latin typeface="Times New Roman" pitchFamily="18" charset="0"/>
              </a:rPr>
              <a:t>·</a:t>
            </a:r>
            <a:r>
              <a:rPr kumimoji="1" lang="en-US" altLang="zh-CN" sz="4000" b="1" dirty="0">
                <a:solidFill>
                  <a:srgbClr val="FF3300"/>
                </a:solidFill>
                <a:latin typeface="Times New Roman" pitchFamily="18" charset="0"/>
              </a:rPr>
              <a:t> </a:t>
            </a:r>
            <a:r>
              <a:rPr kumimoji="1" lang="zh-CN" altLang="en-US" sz="4000" b="1" dirty="0">
                <a:solidFill>
                  <a:srgbClr val="FF3300"/>
                </a:solidFill>
                <a:latin typeface="Times New Roman" pitchFamily="18" charset="0"/>
              </a:rPr>
              <a:t>雪</a:t>
            </a:r>
            <a:endParaRPr kumimoji="1" lang="zh-CN" altLang="en-US" sz="1000" b="1" dirty="0">
              <a:solidFill>
                <a:srgbClr val="FF3300"/>
              </a:solidFill>
              <a:latin typeface="Times New Roman" pitchFamily="18" charset="0"/>
            </a:endParaRPr>
          </a:p>
          <a:p>
            <a:pPr algn="ctr">
              <a:lnSpc>
                <a:spcPct val="150000"/>
              </a:lnSpc>
              <a:spcAft>
                <a:spcPct val="40000"/>
              </a:spcAft>
            </a:pP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</a:rPr>
              <a:t>毛泽东（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1936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</a:rPr>
              <a:t>年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</a:rPr>
              <a:t>月）</a:t>
            </a:r>
            <a:endParaRPr kumimoji="1" lang="zh-CN" altLang="en-US" sz="3200" b="1" dirty="0">
              <a:solidFill>
                <a:srgbClr val="FF3300"/>
              </a:solidFill>
              <a:latin typeface="Times New Roman" pitchFamily="18" charset="0"/>
            </a:endParaRPr>
          </a:p>
          <a:p>
            <a:pPr>
              <a:spcAft>
                <a:spcPct val="40000"/>
              </a:spcAft>
            </a:pPr>
            <a:r>
              <a:rPr kumimoji="1" lang="zh-CN" altLang="en-US" sz="3200" dirty="0">
                <a:solidFill>
                  <a:srgbClr val="FF3300"/>
                </a:solidFill>
                <a:latin typeface="Times New Roman" pitchFamily="18" charset="0"/>
              </a:rPr>
              <a:t>        </a:t>
            </a:r>
            <a:r>
              <a:rPr kumimoji="1" lang="zh-CN" altLang="en-US" sz="3200" b="1" dirty="0">
                <a:solidFill>
                  <a:srgbClr val="FF3300"/>
                </a:solidFill>
                <a:latin typeface="Times New Roman" pitchFamily="18" charset="0"/>
              </a:rPr>
              <a:t>北国风光，千里冰封，万里雪飘。望长城内外，惟余莽莽；大河上下，顿失滔滔。山舞银蛇，原驰蜡象，欲与天公试比高。须晴日，看红装素裹，分外妖娆。</a:t>
            </a:r>
          </a:p>
          <a:p>
            <a:pPr algn="ctr"/>
            <a:endParaRPr kumimoji="1" lang="zh-CN" altLang="en-US" sz="3200" b="1" dirty="0">
              <a:solidFill>
                <a:srgbClr val="FF3300"/>
              </a:solidFill>
              <a:latin typeface="Times New Roman" pitchFamily="18" charset="0"/>
            </a:endParaRPr>
          </a:p>
          <a:p>
            <a:r>
              <a:rPr kumimoji="1" lang="zh-CN" altLang="en-US" sz="3200" b="1" dirty="0">
                <a:solidFill>
                  <a:srgbClr val="FF3300"/>
                </a:solidFill>
                <a:latin typeface="Times New Roman" pitchFamily="18" charset="0"/>
              </a:rPr>
              <a:t>        江山如此多娇，引无数英雄竞折腰。惜秦皇汉武，略输文采；唐宗宋祖，稍逊风骚。一代天骄，成吉思汗，只识弯弓射大雕。俱往矣，数风流人物，还看今朝。</a:t>
            </a:r>
          </a:p>
        </p:txBody>
      </p:sp>
      <p:sp>
        <p:nvSpPr>
          <p:cNvPr id="4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9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0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5" name="Picture 7" descr="00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0051" name="Text Box 3"/>
          <p:cNvSpPr txBox="1">
            <a:spLocks noChangeArrowheads="1"/>
          </p:cNvSpPr>
          <p:nvPr/>
        </p:nvSpPr>
        <p:spPr bwMode="auto">
          <a:xfrm>
            <a:off x="250825" y="260350"/>
            <a:ext cx="50292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000" b="1">
                <a:solidFill>
                  <a:srgbClr val="008000"/>
                </a:solidFill>
                <a:latin typeface="Times New Roman" pitchFamily="18" charset="0"/>
                <a:ea typeface="华文新魏" pitchFamily="2" charset="-122"/>
              </a:rPr>
              <a:t>诵读训练</a:t>
            </a:r>
          </a:p>
        </p:txBody>
      </p:sp>
      <p:sp>
        <p:nvSpPr>
          <p:cNvPr id="130052" name="Text Box 4"/>
          <p:cNvSpPr txBox="1">
            <a:spLocks noChangeArrowheads="1"/>
          </p:cNvSpPr>
          <p:nvPr/>
        </p:nvSpPr>
        <p:spPr bwMode="auto">
          <a:xfrm>
            <a:off x="611188" y="1700213"/>
            <a:ext cx="7489825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800" b="1">
                <a:solidFill>
                  <a:srgbClr val="0000FF"/>
                </a:solidFill>
                <a:latin typeface="Times New Roman" pitchFamily="18" charset="0"/>
                <a:ea typeface="隶书" pitchFamily="49" charset="-122"/>
              </a:rPr>
              <a:t>诗歌朗读应注意些什么？</a:t>
            </a:r>
          </a:p>
        </p:txBody>
      </p:sp>
      <p:sp>
        <p:nvSpPr>
          <p:cNvPr id="130053" name="Text Box 5"/>
          <p:cNvSpPr txBox="1">
            <a:spLocks noChangeArrowheads="1"/>
          </p:cNvSpPr>
          <p:nvPr/>
        </p:nvSpPr>
        <p:spPr bwMode="auto">
          <a:xfrm>
            <a:off x="457200" y="2743200"/>
            <a:ext cx="3124200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r>
              <a:rPr kumimoji="1" lang="zh-CN" altLang="en-US" sz="4400" b="1">
                <a:solidFill>
                  <a:srgbClr val="FF33CC"/>
                </a:solidFill>
                <a:latin typeface="Times New Roman" pitchFamily="18" charset="0"/>
                <a:ea typeface="华文新魏" pitchFamily="2" charset="-122"/>
              </a:rPr>
              <a:t>停顿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kumimoji="1" lang="zh-CN" altLang="en-US" sz="4400" b="1">
                <a:solidFill>
                  <a:srgbClr val="FF33CC"/>
                </a:solidFill>
                <a:latin typeface="Times New Roman" pitchFamily="18" charset="0"/>
                <a:ea typeface="华文新魏" pitchFamily="2" charset="-122"/>
              </a:rPr>
              <a:t>节奏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kumimoji="1" lang="zh-CN" altLang="en-US" sz="4400" b="1">
                <a:solidFill>
                  <a:srgbClr val="FF33CC"/>
                </a:solidFill>
                <a:latin typeface="Times New Roman" pitchFamily="18" charset="0"/>
                <a:ea typeface="华文新魏" pitchFamily="2" charset="-122"/>
              </a:rPr>
              <a:t>重音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kumimoji="1" lang="zh-CN" altLang="en-US" sz="4400" b="1">
                <a:solidFill>
                  <a:srgbClr val="FF33CC"/>
                </a:solidFill>
                <a:latin typeface="Times New Roman" pitchFamily="18" charset="0"/>
                <a:ea typeface="华文新魏" pitchFamily="2" charset="-122"/>
              </a:rPr>
              <a:t>感情</a:t>
            </a:r>
          </a:p>
        </p:txBody>
      </p:sp>
      <p:sp>
        <p:nvSpPr>
          <p:cNvPr id="130054" name="Text Box 6"/>
          <p:cNvSpPr txBox="1">
            <a:spLocks noChangeArrowheads="1"/>
          </p:cNvSpPr>
          <p:nvPr/>
        </p:nvSpPr>
        <p:spPr bwMode="auto">
          <a:xfrm>
            <a:off x="4427538" y="2565400"/>
            <a:ext cx="3733800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4800" b="1">
                <a:solidFill>
                  <a:srgbClr val="FF0000"/>
                </a:solidFill>
                <a:latin typeface="宋体" pitchFamily="2" charset="-122"/>
              </a:rPr>
              <a:t>北国</a:t>
            </a:r>
            <a:r>
              <a:rPr kumimoji="1" lang="en-US" altLang="zh-CN" sz="4800" b="1">
                <a:solidFill>
                  <a:srgbClr val="FF0000"/>
                </a:solidFill>
                <a:latin typeface="宋体" pitchFamily="2" charset="-122"/>
              </a:rPr>
              <a:t>/</a:t>
            </a:r>
            <a:r>
              <a:rPr kumimoji="1" lang="zh-CN" altLang="en-US" sz="4800" b="1">
                <a:solidFill>
                  <a:srgbClr val="FF0000"/>
                </a:solidFill>
                <a:latin typeface="宋体" pitchFamily="2" charset="-122"/>
              </a:rPr>
              <a:t>风光，</a:t>
            </a:r>
          </a:p>
          <a:p>
            <a:pPr>
              <a:lnSpc>
                <a:spcPct val="150000"/>
              </a:lnSpc>
            </a:pPr>
            <a:r>
              <a:rPr kumimoji="1" lang="zh-CN" altLang="en-US" sz="4800" b="1" u="sng">
                <a:solidFill>
                  <a:srgbClr val="FF0000"/>
                </a:solidFill>
                <a:latin typeface="宋体" pitchFamily="2" charset="-122"/>
              </a:rPr>
              <a:t>千</a:t>
            </a:r>
            <a:r>
              <a:rPr kumimoji="1" lang="zh-CN" altLang="en-US" sz="4800" b="1">
                <a:solidFill>
                  <a:srgbClr val="FF0000"/>
                </a:solidFill>
                <a:latin typeface="宋体" pitchFamily="2" charset="-122"/>
              </a:rPr>
              <a:t>里</a:t>
            </a:r>
            <a:r>
              <a:rPr kumimoji="1" lang="en-US" altLang="zh-CN" sz="4800" b="1">
                <a:solidFill>
                  <a:srgbClr val="FF0000"/>
                </a:solidFill>
                <a:latin typeface="宋体" pitchFamily="2" charset="-122"/>
              </a:rPr>
              <a:t>/</a:t>
            </a:r>
            <a:r>
              <a:rPr kumimoji="1" lang="zh-CN" altLang="en-US" sz="4800" b="1">
                <a:solidFill>
                  <a:srgbClr val="FF0000"/>
                </a:solidFill>
                <a:latin typeface="宋体" pitchFamily="2" charset="-122"/>
              </a:rPr>
              <a:t>冰</a:t>
            </a:r>
            <a:r>
              <a:rPr kumimoji="1" lang="zh-CN" altLang="en-US" sz="4800" b="1" u="sng">
                <a:solidFill>
                  <a:srgbClr val="FF0000"/>
                </a:solidFill>
                <a:latin typeface="宋体" pitchFamily="2" charset="-122"/>
              </a:rPr>
              <a:t>封</a:t>
            </a:r>
            <a:r>
              <a:rPr kumimoji="1" lang="zh-CN" altLang="en-US" sz="4800" b="1">
                <a:solidFill>
                  <a:srgbClr val="FF0000"/>
                </a:solidFill>
                <a:latin typeface="宋体" pitchFamily="2" charset="-122"/>
              </a:rPr>
              <a:t>，</a:t>
            </a:r>
          </a:p>
          <a:p>
            <a:pPr>
              <a:lnSpc>
                <a:spcPct val="150000"/>
              </a:lnSpc>
            </a:pPr>
            <a:r>
              <a:rPr kumimoji="1" lang="zh-CN" altLang="en-US" sz="4800" b="1" u="sng">
                <a:solidFill>
                  <a:srgbClr val="FF0000"/>
                </a:solidFill>
                <a:latin typeface="宋体" pitchFamily="2" charset="-122"/>
              </a:rPr>
              <a:t>万</a:t>
            </a:r>
            <a:r>
              <a:rPr kumimoji="1" lang="zh-CN" altLang="en-US" sz="4800" b="1">
                <a:solidFill>
                  <a:srgbClr val="FF0000"/>
                </a:solidFill>
                <a:latin typeface="宋体" pitchFamily="2" charset="-122"/>
              </a:rPr>
              <a:t>里</a:t>
            </a:r>
            <a:r>
              <a:rPr kumimoji="1" lang="en-US" altLang="zh-CN" sz="4800" b="1">
                <a:solidFill>
                  <a:srgbClr val="FF0000"/>
                </a:solidFill>
                <a:latin typeface="宋体" pitchFamily="2" charset="-122"/>
              </a:rPr>
              <a:t>/</a:t>
            </a:r>
            <a:r>
              <a:rPr kumimoji="1" lang="zh-CN" altLang="en-US" sz="4800" b="1">
                <a:solidFill>
                  <a:srgbClr val="FF0000"/>
                </a:solidFill>
                <a:latin typeface="宋体" pitchFamily="2" charset="-122"/>
              </a:rPr>
              <a:t>雪</a:t>
            </a:r>
            <a:r>
              <a:rPr kumimoji="1" lang="zh-CN" altLang="en-US" sz="4800" b="1" u="sng">
                <a:solidFill>
                  <a:srgbClr val="FF0000"/>
                </a:solidFill>
                <a:latin typeface="宋体" pitchFamily="2" charset="-122"/>
              </a:rPr>
              <a:t>飘</a:t>
            </a:r>
            <a:r>
              <a:rPr kumimoji="1" lang="zh-CN" altLang="en-US" sz="4800" b="1">
                <a:solidFill>
                  <a:srgbClr val="FF0000"/>
                </a:solidFill>
                <a:latin typeface="宋体" pitchFamily="2" charset="-122"/>
              </a:rPr>
              <a:t>。</a:t>
            </a:r>
          </a:p>
        </p:txBody>
      </p:sp>
      <p:sp>
        <p:nvSpPr>
          <p:cNvPr id="7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1" grpId="0" autoUpdateAnimBg="0"/>
      <p:bldP spid="130052" grpId="0" autoUpdateAnimBg="0"/>
      <p:bldP spid="130053" grpId="0" autoUpdateAnimBg="0"/>
      <p:bldP spid="130054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Picture 2" descr="00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1075" name="Text Box 3"/>
          <p:cNvSpPr txBox="1">
            <a:spLocks noChangeArrowheads="1"/>
          </p:cNvSpPr>
          <p:nvPr/>
        </p:nvSpPr>
        <p:spPr bwMode="auto">
          <a:xfrm>
            <a:off x="179388" y="0"/>
            <a:ext cx="8964612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sz="1600" b="1" dirty="0">
                <a:solidFill>
                  <a:srgbClr val="FF3300"/>
                </a:solidFill>
                <a:latin typeface="Times New Roman" pitchFamily="18" charset="0"/>
              </a:rPr>
              <a:t>                                                               </a:t>
            </a:r>
            <a:r>
              <a:rPr kumimoji="1" lang="zh-CN" altLang="en-US" sz="4000" b="1" dirty="0">
                <a:solidFill>
                  <a:srgbClr val="FF3300"/>
                </a:solidFill>
                <a:latin typeface="Times New Roman" pitchFamily="18" charset="0"/>
                <a:hlinkClick r:id="rId3" action="ppaction://hlinkfile"/>
              </a:rPr>
              <a:t>沁园春 </a:t>
            </a:r>
            <a:r>
              <a:rPr kumimoji="1" lang="en-US" altLang="en-US" sz="4000" b="1" dirty="0">
                <a:solidFill>
                  <a:srgbClr val="FF3300"/>
                </a:solidFill>
                <a:latin typeface="Times New Roman" pitchFamily="18" charset="0"/>
                <a:hlinkClick r:id="rId3" action="ppaction://hlinkfile"/>
              </a:rPr>
              <a:t>·</a:t>
            </a:r>
            <a:r>
              <a:rPr kumimoji="1" lang="en-US" altLang="zh-CN" sz="4000" b="1" dirty="0">
                <a:solidFill>
                  <a:srgbClr val="FF3300"/>
                </a:solidFill>
                <a:latin typeface="Times New Roman" pitchFamily="18" charset="0"/>
                <a:hlinkClick r:id="rId3" action="ppaction://hlinkfile"/>
              </a:rPr>
              <a:t> </a:t>
            </a:r>
            <a:r>
              <a:rPr kumimoji="1" lang="zh-CN" altLang="en-US" sz="4000" b="1" dirty="0">
                <a:solidFill>
                  <a:srgbClr val="FF3300"/>
                </a:solidFill>
                <a:latin typeface="Times New Roman" pitchFamily="18" charset="0"/>
                <a:hlinkClick r:id="rId3" action="ppaction://hlinkfile"/>
              </a:rPr>
              <a:t>雪</a:t>
            </a:r>
            <a:endParaRPr kumimoji="1" lang="zh-CN" altLang="en-US" sz="1000" b="1" dirty="0">
              <a:solidFill>
                <a:srgbClr val="FF3300"/>
              </a:solidFill>
              <a:latin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</a:rPr>
              <a:t>毛泽东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(1936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</a:rPr>
              <a:t>年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</a:rPr>
              <a:t>月）</a:t>
            </a:r>
            <a:endParaRPr kumimoji="1" lang="zh-CN" altLang="en-US" sz="3200" b="1" dirty="0">
              <a:solidFill>
                <a:srgbClr val="FF3300"/>
              </a:solidFill>
              <a:latin typeface="Times New Roman" pitchFamily="18" charset="0"/>
            </a:endParaRPr>
          </a:p>
          <a:p>
            <a:r>
              <a:rPr kumimoji="1" lang="zh-CN" altLang="en-US" sz="3200" dirty="0">
                <a:solidFill>
                  <a:srgbClr val="FF3300"/>
                </a:solidFill>
                <a:latin typeface="Times New Roman" pitchFamily="18" charset="0"/>
              </a:rPr>
              <a:t>        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北国</a:t>
            </a:r>
            <a:r>
              <a:rPr kumimoji="1" lang="en-US" altLang="zh-CN" sz="3200" b="1" dirty="0">
                <a:solidFill>
                  <a:srgbClr val="FF3300"/>
                </a:solidFill>
                <a:latin typeface="Batang" pitchFamily="18" charset="-127"/>
                <a:ea typeface="Batang" pitchFamily="18" charset="-127"/>
              </a:rPr>
              <a:t>/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风光，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千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里</a:t>
            </a:r>
            <a:r>
              <a:rPr kumimoji="1" lang="en-US" altLang="zh-CN" sz="3200" b="1" dirty="0">
                <a:solidFill>
                  <a:srgbClr val="FF3300"/>
                </a:solidFill>
                <a:latin typeface="Batang" pitchFamily="18" charset="-127"/>
                <a:ea typeface="Batang" pitchFamily="18" charset="-127"/>
              </a:rPr>
              <a:t>/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冰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封</a:t>
            </a:r>
            <a:r>
              <a:rPr kumimoji="1" lang="zh-CN" altLang="en-US" sz="3200" b="1" dirty="0">
                <a:solidFill>
                  <a:srgbClr val="FF3300"/>
                </a:solidFill>
                <a:latin typeface="Times New Roman" pitchFamily="18" charset="0"/>
              </a:rPr>
              <a:t>，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万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里</a:t>
            </a:r>
            <a:r>
              <a:rPr kumimoji="1" lang="en-US" altLang="zh-CN" sz="3200" b="1" dirty="0">
                <a:solidFill>
                  <a:srgbClr val="FF3300"/>
                </a:solidFill>
                <a:latin typeface="Batang" pitchFamily="18" charset="-127"/>
                <a:ea typeface="Batang" pitchFamily="18" charset="-127"/>
              </a:rPr>
              <a:t>/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雪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飘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。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望</a:t>
            </a:r>
            <a:r>
              <a:rPr kumimoji="1" lang="en-US" altLang="zh-CN" sz="3200" b="1" dirty="0">
                <a:solidFill>
                  <a:srgbClr val="FF3300"/>
                </a:solidFill>
                <a:latin typeface="Batang" pitchFamily="18" charset="-127"/>
                <a:ea typeface="Batang" pitchFamily="18" charset="-127"/>
              </a:rPr>
              <a:t>/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长城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内外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，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惟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余</a:t>
            </a:r>
            <a:r>
              <a:rPr kumimoji="1" lang="en-US" altLang="zh-CN" sz="3200" b="1" dirty="0">
                <a:solidFill>
                  <a:srgbClr val="FF3300"/>
                </a:solidFill>
                <a:latin typeface="Batang" pitchFamily="18" charset="-127"/>
                <a:ea typeface="Batang" pitchFamily="18" charset="-127"/>
              </a:rPr>
              <a:t>/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莽莽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；大河</a:t>
            </a:r>
            <a:r>
              <a:rPr kumimoji="1" lang="en-US" altLang="zh-CN" sz="3200" b="1" dirty="0">
                <a:solidFill>
                  <a:srgbClr val="FF3300"/>
                </a:solidFill>
                <a:latin typeface="Batang" pitchFamily="18" charset="-127"/>
                <a:ea typeface="Batang" pitchFamily="18" charset="-127"/>
              </a:rPr>
              <a:t>/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上下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，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顿失</a:t>
            </a:r>
            <a:r>
              <a:rPr kumimoji="1" lang="en-US" altLang="zh-CN" sz="3200" b="1" dirty="0">
                <a:solidFill>
                  <a:srgbClr val="FF3300"/>
                </a:solidFill>
                <a:latin typeface="Batang" pitchFamily="18" charset="-127"/>
                <a:ea typeface="Batang" pitchFamily="18" charset="-127"/>
              </a:rPr>
              <a:t>/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滔滔。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山舞</a:t>
            </a:r>
            <a:r>
              <a:rPr kumimoji="1" lang="en-US" altLang="zh-CN" sz="3200" b="1" dirty="0">
                <a:solidFill>
                  <a:srgbClr val="FF3300"/>
                </a:solidFill>
                <a:latin typeface="Batang" pitchFamily="18" charset="-127"/>
                <a:ea typeface="Batang" pitchFamily="18" charset="-127"/>
              </a:rPr>
              <a:t>/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银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蛇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，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原驰</a:t>
            </a:r>
            <a:r>
              <a:rPr kumimoji="1" lang="en-US" altLang="zh-CN" sz="3200" b="1" dirty="0">
                <a:solidFill>
                  <a:srgbClr val="FF3300"/>
                </a:solidFill>
                <a:latin typeface="Batang" pitchFamily="18" charset="-127"/>
                <a:ea typeface="Batang" pitchFamily="18" charset="-127"/>
              </a:rPr>
              <a:t>/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蜡象，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欲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与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天公</a:t>
            </a:r>
            <a:r>
              <a:rPr kumimoji="1" lang="en-US" altLang="zh-CN" sz="3200" b="1" dirty="0">
                <a:solidFill>
                  <a:srgbClr val="FF3300"/>
                </a:solidFill>
                <a:latin typeface="Batang" pitchFamily="18" charset="-127"/>
                <a:ea typeface="Batang" pitchFamily="18" charset="-127"/>
              </a:rPr>
              <a:t>/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试比高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。须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晴日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，看</a:t>
            </a:r>
            <a:r>
              <a:rPr kumimoji="1" lang="en-US" altLang="zh-CN" sz="3200" b="1" dirty="0">
                <a:solidFill>
                  <a:srgbClr val="FF3300"/>
                </a:solidFill>
                <a:latin typeface="Batang" pitchFamily="18" charset="-127"/>
                <a:ea typeface="Batang" pitchFamily="18" charset="-127"/>
              </a:rPr>
              <a:t>/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红装</a:t>
            </a:r>
            <a:r>
              <a:rPr kumimoji="1" lang="en-US" altLang="zh-CN" sz="3200" b="1" dirty="0">
                <a:solidFill>
                  <a:srgbClr val="FF3300"/>
                </a:solidFill>
                <a:latin typeface="Batang" pitchFamily="18" charset="-127"/>
                <a:ea typeface="Batang" pitchFamily="18" charset="-127"/>
              </a:rPr>
              <a:t>/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素裹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，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分外</a:t>
            </a:r>
            <a:r>
              <a:rPr kumimoji="1" lang="en-US" altLang="zh-CN" sz="3200" b="1" dirty="0">
                <a:solidFill>
                  <a:srgbClr val="FF3300"/>
                </a:solidFill>
                <a:latin typeface="Batang" pitchFamily="18" charset="-127"/>
                <a:ea typeface="Batang" pitchFamily="18" charset="-127"/>
              </a:rPr>
              <a:t>/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妖娆。</a:t>
            </a:r>
          </a:p>
          <a:p>
            <a:pPr algn="ctr"/>
            <a:endParaRPr kumimoji="1" lang="zh-CN" altLang="en-US" sz="3200" b="1" dirty="0">
              <a:solidFill>
                <a:srgbClr val="FF3300"/>
              </a:solidFill>
              <a:latin typeface="Times New Roman" pitchFamily="18" charset="0"/>
            </a:endParaRPr>
          </a:p>
          <a:p>
            <a:r>
              <a:rPr kumimoji="1" lang="zh-CN" altLang="en-US" sz="3200" b="1" dirty="0">
                <a:solidFill>
                  <a:srgbClr val="FF3300"/>
                </a:solidFill>
                <a:latin typeface="Times New Roman" pitchFamily="18" charset="0"/>
              </a:rPr>
              <a:t>        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江山</a:t>
            </a:r>
            <a:r>
              <a:rPr kumimoji="1" lang="en-US" altLang="zh-CN" sz="3200" b="1" dirty="0">
                <a:solidFill>
                  <a:srgbClr val="FF3300"/>
                </a:solidFill>
                <a:latin typeface="Batang" pitchFamily="18" charset="-127"/>
                <a:ea typeface="Batang" pitchFamily="18" charset="-127"/>
              </a:rPr>
              <a:t>/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如此多娇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，引</a:t>
            </a:r>
            <a:r>
              <a:rPr kumimoji="1" lang="en-US" altLang="zh-CN" sz="3200" b="1" dirty="0">
                <a:solidFill>
                  <a:srgbClr val="FF3300"/>
                </a:solidFill>
                <a:latin typeface="Batang" pitchFamily="18" charset="-127"/>
                <a:ea typeface="Batang" pitchFamily="18" charset="-127"/>
              </a:rPr>
              <a:t>/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无数英雄</a:t>
            </a:r>
            <a:r>
              <a:rPr kumimoji="1" lang="en-US" altLang="zh-CN" sz="3200" b="1" dirty="0">
                <a:solidFill>
                  <a:srgbClr val="FF3300"/>
                </a:solidFill>
                <a:latin typeface="Batang" pitchFamily="18" charset="-127"/>
                <a:ea typeface="Batang" pitchFamily="18" charset="-127"/>
              </a:rPr>
              <a:t>/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竞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折腰。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惜</a:t>
            </a:r>
            <a:r>
              <a:rPr kumimoji="1" lang="en-US" altLang="zh-CN" sz="3200" b="1" dirty="0">
                <a:solidFill>
                  <a:srgbClr val="FF3300"/>
                </a:solidFill>
                <a:latin typeface="Batang" pitchFamily="18" charset="-127"/>
                <a:ea typeface="Batang" pitchFamily="18" charset="-127"/>
              </a:rPr>
              <a:t>/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秦皇汉武，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略输</a:t>
            </a:r>
            <a:r>
              <a:rPr kumimoji="1" lang="en-US" altLang="zh-CN" sz="3200" b="1" dirty="0">
                <a:solidFill>
                  <a:srgbClr val="FF3300"/>
                </a:solidFill>
                <a:latin typeface="Batang" pitchFamily="18" charset="-127"/>
                <a:ea typeface="Batang" pitchFamily="18" charset="-127"/>
              </a:rPr>
              <a:t>/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文采；唐宗宋祖，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稍逊</a:t>
            </a:r>
            <a:r>
              <a:rPr kumimoji="1" lang="en-US" altLang="zh-CN" sz="3200" b="1" dirty="0">
                <a:solidFill>
                  <a:srgbClr val="FF3300"/>
                </a:solidFill>
                <a:latin typeface="Batang" pitchFamily="18" charset="-127"/>
                <a:ea typeface="Batang" pitchFamily="18" charset="-127"/>
              </a:rPr>
              <a:t>/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风骚。一代天骄，成吉思汗，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只识</a:t>
            </a:r>
            <a:r>
              <a:rPr kumimoji="1" lang="en-US" altLang="zh-CN" sz="3200" b="1" dirty="0">
                <a:solidFill>
                  <a:srgbClr val="FF3300"/>
                </a:solidFill>
                <a:latin typeface="Batang" pitchFamily="18" charset="-127"/>
                <a:ea typeface="Batang" pitchFamily="18" charset="-127"/>
              </a:rPr>
              <a:t>/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弯弓</a:t>
            </a:r>
            <a:r>
              <a:rPr kumimoji="1" lang="en-US" altLang="zh-CN" sz="3200" b="1" dirty="0">
                <a:solidFill>
                  <a:srgbClr val="FF3300"/>
                </a:solidFill>
                <a:latin typeface="Batang" pitchFamily="18" charset="-127"/>
                <a:ea typeface="Batang" pitchFamily="18" charset="-127"/>
              </a:rPr>
              <a:t>/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射大雕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。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俱往矣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，数</a:t>
            </a:r>
            <a:r>
              <a:rPr kumimoji="1" lang="en-US" altLang="zh-CN" sz="3200" b="1" dirty="0">
                <a:solidFill>
                  <a:srgbClr val="FF3300"/>
                </a:solidFill>
                <a:latin typeface="Batang" pitchFamily="18" charset="-127"/>
                <a:ea typeface="Batang" pitchFamily="18" charset="-127"/>
              </a:rPr>
              <a:t>/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风流人物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，还看</a:t>
            </a:r>
            <a:r>
              <a:rPr kumimoji="1" lang="en-US" altLang="zh-CN" sz="3200" b="1" dirty="0">
                <a:solidFill>
                  <a:srgbClr val="FF3300"/>
                </a:solidFill>
                <a:latin typeface="Batang" pitchFamily="18" charset="-127"/>
                <a:ea typeface="Batang" pitchFamily="18" charset="-127"/>
              </a:rPr>
              <a:t>/</a:t>
            </a:r>
            <a:r>
              <a:rPr kumimoji="1" lang="zh-CN" altLang="en-US" sz="3200" b="1" u="sng" dirty="0">
                <a:solidFill>
                  <a:srgbClr val="0000FF"/>
                </a:solidFill>
                <a:latin typeface="Times New Roman" pitchFamily="18" charset="0"/>
              </a:rPr>
              <a:t>今朝</a:t>
            </a:r>
            <a:r>
              <a:rPr kumimoji="1" lang="zh-CN" altLang="en-US" sz="3200" b="1" dirty="0">
                <a:solidFill>
                  <a:srgbClr val="0000FF"/>
                </a:solidFill>
                <a:latin typeface="Times New Roman" pitchFamily="18" charset="0"/>
              </a:rPr>
              <a:t>。</a:t>
            </a:r>
          </a:p>
        </p:txBody>
      </p:sp>
      <p:sp>
        <p:nvSpPr>
          <p:cNvPr id="131078" name="Text Box 6"/>
          <p:cNvSpPr txBox="1">
            <a:spLocks noChangeArrowheads="1"/>
          </p:cNvSpPr>
          <p:nvPr/>
        </p:nvSpPr>
        <p:spPr bwMode="auto">
          <a:xfrm>
            <a:off x="7704138" y="6278563"/>
            <a:ext cx="14398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hlinkClick r:id="rId4" action="ppaction://hlinksldjump"/>
              </a:rPr>
              <a:t>返   回</a:t>
            </a:r>
            <a:endParaRPr lang="zh-CN" altLang="en-US" sz="3200" b="1">
              <a:solidFill>
                <a:srgbClr val="0000FF"/>
              </a:solidFill>
            </a:endParaRPr>
          </a:p>
        </p:txBody>
      </p:sp>
      <p:sp>
        <p:nvSpPr>
          <p:cNvPr id="5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1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1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31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1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611188" y="620713"/>
            <a:ext cx="7991475" cy="594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sz="4800" b="1" dirty="0">
                <a:solidFill>
                  <a:srgbClr val="9966FF"/>
                </a:solidFill>
                <a:latin typeface="Times New Roman" pitchFamily="18" charset="0"/>
              </a:rPr>
              <a:t>注意下列加横线字的读音</a:t>
            </a:r>
          </a:p>
          <a:p>
            <a:r>
              <a:rPr lang="zh-CN" sz="4800" b="1" u="sng" dirty="0">
                <a:solidFill>
                  <a:srgbClr val="CC00CC"/>
                </a:solidFill>
                <a:latin typeface="Times New Roman" pitchFamily="18" charset="0"/>
              </a:rPr>
              <a:t>莽</a:t>
            </a:r>
            <a:r>
              <a:rPr lang="zh-CN" sz="4800" b="1" dirty="0">
                <a:solidFill>
                  <a:srgbClr val="9966FF"/>
                </a:solidFill>
                <a:latin typeface="Times New Roman" pitchFamily="18" charset="0"/>
              </a:rPr>
              <a:t>莽</a:t>
            </a:r>
            <a:r>
              <a:rPr lang="zh-CN" sz="4800" b="1" dirty="0">
                <a:solidFill>
                  <a:srgbClr val="CC00CC"/>
                </a:solidFill>
                <a:latin typeface="Times New Roman" pitchFamily="18" charset="0"/>
              </a:rPr>
              <a:t>（   </a:t>
            </a:r>
            <a:r>
              <a:rPr lang="zh-CN" altLang="zh-CN" sz="4800" b="1" dirty="0">
                <a:solidFill>
                  <a:srgbClr val="CC00CC"/>
                </a:solidFill>
                <a:latin typeface="Times New Roman" pitchFamily="18" charset="0"/>
              </a:rPr>
              <a:t>mǎng     </a:t>
            </a:r>
            <a:r>
              <a:rPr lang="zh-CN" sz="4800" b="1" dirty="0">
                <a:solidFill>
                  <a:srgbClr val="CC00CC"/>
                </a:solidFill>
                <a:latin typeface="Times New Roman" pitchFamily="18" charset="0"/>
              </a:rPr>
              <a:t>） </a:t>
            </a:r>
          </a:p>
          <a:p>
            <a:r>
              <a:rPr lang="zh-CN" sz="4800" b="1" u="sng" dirty="0">
                <a:solidFill>
                  <a:srgbClr val="CC00CC"/>
                </a:solidFill>
                <a:latin typeface="Times New Roman" pitchFamily="18" charset="0"/>
              </a:rPr>
              <a:t>分</a:t>
            </a:r>
            <a:r>
              <a:rPr lang="zh-CN" sz="4800" b="1" dirty="0">
                <a:solidFill>
                  <a:srgbClr val="9966FF"/>
                </a:solidFill>
                <a:latin typeface="Times New Roman" pitchFamily="18" charset="0"/>
              </a:rPr>
              <a:t>外妖</a:t>
            </a:r>
            <a:r>
              <a:rPr lang="zh-CN" sz="4800" b="1" u="sng" dirty="0">
                <a:solidFill>
                  <a:srgbClr val="CC00CC"/>
                </a:solidFill>
                <a:latin typeface="Times New Roman" pitchFamily="18" charset="0"/>
              </a:rPr>
              <a:t>娆</a:t>
            </a:r>
            <a:r>
              <a:rPr lang="zh-CN" sz="4800" b="1" dirty="0">
                <a:solidFill>
                  <a:srgbClr val="CC00CC"/>
                </a:solidFill>
                <a:latin typeface="Times New Roman" pitchFamily="18" charset="0"/>
              </a:rPr>
              <a:t>（    </a:t>
            </a:r>
            <a:r>
              <a:rPr lang="zh-CN" altLang="zh-CN" sz="4800" b="1" dirty="0">
                <a:solidFill>
                  <a:srgbClr val="CC00CC"/>
                </a:solidFill>
                <a:latin typeface="Times New Roman" pitchFamily="18" charset="0"/>
              </a:rPr>
              <a:t>fèn      ráo      </a:t>
            </a:r>
            <a:r>
              <a:rPr lang="zh-CN" sz="4800" b="1" dirty="0">
                <a:solidFill>
                  <a:srgbClr val="CC00CC"/>
                </a:solidFill>
                <a:latin typeface="Times New Roman" pitchFamily="18" charset="0"/>
              </a:rPr>
              <a:t>）</a:t>
            </a:r>
          </a:p>
          <a:p>
            <a:r>
              <a:rPr lang="zh-CN" sz="4800" b="1" dirty="0">
                <a:solidFill>
                  <a:srgbClr val="9966FF"/>
                </a:solidFill>
                <a:latin typeface="Times New Roman" pitchFamily="18" charset="0"/>
              </a:rPr>
              <a:t>成吉思</a:t>
            </a:r>
            <a:r>
              <a:rPr lang="zh-CN" sz="4800" b="1" u="sng" dirty="0">
                <a:solidFill>
                  <a:srgbClr val="CC00CC"/>
                </a:solidFill>
                <a:latin typeface="Times New Roman" pitchFamily="18" charset="0"/>
              </a:rPr>
              <a:t>汗</a:t>
            </a:r>
            <a:r>
              <a:rPr lang="zh-CN" sz="4800" b="1" dirty="0">
                <a:solidFill>
                  <a:srgbClr val="CC00CC"/>
                </a:solidFill>
                <a:latin typeface="Times New Roman" pitchFamily="18" charset="0"/>
              </a:rPr>
              <a:t>（   </a:t>
            </a:r>
            <a:r>
              <a:rPr lang="zh-CN" altLang="zh-CN" sz="4800" b="1" dirty="0">
                <a:solidFill>
                  <a:srgbClr val="CC00CC"/>
                </a:solidFill>
                <a:latin typeface="Times New Roman" pitchFamily="18" charset="0"/>
              </a:rPr>
              <a:t>hán     </a:t>
            </a:r>
            <a:r>
              <a:rPr lang="zh-CN" sz="4800" b="1" dirty="0">
                <a:solidFill>
                  <a:srgbClr val="CC00CC"/>
                </a:solidFill>
                <a:latin typeface="Times New Roman" pitchFamily="18" charset="0"/>
              </a:rPr>
              <a:t>）</a:t>
            </a:r>
          </a:p>
          <a:p>
            <a:r>
              <a:rPr lang="zh-CN" sz="4800" b="1" u="sng" dirty="0">
                <a:solidFill>
                  <a:srgbClr val="CC00CC"/>
                </a:solidFill>
                <a:latin typeface="Times New Roman" pitchFamily="18" charset="0"/>
              </a:rPr>
              <a:t>数</a:t>
            </a:r>
            <a:r>
              <a:rPr lang="zh-CN" sz="4800" b="1" dirty="0">
                <a:solidFill>
                  <a:srgbClr val="9966FF"/>
                </a:solidFill>
                <a:latin typeface="Times New Roman" pitchFamily="18" charset="0"/>
              </a:rPr>
              <a:t>风流人物</a:t>
            </a:r>
            <a:r>
              <a:rPr lang="zh-CN" sz="4800" b="1" dirty="0">
                <a:solidFill>
                  <a:srgbClr val="CC00CC"/>
                </a:solidFill>
                <a:latin typeface="Times New Roman" pitchFamily="18" charset="0"/>
              </a:rPr>
              <a:t>（      </a:t>
            </a:r>
            <a:r>
              <a:rPr lang="zh-CN" altLang="zh-CN" sz="4800" b="1" dirty="0">
                <a:solidFill>
                  <a:srgbClr val="CC00CC"/>
                </a:solidFill>
                <a:latin typeface="Times New Roman" pitchFamily="18" charset="0"/>
              </a:rPr>
              <a:t>shǔ     </a:t>
            </a:r>
            <a:r>
              <a:rPr lang="zh-CN" sz="4800" b="1" dirty="0">
                <a:solidFill>
                  <a:srgbClr val="CC00CC"/>
                </a:solidFill>
                <a:latin typeface="Times New Roman" pitchFamily="18" charset="0"/>
              </a:rPr>
              <a:t>）</a:t>
            </a:r>
          </a:p>
          <a:p>
            <a:r>
              <a:rPr lang="zh-CN" sz="4800" b="1" dirty="0">
                <a:solidFill>
                  <a:srgbClr val="9966FF"/>
                </a:solidFill>
                <a:latin typeface="Times New Roman" pitchFamily="18" charset="0"/>
              </a:rPr>
              <a:t>稍</a:t>
            </a:r>
            <a:r>
              <a:rPr lang="zh-CN" sz="4800" b="1" u="sng" dirty="0">
                <a:solidFill>
                  <a:srgbClr val="CC00CC"/>
                </a:solidFill>
                <a:latin typeface="Times New Roman" pitchFamily="18" charset="0"/>
              </a:rPr>
              <a:t>逊</a:t>
            </a:r>
            <a:r>
              <a:rPr lang="zh-CN" sz="4800" b="1" dirty="0">
                <a:solidFill>
                  <a:srgbClr val="9966FF"/>
                </a:solidFill>
                <a:latin typeface="Times New Roman" pitchFamily="18" charset="0"/>
              </a:rPr>
              <a:t>风骚</a:t>
            </a:r>
            <a:r>
              <a:rPr lang="zh-CN" sz="4800" b="1" dirty="0">
                <a:solidFill>
                  <a:srgbClr val="CC00CC"/>
                </a:solidFill>
                <a:latin typeface="Times New Roman" pitchFamily="18" charset="0"/>
              </a:rPr>
              <a:t>（    </a:t>
            </a:r>
            <a:r>
              <a:rPr lang="zh-CN" altLang="zh-CN" sz="4800" b="1" dirty="0">
                <a:solidFill>
                  <a:srgbClr val="CC00CC"/>
                </a:solidFill>
                <a:latin typeface="Times New Roman" pitchFamily="18" charset="0"/>
              </a:rPr>
              <a:t>xùn      </a:t>
            </a:r>
            <a:r>
              <a:rPr lang="zh-CN" sz="4800" b="1" dirty="0">
                <a:solidFill>
                  <a:srgbClr val="CC00CC"/>
                </a:solidFill>
                <a:latin typeface="Times New Roman" pitchFamily="18" charset="0"/>
              </a:rPr>
              <a:t>）</a:t>
            </a:r>
          </a:p>
          <a:p>
            <a:r>
              <a:rPr lang="zh-CN" sz="4800" b="1" u="sng" dirty="0">
                <a:solidFill>
                  <a:srgbClr val="CC00CC"/>
                </a:solidFill>
                <a:latin typeface="Times New Roman" pitchFamily="18" charset="0"/>
              </a:rPr>
              <a:t>沁 </a:t>
            </a:r>
            <a:r>
              <a:rPr lang="zh-CN" sz="3600" b="1" dirty="0">
                <a:solidFill>
                  <a:srgbClr val="CC00CC"/>
                </a:solidFill>
                <a:latin typeface="Times New Roman" pitchFamily="18" charset="0"/>
              </a:rPr>
              <a:t>（      </a:t>
            </a:r>
            <a:r>
              <a:rPr lang="zh-CN" altLang="zh-CN" sz="4800" b="1" dirty="0">
                <a:solidFill>
                  <a:srgbClr val="CC00CC"/>
                </a:solidFill>
                <a:latin typeface="Times New Roman" pitchFamily="18" charset="0"/>
              </a:rPr>
              <a:t>qìn  </a:t>
            </a:r>
            <a:r>
              <a:rPr lang="zh-CN" altLang="zh-CN" sz="3600" b="1" dirty="0">
                <a:solidFill>
                  <a:srgbClr val="CC00CC"/>
                </a:solidFill>
                <a:latin typeface="Times New Roman" pitchFamily="18" charset="0"/>
              </a:rPr>
              <a:t> </a:t>
            </a:r>
            <a:r>
              <a:rPr lang="zh-CN" sz="3600" b="1" dirty="0">
                <a:solidFill>
                  <a:srgbClr val="CC00CC"/>
                </a:solidFill>
                <a:latin typeface="Times New Roman" pitchFamily="18" charset="0"/>
              </a:rPr>
              <a:t>）</a:t>
            </a:r>
            <a:r>
              <a:rPr lang="zh-CN" sz="3600" b="1" dirty="0">
                <a:latin typeface="Times New Roman" pitchFamily="18" charset="0"/>
              </a:rPr>
              <a:t> </a:t>
            </a:r>
          </a:p>
          <a:p>
            <a:r>
              <a:rPr lang="zh-CN" sz="4800" b="1" dirty="0">
                <a:solidFill>
                  <a:srgbClr val="9966FF"/>
                </a:solidFill>
                <a:latin typeface="Times New Roman" pitchFamily="18" charset="0"/>
              </a:rPr>
              <a:t>今</a:t>
            </a:r>
            <a:r>
              <a:rPr lang="zh-CN" sz="4800" b="1" u="sng" dirty="0">
                <a:solidFill>
                  <a:srgbClr val="CC00CC"/>
                </a:solidFill>
                <a:latin typeface="Times New Roman" pitchFamily="18" charset="0"/>
              </a:rPr>
              <a:t>朝 </a:t>
            </a:r>
            <a:r>
              <a:rPr lang="zh-CN" sz="3600" b="1" dirty="0">
                <a:solidFill>
                  <a:srgbClr val="CC00CC"/>
                </a:solidFill>
                <a:latin typeface="Times New Roman" pitchFamily="18" charset="0"/>
              </a:rPr>
              <a:t>（    </a:t>
            </a:r>
            <a:r>
              <a:rPr lang="zh-CN" altLang="zh-CN" sz="4800" b="1" dirty="0">
                <a:solidFill>
                  <a:srgbClr val="CC00CC"/>
                </a:solidFill>
                <a:latin typeface="Times New Roman" pitchFamily="18" charset="0"/>
              </a:rPr>
              <a:t>zhāo</a:t>
            </a:r>
            <a:r>
              <a:rPr lang="zh-CN" altLang="zh-CN" sz="3600" b="1" dirty="0">
                <a:solidFill>
                  <a:srgbClr val="CC00CC"/>
                </a:solidFill>
                <a:latin typeface="Times New Roman" pitchFamily="18" charset="0"/>
              </a:rPr>
              <a:t>    </a:t>
            </a:r>
            <a:r>
              <a:rPr lang="zh-CN" sz="3600" b="1" dirty="0">
                <a:solidFill>
                  <a:srgbClr val="CC00CC"/>
                </a:solidFill>
                <a:latin typeface="Times New Roman" pitchFamily="18" charset="0"/>
              </a:rPr>
              <a:t>）</a:t>
            </a:r>
          </a:p>
        </p:txBody>
      </p:sp>
      <p:sp>
        <p:nvSpPr>
          <p:cNvPr id="3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" fill="hold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" fill="hold"/>
                                        <p:tgtEl>
                                          <p:spTgt spid="153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" fill="hold"/>
                                        <p:tgtEl>
                                          <p:spTgt spid="153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153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153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" fill="hold"/>
                                        <p:tgtEl>
                                          <p:spTgt spid="153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" fill="hold"/>
                                        <p:tgtEl>
                                          <p:spTgt spid="153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长城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44450"/>
            <a:ext cx="8893175" cy="6670675"/>
          </a:xfrm>
          <a:prstGeom prst="rect">
            <a:avLst/>
          </a:prstGeom>
          <a:solidFill>
            <a:srgbClr val="FF00FF"/>
          </a:solidFill>
          <a:ln w="9525">
            <a:noFill/>
            <a:miter lim="800000"/>
            <a:headEnd/>
            <a:tailEnd/>
          </a:ln>
        </p:spPr>
      </p:pic>
      <p:sp>
        <p:nvSpPr>
          <p:cNvPr id="3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图片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950" y="115888"/>
            <a:ext cx="8893175" cy="667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雪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76250"/>
            <a:ext cx="4105275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 descr="images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549275"/>
            <a:ext cx="4105275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 descr="雪02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3789363"/>
            <a:ext cx="4105275" cy="274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 descr="image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92663" y="3778250"/>
            <a:ext cx="4100512" cy="274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lum bright="12000"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未命名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0"/>
            <a:ext cx="4643438" cy="5257800"/>
          </a:xfrm>
        </p:spPr>
        <p:txBody>
          <a:bodyPr/>
          <a:lstStyle/>
          <a:p>
            <a:pPr>
              <a:lnSpc>
                <a:spcPct val="8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sz="3900" b="1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北国风光，                                    </a:t>
            </a:r>
          </a:p>
          <a:p>
            <a:pPr>
              <a:lnSpc>
                <a:spcPct val="8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sz="3900" b="1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千里冰封，</a:t>
            </a:r>
          </a:p>
          <a:p>
            <a:pPr>
              <a:lnSpc>
                <a:spcPct val="8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sz="3900" b="1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万里雪飘。</a:t>
            </a:r>
          </a:p>
          <a:p>
            <a:pPr>
              <a:lnSpc>
                <a:spcPct val="8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sz="3900" b="1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望长城内外，</a:t>
            </a:r>
          </a:p>
          <a:p>
            <a:pPr>
              <a:lnSpc>
                <a:spcPct val="8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sz="3900" b="1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惟余莽莽。</a:t>
            </a:r>
          </a:p>
          <a:p>
            <a:pPr>
              <a:lnSpc>
                <a:spcPct val="8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sz="3900" b="1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大河上下，</a:t>
            </a:r>
          </a:p>
          <a:p>
            <a:pPr>
              <a:lnSpc>
                <a:spcPct val="8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sz="3900" b="1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顿失滔滔。</a:t>
            </a:r>
          </a:p>
          <a:p>
            <a:pPr>
              <a:lnSpc>
                <a:spcPct val="8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sz="3900" b="1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山舞银蛇，</a:t>
            </a:r>
          </a:p>
          <a:p>
            <a:pPr>
              <a:lnSpc>
                <a:spcPct val="8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sz="3900" b="1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原驰蜡象。</a:t>
            </a:r>
          </a:p>
          <a:p>
            <a:pPr>
              <a:lnSpc>
                <a:spcPct val="8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sz="3900" b="1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欲与天公试比高。</a:t>
            </a:r>
          </a:p>
          <a:p>
            <a:pPr>
              <a:lnSpc>
                <a:spcPct val="8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sz="3900" b="1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须晴日，</a:t>
            </a:r>
          </a:p>
          <a:p>
            <a:pPr>
              <a:lnSpc>
                <a:spcPct val="8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sz="3900" b="1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看红装素裹，</a:t>
            </a:r>
          </a:p>
          <a:p>
            <a:pPr>
              <a:lnSpc>
                <a:spcPct val="8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sz="3900" b="1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分外妖娆</a:t>
            </a:r>
            <a:r>
              <a:rPr lang="zh-CN" sz="3900" b="1">
                <a:solidFill>
                  <a:srgbClr val="000066"/>
                </a:solidFill>
                <a:latin typeface="华文彩云" pitchFamily="2" charset="-122"/>
                <a:ea typeface="华文彩云" pitchFamily="2" charset="-122"/>
              </a:rPr>
              <a:t>。</a:t>
            </a:r>
          </a:p>
          <a:p>
            <a:pPr>
              <a:lnSpc>
                <a:spcPct val="85000"/>
              </a:lnSpc>
              <a:spcBef>
                <a:spcPct val="0"/>
              </a:spcBef>
            </a:pPr>
            <a:endParaRPr lang="zh-CN" sz="3900" b="1">
              <a:solidFill>
                <a:srgbClr val="000066"/>
              </a:solidFill>
              <a:latin typeface="华文彩云" pitchFamily="2" charset="-122"/>
              <a:ea typeface="华文彩云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zh-CN" altLang="zh-CN" sz="3900">
              <a:latin typeface="华文彩云" pitchFamily="2" charset="-122"/>
              <a:ea typeface="华文彩云" pitchFamily="2" charset="-122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3924300" y="0"/>
            <a:ext cx="5219700" cy="5715000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itchFamily="2" charset="-122"/>
              </a:rPr>
              <a:t>江山如此多娇，</a:t>
            </a:r>
          </a:p>
          <a:p>
            <a:pPr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itchFamily="2" charset="-122"/>
              </a:rPr>
              <a:t>引无数英雄竞折腰。</a:t>
            </a:r>
          </a:p>
          <a:p>
            <a:pPr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itchFamily="2" charset="-122"/>
              </a:rPr>
              <a:t>惜秦皇汉武，</a:t>
            </a:r>
          </a:p>
          <a:p>
            <a:pPr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itchFamily="2" charset="-122"/>
              </a:rPr>
              <a:t>略输文采。</a:t>
            </a:r>
          </a:p>
          <a:p>
            <a:pPr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itchFamily="2" charset="-122"/>
              </a:rPr>
              <a:t>唐宗宋祖，</a:t>
            </a:r>
          </a:p>
          <a:p>
            <a:pPr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itchFamily="2" charset="-122"/>
              </a:rPr>
              <a:t>稍逊风骚。</a:t>
            </a:r>
          </a:p>
          <a:p>
            <a:pPr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itchFamily="2" charset="-122"/>
              </a:rPr>
              <a:t>一代天骄，</a:t>
            </a:r>
          </a:p>
          <a:p>
            <a:pPr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itchFamily="2" charset="-122"/>
              </a:rPr>
              <a:t>成吉思汗，</a:t>
            </a:r>
          </a:p>
          <a:p>
            <a:pPr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itchFamily="2" charset="-122"/>
              </a:rPr>
              <a:t>只识弯弓射大雕。</a:t>
            </a:r>
          </a:p>
          <a:p>
            <a:pPr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itchFamily="2" charset="-122"/>
              </a:rPr>
              <a:t>俱往矣，</a:t>
            </a:r>
          </a:p>
          <a:p>
            <a:pPr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itchFamily="2" charset="-122"/>
              </a:rPr>
              <a:t>数风流人物，</a:t>
            </a:r>
          </a:p>
          <a:p>
            <a:pPr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itchFamily="2" charset="-122"/>
              </a:rPr>
              <a:t>还看今朝。</a:t>
            </a:r>
          </a:p>
          <a:p>
            <a:pPr>
              <a:lnSpc>
                <a:spcPct val="80000"/>
              </a:lnSpc>
            </a:pPr>
            <a:endParaRPr lang="zh-CN" altLang="en-US" sz="3900" dirty="0">
              <a:solidFill>
                <a:srgbClr val="000066"/>
              </a:solidFill>
              <a:ea typeface="华文新魏" pitchFamily="2" charset="-122"/>
            </a:endParaRPr>
          </a:p>
        </p:txBody>
      </p:sp>
      <p:sp>
        <p:nvSpPr>
          <p:cNvPr id="4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6286512" y="6353175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7488250" y="6353175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 descr="绿色大理石"/>
          <p:cNvSpPr txBox="1">
            <a:spLocks noChangeArrowheads="1"/>
          </p:cNvSpPr>
          <p:nvPr/>
        </p:nvSpPr>
        <p:spPr bwMode="auto">
          <a:xfrm>
            <a:off x="381000" y="304800"/>
            <a:ext cx="3124200" cy="914400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5400" b="1">
                <a:solidFill>
                  <a:srgbClr val="FF3300"/>
                </a:solidFill>
                <a:latin typeface="Times New Roman" pitchFamily="18" charset="0"/>
                <a:ea typeface="华文行楷" pitchFamily="2" charset="-122"/>
              </a:rPr>
              <a:t>理解课文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1403350" y="1773238"/>
            <a:ext cx="4681538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sz="7200" b="1">
                <a:solidFill>
                  <a:srgbClr val="0000FF"/>
                </a:solidFill>
                <a:latin typeface="Times New Roman" pitchFamily="18" charset="0"/>
                <a:ea typeface="隶书" pitchFamily="49" charset="-122"/>
              </a:rPr>
              <a:t>赏析上阙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323850" y="3429000"/>
            <a:ext cx="88201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4000" b="1">
                <a:latin typeface="华文中宋" pitchFamily="2" charset="-122"/>
                <a:ea typeface="华文中宋" pitchFamily="2" charset="-122"/>
              </a:rPr>
              <a:t>1</a:t>
            </a:r>
            <a:r>
              <a:rPr lang="zh-CN" sz="4000" b="1">
                <a:latin typeface="华文中宋" pitchFamily="2" charset="-122"/>
                <a:ea typeface="华文中宋" pitchFamily="2" charset="-122"/>
              </a:rPr>
              <a:t>、词的上阕是如何描写北方的壮丽的雪景的？抒发词作者怎样的思想感情？</a:t>
            </a:r>
          </a:p>
        </p:txBody>
      </p:sp>
      <p:sp>
        <p:nvSpPr>
          <p:cNvPr id="5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179388" y="333375"/>
            <a:ext cx="8820150" cy="1628775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zh-CN" sz="35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（</a:t>
            </a:r>
            <a:r>
              <a:rPr lang="zh-CN" altLang="zh-CN" sz="35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1</a:t>
            </a:r>
            <a:r>
              <a:rPr lang="zh-CN" sz="35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）哪些句子总写北方的雪景？你能用成语来概括北方的雪景吗？写景时，既有静景，又有动景，分别用了哪两个字？</a:t>
            </a: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684213" y="2349500"/>
            <a:ext cx="8027987" cy="305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sz="36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前三句总写北方的雪景。  </a:t>
            </a:r>
          </a:p>
          <a:p>
            <a:r>
              <a:rPr lang="zh-CN" sz="36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壮阔雄奇、玉砌银妆 、冰天雪地。</a:t>
            </a:r>
          </a:p>
          <a:p>
            <a:r>
              <a:rPr lang="zh-CN" sz="36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封、飘。静中有动，由下至上，由地面到空中，意境非常开阔，气魄宏大。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chemeClr val="accent1"/>
              </a:buClr>
              <a:buFont typeface="Wingdings" pitchFamily="2" charset="2"/>
              <a:buChar char="l"/>
            </a:pPr>
            <a:endParaRPr lang="zh-CN" altLang="zh-CN" sz="3600">
              <a:solidFill>
                <a:srgbClr val="FF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uild="p" autoUpdateAnimBg="0"/>
      <p:bldP spid="17411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95288" y="1341438"/>
            <a:ext cx="3962400" cy="4114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zh-CN" altLang="zh-CN" sz="35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(2)</a:t>
            </a:r>
            <a:r>
              <a:rPr lang="zh-CN" sz="35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作者对雪景的描述，由哪个字引起？它统摄的句子是哪几句？</a:t>
            </a:r>
          </a:p>
          <a:p>
            <a:pPr>
              <a:lnSpc>
                <a:spcPct val="110000"/>
              </a:lnSpc>
            </a:pPr>
            <a:endParaRPr lang="zh-CN" altLang="zh-CN" sz="3500" b="1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pic>
        <p:nvPicPr>
          <p:cNvPr id="18435" name="Picture 3" descr="毛泽东小照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873625" y="1989138"/>
            <a:ext cx="4270375" cy="3070225"/>
          </a:xfrm>
          <a:noFill/>
          <a:ln/>
        </p:spPr>
      </p:pic>
      <p:sp>
        <p:nvSpPr>
          <p:cNvPr id="4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539750" y="2636838"/>
            <a:ext cx="7704138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Font typeface="Arial" pitchFamily="34" charset="0"/>
              <a:buChar char="•"/>
            </a:pPr>
            <a:r>
              <a:rPr lang="zh-CN" sz="3600" b="1" dirty="0">
                <a:solidFill>
                  <a:srgbClr val="000099"/>
                </a:solidFill>
                <a:latin typeface="楷体_GB2312" pitchFamily="1" charset="-122"/>
                <a:ea typeface="楷体_GB2312" pitchFamily="1" charset="-122"/>
              </a:rPr>
              <a:t>由</a:t>
            </a:r>
            <a:r>
              <a:rPr lang="zh-CN" sz="3600" b="1" dirty="0">
                <a:solidFill>
                  <a:srgbClr val="000099"/>
                </a:solidFill>
                <a:latin typeface="Times New Roman"/>
                <a:ea typeface="楷体_GB2312" pitchFamily="1" charset="-122"/>
              </a:rPr>
              <a:t>“</a:t>
            </a:r>
            <a:r>
              <a:rPr lang="zh-CN" sz="3600" b="1" dirty="0">
                <a:solidFill>
                  <a:srgbClr val="000099"/>
                </a:solidFill>
                <a:latin typeface="楷体_GB2312" pitchFamily="1" charset="-122"/>
                <a:ea typeface="楷体_GB2312" pitchFamily="1" charset="-122"/>
              </a:rPr>
              <a:t>望</a:t>
            </a:r>
            <a:r>
              <a:rPr lang="zh-CN" sz="3600" b="1" dirty="0">
                <a:solidFill>
                  <a:srgbClr val="000099"/>
                </a:solidFill>
                <a:latin typeface="Times New Roman"/>
                <a:ea typeface="楷体_GB2312" pitchFamily="1" charset="-122"/>
              </a:rPr>
              <a:t>”</a:t>
            </a:r>
            <a:r>
              <a:rPr lang="zh-CN" sz="3600" b="1" dirty="0">
                <a:solidFill>
                  <a:srgbClr val="000099"/>
                </a:solidFill>
                <a:latin typeface="楷体_GB2312" pitchFamily="1" charset="-122"/>
                <a:ea typeface="楷体_GB2312" pitchFamily="1" charset="-122"/>
              </a:rPr>
              <a:t>字领起，</a:t>
            </a:r>
            <a:r>
              <a:rPr lang="zh-CN" sz="3600" b="1" dirty="0">
                <a:solidFill>
                  <a:srgbClr val="000099"/>
                </a:solidFill>
                <a:latin typeface="Times New Roman"/>
                <a:ea typeface="楷体_GB2312" pitchFamily="1" charset="-122"/>
              </a:rPr>
              <a:t>“</a:t>
            </a:r>
            <a:r>
              <a:rPr lang="zh-CN" sz="3600" b="1" dirty="0">
                <a:solidFill>
                  <a:srgbClr val="000099"/>
                </a:solidFill>
                <a:latin typeface="楷体_GB2312" pitchFamily="1" charset="-122"/>
                <a:ea typeface="楷体_GB2312" pitchFamily="1" charset="-122"/>
              </a:rPr>
              <a:t>望</a:t>
            </a:r>
            <a:r>
              <a:rPr lang="zh-CN" sz="3600" b="1" dirty="0">
                <a:solidFill>
                  <a:srgbClr val="000099"/>
                </a:solidFill>
                <a:latin typeface="Times New Roman"/>
                <a:ea typeface="楷体_GB2312" pitchFamily="1" charset="-122"/>
              </a:rPr>
              <a:t>”</a:t>
            </a:r>
            <a:r>
              <a:rPr lang="zh-CN" sz="3600" b="1" dirty="0">
                <a:solidFill>
                  <a:srgbClr val="000099"/>
                </a:solidFill>
                <a:latin typeface="楷体_GB2312" pitchFamily="1" charset="-122"/>
                <a:ea typeface="楷体_GB2312" pitchFamily="1" charset="-122"/>
              </a:rPr>
              <a:t>，有登高远眺之意，但所见内容既是实在的视觉感受，又带有很大</a:t>
            </a:r>
            <a:r>
              <a:rPr lang="zh-CN" sz="3600" b="1" dirty="0" smtClean="0">
                <a:solidFill>
                  <a:srgbClr val="000099"/>
                </a:solidFill>
                <a:latin typeface="楷体_GB2312" pitchFamily="1" charset="-122"/>
                <a:ea typeface="楷体_GB2312" pitchFamily="1" charset="-122"/>
              </a:rPr>
              <a:t>的</a:t>
            </a:r>
            <a:r>
              <a:rPr lang="zh-CN" altLang="en-US" sz="3600" b="1" dirty="0" smtClean="0">
                <a:solidFill>
                  <a:srgbClr val="000099"/>
                </a:solidFill>
                <a:latin typeface="楷体_GB2312" pitchFamily="1" charset="-122"/>
                <a:ea typeface="楷体_GB2312" pitchFamily="1" charset="-122"/>
              </a:rPr>
              <a:t>想象</a:t>
            </a:r>
            <a:r>
              <a:rPr lang="zh-CN" sz="3600" b="1" dirty="0" smtClean="0">
                <a:solidFill>
                  <a:srgbClr val="000099"/>
                </a:solidFill>
                <a:latin typeface="楷体_GB2312" pitchFamily="1" charset="-122"/>
                <a:ea typeface="楷体_GB2312" pitchFamily="1" charset="-122"/>
              </a:rPr>
              <a:t>成分</a:t>
            </a:r>
            <a:r>
              <a:rPr lang="zh-CN" sz="3600" b="1" dirty="0">
                <a:solidFill>
                  <a:srgbClr val="000099"/>
                </a:solidFill>
                <a:latin typeface="楷体_GB2312" pitchFamily="1" charset="-122"/>
                <a:ea typeface="楷体_GB2312" pitchFamily="1" charset="-122"/>
              </a:rPr>
              <a:t>。</a:t>
            </a:r>
          </a:p>
        </p:txBody>
      </p:sp>
      <p:sp>
        <p:nvSpPr>
          <p:cNvPr id="3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539750" y="765175"/>
            <a:ext cx="6324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4000" b="1">
                <a:solidFill>
                  <a:srgbClr val="FF33CC"/>
                </a:solidFill>
                <a:latin typeface="Times New Roman" pitchFamily="18" charset="0"/>
              </a:rPr>
              <a:t>1.</a:t>
            </a:r>
            <a:r>
              <a:rPr lang="zh-CN" altLang="zh-CN" sz="4000" b="1">
                <a:solidFill>
                  <a:srgbClr val="006600"/>
                </a:solidFill>
                <a:latin typeface="Times New Roman" pitchFamily="18" charset="0"/>
              </a:rPr>
              <a:t> </a:t>
            </a:r>
            <a:r>
              <a:rPr lang="zh-CN" sz="4000" b="1">
                <a:solidFill>
                  <a:srgbClr val="006600"/>
                </a:solidFill>
                <a:latin typeface="Times New Roman" pitchFamily="18" charset="0"/>
              </a:rPr>
              <a:t>山</a:t>
            </a:r>
            <a:r>
              <a:rPr lang="zh-CN" sz="4000" b="1">
                <a:solidFill>
                  <a:srgbClr val="FF3300"/>
                </a:solidFill>
                <a:latin typeface="Times New Roman" pitchFamily="18" charset="0"/>
              </a:rPr>
              <a:t>舞</a:t>
            </a:r>
            <a:r>
              <a:rPr lang="zh-CN" sz="4000" b="1">
                <a:solidFill>
                  <a:srgbClr val="006600"/>
                </a:solidFill>
                <a:latin typeface="Times New Roman" pitchFamily="18" charset="0"/>
              </a:rPr>
              <a:t>银蛇，原</a:t>
            </a:r>
            <a:r>
              <a:rPr lang="zh-CN" sz="4000" b="1">
                <a:solidFill>
                  <a:srgbClr val="FF3300"/>
                </a:solidFill>
                <a:latin typeface="Times New Roman" pitchFamily="18" charset="0"/>
              </a:rPr>
              <a:t>驰</a:t>
            </a:r>
            <a:r>
              <a:rPr lang="zh-CN" sz="4000" b="1">
                <a:solidFill>
                  <a:srgbClr val="006600"/>
                </a:solidFill>
                <a:latin typeface="Times New Roman" pitchFamily="18" charset="0"/>
              </a:rPr>
              <a:t>蜡象。</a:t>
            </a:r>
            <a:endParaRPr lang="zh-CN" sz="4000" b="1">
              <a:latin typeface="Times New Roman" pitchFamily="18" charset="0"/>
            </a:endParaRP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2484438" y="1701800"/>
            <a:ext cx="66595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600" b="1">
                <a:solidFill>
                  <a:srgbClr val="FF33CC"/>
                </a:solidFill>
                <a:latin typeface="Times New Roman" pitchFamily="18" charset="0"/>
              </a:rPr>
              <a:t>改写</a:t>
            </a:r>
            <a:r>
              <a:rPr lang="zh-CN" sz="3600" b="1">
                <a:solidFill>
                  <a:srgbClr val="0066FF"/>
                </a:solidFill>
                <a:latin typeface="Times New Roman" pitchFamily="18" charset="0"/>
              </a:rPr>
              <a:t>：</a:t>
            </a:r>
            <a:r>
              <a:rPr lang="zh-CN" sz="3600" b="1">
                <a:solidFill>
                  <a:srgbClr val="006600"/>
                </a:solidFill>
                <a:latin typeface="Times New Roman" pitchFamily="18" charset="0"/>
              </a:rPr>
              <a:t>山</a:t>
            </a:r>
            <a:r>
              <a:rPr lang="zh-CN" sz="3600" b="1">
                <a:solidFill>
                  <a:srgbClr val="FF3300"/>
                </a:solidFill>
                <a:latin typeface="Times New Roman" pitchFamily="18" charset="0"/>
              </a:rPr>
              <a:t>如</a:t>
            </a:r>
            <a:r>
              <a:rPr lang="zh-CN" sz="3600" b="1">
                <a:solidFill>
                  <a:srgbClr val="006600"/>
                </a:solidFill>
                <a:latin typeface="Times New Roman" pitchFamily="18" charset="0"/>
              </a:rPr>
              <a:t>银蛇，原</a:t>
            </a:r>
            <a:r>
              <a:rPr lang="zh-CN" sz="3600" b="1">
                <a:solidFill>
                  <a:srgbClr val="FF3300"/>
                </a:solidFill>
                <a:latin typeface="Times New Roman" pitchFamily="18" charset="0"/>
              </a:rPr>
              <a:t>似</a:t>
            </a:r>
            <a:r>
              <a:rPr lang="zh-CN" sz="3600" b="1">
                <a:solidFill>
                  <a:srgbClr val="006600"/>
                </a:solidFill>
                <a:latin typeface="Times New Roman" pitchFamily="18" charset="0"/>
              </a:rPr>
              <a:t>蜡象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396875" y="2708275"/>
            <a:ext cx="8135938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lang="zh-CN" sz="36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一</a:t>
            </a:r>
            <a:r>
              <a:rPr lang="zh-CN" sz="3600" b="1">
                <a:solidFill>
                  <a:schemeClr val="tx2"/>
                </a:solidFill>
                <a:latin typeface="Times New Roman"/>
                <a:ea typeface="黑体" pitchFamily="49" charset="-122"/>
              </a:rPr>
              <a:t>“</a:t>
            </a:r>
            <a:r>
              <a:rPr lang="zh-CN" sz="36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舞</a:t>
            </a:r>
            <a:r>
              <a:rPr lang="zh-CN" sz="3600" b="1">
                <a:solidFill>
                  <a:schemeClr val="tx2"/>
                </a:solidFill>
                <a:latin typeface="Times New Roman"/>
                <a:ea typeface="黑体" pitchFamily="49" charset="-122"/>
              </a:rPr>
              <a:t>”</a:t>
            </a:r>
            <a:r>
              <a:rPr lang="zh-CN" sz="36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一</a:t>
            </a:r>
            <a:r>
              <a:rPr lang="zh-CN" sz="3600" b="1">
                <a:solidFill>
                  <a:schemeClr val="tx2"/>
                </a:solidFill>
                <a:latin typeface="Times New Roman"/>
                <a:ea typeface="黑体" pitchFamily="49" charset="-122"/>
              </a:rPr>
              <a:t>“</a:t>
            </a:r>
            <a:r>
              <a:rPr lang="zh-CN" sz="36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驰</a:t>
            </a:r>
            <a:r>
              <a:rPr lang="zh-CN" sz="3600" b="1">
                <a:solidFill>
                  <a:schemeClr val="tx2"/>
                </a:solidFill>
                <a:latin typeface="Times New Roman"/>
                <a:ea typeface="黑体" pitchFamily="49" charset="-122"/>
              </a:rPr>
              <a:t>”</a:t>
            </a:r>
            <a:r>
              <a:rPr lang="zh-CN" sz="36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，</a:t>
            </a:r>
            <a:r>
              <a:rPr lang="zh-CN" sz="3600" b="1">
                <a:solidFill>
                  <a:srgbClr val="CC00CC"/>
                </a:solidFill>
                <a:latin typeface="黑体" pitchFamily="49" charset="-122"/>
                <a:ea typeface="黑体" pitchFamily="49" charset="-122"/>
              </a:rPr>
              <a:t>用的是比喻和拟人的修辞方法</a:t>
            </a:r>
            <a:r>
              <a:rPr lang="zh-CN" altLang="zh-CN" sz="3600" b="1">
                <a:solidFill>
                  <a:srgbClr val="CC00CC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sz="3600" b="1">
                <a:solidFill>
                  <a:srgbClr val="CC00CC"/>
                </a:solidFill>
                <a:latin typeface="黑体" pitchFamily="49" charset="-122"/>
                <a:ea typeface="黑体" pitchFamily="49" charset="-122"/>
              </a:rPr>
              <a:t>前者舒展柔美，后者奔腾壮烈。</a:t>
            </a:r>
            <a:r>
              <a:rPr lang="zh-CN" sz="36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不仅生动地表现了群山和高原的连绵起伏的美丽形象，且化静为动，赋予沉寂的大自然以旺盛的生命力，想象丰富，生动传神。</a:t>
            </a:r>
          </a:p>
        </p:txBody>
      </p:sp>
      <p:sp>
        <p:nvSpPr>
          <p:cNvPr id="5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838200" y="1600200"/>
            <a:ext cx="6324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4000" b="1">
                <a:solidFill>
                  <a:srgbClr val="FF33CC"/>
                </a:solidFill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zh-CN" sz="4000" b="1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zh-CN" sz="40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欲</a:t>
            </a:r>
            <a:r>
              <a:rPr lang="zh-CN" sz="4000" b="1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与天公试</a:t>
            </a:r>
            <a:r>
              <a:rPr lang="zh-CN" sz="40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比</a:t>
            </a:r>
            <a:r>
              <a:rPr lang="zh-CN" sz="4000" b="1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高。</a:t>
            </a:r>
            <a:endParaRPr lang="zh-CN" sz="40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507" name="AutoShape 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143000" y="3048000"/>
            <a:ext cx="304800" cy="304800"/>
          </a:xfrm>
          <a:prstGeom prst="actionButtonInformation">
            <a:avLst/>
          </a:prstGeom>
          <a:solidFill>
            <a:schemeClr val="accent1"/>
          </a:solidFill>
          <a:ln w="9525" cmpd="sng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611188" y="3068638"/>
            <a:ext cx="777240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lang="zh-CN" sz="36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一个</a:t>
            </a:r>
            <a:r>
              <a:rPr lang="zh-CN" sz="3600" b="1">
                <a:solidFill>
                  <a:schemeClr val="tx2"/>
                </a:solidFill>
                <a:latin typeface="Times New Roman"/>
                <a:ea typeface="黑体" pitchFamily="49" charset="-122"/>
              </a:rPr>
              <a:t>“</a:t>
            </a:r>
            <a:r>
              <a:rPr lang="zh-CN" sz="36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欲</a:t>
            </a:r>
            <a:r>
              <a:rPr lang="zh-CN" sz="3600" b="1">
                <a:solidFill>
                  <a:schemeClr val="tx2"/>
                </a:solidFill>
                <a:latin typeface="Times New Roman"/>
                <a:ea typeface="黑体" pitchFamily="49" charset="-122"/>
              </a:rPr>
              <a:t>”</a:t>
            </a:r>
            <a:r>
              <a:rPr lang="zh-CN" sz="36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和</a:t>
            </a:r>
            <a:r>
              <a:rPr lang="zh-CN" sz="3600" b="1">
                <a:solidFill>
                  <a:schemeClr val="tx2"/>
                </a:solidFill>
                <a:latin typeface="Times New Roman"/>
                <a:ea typeface="黑体" pitchFamily="49" charset="-122"/>
              </a:rPr>
              <a:t>“</a:t>
            </a:r>
            <a:r>
              <a:rPr lang="zh-CN" sz="36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比</a:t>
            </a:r>
            <a:r>
              <a:rPr lang="zh-CN" sz="3600" b="1">
                <a:solidFill>
                  <a:schemeClr val="tx2"/>
                </a:solidFill>
                <a:latin typeface="Times New Roman"/>
                <a:ea typeface="黑体" pitchFamily="49" charset="-122"/>
              </a:rPr>
              <a:t>”</a:t>
            </a:r>
            <a:r>
              <a:rPr lang="zh-CN" sz="36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，把群山和高原</a:t>
            </a:r>
            <a:r>
              <a:rPr lang="zh-CN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人格化</a:t>
            </a:r>
            <a:r>
              <a:rPr lang="zh-CN" sz="36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了，不仅突出了它们之高，更显示了其</a:t>
            </a:r>
            <a:r>
              <a:rPr lang="zh-CN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无畏气概和斗争精神</a:t>
            </a:r>
            <a:r>
              <a:rPr lang="zh-CN" sz="36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。言近意远，富有强烈的感情色彩和丰富的思想内涵。</a:t>
            </a:r>
          </a:p>
        </p:txBody>
      </p:sp>
      <p:sp>
        <p:nvSpPr>
          <p:cNvPr id="5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44463" y="260350"/>
            <a:ext cx="4643437" cy="2016125"/>
          </a:xfrm>
        </p:spPr>
        <p:txBody>
          <a:bodyPr/>
          <a:lstStyle/>
          <a:p>
            <a:r>
              <a:rPr lang="zh-CN" sz="35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（</a:t>
            </a:r>
            <a:r>
              <a:rPr lang="zh-CN" altLang="zh-CN" sz="35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3</a:t>
            </a:r>
            <a:r>
              <a:rPr lang="zh-CN" sz="35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）末尾三句是实景还是虚景？从哪个字可以看出？</a:t>
            </a:r>
            <a:endParaRPr lang="zh-CN" sz="3500">
              <a:latin typeface="楷体_GB2312" pitchFamily="1" charset="-122"/>
              <a:ea typeface="楷体_GB2312" pitchFamily="1" charset="-122"/>
            </a:endParaRPr>
          </a:p>
        </p:txBody>
      </p:sp>
      <p:pic>
        <p:nvPicPr>
          <p:cNvPr id="22531" name="Picture 3" descr="看红装素裹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/>
          <a:srcRect l="6892" t="4384" r="6740" b="13733"/>
          <a:stretch>
            <a:fillRect/>
          </a:stretch>
        </p:blipFill>
        <p:spPr>
          <a:xfrm>
            <a:off x="4859338" y="1484313"/>
            <a:ext cx="3600450" cy="4032250"/>
          </a:xfrm>
          <a:noFill/>
          <a:ln/>
        </p:spPr>
      </p:pic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250825" y="2708275"/>
            <a:ext cx="4284663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sz="3600" b="1">
                <a:solidFill>
                  <a:srgbClr val="CC00CC"/>
                </a:solidFill>
                <a:latin typeface="隶书" pitchFamily="49" charset="-122"/>
                <a:ea typeface="隶书" pitchFamily="49" charset="-122"/>
              </a:rPr>
              <a:t>末尾三句是虚景。从</a:t>
            </a:r>
            <a:r>
              <a:rPr lang="zh-CN" altLang="zh-CN" sz="3600" b="1">
                <a:solidFill>
                  <a:srgbClr val="CC00CC"/>
                </a:solidFill>
                <a:latin typeface="隶书" pitchFamily="49" charset="-122"/>
                <a:ea typeface="隶书" pitchFamily="49" charset="-122"/>
              </a:rPr>
              <a:t>"</a:t>
            </a:r>
            <a:r>
              <a:rPr lang="zh-CN" sz="3600" b="1">
                <a:solidFill>
                  <a:srgbClr val="CC00CC"/>
                </a:solidFill>
                <a:latin typeface="隶书" pitchFamily="49" charset="-122"/>
                <a:ea typeface="隶书" pitchFamily="49" charset="-122"/>
              </a:rPr>
              <a:t>须</a:t>
            </a:r>
            <a:r>
              <a:rPr lang="zh-CN" altLang="zh-CN" sz="3600" b="1">
                <a:solidFill>
                  <a:srgbClr val="CC00CC"/>
                </a:solidFill>
                <a:latin typeface="隶书" pitchFamily="49" charset="-122"/>
                <a:ea typeface="隶书" pitchFamily="49" charset="-122"/>
              </a:rPr>
              <a:t>"</a:t>
            </a:r>
            <a:r>
              <a:rPr lang="zh-CN" sz="3600" b="1">
                <a:solidFill>
                  <a:srgbClr val="CC00CC"/>
                </a:solidFill>
                <a:latin typeface="隶书" pitchFamily="49" charset="-122"/>
                <a:ea typeface="隶书" pitchFamily="49" charset="-122"/>
              </a:rPr>
              <a:t>这个字可以看出，作者是借助想象来写雪后景象的。</a:t>
            </a:r>
          </a:p>
        </p:txBody>
      </p:sp>
      <p:sp>
        <p:nvSpPr>
          <p:cNvPr id="5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build="p" autoUpdateAnimBg="0"/>
      <p:bldP spid="22532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609600" y="685800"/>
            <a:ext cx="2667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2000" b="1" noProof="1">
              <a:solidFill>
                <a:srgbClr val="FF3300"/>
              </a:solidFill>
              <a:latin typeface="Times New Roman" pitchFamily="18" charset="0"/>
              <a:ea typeface="华文行楷" pitchFamily="2" charset="-122"/>
            </a:endParaRP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0" y="1916113"/>
            <a:ext cx="793750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000" b="1" dirty="0">
                <a:solidFill>
                  <a:schemeClr val="tx2"/>
                </a:solidFill>
                <a:latin typeface="Times New Roman" pitchFamily="18" charset="0"/>
                <a:ea typeface="新宋体" pitchFamily="49" charset="-122"/>
              </a:rPr>
              <a:t>北国雪景</a:t>
            </a: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468313" y="908050"/>
            <a:ext cx="9906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000" b="1" dirty="0">
                <a:solidFill>
                  <a:srgbClr val="FF3300"/>
                </a:solidFill>
                <a:latin typeface="Times New Roman" pitchFamily="18" charset="0"/>
                <a:ea typeface="华文行楷" pitchFamily="2" charset="-122"/>
              </a:rPr>
              <a:t>实写</a:t>
            </a: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827088" y="4292600"/>
            <a:ext cx="64928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000" b="1">
                <a:solidFill>
                  <a:srgbClr val="FF3300"/>
                </a:solidFill>
                <a:latin typeface="Times New Roman" pitchFamily="18" charset="0"/>
                <a:ea typeface="华文行楷" pitchFamily="2" charset="-122"/>
              </a:rPr>
              <a:t>虚写</a:t>
            </a: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1116013" y="476250"/>
            <a:ext cx="1295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000" b="1">
                <a:solidFill>
                  <a:srgbClr val="FF3300"/>
                </a:solidFill>
                <a:latin typeface="Times New Roman" pitchFamily="18" charset="0"/>
                <a:ea typeface="华文行楷" pitchFamily="2" charset="-122"/>
              </a:rPr>
              <a:t>总写</a:t>
            </a:r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1187450" y="2349500"/>
            <a:ext cx="1200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sz="4000" b="1">
                <a:solidFill>
                  <a:srgbClr val="FF3300"/>
                </a:solidFill>
                <a:latin typeface="Times New Roman" pitchFamily="18" charset="0"/>
                <a:ea typeface="华文行楷" pitchFamily="2" charset="-122"/>
              </a:rPr>
              <a:t>详写</a:t>
            </a:r>
          </a:p>
        </p:txBody>
      </p:sp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2771775" y="404813"/>
            <a:ext cx="51133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000" b="1">
                <a:solidFill>
                  <a:srgbClr val="000066"/>
                </a:solidFill>
                <a:latin typeface="Times New Roman" pitchFamily="18" charset="0"/>
                <a:ea typeface="华文行楷" pitchFamily="2" charset="-122"/>
              </a:rPr>
              <a:t>千里冰封、万里雪飘</a:t>
            </a:r>
          </a:p>
        </p:txBody>
      </p:sp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2339975" y="2420938"/>
            <a:ext cx="74882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000" b="1" dirty="0">
                <a:solidFill>
                  <a:srgbClr val="CC00CC"/>
                </a:solidFill>
                <a:latin typeface="Times New Roman" pitchFamily="18" charset="0"/>
                <a:ea typeface="华文行楷" pitchFamily="2" charset="-122"/>
              </a:rPr>
              <a:t>望  </a:t>
            </a:r>
            <a:r>
              <a:rPr lang="zh-CN" sz="4000" b="1" dirty="0">
                <a:solidFill>
                  <a:srgbClr val="000066"/>
                </a:solidFill>
                <a:latin typeface="Times New Roman" pitchFamily="18" charset="0"/>
                <a:ea typeface="华文行楷" pitchFamily="2" charset="-122"/>
              </a:rPr>
              <a:t>长城、黄河、山脉、高原</a:t>
            </a:r>
          </a:p>
        </p:txBody>
      </p:sp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2124075" y="4508500"/>
            <a:ext cx="48974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000" b="1">
                <a:solidFill>
                  <a:srgbClr val="CC00CC"/>
                </a:solidFill>
                <a:latin typeface="Times New Roman" pitchFamily="18" charset="0"/>
                <a:ea typeface="华文行楷" pitchFamily="2" charset="-122"/>
              </a:rPr>
              <a:t>须   </a:t>
            </a:r>
            <a:r>
              <a:rPr lang="zh-CN" sz="4000" b="1">
                <a:solidFill>
                  <a:srgbClr val="000066"/>
                </a:solidFill>
                <a:latin typeface="Times New Roman" pitchFamily="18" charset="0"/>
                <a:ea typeface="华文行楷" pitchFamily="2" charset="-122"/>
              </a:rPr>
              <a:t>看 ：红装   素裹</a:t>
            </a:r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2643174" y="1428736"/>
            <a:ext cx="491031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 b="1" dirty="0" smtClean="0">
                <a:solidFill>
                  <a:srgbClr val="333399"/>
                </a:solidFill>
              </a:rPr>
              <a:t>壮丽雪景  雄伟气势  博大胸怀</a:t>
            </a:r>
            <a:endParaRPr lang="zh-CN" altLang="en-US" sz="2800" b="1" u="none" dirty="0">
              <a:solidFill>
                <a:srgbClr val="333399"/>
              </a:solidFill>
            </a:endParaRPr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2428860" y="3500438"/>
            <a:ext cx="614366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 b="1" u="none" dirty="0">
                <a:solidFill>
                  <a:srgbClr val="333399"/>
                </a:solidFill>
              </a:rPr>
              <a:t>形象</a:t>
            </a:r>
            <a:r>
              <a:rPr lang="zh-CN" altLang="en-US" sz="2800" b="1" u="none" dirty="0" smtClean="0">
                <a:solidFill>
                  <a:srgbClr val="333399"/>
                </a:solidFill>
              </a:rPr>
              <a:t>鲜明  动静结合  生机勃勃</a:t>
            </a:r>
            <a:endParaRPr lang="zh-CN" altLang="en-US" sz="2800" b="1" u="none" dirty="0">
              <a:solidFill>
                <a:srgbClr val="333399"/>
              </a:solidFill>
            </a:endParaRPr>
          </a:p>
        </p:txBody>
      </p:sp>
      <p:sp>
        <p:nvSpPr>
          <p:cNvPr id="14" name="Text Box 14"/>
          <p:cNvSpPr txBox="1">
            <a:spLocks noChangeArrowheads="1"/>
          </p:cNvSpPr>
          <p:nvPr/>
        </p:nvSpPr>
        <p:spPr bwMode="auto">
          <a:xfrm>
            <a:off x="6929454" y="4643446"/>
            <a:ext cx="16192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 b="1" u="none" dirty="0">
                <a:solidFill>
                  <a:srgbClr val="333399"/>
                </a:solidFill>
              </a:rPr>
              <a:t>先实后虚</a:t>
            </a:r>
          </a:p>
          <a:p>
            <a:pPr>
              <a:spcBef>
                <a:spcPct val="0"/>
              </a:spcBef>
            </a:pPr>
            <a:r>
              <a:rPr lang="zh-CN" altLang="en-US" sz="2800" b="1" u="none" dirty="0">
                <a:solidFill>
                  <a:srgbClr val="333399"/>
                </a:solidFill>
              </a:rPr>
              <a:t>意境壮丽</a:t>
            </a:r>
          </a:p>
        </p:txBody>
      </p:sp>
      <p:sp>
        <p:nvSpPr>
          <p:cNvPr id="15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35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35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 build="p" autoUpdateAnimBg="0"/>
      <p:bldP spid="23557" grpId="0" build="p" autoUpdateAnimBg="0"/>
      <p:bldP spid="23558" grpId="0" build="p" autoUpdateAnimBg="0"/>
      <p:bldP spid="23559" grpId="0" build="p" autoUpdateAnimBg="0"/>
      <p:bldP spid="23560" grpId="0" build="p" autoUpdateAnimBg="0"/>
      <p:bldP spid="23561" grpId="0" build="p" autoUpdateAnimBg="0"/>
      <p:bldP spid="23562" grpId="0" build="p" autoUpdateAnimBg="0"/>
      <p:bldP spid="12" grpId="0" autoUpdateAnimBg="0"/>
      <p:bldP spid="13" grpId="0" autoUpdateAnimBg="0"/>
      <p:bldP spid="14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sz="4600" b="0">
                <a:solidFill>
                  <a:srgbClr val="FF3399"/>
                </a:solidFill>
                <a:ea typeface="隶书" pitchFamily="49" charset="-122"/>
              </a:rPr>
              <a:t>小结上阕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zh-CN" altLang="zh-CN" dirty="0"/>
              <a:t>   </a:t>
            </a:r>
            <a:r>
              <a:rPr lang="zh-CN" sz="3900" b="1" dirty="0">
                <a:solidFill>
                  <a:srgbClr val="0000FF"/>
                </a:solidFill>
              </a:rPr>
              <a:t>上阕写北方的雪景，先写眼前实景（写实景先总，后具体描述），视野开阔，气势宏大。后三句借助想象写虚景。在写景的过程中，融入了作者</a:t>
            </a:r>
            <a:r>
              <a:rPr lang="zh-CN" sz="3900" b="1" u="sng" dirty="0">
                <a:solidFill>
                  <a:srgbClr val="FF0000"/>
                </a:solidFill>
              </a:rPr>
              <a:t>对祖国山河的热爱和赞美</a:t>
            </a:r>
            <a:r>
              <a:rPr lang="zh-CN" sz="3900" b="1" dirty="0">
                <a:solidFill>
                  <a:srgbClr val="0000FF"/>
                </a:solidFill>
              </a:rPr>
              <a:t>之情 </a:t>
            </a:r>
          </a:p>
        </p:txBody>
      </p:sp>
      <p:sp>
        <p:nvSpPr>
          <p:cNvPr id="4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5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autoUpdateAnimBg="0"/>
      <p:bldP spid="26627" grpId="0" build="p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1785926"/>
            <a:ext cx="9140826" cy="48768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zh-CN" sz="4300" b="1" dirty="0">
                <a:solidFill>
                  <a:srgbClr val="3333FF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zh-CN" altLang="zh-CN" sz="4300" b="1" dirty="0">
                <a:solidFill>
                  <a:srgbClr val="3333FF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sz="4300" b="1" dirty="0">
                <a:solidFill>
                  <a:srgbClr val="3333FF"/>
                </a:solidFill>
                <a:latin typeface="黑体" pitchFamily="49" charset="-122"/>
                <a:ea typeface="黑体" pitchFamily="49" charset="-122"/>
              </a:rPr>
              <a:t>）开头两句在结构上起什么作用</a:t>
            </a:r>
            <a:r>
              <a:rPr lang="zh-CN" altLang="zh-CN" sz="4300" b="1" dirty="0">
                <a:solidFill>
                  <a:srgbClr val="3333FF"/>
                </a:solidFill>
                <a:latin typeface="黑体" pitchFamily="49" charset="-122"/>
                <a:ea typeface="黑体" pitchFamily="49" charset="-122"/>
              </a:rPr>
              <a:t>?</a:t>
            </a:r>
          </a:p>
          <a:p>
            <a:endParaRPr lang="zh-CN" altLang="zh-CN" sz="4300" dirty="0"/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714348" y="2714620"/>
            <a:ext cx="7777162" cy="3941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r>
              <a:rPr lang="zh-CN" altLang="zh-CN" sz="4400" b="1" dirty="0">
                <a:solidFill>
                  <a:srgbClr val="FF0066"/>
                </a:solidFill>
                <a:latin typeface="楷体_GB2312" pitchFamily="1" charset="-122"/>
                <a:ea typeface="楷体_GB2312" pitchFamily="1" charset="-122"/>
              </a:rPr>
              <a:t>    </a:t>
            </a:r>
            <a:r>
              <a:rPr lang="zh-CN" sz="4400" b="1" dirty="0">
                <a:solidFill>
                  <a:srgbClr val="FF0066"/>
                </a:solidFill>
                <a:latin typeface="楷体_GB2312" pitchFamily="1" charset="-122"/>
                <a:ea typeface="楷体_GB2312" pitchFamily="1" charset="-122"/>
              </a:rPr>
              <a:t>承上启下。前句总括写景，再次赞美祖国山河。后句总领下文抒情 ，指出历史上许多英雄人物为祖国的壮丽河山而倾倒。</a:t>
            </a:r>
          </a:p>
        </p:txBody>
      </p:sp>
      <p:sp>
        <p:nvSpPr>
          <p:cNvPr id="4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000100" y="357166"/>
            <a:ext cx="5329238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sz="7200" b="1" dirty="0">
                <a:solidFill>
                  <a:srgbClr val="0000FF"/>
                </a:solidFill>
                <a:latin typeface="Times New Roman" pitchFamily="18" charset="0"/>
                <a:ea typeface="隶书" pitchFamily="49" charset="-122"/>
              </a:rPr>
              <a:t>赏析下阙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build="p" autoUpdateAnimBg="0"/>
      <p:bldP spid="28675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836613"/>
            <a:ext cx="7921625" cy="3384550"/>
          </a:xfrm>
        </p:spPr>
        <p:txBody>
          <a:bodyPr/>
          <a:lstStyle/>
          <a:p>
            <a:pPr>
              <a:lnSpc>
                <a:spcPct val="115000"/>
              </a:lnSpc>
              <a:buFont typeface="Wingdings" pitchFamily="2" charset="2"/>
              <a:buNone/>
            </a:pPr>
            <a:r>
              <a:rPr lang="zh-CN" sz="39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（</a:t>
            </a:r>
            <a:r>
              <a:rPr lang="zh-CN" altLang="zh-CN" sz="39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2</a:t>
            </a:r>
            <a:r>
              <a:rPr lang="zh-CN" sz="39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）到底引出了哪些英雄人物？他们的相同点是什么？对于这些人物作者用了一个字作了评价，是哪个字？这个字有什么具体含义？（分小组讨论）</a:t>
            </a: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5003800" y="2997200"/>
            <a:ext cx="3960813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23600">
                <a:solidFill>
                  <a:srgbClr val="FF0000"/>
                </a:solidFill>
                <a:ea typeface="隶书" pitchFamily="49" charset="-122"/>
              </a:rPr>
              <a:t>惜</a:t>
            </a:r>
          </a:p>
        </p:txBody>
      </p:sp>
      <p:sp>
        <p:nvSpPr>
          <p:cNvPr id="4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build="p" autoUpdateAnimBg="0"/>
      <p:bldP spid="29699" grpId="0" build="p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Grp="1" noChangeArrowheads="1"/>
          </p:cNvSpPr>
          <p:nvPr>
            <p:ph type="body" idx="1"/>
          </p:nvPr>
        </p:nvSpPr>
        <p:spPr>
          <a:xfrm>
            <a:off x="468313" y="1196975"/>
            <a:ext cx="8229600" cy="5183188"/>
          </a:xfrm>
          <a:noFill/>
          <a:ln/>
        </p:spPr>
        <p:txBody>
          <a:bodyPr/>
          <a:lstStyle/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zh-CN" sz="39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第一，惜中含褒。</a:t>
            </a:r>
            <a:r>
              <a:rPr lang="zh-CN" sz="3900" b="1">
                <a:latin typeface="楷体_GB2312" pitchFamily="1" charset="-122"/>
                <a:ea typeface="楷体_GB2312" pitchFamily="1" charset="-122"/>
              </a:rPr>
              <a:t>肯定他们是英雄人物，同时也就肯定了中华民族是</a:t>
            </a:r>
            <a:r>
              <a:rPr lang="zh-CN" sz="39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一个英雄辈出的伟大民族</a:t>
            </a:r>
            <a:r>
              <a:rPr lang="zh-CN" sz="3900" b="1">
                <a:latin typeface="楷体_GB2312" pitchFamily="1" charset="-122"/>
                <a:ea typeface="楷体_GB2312" pitchFamily="1" charset="-122"/>
              </a:rPr>
              <a:t>；</a:t>
            </a: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zh-CN" sz="39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第二，惜中含贬。</a:t>
            </a:r>
            <a:r>
              <a:rPr lang="zh-CN" sz="3900" b="1">
                <a:latin typeface="楷体_GB2312" pitchFamily="1" charset="-122"/>
                <a:ea typeface="楷体_GB2312" pitchFamily="1" charset="-122"/>
              </a:rPr>
              <a:t>委婉的批评了他们缺少文治、</a:t>
            </a:r>
            <a:r>
              <a:rPr lang="zh-CN" sz="39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文学才华欠缺</a:t>
            </a:r>
            <a:r>
              <a:rPr lang="zh-CN" sz="3900" b="1">
                <a:latin typeface="楷体_GB2312" pitchFamily="1" charset="-122"/>
                <a:ea typeface="楷体_GB2312" pitchFamily="1" charset="-122"/>
              </a:rPr>
              <a:t>。</a:t>
            </a: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zh-CN" sz="39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第三，惜中寓志。</a:t>
            </a:r>
            <a:r>
              <a:rPr lang="zh-CN" sz="3900" b="1">
                <a:latin typeface="楷体_GB2312" pitchFamily="1" charset="-122"/>
                <a:ea typeface="楷体_GB2312" pitchFamily="1" charset="-122"/>
              </a:rPr>
              <a:t>表现了</a:t>
            </a:r>
            <a:r>
              <a:rPr lang="zh-CN" sz="39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后来者居上</a:t>
            </a:r>
            <a:r>
              <a:rPr lang="zh-CN" sz="3900" b="1">
                <a:latin typeface="楷体_GB2312" pitchFamily="1" charset="-122"/>
                <a:ea typeface="楷体_GB2312" pitchFamily="1" charset="-122"/>
              </a:rPr>
              <a:t>的伟大气概。 </a:t>
            </a:r>
          </a:p>
        </p:txBody>
      </p:sp>
      <p:sp>
        <p:nvSpPr>
          <p:cNvPr id="30723" name="Text Box 3"/>
          <p:cNvSpPr txBox="1"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anchor="ctr"/>
          <a:lstStyle/>
          <a:p>
            <a:pPr>
              <a:spcBef>
                <a:spcPct val="50000"/>
              </a:spcBef>
            </a:pPr>
            <a:r>
              <a:rPr lang="zh-CN" b="0"/>
              <a:t>这个字包含了作者的哪些感情？</a:t>
            </a:r>
          </a:p>
        </p:txBody>
      </p:sp>
      <p:sp>
        <p:nvSpPr>
          <p:cNvPr id="30724" name="Rectangle 4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8316913" y="6453188"/>
            <a:ext cx="576262" cy="215900"/>
          </a:xfrm>
          <a:prstGeom prst="rect">
            <a:avLst/>
          </a:prstGeom>
          <a:solidFill>
            <a:schemeClr val="accent1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/>
              <a:t>下一张</a:t>
            </a:r>
          </a:p>
        </p:txBody>
      </p:sp>
      <p:sp>
        <p:nvSpPr>
          <p:cNvPr id="5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build="p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641475"/>
          </a:xfrm>
        </p:spPr>
        <p:txBody>
          <a:bodyPr/>
          <a:lstStyle/>
          <a:p>
            <a:r>
              <a:rPr lang="zh-CN" sz="4800" b="0">
                <a:solidFill>
                  <a:srgbClr val="FF0000"/>
                </a:solidFill>
                <a:ea typeface="黑体" pitchFamily="49" charset="-122"/>
              </a:rPr>
              <a:t>找出全词点明主旨的句子</a:t>
            </a:r>
            <a:r>
              <a:rPr lang="zh-CN" b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798763"/>
            <a:ext cx="8229600" cy="3332162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zh-CN" sz="77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俱往矣，数风流人物，还看今朝</a:t>
            </a:r>
            <a:r>
              <a:rPr lang="zh-CN" sz="7700" b="1">
                <a:solidFill>
                  <a:srgbClr val="00FF00"/>
                </a:solidFill>
                <a:latin typeface="楷体_GB2312" pitchFamily="1" charset="-122"/>
                <a:ea typeface="楷体_GB2312" pitchFamily="1" charset="-122"/>
              </a:rPr>
              <a:t> </a:t>
            </a:r>
          </a:p>
        </p:txBody>
      </p:sp>
      <p:sp>
        <p:nvSpPr>
          <p:cNvPr id="31748" name="Rectangle 4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8316913" y="6453188"/>
            <a:ext cx="576262" cy="215900"/>
          </a:xfrm>
          <a:prstGeom prst="rect">
            <a:avLst/>
          </a:prstGeom>
          <a:solidFill>
            <a:schemeClr val="accent1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/>
              <a:t>下一张</a:t>
            </a:r>
          </a:p>
        </p:txBody>
      </p:sp>
      <p:sp>
        <p:nvSpPr>
          <p:cNvPr id="5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0"/>
            <a:ext cx="8229600" cy="68580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endParaRPr lang="zh-CN" altLang="zh-CN" b="1" dirty="0">
              <a:solidFill>
                <a:srgbClr val="FF3300"/>
              </a:solidFill>
              <a:ea typeface="华文隶书" pitchFamily="2" charset="-122"/>
            </a:endParaRPr>
          </a:p>
          <a:p>
            <a:pPr>
              <a:buFont typeface="Wingdings" pitchFamily="2" charset="2"/>
              <a:buNone/>
            </a:pPr>
            <a:r>
              <a:rPr lang="zh-CN" sz="3400" b="1" dirty="0">
                <a:solidFill>
                  <a:srgbClr val="0000FF"/>
                </a:solidFill>
              </a:rPr>
              <a:t>提问：作者在下阕为什么要议论评说古代帝王？</a:t>
            </a:r>
          </a:p>
          <a:p>
            <a:pPr>
              <a:buFont typeface="Wingdings" pitchFamily="2" charset="2"/>
              <a:buNone/>
            </a:pPr>
            <a:endParaRPr lang="zh-CN" sz="3400" b="1" dirty="0">
              <a:solidFill>
                <a:srgbClr val="0000FF"/>
              </a:solidFill>
            </a:endParaRPr>
          </a:p>
          <a:p>
            <a:pPr>
              <a:buFont typeface="Wingdings" pitchFamily="2" charset="2"/>
              <a:buNone/>
            </a:pPr>
            <a:r>
              <a:rPr lang="zh-CN" sz="3900" b="1" dirty="0">
                <a:solidFill>
                  <a:srgbClr val="0000FF"/>
                </a:solidFill>
              </a:rPr>
              <a:t>明确：</a:t>
            </a:r>
            <a:r>
              <a:rPr lang="zh-CN" sz="3900" b="1" dirty="0">
                <a:solidFill>
                  <a:srgbClr val="0000FF"/>
                </a:solidFill>
                <a:latin typeface="华文隶书" pitchFamily="2" charset="-122"/>
                <a:ea typeface="华文隶书" pitchFamily="2" charset="-122"/>
              </a:rPr>
              <a:t>作者以</a:t>
            </a:r>
            <a:r>
              <a:rPr lang="zh-CN" sz="3900" b="1" dirty="0">
                <a:solidFill>
                  <a:srgbClr val="0000FF"/>
                </a:solidFill>
                <a:latin typeface="Arial"/>
                <a:ea typeface="华文隶书" pitchFamily="2" charset="-122"/>
              </a:rPr>
              <a:t>“</a:t>
            </a:r>
            <a:r>
              <a:rPr lang="zh-CN" sz="3900" b="1" dirty="0">
                <a:solidFill>
                  <a:srgbClr val="0000FF"/>
                </a:solidFill>
                <a:latin typeface="华文隶书" pitchFamily="2" charset="-122"/>
                <a:ea typeface="华文隶书" pitchFamily="2" charset="-122"/>
              </a:rPr>
              <a:t>往昔</a:t>
            </a:r>
            <a:r>
              <a:rPr lang="zh-CN" sz="3900" b="1" dirty="0">
                <a:solidFill>
                  <a:srgbClr val="0000FF"/>
                </a:solidFill>
                <a:latin typeface="Arial"/>
                <a:ea typeface="华文隶书" pitchFamily="2" charset="-122"/>
              </a:rPr>
              <a:t>”</a:t>
            </a:r>
            <a:r>
              <a:rPr lang="zh-CN" sz="3900" b="1" dirty="0">
                <a:solidFill>
                  <a:srgbClr val="0000FF"/>
                </a:solidFill>
                <a:latin typeface="华文隶书" pitchFamily="2" charset="-122"/>
                <a:ea typeface="华文隶书" pitchFamily="2" charset="-122"/>
              </a:rPr>
              <a:t>与</a:t>
            </a:r>
            <a:r>
              <a:rPr lang="zh-CN" sz="3900" b="1" dirty="0">
                <a:solidFill>
                  <a:srgbClr val="0000FF"/>
                </a:solidFill>
                <a:latin typeface="Arial"/>
                <a:ea typeface="华文隶书" pitchFamily="2" charset="-122"/>
              </a:rPr>
              <a:t>“</a:t>
            </a:r>
            <a:r>
              <a:rPr lang="zh-CN" sz="3900" b="1" dirty="0">
                <a:solidFill>
                  <a:srgbClr val="0000FF"/>
                </a:solidFill>
                <a:latin typeface="华文隶书" pitchFamily="2" charset="-122"/>
                <a:ea typeface="华文隶书" pitchFamily="2" charset="-122"/>
              </a:rPr>
              <a:t>今朝</a:t>
            </a:r>
            <a:r>
              <a:rPr lang="zh-CN" sz="3900" b="1" dirty="0">
                <a:solidFill>
                  <a:srgbClr val="0000FF"/>
                </a:solidFill>
                <a:latin typeface="Arial"/>
                <a:ea typeface="华文隶书" pitchFamily="2" charset="-122"/>
              </a:rPr>
              <a:t>”</a:t>
            </a:r>
            <a:r>
              <a:rPr lang="zh-CN" sz="3900" b="1" dirty="0">
                <a:solidFill>
                  <a:srgbClr val="0000FF"/>
                </a:solidFill>
                <a:latin typeface="华文隶书" pitchFamily="2" charset="-122"/>
                <a:ea typeface="华文隶书" pitchFamily="2" charset="-122"/>
              </a:rPr>
              <a:t>对比，</a:t>
            </a:r>
            <a:r>
              <a:rPr lang="zh-CN" sz="3900" b="1" dirty="0">
                <a:solidFill>
                  <a:srgbClr val="0000FF"/>
                </a:solidFill>
                <a:latin typeface="Arial"/>
                <a:ea typeface="华文隶书" pitchFamily="2" charset="-122"/>
              </a:rPr>
              <a:t>“</a:t>
            </a:r>
            <a:r>
              <a:rPr lang="zh-CN" sz="3900" b="1" dirty="0">
                <a:solidFill>
                  <a:srgbClr val="0000FF"/>
                </a:solidFill>
                <a:latin typeface="华文隶书" pitchFamily="2" charset="-122"/>
                <a:ea typeface="华文隶书" pitchFamily="2" charset="-122"/>
              </a:rPr>
              <a:t>英雄</a:t>
            </a:r>
            <a:r>
              <a:rPr lang="zh-CN" sz="3900" b="1" dirty="0">
                <a:solidFill>
                  <a:srgbClr val="0000FF"/>
                </a:solidFill>
                <a:latin typeface="Arial"/>
                <a:ea typeface="华文隶书" pitchFamily="2" charset="-122"/>
              </a:rPr>
              <a:t>”</a:t>
            </a:r>
            <a:r>
              <a:rPr lang="zh-CN" sz="3900" b="1" dirty="0">
                <a:solidFill>
                  <a:srgbClr val="0000FF"/>
                </a:solidFill>
                <a:latin typeface="华文隶书" pitchFamily="2" charset="-122"/>
                <a:ea typeface="华文隶书" pitchFamily="2" charset="-122"/>
              </a:rPr>
              <a:t>与</a:t>
            </a:r>
            <a:r>
              <a:rPr lang="zh-CN" sz="3900" b="1" dirty="0">
                <a:solidFill>
                  <a:srgbClr val="0000FF"/>
                </a:solidFill>
                <a:latin typeface="Arial"/>
                <a:ea typeface="华文隶书" pitchFamily="2" charset="-122"/>
              </a:rPr>
              <a:t>“</a:t>
            </a:r>
            <a:r>
              <a:rPr lang="zh-CN" sz="3900" b="1" dirty="0">
                <a:solidFill>
                  <a:srgbClr val="0000FF"/>
                </a:solidFill>
                <a:latin typeface="华文隶书" pitchFamily="2" charset="-122"/>
                <a:ea typeface="华文隶书" pitchFamily="2" charset="-122"/>
              </a:rPr>
              <a:t>风流人物</a:t>
            </a:r>
            <a:r>
              <a:rPr lang="zh-CN" sz="3900" b="1" dirty="0">
                <a:solidFill>
                  <a:srgbClr val="0000FF"/>
                </a:solidFill>
                <a:latin typeface="Arial"/>
                <a:ea typeface="华文隶书" pitchFamily="2" charset="-122"/>
              </a:rPr>
              <a:t>”</a:t>
            </a:r>
            <a:r>
              <a:rPr lang="zh-CN" sz="3900" b="1" dirty="0">
                <a:solidFill>
                  <a:srgbClr val="0000FF"/>
                </a:solidFill>
                <a:latin typeface="华文隶书" pitchFamily="2" charset="-122"/>
                <a:ea typeface="华文隶书" pitchFamily="2" charset="-122"/>
              </a:rPr>
              <a:t>对比，突出了</a:t>
            </a:r>
            <a:r>
              <a:rPr lang="zh-CN" sz="3900" b="1" dirty="0" smtClean="0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今朝</a:t>
            </a:r>
            <a:r>
              <a:rPr lang="zh-CN" altLang="en-US" sz="3900" b="1" dirty="0" smtClean="0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人民群众</a:t>
            </a:r>
            <a:r>
              <a:rPr lang="zh-CN" sz="3900" b="1" dirty="0" smtClean="0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主宰</a:t>
            </a:r>
            <a:r>
              <a:rPr lang="zh-CN" sz="3900" b="1" dirty="0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河山的历史作用。 </a:t>
            </a:r>
          </a:p>
        </p:txBody>
      </p:sp>
      <p:sp>
        <p:nvSpPr>
          <p:cNvPr id="3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charRg st="73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charRg st="73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charRg st="73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charRg st="73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charRg st="73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charRg st="73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charRg st="73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charRg st="73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charRg st="73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charRg st="73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charRg st="73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charRg st="73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charRg st="73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charRg st="73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charRg st="73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charRg st="73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charRg st="73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charRg st="73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charRg st="73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charRg st="73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327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327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327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500034" y="1142984"/>
            <a:ext cx="8316912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zh-CN" sz="4800" b="1" dirty="0">
              <a:solidFill>
                <a:srgbClr val="3333FF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zh-CN" sz="4800" b="1" dirty="0">
                <a:latin typeface="Times New Roman" pitchFamily="18" charset="0"/>
                <a:ea typeface="黑体" pitchFamily="49" charset="-122"/>
              </a:rPr>
              <a:t>“</a:t>
            </a:r>
            <a:r>
              <a:rPr lang="zh-CN" sz="4800" b="1" dirty="0">
                <a:latin typeface="Times New Roman" pitchFamily="18" charset="0"/>
                <a:ea typeface="黑体" pitchFamily="49" charset="-122"/>
              </a:rPr>
              <a:t>今朝”的风流人物，是新时代</a:t>
            </a:r>
            <a:r>
              <a:rPr lang="zh-CN" sz="4800" b="1" u="sng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文治、武功两方面有杰出才能和远大抱负的</a:t>
            </a:r>
            <a:r>
              <a:rPr lang="zh-CN" sz="4800" b="1" u="sng" dirty="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人</a:t>
            </a:r>
            <a:r>
              <a:rPr lang="zh-CN" altLang="en-US" sz="4800" b="1" u="sng" dirty="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（文韬武略）</a:t>
            </a:r>
            <a:r>
              <a:rPr lang="zh-CN" sz="4800" b="1" dirty="0" smtClean="0">
                <a:latin typeface="Times New Roman" pitchFamily="18" charset="0"/>
                <a:ea typeface="黑体" pitchFamily="49" charset="-122"/>
              </a:rPr>
              <a:t>；</a:t>
            </a:r>
            <a:r>
              <a:rPr lang="zh-CN" sz="4800" b="1" u="sng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应该是人民群众，</a:t>
            </a:r>
            <a:r>
              <a:rPr lang="zh-CN" sz="4800" b="1" dirty="0">
                <a:latin typeface="Times New Roman" pitchFamily="18" charset="0"/>
                <a:ea typeface="黑体" pitchFamily="49" charset="-122"/>
              </a:rPr>
              <a:t>是无产阶级革命家，也是诗人自己。这是全诗的主旨。</a:t>
            </a:r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0" y="404813"/>
            <a:ext cx="83883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sz="4000" b="1">
                <a:solidFill>
                  <a:srgbClr val="0000FF"/>
                </a:solidFill>
                <a:latin typeface="Times New Roman" pitchFamily="18" charset="0"/>
              </a:rPr>
              <a:t>（</a:t>
            </a:r>
            <a:r>
              <a:rPr lang="zh-CN" altLang="zh-CN" sz="4000" b="1">
                <a:solidFill>
                  <a:srgbClr val="0000FF"/>
                </a:solidFill>
                <a:latin typeface="Times New Roman" pitchFamily="18" charset="0"/>
              </a:rPr>
              <a:t>3</a:t>
            </a:r>
            <a:r>
              <a:rPr lang="zh-CN" sz="4000" b="1">
                <a:solidFill>
                  <a:srgbClr val="0000FF"/>
                </a:solidFill>
                <a:latin typeface="Times New Roman" pitchFamily="18" charset="0"/>
              </a:rPr>
              <a:t>）如何理解“俱往矣”三个字，究竟谁是真正的英雄？</a:t>
            </a:r>
          </a:p>
        </p:txBody>
      </p:sp>
      <p:sp>
        <p:nvSpPr>
          <p:cNvPr id="4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build="p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60325" y="1125538"/>
            <a:ext cx="733425" cy="427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600" b="1">
                <a:solidFill>
                  <a:srgbClr val="FF3300"/>
                </a:solidFill>
                <a:latin typeface="Times New Roman" pitchFamily="18" charset="0"/>
                <a:ea typeface="楷体_GB2312" pitchFamily="1" charset="-122"/>
              </a:rPr>
              <a:t>江山如此多</a:t>
            </a:r>
            <a:r>
              <a:rPr lang="zh-CN" sz="3600" b="1">
                <a:solidFill>
                  <a:schemeClr val="tx2"/>
                </a:solidFill>
                <a:latin typeface="Times New Roman" pitchFamily="18" charset="0"/>
                <a:ea typeface="楷体_GB2312" pitchFamily="1" charset="-122"/>
              </a:rPr>
              <a:t>娇</a:t>
            </a:r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887413" y="762000"/>
            <a:ext cx="733425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600" b="1">
                <a:solidFill>
                  <a:srgbClr val="FF3300"/>
                </a:solidFill>
                <a:latin typeface="Times New Roman" pitchFamily="18" charset="0"/>
                <a:ea typeface="楷体_GB2312" pitchFamily="1" charset="-122"/>
              </a:rPr>
              <a:t>引无数</a:t>
            </a:r>
            <a:r>
              <a:rPr lang="zh-CN" sz="3600" b="1">
                <a:solidFill>
                  <a:schemeClr val="tx2"/>
                </a:solidFill>
                <a:latin typeface="Times New Roman" pitchFamily="18" charset="0"/>
                <a:ea typeface="楷体_GB2312" pitchFamily="1" charset="-122"/>
              </a:rPr>
              <a:t>英雄</a:t>
            </a:r>
            <a:r>
              <a:rPr lang="zh-CN" sz="3600" b="1">
                <a:solidFill>
                  <a:srgbClr val="FF3300"/>
                </a:solidFill>
                <a:latin typeface="Times New Roman" pitchFamily="18" charset="0"/>
                <a:ea typeface="楷体_GB2312" pitchFamily="1" charset="-122"/>
              </a:rPr>
              <a:t>竞折腰</a:t>
            </a: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1619250" y="1700213"/>
            <a:ext cx="762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000" b="1">
                <a:solidFill>
                  <a:srgbClr val="008000"/>
                </a:solidFill>
                <a:latin typeface="Times New Roman" pitchFamily="18" charset="0"/>
                <a:ea typeface="华文行楷" pitchFamily="2" charset="-122"/>
              </a:rPr>
              <a:t>惜</a:t>
            </a:r>
          </a:p>
        </p:txBody>
      </p:sp>
      <p:sp>
        <p:nvSpPr>
          <p:cNvPr id="34821" name="AutoShape 5"/>
          <p:cNvSpPr>
            <a:spLocks noChangeArrowheads="1"/>
          </p:cNvSpPr>
          <p:nvPr/>
        </p:nvSpPr>
        <p:spPr bwMode="auto">
          <a:xfrm>
            <a:off x="1619250" y="2492375"/>
            <a:ext cx="838200" cy="381000"/>
          </a:xfrm>
          <a:custGeom>
            <a:avLst/>
            <a:gdLst>
              <a:gd name="G0" fmla="+- 9257 0 0"/>
              <a:gd name="G1" fmla="+- 18514 0 0"/>
              <a:gd name="G2" fmla="+- 7200 0 0"/>
              <a:gd name="G3" fmla="*/ 9257 1 2"/>
              <a:gd name="G4" fmla="+- G3 10800 0"/>
              <a:gd name="G5" fmla="+- 21600 9257 18514"/>
              <a:gd name="G6" fmla="+- 18514 7200 0"/>
              <a:gd name="G7" fmla="*/ G6 1 2"/>
              <a:gd name="G8" fmla="*/ 18514 2 1"/>
              <a:gd name="G9" fmla="+- G8 0 21600"/>
              <a:gd name="G10" fmla="*/ 21600 G0 G1"/>
              <a:gd name="G11" fmla="*/ 21600 G4 G1"/>
              <a:gd name="G12" fmla="*/ 21600 G5 G1"/>
              <a:gd name="G13" fmla="*/ 21600 G7 G1"/>
              <a:gd name="G14" fmla="*/ 18514 1 2"/>
              <a:gd name="G15" fmla="+- G5 0 G4"/>
              <a:gd name="G16" fmla="+- G0 0 G4"/>
              <a:gd name="G17" fmla="*/ G2 G15 G16"/>
              <a:gd name="T0" fmla="*/ 15429 w 21600"/>
              <a:gd name="T1" fmla="*/ 0 h 21600"/>
              <a:gd name="T2" fmla="*/ 9257 w 21600"/>
              <a:gd name="T3" fmla="*/ 7200 h 21600"/>
              <a:gd name="T4" fmla="*/ 0 w 21600"/>
              <a:gd name="T5" fmla="*/ 18001 h 21600"/>
              <a:gd name="T6" fmla="*/ 9257 w 21600"/>
              <a:gd name="T7" fmla="*/ 21600 h 21600"/>
              <a:gd name="T8" fmla="*/ 18514 w 21600"/>
              <a:gd name="T9" fmla="*/ 15000 h 21600"/>
              <a:gd name="T10" fmla="*/ 21600 w 21600"/>
              <a:gd name="T11" fmla="*/ 7200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G12 h 21600"/>
              <a:gd name="T20" fmla="*/ G1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chemeClr val="accent1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22" name="AutoShape 6"/>
          <p:cNvSpPr>
            <a:spLocks noChangeArrowheads="1"/>
          </p:cNvSpPr>
          <p:nvPr/>
        </p:nvSpPr>
        <p:spPr bwMode="auto">
          <a:xfrm flipV="1">
            <a:off x="1692275" y="3573463"/>
            <a:ext cx="838200" cy="452437"/>
          </a:xfrm>
          <a:custGeom>
            <a:avLst/>
            <a:gdLst>
              <a:gd name="G0" fmla="+- 9257 0 0"/>
              <a:gd name="G1" fmla="+- 18514 0 0"/>
              <a:gd name="G2" fmla="+- 7200 0 0"/>
              <a:gd name="G3" fmla="*/ 9257 1 2"/>
              <a:gd name="G4" fmla="+- G3 10800 0"/>
              <a:gd name="G5" fmla="+- 21600 9257 18514"/>
              <a:gd name="G6" fmla="+- 18514 7200 0"/>
              <a:gd name="G7" fmla="*/ G6 1 2"/>
              <a:gd name="G8" fmla="*/ 18514 2 1"/>
              <a:gd name="G9" fmla="+- G8 0 21600"/>
              <a:gd name="G10" fmla="*/ 21600 G0 G1"/>
              <a:gd name="G11" fmla="*/ 21600 G4 G1"/>
              <a:gd name="G12" fmla="*/ 21600 G5 G1"/>
              <a:gd name="G13" fmla="*/ 21600 G7 G1"/>
              <a:gd name="G14" fmla="*/ 18514 1 2"/>
              <a:gd name="G15" fmla="+- G5 0 G4"/>
              <a:gd name="G16" fmla="+- G0 0 G4"/>
              <a:gd name="G17" fmla="*/ G2 G15 G16"/>
              <a:gd name="T0" fmla="*/ 15429 w 21600"/>
              <a:gd name="T1" fmla="*/ 0 h 21600"/>
              <a:gd name="T2" fmla="*/ 9257 w 21600"/>
              <a:gd name="T3" fmla="*/ 7200 h 21600"/>
              <a:gd name="T4" fmla="*/ 0 w 21600"/>
              <a:gd name="T5" fmla="*/ 18001 h 21600"/>
              <a:gd name="T6" fmla="*/ 9257 w 21600"/>
              <a:gd name="T7" fmla="*/ 21600 h 21600"/>
              <a:gd name="T8" fmla="*/ 18514 w 21600"/>
              <a:gd name="T9" fmla="*/ 15000 h 21600"/>
              <a:gd name="T10" fmla="*/ 21600 w 21600"/>
              <a:gd name="T11" fmla="*/ 7200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G12 h 21600"/>
              <a:gd name="T20" fmla="*/ G1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chemeClr val="accent1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2700338" y="620713"/>
            <a:ext cx="1582737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600" b="1">
                <a:solidFill>
                  <a:schemeClr val="tx2"/>
                </a:solidFill>
                <a:latin typeface="Times New Roman" pitchFamily="18" charset="0"/>
                <a:ea typeface="楷体_GB2312" pitchFamily="1" charset="-122"/>
              </a:rPr>
              <a:t>秦皇、汉武</a:t>
            </a:r>
          </a:p>
        </p:txBody>
      </p:sp>
      <p:sp>
        <p:nvSpPr>
          <p:cNvPr id="34824" name="Text Box 8"/>
          <p:cNvSpPr txBox="1">
            <a:spLocks noChangeArrowheads="1"/>
          </p:cNvSpPr>
          <p:nvPr/>
        </p:nvSpPr>
        <p:spPr bwMode="auto">
          <a:xfrm>
            <a:off x="2627313" y="2060575"/>
            <a:ext cx="18415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600" b="1">
                <a:solidFill>
                  <a:schemeClr val="tx2"/>
                </a:solidFill>
                <a:latin typeface="Times New Roman" pitchFamily="18" charset="0"/>
                <a:ea typeface="楷体_GB2312" pitchFamily="1" charset="-122"/>
              </a:rPr>
              <a:t>唐宗、宋祖</a:t>
            </a:r>
          </a:p>
        </p:txBody>
      </p:sp>
      <p:sp>
        <p:nvSpPr>
          <p:cNvPr id="34825" name="Text Box 9"/>
          <p:cNvSpPr txBox="1">
            <a:spLocks noChangeArrowheads="1"/>
          </p:cNvSpPr>
          <p:nvPr/>
        </p:nvSpPr>
        <p:spPr bwMode="auto">
          <a:xfrm>
            <a:off x="2700338" y="3500438"/>
            <a:ext cx="13716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600" b="1">
                <a:solidFill>
                  <a:schemeClr val="tx2"/>
                </a:solidFill>
                <a:latin typeface="Times New Roman" pitchFamily="18" charset="0"/>
                <a:ea typeface="楷体_GB2312" pitchFamily="1" charset="-122"/>
              </a:rPr>
              <a:t>成吉思汗</a:t>
            </a:r>
          </a:p>
        </p:txBody>
      </p:sp>
      <p:sp>
        <p:nvSpPr>
          <p:cNvPr id="34826" name="AutoShape 10"/>
          <p:cNvSpPr>
            <a:spLocks/>
          </p:cNvSpPr>
          <p:nvPr/>
        </p:nvSpPr>
        <p:spPr bwMode="auto">
          <a:xfrm>
            <a:off x="2555875" y="1268413"/>
            <a:ext cx="217488" cy="3240087"/>
          </a:xfrm>
          <a:prstGeom prst="leftBrace">
            <a:avLst>
              <a:gd name="adj1" fmla="val 124148"/>
              <a:gd name="adj2" fmla="val 50000"/>
            </a:avLst>
          </a:prstGeom>
          <a:noFill/>
          <a:ln w="952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27" name="Text Box 11"/>
          <p:cNvSpPr txBox="1">
            <a:spLocks noChangeArrowheads="1"/>
          </p:cNvSpPr>
          <p:nvPr/>
        </p:nvSpPr>
        <p:spPr bwMode="auto">
          <a:xfrm>
            <a:off x="4283075" y="765175"/>
            <a:ext cx="23764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600" b="1">
                <a:solidFill>
                  <a:srgbClr val="FF3300"/>
                </a:solidFill>
                <a:latin typeface="Times New Roman" pitchFamily="18" charset="0"/>
                <a:ea typeface="楷体_GB2312" pitchFamily="1" charset="-122"/>
              </a:rPr>
              <a:t>略</a:t>
            </a:r>
            <a:r>
              <a:rPr lang="zh-CN" sz="3600" b="1">
                <a:solidFill>
                  <a:schemeClr val="tx2"/>
                </a:solidFill>
                <a:latin typeface="Times New Roman" pitchFamily="18" charset="0"/>
                <a:ea typeface="楷体_GB2312" pitchFamily="1" charset="-122"/>
              </a:rPr>
              <a:t>输文采</a:t>
            </a:r>
          </a:p>
        </p:txBody>
      </p:sp>
      <p:sp>
        <p:nvSpPr>
          <p:cNvPr id="34828" name="Text Box 12"/>
          <p:cNvSpPr txBox="1">
            <a:spLocks noChangeArrowheads="1"/>
          </p:cNvSpPr>
          <p:nvPr/>
        </p:nvSpPr>
        <p:spPr bwMode="auto">
          <a:xfrm>
            <a:off x="4211638" y="2276475"/>
            <a:ext cx="26892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600" b="1">
                <a:solidFill>
                  <a:srgbClr val="FF3300"/>
                </a:solidFill>
                <a:latin typeface="Times New Roman" pitchFamily="18" charset="0"/>
                <a:ea typeface="楷体_GB2312" pitchFamily="1" charset="-122"/>
              </a:rPr>
              <a:t>稍</a:t>
            </a:r>
            <a:r>
              <a:rPr lang="zh-CN" sz="3600" b="1">
                <a:solidFill>
                  <a:schemeClr val="tx2"/>
                </a:solidFill>
                <a:latin typeface="Times New Roman" pitchFamily="18" charset="0"/>
                <a:ea typeface="楷体_GB2312" pitchFamily="1" charset="-122"/>
              </a:rPr>
              <a:t>逊风骚</a:t>
            </a:r>
          </a:p>
        </p:txBody>
      </p:sp>
      <p:sp>
        <p:nvSpPr>
          <p:cNvPr id="34829" name="Text Box 13"/>
          <p:cNvSpPr txBox="1">
            <a:spLocks noChangeArrowheads="1"/>
          </p:cNvSpPr>
          <p:nvPr/>
        </p:nvSpPr>
        <p:spPr bwMode="auto">
          <a:xfrm>
            <a:off x="4356100" y="3429000"/>
            <a:ext cx="2401888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600" b="1">
                <a:solidFill>
                  <a:srgbClr val="FF3300"/>
                </a:solidFill>
                <a:latin typeface="Times New Roman" pitchFamily="18" charset="0"/>
                <a:ea typeface="楷体_GB2312" pitchFamily="1" charset="-122"/>
              </a:rPr>
              <a:t>只</a:t>
            </a:r>
            <a:r>
              <a:rPr lang="zh-CN" sz="3600" b="1">
                <a:solidFill>
                  <a:schemeClr val="tx2"/>
                </a:solidFill>
                <a:latin typeface="Times New Roman" pitchFamily="18" charset="0"/>
                <a:ea typeface="楷体_GB2312" pitchFamily="1" charset="-122"/>
              </a:rPr>
              <a:t>识弯弓射大雕</a:t>
            </a:r>
          </a:p>
        </p:txBody>
      </p:sp>
      <p:sp>
        <p:nvSpPr>
          <p:cNvPr id="34830" name="Text Box 14"/>
          <p:cNvSpPr txBox="1">
            <a:spLocks noChangeArrowheads="1"/>
          </p:cNvSpPr>
          <p:nvPr/>
        </p:nvSpPr>
        <p:spPr bwMode="auto">
          <a:xfrm>
            <a:off x="7524750" y="1773238"/>
            <a:ext cx="16192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 b="1">
                <a:solidFill>
                  <a:srgbClr val="FF3300"/>
                </a:solidFill>
                <a:latin typeface="Times New Roman" pitchFamily="18" charset="0"/>
                <a:ea typeface="华文行楷" pitchFamily="2" charset="-122"/>
              </a:rPr>
              <a:t>  </a:t>
            </a:r>
            <a:r>
              <a:rPr lang="zh-CN" sz="3600" b="1">
                <a:solidFill>
                  <a:srgbClr val="000066"/>
                </a:solidFill>
                <a:latin typeface="Times New Roman" pitchFamily="18" charset="0"/>
                <a:ea typeface="华文新魏" pitchFamily="2" charset="-122"/>
              </a:rPr>
              <a:t>短于“文治”</a:t>
            </a:r>
          </a:p>
        </p:txBody>
      </p:sp>
      <p:sp>
        <p:nvSpPr>
          <p:cNvPr id="34831" name="AutoShape 15"/>
          <p:cNvSpPr>
            <a:spLocks/>
          </p:cNvSpPr>
          <p:nvPr/>
        </p:nvSpPr>
        <p:spPr bwMode="auto">
          <a:xfrm>
            <a:off x="6732588" y="908050"/>
            <a:ext cx="576262" cy="3673475"/>
          </a:xfrm>
          <a:prstGeom prst="rightBrace">
            <a:avLst>
              <a:gd name="adj1" fmla="val 53122"/>
              <a:gd name="adj2" fmla="val 50000"/>
            </a:avLst>
          </a:prstGeom>
          <a:noFill/>
          <a:ln w="9525" cmpd="sng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32" name="Text Box 16"/>
          <p:cNvSpPr txBox="1">
            <a:spLocks noChangeArrowheads="1"/>
          </p:cNvSpPr>
          <p:nvPr/>
        </p:nvSpPr>
        <p:spPr bwMode="auto">
          <a:xfrm>
            <a:off x="1619250" y="5300663"/>
            <a:ext cx="838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000" b="1">
                <a:solidFill>
                  <a:srgbClr val="008000"/>
                </a:solidFill>
                <a:latin typeface="Times New Roman" pitchFamily="18" charset="0"/>
                <a:ea typeface="华文行楷" pitchFamily="2" charset="-122"/>
              </a:rPr>
              <a:t>看</a:t>
            </a:r>
          </a:p>
        </p:txBody>
      </p:sp>
      <p:sp>
        <p:nvSpPr>
          <p:cNvPr id="34833" name="Text Box 17"/>
          <p:cNvSpPr txBox="1">
            <a:spLocks noChangeArrowheads="1"/>
          </p:cNvSpPr>
          <p:nvPr/>
        </p:nvSpPr>
        <p:spPr bwMode="auto">
          <a:xfrm>
            <a:off x="2484438" y="5300663"/>
            <a:ext cx="19050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600" b="1">
                <a:solidFill>
                  <a:schemeClr val="tx2"/>
                </a:solidFill>
                <a:latin typeface="Times New Roman" pitchFamily="18" charset="0"/>
                <a:ea typeface="楷体_GB2312" pitchFamily="1" charset="-122"/>
              </a:rPr>
              <a:t>今朝风流人物</a:t>
            </a:r>
          </a:p>
        </p:txBody>
      </p:sp>
      <p:sp>
        <p:nvSpPr>
          <p:cNvPr id="34834" name="Line 18"/>
          <p:cNvSpPr>
            <a:spLocks noChangeShapeType="1"/>
          </p:cNvSpPr>
          <p:nvPr/>
        </p:nvSpPr>
        <p:spPr bwMode="auto">
          <a:xfrm flipV="1">
            <a:off x="4284663" y="5949950"/>
            <a:ext cx="2016125" cy="0"/>
          </a:xfrm>
          <a:prstGeom prst="line">
            <a:avLst/>
          </a:prstGeom>
          <a:noFill/>
          <a:ln w="9525" cmpd="sng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4835" name="Text Box 19"/>
          <p:cNvSpPr txBox="1">
            <a:spLocks noChangeArrowheads="1"/>
          </p:cNvSpPr>
          <p:nvPr/>
        </p:nvSpPr>
        <p:spPr bwMode="auto">
          <a:xfrm>
            <a:off x="7740650" y="5105400"/>
            <a:ext cx="48895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2000" b="1" noProof="1">
              <a:solidFill>
                <a:srgbClr val="FF3300"/>
              </a:solidFill>
              <a:latin typeface="Times New Roman" pitchFamily="18" charset="0"/>
              <a:ea typeface="楷体_GB2312" pitchFamily="1" charset="-122"/>
            </a:endParaRPr>
          </a:p>
        </p:txBody>
      </p:sp>
      <p:sp>
        <p:nvSpPr>
          <p:cNvPr id="34836" name="Text Box 20"/>
          <p:cNvSpPr txBox="1">
            <a:spLocks noChangeArrowheads="1"/>
          </p:cNvSpPr>
          <p:nvPr/>
        </p:nvSpPr>
        <p:spPr bwMode="auto">
          <a:xfrm>
            <a:off x="6732588" y="5734050"/>
            <a:ext cx="21955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600" b="1">
                <a:solidFill>
                  <a:srgbClr val="000066"/>
                </a:solidFill>
                <a:latin typeface="Times New Roman" pitchFamily="18" charset="0"/>
                <a:ea typeface="楷体_GB2312" pitchFamily="1" charset="-122"/>
              </a:rPr>
              <a:t>文韬武略</a:t>
            </a:r>
          </a:p>
        </p:txBody>
      </p:sp>
      <p:sp>
        <p:nvSpPr>
          <p:cNvPr id="21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8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48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0" dur="500"/>
                                        <p:tgtEl>
                                          <p:spTgt spid="348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34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 build="p" autoUpdateAnimBg="0"/>
      <p:bldP spid="34819" grpId="0" build="p" autoUpdateAnimBg="0"/>
      <p:bldP spid="34820" grpId="0" build="p" autoUpdateAnimBg="0"/>
      <p:bldP spid="34821" grpId="0" animBg="1"/>
      <p:bldP spid="34822" grpId="0" animBg="1"/>
      <p:bldP spid="34823" grpId="0" build="p" autoUpdateAnimBg="0"/>
      <p:bldP spid="34824" grpId="0" build="p" autoUpdateAnimBg="0"/>
      <p:bldP spid="34825" grpId="0" build="p" autoUpdateAnimBg="0"/>
      <p:bldP spid="34827" grpId="0" build="p" autoUpdateAnimBg="0"/>
      <p:bldP spid="34828" grpId="0" build="p" autoUpdateAnimBg="0"/>
      <p:bldP spid="34829" grpId="0" build="p" autoUpdateAnimBg="0"/>
      <p:bldP spid="34830" grpId="0" build="p" autoUpdateAnimBg="0"/>
      <p:bldP spid="34832" grpId="0" build="p" autoUpdateAnimBg="0"/>
      <p:bldP spid="34833" grpId="0" build="p" autoUpdateAnimBg="0"/>
      <p:bldP spid="34836" grpId="0" build="p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971550" y="1052513"/>
            <a:ext cx="7499350" cy="3877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sz="5400" b="1" dirty="0">
                <a:latin typeface="Times New Roman" pitchFamily="18" charset="0"/>
              </a:rPr>
              <a:t>小结下阕：</a:t>
            </a:r>
          </a:p>
          <a:p>
            <a:r>
              <a:rPr lang="zh-CN" sz="3600" dirty="0">
                <a:latin typeface="Times New Roman" pitchFamily="18" charset="0"/>
              </a:rPr>
              <a:t>        </a:t>
            </a:r>
            <a:r>
              <a:rPr lang="zh-CN" sz="4800" b="1" dirty="0" smtClean="0">
                <a:solidFill>
                  <a:srgbClr val="FF0066"/>
                </a:solidFill>
                <a:latin typeface="Times New Roman" pitchFamily="18" charset="0"/>
              </a:rPr>
              <a:t>以</a:t>
            </a:r>
            <a:r>
              <a:rPr lang="zh-CN" altLang="en-US" sz="4800" b="1" dirty="0" smtClean="0">
                <a:solidFill>
                  <a:srgbClr val="FF0066"/>
                </a:solidFill>
                <a:latin typeface="Times New Roman" pitchFamily="18" charset="0"/>
              </a:rPr>
              <a:t>议论</a:t>
            </a:r>
            <a:r>
              <a:rPr lang="zh-CN" sz="4800" b="1" dirty="0" smtClean="0">
                <a:solidFill>
                  <a:srgbClr val="FF0066"/>
                </a:solidFill>
                <a:latin typeface="Times New Roman" pitchFamily="18" charset="0"/>
              </a:rPr>
              <a:t>和</a:t>
            </a:r>
            <a:r>
              <a:rPr lang="zh-CN" sz="4800" b="1" dirty="0">
                <a:solidFill>
                  <a:srgbClr val="FF0066"/>
                </a:solidFill>
                <a:latin typeface="Times New Roman" pitchFamily="18" charset="0"/>
              </a:rPr>
              <a:t>抒情为主，从评说封建</a:t>
            </a:r>
            <a:r>
              <a:rPr lang="zh-CN" sz="4800" b="1" dirty="0">
                <a:solidFill>
                  <a:srgbClr val="0000FF"/>
                </a:solidFill>
                <a:latin typeface="Times New Roman" pitchFamily="18" charset="0"/>
              </a:rPr>
              <a:t>帝王的不足</a:t>
            </a:r>
            <a:r>
              <a:rPr lang="zh-CN" sz="4800" b="1" dirty="0">
                <a:solidFill>
                  <a:srgbClr val="FF0066"/>
                </a:solidFill>
                <a:latin typeface="Times New Roman" pitchFamily="18" charset="0"/>
              </a:rPr>
              <a:t>，水到渠成地转到歌颂真正的英雄人物</a:t>
            </a:r>
            <a:r>
              <a:rPr lang="zh-CN" altLang="zh-CN" sz="4800" b="1" dirty="0" smtClean="0">
                <a:solidFill>
                  <a:srgbClr val="FF0066"/>
                </a:solidFill>
                <a:latin typeface="Times New Roman" pitchFamily="18" charset="0"/>
              </a:rPr>
              <a:t>——</a:t>
            </a:r>
            <a:r>
              <a:rPr lang="zh-CN" sz="4800" b="1" dirty="0" smtClean="0">
                <a:solidFill>
                  <a:srgbClr val="0000FF"/>
                </a:solidFill>
                <a:latin typeface="Times New Roman" pitchFamily="18" charset="0"/>
              </a:rPr>
              <a:t>人民群众</a:t>
            </a:r>
            <a:r>
              <a:rPr lang="zh-CN" sz="4800" b="1" dirty="0">
                <a:solidFill>
                  <a:srgbClr val="FF0066"/>
                </a:solidFill>
                <a:latin typeface="Times New Roman" pitchFamily="18" charset="0"/>
              </a:rPr>
              <a:t>。</a:t>
            </a:r>
          </a:p>
        </p:txBody>
      </p:sp>
      <p:sp>
        <p:nvSpPr>
          <p:cNvPr id="3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build="p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147638" y="2060575"/>
            <a:ext cx="8996362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sz="4400" b="1">
                <a:solidFill>
                  <a:srgbClr val="CC00CC"/>
                </a:solidFill>
                <a:latin typeface="Times New Roman" pitchFamily="18" charset="0"/>
              </a:rPr>
              <a:t>（</a:t>
            </a:r>
            <a:r>
              <a:rPr lang="zh-CN" altLang="zh-CN" sz="4400" b="1">
                <a:solidFill>
                  <a:srgbClr val="CC00CC"/>
                </a:solidFill>
                <a:latin typeface="Times New Roman" pitchFamily="18" charset="0"/>
              </a:rPr>
              <a:t>4</a:t>
            </a:r>
            <a:r>
              <a:rPr lang="zh-CN" sz="4400" b="1">
                <a:solidFill>
                  <a:srgbClr val="CC00CC"/>
                </a:solidFill>
                <a:latin typeface="Times New Roman" pitchFamily="18" charset="0"/>
              </a:rPr>
              <a:t>）、这首诗的写景、抒情、议论是怎样结合起来的？</a:t>
            </a:r>
          </a:p>
        </p:txBody>
      </p:sp>
      <p:sp>
        <p:nvSpPr>
          <p:cNvPr id="3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1692275" y="620713"/>
            <a:ext cx="3565525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400">
              <a:latin typeface="黑体" pitchFamily="49" charset="-122"/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zh-CN" sz="2400" b="1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             </a:t>
            </a:r>
            <a:r>
              <a:rPr lang="zh-CN" sz="2400" b="1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写景</a:t>
            </a:r>
            <a:endParaRPr lang="zh-CN" sz="2400">
              <a:latin typeface="黑体" pitchFamily="49" charset="-122"/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endParaRPr lang="zh-CN" sz="2400">
              <a:latin typeface="黑体" pitchFamily="49" charset="-122"/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sz="2400">
                <a:latin typeface="黑体" pitchFamily="49" charset="-122"/>
                <a:ea typeface="黑体" pitchFamily="49" charset="-122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zh-CN" sz="2400">
                <a:latin typeface="黑体" pitchFamily="49" charset="-122"/>
                <a:ea typeface="黑体" pitchFamily="49" charset="-122"/>
              </a:rPr>
              <a:t>            </a:t>
            </a:r>
            <a:r>
              <a:rPr lang="zh-CN" sz="2400" b="1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想象：</a:t>
            </a:r>
            <a:endParaRPr lang="zh-CN" sz="2400">
              <a:latin typeface="黑体" pitchFamily="49" charset="-122"/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sz="24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sp>
        <p:nvSpPr>
          <p:cNvPr id="38915" name="AutoShape 3"/>
          <p:cNvSpPr>
            <a:spLocks/>
          </p:cNvSpPr>
          <p:nvPr/>
        </p:nvSpPr>
        <p:spPr bwMode="auto">
          <a:xfrm>
            <a:off x="3352800" y="1219200"/>
            <a:ext cx="228600" cy="2057400"/>
          </a:xfrm>
          <a:prstGeom prst="leftBrace">
            <a:avLst>
              <a:gd name="adj1" fmla="val 75000"/>
              <a:gd name="adj2" fmla="val 50000"/>
            </a:avLst>
          </a:prstGeom>
          <a:noFill/>
          <a:ln w="9525" cmpd="sng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4572000" y="304800"/>
            <a:ext cx="99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全景：</a:t>
            </a:r>
            <a:endParaRPr lang="zh-CN" sz="24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8917" name="AutoShape 5"/>
          <p:cNvSpPr>
            <a:spLocks/>
          </p:cNvSpPr>
          <p:nvPr/>
        </p:nvSpPr>
        <p:spPr bwMode="auto">
          <a:xfrm>
            <a:off x="4419600" y="457200"/>
            <a:ext cx="228600" cy="1676400"/>
          </a:xfrm>
          <a:prstGeom prst="leftBrace">
            <a:avLst>
              <a:gd name="adj1" fmla="val 61111"/>
              <a:gd name="adj2" fmla="val 50000"/>
            </a:avLst>
          </a:prstGeom>
          <a:noFill/>
          <a:ln w="9525" cmpd="sng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5638800" y="30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冰封雪飘</a:t>
            </a:r>
            <a:endParaRPr lang="zh-CN" sz="24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4648200" y="1676400"/>
            <a:ext cx="99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远景：</a:t>
            </a:r>
            <a:endParaRPr lang="zh-CN" sz="24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8920" name="Text Box 8"/>
          <p:cNvSpPr txBox="1">
            <a:spLocks noChangeArrowheads="1"/>
          </p:cNvSpPr>
          <p:nvPr/>
        </p:nvSpPr>
        <p:spPr bwMode="auto">
          <a:xfrm>
            <a:off x="5638800" y="914400"/>
            <a:ext cx="1905000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长城</a:t>
            </a:r>
            <a:r>
              <a:rPr lang="zh-CN" altLang="zh-CN" sz="2400" b="1">
                <a:solidFill>
                  <a:schemeClr val="accent2"/>
                </a:solidFill>
                <a:latin typeface="Times New Roman"/>
                <a:ea typeface="黑体" pitchFamily="49" charset="-122"/>
              </a:rPr>
              <a:t>—</a:t>
            </a:r>
            <a:r>
              <a:rPr lang="zh-CN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莽莽</a:t>
            </a:r>
          </a:p>
          <a:p>
            <a:pPr>
              <a:spcBef>
                <a:spcPct val="50000"/>
              </a:spcBef>
            </a:pPr>
            <a:r>
              <a:rPr lang="zh-CN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黄河</a:t>
            </a:r>
            <a:r>
              <a:rPr lang="zh-CN" altLang="zh-CN" sz="2400" b="1">
                <a:solidFill>
                  <a:schemeClr val="accent2"/>
                </a:solidFill>
                <a:latin typeface="Times New Roman"/>
                <a:ea typeface="黑体" pitchFamily="49" charset="-122"/>
              </a:rPr>
              <a:t>—</a:t>
            </a:r>
            <a:r>
              <a:rPr lang="zh-CN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冰封</a:t>
            </a:r>
          </a:p>
          <a:p>
            <a:pPr>
              <a:spcBef>
                <a:spcPct val="50000"/>
              </a:spcBef>
            </a:pPr>
            <a:r>
              <a:rPr lang="zh-CN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群山</a:t>
            </a:r>
            <a:r>
              <a:rPr lang="zh-CN" altLang="zh-CN" sz="2400" b="1">
                <a:solidFill>
                  <a:schemeClr val="accent2"/>
                </a:solidFill>
                <a:latin typeface="Times New Roman"/>
                <a:ea typeface="黑体" pitchFamily="49" charset="-122"/>
              </a:rPr>
              <a:t>—</a:t>
            </a:r>
            <a:r>
              <a:rPr lang="zh-CN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银蛇</a:t>
            </a:r>
          </a:p>
          <a:p>
            <a:pPr>
              <a:spcBef>
                <a:spcPct val="50000"/>
              </a:spcBef>
            </a:pPr>
            <a:r>
              <a:rPr lang="zh-CN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高原</a:t>
            </a:r>
            <a:r>
              <a:rPr lang="zh-CN" altLang="zh-CN" sz="2400" b="1">
                <a:solidFill>
                  <a:schemeClr val="accent2"/>
                </a:solidFill>
                <a:latin typeface="Times New Roman"/>
                <a:ea typeface="黑体" pitchFamily="49" charset="-122"/>
              </a:rPr>
              <a:t>—</a:t>
            </a:r>
            <a:r>
              <a:rPr lang="zh-CN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蜡象</a:t>
            </a:r>
            <a:endParaRPr lang="zh-CN" sz="24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8921" name="AutoShape 9"/>
          <p:cNvSpPr>
            <a:spLocks/>
          </p:cNvSpPr>
          <p:nvPr/>
        </p:nvSpPr>
        <p:spPr bwMode="auto">
          <a:xfrm>
            <a:off x="5486400" y="990600"/>
            <a:ext cx="228600" cy="1828800"/>
          </a:xfrm>
          <a:prstGeom prst="leftBrace">
            <a:avLst>
              <a:gd name="adj1" fmla="val 66667"/>
              <a:gd name="adj2" fmla="val 50000"/>
            </a:avLst>
          </a:prstGeom>
          <a:noFill/>
          <a:ln w="9525" cmpd="sng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22" name="Text Box 10"/>
          <p:cNvSpPr txBox="1">
            <a:spLocks noChangeArrowheads="1"/>
          </p:cNvSpPr>
          <p:nvPr/>
        </p:nvSpPr>
        <p:spPr bwMode="auto">
          <a:xfrm>
            <a:off x="7391400" y="11430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（静）</a:t>
            </a:r>
          </a:p>
        </p:txBody>
      </p:sp>
      <p:sp>
        <p:nvSpPr>
          <p:cNvPr id="38923" name="Text Box 11"/>
          <p:cNvSpPr txBox="1">
            <a:spLocks noChangeArrowheads="1"/>
          </p:cNvSpPr>
          <p:nvPr/>
        </p:nvSpPr>
        <p:spPr bwMode="auto">
          <a:xfrm>
            <a:off x="7391400" y="22860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（动）</a:t>
            </a:r>
          </a:p>
        </p:txBody>
      </p:sp>
      <p:sp>
        <p:nvSpPr>
          <p:cNvPr id="38924" name="Text Box 12"/>
          <p:cNvSpPr txBox="1">
            <a:spLocks noChangeArrowheads="1"/>
          </p:cNvSpPr>
          <p:nvPr/>
        </p:nvSpPr>
        <p:spPr bwMode="auto">
          <a:xfrm>
            <a:off x="4648200" y="2895600"/>
            <a:ext cx="381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红装素裹，分外妖娆</a:t>
            </a:r>
            <a:endParaRPr lang="zh-CN" sz="24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8925" name="Text Box 13"/>
          <p:cNvSpPr txBox="1">
            <a:spLocks noChangeArrowheads="1"/>
          </p:cNvSpPr>
          <p:nvPr/>
        </p:nvSpPr>
        <p:spPr bwMode="auto">
          <a:xfrm>
            <a:off x="2411413" y="1989138"/>
            <a:ext cx="838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上阕</a:t>
            </a:r>
          </a:p>
        </p:txBody>
      </p:sp>
      <p:sp>
        <p:nvSpPr>
          <p:cNvPr id="38926" name="Text Box 14"/>
          <p:cNvSpPr txBox="1">
            <a:spLocks noChangeArrowheads="1"/>
          </p:cNvSpPr>
          <p:nvPr/>
        </p:nvSpPr>
        <p:spPr bwMode="auto">
          <a:xfrm>
            <a:off x="2627313" y="4581525"/>
            <a:ext cx="1439862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400">
              <a:latin typeface="黑体" pitchFamily="49" charset="-122"/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下阕</a:t>
            </a:r>
            <a:endParaRPr lang="zh-CN" sz="2400">
              <a:latin typeface="黑体" pitchFamily="49" charset="-122"/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endParaRPr lang="zh-CN" altLang="zh-CN" sz="24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8927" name="AutoShape 15"/>
          <p:cNvSpPr>
            <a:spLocks/>
          </p:cNvSpPr>
          <p:nvPr/>
        </p:nvSpPr>
        <p:spPr bwMode="auto">
          <a:xfrm>
            <a:off x="3352800" y="4800600"/>
            <a:ext cx="228600" cy="1143000"/>
          </a:xfrm>
          <a:prstGeom prst="leftBrace">
            <a:avLst>
              <a:gd name="adj1" fmla="val 41667"/>
              <a:gd name="adj2" fmla="val 50000"/>
            </a:avLst>
          </a:prstGeom>
          <a:noFill/>
          <a:ln w="9525" cmpd="sng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28" name="Text Box 16"/>
          <p:cNvSpPr txBox="1">
            <a:spLocks noChangeArrowheads="1"/>
          </p:cNvSpPr>
          <p:nvPr/>
        </p:nvSpPr>
        <p:spPr bwMode="auto">
          <a:xfrm>
            <a:off x="4572000" y="4191000"/>
            <a:ext cx="27432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秦皇汉武</a:t>
            </a:r>
            <a:r>
              <a:rPr lang="zh-CN" altLang="zh-CN" sz="2400" b="1">
                <a:solidFill>
                  <a:schemeClr val="accent2"/>
                </a:solidFill>
                <a:latin typeface="Times New Roman"/>
                <a:ea typeface="黑体" pitchFamily="49" charset="-122"/>
              </a:rPr>
              <a:t>—</a:t>
            </a:r>
            <a:r>
              <a:rPr lang="zh-CN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略输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唐宗宋祖</a:t>
            </a:r>
            <a:r>
              <a:rPr lang="zh-CN" altLang="zh-CN" sz="2400" b="1">
                <a:solidFill>
                  <a:schemeClr val="accent2"/>
                </a:solidFill>
                <a:latin typeface="Times New Roman"/>
                <a:ea typeface="黑体" pitchFamily="49" charset="-122"/>
              </a:rPr>
              <a:t>—</a:t>
            </a:r>
            <a:r>
              <a:rPr lang="zh-CN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稍逊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成吉思汗</a:t>
            </a:r>
            <a:r>
              <a:rPr lang="zh-CN" altLang="zh-CN" sz="2400" b="1">
                <a:solidFill>
                  <a:schemeClr val="accent2"/>
                </a:solidFill>
                <a:latin typeface="Times New Roman"/>
                <a:ea typeface="黑体" pitchFamily="49" charset="-122"/>
              </a:rPr>
              <a:t>—</a:t>
            </a:r>
            <a:r>
              <a:rPr lang="zh-CN" sz="2400" b="1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只识</a:t>
            </a:r>
            <a:endParaRPr lang="zh-CN" sz="2400">
              <a:solidFill>
                <a:srgbClr val="9933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8929" name="Text Box 17"/>
          <p:cNvSpPr txBox="1">
            <a:spLocks noChangeArrowheads="1"/>
          </p:cNvSpPr>
          <p:nvPr/>
        </p:nvSpPr>
        <p:spPr bwMode="auto">
          <a:xfrm>
            <a:off x="4572000" y="5638800"/>
            <a:ext cx="2743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风流人物</a:t>
            </a:r>
            <a:r>
              <a:rPr lang="zh-CN" altLang="zh-CN" sz="2400" b="1">
                <a:solidFill>
                  <a:srgbClr val="FF3300"/>
                </a:solidFill>
                <a:latin typeface="Times New Roman"/>
                <a:ea typeface="黑体" pitchFamily="49" charset="-122"/>
              </a:rPr>
              <a:t>—</a:t>
            </a:r>
            <a:r>
              <a:rPr lang="zh-CN" sz="24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今朝</a:t>
            </a:r>
            <a:endParaRPr lang="zh-CN" sz="24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8930" name="AutoShape 18"/>
          <p:cNvSpPr>
            <a:spLocks/>
          </p:cNvSpPr>
          <p:nvPr/>
        </p:nvSpPr>
        <p:spPr bwMode="auto">
          <a:xfrm>
            <a:off x="4343400" y="4267200"/>
            <a:ext cx="228600" cy="1143000"/>
          </a:xfrm>
          <a:prstGeom prst="leftBrace">
            <a:avLst>
              <a:gd name="adj1" fmla="val 41667"/>
              <a:gd name="adj2" fmla="val 50000"/>
            </a:avLst>
          </a:prstGeom>
          <a:noFill/>
          <a:ln w="9525" cmpd="sng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31" name="Text Box 19"/>
          <p:cNvSpPr txBox="1">
            <a:spLocks noChangeArrowheads="1"/>
          </p:cNvSpPr>
          <p:nvPr/>
        </p:nvSpPr>
        <p:spPr bwMode="auto">
          <a:xfrm>
            <a:off x="6934200" y="4724400"/>
            <a:ext cx="2606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（陪衬）</a:t>
            </a:r>
            <a:endParaRPr lang="zh-CN" sz="24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8932" name="Text Box 20"/>
          <p:cNvSpPr txBox="1">
            <a:spLocks noChangeArrowheads="1"/>
          </p:cNvSpPr>
          <p:nvPr/>
        </p:nvSpPr>
        <p:spPr bwMode="auto">
          <a:xfrm>
            <a:off x="6877050" y="5589588"/>
            <a:ext cx="2519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（主旨）</a:t>
            </a:r>
            <a:endParaRPr lang="zh-CN" sz="24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8933" name="Text Box 21"/>
          <p:cNvSpPr txBox="1">
            <a:spLocks noChangeArrowheads="1"/>
          </p:cNvSpPr>
          <p:nvPr/>
        </p:nvSpPr>
        <p:spPr bwMode="auto">
          <a:xfrm>
            <a:off x="2590800" y="3581400"/>
            <a:ext cx="579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过渡：江山多娇，英雄折腰</a:t>
            </a:r>
          </a:p>
        </p:txBody>
      </p:sp>
      <p:sp>
        <p:nvSpPr>
          <p:cNvPr id="38934" name="AutoShape 22"/>
          <p:cNvSpPr>
            <a:spLocks/>
          </p:cNvSpPr>
          <p:nvPr/>
        </p:nvSpPr>
        <p:spPr bwMode="auto">
          <a:xfrm>
            <a:off x="2286000" y="2286000"/>
            <a:ext cx="304800" cy="3200400"/>
          </a:xfrm>
          <a:prstGeom prst="leftBrace">
            <a:avLst>
              <a:gd name="adj1" fmla="val 87500"/>
              <a:gd name="adj2" fmla="val 50000"/>
            </a:avLst>
          </a:prstGeom>
          <a:noFill/>
          <a:ln w="9525" cmpd="sng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36" name="Text Box 24"/>
          <p:cNvSpPr txBox="1">
            <a:spLocks noChangeArrowheads="1"/>
          </p:cNvSpPr>
          <p:nvPr/>
        </p:nvSpPr>
        <p:spPr bwMode="auto">
          <a:xfrm>
            <a:off x="381000" y="381000"/>
            <a:ext cx="1524000" cy="514350"/>
          </a:xfrm>
          <a:prstGeom prst="rect">
            <a:avLst/>
          </a:prstGeom>
          <a:noFill/>
          <a:ln w="57150" cmpd="thinThick">
            <a:solidFill>
              <a:srgbClr val="66FF33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>
                <a:solidFill>
                  <a:schemeClr val="accent2"/>
                </a:solidFill>
                <a:latin typeface="Times New Roman" pitchFamily="18" charset="0"/>
                <a:ea typeface="隶书" pitchFamily="49" charset="-122"/>
              </a:rPr>
              <a:t>归纳总结</a:t>
            </a:r>
            <a:endParaRPr lang="zh-CN" sz="2400">
              <a:latin typeface="Times New Roman" pitchFamily="18" charset="0"/>
            </a:endParaRPr>
          </a:p>
        </p:txBody>
      </p:sp>
      <p:sp>
        <p:nvSpPr>
          <p:cNvPr id="38937" name="Text Box 25"/>
          <p:cNvSpPr txBox="1">
            <a:spLocks noChangeArrowheads="1"/>
          </p:cNvSpPr>
          <p:nvPr/>
        </p:nvSpPr>
        <p:spPr bwMode="auto">
          <a:xfrm>
            <a:off x="3492500" y="4652963"/>
            <a:ext cx="12239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rgbClr val="008000"/>
                </a:solidFill>
                <a:latin typeface="黑体" pitchFamily="49" charset="-122"/>
                <a:ea typeface="黑体" pitchFamily="49" charset="-122"/>
              </a:rPr>
              <a:t>评古</a:t>
            </a:r>
          </a:p>
        </p:txBody>
      </p:sp>
      <p:sp>
        <p:nvSpPr>
          <p:cNvPr id="38938" name="Text Box 26"/>
          <p:cNvSpPr txBox="1">
            <a:spLocks noChangeArrowheads="1"/>
          </p:cNvSpPr>
          <p:nvPr/>
        </p:nvSpPr>
        <p:spPr bwMode="auto">
          <a:xfrm>
            <a:off x="3492500" y="5516563"/>
            <a:ext cx="12239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rgbClr val="008000"/>
                </a:solidFill>
                <a:latin typeface="黑体" pitchFamily="49" charset="-122"/>
                <a:ea typeface="黑体" pitchFamily="49" charset="-122"/>
              </a:rPr>
              <a:t>颂今</a:t>
            </a:r>
          </a:p>
        </p:txBody>
      </p:sp>
      <p:sp>
        <p:nvSpPr>
          <p:cNvPr id="27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8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" name="Text Box 19"/>
          <p:cNvSpPr txBox="1">
            <a:spLocks noChangeArrowheads="1"/>
          </p:cNvSpPr>
          <p:nvPr/>
        </p:nvSpPr>
        <p:spPr bwMode="auto">
          <a:xfrm>
            <a:off x="928662" y="1214422"/>
            <a:ext cx="793750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r>
              <a:rPr lang="zh-CN" sz="4000" b="1" dirty="0">
                <a:latin typeface="Times New Roman" pitchFamily="18" charset="0"/>
              </a:rPr>
              <a:t>描写、议论、抒情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938" name="Object 2"/>
          <p:cNvGraphicFramePr>
            <a:graphicFrameLocks noChangeAspect="1"/>
          </p:cNvGraphicFramePr>
          <p:nvPr/>
        </p:nvGraphicFramePr>
        <p:xfrm>
          <a:off x="0" y="0"/>
          <a:ext cx="9144000" cy="5876925"/>
        </p:xfrm>
        <a:graphic>
          <a:graphicData uri="http://schemas.openxmlformats.org/presentationml/2006/ole">
            <p:oleObj spid="_x0000_s39938" r:id="rId3" imgW="9752381" imgH="4742857" progId="">
              <p:embed/>
            </p:oleObj>
          </a:graphicData>
        </a:graphic>
      </p:graphicFrame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250825" y="6156325"/>
            <a:ext cx="81359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00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毛泽东亲笔手书的</a:t>
            </a:r>
            <a:r>
              <a:rPr lang="zh-CN" altLang="zh-CN" sz="400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《</a:t>
            </a:r>
            <a:r>
              <a:rPr lang="zh-CN" sz="400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沁园春  雪</a:t>
            </a:r>
            <a:r>
              <a:rPr lang="zh-CN" altLang="zh-CN" sz="400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323850" y="260350"/>
            <a:ext cx="88201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200" b="1" dirty="0">
                <a:solidFill>
                  <a:srgbClr val="FF33CC"/>
                </a:solidFill>
                <a:latin typeface="黑体" pitchFamily="49" charset="-122"/>
                <a:ea typeface="黑体" pitchFamily="49" charset="-122"/>
              </a:rPr>
              <a:t>*</a:t>
            </a:r>
            <a:r>
              <a:rPr lang="zh-CN" sz="3200" b="1" dirty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毛泽东：</a:t>
            </a:r>
            <a:r>
              <a:rPr lang="zh-CN" sz="32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千里冰封，万里雪飘，  </a:t>
            </a:r>
            <a:r>
              <a:rPr lang="zh-CN" altLang="zh-CN" sz="3200" b="1" dirty="0">
                <a:solidFill>
                  <a:srgbClr val="FF33CC"/>
                </a:solidFill>
                <a:latin typeface="Times New Roman"/>
                <a:ea typeface="黑体" pitchFamily="49" charset="-122"/>
              </a:rPr>
              <a:t>——</a:t>
            </a:r>
            <a:r>
              <a:rPr lang="zh-CN" altLang="zh-CN" sz="3200" b="1" dirty="0">
                <a:solidFill>
                  <a:srgbClr val="FF33CC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zh-CN" sz="32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   </a:t>
            </a:r>
            <a:r>
              <a:rPr lang="zh-CN" sz="3200" b="1" dirty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柳宗元：</a:t>
            </a:r>
            <a:r>
              <a:rPr lang="zh-CN" sz="3200" b="1" dirty="0">
                <a:solidFill>
                  <a:schemeClr val="accent2"/>
                </a:solidFill>
                <a:latin typeface="黑体" pitchFamily="49" charset="-122"/>
                <a:ea typeface="黑体" pitchFamily="49" charset="-122"/>
              </a:rPr>
              <a:t>千山鸟飞绝，万径人踪灭。</a:t>
            </a:r>
            <a:r>
              <a:rPr lang="zh-CN" sz="3200" b="1" dirty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zh-CN" altLang="zh-CN" sz="3200" b="1" dirty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sz="3200" b="1" dirty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江雪</a:t>
            </a:r>
            <a:r>
              <a:rPr lang="zh-CN" altLang="zh-CN" sz="3200" b="1" dirty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》</a:t>
            </a:r>
            <a:r>
              <a:rPr lang="zh-CN" sz="3200" b="1" dirty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）</a:t>
            </a:r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323850" y="1484313"/>
            <a:ext cx="8820150" cy="4965700"/>
          </a:xfrm>
          <a:prstGeom prst="rect">
            <a:avLst/>
          </a:prstGeom>
          <a:solidFill>
            <a:srgbClr val="CCFFCC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zh-CN" sz="3200" b="1">
                <a:solidFill>
                  <a:srgbClr val="660066"/>
                </a:solidFill>
                <a:latin typeface="Times New Roman" pitchFamily="18" charset="0"/>
              </a:rPr>
              <a:t>       《</a:t>
            </a:r>
            <a:r>
              <a:rPr lang="zh-CN" sz="3200" b="1">
                <a:solidFill>
                  <a:srgbClr val="660066"/>
                </a:solidFill>
                <a:latin typeface="Times New Roman" pitchFamily="18" charset="0"/>
              </a:rPr>
              <a:t>江雪</a:t>
            </a:r>
            <a:r>
              <a:rPr lang="zh-CN" altLang="zh-CN" sz="3200" b="1">
                <a:solidFill>
                  <a:srgbClr val="660066"/>
                </a:solidFill>
                <a:latin typeface="Times New Roman" pitchFamily="18" charset="0"/>
              </a:rPr>
              <a:t>》</a:t>
            </a:r>
            <a:r>
              <a:rPr lang="zh-CN" sz="3200" b="1">
                <a:solidFill>
                  <a:srgbClr val="660066"/>
                </a:solidFill>
                <a:latin typeface="Times New Roman" pitchFamily="18" charset="0"/>
              </a:rPr>
              <a:t>是柳宗元政治变革失败以后，被贬永州时所作。“千山”、“万径”虽然意境广阔，但“鸟飞绝”“人踪灭”，却又渲染出了怎样一个空旷沉寂的世界啊？</a:t>
            </a:r>
            <a:r>
              <a:rPr lang="zh-CN" altLang="zh-CN" sz="3200" b="1">
                <a:solidFill>
                  <a:srgbClr val="660066"/>
                </a:solidFill>
                <a:latin typeface="Times New Roman" pitchFamily="18" charset="0"/>
              </a:rPr>
              <a:t>——</a:t>
            </a:r>
            <a:r>
              <a:rPr lang="zh-CN" sz="3200" b="1">
                <a:solidFill>
                  <a:srgbClr val="660066"/>
                </a:solidFill>
                <a:latin typeface="Times New Roman" pitchFamily="18" charset="0"/>
              </a:rPr>
              <a:t>没有一丝生机、活力。这正是当时恶劣的政治环境的写照，也是诗人心境的写照。</a:t>
            </a:r>
            <a:r>
              <a:rPr lang="zh-CN" sz="3200" b="1">
                <a:solidFill>
                  <a:srgbClr val="993300"/>
                </a:solidFill>
                <a:latin typeface="Times New Roman" pitchFamily="18" charset="0"/>
              </a:rPr>
              <a:t>然而封建士大夫与革命领袖的胸襟是不可同日而语的，毛泽东诗为我们描绘了一幅雄奇瑰丽、广袤无垠的北国雪景图。意境开阔，气魄宏大，动静相生，情趣豪迈，显示出一代革命领袖伟大的气魄和胸怀。</a:t>
            </a:r>
            <a:endParaRPr lang="zh-CN" sz="3200" b="1">
              <a:solidFill>
                <a:srgbClr val="660066"/>
              </a:solidFill>
              <a:latin typeface="Times New Roman" pitchFamily="18" charset="0"/>
            </a:endParaRPr>
          </a:p>
        </p:txBody>
      </p:sp>
      <p:sp>
        <p:nvSpPr>
          <p:cNvPr id="4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animBg="1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323850" y="476250"/>
            <a:ext cx="8208963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 b="1">
                <a:solidFill>
                  <a:srgbClr val="FF33CC"/>
                </a:solidFill>
                <a:latin typeface="Times New Roman" pitchFamily="18" charset="0"/>
              </a:rPr>
              <a:t>*</a:t>
            </a:r>
            <a:r>
              <a:rPr lang="zh-CN" sz="3600" b="1">
                <a:solidFill>
                  <a:srgbClr val="006600"/>
                </a:solidFill>
                <a:latin typeface="Times New Roman" pitchFamily="18" charset="0"/>
              </a:rPr>
              <a:t>古人笔下的冬雪大都是愁云惨淡、寒冰百丈，而毛泽东笔下的雪景为何如此壮丽雄奇、充满生机？</a:t>
            </a:r>
          </a:p>
        </p:txBody>
      </p:sp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468313" y="2492375"/>
            <a:ext cx="8135937" cy="3387725"/>
          </a:xfrm>
          <a:prstGeom prst="rect">
            <a:avLst/>
          </a:prstGeom>
          <a:solidFill>
            <a:srgbClr val="CCFFCC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 b="1">
                <a:solidFill>
                  <a:schemeClr val="accent2"/>
                </a:solidFill>
                <a:latin typeface="Times New Roman" pitchFamily="18" charset="0"/>
              </a:rPr>
              <a:t>       </a:t>
            </a:r>
            <a:r>
              <a:rPr lang="zh-CN" sz="3600" b="1">
                <a:solidFill>
                  <a:srgbClr val="000099"/>
                </a:solidFill>
                <a:latin typeface="Times New Roman" pitchFamily="18" charset="0"/>
              </a:rPr>
              <a:t>毛泽东是叱咤风云的一代伟人，有着傲视古今的博大胸怀、无所畏惧的乐观精神和一往无前的革命斗志，不同与那些多愁善感的文人墨客。诗如其人，因此他笔下的北国雪景，雄奇瑰丽，气势磅礴，充满革命的豪迈气概。</a:t>
            </a:r>
            <a:endParaRPr lang="zh-CN" sz="3600">
              <a:solidFill>
                <a:srgbClr val="000099"/>
              </a:solidFill>
              <a:latin typeface="Times New Roman" pitchFamily="18" charset="0"/>
            </a:endParaRPr>
          </a:p>
        </p:txBody>
      </p:sp>
      <p:sp>
        <p:nvSpPr>
          <p:cNvPr id="4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animBg="1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WordArt 2"/>
          <p:cNvSpPr>
            <a:spLocks noChangeArrowheads="1" noChangeShapeType="1"/>
          </p:cNvSpPr>
          <p:nvPr/>
        </p:nvSpPr>
        <p:spPr bwMode="auto">
          <a:xfrm>
            <a:off x="827088" y="1700213"/>
            <a:ext cx="7345362" cy="381635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zh-CN" altLang="en-US" sz="9600" kern="10">
                <a:ln w="12700" cmpd="sng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67999"/>
                    </a:srgbClr>
                  </a:outerShdw>
                </a:effectLst>
                <a:latin typeface="方正舒体"/>
                <a:ea typeface="方正舒体"/>
              </a:rPr>
              <a:t>笼天地于行内，</a:t>
            </a:r>
          </a:p>
          <a:p>
            <a:pPr algn="ctr"/>
            <a:r>
              <a:rPr lang="zh-CN" altLang="en-US" sz="9600" kern="10">
                <a:ln w="12700" cmpd="sng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67999"/>
                    </a:srgbClr>
                  </a:outerShdw>
                </a:effectLst>
                <a:latin typeface="方正舒体"/>
                <a:ea typeface="方正舒体"/>
              </a:rPr>
              <a:t>挫万物于笔端。</a:t>
            </a:r>
          </a:p>
        </p:txBody>
      </p:sp>
      <p:sp>
        <p:nvSpPr>
          <p:cNvPr id="3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034" name="Group 2"/>
          <p:cNvGrpSpPr>
            <a:grpSpLocks/>
          </p:cNvGrpSpPr>
          <p:nvPr/>
        </p:nvGrpSpPr>
        <p:grpSpPr bwMode="auto">
          <a:xfrm>
            <a:off x="395288" y="1557338"/>
            <a:ext cx="8064500" cy="4176712"/>
            <a:chOff x="0" y="0"/>
            <a:chExt cx="5080" cy="2631"/>
          </a:xfrm>
        </p:grpSpPr>
        <p:sp>
          <p:nvSpPr>
            <p:cNvPr id="44035" name="AutoShape 3"/>
            <p:cNvSpPr>
              <a:spLocks noChangeArrowheads="1"/>
            </p:cNvSpPr>
            <p:nvPr/>
          </p:nvSpPr>
          <p:spPr bwMode="auto">
            <a:xfrm>
              <a:off x="0" y="0"/>
              <a:ext cx="5080" cy="2631"/>
            </a:xfrm>
            <a:prstGeom prst="horizontalScroll">
              <a:avLst>
                <a:gd name="adj" fmla="val 12500"/>
              </a:avLst>
            </a:prstGeom>
            <a:solidFill>
              <a:schemeClr val="bg1"/>
            </a:solidFill>
            <a:ln w="952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036" name="Text Box 4"/>
            <p:cNvSpPr txBox="1">
              <a:spLocks noChangeArrowheads="1"/>
            </p:cNvSpPr>
            <p:nvPr/>
          </p:nvSpPr>
          <p:spPr bwMode="auto">
            <a:xfrm>
              <a:off x="499" y="680"/>
              <a:ext cx="4173" cy="14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zh-CN" sz="4000" b="1">
                  <a:latin typeface="楷体_GB2312" pitchFamily="1" charset="-122"/>
                  <a:ea typeface="楷体_GB2312" pitchFamily="1" charset="-122"/>
                </a:rPr>
                <a:t>    </a:t>
              </a:r>
              <a:r>
                <a:rPr lang="zh-CN" sz="4000" b="1">
                  <a:latin typeface="楷体_GB2312" pitchFamily="1" charset="-122"/>
                  <a:ea typeface="楷体_GB2312" pitchFamily="1" charset="-122"/>
                </a:rPr>
                <a:t>有第一等襟怀，第一等学识，其才有第一等真诗。</a:t>
              </a:r>
            </a:p>
            <a:p>
              <a:pPr algn="r">
                <a:spcBef>
                  <a:spcPct val="50000"/>
                </a:spcBef>
              </a:pPr>
              <a:r>
                <a:rPr lang="zh-CN" altLang="zh-CN" sz="4000" b="1">
                  <a:latin typeface="Arial"/>
                  <a:ea typeface="楷体_GB2312" pitchFamily="1" charset="-122"/>
                </a:rPr>
                <a:t>——</a:t>
              </a:r>
              <a:r>
                <a:rPr lang="zh-CN" sz="4000" b="1">
                  <a:latin typeface="楷体_GB2312" pitchFamily="1" charset="-122"/>
                  <a:ea typeface="楷体_GB2312" pitchFamily="1" charset="-122"/>
                </a:rPr>
                <a:t>沈德潜（清）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1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mzdscxs1 副本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8077200" y="228600"/>
            <a:ext cx="790575" cy="1981200"/>
          </a:xfrm>
          <a:prstGeom prst="rect">
            <a:avLst/>
          </a:prstGeom>
          <a:noFill/>
          <a:ln w="57150" cmpd="thinThick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sz="3600">
                <a:solidFill>
                  <a:srgbClr val="FFFF00"/>
                </a:solidFill>
                <a:latin typeface="隶书" pitchFamily="49" charset="-122"/>
                <a:ea typeface="隶书" pitchFamily="49" charset="-122"/>
              </a:rPr>
              <a:t>诗词链接</a:t>
            </a:r>
            <a:endParaRPr lang="zh-CN" sz="240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684213" y="1052513"/>
            <a:ext cx="3960812" cy="4465637"/>
          </a:xfrm>
          <a:noFill/>
          <a:ln/>
        </p:spPr>
        <p:txBody>
          <a:bodyPr/>
          <a:lstStyle/>
          <a:p>
            <a:r>
              <a:rPr lang="zh-CN" sz="3900" b="1"/>
              <a:t>独立寒秋，</a:t>
            </a:r>
          </a:p>
          <a:p>
            <a:r>
              <a:rPr lang="zh-CN" sz="3900" b="1"/>
              <a:t>湘江北去，</a:t>
            </a:r>
          </a:p>
          <a:p>
            <a:r>
              <a:rPr lang="zh-CN" sz="3900" b="1"/>
              <a:t>橘子洲头。</a:t>
            </a:r>
          </a:p>
          <a:p>
            <a:r>
              <a:rPr lang="zh-CN" sz="3900" b="1"/>
              <a:t>看万山红遍，</a:t>
            </a:r>
          </a:p>
          <a:p>
            <a:r>
              <a:rPr lang="zh-CN" sz="3900" b="1"/>
              <a:t>层林尽染；</a:t>
            </a:r>
          </a:p>
          <a:p>
            <a:r>
              <a:rPr lang="zh-CN" sz="3900" b="1"/>
              <a:t>漫江碧透，</a:t>
            </a:r>
          </a:p>
          <a:p>
            <a:r>
              <a:rPr lang="zh-CN" sz="3900" b="1"/>
              <a:t>百舸争流。</a:t>
            </a:r>
          </a:p>
        </p:txBody>
      </p:sp>
      <p:sp>
        <p:nvSpPr>
          <p:cNvPr id="46083" name="Rectangle 3"/>
          <p:cNvSpPr>
            <a:spLocks noRot="1" noChangeArrowheads="1"/>
          </p:cNvSpPr>
          <p:nvPr/>
        </p:nvSpPr>
        <p:spPr bwMode="auto">
          <a:xfrm>
            <a:off x="4572000" y="1339850"/>
            <a:ext cx="4211638" cy="446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zh-CN" sz="3900" b="1"/>
              <a:t>鹰击长空。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l"/>
            </a:pPr>
            <a:r>
              <a:rPr lang="zh-CN" sz="3900" b="1"/>
              <a:t>鱼翔浅底，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l"/>
            </a:pPr>
            <a:r>
              <a:rPr lang="zh-CN" sz="3900" b="1"/>
              <a:t>万类霜天竞自由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l"/>
            </a:pPr>
            <a:r>
              <a:rPr lang="zh-CN" sz="3900" b="1"/>
              <a:t>怅寥廓，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l"/>
            </a:pPr>
            <a:r>
              <a:rPr lang="zh-CN" sz="3900" b="1"/>
              <a:t>问苍茫大地，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l"/>
            </a:pPr>
            <a:r>
              <a:rPr lang="zh-CN" sz="3900" b="1"/>
              <a:t>谁主沉浮？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l"/>
            </a:pPr>
            <a:endParaRPr lang="zh-CN" altLang="zh-CN" sz="3900" b="1">
              <a:solidFill>
                <a:srgbClr val="FF5050"/>
              </a:solidFill>
            </a:endParaRPr>
          </a:p>
        </p:txBody>
      </p:sp>
      <p:sp>
        <p:nvSpPr>
          <p:cNvPr id="46084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1258888" y="0"/>
            <a:ext cx="6265862" cy="1143000"/>
          </a:xfrm>
          <a:noFill/>
          <a:ln/>
        </p:spPr>
        <p:txBody>
          <a:bodyPr anchor="ctr"/>
          <a:lstStyle/>
          <a:p>
            <a:r>
              <a:rPr lang="zh-CN" b="0"/>
              <a:t>沁园春      长沙</a:t>
            </a:r>
          </a:p>
        </p:txBody>
      </p:sp>
      <p:sp>
        <p:nvSpPr>
          <p:cNvPr id="5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34925" y="692150"/>
            <a:ext cx="5256213" cy="4608513"/>
          </a:xfrm>
        </p:spPr>
        <p:txBody>
          <a:bodyPr/>
          <a:lstStyle/>
          <a:p>
            <a:r>
              <a:rPr lang="zh-CN" sz="3900" b="1">
                <a:solidFill>
                  <a:srgbClr val="FF5050"/>
                </a:solidFill>
              </a:rPr>
              <a:t>携来百侣曾游，</a:t>
            </a:r>
          </a:p>
          <a:p>
            <a:r>
              <a:rPr lang="zh-CN" sz="3900" b="1">
                <a:solidFill>
                  <a:srgbClr val="FF5050"/>
                </a:solidFill>
              </a:rPr>
              <a:t>忆往昔峥嵘岁月稠。</a:t>
            </a:r>
          </a:p>
          <a:p>
            <a:r>
              <a:rPr lang="zh-CN" sz="3900" b="1">
                <a:solidFill>
                  <a:srgbClr val="FF5050"/>
                </a:solidFill>
              </a:rPr>
              <a:t>恰同学少年，</a:t>
            </a:r>
          </a:p>
          <a:p>
            <a:r>
              <a:rPr lang="zh-CN" sz="3900" b="1">
                <a:solidFill>
                  <a:srgbClr val="FF5050"/>
                </a:solidFill>
              </a:rPr>
              <a:t>风华正茂；</a:t>
            </a:r>
          </a:p>
          <a:p>
            <a:r>
              <a:rPr lang="zh-CN" sz="3900" b="1">
                <a:solidFill>
                  <a:srgbClr val="FF5050"/>
                </a:solidFill>
              </a:rPr>
              <a:t>书生意气，</a:t>
            </a:r>
          </a:p>
          <a:p>
            <a:r>
              <a:rPr lang="zh-CN" sz="3900" b="1">
                <a:solidFill>
                  <a:srgbClr val="FF5050"/>
                </a:solidFill>
              </a:rPr>
              <a:t>挥斥方遒。</a:t>
            </a:r>
          </a:p>
          <a:p>
            <a:endParaRPr lang="zh-CN" altLang="zh-CN" sz="3900" b="1">
              <a:solidFill>
                <a:srgbClr val="FF5050"/>
              </a:solidFill>
            </a:endParaRPr>
          </a:p>
        </p:txBody>
      </p:sp>
      <p:sp>
        <p:nvSpPr>
          <p:cNvPr id="47107" name="Rectangle 3"/>
          <p:cNvSpPr>
            <a:spLocks noRot="1" noChangeArrowheads="1"/>
          </p:cNvSpPr>
          <p:nvPr/>
        </p:nvSpPr>
        <p:spPr bwMode="auto">
          <a:xfrm>
            <a:off x="4716463" y="765175"/>
            <a:ext cx="5214937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l"/>
            </a:pPr>
            <a:r>
              <a:rPr lang="zh-CN" sz="3900" b="1">
                <a:solidFill>
                  <a:srgbClr val="FF5050"/>
                </a:solidFill>
              </a:rPr>
              <a:t>指点江山，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l"/>
            </a:pPr>
            <a:r>
              <a:rPr lang="zh-CN" sz="3900" b="1">
                <a:solidFill>
                  <a:srgbClr val="FF5050"/>
                </a:solidFill>
              </a:rPr>
              <a:t>激扬文字，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l"/>
            </a:pPr>
            <a:r>
              <a:rPr lang="zh-CN" sz="3900" b="1">
                <a:solidFill>
                  <a:srgbClr val="FF5050"/>
                </a:solidFill>
              </a:rPr>
              <a:t>粪土当年万户侯。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l"/>
            </a:pPr>
            <a:r>
              <a:rPr lang="zh-CN" sz="3900" b="1">
                <a:solidFill>
                  <a:srgbClr val="FF5050"/>
                </a:solidFill>
              </a:rPr>
              <a:t>曾记否，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l"/>
            </a:pPr>
            <a:r>
              <a:rPr lang="zh-CN" sz="3900" b="1">
                <a:solidFill>
                  <a:srgbClr val="FF5050"/>
                </a:solidFill>
              </a:rPr>
              <a:t>到中流击水，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l"/>
            </a:pPr>
            <a:r>
              <a:rPr lang="zh-CN" sz="3900" b="1">
                <a:solidFill>
                  <a:srgbClr val="FF5050"/>
                </a:solidFill>
              </a:rPr>
              <a:t>浪遏飞舟？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l"/>
            </a:pPr>
            <a:endParaRPr lang="zh-CN" altLang="zh-CN" sz="3900" b="1">
              <a:solidFill>
                <a:srgbClr val="FF5050"/>
              </a:solidFill>
            </a:endParaRPr>
          </a:p>
        </p:txBody>
      </p:sp>
      <p:sp>
        <p:nvSpPr>
          <p:cNvPr id="4" name="AutoShape 16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5026025" y="6237288"/>
            <a:ext cx="849313" cy="504825"/>
          </a:xfrm>
          <a:prstGeom prst="actionButtonBackPrevious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" name="AutoShape 16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6227763" y="6237288"/>
            <a:ext cx="777875" cy="504825"/>
          </a:xfrm>
          <a:prstGeom prst="actionButtonForwardNex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sc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sc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sc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sc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sc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sc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sc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sc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42910" y="1071546"/>
            <a:ext cx="6072214" cy="2308324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/>
              <a:t>虞美人</a:t>
            </a:r>
            <a:endParaRPr lang="zh-CN" altLang="en-US" sz="2400" dirty="0" smtClean="0"/>
          </a:p>
          <a:p>
            <a:r>
              <a:rPr lang="zh-CN" altLang="en-US" sz="2400" b="1" dirty="0" smtClean="0"/>
              <a:t>枕上</a:t>
            </a:r>
            <a:endParaRPr lang="zh-CN" altLang="en-US" sz="2400" dirty="0" smtClean="0"/>
          </a:p>
          <a:p>
            <a:r>
              <a:rPr lang="zh-CN" altLang="en-US" sz="2400" dirty="0" smtClean="0"/>
              <a:t>堆来枕上愁何状，江海翻波浪。夜长天色总难明，寂寞披衣起坐数寒星。</a:t>
            </a:r>
          </a:p>
          <a:p>
            <a:r>
              <a:rPr lang="zh-CN" altLang="en-US" sz="2400" dirty="0" smtClean="0"/>
              <a:t>晓来百念都灰烬，剩有离人影。一钩残月向西流，对此不抛眼泪也无由。</a:t>
            </a:r>
            <a:endParaRPr lang="zh-CN" altLang="en-US" sz="2400" dirty="0"/>
          </a:p>
        </p:txBody>
      </p:sp>
      <p:pic>
        <p:nvPicPr>
          <p:cNvPr id="71682" name="Picture 2" descr="http://d.hiphotos.baidu.com/baike/w%3D268/sign=82eac5e4b6fd5266a72b3b1293189799/eac4b74543a98226ccdde2288a82b9014a90eba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3929066"/>
            <a:ext cx="4286280" cy="25902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Network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Network</Template>
  <TotalTime>420</TotalTime>
  <Pages>0</Pages>
  <Words>2308</Words>
  <Characters>0</Characters>
  <Application>Microsoft PowerPoint</Application>
  <DocSecurity>0</DocSecurity>
  <PresentationFormat>全屏显示(4:3)</PresentationFormat>
  <Lines>0</Lines>
  <Paragraphs>257</Paragraphs>
  <Slides>54</Slides>
  <Notes>1</Notes>
  <HiddenSlides>0</HiddenSlides>
  <MMClips>1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54</vt:i4>
      </vt:variant>
    </vt:vector>
  </HeadingPairs>
  <TitlesOfParts>
    <vt:vector size="55" baseType="lpstr">
      <vt:lpstr>Network</vt:lpstr>
      <vt:lpstr>幻灯片 1</vt:lpstr>
      <vt:lpstr>《沁园春·次韵毛润之初到陕北看大雪之作》</vt:lpstr>
      <vt:lpstr>幻灯片 3</vt:lpstr>
      <vt:lpstr>幻灯片 4</vt:lpstr>
      <vt:lpstr>幻灯片 5</vt:lpstr>
      <vt:lpstr>幻灯片 6</vt:lpstr>
      <vt:lpstr>沁园春  雪</vt:lpstr>
      <vt:lpstr>沁园春  雪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小结上阕</vt:lpstr>
      <vt:lpstr>幻灯片 28</vt:lpstr>
      <vt:lpstr>幻灯片 29</vt:lpstr>
      <vt:lpstr>这个字包含了作者的哪些感情？</vt:lpstr>
      <vt:lpstr>找出全词点明主旨的句子 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  <vt:lpstr>幻灯片 41</vt:lpstr>
      <vt:lpstr>幻灯片 42</vt:lpstr>
      <vt:lpstr>幻灯片 43</vt:lpstr>
      <vt:lpstr>沁园春      长沙</vt:lpstr>
      <vt:lpstr>幻灯片 45</vt:lpstr>
      <vt:lpstr>幻灯片 46</vt:lpstr>
      <vt:lpstr>幻灯片 47</vt:lpstr>
      <vt:lpstr>幻灯片 48</vt:lpstr>
      <vt:lpstr>幻灯片 49</vt:lpstr>
      <vt:lpstr>幻灯片 50</vt:lpstr>
      <vt:lpstr>幻灯片 51</vt:lpstr>
      <vt:lpstr>幻灯片 52</vt:lpstr>
      <vt:lpstr>幻灯片 53</vt:lpstr>
      <vt:lpstr>幻灯片 54</vt:lpstr>
    </vt:vector>
  </TitlesOfParts>
  <Company>四冶学校</Company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沁园春     雪</dc:title>
  <dc:creator>初中服务器</dc:creator>
  <cp:lastModifiedBy>deeplm</cp:lastModifiedBy>
  <cp:revision>142</cp:revision>
  <dcterms:created xsi:type="dcterms:W3CDTF">2004-05-13T13:32:13Z</dcterms:created>
  <dcterms:modified xsi:type="dcterms:W3CDTF">2014-09-02T23:57:59Z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2052-9.1.0.4391</vt:lpwstr>
  </property>
</Properties>
</file>