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74" r:id="rId7"/>
    <p:sldId id="276" r:id="rId8"/>
    <p:sldId id="277" r:id="rId9"/>
    <p:sldId id="278" r:id="rId10"/>
  </p:sldIdLst>
  <p:sldSz cx="12192000" cy="6858000"/>
  <p:notesSz cx="12192000" cy="6858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691" y="5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18285" y="1099819"/>
            <a:ext cx="9155429" cy="6343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0033CC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0033CC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42937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0033CC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685029" y="518794"/>
            <a:ext cx="2574925" cy="6343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rgbClr val="0033CC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62024" y="1383792"/>
            <a:ext cx="10267950" cy="2219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19200" y="533400"/>
            <a:ext cx="9296400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altLang="zh-CN" b="1" spc="20" dirty="0"/>
              <a:t>1.</a:t>
            </a:r>
            <a:r>
              <a:rPr lang="zh-CN" altLang="en-US" b="1" spc="20" dirty="0"/>
              <a:t>选文第</a:t>
            </a:r>
            <a:r>
              <a:rPr lang="en-US" altLang="zh-CN" b="1" spc="20" dirty="0"/>
              <a:t>3</a:t>
            </a:r>
            <a:r>
              <a:rPr lang="zh-CN" altLang="en-US" b="1" spc="20" dirty="0"/>
              <a:t>段一句话独立成段有什么作用？</a:t>
            </a:r>
            <a:endParaRPr b="1" spc="-5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33964A7-0E08-4501-B167-E91835FE4C4F}"/>
              </a:ext>
            </a:extLst>
          </p:cNvPr>
          <p:cNvSpPr txBox="1"/>
          <p:nvPr/>
        </p:nvSpPr>
        <p:spPr>
          <a:xfrm>
            <a:off x="1066800" y="2091215"/>
            <a:ext cx="10591800" cy="3321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rgbClr val="FF0000"/>
                </a:solidFill>
              </a:rPr>
              <a:t>参考：第</a:t>
            </a:r>
            <a:r>
              <a:rPr lang="en-US" altLang="zh-CN" sz="3600" dirty="0">
                <a:solidFill>
                  <a:srgbClr val="FF0000"/>
                </a:solidFill>
              </a:rPr>
              <a:t>3</a:t>
            </a:r>
            <a:r>
              <a:rPr lang="zh-CN" altLang="en-US" sz="3600" dirty="0">
                <a:solidFill>
                  <a:srgbClr val="FF0000"/>
                </a:solidFill>
              </a:rPr>
              <a:t>段强调祥子凑钱买车的艰辛</a:t>
            </a:r>
            <a:r>
              <a:rPr lang="zh-CN" altLang="en-US" sz="3600" dirty="0"/>
              <a:t>，（内容）</a:t>
            </a:r>
            <a:endParaRPr lang="en-US" altLang="zh-CN" sz="3600" dirty="0"/>
          </a:p>
          <a:p>
            <a:pPr>
              <a:lnSpc>
                <a:spcPct val="150000"/>
              </a:lnSpc>
            </a:pPr>
            <a:r>
              <a:rPr lang="en-US" altLang="zh-CN" sz="3600" dirty="0">
                <a:solidFill>
                  <a:srgbClr val="FF0000"/>
                </a:solidFill>
              </a:rPr>
              <a:t>              </a:t>
            </a:r>
            <a:r>
              <a:rPr lang="zh-CN" altLang="en-US" sz="3600" dirty="0">
                <a:solidFill>
                  <a:srgbClr val="FF0000"/>
                </a:solidFill>
              </a:rPr>
              <a:t>为下文表现祥子买车的激动和后来失车的痛苦做铺垫。</a:t>
            </a:r>
            <a:r>
              <a:rPr lang="zh-CN" altLang="en-US" sz="3600" dirty="0"/>
              <a:t>（结构，要具体写出为“什么”情节做铺垫）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3000" y="486409"/>
            <a:ext cx="10134599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b="1" spc="20" dirty="0"/>
              <a:t>2.</a:t>
            </a:r>
            <a:r>
              <a:rPr lang="zh-CN" altLang="en-US" b="1" spc="20" dirty="0"/>
              <a:t>祥子为什么把买车的日子当作自己的生日？</a:t>
            </a:r>
            <a:endParaRPr b="1"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884852" y="1905000"/>
            <a:ext cx="10363200" cy="211339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89280" algn="just">
              <a:lnSpc>
                <a:spcPct val="150000"/>
              </a:lnSpc>
              <a:spcBef>
                <a:spcPts val="1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SimSun"/>
                <a:cs typeface="SimSun"/>
              </a:rPr>
              <a:t>参考</a:t>
            </a:r>
            <a:r>
              <a:rPr lang="zh-CN" altLang="en-US" sz="3200" b="1" dirty="0">
                <a:solidFill>
                  <a:srgbClr val="FF0000"/>
                </a:solidFill>
                <a:latin typeface="SimSun"/>
                <a:cs typeface="SimSun"/>
                <a:sym typeface="Wingdings" panose="05000000000000000000" pitchFamily="2" charset="2"/>
              </a:rPr>
              <a:t>：（</a:t>
            </a:r>
            <a:r>
              <a:rPr lang="en-US" altLang="zh-CN" sz="3200" b="1" dirty="0">
                <a:solidFill>
                  <a:srgbClr val="FF0000"/>
                </a:solidFill>
                <a:latin typeface="SimSun"/>
                <a:cs typeface="SimSun"/>
                <a:sym typeface="Wingdings" panose="05000000000000000000" pitchFamily="2" charset="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SimSun"/>
                <a:cs typeface="SimSun"/>
                <a:sym typeface="Wingdings" panose="05000000000000000000" pitchFamily="2" charset="2"/>
              </a:rPr>
              <a:t>）</a:t>
            </a:r>
            <a:r>
              <a:rPr lang="zh-CN" altLang="en-US" sz="3200" b="1" dirty="0">
                <a:solidFill>
                  <a:srgbClr val="FF0000"/>
                </a:solidFill>
                <a:latin typeface="SimSun"/>
                <a:cs typeface="SimSun"/>
              </a:rPr>
              <a:t>因为祥子十分爱车，他把车当作自己生命的一部分；（</a:t>
            </a:r>
            <a:r>
              <a:rPr lang="en-US" altLang="zh-CN" sz="3200" b="1" dirty="0">
                <a:solidFill>
                  <a:srgbClr val="FF0000"/>
                </a:solidFill>
                <a:latin typeface="SimSun"/>
                <a:cs typeface="SimSun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SimSun"/>
                <a:cs typeface="SimSun"/>
              </a:rPr>
              <a:t>）祥子认为从拥有自己的车开始，就是自己新生活的开始，所以他把买车的日子当作自己的生日。</a:t>
            </a:r>
            <a:endParaRPr sz="3200" b="1" dirty="0">
              <a:solidFill>
                <a:srgbClr val="FF0000"/>
              </a:solidFill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662266"/>
            <a:ext cx="10896600" cy="12432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altLang="zh-CN" b="1" spc="20" dirty="0"/>
              <a:t>3.</a:t>
            </a:r>
            <a:r>
              <a:rPr lang="zh-CN" altLang="en-US" b="1" spc="20" dirty="0"/>
              <a:t>下面的句子是怎样传神地表现人物心理活动的？</a:t>
            </a:r>
            <a:br>
              <a:rPr lang="en-US" altLang="zh-CN" b="1" spc="20" dirty="0"/>
            </a:br>
            <a:r>
              <a:rPr lang="zh-CN" altLang="en-US" b="1" spc="20"/>
              <a:t>请简要分析。</a:t>
            </a:r>
            <a:endParaRPr b="1" spc="-5" dirty="0"/>
          </a:p>
        </p:txBody>
      </p:sp>
      <p:sp>
        <p:nvSpPr>
          <p:cNvPr id="4" name="object 4"/>
          <p:cNvSpPr txBox="1"/>
          <p:nvPr/>
        </p:nvSpPr>
        <p:spPr>
          <a:xfrm>
            <a:off x="494522" y="2133600"/>
            <a:ext cx="11353800" cy="5581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79120">
              <a:lnSpc>
                <a:spcPct val="150000"/>
              </a:lnSpc>
              <a:spcBef>
                <a:spcPts val="100"/>
              </a:spcBef>
            </a:pPr>
            <a:r>
              <a:rPr lang="zh-CN" altLang="en-US" sz="2800" b="1" spc="15" dirty="0">
                <a:latin typeface="SimSun"/>
                <a:cs typeface="SimSun"/>
              </a:rPr>
              <a:t>祥子的手哆嗦得更厉害了，揣起保单，拉起车，几乎要哭出来。</a:t>
            </a:r>
            <a:endParaRPr sz="2800" b="1" dirty="0">
              <a:latin typeface="SimSun"/>
              <a:cs typeface="SimSun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664BA9D-B0B1-48DE-A128-9715507DD38A}"/>
              </a:ext>
            </a:extLst>
          </p:cNvPr>
          <p:cNvSpPr txBox="1"/>
          <p:nvPr/>
        </p:nvSpPr>
        <p:spPr>
          <a:xfrm>
            <a:off x="990600" y="3276600"/>
            <a:ext cx="103632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参考</a:t>
            </a:r>
            <a:r>
              <a:rPr lang="zh-CN" altLang="en-US" sz="3200" dirty="0">
                <a:solidFill>
                  <a:srgbClr val="FF0000"/>
                </a:solidFill>
                <a:sym typeface="Wingdings" panose="05000000000000000000" pitchFamily="2" charset="2"/>
              </a:rPr>
              <a:t>：（</a:t>
            </a:r>
            <a:r>
              <a:rPr lang="en-US" altLang="zh-CN" sz="3200" dirty="0">
                <a:solidFill>
                  <a:srgbClr val="FF0000"/>
                </a:solidFill>
                <a:sym typeface="Wingdings" panose="05000000000000000000" pitchFamily="2" charset="2"/>
              </a:rPr>
              <a:t>1</a:t>
            </a:r>
            <a:r>
              <a:rPr lang="zh-CN" altLang="en-US" sz="3200" dirty="0">
                <a:solidFill>
                  <a:srgbClr val="FF0000"/>
                </a:solidFill>
                <a:sym typeface="Wingdings" panose="05000000000000000000" pitchFamily="2" charset="2"/>
              </a:rPr>
              <a:t>）</a:t>
            </a:r>
            <a:r>
              <a:rPr lang="zh-CN" altLang="en-US" sz="3200" dirty="0">
                <a:solidFill>
                  <a:srgbClr val="FF0000"/>
                </a:solidFill>
              </a:rPr>
              <a:t>这句话</a:t>
            </a:r>
            <a:r>
              <a:rPr lang="zh-CN" altLang="en-US" sz="3200" dirty="0"/>
              <a:t>通过</a:t>
            </a:r>
            <a:r>
              <a:rPr lang="zh-CN" altLang="en-US" sz="3200" dirty="0">
                <a:solidFill>
                  <a:srgbClr val="FF0000"/>
                </a:solidFill>
              </a:rPr>
              <a:t>描写人物的动作、神态</a:t>
            </a:r>
            <a:r>
              <a:rPr lang="zh-CN" altLang="en-US" sz="3200" dirty="0"/>
              <a:t>来表现</a:t>
            </a:r>
            <a:r>
              <a:rPr lang="zh-CN" altLang="en-US" sz="3200" dirty="0">
                <a:solidFill>
                  <a:srgbClr val="FF0000"/>
                </a:solidFill>
              </a:rPr>
              <a:t>人物的心理活动。</a:t>
            </a:r>
            <a:endParaRPr lang="en-US" altLang="zh-CN" sz="3200" dirty="0">
              <a:solidFill>
                <a:srgbClr val="FF0000"/>
              </a:solidFill>
            </a:endParaRPr>
          </a:p>
          <a:p>
            <a:r>
              <a:rPr lang="zh-CN" altLang="en-US" sz="3200" dirty="0">
                <a:solidFill>
                  <a:srgbClr val="FF0000"/>
                </a:solidFill>
              </a:rPr>
              <a:t>（</a:t>
            </a:r>
            <a:r>
              <a:rPr lang="en-US" altLang="zh-CN" sz="3200" dirty="0">
                <a:solidFill>
                  <a:srgbClr val="FF0000"/>
                </a:solidFill>
              </a:rPr>
              <a:t>2</a:t>
            </a:r>
            <a:r>
              <a:rPr lang="zh-CN" altLang="en-US" sz="3200" dirty="0">
                <a:solidFill>
                  <a:srgbClr val="FF0000"/>
                </a:solidFill>
              </a:rPr>
              <a:t>）“手哆嗦”“揣”“拉”“几乎要哭”，</a:t>
            </a:r>
            <a:r>
              <a:rPr lang="zh-CN" altLang="en-US" sz="3200" dirty="0"/>
              <a:t>写出了</a:t>
            </a:r>
            <a:r>
              <a:rPr lang="zh-CN" altLang="en-US" sz="3200" dirty="0">
                <a:solidFill>
                  <a:srgbClr val="FF0000"/>
                </a:solidFill>
              </a:rPr>
              <a:t>祥子的极度激动以及迫不及待想把车拉走，</a:t>
            </a:r>
            <a:endParaRPr lang="en-US" altLang="zh-CN" sz="3200" dirty="0">
              <a:solidFill>
                <a:srgbClr val="FF0000"/>
              </a:solidFill>
            </a:endParaRPr>
          </a:p>
          <a:p>
            <a:r>
              <a:rPr lang="zh-CN" altLang="en-US" sz="3200" dirty="0">
                <a:solidFill>
                  <a:srgbClr val="FF0000"/>
                </a:solidFill>
              </a:rPr>
              <a:t>（</a:t>
            </a:r>
            <a:r>
              <a:rPr lang="en-US" altLang="zh-CN" sz="3200" dirty="0">
                <a:solidFill>
                  <a:srgbClr val="FF0000"/>
                </a:solidFill>
              </a:rPr>
              <a:t>3</a:t>
            </a:r>
            <a:r>
              <a:rPr lang="zh-CN" altLang="en-US" sz="3200" dirty="0">
                <a:solidFill>
                  <a:srgbClr val="FF0000"/>
                </a:solidFill>
              </a:rPr>
              <a:t>）</a:t>
            </a:r>
            <a:r>
              <a:rPr lang="zh-CN" altLang="en-US" sz="3200" dirty="0"/>
              <a:t>表现了</a:t>
            </a:r>
            <a:r>
              <a:rPr lang="zh-CN" altLang="en-US" sz="3200" dirty="0">
                <a:solidFill>
                  <a:srgbClr val="FF0000"/>
                </a:solidFill>
              </a:rPr>
              <a:t>他终于拥有一辆自己日思夜想的车时，内心异常欢喜。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0100" y="228600"/>
            <a:ext cx="10782300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altLang="zh-CN" b="1" spc="20" dirty="0"/>
              <a:t>4.</a:t>
            </a:r>
            <a:r>
              <a:rPr lang="zh-CN" altLang="en-US" b="1" spc="20" dirty="0"/>
              <a:t>请结合选文的内容，说说祥子是一个怎样的人。</a:t>
            </a:r>
            <a:endParaRPr b="1" spc="-5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C63658B-24F2-421A-B473-3A754F85A845}"/>
              </a:ext>
            </a:extLst>
          </p:cNvPr>
          <p:cNvSpPr/>
          <p:nvPr/>
        </p:nvSpPr>
        <p:spPr>
          <a:xfrm>
            <a:off x="1143000" y="1219200"/>
            <a:ext cx="10591800" cy="33087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rgbClr val="333333"/>
                </a:solidFill>
                <a:latin typeface="Helvetica Neue"/>
              </a:rPr>
              <a:t>       </a:t>
            </a:r>
            <a:r>
              <a:rPr lang="zh-CN" altLang="en-US" sz="3600" b="1" dirty="0">
                <a:solidFill>
                  <a:srgbClr val="333333"/>
                </a:solidFill>
                <a:latin typeface="Helvetica Neue"/>
              </a:rPr>
              <a:t>参考：见</a:t>
            </a:r>
            <a:r>
              <a:rPr lang="en-US" altLang="zh-CN" sz="3600" b="1" dirty="0">
                <a:solidFill>
                  <a:srgbClr val="333333"/>
                </a:solidFill>
                <a:latin typeface="Helvetica Neue"/>
              </a:rPr>
              <a:t>《</a:t>
            </a:r>
            <a:r>
              <a:rPr lang="zh-CN" altLang="en-US" sz="3600" b="1" dirty="0">
                <a:solidFill>
                  <a:srgbClr val="333333"/>
                </a:solidFill>
                <a:latin typeface="Helvetica Neue"/>
              </a:rPr>
              <a:t>学评</a:t>
            </a:r>
            <a:r>
              <a:rPr lang="en-US" altLang="zh-CN" sz="3600" b="1" dirty="0">
                <a:solidFill>
                  <a:srgbClr val="333333"/>
                </a:solidFill>
                <a:latin typeface="Helvetica Neue"/>
              </a:rPr>
              <a:t>》P156</a:t>
            </a:r>
          </a:p>
          <a:p>
            <a:pPr>
              <a:lnSpc>
                <a:spcPct val="150000"/>
              </a:lnSpc>
            </a:pPr>
            <a:r>
              <a:rPr lang="zh-CN" altLang="en-US" sz="3600" b="1" i="0" dirty="0">
                <a:solidFill>
                  <a:srgbClr val="FF0000"/>
                </a:solidFill>
                <a:effectLst/>
                <a:latin typeface="Helvetica Neue"/>
              </a:rPr>
              <a:t>答题结构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：（</a:t>
            </a:r>
            <a:r>
              <a:rPr lang="en-US" altLang="zh-CN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1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）形象特点</a:t>
            </a:r>
            <a:r>
              <a:rPr lang="en-US" altLang="zh-CN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1+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结合文本</a:t>
            </a:r>
            <a:endParaRPr lang="en-US" altLang="zh-CN" sz="3600" b="1" dirty="0">
              <a:solidFill>
                <a:srgbClr val="FF0000"/>
              </a:solidFill>
              <a:latin typeface="Helvetica Neue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i="0" dirty="0">
                <a:solidFill>
                  <a:srgbClr val="FF0000"/>
                </a:solidFill>
                <a:effectLst/>
                <a:latin typeface="Helvetica Neue"/>
                <a:sym typeface="Wingdings" panose="05000000000000000000" pitchFamily="2" charset="2"/>
              </a:rPr>
              <a:t>                  </a:t>
            </a:r>
            <a:r>
              <a:rPr lang="zh-CN" altLang="en-US" sz="3600" b="1" i="0" dirty="0">
                <a:solidFill>
                  <a:srgbClr val="FF0000"/>
                </a:solidFill>
                <a:effectLst/>
                <a:latin typeface="Helvetica Neue"/>
                <a:sym typeface="Wingdings" panose="05000000000000000000" pitchFamily="2" charset="2"/>
              </a:rPr>
              <a:t>（</a:t>
            </a:r>
            <a:r>
              <a:rPr lang="en-US" altLang="zh-CN" sz="3600" b="1" i="0" dirty="0">
                <a:solidFill>
                  <a:srgbClr val="FF0000"/>
                </a:solidFill>
                <a:effectLst/>
                <a:latin typeface="Helvetica Neue"/>
                <a:sym typeface="Wingdings" panose="05000000000000000000" pitchFamily="2" charset="2"/>
              </a:rPr>
              <a:t>2</a:t>
            </a:r>
            <a:r>
              <a:rPr lang="zh-CN" altLang="en-US" sz="3600" b="1" i="0" dirty="0">
                <a:solidFill>
                  <a:srgbClr val="FF0000"/>
                </a:solidFill>
                <a:effectLst/>
                <a:latin typeface="Helvetica Neue"/>
                <a:sym typeface="Wingdings" panose="05000000000000000000" pitchFamily="2" charset="2"/>
              </a:rPr>
              <a:t>）形象特点</a:t>
            </a:r>
            <a:r>
              <a:rPr lang="en-US" altLang="zh-CN" sz="3600" b="1" i="0" dirty="0">
                <a:solidFill>
                  <a:srgbClr val="FF0000"/>
                </a:solidFill>
                <a:effectLst/>
                <a:latin typeface="Helvetica Neue"/>
                <a:sym typeface="Wingdings" panose="05000000000000000000" pitchFamily="2" charset="2"/>
              </a:rPr>
              <a:t>2+</a:t>
            </a:r>
            <a:r>
              <a:rPr lang="zh-CN" altLang="en-US" sz="3600" b="1" i="0" dirty="0">
                <a:solidFill>
                  <a:srgbClr val="FF0000"/>
                </a:solidFill>
                <a:effectLst/>
                <a:latin typeface="Helvetica Neue"/>
                <a:sym typeface="Wingdings" panose="05000000000000000000" pitchFamily="2" charset="2"/>
              </a:rPr>
              <a:t>结合文本</a:t>
            </a:r>
            <a:endParaRPr lang="en-US" altLang="zh-CN" sz="3600" b="1" i="0" dirty="0">
              <a:solidFill>
                <a:srgbClr val="FF0000"/>
              </a:solidFill>
              <a:effectLst/>
              <a:latin typeface="Helvetica Neue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                  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（</a:t>
            </a:r>
            <a:r>
              <a:rPr lang="en-US" altLang="zh-CN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3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）形象特点</a:t>
            </a:r>
            <a:r>
              <a:rPr lang="en-US" altLang="zh-CN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3+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结合文本</a:t>
            </a:r>
            <a:endParaRPr lang="en-US" altLang="zh-CN" sz="3600" b="1" i="0" dirty="0">
              <a:solidFill>
                <a:srgbClr val="FF0000"/>
              </a:solidFill>
              <a:effectLst/>
              <a:latin typeface="Helvetica Neu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228600"/>
            <a:ext cx="1074420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zh-CN" sz="3600" b="1" spc="15" dirty="0"/>
              <a:t>5.</a:t>
            </a:r>
            <a:r>
              <a:rPr lang="zh-CN" altLang="en-US" sz="3600" b="1" spc="15" dirty="0"/>
              <a:t>“祥子真想硬把车放下”一句中的“硬”字用的好，为什么？</a:t>
            </a:r>
            <a:endParaRPr sz="3600" b="1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17BD422-05C7-4544-8E61-793290E28A99}"/>
              </a:ext>
            </a:extLst>
          </p:cNvPr>
          <p:cNvSpPr txBox="1"/>
          <p:nvPr/>
        </p:nvSpPr>
        <p:spPr>
          <a:xfrm>
            <a:off x="-685800" y="1752600"/>
            <a:ext cx="11201400" cy="1474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97175" algn="just">
              <a:lnSpc>
                <a:spcPct val="150000"/>
              </a:lnSpc>
              <a:spcBef>
                <a:spcPts val="105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/>
                <a:cs typeface="Arial"/>
              </a:rPr>
              <a:t>参考：“硬”字</a:t>
            </a:r>
            <a:r>
              <a:rPr lang="zh-CN" altLang="en-US" sz="3200" b="1" u="sng" dirty="0">
                <a:latin typeface="Arial"/>
                <a:cs typeface="Arial"/>
              </a:rPr>
              <a:t>写出了</a:t>
            </a:r>
            <a:r>
              <a:rPr lang="zh-CN" altLang="en-US" sz="3200" b="1" dirty="0">
                <a:solidFill>
                  <a:srgbClr val="FF0000"/>
                </a:solidFill>
                <a:latin typeface="Arial"/>
                <a:cs typeface="Arial"/>
              </a:rPr>
              <a:t>祥子当时不顾一切的心理，</a:t>
            </a:r>
            <a:r>
              <a:rPr lang="zh-CN" altLang="en-US" sz="3200" b="1" u="sng" dirty="0">
                <a:latin typeface="Arial"/>
                <a:cs typeface="Arial"/>
              </a:rPr>
              <a:t>突出了</a:t>
            </a:r>
            <a:r>
              <a:rPr lang="zh-CN" altLang="en-US" sz="3200" b="1" dirty="0">
                <a:solidFill>
                  <a:srgbClr val="FF0000"/>
                </a:solidFill>
                <a:latin typeface="Arial"/>
                <a:cs typeface="Arial"/>
              </a:rPr>
              <a:t>他在暴雨中难以忍受的痛苦。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0100" y="228600"/>
            <a:ext cx="10782300" cy="12432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altLang="zh-CN" b="1" spc="20" dirty="0"/>
              <a:t>6.</a:t>
            </a:r>
            <a:r>
              <a:rPr lang="zh-CN" altLang="en-US" b="1" spc="20" dirty="0"/>
              <a:t>一个词语在不同的语境中可以表达不同的意思和感情，说说下面句子中加点词的含义。</a:t>
            </a:r>
            <a:endParaRPr b="1" spc="-5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C63658B-24F2-421A-B473-3A754F85A845}"/>
              </a:ext>
            </a:extLst>
          </p:cNvPr>
          <p:cNvSpPr/>
          <p:nvPr/>
        </p:nvSpPr>
        <p:spPr>
          <a:xfrm>
            <a:off x="1143000" y="1219200"/>
            <a:ext cx="10591800" cy="4970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srgbClr val="333333"/>
                </a:solidFill>
                <a:latin typeface="Helvetica Neue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333333"/>
                </a:solidFill>
                <a:latin typeface="Helvetica Neue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333333"/>
                </a:solidFill>
                <a:latin typeface="Helvetica Neue"/>
                <a:ea typeface="宋体" panose="02010600030101010101" pitchFamily="2" charset="-122"/>
              </a:rPr>
              <a:t>）他知道一站住就会哆嗦成一团。</a:t>
            </a:r>
            <a:endParaRPr lang="en-US" altLang="zh-CN" sz="3200" b="1" dirty="0">
              <a:solidFill>
                <a:srgbClr val="333333"/>
              </a:solidFill>
              <a:latin typeface="Helvetica Neue"/>
              <a:ea typeface="宋体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Helvetica Neue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Helvetica Neue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Helvetica Neue"/>
                <a:ea typeface="宋体" panose="02010600030101010101" pitchFamily="2" charset="-122"/>
                <a:cs typeface="+mn-cs"/>
              </a:rPr>
              <a:t>）他哆嗦得像风雨中的树叶。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Helvetica Neue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ea typeface="宋体" panose="02010600030101010101" pitchFamily="2" charset="-122"/>
                <a:cs typeface="+mn-cs"/>
              </a:rPr>
              <a:t>参考：第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ea typeface="宋体" panose="02010600030101010101" pitchFamily="2" charset="-122"/>
                <a:cs typeface="+mn-cs"/>
              </a:rPr>
              <a:t>1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ea typeface="宋体" panose="02010600030101010101" pitchFamily="2" charset="-122"/>
              </a:rPr>
              <a:t>句的“哆嗦”</a:t>
            </a:r>
            <a:r>
              <a:rPr lang="zh-CN" altLang="en-US" sz="3600" b="1" dirty="0">
                <a:latin typeface="Helvetica Neue"/>
                <a:ea typeface="宋体" panose="02010600030101010101" pitchFamily="2" charset="-122"/>
              </a:rPr>
              <a:t>写出了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ea typeface="宋体" panose="02010600030101010101" pitchFamily="2" charset="-122"/>
              </a:rPr>
              <a:t>祥子因寒冷而产生的生理反应。</a:t>
            </a:r>
            <a:endParaRPr lang="en-US" altLang="zh-CN" sz="3600" b="1" dirty="0">
              <a:solidFill>
                <a:srgbClr val="FF0000"/>
              </a:solidFill>
              <a:latin typeface="Helvetica Neue"/>
              <a:ea typeface="宋体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Helvetica Neue"/>
                <a:ea typeface="宋体" panose="02010600030101010101" pitchFamily="2" charset="-122"/>
              </a:rPr>
              <a:t>第</a:t>
            </a:r>
            <a:r>
              <a:rPr lang="en-US" altLang="zh-CN" sz="3600" b="1" dirty="0">
                <a:solidFill>
                  <a:srgbClr val="FF0000"/>
                </a:solidFill>
                <a:latin typeface="Helvetica Neue"/>
                <a:ea typeface="宋体" panose="02010600030101010101" pitchFamily="2" charset="-122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ea typeface="宋体" panose="02010600030101010101" pitchFamily="2" charset="-122"/>
              </a:rPr>
              <a:t>句一语双关，</a:t>
            </a:r>
            <a:r>
              <a:rPr lang="zh-CN" altLang="en-US" sz="3600" b="1" dirty="0">
                <a:latin typeface="Helvetica Neue"/>
                <a:ea typeface="宋体" panose="02010600030101010101" pitchFamily="2" charset="-122"/>
              </a:rPr>
              <a:t>既写出了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ea typeface="宋体" panose="02010600030101010101" pitchFamily="2" charset="-122"/>
              </a:rPr>
              <a:t>祥子当时痛苦不堪的状态，</a:t>
            </a:r>
            <a:r>
              <a:rPr lang="zh-CN" altLang="en-US" sz="3600" b="1" dirty="0">
                <a:latin typeface="Helvetica Neue"/>
                <a:ea typeface="宋体" panose="02010600030101010101" pitchFamily="2" charset="-122"/>
              </a:rPr>
              <a:t>又写出了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ea typeface="宋体" panose="02010600030101010101" pitchFamily="2" charset="-122"/>
              </a:rPr>
              <a:t>在那样的社会里祥子无法掌控自己的命运。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Helvetica Neue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2050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0100" y="219269"/>
            <a:ext cx="10782300" cy="12432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altLang="zh-CN" b="1" spc="20" dirty="0"/>
              <a:t>2.</a:t>
            </a:r>
            <a:r>
              <a:rPr lang="zh-CN" altLang="en-US" b="1" spc="20" dirty="0"/>
              <a:t>文章开头描写了“我最初的记忆”，说说作者具体描写这一内容有哪些作用。</a:t>
            </a:r>
            <a:endParaRPr b="1" spc="-5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C63658B-24F2-421A-B473-3A754F85A845}"/>
              </a:ext>
            </a:extLst>
          </p:cNvPr>
          <p:cNvSpPr/>
          <p:nvPr/>
        </p:nvSpPr>
        <p:spPr>
          <a:xfrm>
            <a:off x="1066800" y="1600200"/>
            <a:ext cx="10591800" cy="4139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Helvetica Neue"/>
                <a:ea typeface="宋体" panose="02010600030101010101" pitchFamily="2" charset="-122"/>
              </a:rPr>
              <a:t>参考：从声音、颜色、气味多角度描写了母亲捶打野菜的情景</a:t>
            </a:r>
            <a:r>
              <a:rPr lang="zh-CN" altLang="en-US" sz="3600" b="1" dirty="0">
                <a:latin typeface="Helvetica Neue"/>
                <a:ea typeface="宋体" panose="02010600030101010101" pitchFamily="2" charset="-122"/>
              </a:rPr>
              <a:t>，（文段内容概括）</a:t>
            </a:r>
            <a:endParaRPr lang="en-US" altLang="zh-CN" sz="3600" b="1" dirty="0">
              <a:latin typeface="Helvetica Neue"/>
              <a:ea typeface="宋体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ea typeface="宋体" panose="02010600030101010101" pitchFamily="2" charset="-122"/>
                <a:cs typeface="+mn-cs"/>
              </a:rPr>
              <a:t>突出生活的苦难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elvetica Neue"/>
                <a:ea typeface="宋体" panose="02010600030101010101" pitchFamily="2" charset="-122"/>
                <a:cs typeface="+mn-cs"/>
              </a:rPr>
              <a:t>，（内容上的作用）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Helvetica Neue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Helvetica Neue"/>
                <a:ea typeface="宋体" panose="02010600030101010101" pitchFamily="2" charset="-122"/>
              </a:rPr>
              <a:t>为后文描写母亲的坚强乐观做铺垫。</a:t>
            </a:r>
            <a:r>
              <a:rPr lang="zh-CN" altLang="en-US" sz="3600" b="1" dirty="0">
                <a:latin typeface="Helvetica Neue"/>
                <a:ea typeface="宋体" panose="02010600030101010101" pitchFamily="2" charset="-122"/>
              </a:rPr>
              <a:t>（结构上的作用）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elvetica Neue"/>
                <a:ea typeface="宋体" panose="02010600030101010101" pitchFamily="2" charset="-122"/>
                <a:cs typeface="+mn-cs"/>
              </a:rPr>
              <a:t>      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Helvetica Neue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2174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0100" y="219269"/>
            <a:ext cx="10782300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altLang="zh-CN" b="1" spc="20" dirty="0"/>
              <a:t>3.</a:t>
            </a:r>
            <a:r>
              <a:rPr lang="zh-CN" altLang="en-US" b="1" spc="20" dirty="0"/>
              <a:t>结合全文内容，说说母亲具有哪些优秀品质？</a:t>
            </a:r>
            <a:endParaRPr b="1" spc="-5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C63658B-24F2-421A-B473-3A754F85A845}"/>
              </a:ext>
            </a:extLst>
          </p:cNvPr>
          <p:cNvSpPr/>
          <p:nvPr/>
        </p:nvSpPr>
        <p:spPr>
          <a:xfrm>
            <a:off x="1066800" y="1600200"/>
            <a:ext cx="10591800" cy="815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宋体" panose="02010600030101010101" pitchFamily="2" charset="-122"/>
                <a:cs typeface="+mn-cs"/>
              </a:rPr>
              <a:t>   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 Neue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31AC4B8-1FD1-4427-BDC3-984F04BCADFF}"/>
              </a:ext>
            </a:extLst>
          </p:cNvPr>
          <p:cNvSpPr/>
          <p:nvPr/>
        </p:nvSpPr>
        <p:spPr>
          <a:xfrm>
            <a:off x="1295400" y="1752600"/>
            <a:ext cx="8001000" cy="2490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Helvetica Neue"/>
              </a:rPr>
              <a:t>答题结构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：（</a:t>
            </a:r>
            <a:r>
              <a:rPr lang="en-US" altLang="zh-CN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1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）形象特点</a:t>
            </a:r>
            <a:r>
              <a:rPr lang="en-US" altLang="zh-CN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1+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结合文本</a:t>
            </a:r>
            <a:endParaRPr lang="en-US" altLang="zh-CN" sz="3600" b="1" dirty="0">
              <a:solidFill>
                <a:srgbClr val="FF0000"/>
              </a:solidFill>
              <a:latin typeface="Helvetica Neue"/>
              <a:sym typeface="Wingdings" panose="05000000000000000000" pitchFamily="2" charset="2"/>
            </a:endParaRPr>
          </a:p>
          <a:p>
            <a:pPr lvl="0">
              <a:lnSpc>
                <a:spcPct val="150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                  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（</a:t>
            </a:r>
            <a:r>
              <a:rPr lang="en-US" altLang="zh-CN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）形象特点</a:t>
            </a:r>
            <a:r>
              <a:rPr lang="en-US" altLang="zh-CN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2+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结合文本</a:t>
            </a:r>
            <a:endParaRPr lang="en-US" altLang="zh-CN" sz="3600" b="1" dirty="0">
              <a:solidFill>
                <a:srgbClr val="FF0000"/>
              </a:solidFill>
              <a:latin typeface="Helvetica Neue"/>
              <a:sym typeface="Wingdings" panose="05000000000000000000" pitchFamily="2" charset="2"/>
            </a:endParaRPr>
          </a:p>
          <a:p>
            <a:pPr lvl="0">
              <a:lnSpc>
                <a:spcPct val="150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                  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（</a:t>
            </a:r>
            <a:r>
              <a:rPr lang="en-US" altLang="zh-CN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3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）形象特点</a:t>
            </a:r>
            <a:r>
              <a:rPr lang="en-US" altLang="zh-CN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3+</a:t>
            </a:r>
            <a:r>
              <a:rPr lang="zh-CN" altLang="en-US" sz="3600" b="1" dirty="0">
                <a:solidFill>
                  <a:srgbClr val="FF0000"/>
                </a:solidFill>
                <a:latin typeface="Helvetica Neue"/>
                <a:sym typeface="Wingdings" panose="05000000000000000000" pitchFamily="2" charset="2"/>
              </a:rPr>
              <a:t>结合文本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6229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0100" y="219269"/>
            <a:ext cx="10782300" cy="18588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altLang="zh-CN" b="1" spc="20" dirty="0"/>
              <a:t>4.</a:t>
            </a:r>
            <a:r>
              <a:rPr lang="zh-CN" altLang="en-US" b="1" spc="20" dirty="0"/>
              <a:t>本文以“母亲”为题，但文中又用了不少文字写了父亲和爷爷，结合文本说说作者的写作意图。</a:t>
            </a:r>
            <a:r>
              <a:rPr lang="zh-CN" altLang="en-US" b="1" u="sng" spc="20" dirty="0">
                <a:solidFill>
                  <a:srgbClr val="FF0000"/>
                </a:solidFill>
              </a:rPr>
              <a:t>请分点表述。</a:t>
            </a:r>
            <a:endParaRPr b="1" u="sng" spc="-5" dirty="0">
              <a:solidFill>
                <a:srgbClr val="FF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C63658B-24F2-421A-B473-3A754F85A845}"/>
              </a:ext>
            </a:extLst>
          </p:cNvPr>
          <p:cNvSpPr/>
          <p:nvPr/>
        </p:nvSpPr>
        <p:spPr>
          <a:xfrm>
            <a:off x="1066800" y="1600200"/>
            <a:ext cx="10591800" cy="815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宋体" panose="02010600030101010101" pitchFamily="2" charset="-122"/>
                <a:cs typeface="+mn-cs"/>
              </a:rPr>
              <a:t>   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 Neue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31AC4B8-1FD1-4427-BDC3-984F04BCADFF}"/>
              </a:ext>
            </a:extLst>
          </p:cNvPr>
          <p:cNvSpPr/>
          <p:nvPr/>
        </p:nvSpPr>
        <p:spPr>
          <a:xfrm>
            <a:off x="1257300" y="2096772"/>
            <a:ext cx="9677400" cy="4440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1.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从内容上看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，母亲、父亲和爷爷相互补充，为“我”树立了光辉的榜样。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2.</a:t>
            </a:r>
            <a:r>
              <a:rPr lang="zh-CN" altLang="en-US" sz="3200" b="1" u="sng" dirty="0">
                <a:latin typeface="Calibri"/>
                <a:ea typeface="宋体" panose="02010600030101010101" pitchFamily="2" charset="-122"/>
              </a:rPr>
              <a:t>从主旨上看</a:t>
            </a:r>
            <a:r>
              <a:rPr lang="zh-CN" altLang="en-US" sz="3200" b="1" dirty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，母亲教育“我”，人要忍受苦难，不屈不挠活下去；父亲和也要教育“我”，人要有尊严地活着。这些使“我”懂得人性的复杂和单纯，认识到人性的最低标准。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07492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474</TotalTime>
  <Words>674</Words>
  <Application>Microsoft Office PowerPoint</Application>
  <PresentationFormat>宽屏</PresentationFormat>
  <Paragraphs>35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6" baseType="lpstr">
      <vt:lpstr>Helvetica Neue</vt:lpstr>
      <vt:lpstr>SimSun</vt:lpstr>
      <vt:lpstr>SimSun</vt:lpstr>
      <vt:lpstr>Arial</vt:lpstr>
      <vt:lpstr>Calibri</vt:lpstr>
      <vt:lpstr>Wingdings</vt:lpstr>
      <vt:lpstr>Office Theme</vt:lpstr>
      <vt:lpstr>1.选文第3段一句话独立成段有什么作用？</vt:lpstr>
      <vt:lpstr>2.祥子为什么把买车的日子当作自己的生日？</vt:lpstr>
      <vt:lpstr>3.下面的句子是怎样传神地表现人物心理活动的？ 请简要分析。</vt:lpstr>
      <vt:lpstr>4.请结合选文的内容，说说祥子是一个怎样的人。</vt:lpstr>
      <vt:lpstr>5.“祥子真想硬把车放下”一句中的“硬”字用的好，为什么？</vt:lpstr>
      <vt:lpstr>6.一个词语在不同的语境中可以表达不同的意思和感情，说说下面句子中加点词的含义。</vt:lpstr>
      <vt:lpstr>2.文章开头描写了“我最初的记忆”，说说作者具体描写这一内容有哪些作用。</vt:lpstr>
      <vt:lpstr>3.结合全文内容，说说母亲具有哪些优秀品质？</vt:lpstr>
      <vt:lpstr>4.本文以“母亲”为题，但文中又用了不少文字写了父亲和爷爷，结合文本说说作者的写作意图。请分点表述。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lyq</dc:creator>
  <cp:lastModifiedBy>mengnannan</cp:lastModifiedBy>
  <cp:revision>38</cp:revision>
  <dcterms:created xsi:type="dcterms:W3CDTF">2022-04-05T10:00:47Z</dcterms:created>
  <dcterms:modified xsi:type="dcterms:W3CDTF">2022-04-12T06:20:21Z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2021-10-26T00:00:00Z</vt:filetime>
  </property>
  <property fmtid="{D5CDD505-2E9C-101B-9397-08002B2CF9AE}" pid="3" name="Creator">
    <vt:lpwstr>WPS 演示</vt:lpwstr>
  </property>
  <property fmtid="{D5CDD505-2E9C-101B-9397-08002B2CF9AE}" pid="4" name="LastSaved">
    <vt:filetime>2022-04-05T00:00:00Z</vt:filetime>
  </property>
</Properties>
</file>