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19"/>
  </p:notesMasterIdLst>
  <p:sldIdLst>
    <p:sldId id="256" r:id="rId4"/>
    <p:sldId id="273" r:id="rId5"/>
    <p:sldId id="293" r:id="rId6"/>
    <p:sldId id="294" r:id="rId7"/>
    <p:sldId id="295" r:id="rId8"/>
    <p:sldId id="296" r:id="rId9"/>
    <p:sldId id="274" r:id="rId10"/>
    <p:sldId id="266" r:id="rId11"/>
    <p:sldId id="305" r:id="rId12"/>
    <p:sldId id="299" r:id="rId13"/>
    <p:sldId id="300" r:id="rId14"/>
    <p:sldId id="301" r:id="rId15"/>
    <p:sldId id="302" r:id="rId16"/>
    <p:sldId id="303" r:id="rId17"/>
    <p:sldId id="304" r:id="rId1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cm" initials="l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2208"/>
        <p:guide pos="3752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3" Type="http://schemas.openxmlformats.org/officeDocument/2006/relationships/commentAuthors" Target="commentAuthors.xml"/><Relationship Id="rId22" Type="http://schemas.openxmlformats.org/officeDocument/2006/relationships/tableStyles" Target="tableStyles.xml"/><Relationship Id="rId21" Type="http://schemas.openxmlformats.org/officeDocument/2006/relationships/viewProps" Target="viewProps.xml"/><Relationship Id="rId20" Type="http://schemas.openxmlformats.org/officeDocument/2006/relationships/presProps" Target="presProps.xml"/><Relationship Id="rId2" Type="http://schemas.openxmlformats.org/officeDocument/2006/relationships/theme" Target="theme/theme1.xml"/><Relationship Id="rId19" Type="http://schemas.openxmlformats.org/officeDocument/2006/relationships/notesMaster" Target="notesMasters/notesMaster1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5" Type="http://schemas.openxmlformats.org/officeDocument/2006/relationships/image" Target="../media/image13.wmf"/><Relationship Id="rId4" Type="http://schemas.openxmlformats.org/officeDocument/2006/relationships/image" Target="../media/image12.wmf"/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1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6" Type="http://schemas.openxmlformats.org/officeDocument/2006/relationships/tags" Target="../tags/tag67.xml"/><Relationship Id="rId5" Type="http://schemas.openxmlformats.org/officeDocument/2006/relationships/tags" Target="../tags/tag66.xml"/><Relationship Id="rId4" Type="http://schemas.openxmlformats.org/officeDocument/2006/relationships/tags" Target="../tags/tag65.xml"/><Relationship Id="rId3" Type="http://schemas.openxmlformats.org/officeDocument/2006/relationships/tags" Target="../tags/tag64.xml"/><Relationship Id="rId2" Type="http://schemas.openxmlformats.org/officeDocument/2006/relationships/tags" Target="../tags/tag63.xml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6" Type="http://schemas.openxmlformats.org/officeDocument/2006/relationships/tags" Target="../tags/tag72.xml"/><Relationship Id="rId5" Type="http://schemas.openxmlformats.org/officeDocument/2006/relationships/tags" Target="../tags/tag71.xml"/><Relationship Id="rId4" Type="http://schemas.openxmlformats.org/officeDocument/2006/relationships/tags" Target="../tags/tag70.xml"/><Relationship Id="rId3" Type="http://schemas.openxmlformats.org/officeDocument/2006/relationships/tags" Target="../tags/tag69.xml"/><Relationship Id="rId2" Type="http://schemas.openxmlformats.org/officeDocument/2006/relationships/tags" Target="../tags/tag68.xml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6" Type="http://schemas.openxmlformats.org/officeDocument/2006/relationships/tags" Target="../tags/tag77.xml"/><Relationship Id="rId5" Type="http://schemas.openxmlformats.org/officeDocument/2006/relationships/tags" Target="../tags/tag76.xml"/><Relationship Id="rId4" Type="http://schemas.openxmlformats.org/officeDocument/2006/relationships/tags" Target="../tags/tag75.xml"/><Relationship Id="rId3" Type="http://schemas.openxmlformats.org/officeDocument/2006/relationships/tags" Target="../tags/tag74.xml"/><Relationship Id="rId2" Type="http://schemas.openxmlformats.org/officeDocument/2006/relationships/tags" Target="../tags/tag73.xml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7" Type="http://schemas.openxmlformats.org/officeDocument/2006/relationships/tags" Target="../tags/tag83.xml"/><Relationship Id="rId6" Type="http://schemas.openxmlformats.org/officeDocument/2006/relationships/tags" Target="../tags/tag82.xml"/><Relationship Id="rId5" Type="http://schemas.openxmlformats.org/officeDocument/2006/relationships/tags" Target="../tags/tag81.xml"/><Relationship Id="rId4" Type="http://schemas.openxmlformats.org/officeDocument/2006/relationships/tags" Target="../tags/tag80.xml"/><Relationship Id="rId3" Type="http://schemas.openxmlformats.org/officeDocument/2006/relationships/tags" Target="../tags/tag79.xml"/><Relationship Id="rId2" Type="http://schemas.openxmlformats.org/officeDocument/2006/relationships/tags" Target="../tags/tag78.xml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9" Type="http://schemas.openxmlformats.org/officeDocument/2006/relationships/tags" Target="../tags/tag91.xml"/><Relationship Id="rId8" Type="http://schemas.openxmlformats.org/officeDocument/2006/relationships/tags" Target="../tags/tag90.xml"/><Relationship Id="rId7" Type="http://schemas.openxmlformats.org/officeDocument/2006/relationships/tags" Target="../tags/tag89.xml"/><Relationship Id="rId6" Type="http://schemas.openxmlformats.org/officeDocument/2006/relationships/tags" Target="../tags/tag88.xml"/><Relationship Id="rId5" Type="http://schemas.openxmlformats.org/officeDocument/2006/relationships/tags" Target="../tags/tag87.xml"/><Relationship Id="rId4" Type="http://schemas.openxmlformats.org/officeDocument/2006/relationships/tags" Target="../tags/tag86.xml"/><Relationship Id="rId3" Type="http://schemas.openxmlformats.org/officeDocument/2006/relationships/tags" Target="../tags/tag85.xml"/><Relationship Id="rId2" Type="http://schemas.openxmlformats.org/officeDocument/2006/relationships/tags" Target="../tags/tag84.xml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5" Type="http://schemas.openxmlformats.org/officeDocument/2006/relationships/tags" Target="../tags/tag95.xml"/><Relationship Id="rId4" Type="http://schemas.openxmlformats.org/officeDocument/2006/relationships/tags" Target="../tags/tag94.xml"/><Relationship Id="rId3" Type="http://schemas.openxmlformats.org/officeDocument/2006/relationships/tags" Target="../tags/tag93.xml"/><Relationship Id="rId2" Type="http://schemas.openxmlformats.org/officeDocument/2006/relationships/tags" Target="../tags/tag92.xml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4" Type="http://schemas.openxmlformats.org/officeDocument/2006/relationships/tags" Target="../tags/tag98.xml"/><Relationship Id="rId3" Type="http://schemas.openxmlformats.org/officeDocument/2006/relationships/tags" Target="../tags/tag97.xml"/><Relationship Id="rId2" Type="http://schemas.openxmlformats.org/officeDocument/2006/relationships/tags" Target="../tags/tag96.xml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7" Type="http://schemas.openxmlformats.org/officeDocument/2006/relationships/tags" Target="../tags/tag104.xml"/><Relationship Id="rId6" Type="http://schemas.openxmlformats.org/officeDocument/2006/relationships/tags" Target="../tags/tag103.xml"/><Relationship Id="rId5" Type="http://schemas.openxmlformats.org/officeDocument/2006/relationships/tags" Target="../tags/tag102.xml"/><Relationship Id="rId4" Type="http://schemas.openxmlformats.org/officeDocument/2006/relationships/tags" Target="../tags/tag101.xml"/><Relationship Id="rId3" Type="http://schemas.openxmlformats.org/officeDocument/2006/relationships/tags" Target="../tags/tag100.xml"/><Relationship Id="rId2" Type="http://schemas.openxmlformats.org/officeDocument/2006/relationships/tags" Target="../tags/tag99.xml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6" Type="http://schemas.openxmlformats.org/officeDocument/2006/relationships/tags" Target="../tags/tag109.xml"/><Relationship Id="rId5" Type="http://schemas.openxmlformats.org/officeDocument/2006/relationships/tags" Target="../tags/tag108.xml"/><Relationship Id="rId4" Type="http://schemas.openxmlformats.org/officeDocument/2006/relationships/tags" Target="../tags/tag107.xml"/><Relationship Id="rId3" Type="http://schemas.openxmlformats.org/officeDocument/2006/relationships/tags" Target="../tags/tag106.xml"/><Relationship Id="rId2" Type="http://schemas.openxmlformats.org/officeDocument/2006/relationships/tags" Target="../tags/tag105.xml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5" Type="http://schemas.openxmlformats.org/officeDocument/2006/relationships/tags" Target="../tags/tag113.xml"/><Relationship Id="rId4" Type="http://schemas.openxmlformats.org/officeDocument/2006/relationships/tags" Target="../tags/tag112.xml"/><Relationship Id="rId3" Type="http://schemas.openxmlformats.org/officeDocument/2006/relationships/tags" Target="../tags/tag111.xml"/><Relationship Id="rId2" Type="http://schemas.openxmlformats.org/officeDocument/2006/relationships/tags" Target="../tags/tag110.xml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6" Type="http://schemas.openxmlformats.org/officeDocument/2006/relationships/tags" Target="../tags/tag118.xml"/><Relationship Id="rId5" Type="http://schemas.openxmlformats.org/officeDocument/2006/relationships/tags" Target="../tags/tag117.xml"/><Relationship Id="rId4" Type="http://schemas.openxmlformats.org/officeDocument/2006/relationships/tags" Target="../tags/tag116.xml"/><Relationship Id="rId3" Type="http://schemas.openxmlformats.org/officeDocument/2006/relationships/tags" Target="../tags/tag115.xml"/><Relationship Id="rId2" Type="http://schemas.openxmlformats.org/officeDocument/2006/relationships/tags" Target="../tags/tag114.xm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dirty="0">
                <a:sym typeface="+mn-ea"/>
              </a:rPr>
              <a:t>单击此处编辑标题</a:t>
            </a:r>
            <a:endParaRPr dirty="0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 b="1" i="0" spc="30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1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●"/>
              <a:defRPr kumimoji="0" lang="zh-CN" altLang="en-US" sz="18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  <a:lvl6pPr marL="2286000" indent="0">
              <a:buNone/>
              <a:defRPr/>
            </a:lvl6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 b="1" i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 eaLnBrk="1" fontAlgn="auto" latinLnBrk="0" hangingPunct="1">
              <a:lnSpc>
                <a:spcPct val="130000"/>
              </a:lnSpc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lnSpc>
                <a:spcPct val="120000"/>
              </a:lnSpc>
              <a:defRPr sz="1400"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 defTabSz="914400" eaLnBrk="1" fontAlgn="auto" latinLnBrk="0" hangingPunct="1">
              <a:buFont typeface="Arial" panose="020B0604020202020204" pitchFamily="34" charset="0"/>
              <a:buNone/>
              <a:tabLst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buFont typeface="Arial" panose="020B0604020202020204" pitchFamily="34" charset="0"/>
              <a:buChar char="●"/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8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单击此处编辑标题</a:t>
            </a:r>
            <a:endParaRPr dirty="0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10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>
            <a:lvl1pPr marL="228600" indent="-228600" eaLnBrk="1" fontAlgn="auto" latinLnBrk="0" hangingPunct="1">
              <a:lnSpc>
                <a:spcPct val="13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2.xml"/><Relationship Id="rId16" Type="http://schemas.openxmlformats.org/officeDocument/2006/relationships/tags" Target="../tags/tag61.xml"/><Relationship Id="rId15" Type="http://schemas.openxmlformats.org/officeDocument/2006/relationships/tags" Target="../tags/tag60.xml"/><Relationship Id="rId14" Type="http://schemas.openxmlformats.org/officeDocument/2006/relationships/tags" Target="../tags/tag59.xml"/><Relationship Id="rId13" Type="http://schemas.openxmlformats.org/officeDocument/2006/relationships/tags" Target="../tags/tag58.xml"/><Relationship Id="rId12" Type="http://schemas.openxmlformats.org/officeDocument/2006/relationships/tags" Target="../tags/tag57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8" Type="http://schemas.openxmlformats.org/officeDocument/2006/relationships/theme" Target="../theme/theme2.xml"/><Relationship Id="rId17" Type="http://schemas.openxmlformats.org/officeDocument/2006/relationships/tags" Target="../tags/tag124.xml"/><Relationship Id="rId16" Type="http://schemas.openxmlformats.org/officeDocument/2006/relationships/tags" Target="../tags/tag123.xml"/><Relationship Id="rId15" Type="http://schemas.openxmlformats.org/officeDocument/2006/relationships/tags" Target="../tags/tag122.xml"/><Relationship Id="rId14" Type="http://schemas.openxmlformats.org/officeDocument/2006/relationships/tags" Target="../tags/tag121.xml"/><Relationship Id="rId13" Type="http://schemas.openxmlformats.org/officeDocument/2006/relationships/tags" Target="../tags/tag120.xml"/><Relationship Id="rId12" Type="http://schemas.openxmlformats.org/officeDocument/2006/relationships/tags" Target="../tags/tag119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26.xml"/><Relationship Id="rId1" Type="http://schemas.openxmlformats.org/officeDocument/2006/relationships/tags" Target="../tags/tag125.xml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3.xml"/><Relationship Id="rId5" Type="http://schemas.openxmlformats.org/officeDocument/2006/relationships/tags" Target="../tags/tag130.xml"/><Relationship Id="rId4" Type="http://schemas.openxmlformats.org/officeDocument/2006/relationships/image" Target="../media/image1.png"/><Relationship Id="rId3" Type="http://schemas.openxmlformats.org/officeDocument/2006/relationships/tags" Target="../tags/tag129.xml"/><Relationship Id="rId2" Type="http://schemas.openxmlformats.org/officeDocument/2006/relationships/tags" Target="../tags/tag128.xml"/><Relationship Id="rId1" Type="http://schemas.openxmlformats.org/officeDocument/2006/relationships/tags" Target="../tags/tag127.xml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3.xml"/><Relationship Id="rId4" Type="http://schemas.openxmlformats.org/officeDocument/2006/relationships/tags" Target="../tags/tag134.xml"/><Relationship Id="rId3" Type="http://schemas.openxmlformats.org/officeDocument/2006/relationships/tags" Target="../tags/tag133.xml"/><Relationship Id="rId2" Type="http://schemas.openxmlformats.org/officeDocument/2006/relationships/tags" Target="../tags/tag132.xml"/><Relationship Id="rId1" Type="http://schemas.openxmlformats.org/officeDocument/2006/relationships/tags" Target="../tags/tag131.xml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8.xml"/><Relationship Id="rId8" Type="http://schemas.openxmlformats.org/officeDocument/2006/relationships/image" Target="../media/image6.wmf"/><Relationship Id="rId7" Type="http://schemas.openxmlformats.org/officeDocument/2006/relationships/oleObject" Target="../embeddings/oleObject3.bin"/><Relationship Id="rId6" Type="http://schemas.openxmlformats.org/officeDocument/2006/relationships/image" Target="../media/image5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4.wmf"/><Relationship Id="rId3" Type="http://schemas.openxmlformats.org/officeDocument/2006/relationships/oleObject" Target="../embeddings/oleObject1.bin"/><Relationship Id="rId2" Type="http://schemas.openxmlformats.org/officeDocument/2006/relationships/image" Target="../media/image3.emf"/><Relationship Id="rId10" Type="http://schemas.openxmlformats.org/officeDocument/2006/relationships/vmlDrawing" Target="../drawings/vmlDrawing1.vml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image" Target="../media/image11.wmf"/><Relationship Id="rId8" Type="http://schemas.openxmlformats.org/officeDocument/2006/relationships/oleObject" Target="../embeddings/oleObject6.bin"/><Relationship Id="rId7" Type="http://schemas.openxmlformats.org/officeDocument/2006/relationships/image" Target="../media/image10.wmf"/><Relationship Id="rId6" Type="http://schemas.openxmlformats.org/officeDocument/2006/relationships/oleObject" Target="../embeddings/oleObject5.bin"/><Relationship Id="rId5" Type="http://schemas.openxmlformats.org/officeDocument/2006/relationships/image" Target="../media/image9.wmf"/><Relationship Id="rId4" Type="http://schemas.openxmlformats.org/officeDocument/2006/relationships/oleObject" Target="../embeddings/oleObject4.bin"/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5" Type="http://schemas.openxmlformats.org/officeDocument/2006/relationships/vmlDrawing" Target="../drawings/vmlDrawing2.vml"/><Relationship Id="rId14" Type="http://schemas.openxmlformats.org/officeDocument/2006/relationships/slideLayout" Target="../slideLayouts/slideLayout18.xml"/><Relationship Id="rId13" Type="http://schemas.openxmlformats.org/officeDocument/2006/relationships/image" Target="../media/image13.wmf"/><Relationship Id="rId12" Type="http://schemas.openxmlformats.org/officeDocument/2006/relationships/oleObject" Target="../embeddings/oleObject8.bin"/><Relationship Id="rId11" Type="http://schemas.openxmlformats.org/officeDocument/2006/relationships/image" Target="../media/image12.wmf"/><Relationship Id="rId10" Type="http://schemas.openxmlformats.org/officeDocument/2006/relationships/oleObject" Target="../embeddings/oleObject7.bin"/><Relationship Id="rId1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8.xml"/><Relationship Id="rId8" Type="http://schemas.openxmlformats.org/officeDocument/2006/relationships/image" Target="../media/image6.wmf"/><Relationship Id="rId7" Type="http://schemas.openxmlformats.org/officeDocument/2006/relationships/oleObject" Target="../embeddings/oleObject10.bin"/><Relationship Id="rId6" Type="http://schemas.openxmlformats.org/officeDocument/2006/relationships/image" Target="../media/image17.w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2.png"/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0" Type="http://schemas.openxmlformats.org/officeDocument/2006/relationships/vmlDrawing" Target="../drawings/vmlDrawing3.vml"/><Relationship Id="rId1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3.xml"/><Relationship Id="rId4" Type="http://schemas.openxmlformats.org/officeDocument/2006/relationships/tags" Target="../tags/tag137.xml"/><Relationship Id="rId3" Type="http://schemas.openxmlformats.org/officeDocument/2006/relationships/image" Target="../media/image18.png"/><Relationship Id="rId2" Type="http://schemas.openxmlformats.org/officeDocument/2006/relationships/tags" Target="../tags/tag136.xml"/><Relationship Id="rId1" Type="http://schemas.openxmlformats.org/officeDocument/2006/relationships/tags" Target="../tags/tag13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38.xml"/><Relationship Id="rId1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4.png"/><Relationship Id="rId1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6.png"/><Relationship Id="rId1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9.png"/><Relationship Id="rId1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1057830" y="2000885"/>
            <a:ext cx="9799200" cy="2570400"/>
          </a:xfrm>
        </p:spPr>
        <p:txBody>
          <a:bodyPr>
            <a:normAutofit/>
          </a:bodyPr>
          <a:p>
            <a:r>
              <a:rPr lang="zh-CN" altLang="zh-CN"/>
              <a:t>三角形与多边形</a:t>
            </a:r>
            <a:br>
              <a:rPr lang="zh-CN" altLang="zh-CN"/>
            </a:br>
            <a:r>
              <a:rPr lang="zh-CN" altLang="zh-CN"/>
              <a:t>复习</a:t>
            </a:r>
            <a:endParaRPr lang="zh-CN" altLang="zh-CN"/>
          </a:p>
        </p:txBody>
      </p:sp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11575" y="283280"/>
            <a:ext cx="10969200" cy="705600"/>
          </a:xfrm>
        </p:spPr>
        <p:txBody>
          <a:bodyPr/>
          <a:lstStyle/>
          <a:p>
            <a:r>
              <a:rPr lang="zh-CN" altLang="en-US"/>
              <a:t>与三角形有关的线段</a:t>
            </a:r>
            <a:endParaRPr lang="zh-CN" altLang="en-US"/>
          </a:p>
        </p:txBody>
      </p:sp>
      <p:sp>
        <p:nvSpPr>
          <p:cNvPr id="2" name="内容占位符 1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11505" y="1139825"/>
            <a:ext cx="10968990" cy="5406390"/>
          </a:xfrm>
        </p:spPr>
        <p:txBody>
          <a:bodyPr>
            <a:no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sz="2400">
                <a:solidFill>
                  <a:srgbClr val="C00000"/>
                </a:solidFill>
                <a:sym typeface="+mn-ea"/>
              </a:rPr>
              <a:t>三角形的边</a:t>
            </a:r>
            <a:endParaRPr sz="2400">
              <a:solidFill>
                <a:srgbClr val="C00000"/>
              </a:solidFill>
              <a:sym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ea typeface="宋体" panose="02010600030101010101" pitchFamily="2" charset="-122"/>
                <a:sym typeface="+mn-ea"/>
              </a:rPr>
              <a:t>1.</a:t>
            </a:r>
            <a:r>
              <a:rPr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ea typeface="宋体" panose="02010600030101010101" pitchFamily="2" charset="-122"/>
                <a:sym typeface="+mn-ea"/>
              </a:rPr>
              <a:t>（学评</a:t>
            </a:r>
            <a:r>
              <a:rPr lang="en-US" altLang="zh-CN"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ea typeface="宋体" panose="02010600030101010101" pitchFamily="2" charset="-122"/>
                <a:sym typeface="+mn-ea"/>
              </a:rPr>
              <a:t>P7</a:t>
            </a:r>
            <a:r>
              <a:rPr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ea typeface="宋体" panose="02010600030101010101" pitchFamily="2" charset="-122"/>
                <a:sym typeface="+mn-ea"/>
              </a:rPr>
              <a:t>，</a:t>
            </a:r>
            <a:r>
              <a:rPr lang="en-US" altLang="zh-CN"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ea typeface="宋体" panose="02010600030101010101" pitchFamily="2" charset="-122"/>
                <a:sym typeface="+mn-ea"/>
              </a:rPr>
              <a:t>6</a:t>
            </a:r>
            <a:r>
              <a:rPr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ea typeface="宋体" panose="02010600030101010101" pitchFamily="2" charset="-122"/>
                <a:sym typeface="+mn-ea"/>
              </a:rPr>
              <a:t>）如果三角形的三边长为</a:t>
            </a:r>
            <a:r>
              <a:rPr lang="en-US" altLang="zh-CN" sz="2400" b="1" i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m</a:t>
            </a:r>
            <a:r>
              <a:rPr lang="en-US" altLang="zh-CN"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ea typeface="宋体" panose="02010600030101010101" pitchFamily="2" charset="-122"/>
                <a:sym typeface="+mn-ea"/>
              </a:rPr>
              <a:t>+1, </a:t>
            </a:r>
            <a:r>
              <a:rPr lang="en-US" altLang="zh-CN" sz="2400" b="1" i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m</a:t>
            </a:r>
            <a:r>
              <a:rPr lang="en-US" altLang="zh-CN"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ea typeface="宋体" panose="02010600030101010101" pitchFamily="2" charset="-122"/>
                <a:sym typeface="+mn-ea"/>
              </a:rPr>
              <a:t>, 5</a:t>
            </a:r>
            <a:r>
              <a:rPr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ea typeface="宋体" panose="02010600030101010101" pitchFamily="2" charset="-122"/>
                <a:sym typeface="+mn-ea"/>
              </a:rPr>
              <a:t>，则</a:t>
            </a:r>
            <a:r>
              <a:rPr lang="en-US" altLang="zh-CN" sz="2400" b="1" i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m</a:t>
            </a:r>
            <a:r>
              <a:rPr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ea typeface="宋体" panose="02010600030101010101" pitchFamily="2" charset="-122"/>
                <a:sym typeface="+mn-ea"/>
              </a:rPr>
              <a:t>的取值范围是</a:t>
            </a:r>
            <a:r>
              <a:rPr lang="en-US" altLang="zh-CN"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ea typeface="宋体" panose="02010600030101010101" pitchFamily="2" charset="-122"/>
                <a:sym typeface="+mn-ea"/>
              </a:rPr>
              <a:t>_______.</a:t>
            </a:r>
            <a:endParaRPr sz="2400" b="1" spc="0" noProof="0">
              <a:ln>
                <a:noFill/>
              </a:ln>
              <a:solidFill>
                <a:schemeClr val="tx1"/>
              </a:solidFill>
              <a:effectLst/>
              <a:uLnTx/>
              <a:ea typeface="宋体" panose="02010600030101010101" pitchFamily="2" charset="-122"/>
              <a:sym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sz="2400">
              <a:sym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sz="2400">
                <a:solidFill>
                  <a:srgbClr val="C00000"/>
                </a:solidFill>
                <a:sym typeface="+mn-ea"/>
              </a:rPr>
              <a:t>三角形的高、中线、角平分线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1.</a:t>
            </a:r>
            <a:r>
              <a:rPr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ea typeface="宋体" panose="02010600030101010101" pitchFamily="2" charset="-122"/>
                <a:sym typeface="+mn-ea"/>
              </a:rPr>
              <a:t>（学评</a:t>
            </a:r>
            <a:r>
              <a:rPr lang="en-US" altLang="zh-CN"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ea typeface="宋体" panose="02010600030101010101" pitchFamily="2" charset="-122"/>
                <a:sym typeface="+mn-ea"/>
              </a:rPr>
              <a:t>P3</a:t>
            </a:r>
            <a:r>
              <a:rPr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ea typeface="宋体" panose="02010600030101010101" pitchFamily="2" charset="-122"/>
                <a:sym typeface="+mn-ea"/>
              </a:rPr>
              <a:t>，</a:t>
            </a:r>
            <a:r>
              <a:rPr lang="en-US" altLang="zh-CN"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ea typeface="宋体" panose="02010600030101010101" pitchFamily="2" charset="-122"/>
                <a:sym typeface="+mn-ea"/>
              </a:rPr>
              <a:t>1</a:t>
            </a:r>
            <a:r>
              <a:rPr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ea typeface="宋体" panose="02010600030101010101" pitchFamily="2" charset="-122"/>
                <a:sym typeface="+mn-ea"/>
              </a:rPr>
              <a:t>）</a:t>
            </a:r>
            <a:r>
              <a:rPr kumimoji="0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如图，作△</a:t>
            </a: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ABC</a:t>
            </a:r>
            <a:r>
              <a:rPr kumimoji="0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的</a:t>
            </a: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BC</a:t>
            </a:r>
            <a:r>
              <a:rPr kumimoji="0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边上的高，以下作法正确的是（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 </a:t>
            </a:r>
            <a:r>
              <a:rPr kumimoji="0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）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.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2.</a:t>
            </a:r>
            <a:r>
              <a:rPr kumimoji="0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（学评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P7</a:t>
            </a:r>
            <a:r>
              <a:rPr kumimoji="0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，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9</a:t>
            </a:r>
            <a:r>
              <a:rPr kumimoji="0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）等腰三角形一腰上的中线把周长分为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15</a:t>
            </a:r>
            <a:r>
              <a:rPr kumimoji="0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和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12</a:t>
            </a:r>
            <a:r>
              <a:rPr kumimoji="0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两部分，求该三角形各边的长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.</a:t>
            </a:r>
            <a:endParaRPr kumimoji="0" lang="zh-CN" altLang="zh-CN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endParaRPr kumimoji="0" lang="zh-CN" altLang="zh-CN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4" name="图片 3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2077085" y="3435350"/>
            <a:ext cx="8037195" cy="2022475"/>
          </a:xfrm>
          <a:prstGeom prst="rect">
            <a:avLst/>
          </a:prstGeom>
        </p:spPr>
      </p:pic>
    </p:spTree>
    <p:custDataLst>
      <p:tags r:id="rId5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11575" y="283280"/>
            <a:ext cx="10969200" cy="705600"/>
          </a:xfrm>
        </p:spPr>
        <p:txBody>
          <a:bodyPr/>
          <a:lstStyle/>
          <a:p>
            <a:r>
              <a:rPr lang="zh-CN" altLang="en-US"/>
              <a:t>与三角形有关的角</a:t>
            </a:r>
            <a:endParaRPr lang="en-US" altLang="zh-CN"/>
          </a:p>
        </p:txBody>
      </p:sp>
      <p:sp>
        <p:nvSpPr>
          <p:cNvPr id="2" name="内容占位符 1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11505" y="1139825"/>
            <a:ext cx="10968990" cy="5406390"/>
          </a:xfrm>
        </p:spPr>
        <p:txBody>
          <a:bodyPr>
            <a:no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sz="2400">
                <a:solidFill>
                  <a:srgbClr val="C00000"/>
                </a:solidFill>
                <a:sym typeface="+mn-ea"/>
              </a:rPr>
              <a:t>三角形的内角</a:t>
            </a:r>
            <a:endParaRPr sz="2400">
              <a:solidFill>
                <a:srgbClr val="C00000"/>
              </a:solidFill>
              <a:sym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ea typeface="宋体" panose="02010600030101010101" pitchFamily="2" charset="-122"/>
                <a:sym typeface="+mn-ea"/>
              </a:rPr>
              <a:t>1.</a:t>
            </a:r>
            <a:r>
              <a:rPr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ea typeface="宋体" panose="02010600030101010101" pitchFamily="2" charset="-122"/>
                <a:sym typeface="+mn-ea"/>
              </a:rPr>
              <a:t>（学评</a:t>
            </a:r>
            <a:r>
              <a:rPr lang="en-US" altLang="zh-CN"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ea typeface="宋体" panose="02010600030101010101" pitchFamily="2" charset="-122"/>
                <a:sym typeface="+mn-ea"/>
              </a:rPr>
              <a:t>P8</a:t>
            </a:r>
            <a:r>
              <a:rPr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ea typeface="宋体" panose="02010600030101010101" pitchFamily="2" charset="-122"/>
                <a:sym typeface="+mn-ea"/>
              </a:rPr>
              <a:t>，</a:t>
            </a:r>
            <a:r>
              <a:rPr lang="en-US" altLang="zh-CN"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ea typeface="宋体" panose="02010600030101010101" pitchFamily="2" charset="-122"/>
                <a:sym typeface="+mn-ea"/>
              </a:rPr>
              <a:t>6</a:t>
            </a:r>
            <a:r>
              <a:rPr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ea typeface="宋体" panose="02010600030101010101" pitchFamily="2" charset="-122"/>
                <a:sym typeface="+mn-ea"/>
              </a:rPr>
              <a:t>）在</a:t>
            </a:r>
            <a:r>
              <a:rPr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ea typeface="宋体" panose="02010600030101010101" pitchFamily="2" charset="-122"/>
                <a:sym typeface="+mn-ea"/>
              </a:rPr>
              <a:t>△</a:t>
            </a:r>
            <a:r>
              <a:rPr lang="en-US" altLang="zh-CN" sz="2400" b="1" i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ABC</a:t>
            </a:r>
            <a:r>
              <a:rPr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ea typeface="宋体" panose="02010600030101010101" pitchFamily="2" charset="-122"/>
                <a:sym typeface="+mn-ea"/>
              </a:rPr>
              <a:t>中，</a:t>
            </a:r>
            <a:r>
              <a:rPr lang="en-US" altLang="zh-CN"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ea typeface="宋体" panose="02010600030101010101" pitchFamily="2" charset="-122"/>
                <a:sym typeface="+mn-ea"/>
              </a:rPr>
              <a:t>∠</a:t>
            </a:r>
            <a:r>
              <a:rPr lang="en-US" altLang="zh-CN" sz="2400" b="1" i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A-</a:t>
            </a:r>
            <a:r>
              <a:rPr lang="en-US" altLang="zh-CN"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ea typeface="宋体" panose="02010600030101010101" pitchFamily="2" charset="-122"/>
                <a:sym typeface="+mn-ea"/>
              </a:rPr>
              <a:t>∠</a:t>
            </a:r>
            <a:r>
              <a:rPr lang="en-US" altLang="zh-CN" sz="2400" b="1" i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en-US" altLang="zh-CN" sz="2400" b="1" i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=</a:t>
            </a:r>
            <a:r>
              <a:rPr lang="en-US" altLang="zh-CN"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20</a:t>
            </a:r>
            <a:r>
              <a:rPr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°，</a:t>
            </a:r>
            <a:r>
              <a:rPr lang="en-US" altLang="zh-CN"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ea typeface="宋体" panose="02010600030101010101" pitchFamily="2" charset="-122"/>
                <a:sym typeface="+mn-ea"/>
              </a:rPr>
              <a:t>∠</a:t>
            </a:r>
            <a:r>
              <a:rPr lang="en-US" altLang="zh-CN" sz="2400" b="1" i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C=</a:t>
            </a:r>
            <a:r>
              <a:rPr lang="en-US" altLang="zh-CN"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ea typeface="宋体" panose="02010600030101010101" pitchFamily="2" charset="-122"/>
                <a:sym typeface="+mn-ea"/>
              </a:rPr>
              <a:t>∠</a:t>
            </a:r>
            <a:r>
              <a:rPr lang="en-US" altLang="zh-CN" sz="2400" b="1" i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，求</a:t>
            </a:r>
            <a:r>
              <a:rPr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ea typeface="宋体" panose="02010600030101010101" pitchFamily="2" charset="-122"/>
                <a:sym typeface="+mn-ea"/>
              </a:rPr>
              <a:t>△</a:t>
            </a:r>
            <a:r>
              <a:rPr lang="en-US" altLang="zh-CN" sz="2400" b="1" i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ABC</a:t>
            </a:r>
            <a:r>
              <a:rPr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三个内角的度数</a:t>
            </a:r>
            <a:r>
              <a:rPr lang="en-US" altLang="zh-CN"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ea typeface="宋体" panose="02010600030101010101" pitchFamily="2" charset="-122"/>
                <a:sym typeface="+mn-ea"/>
              </a:rPr>
              <a:t>.</a:t>
            </a:r>
            <a:endParaRPr sz="2400" b="1" spc="0" noProof="0">
              <a:ln>
                <a:noFill/>
              </a:ln>
              <a:solidFill>
                <a:schemeClr val="tx1"/>
              </a:solidFill>
              <a:effectLst/>
              <a:uLnTx/>
              <a:ea typeface="宋体" panose="02010600030101010101" pitchFamily="2" charset="-122"/>
              <a:sym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sz="2400">
              <a:sym typeface="+mn-ea"/>
            </a:endParaRPr>
          </a:p>
          <a:p>
            <a:pPr marL="0" indent="0">
              <a:buNone/>
            </a:pPr>
            <a:endParaRPr kumimoji="0" lang="zh-CN" altLang="zh-CN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标题 2"/>
          <p:cNvSpPr>
            <a:spLocks noGrp="1"/>
          </p:cNvSpPr>
          <p:nvPr>
            <p:custDataLst>
              <p:tags r:id="rId3"/>
            </p:custDataLst>
          </p:nvPr>
        </p:nvSpPr>
        <p:spPr>
          <a:xfrm>
            <a:off x="611575" y="3076010"/>
            <a:ext cx="10969200" cy="705600"/>
          </a:xfrm>
          <a:prstGeom prst="rect">
            <a:avLst/>
          </a:prstGeo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r>
              <a:rPr lang="zh-CN" altLang="en-US"/>
              <a:t>多边形</a:t>
            </a:r>
            <a:endParaRPr lang="en-US" altLang="zh-CN"/>
          </a:p>
        </p:txBody>
      </p:sp>
      <p:sp>
        <p:nvSpPr>
          <p:cNvPr id="5" name="文本框 4"/>
          <p:cNvSpPr txBox="1"/>
          <p:nvPr/>
        </p:nvSpPr>
        <p:spPr>
          <a:xfrm>
            <a:off x="611505" y="3964305"/>
            <a:ext cx="10968355" cy="12731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sz="2400">
                <a:solidFill>
                  <a:srgbClr val="C00000"/>
                </a:solidFill>
                <a:sym typeface="+mn-ea"/>
              </a:rPr>
              <a:t>多边</a:t>
            </a:r>
            <a:r>
              <a:rPr sz="2400">
                <a:solidFill>
                  <a:srgbClr val="C00000"/>
                </a:solidFill>
                <a:sym typeface="+mn-ea"/>
              </a:rPr>
              <a:t>形的内角</a:t>
            </a:r>
            <a:r>
              <a:rPr lang="zh-CN" sz="2400">
                <a:solidFill>
                  <a:srgbClr val="C00000"/>
                </a:solidFill>
                <a:sym typeface="+mn-ea"/>
              </a:rPr>
              <a:t>和与外角和</a:t>
            </a:r>
            <a:endParaRPr lang="en-US" altLang="zh-CN" sz="2400" b="1" noProof="0">
              <a:ln>
                <a:noFill/>
              </a:ln>
              <a:effectLst/>
              <a:uLnTx/>
              <a:ea typeface="宋体" panose="02010600030101010101" pitchFamily="2" charset="-122"/>
              <a:sym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2400" b="1" noProof="0">
                <a:ln>
                  <a:noFill/>
                </a:ln>
                <a:effectLst/>
                <a:uLnTx/>
                <a:ea typeface="宋体" panose="02010600030101010101" pitchFamily="2" charset="-122"/>
                <a:sym typeface="+mn-ea"/>
              </a:rPr>
              <a:t>1.</a:t>
            </a:r>
            <a:r>
              <a:rPr sz="2400" b="1" noProof="0">
                <a:ln>
                  <a:noFill/>
                </a:ln>
                <a:effectLst/>
                <a:uLnTx/>
                <a:ea typeface="宋体" panose="02010600030101010101" pitchFamily="2" charset="-122"/>
                <a:sym typeface="+mn-ea"/>
              </a:rPr>
              <a:t>（学评</a:t>
            </a:r>
            <a:r>
              <a:rPr lang="en-US" altLang="zh-CN" sz="2400" b="1" noProof="0">
                <a:ln>
                  <a:noFill/>
                </a:ln>
                <a:effectLst/>
                <a:uLnTx/>
                <a:ea typeface="宋体" panose="02010600030101010101" pitchFamily="2" charset="-122"/>
                <a:sym typeface="+mn-ea"/>
              </a:rPr>
              <a:t>P16</a:t>
            </a:r>
            <a:r>
              <a:rPr sz="2400" b="1" noProof="0">
                <a:ln>
                  <a:noFill/>
                </a:ln>
                <a:effectLst/>
                <a:uLnTx/>
                <a:ea typeface="宋体" panose="02010600030101010101" pitchFamily="2" charset="-122"/>
                <a:sym typeface="+mn-ea"/>
              </a:rPr>
              <a:t>，</a:t>
            </a:r>
            <a:r>
              <a:rPr lang="en-US" altLang="zh-CN" sz="2400" b="1" noProof="0">
                <a:ln>
                  <a:noFill/>
                </a:ln>
                <a:effectLst/>
                <a:uLnTx/>
                <a:ea typeface="宋体" panose="02010600030101010101" pitchFamily="2" charset="-122"/>
                <a:sym typeface="+mn-ea"/>
              </a:rPr>
              <a:t>8</a:t>
            </a:r>
            <a:r>
              <a:rPr sz="2400" b="1" noProof="0">
                <a:ln>
                  <a:noFill/>
                </a:ln>
                <a:effectLst/>
                <a:uLnTx/>
                <a:ea typeface="宋体" panose="02010600030101010101" pitchFamily="2" charset="-122"/>
                <a:sym typeface="+mn-ea"/>
              </a:rPr>
              <a:t>）</a:t>
            </a:r>
            <a:r>
              <a:rPr lang="zh-CN" sz="2400" b="1" noProof="0">
                <a:ln>
                  <a:noFill/>
                </a:ln>
                <a:effectLst/>
                <a:uLnTx/>
                <a:ea typeface="宋体" panose="02010600030101010101" pitchFamily="2" charset="-122"/>
                <a:sym typeface="+mn-ea"/>
              </a:rPr>
              <a:t>如果一个多边形的内角和等于外角和的</a:t>
            </a:r>
            <a:r>
              <a:rPr lang="en-US" altLang="zh-CN" sz="2400" b="1" noProof="0">
                <a:ln>
                  <a:noFill/>
                </a:ln>
                <a:effectLst/>
                <a:uLnTx/>
                <a:ea typeface="宋体" panose="02010600030101010101" pitchFamily="2" charset="-122"/>
                <a:sym typeface="+mn-ea"/>
              </a:rPr>
              <a:t>3</a:t>
            </a:r>
            <a:r>
              <a:rPr lang="zh-CN" altLang="en-US" sz="2400" b="1" noProof="0">
                <a:ln>
                  <a:noFill/>
                </a:ln>
                <a:effectLst/>
                <a:uLnTx/>
                <a:ea typeface="宋体" panose="02010600030101010101" pitchFamily="2" charset="-122"/>
                <a:sym typeface="+mn-ea"/>
              </a:rPr>
              <a:t>倍，求这个多边形的边数</a:t>
            </a:r>
            <a:r>
              <a:rPr lang="en-US" altLang="zh-CN" sz="2400" b="1" noProof="0">
                <a:ln>
                  <a:noFill/>
                </a:ln>
                <a:effectLst/>
                <a:uLnTx/>
                <a:ea typeface="宋体" panose="02010600030101010101" pitchFamily="2" charset="-122"/>
                <a:sym typeface="+mn-ea"/>
              </a:rPr>
              <a:t>.</a:t>
            </a:r>
            <a:endParaRPr lang="zh-CN" altLang="en-US" sz="2400" b="1" spc="0" noProof="0">
              <a:ln>
                <a:noFill/>
              </a:ln>
              <a:solidFill>
                <a:schemeClr val="tx1"/>
              </a:solidFill>
              <a:effectLst/>
              <a:uLnTx/>
              <a:ea typeface="宋体" panose="02010600030101010101" pitchFamily="2" charset="-122"/>
              <a:sym typeface="+mn-ea"/>
            </a:endParaRPr>
          </a:p>
        </p:txBody>
      </p:sp>
    </p:spTree>
    <p:custDataLst>
      <p:tags r:id="rId4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文本框 9"/>
          <p:cNvSpPr txBox="1">
            <a:spLocks noChangeArrowheads="1"/>
          </p:cNvSpPr>
          <p:nvPr/>
        </p:nvSpPr>
        <p:spPr bwMode="auto">
          <a:xfrm>
            <a:off x="1884680" y="557848"/>
            <a:ext cx="1407160" cy="46037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2BA854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常见模型</a:t>
            </a: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2BA854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pic>
        <p:nvPicPr>
          <p:cNvPr id="19" name="图片 18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480" y="54610"/>
            <a:ext cx="1346200" cy="1577578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0185400" y="-558800"/>
            <a:ext cx="3098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0255" y="1926876"/>
            <a:ext cx="2163501" cy="2762722"/>
          </a:xfrm>
          <a:prstGeom prst="rect">
            <a:avLst/>
          </a:prstGeom>
        </p:spPr>
      </p:pic>
      <p:sp>
        <p:nvSpPr>
          <p:cNvPr id="15" name="椭圆 14"/>
          <p:cNvSpPr/>
          <p:nvPr/>
        </p:nvSpPr>
        <p:spPr>
          <a:xfrm>
            <a:off x="6355824" y="2199141"/>
            <a:ext cx="98636" cy="986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5267372" y="2380650"/>
            <a:ext cx="98636" cy="986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6606861" y="4311850"/>
            <a:ext cx="98636" cy="98636"/>
          </a:xfrm>
          <a:prstGeom prst="ellipse">
            <a:avLst/>
          </a:prstGeom>
          <a:solidFill>
            <a:srgbClr val="2E75B6"/>
          </a:solidFill>
          <a:ln>
            <a:solidFill>
              <a:srgbClr val="2E75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5062212" y="4308424"/>
            <a:ext cx="98636" cy="98636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文本框 21"/>
          <p:cNvSpPr txBox="1"/>
          <p:nvPr/>
        </p:nvSpPr>
        <p:spPr bwMode="auto">
          <a:xfrm>
            <a:off x="2422655" y="1632008"/>
            <a:ext cx="2274570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rtlCol="0">
            <a:spAutoFit/>
          </a:bodyPr>
          <a:lstStyle/>
          <a:p>
            <a:r>
              <a:rPr kumimoji="1" lang="en-US" altLang="zh-CN" sz="2800">
                <a:latin typeface="微软雅黑" panose="020B0503020204020204" pitchFamily="34" charset="-122"/>
                <a:ea typeface="微软雅黑" panose="020B0503020204020204" pitchFamily="34" charset="-122"/>
              </a:rPr>
              <a:t>“8</a:t>
            </a:r>
            <a:r>
              <a:rPr kumimoji="1"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r>
              <a:rPr kumimoji="1" lang="en-US" altLang="zh-CN" sz="2800"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kumimoji="1"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 模型</a:t>
            </a:r>
            <a:endParaRPr kumimoji="1"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23" name="Object 4"/>
          <p:cNvGraphicFramePr>
            <a:graphicFrameLocks noChangeAspect="1"/>
          </p:cNvGraphicFramePr>
          <p:nvPr/>
        </p:nvGraphicFramePr>
        <p:xfrm>
          <a:off x="204788" y="2694623"/>
          <a:ext cx="4262755" cy="160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" name="Equation" r:id="rId3" imgW="1714500" imgH="622300" progId="Equation.DSMT4">
                  <p:embed/>
                </p:oleObj>
              </mc:Choice>
              <mc:Fallback>
                <p:oleObj name="Equation" r:id="rId3" imgW="1714500" imgH="6223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04788" y="2694623"/>
                        <a:ext cx="4262755" cy="1600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4"/>
          <p:cNvGraphicFramePr>
            <a:graphicFrameLocks noChangeAspect="1"/>
          </p:cNvGraphicFramePr>
          <p:nvPr/>
        </p:nvGraphicFramePr>
        <p:xfrm>
          <a:off x="7315835" y="2297748"/>
          <a:ext cx="4430395" cy="21412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" name="Equation" r:id="rId5" imgW="1854200" imgH="862965" progId="Equation.DSMT4">
                  <p:embed/>
                </p:oleObj>
              </mc:Choice>
              <mc:Fallback>
                <p:oleObj name="Equation" r:id="rId5" imgW="1854200" imgH="862965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315835" y="2297748"/>
                        <a:ext cx="4430395" cy="214122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" name="Object 4"/>
          <p:cNvGraphicFramePr>
            <a:graphicFrameLocks noChangeAspect="1"/>
          </p:cNvGraphicFramePr>
          <p:nvPr/>
        </p:nvGraphicFramePr>
        <p:xfrm>
          <a:off x="2423160" y="3721735"/>
          <a:ext cx="329565" cy="51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" name="Equation" r:id="rId7" imgW="127000" imgH="190500" progId="Equation.DSMT4">
                  <p:embed/>
                </p:oleObj>
              </mc:Choice>
              <mc:Fallback>
                <p:oleObj name="Equation" r:id="rId7" imgW="127000" imgH="1905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423160" y="3721735"/>
                        <a:ext cx="329565" cy="511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ldLvl="0" animBg="1"/>
      <p:bldP spid="16" grpId="0" bldLvl="0" animBg="1"/>
      <p:bldP spid="17" grpId="0" bldLvl="0" animBg="1"/>
      <p:bldP spid="18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文本框 9"/>
          <p:cNvSpPr txBox="1">
            <a:spLocks noChangeArrowheads="1"/>
          </p:cNvSpPr>
          <p:nvPr/>
        </p:nvSpPr>
        <p:spPr bwMode="auto">
          <a:xfrm>
            <a:off x="1557020" y="748983"/>
            <a:ext cx="1407160" cy="46037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2BA854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常见模型</a:t>
            </a: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2BA854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pic>
        <p:nvPicPr>
          <p:cNvPr id="21" name="图片 20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483" y="191048"/>
            <a:ext cx="1346200" cy="1577578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0185400" y="-558800"/>
            <a:ext cx="3098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文本框 10"/>
          <p:cNvSpPr txBox="1"/>
          <p:nvPr/>
        </p:nvSpPr>
        <p:spPr bwMode="auto">
          <a:xfrm>
            <a:off x="3174991" y="758066"/>
            <a:ext cx="1605280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rtlCol="0">
            <a:spAutoFit/>
          </a:bodyPr>
          <a:lstStyle/>
          <a:p>
            <a:r>
              <a:rPr kumimoji="1"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飞镖模型</a:t>
            </a:r>
            <a:endParaRPr kumimoji="1"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2148" y="1604242"/>
            <a:ext cx="3814618" cy="2997200"/>
          </a:xfrm>
          <a:prstGeom prst="rect">
            <a:avLst/>
          </a:prstGeom>
        </p:spPr>
      </p:pic>
      <p:cxnSp>
        <p:nvCxnSpPr>
          <p:cNvPr id="13" name="直线连接符 8"/>
          <p:cNvCxnSpPr/>
          <p:nvPr/>
        </p:nvCxnSpPr>
        <p:spPr>
          <a:xfrm flipH="1" flipV="1">
            <a:off x="2401243" y="2960112"/>
            <a:ext cx="773884" cy="446451"/>
          </a:xfrm>
          <a:prstGeom prst="line">
            <a:avLst/>
          </a:prstGeom>
          <a:ln w="57150" cmpd="sng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 bwMode="auto">
          <a:xfrm>
            <a:off x="1972945" y="2721610"/>
            <a:ext cx="402590" cy="368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rtlCol="0">
            <a:spAutoFit/>
          </a:bodyPr>
          <a:lstStyle/>
          <a:p>
            <a:pPr eaLnBrk="1" hangingPunct="1"/>
            <a:r>
              <a:rPr kumimoji="1" lang="en-US" altLang="zh-CN" b="1" i="1">
                <a:latin typeface="Times New Roman" panose="02020603050405020304"/>
                <a:ea typeface="微软雅黑" panose="020B0503020204020204" pitchFamily="34" charset="-122"/>
                <a:cs typeface="Times New Roman" panose="02020603050405020304"/>
              </a:rPr>
              <a:t>E</a:t>
            </a:r>
            <a:endParaRPr kumimoji="1" lang="en-US" altLang="zh-CN" b="1" i="1">
              <a:latin typeface="Times New Roman" panose="02020603050405020304"/>
              <a:ea typeface="微软雅黑" panose="020B0503020204020204" pitchFamily="34" charset="-122"/>
              <a:cs typeface="Times New Roman" panose="02020603050405020304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2970422" y="2147232"/>
            <a:ext cx="98636" cy="986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4343179" y="3916781"/>
            <a:ext cx="98636" cy="986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2375531" y="3056984"/>
            <a:ext cx="98636" cy="986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2375413" y="3066137"/>
            <a:ext cx="98636" cy="98636"/>
          </a:xfrm>
          <a:prstGeom prst="ellipse">
            <a:avLst/>
          </a:prstGeom>
          <a:solidFill>
            <a:srgbClr val="2E75B6"/>
          </a:solidFill>
          <a:ln>
            <a:solidFill>
              <a:srgbClr val="2E75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1793614" y="3952704"/>
            <a:ext cx="98636" cy="98636"/>
          </a:xfrm>
          <a:prstGeom prst="ellipse">
            <a:avLst/>
          </a:prstGeom>
          <a:solidFill>
            <a:srgbClr val="2E75B6"/>
          </a:solidFill>
          <a:ln>
            <a:solidFill>
              <a:srgbClr val="2E75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3037391" y="3470149"/>
            <a:ext cx="98636" cy="98636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4" name="文本框 23"/>
          <p:cNvSpPr txBox="1"/>
          <p:nvPr/>
        </p:nvSpPr>
        <p:spPr bwMode="auto">
          <a:xfrm>
            <a:off x="621030" y="4601210"/>
            <a:ext cx="4333875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rtlCol="0">
            <a:spAutoFit/>
          </a:bodyPr>
          <a:lstStyle/>
          <a:p>
            <a:pPr eaLnBrk="1" hangingPunct="1"/>
            <a:r>
              <a:rPr kumimoji="1" lang="zh-CN" altLang="en-US" sz="24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证明：</a:t>
            </a:r>
            <a:r>
              <a:rPr kumimoji="1"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延长</a:t>
            </a:r>
            <a:r>
              <a:rPr kumimoji="1" lang="en-US" altLang="zh-CN" sz="2400">
                <a:latin typeface="微软雅黑" panose="020B0503020204020204" pitchFamily="34" charset="-122"/>
                <a:ea typeface="微软雅黑" panose="020B0503020204020204" pitchFamily="34" charset="-122"/>
              </a:rPr>
              <a:t>CD</a:t>
            </a:r>
            <a:r>
              <a:rPr kumimoji="1"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交</a:t>
            </a:r>
            <a:r>
              <a:rPr kumimoji="1" lang="en-US" altLang="zh-CN" sz="2400">
                <a:latin typeface="微软雅黑" panose="020B0503020204020204" pitchFamily="34" charset="-122"/>
                <a:ea typeface="微软雅黑" panose="020B0503020204020204" pitchFamily="34" charset="-122"/>
              </a:rPr>
              <a:t>AB</a:t>
            </a:r>
            <a:r>
              <a:rPr kumimoji="1"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于点</a:t>
            </a:r>
            <a:r>
              <a:rPr kumimoji="1" lang="en-US" altLang="zh-CN" sz="2400">
                <a:latin typeface="微软雅黑" panose="020B0503020204020204" pitchFamily="34" charset="-122"/>
                <a:ea typeface="微软雅黑" panose="020B0503020204020204" pitchFamily="34" charset="-122"/>
              </a:rPr>
              <a:t>E</a:t>
            </a:r>
            <a:r>
              <a:rPr kumimoji="1"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，则</a:t>
            </a:r>
            <a:endParaRPr kumimoji="1"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96510" y="1617345"/>
            <a:ext cx="3597275" cy="2827020"/>
          </a:xfrm>
          <a:prstGeom prst="rect">
            <a:avLst/>
          </a:prstGeom>
        </p:spPr>
      </p:pic>
      <p:cxnSp>
        <p:nvCxnSpPr>
          <p:cNvPr id="29" name="直线连接符 53"/>
          <p:cNvCxnSpPr/>
          <p:nvPr/>
        </p:nvCxnSpPr>
        <p:spPr>
          <a:xfrm>
            <a:off x="6783070" y="2031365"/>
            <a:ext cx="71120" cy="1990090"/>
          </a:xfrm>
          <a:prstGeom prst="line">
            <a:avLst/>
          </a:prstGeom>
          <a:ln w="57150" cmpd="sng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/>
          <p:cNvSpPr txBox="1"/>
          <p:nvPr/>
        </p:nvSpPr>
        <p:spPr bwMode="auto">
          <a:xfrm>
            <a:off x="8432800" y="3071495"/>
            <a:ext cx="3815715" cy="3987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rtlCol="0">
            <a:spAutoFit/>
          </a:bodyPr>
          <a:lstStyle/>
          <a:p>
            <a:pPr eaLnBrk="1" hangingPunct="1"/>
            <a:r>
              <a:rPr kumimoji="1" lang="zh-CN" altLang="en-US" sz="200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连接</a:t>
            </a:r>
            <a:r>
              <a:rPr kumimoji="1" lang="en-US" altLang="zh-CN" sz="200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AD</a:t>
            </a:r>
            <a:r>
              <a:rPr kumimoji="1" lang="zh-CN" altLang="en-US" sz="200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并延长，得射线</a:t>
            </a:r>
            <a:r>
              <a:rPr kumimoji="1" lang="en-US" altLang="zh-CN" sz="200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AE</a:t>
            </a:r>
            <a:r>
              <a:rPr kumimoji="1" lang="zh-CN" altLang="en-US" sz="200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，则</a:t>
            </a:r>
            <a:endParaRPr kumimoji="1"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31" name="Object 4"/>
          <p:cNvGraphicFramePr>
            <a:graphicFrameLocks noChangeAspect="1"/>
          </p:cNvGraphicFramePr>
          <p:nvPr/>
        </p:nvGraphicFramePr>
        <p:xfrm>
          <a:off x="1830614" y="5055572"/>
          <a:ext cx="2927204" cy="3808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1" name="Equation" r:id="rId4" imgW="30784800" imgH="3962400" progId="Equation.DSMT4">
                  <p:embed/>
                </p:oleObj>
              </mc:Choice>
              <mc:Fallback>
                <p:oleObj name="Equation" r:id="rId4" imgW="30784800" imgH="3962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830614" y="5055572"/>
                        <a:ext cx="2927204" cy="38082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" name="Object 4"/>
          <p:cNvGraphicFramePr>
            <a:graphicFrameLocks noChangeAspect="1"/>
          </p:cNvGraphicFramePr>
          <p:nvPr/>
        </p:nvGraphicFramePr>
        <p:xfrm>
          <a:off x="1830496" y="5462506"/>
          <a:ext cx="3265788" cy="3764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2" name="Equation" r:id="rId6" imgW="34747200" imgH="3962400" progId="Equation.DSMT4">
                  <p:embed/>
                </p:oleObj>
              </mc:Choice>
              <mc:Fallback>
                <p:oleObj name="Equation" r:id="rId6" imgW="34747200" imgH="3962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830496" y="5462506"/>
                        <a:ext cx="3265788" cy="37647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" name="Object 4"/>
          <p:cNvGraphicFramePr>
            <a:graphicFrameLocks noChangeAspect="1"/>
          </p:cNvGraphicFramePr>
          <p:nvPr/>
        </p:nvGraphicFramePr>
        <p:xfrm>
          <a:off x="1548765" y="5944870"/>
          <a:ext cx="4176395" cy="3727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3" name="Equation" r:id="rId8" imgW="1866900" imgH="165100" progId="Equation.DSMT4">
                  <p:embed/>
                </p:oleObj>
              </mc:Choice>
              <mc:Fallback>
                <p:oleObj name="Equation" r:id="rId8" imgW="1866900" imgH="1651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548765" y="5944870"/>
                        <a:ext cx="4176395" cy="37274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" name="文本框 35"/>
          <p:cNvSpPr txBox="1"/>
          <p:nvPr/>
        </p:nvSpPr>
        <p:spPr bwMode="auto">
          <a:xfrm>
            <a:off x="6963410" y="4015105"/>
            <a:ext cx="402590" cy="3987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rtlCol="0">
            <a:spAutoFit/>
          </a:bodyPr>
          <a:p>
            <a:pPr eaLnBrk="1" hangingPunct="1"/>
            <a:r>
              <a:rPr kumimoji="1" lang="en-US" altLang="zh-CN" sz="2000" b="1" i="1">
                <a:latin typeface="Times New Roman" panose="02020603050405020304"/>
                <a:ea typeface="微软雅黑" panose="020B0503020204020204" pitchFamily="34" charset="-122"/>
                <a:cs typeface="Times New Roman" panose="02020603050405020304"/>
              </a:rPr>
              <a:t>E</a:t>
            </a:r>
            <a:endParaRPr kumimoji="1" lang="en-US" altLang="zh-CN" sz="2000" b="1" i="1">
              <a:latin typeface="Times New Roman" panose="02020603050405020304"/>
              <a:ea typeface="微软雅黑" panose="020B0503020204020204" pitchFamily="34" charset="-122"/>
              <a:cs typeface="Times New Roman" panose="02020603050405020304"/>
            </a:endParaRPr>
          </a:p>
        </p:txBody>
      </p:sp>
      <p:graphicFrame>
        <p:nvGraphicFramePr>
          <p:cNvPr id="37" name="Object 4"/>
          <p:cNvGraphicFramePr>
            <a:graphicFrameLocks noChangeAspect="1"/>
          </p:cNvGraphicFramePr>
          <p:nvPr/>
        </p:nvGraphicFramePr>
        <p:xfrm>
          <a:off x="8693785" y="3625215"/>
          <a:ext cx="2971800" cy="819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" name="Equation" r:id="rId10" imgW="1485900" imgH="405765" progId="Equation.DSMT4">
                  <p:embed/>
                </p:oleObj>
              </mc:Choice>
              <mc:Fallback>
                <p:oleObj name="Equation" r:id="rId10" imgW="1485900" imgH="405765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8693785" y="3625215"/>
                        <a:ext cx="2971800" cy="819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9" name="Object 4"/>
          <p:cNvGraphicFramePr>
            <a:graphicFrameLocks noChangeAspect="1"/>
          </p:cNvGraphicFramePr>
          <p:nvPr/>
        </p:nvGraphicFramePr>
        <p:xfrm>
          <a:off x="7731125" y="4675823"/>
          <a:ext cx="4460875" cy="1949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" name="Equation" r:id="rId12" imgW="1993900" imgH="862965" progId="Equation.DSMT4">
                  <p:embed/>
                </p:oleObj>
              </mc:Choice>
              <mc:Fallback>
                <p:oleObj name="Equation" r:id="rId12" imgW="1993900" imgH="862965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7731125" y="4675823"/>
                        <a:ext cx="4460875" cy="1949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0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 bldLvl="0" animBg="1"/>
      <p:bldP spid="16" grpId="0" bldLvl="0" animBg="1"/>
      <p:bldP spid="17" grpId="0" bldLvl="0" animBg="1"/>
      <p:bldP spid="18" grpId="0" bldLvl="0" animBg="1"/>
      <p:bldP spid="22" grpId="0" bldLvl="0" animBg="1"/>
      <p:bldP spid="23" grpId="0" bldLvl="0" animBg="1"/>
      <p:bldP spid="24" grpId="0"/>
      <p:bldP spid="30" grpId="0"/>
      <p:bldP spid="3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0475" y="3904615"/>
            <a:ext cx="3985895" cy="293497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68285" y="558165"/>
            <a:ext cx="3248025" cy="337820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7120" y="1723390"/>
            <a:ext cx="3638550" cy="2181225"/>
          </a:xfrm>
          <a:prstGeom prst="rect">
            <a:avLst/>
          </a:prstGeom>
        </p:spPr>
      </p:pic>
      <p:sp>
        <p:nvSpPr>
          <p:cNvPr id="21508" name="文本框 9"/>
          <p:cNvSpPr txBox="1">
            <a:spLocks noChangeArrowheads="1"/>
          </p:cNvSpPr>
          <p:nvPr/>
        </p:nvSpPr>
        <p:spPr bwMode="auto">
          <a:xfrm>
            <a:off x="1884680" y="557848"/>
            <a:ext cx="1407160" cy="46037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2BA854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常见模型</a:t>
            </a: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2BA854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pic>
        <p:nvPicPr>
          <p:cNvPr id="19" name="图片 18" descr="屏幕快照 2017-02-22 23.07.05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480" y="54610"/>
            <a:ext cx="1346200" cy="1577578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0185400" y="-558800"/>
            <a:ext cx="3098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3872339" y="3215141"/>
            <a:ext cx="98636" cy="986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205402" y="2507650"/>
            <a:ext cx="98636" cy="986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2493637" y="2507564"/>
            <a:ext cx="98636" cy="98636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文本框 21"/>
          <p:cNvSpPr txBox="1"/>
          <p:nvPr/>
        </p:nvSpPr>
        <p:spPr bwMode="auto">
          <a:xfrm>
            <a:off x="1748285" y="1201478"/>
            <a:ext cx="2316480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rtlCol="0">
            <a:spAutoFit/>
          </a:bodyPr>
          <a:lstStyle/>
          <a:p>
            <a:r>
              <a:rPr kumimoji="1"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互余导角模型</a:t>
            </a:r>
            <a:endParaRPr kumimoji="1"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23" name="Object 4"/>
          <p:cNvGraphicFramePr>
            <a:graphicFrameLocks noChangeAspect="1"/>
          </p:cNvGraphicFramePr>
          <p:nvPr/>
        </p:nvGraphicFramePr>
        <p:xfrm>
          <a:off x="538163" y="3721418"/>
          <a:ext cx="6124575" cy="27762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" name="Equation" r:id="rId5" imgW="2463165" imgH="1079500" progId="Equation.DSMT4">
                  <p:embed/>
                </p:oleObj>
              </mc:Choice>
              <mc:Fallback>
                <p:oleObj name="Equation" r:id="rId5" imgW="2463165" imgH="10795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38163" y="3721418"/>
                        <a:ext cx="6124575" cy="277622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" name="Object 4"/>
          <p:cNvGraphicFramePr>
            <a:graphicFrameLocks noChangeAspect="1"/>
          </p:cNvGraphicFramePr>
          <p:nvPr/>
        </p:nvGraphicFramePr>
        <p:xfrm>
          <a:off x="2423160" y="3721735"/>
          <a:ext cx="329565" cy="51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" name="Equation" r:id="rId7" imgW="127000" imgH="190500" progId="Equation.DSMT4">
                  <p:embed/>
                </p:oleObj>
              </mc:Choice>
              <mc:Fallback>
                <p:oleObj name="Equation" r:id="rId7" imgW="127000" imgH="1905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423160" y="3721735"/>
                        <a:ext cx="329565" cy="511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ldLvl="0" animBg="1"/>
      <p:bldP spid="16" grpId="0" bldLvl="0" animBg="1"/>
      <p:bldP spid="18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283280"/>
            <a:ext cx="10969200" cy="705600"/>
          </a:xfrm>
        </p:spPr>
        <p:txBody>
          <a:bodyPr/>
          <a:lstStyle/>
          <a:p>
            <a:r>
              <a:t>全等三角形</a:t>
            </a:r>
          </a:p>
        </p:txBody>
      </p:sp>
      <p:sp>
        <p:nvSpPr>
          <p:cNvPr id="2" name="内容占位符 1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11505" y="1153795"/>
            <a:ext cx="10968990" cy="5562600"/>
          </a:xfrm>
        </p:spPr>
        <p:txBody>
          <a:bodyPr>
            <a:no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ea typeface="宋体" panose="02010600030101010101" pitchFamily="2" charset="-122"/>
                <a:sym typeface="+mn-ea"/>
              </a:rPr>
              <a:t>1.</a:t>
            </a:r>
            <a:r>
              <a:rPr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ea typeface="宋体" panose="02010600030101010101" pitchFamily="2" charset="-122"/>
                <a:sym typeface="+mn-ea"/>
              </a:rPr>
              <a:t>（学评</a:t>
            </a:r>
            <a:r>
              <a:rPr lang="en-US" altLang="zh-CN"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ea typeface="宋体" panose="02010600030101010101" pitchFamily="2" charset="-122"/>
                <a:sym typeface="+mn-ea"/>
              </a:rPr>
              <a:t>P40</a:t>
            </a:r>
            <a:r>
              <a:rPr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ea typeface="宋体" panose="02010600030101010101" pitchFamily="2" charset="-122"/>
                <a:sym typeface="+mn-ea"/>
              </a:rPr>
              <a:t>，</a:t>
            </a:r>
            <a:r>
              <a:rPr lang="en-US" altLang="zh-CN"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ea typeface="宋体" panose="02010600030101010101" pitchFamily="2" charset="-122"/>
                <a:sym typeface="+mn-ea"/>
              </a:rPr>
              <a:t>9</a:t>
            </a:r>
            <a:r>
              <a:rPr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ea typeface="宋体" panose="02010600030101010101" pitchFamily="2" charset="-122"/>
                <a:sym typeface="+mn-ea"/>
              </a:rPr>
              <a:t>）如图，</a:t>
            </a:r>
            <a:r>
              <a:rPr lang="en-US" altLang="zh-CN" sz="2400" b="1" i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AC</a:t>
            </a:r>
            <a:r>
              <a:rPr lang="en-US" altLang="zh-CN"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ea typeface="宋体" panose="02010600030101010101" pitchFamily="2" charset="-122"/>
                <a:sym typeface="+mn-ea"/>
              </a:rPr>
              <a:t>⊥</a:t>
            </a:r>
            <a:r>
              <a:rPr lang="en-US" altLang="zh-CN" sz="2400" b="1" i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BC</a:t>
            </a:r>
            <a:r>
              <a:rPr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ea typeface="宋体" panose="02010600030101010101" pitchFamily="2" charset="-122"/>
                <a:sym typeface="+mn-ea"/>
              </a:rPr>
              <a:t>，</a:t>
            </a:r>
            <a:r>
              <a:rPr lang="en-US" altLang="zh-CN" sz="2400" b="1" i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AD</a:t>
            </a:r>
            <a:r>
              <a:rPr lang="en-US" altLang="zh-CN"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ea typeface="宋体" panose="02010600030101010101" pitchFamily="2" charset="-122"/>
                <a:sym typeface="+mn-ea"/>
              </a:rPr>
              <a:t>⊥</a:t>
            </a:r>
            <a:r>
              <a:rPr lang="en-US" altLang="zh-CN" sz="2400" b="1" i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BD</a:t>
            </a:r>
            <a:r>
              <a:rPr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ea typeface="宋体" panose="02010600030101010101" pitchFamily="2" charset="-122"/>
                <a:sym typeface="+mn-ea"/>
              </a:rPr>
              <a:t>，</a:t>
            </a:r>
            <a:r>
              <a:rPr lang="en-US" altLang="zh-CN" sz="2400" b="1" i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AD</a:t>
            </a:r>
            <a:r>
              <a:rPr lang="en-US" altLang="zh-CN"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ea typeface="宋体" panose="02010600030101010101" pitchFamily="2" charset="-122"/>
                <a:sym typeface="+mn-ea"/>
              </a:rPr>
              <a:t>=</a:t>
            </a:r>
            <a:r>
              <a:rPr lang="en-US" altLang="zh-CN" sz="2400" b="1" i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BC</a:t>
            </a:r>
            <a:r>
              <a:rPr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ea typeface="宋体" panose="02010600030101010101" pitchFamily="2" charset="-122"/>
                <a:sym typeface="+mn-ea"/>
              </a:rPr>
              <a:t>，</a:t>
            </a:r>
            <a:r>
              <a:rPr lang="en-US" altLang="zh-CN" sz="2400" b="1" i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CE</a:t>
            </a:r>
            <a:r>
              <a:rPr lang="en-US" altLang="zh-CN"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ea typeface="宋体" panose="02010600030101010101" pitchFamily="2" charset="-122"/>
                <a:sym typeface="+mn-ea"/>
              </a:rPr>
              <a:t>⊥</a:t>
            </a:r>
            <a:r>
              <a:rPr lang="en-US" altLang="zh-CN" sz="2400" b="1" i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AB</a:t>
            </a:r>
            <a:r>
              <a:rPr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ea typeface="宋体" panose="02010600030101010101" pitchFamily="2" charset="-122"/>
                <a:sym typeface="+mn-ea"/>
              </a:rPr>
              <a:t>，</a:t>
            </a:r>
            <a:r>
              <a:rPr lang="en-US" altLang="zh-CN" sz="2400" b="1" i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DF</a:t>
            </a:r>
            <a:r>
              <a:rPr lang="en-US" altLang="zh-CN"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ea typeface="宋体" panose="02010600030101010101" pitchFamily="2" charset="-122"/>
                <a:sym typeface="+mn-ea"/>
              </a:rPr>
              <a:t>⊥</a:t>
            </a:r>
            <a:r>
              <a:rPr lang="en-US" altLang="zh-CN" sz="2400" b="1" i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AB</a:t>
            </a:r>
            <a:r>
              <a:rPr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ea typeface="宋体" panose="02010600030101010101" pitchFamily="2" charset="-122"/>
                <a:sym typeface="+mn-ea"/>
              </a:rPr>
              <a:t>，垂足分别是点</a:t>
            </a:r>
            <a:r>
              <a:rPr lang="en-US" altLang="zh-CN" sz="2400" b="1" i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E</a:t>
            </a:r>
            <a:r>
              <a:rPr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ea typeface="宋体" panose="02010600030101010101" pitchFamily="2" charset="-122"/>
                <a:sym typeface="+mn-ea"/>
              </a:rPr>
              <a:t>，</a:t>
            </a:r>
            <a:r>
              <a:rPr lang="en-US" altLang="zh-CN" sz="2400" b="1" i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F</a:t>
            </a:r>
            <a:r>
              <a:rPr lang="en-US" altLang="zh-CN"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ea typeface="宋体" panose="02010600030101010101" pitchFamily="2" charset="-122"/>
                <a:sym typeface="+mn-ea"/>
              </a:rPr>
              <a:t>. </a:t>
            </a:r>
            <a:r>
              <a:rPr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求证</a:t>
            </a:r>
            <a:r>
              <a:rPr lang="en-US" altLang="zh-CN" sz="2400" b="1" i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CE</a:t>
            </a:r>
            <a:r>
              <a:rPr lang="en-US" altLang="zh-CN"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ea typeface="宋体" panose="02010600030101010101" pitchFamily="2" charset="-122"/>
                <a:sym typeface="+mn-ea"/>
              </a:rPr>
              <a:t>=</a:t>
            </a:r>
            <a:r>
              <a:rPr lang="en-US" altLang="zh-CN" sz="2400" b="1" i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DF</a:t>
            </a:r>
            <a:r>
              <a:rPr lang="en-US" altLang="zh-CN" sz="2400" b="1" spc="0" noProof="0">
                <a:ln>
                  <a:noFill/>
                </a:ln>
                <a:solidFill>
                  <a:schemeClr val="tx1"/>
                </a:solidFill>
                <a:effectLst/>
                <a:uLnTx/>
                <a:ea typeface="宋体" panose="02010600030101010101" pitchFamily="2" charset="-122"/>
                <a:sym typeface="+mn-ea"/>
              </a:rPr>
              <a:t>.</a:t>
            </a:r>
            <a:endParaRPr sz="2400" b="1" spc="0" noProof="0">
              <a:ln>
                <a:noFill/>
              </a:ln>
              <a:solidFill>
                <a:schemeClr val="tx1"/>
              </a:solidFill>
              <a:effectLst/>
              <a:uLnTx/>
              <a:ea typeface="宋体" panose="02010600030101010101" pitchFamily="2" charset="-122"/>
              <a:sym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sz="2400" b="1" spc="0" noProof="0">
              <a:ln>
                <a:noFill/>
              </a:ln>
              <a:solidFill>
                <a:schemeClr val="tx1"/>
              </a:solidFill>
              <a:effectLst/>
              <a:uLnTx/>
              <a:ea typeface="宋体" panose="02010600030101010101" pitchFamily="2" charset="-122"/>
              <a:sym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endParaRPr kumimoji="0" lang="zh-CN" altLang="zh-CN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cxnSp>
        <p:nvCxnSpPr>
          <p:cNvPr id="14" name="直接连接符 13"/>
          <p:cNvCxnSpPr/>
          <p:nvPr/>
        </p:nvCxnSpPr>
        <p:spPr>
          <a:xfrm flipH="1">
            <a:off x="8844915" y="2940050"/>
            <a:ext cx="1457325" cy="1146175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10390188" y="2940050"/>
            <a:ext cx="1420813" cy="113030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rcRect l="51001" t="32155"/>
          <a:stretch>
            <a:fillRect/>
          </a:stretch>
        </p:blipFill>
        <p:spPr>
          <a:xfrm>
            <a:off x="3628390" y="2110105"/>
            <a:ext cx="4552315" cy="2440940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9750" name="文本框 159749"/>
          <p:cNvSpPr txBox="1"/>
          <p:nvPr/>
        </p:nvSpPr>
        <p:spPr>
          <a:xfrm>
            <a:off x="2908300" y="554038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eaLnBrk="0" hangingPunct="0"/>
            <a:endParaRPr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 l="1980" t="1757" r="3754"/>
          <a:stretch>
            <a:fillRect/>
          </a:stretch>
        </p:blipFill>
        <p:spPr>
          <a:xfrm>
            <a:off x="156845" y="922655"/>
            <a:ext cx="11878310" cy="291211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325755" y="462280"/>
            <a:ext cx="331216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2400" b="1" kern="0" noProof="0" dirty="0">
                <a:ln>
                  <a:noFill/>
                </a:ln>
                <a:effectLst/>
                <a:uLnTx/>
                <a:latin typeface="+mj-ea"/>
                <a:ea typeface="+mj-ea"/>
                <a:sym typeface="+mn-ea"/>
              </a:rPr>
              <a:t>2.</a:t>
            </a:r>
            <a:r>
              <a:rPr lang="zh-CN" altLang="en-US" sz="2400" b="1" kern="0" noProof="0" dirty="0">
                <a:ln>
                  <a:noFill/>
                </a:ln>
                <a:effectLst/>
                <a:uLnTx/>
                <a:latin typeface="+mj-ea"/>
                <a:ea typeface="+mj-ea"/>
                <a:sym typeface="+mn-ea"/>
              </a:rPr>
              <a:t>（学评</a:t>
            </a:r>
            <a:r>
              <a:rPr lang="en-US" altLang="zh-CN" sz="2400" b="1" kern="0" noProof="0" dirty="0">
                <a:ln>
                  <a:noFill/>
                </a:ln>
                <a:effectLst/>
                <a:uLnTx/>
                <a:latin typeface="+mj-ea"/>
                <a:ea typeface="+mj-ea"/>
                <a:sym typeface="+mn-ea"/>
              </a:rPr>
              <a:t>P42, 12)</a:t>
            </a:r>
            <a:endParaRPr lang="en-US" altLang="zh-CN" sz="2400" b="1" kern="0" noProof="0" dirty="0">
              <a:ln>
                <a:noFill/>
              </a:ln>
              <a:effectLst/>
              <a:uLnTx/>
              <a:latin typeface="+mj-ea"/>
              <a:ea typeface="+mj-ea"/>
              <a:sym typeface="+mn-ea"/>
            </a:endParaRPr>
          </a:p>
        </p:txBody>
      </p:sp>
    </p:spTree>
  </p:cSld>
  <p:clrMapOvr>
    <a:masterClrMapping/>
  </p:clrMapOvr>
  <p:transition>
    <p:blinds dir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rcRect t="-353" r="25636"/>
          <a:stretch>
            <a:fillRect/>
          </a:stretch>
        </p:blipFill>
        <p:spPr>
          <a:xfrm>
            <a:off x="276860" y="0"/>
            <a:ext cx="10198735" cy="4125595"/>
          </a:xfrm>
          <a:prstGeom prst="rect">
            <a:avLst/>
          </a:prstGeom>
        </p:spPr>
      </p:pic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476805" y="371430"/>
            <a:ext cx="9799200" cy="1472400"/>
          </a:xfrm>
        </p:spPr>
        <p:txBody>
          <a:bodyPr/>
          <a:p>
            <a:pPr algn="l"/>
            <a:r>
              <a:rPr lang="zh-CN" altLang="en-US">
                <a:solidFill>
                  <a:srgbClr val="FF0000"/>
                </a:solidFill>
              </a:rPr>
              <a:t>（学评</a:t>
            </a:r>
            <a:r>
              <a:rPr lang="en-US" altLang="zh-CN">
                <a:solidFill>
                  <a:srgbClr val="FF0000"/>
                </a:solidFill>
              </a:rPr>
              <a:t>P74</a:t>
            </a:r>
            <a:r>
              <a:rPr lang="zh-CN" altLang="en-US">
                <a:solidFill>
                  <a:srgbClr val="FF0000"/>
                </a:solidFill>
              </a:rPr>
              <a:t>，</a:t>
            </a:r>
            <a:r>
              <a:rPr lang="en-US" altLang="zh-CN">
                <a:solidFill>
                  <a:srgbClr val="FF0000"/>
                </a:solidFill>
              </a:rPr>
              <a:t>8</a:t>
            </a:r>
            <a:r>
              <a:rPr lang="zh-CN" altLang="en-US">
                <a:solidFill>
                  <a:srgbClr val="FF0000"/>
                </a:solidFill>
              </a:rPr>
              <a:t>）</a:t>
            </a:r>
            <a:endParaRPr lang="zh-CN" altLang="en-US">
              <a:solidFill>
                <a:srgbClr val="FF0000"/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rcRect l="74068" t="16441" b="14303"/>
          <a:stretch>
            <a:fillRect/>
          </a:stretch>
        </p:blipFill>
        <p:spPr>
          <a:xfrm>
            <a:off x="7934960" y="3225800"/>
            <a:ext cx="4003675" cy="320992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8925" y="402590"/>
            <a:ext cx="11614785" cy="582041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39900" y="78740"/>
            <a:ext cx="8712835" cy="670052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17040" y="87630"/>
            <a:ext cx="8482330" cy="417639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7675" y="3526155"/>
            <a:ext cx="8481695" cy="324612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" y="1294765"/>
            <a:ext cx="9328150" cy="289877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81490" y="1295400"/>
            <a:ext cx="2969260" cy="289814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84045" y="51435"/>
            <a:ext cx="8621395" cy="680656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76325" y="94615"/>
            <a:ext cx="10393680" cy="158305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6325" y="1513205"/>
            <a:ext cx="10394315" cy="5344795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1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1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24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125.xml><?xml version="1.0" encoding="utf-8"?>
<p:tagLst xmlns:p="http://schemas.openxmlformats.org/presentationml/2006/main">
  <p:tag name="KSO_WM_UNIT_ISCONTENTSTITLE" val="0"/>
  <p:tag name="KSO_WM_UNIT_ISNUMDGMTITLE" val="0"/>
  <p:tag name="KSO_WM_UNIT_PRESET_TEXT" val="空白演示"/>
  <p:tag name="KSO_WM_UNIT_NOCLEAR" val="0"/>
  <p:tag name="KSO_WM_UNIT_SHOW_EDIT_AREA_INDICATION" val="1"/>
  <p:tag name="KSO_WM_UNIT_VALUE" val="28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5081_1*a*1"/>
  <p:tag name="KSO_WM_TEMPLATE_CATEGORY" val="custom"/>
  <p:tag name="KSO_WM_TEMPLATE_INDEX" val="20205081"/>
  <p:tag name="KSO_WM_UNIT_LAYERLEVEL" val="1"/>
  <p:tag name="KSO_WM_TAG_VERSION" val="1.0"/>
  <p:tag name="KSO_WM_BEAUTIFY_FLAG" val="#wm#"/>
</p:tagLst>
</file>

<file path=ppt/tags/tag126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127.xml><?xml version="1.0" encoding="utf-8"?>
<p:tagLst xmlns:p="http://schemas.openxmlformats.org/presentationml/2006/main">
  <p:tag name="KSO_WM_UNIT_ISCONTENTSTITLE" val="0"/>
  <p:tag name="KSO_WM_UNIT_PRESET_TEXT" val="单击此处添加标题"/>
  <p:tag name="KSO_WM_UNIT_NOCLEAR" val="0"/>
  <p:tag name="KSO_WM_UNIT_SHOW_EDIT_AREA_INDICATION" val="1"/>
  <p:tag name="KSO_WM_UNIT_VALUE" val="26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5081_13*a*1"/>
  <p:tag name="KSO_WM_TEMPLATE_CATEGORY" val="custom"/>
  <p:tag name="KSO_WM_TEMPLATE_INDEX" val="20205081"/>
  <p:tag name="KSO_WM_UNIT_LAYERLEVEL" val="1"/>
  <p:tag name="KSO_WM_TAG_VERSION" val="1.0"/>
  <p:tag name="KSO_WM_BEAUTIFY_FLAG" val="#wm#"/>
  <p:tag name="KSO_WM_UNIT_ISNUMDGMTITLE" val="0"/>
</p:tagLst>
</file>

<file path=ppt/tags/tag128.xml><?xml version="1.0" encoding="utf-8"?>
<p:tagLst xmlns:p="http://schemas.openxmlformats.org/presentationml/2006/main">
  <p:tag name="KSO_WM_UNIT_PRESET_TEXT" val="单击此处添加正文"/>
  <p:tag name="KSO_WM_UNIT_NOCLEAR" val="0"/>
  <p:tag name="KSO_WM_UNIT_SHOW_EDIT_AREA_INDICATION" val="1"/>
  <p:tag name="KSO_WM_UNIT_VALUE" val="689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custom20205081_13*f*1"/>
  <p:tag name="KSO_WM_TEMPLATE_CATEGORY" val="custom"/>
  <p:tag name="KSO_WM_TEMPLATE_INDEX" val="20205081"/>
  <p:tag name="KSO_WM_UNIT_LAYERLEVEL" val="1"/>
  <p:tag name="KSO_WM_TAG_VERSION" val="1.0"/>
  <p:tag name="KSO_WM_BEAUTIFY_FLAG" val="#wm#"/>
</p:tagLst>
</file>

<file path=ppt/tags/tag129.xml><?xml version="1.0" encoding="utf-8"?>
<p:tagLst xmlns:p="http://schemas.openxmlformats.org/presentationml/2006/main">
  <p:tag name="KSO_WM_UNIT_PLACING_PICTURE_USER_VIEWPORT" val="{&quot;height&quot;:8835,&quot;width&quot;:35100}"/>
</p:tagLst>
</file>

<file path=ppt/tags/tag13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LIDE_ID" val="custom20205081_13"/>
  <p:tag name="KSO_WM_TEMPLATE_SUBCATEGORY" val="19"/>
  <p:tag name="KSO_WM_TEMPLATE_MASTER_TYPE" val="0"/>
  <p:tag name="KSO_WM_TEMPLATE_COLOR_TYPE" val="1"/>
  <p:tag name="KSO_WM_SLIDE_ITEM_CNT" val="0"/>
  <p:tag name="KSO_WM_SLIDE_INDEX" val="13"/>
  <p:tag name="KSO_WM_TAG_VERSION" val="1.0"/>
  <p:tag name="KSO_WM_SLIDE_TYPE" val="text"/>
  <p:tag name="KSO_WM_SLIDE_SUBTYPE" val="pureTxt"/>
  <p:tag name="KSO_WM_SLIDE_SIZE" val="863*444"/>
  <p:tag name="KSO_WM_SLIDE_POSITION" val="47*47"/>
  <p:tag name="KSO_WM_SLIDE_LAYOUT" val="a_f"/>
  <p:tag name="KSO_WM_SLIDE_LAYOUT_CNT" val="1_1"/>
  <p:tag name="KSO_WM_UNIT_SHOW_EDIT_AREA_INDICATION" val="1"/>
</p:tagLst>
</file>

<file path=ppt/tags/tag131.xml><?xml version="1.0" encoding="utf-8"?>
<p:tagLst xmlns:p="http://schemas.openxmlformats.org/presentationml/2006/main">
  <p:tag name="KSO_WM_UNIT_ISCONTENTSTITLE" val="0"/>
  <p:tag name="KSO_WM_UNIT_PRESET_TEXT" val="单击此处添加标题"/>
  <p:tag name="KSO_WM_UNIT_NOCLEAR" val="0"/>
  <p:tag name="KSO_WM_UNIT_SHOW_EDIT_AREA_INDICATION" val="1"/>
  <p:tag name="KSO_WM_UNIT_VALUE" val="26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5081_13*a*1"/>
  <p:tag name="KSO_WM_TEMPLATE_CATEGORY" val="custom"/>
  <p:tag name="KSO_WM_TEMPLATE_INDEX" val="20205081"/>
  <p:tag name="KSO_WM_UNIT_LAYERLEVEL" val="1"/>
  <p:tag name="KSO_WM_TAG_VERSION" val="1.0"/>
  <p:tag name="KSO_WM_BEAUTIFY_FLAG" val="#wm#"/>
  <p:tag name="KSO_WM_UNIT_ISNUMDGMTITLE" val="0"/>
</p:tagLst>
</file>

<file path=ppt/tags/tag132.xml><?xml version="1.0" encoding="utf-8"?>
<p:tagLst xmlns:p="http://schemas.openxmlformats.org/presentationml/2006/main">
  <p:tag name="KSO_WM_UNIT_PRESET_TEXT" val="单击此处添加正文"/>
  <p:tag name="KSO_WM_UNIT_NOCLEAR" val="0"/>
  <p:tag name="KSO_WM_UNIT_SHOW_EDIT_AREA_INDICATION" val="1"/>
  <p:tag name="KSO_WM_UNIT_VALUE" val="689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custom20205081_13*f*1"/>
  <p:tag name="KSO_WM_TEMPLATE_CATEGORY" val="custom"/>
  <p:tag name="KSO_WM_TEMPLATE_INDEX" val="20205081"/>
  <p:tag name="KSO_WM_UNIT_LAYERLEVEL" val="1"/>
  <p:tag name="KSO_WM_TAG_VERSION" val="1.0"/>
  <p:tag name="KSO_WM_BEAUTIFY_FLAG" val="#wm#"/>
</p:tagLst>
</file>

<file path=ppt/tags/tag133.xml><?xml version="1.0" encoding="utf-8"?>
<p:tagLst xmlns:p="http://schemas.openxmlformats.org/presentationml/2006/main">
  <p:tag name="KSO_WM_UNIT_ISCONTENTSTITLE" val="0"/>
  <p:tag name="KSO_WM_UNIT_PRESET_TEXT" val="单击此处添加标题"/>
  <p:tag name="KSO_WM_UNIT_NOCLEAR" val="0"/>
  <p:tag name="KSO_WM_UNIT_SHOW_EDIT_AREA_INDICATION" val="1"/>
  <p:tag name="KSO_WM_UNIT_VALUE" val="26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5081_13*a*1"/>
  <p:tag name="KSO_WM_TEMPLATE_CATEGORY" val="custom"/>
  <p:tag name="KSO_WM_TEMPLATE_INDEX" val="20205081"/>
  <p:tag name="KSO_WM_UNIT_LAYERLEVEL" val="1"/>
  <p:tag name="KSO_WM_TAG_VERSION" val="1.0"/>
  <p:tag name="KSO_WM_BEAUTIFY_FLAG" val="#wm#"/>
  <p:tag name="KSO_WM_UNIT_ISNUMDGMTITLE" val="0"/>
</p:tagLst>
</file>

<file path=ppt/tags/tag134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LIDE_ID" val="custom20205081_13"/>
  <p:tag name="KSO_WM_TEMPLATE_SUBCATEGORY" val="19"/>
  <p:tag name="KSO_WM_TEMPLATE_MASTER_TYPE" val="0"/>
  <p:tag name="KSO_WM_TEMPLATE_COLOR_TYPE" val="1"/>
  <p:tag name="KSO_WM_SLIDE_ITEM_CNT" val="0"/>
  <p:tag name="KSO_WM_SLIDE_INDEX" val="13"/>
  <p:tag name="KSO_WM_TAG_VERSION" val="1.0"/>
  <p:tag name="KSO_WM_SLIDE_TYPE" val="text"/>
  <p:tag name="KSO_WM_SLIDE_SUBTYPE" val="pureTxt"/>
  <p:tag name="KSO_WM_SLIDE_SIZE" val="863*444"/>
  <p:tag name="KSO_WM_SLIDE_POSITION" val="47*47"/>
  <p:tag name="KSO_WM_SLIDE_LAYOUT" val="a_f"/>
  <p:tag name="KSO_WM_SLIDE_LAYOUT_CNT" val="1_1"/>
  <p:tag name="KSO_WM_UNIT_SHOW_EDIT_AREA_INDICATION" val="1"/>
</p:tagLst>
</file>

<file path=ppt/tags/tag135.xml><?xml version="1.0" encoding="utf-8"?>
<p:tagLst xmlns:p="http://schemas.openxmlformats.org/presentationml/2006/main">
  <p:tag name="KSO_WM_UNIT_ISCONTENTSTITLE" val="0"/>
  <p:tag name="KSO_WM_UNIT_PRESET_TEXT" val="单击此处添加标题"/>
  <p:tag name="KSO_WM_UNIT_NOCLEAR" val="0"/>
  <p:tag name="KSO_WM_UNIT_SHOW_EDIT_AREA_INDICATION" val="1"/>
  <p:tag name="KSO_WM_UNIT_VALUE" val="26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5081_13*a*1"/>
  <p:tag name="KSO_WM_TEMPLATE_CATEGORY" val="custom"/>
  <p:tag name="KSO_WM_TEMPLATE_INDEX" val="20205081"/>
  <p:tag name="KSO_WM_UNIT_LAYERLEVEL" val="1"/>
  <p:tag name="KSO_WM_TAG_VERSION" val="1.0"/>
  <p:tag name="KSO_WM_BEAUTIFY_FLAG" val="#wm#"/>
  <p:tag name="KSO_WM_UNIT_ISNUMDGMTITLE" val="0"/>
</p:tagLst>
</file>

<file path=ppt/tags/tag136.xml><?xml version="1.0" encoding="utf-8"?>
<p:tagLst xmlns:p="http://schemas.openxmlformats.org/presentationml/2006/main">
  <p:tag name="KSO_WM_UNIT_PRESET_TEXT" val="单击此处添加正文"/>
  <p:tag name="KSO_WM_UNIT_NOCLEAR" val="0"/>
  <p:tag name="KSO_WM_UNIT_SHOW_EDIT_AREA_INDICATION" val="1"/>
  <p:tag name="KSO_WM_UNIT_VALUE" val="689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custom20205081_13*f*1"/>
  <p:tag name="KSO_WM_TEMPLATE_CATEGORY" val="custom"/>
  <p:tag name="KSO_WM_TEMPLATE_INDEX" val="20205081"/>
  <p:tag name="KSO_WM_UNIT_LAYERLEVEL" val="1"/>
  <p:tag name="KSO_WM_TAG_VERSION" val="1.0"/>
  <p:tag name="KSO_WM_BEAUTIFY_FLAG" val="#wm#"/>
</p:tagLst>
</file>

<file path=ppt/tags/tag137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LIDE_ID" val="custom20205081_13"/>
  <p:tag name="KSO_WM_TEMPLATE_SUBCATEGORY" val="19"/>
  <p:tag name="KSO_WM_TEMPLATE_MASTER_TYPE" val="0"/>
  <p:tag name="KSO_WM_TEMPLATE_COLOR_TYPE" val="1"/>
  <p:tag name="KSO_WM_SLIDE_ITEM_CNT" val="0"/>
  <p:tag name="KSO_WM_SLIDE_INDEX" val="13"/>
  <p:tag name="KSO_WM_TAG_VERSION" val="1.0"/>
  <p:tag name="KSO_WM_SLIDE_TYPE" val="text"/>
  <p:tag name="KSO_WM_SLIDE_SUBTYPE" val="pureTxt"/>
  <p:tag name="KSO_WM_SLIDE_SIZE" val="863*444"/>
  <p:tag name="KSO_WM_SLIDE_POSITION" val="47*47"/>
  <p:tag name="KSO_WM_SLIDE_LAYOUT" val="a_f"/>
  <p:tag name="KSO_WM_SLIDE_LAYOUT_CNT" val="1_1"/>
  <p:tag name="KSO_WM_UNIT_SHOW_EDIT_AREA_INDICATION" val="1"/>
</p:tagLst>
</file>

<file path=ppt/tags/tag138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438</Words>
  <Application>WPS 演示</Application>
  <PresentationFormat>宽屏</PresentationFormat>
  <Paragraphs>60</Paragraphs>
  <Slides>15</Slides>
  <Notes>4</Notes>
  <HiddenSlides>0</HiddenSlides>
  <MMClips>0</MMClips>
  <ScaleCrop>false</ScaleCrop>
  <HeadingPairs>
    <vt:vector size="8" baseType="variant">
      <vt:variant>
        <vt:lpstr>已用的字体</vt:lpstr>
      </vt:variant>
      <vt:variant>
        <vt:i4>9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10</vt:i4>
      </vt:variant>
      <vt:variant>
        <vt:lpstr>幻灯片标题</vt:lpstr>
      </vt:variant>
      <vt:variant>
        <vt:i4>15</vt:i4>
      </vt:variant>
    </vt:vector>
  </HeadingPairs>
  <TitlesOfParts>
    <vt:vector size="36" baseType="lpstr">
      <vt:lpstr>Arial</vt:lpstr>
      <vt:lpstr>宋体</vt:lpstr>
      <vt:lpstr>Wingdings</vt:lpstr>
      <vt:lpstr>微软雅黑</vt:lpstr>
      <vt:lpstr>Wingdings</vt:lpstr>
      <vt:lpstr>Times New Roman</vt:lpstr>
      <vt:lpstr>Calibri</vt:lpstr>
      <vt:lpstr>Times New Roman</vt:lpstr>
      <vt:lpstr>Arial Unicode MS</vt:lpstr>
      <vt:lpstr>Office 主题​​</vt:lpstr>
      <vt:lpstr>1_Office 主题​​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三角形与多边形 复习</vt:lpstr>
      <vt:lpstr>与三角形有关的线段</vt:lpstr>
      <vt:lpstr>与三角形有关的角</vt:lpstr>
      <vt:lpstr>PowerPoint 演示文稿</vt:lpstr>
      <vt:lpstr>PowerPoint 演示文稿</vt:lpstr>
      <vt:lpstr>PowerPoint 演示文稿</vt:lpstr>
      <vt:lpstr>全等三角形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/>
  <cp:lastModifiedBy>谢珂璇Siko</cp:lastModifiedBy>
  <cp:revision>215</cp:revision>
  <dcterms:created xsi:type="dcterms:W3CDTF">2019-06-19T02:08:00Z</dcterms:created>
  <dcterms:modified xsi:type="dcterms:W3CDTF">2021-11-02T13:26:53Z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2052-11.1.0.11045</vt:lpwstr>
  </property>
  <property fmtid="{D5CDD505-2E9C-101B-9397-08002B2CF9AE}" pid="3" name="ICV">
    <vt:lpwstr>C28FC39C7AFB4CCD877C09844A7F6374</vt:lpwstr>
  </property>
</Properties>
</file>