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45"/>
  </p:notes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0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heme" Target="theme/theme1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presProps" Target="pres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6AD456-99FC-4A64-A7C7-3F66A6D02F34}" type="datetimeFigureOut">
              <a:rPr lang="zh-CN" altLang="en-US" smtClean="0"/>
              <a:t>2020/8/5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78B2C8-79AA-47AD-96BF-1AFE787DA64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0130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algn="r"/>
            <a:fld id="{9A0DB2DC-4C9A-4742-B13C-FB6460FD3503}" type="slidenum">
              <a:rPr lang="en-US" altLang="zh-CN" sz="1200" dirty="0">
                <a:solidFill>
                  <a:srgbClr val="000000"/>
                </a:solidFill>
              </a:rPr>
              <a:pPr algn="r"/>
              <a:t>38</a:t>
            </a:fld>
            <a:endParaRPr lang="en-US" altLang="zh-CN" sz="1200" dirty="0">
              <a:solidFill>
                <a:srgbClr val="000000"/>
              </a:solidFill>
            </a:endParaRPr>
          </a:p>
        </p:txBody>
      </p:sp>
      <p:sp>
        <p:nvSpPr>
          <p:cNvPr id="46083" name="Rectangle 2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6084" name="Rectangle 3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t"/>
          <a:lstStyle/>
          <a:p>
            <a:pPr lvl="0" eaLnBrk="1" hangingPunct="1"/>
            <a:r>
              <a:rPr lang="en-US" altLang="zh-CN" dirty="0"/>
              <a:t>C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>
              <a:solidFill>
                <a:srgbClr val="002EC2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>
              <a:solidFill>
                <a:srgbClr val="002EC2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en-US" altLang="zh-CN" dirty="0">
                <a:solidFill>
                  <a:srgbClr val="002EC2"/>
                </a:solidFill>
              </a:rPr>
              <a:pPr/>
              <a:t>‹#›</a:t>
            </a:fld>
            <a:endParaRPr lang="en-US" altLang="zh-CN" dirty="0">
              <a:solidFill>
                <a:srgbClr val="002EC2"/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>
              <a:solidFill>
                <a:srgbClr val="002EC2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>
              <a:solidFill>
                <a:srgbClr val="002EC2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en-US" altLang="zh-CN" dirty="0">
                <a:solidFill>
                  <a:srgbClr val="002EC2"/>
                </a:solidFill>
              </a:rPr>
              <a:pPr/>
              <a:t>‹#›</a:t>
            </a:fld>
            <a:endParaRPr lang="en-US" altLang="zh-CN" dirty="0">
              <a:solidFill>
                <a:srgbClr val="002EC2"/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>
              <a:solidFill>
                <a:srgbClr val="002EC2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>
              <a:solidFill>
                <a:srgbClr val="002EC2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en-US" altLang="zh-CN" dirty="0">
                <a:solidFill>
                  <a:srgbClr val="002EC2"/>
                </a:solidFill>
              </a:rPr>
              <a:pPr/>
              <a:t>‹#›</a:t>
            </a:fld>
            <a:endParaRPr lang="en-US" altLang="zh-CN" dirty="0">
              <a:solidFill>
                <a:srgbClr val="002EC2"/>
              </a:solidFill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>
              <a:solidFill>
                <a:srgbClr val="002EC2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>
              <a:solidFill>
                <a:srgbClr val="002EC2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en-US" altLang="zh-CN" dirty="0">
                <a:solidFill>
                  <a:srgbClr val="002EC2"/>
                </a:solidFill>
              </a:rPr>
              <a:pPr/>
              <a:t>‹#›</a:t>
            </a:fld>
            <a:endParaRPr lang="en-US" altLang="zh-CN" dirty="0">
              <a:solidFill>
                <a:srgbClr val="002EC2"/>
              </a:solidFill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>
              <a:solidFill>
                <a:srgbClr val="002EC2"/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>
              <a:solidFill>
                <a:srgbClr val="002EC2"/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en-US" altLang="zh-CN" dirty="0">
                <a:solidFill>
                  <a:srgbClr val="002EC2"/>
                </a:solidFill>
              </a:rPr>
              <a:pPr/>
              <a:t>‹#›</a:t>
            </a:fld>
            <a:endParaRPr lang="en-US" altLang="zh-CN" dirty="0">
              <a:solidFill>
                <a:srgbClr val="002EC2"/>
              </a:solidFill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>
              <a:solidFill>
                <a:srgbClr val="002EC2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>
              <a:solidFill>
                <a:srgbClr val="002EC2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en-US" altLang="zh-CN" dirty="0">
                <a:solidFill>
                  <a:srgbClr val="002EC2"/>
                </a:solidFill>
              </a:rPr>
              <a:pPr/>
              <a:t>‹#›</a:t>
            </a:fld>
            <a:endParaRPr lang="en-US" altLang="zh-CN" dirty="0">
              <a:solidFill>
                <a:srgbClr val="002EC2"/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>
              <a:solidFill>
                <a:srgbClr val="002EC2"/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>
              <a:solidFill>
                <a:srgbClr val="002EC2"/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en-US" altLang="zh-CN" dirty="0">
                <a:solidFill>
                  <a:srgbClr val="002EC2"/>
                </a:solidFill>
              </a:rPr>
              <a:pPr/>
              <a:t>‹#›</a:t>
            </a:fld>
            <a:endParaRPr lang="en-US" altLang="zh-CN" dirty="0">
              <a:solidFill>
                <a:srgbClr val="002EC2"/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>
              <a:solidFill>
                <a:srgbClr val="002EC2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>
              <a:solidFill>
                <a:srgbClr val="002EC2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en-US" altLang="zh-CN" dirty="0">
                <a:solidFill>
                  <a:srgbClr val="002EC2"/>
                </a:solidFill>
              </a:rPr>
              <a:pPr/>
              <a:t>‹#›</a:t>
            </a:fld>
            <a:endParaRPr lang="en-US" altLang="zh-CN" dirty="0">
              <a:solidFill>
                <a:srgbClr val="002EC2"/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>
              <a:solidFill>
                <a:srgbClr val="002EC2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>
              <a:solidFill>
                <a:srgbClr val="002EC2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en-US" altLang="zh-CN" dirty="0">
                <a:solidFill>
                  <a:srgbClr val="002EC2"/>
                </a:solidFill>
              </a:rPr>
              <a:pPr/>
              <a:t>‹#›</a:t>
            </a:fld>
            <a:endParaRPr lang="en-US" altLang="zh-CN" dirty="0">
              <a:solidFill>
                <a:srgbClr val="002EC2"/>
              </a:solidFill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>
              <a:solidFill>
                <a:srgbClr val="002EC2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>
              <a:solidFill>
                <a:srgbClr val="002EC2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en-US" altLang="zh-CN" dirty="0">
                <a:solidFill>
                  <a:srgbClr val="002EC2"/>
                </a:solidFill>
              </a:rPr>
              <a:pPr/>
              <a:t>‹#›</a:t>
            </a:fld>
            <a:endParaRPr lang="en-US" altLang="zh-CN" dirty="0">
              <a:solidFill>
                <a:srgbClr val="002EC2"/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>
              <a:solidFill>
                <a:srgbClr val="002EC2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>
              <a:solidFill>
                <a:srgbClr val="002EC2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en-US" altLang="zh-CN" dirty="0">
                <a:solidFill>
                  <a:srgbClr val="002EC2"/>
                </a:solidFill>
              </a:rPr>
              <a:pPr/>
              <a:t>‹#›</a:t>
            </a:fld>
            <a:endParaRPr lang="en-US" altLang="zh-CN" dirty="0">
              <a:solidFill>
                <a:srgbClr val="002EC2"/>
              </a:solidFill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>
              <a:solidFill>
                <a:srgbClr val="002EC2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>
              <a:solidFill>
                <a:srgbClr val="002EC2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en-US" altLang="zh-CN" dirty="0">
                <a:solidFill>
                  <a:srgbClr val="002EC2"/>
                </a:solidFill>
              </a:rPr>
              <a:pPr/>
              <a:t>‹#›</a:t>
            </a:fld>
            <a:endParaRPr lang="en-US" altLang="zh-CN" dirty="0">
              <a:solidFill>
                <a:srgbClr val="002EC2"/>
              </a:solidFill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>
              <a:solidFill>
                <a:srgbClr val="002EC2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>
              <a:solidFill>
                <a:srgbClr val="002EC2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en-US" altLang="zh-CN" dirty="0">
                <a:solidFill>
                  <a:srgbClr val="002EC2"/>
                </a:solidFill>
              </a:rPr>
              <a:pPr/>
              <a:t>‹#›</a:t>
            </a:fld>
            <a:endParaRPr lang="en-US" altLang="zh-CN" dirty="0">
              <a:solidFill>
                <a:srgbClr val="002EC2"/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>
              <a:solidFill>
                <a:srgbClr val="002EC2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>
              <a:solidFill>
                <a:srgbClr val="002EC2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en-US" altLang="zh-CN" dirty="0">
                <a:solidFill>
                  <a:srgbClr val="002EC2"/>
                </a:solidFill>
              </a:rPr>
              <a:pPr/>
              <a:t>‹#›</a:t>
            </a:fld>
            <a:endParaRPr lang="en-US" altLang="zh-CN" dirty="0">
              <a:solidFill>
                <a:srgbClr val="002EC2"/>
              </a:solidFill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>
              <a:solidFill>
                <a:srgbClr val="002EC2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>
              <a:solidFill>
                <a:srgbClr val="002EC2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en-US" altLang="zh-CN" dirty="0">
                <a:solidFill>
                  <a:srgbClr val="002EC2"/>
                </a:solidFill>
              </a:rPr>
              <a:pPr/>
              <a:t>‹#›</a:t>
            </a:fld>
            <a:endParaRPr lang="en-US" altLang="zh-CN" dirty="0">
              <a:solidFill>
                <a:srgbClr val="002EC2"/>
              </a:solidFill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>
              <a:solidFill>
                <a:srgbClr val="002EC2"/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>
              <a:solidFill>
                <a:srgbClr val="002EC2"/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en-US" altLang="zh-CN" dirty="0">
                <a:solidFill>
                  <a:srgbClr val="002EC2"/>
                </a:solidFill>
              </a:rPr>
              <a:pPr/>
              <a:t>‹#›</a:t>
            </a:fld>
            <a:endParaRPr lang="en-US" altLang="zh-CN" dirty="0">
              <a:solidFill>
                <a:srgbClr val="002EC2"/>
              </a:solidFill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>
              <a:solidFill>
                <a:srgbClr val="002EC2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>
              <a:solidFill>
                <a:srgbClr val="002EC2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en-US" altLang="zh-CN" dirty="0">
                <a:solidFill>
                  <a:srgbClr val="002EC2"/>
                </a:solidFill>
              </a:rPr>
              <a:pPr/>
              <a:t>‹#›</a:t>
            </a:fld>
            <a:endParaRPr lang="en-US" altLang="zh-CN" dirty="0">
              <a:solidFill>
                <a:srgbClr val="002EC2"/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>
              <a:solidFill>
                <a:srgbClr val="002EC2"/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>
              <a:solidFill>
                <a:srgbClr val="002EC2"/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en-US" altLang="zh-CN" dirty="0">
                <a:solidFill>
                  <a:srgbClr val="002EC2"/>
                </a:solidFill>
              </a:rPr>
              <a:pPr/>
              <a:t>‹#›</a:t>
            </a:fld>
            <a:endParaRPr lang="en-US" altLang="zh-CN" dirty="0">
              <a:solidFill>
                <a:srgbClr val="002EC2"/>
              </a:solidFill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>
              <a:solidFill>
                <a:srgbClr val="002EC2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>
              <a:solidFill>
                <a:srgbClr val="002EC2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en-US" altLang="zh-CN" dirty="0">
                <a:solidFill>
                  <a:srgbClr val="002EC2"/>
                </a:solidFill>
              </a:rPr>
              <a:pPr/>
              <a:t>‹#›</a:t>
            </a:fld>
            <a:endParaRPr lang="en-US" altLang="zh-CN" dirty="0">
              <a:solidFill>
                <a:srgbClr val="002EC2"/>
              </a:solidFill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>
              <a:solidFill>
                <a:srgbClr val="002EC2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>
              <a:solidFill>
                <a:srgbClr val="002EC2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en-US" altLang="zh-CN" dirty="0">
                <a:solidFill>
                  <a:srgbClr val="002EC2"/>
                </a:solidFill>
              </a:rPr>
              <a:pPr/>
              <a:t>‹#›</a:t>
            </a:fld>
            <a:endParaRPr lang="en-US" altLang="zh-CN" dirty="0">
              <a:solidFill>
                <a:srgbClr val="002EC2"/>
              </a:solidFill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>
              <a:solidFill>
                <a:srgbClr val="002EC2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>
              <a:solidFill>
                <a:srgbClr val="002EC2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en-US" altLang="zh-CN" dirty="0">
                <a:solidFill>
                  <a:srgbClr val="002EC2"/>
                </a:solidFill>
              </a:rPr>
              <a:pPr/>
              <a:t>‹#›</a:t>
            </a:fld>
            <a:endParaRPr lang="en-US" altLang="zh-CN" dirty="0">
              <a:solidFill>
                <a:srgbClr val="002EC2"/>
              </a:solidFill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>
              <a:solidFill>
                <a:srgbClr val="002EC2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>
              <a:solidFill>
                <a:srgbClr val="002EC2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en-US" altLang="zh-CN" dirty="0">
                <a:solidFill>
                  <a:srgbClr val="002EC2"/>
                </a:solidFill>
              </a:rPr>
              <a:pPr/>
              <a:t>‹#›</a:t>
            </a:fld>
            <a:endParaRPr lang="en-US" altLang="zh-CN" dirty="0">
              <a:solidFill>
                <a:srgbClr val="002EC2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0FFFB">
                <a:alpha val="100000"/>
              </a:srgbClr>
            </a:gs>
            <a:gs pos="74001">
              <a:srgbClr val="75FFDD">
                <a:alpha val="100000"/>
              </a:srgbClr>
            </a:gs>
            <a:gs pos="83000">
              <a:srgbClr val="75FFDD">
                <a:alpha val="100000"/>
              </a:srgbClr>
            </a:gs>
            <a:gs pos="100000">
              <a:srgbClr val="A3FFE8">
                <a:alpha val="100000"/>
              </a:srgbClr>
            </a:gs>
          </a:gsLst>
          <a:lin ang="540000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en-US" dirty="0"/>
              <a:t>单击此处编辑母版标题样式</a:t>
            </a:r>
          </a:p>
        </p:txBody>
      </p:sp>
      <p:sp>
        <p:nvSpPr>
          <p:cNvPr id="1027" name="Rectangle 3"/>
          <p:cNvSpPr>
            <a:spLocks noGrp="1"/>
          </p:cNvSpPr>
          <p:nvPr>
            <p:ph type="body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buFontTx/>
              <a:buNone/>
              <a:defRPr kumimoji="1" sz="1400" b="0">
                <a:ea typeface="+mn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>
              <a:solidFill>
                <a:srgbClr val="002EC2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>
              <a:buFontTx/>
              <a:buNone/>
              <a:defRPr kumimoji="1" sz="1400" b="0">
                <a:ea typeface="+mn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>
              <a:solidFill>
                <a:srgbClr val="002EC2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 b="0">
                <a:ea typeface="宋体" panose="02010600030101010101" pitchFamily="2" charset="-122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fld id="{9A0DB2DC-4C9A-4742-B13C-FB6460FD3503}" type="slidenum">
              <a:rPr lang="en-US" altLang="zh-CN" dirty="0">
                <a:solidFill>
                  <a:srgbClr val="002EC2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t>‹#›</a:t>
            </a:fld>
            <a:endParaRPr lang="en-US" altLang="zh-CN" dirty="0">
              <a:solidFill>
                <a:srgbClr val="002EC2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0FFFB">
                <a:alpha val="100000"/>
              </a:srgbClr>
            </a:gs>
            <a:gs pos="74001">
              <a:srgbClr val="75FFDD">
                <a:alpha val="100000"/>
              </a:srgbClr>
            </a:gs>
            <a:gs pos="83000">
              <a:srgbClr val="75FFDD">
                <a:alpha val="100000"/>
              </a:srgbClr>
            </a:gs>
            <a:gs pos="100000">
              <a:srgbClr val="A3FFE8">
                <a:alpha val="100000"/>
              </a:srgbClr>
            </a:gs>
          </a:gsLst>
          <a:lin ang="540000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en-US" dirty="0"/>
              <a:t>单击此处编辑母版标题样式</a:t>
            </a:r>
          </a:p>
        </p:txBody>
      </p:sp>
      <p:sp>
        <p:nvSpPr>
          <p:cNvPr id="1027" name="Rectangle 3"/>
          <p:cNvSpPr>
            <a:spLocks noGrp="1"/>
          </p:cNvSpPr>
          <p:nvPr>
            <p:ph type="body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buFontTx/>
              <a:buNone/>
              <a:defRPr kumimoji="1" sz="1400" b="0">
                <a:ea typeface="+mn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>
              <a:solidFill>
                <a:srgbClr val="002EC2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>
              <a:buFontTx/>
              <a:buNone/>
              <a:defRPr kumimoji="1" sz="1400" b="0">
                <a:ea typeface="+mn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>
              <a:solidFill>
                <a:srgbClr val="002EC2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 b="0">
                <a:ea typeface="宋体" panose="02010600030101010101" pitchFamily="2" charset="-122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fld id="{9A0DB2DC-4C9A-4742-B13C-FB6460FD3503}" type="slidenum">
              <a:rPr lang="en-US" altLang="zh-CN" dirty="0">
                <a:solidFill>
                  <a:srgbClr val="002EC2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t>‹#›</a:t>
            </a:fld>
            <a:endParaRPr lang="en-US" altLang="zh-CN" dirty="0">
              <a:solidFill>
                <a:srgbClr val="002EC2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3.png"/><Relationship Id="rId4" Type="http://schemas.openxmlformats.org/officeDocument/2006/relationships/image" Target="../media/image13.jpe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3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7"/>
          <p:cNvSpPr txBox="1"/>
          <p:nvPr/>
        </p:nvSpPr>
        <p:spPr>
          <a:xfrm>
            <a:off x="2041525" y="2043113"/>
            <a:ext cx="5311775" cy="2835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60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第一节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60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60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温度</a:t>
            </a: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87" name="Text Box 23"/>
          <p:cNvSpPr txBox="1"/>
          <p:nvPr/>
        </p:nvSpPr>
        <p:spPr>
          <a:xfrm>
            <a:off x="207963" y="5216525"/>
            <a:ext cx="78486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600" b="1" dirty="0">
                <a:solidFill>
                  <a:srgbClr val="FF0000"/>
                </a:solidFill>
                <a:latin typeface="宋体" panose="02010600030101010101" pitchFamily="2" charset="-122"/>
              </a:rPr>
              <a:t>热</a:t>
            </a:r>
            <a:r>
              <a:rPr lang="zh-CN" altLang="en-US" sz="3600" b="1" dirty="0">
                <a:solidFill>
                  <a:srgbClr val="0D0D0D"/>
                </a:solidFill>
                <a:latin typeface="宋体" panose="02010600030101010101" pitchFamily="2" charset="-122"/>
              </a:rPr>
              <a:t>的物体温度</a:t>
            </a:r>
            <a:r>
              <a:rPr lang="zh-CN" altLang="en-US" sz="3600" b="1" dirty="0">
                <a:solidFill>
                  <a:srgbClr val="FF0000"/>
                </a:solidFill>
                <a:latin typeface="宋体" panose="02010600030101010101" pitchFamily="2" charset="-122"/>
              </a:rPr>
              <a:t>高</a:t>
            </a:r>
            <a:r>
              <a:rPr lang="zh-CN" altLang="en-US" sz="3600" b="1" dirty="0">
                <a:solidFill>
                  <a:srgbClr val="0D0D0D"/>
                </a:solidFill>
                <a:latin typeface="宋体" panose="02010600030101010101" pitchFamily="2" charset="-122"/>
              </a:rPr>
              <a:t>，</a:t>
            </a:r>
            <a:r>
              <a:rPr lang="zh-CN" altLang="en-US" sz="3600" b="1" dirty="0">
                <a:solidFill>
                  <a:srgbClr val="0066CC"/>
                </a:solidFill>
                <a:latin typeface="宋体" panose="02010600030101010101" pitchFamily="2" charset="-122"/>
              </a:rPr>
              <a:t>冷</a:t>
            </a:r>
            <a:r>
              <a:rPr lang="zh-CN" altLang="en-US" sz="3600" b="1" dirty="0">
                <a:solidFill>
                  <a:srgbClr val="0D0D0D"/>
                </a:solidFill>
                <a:latin typeface="宋体" panose="02010600030101010101" pitchFamily="2" charset="-122"/>
              </a:rPr>
              <a:t>的物体温度</a:t>
            </a:r>
            <a:r>
              <a:rPr lang="zh-CN" altLang="en-US" sz="3600" b="1" dirty="0">
                <a:solidFill>
                  <a:srgbClr val="0066CC"/>
                </a:solidFill>
                <a:latin typeface="宋体" panose="02010600030101010101" pitchFamily="2" charset="-122"/>
              </a:rPr>
              <a:t>低</a:t>
            </a:r>
            <a:r>
              <a:rPr lang="zh-CN" altLang="en-US" sz="3600" b="1" dirty="0">
                <a:solidFill>
                  <a:srgbClr val="0D0D0D"/>
                </a:solidFill>
                <a:latin typeface="宋体" panose="02010600030101010101" pitchFamily="2" charset="-122"/>
              </a:rPr>
              <a:t>。</a:t>
            </a:r>
          </a:p>
        </p:txBody>
      </p:sp>
      <p:sp>
        <p:nvSpPr>
          <p:cNvPr id="3075" name="Text Box 3"/>
          <p:cNvSpPr txBox="1"/>
          <p:nvPr/>
        </p:nvSpPr>
        <p:spPr>
          <a:xfrm>
            <a:off x="655638" y="447675"/>
            <a:ext cx="252095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600" b="1" dirty="0">
                <a:solidFill>
                  <a:srgbClr val="0066CC"/>
                </a:solidFill>
                <a:latin typeface="宋体" panose="02010600030101010101" pitchFamily="2" charset="-122"/>
              </a:rPr>
              <a:t>一、温度</a:t>
            </a:r>
          </a:p>
        </p:txBody>
      </p:sp>
      <p:sp>
        <p:nvSpPr>
          <p:cNvPr id="2" name="Text Box 23"/>
          <p:cNvSpPr txBox="1"/>
          <p:nvPr/>
        </p:nvSpPr>
        <p:spPr>
          <a:xfrm>
            <a:off x="207963" y="5867400"/>
            <a:ext cx="8656637" cy="6397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600" b="1" dirty="0">
                <a:solidFill>
                  <a:srgbClr val="0D0D0D"/>
                </a:solidFill>
                <a:latin typeface="宋体" panose="02010600030101010101" pitchFamily="2" charset="-122"/>
              </a:rPr>
              <a:t>物理学中通常把物体的</a:t>
            </a:r>
            <a:r>
              <a:rPr lang="zh-CN" altLang="en-US" sz="3600" b="1" dirty="0">
                <a:solidFill>
                  <a:srgbClr val="FF0000"/>
                </a:solidFill>
                <a:latin typeface="宋体" panose="02010600030101010101" pitchFamily="2" charset="-122"/>
              </a:rPr>
              <a:t>冷热程度</a:t>
            </a:r>
            <a:r>
              <a:rPr lang="zh-CN" altLang="en-US" sz="3600" b="1" dirty="0">
                <a:solidFill>
                  <a:srgbClr val="0D0D0D"/>
                </a:solidFill>
                <a:latin typeface="宋体" panose="02010600030101010101" pitchFamily="2" charset="-122"/>
              </a:rPr>
              <a:t>叫做</a:t>
            </a:r>
            <a:r>
              <a:rPr lang="zh-CN" altLang="en-US" sz="3600" b="1" dirty="0">
                <a:solidFill>
                  <a:srgbClr val="FF0000"/>
                </a:solidFill>
                <a:latin typeface="宋体" panose="02010600030101010101" pitchFamily="2" charset="-122"/>
              </a:rPr>
              <a:t>温度</a:t>
            </a:r>
            <a:r>
              <a:rPr lang="zh-CN" altLang="en-US" sz="3600" b="1" dirty="0">
                <a:solidFill>
                  <a:srgbClr val="0D0D0D"/>
                </a:solidFill>
                <a:latin typeface="宋体" panose="02010600030101010101" pitchFamily="2" charset="-122"/>
              </a:rPr>
              <a:t>。</a:t>
            </a:r>
          </a:p>
        </p:txBody>
      </p:sp>
      <p:pic>
        <p:nvPicPr>
          <p:cNvPr id="3077" name="图片 3081" descr="r42p01"/>
          <p:cNvPicPr>
            <a:picLocks noChangeAspect="1"/>
          </p:cNvPicPr>
          <p:nvPr/>
        </p:nvPicPr>
        <p:blipFill>
          <a:blip r:embed="rId2"/>
          <a:srcRect l="3175" r="5025" b="6253"/>
          <a:stretch>
            <a:fillRect/>
          </a:stretch>
        </p:blipFill>
        <p:spPr>
          <a:xfrm>
            <a:off x="307975" y="1835150"/>
            <a:ext cx="4264025" cy="28670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78" name="Picture 7" descr="雾凇"/>
          <p:cNvPicPr>
            <a:picLocks noChangeAspect="1"/>
          </p:cNvPicPr>
          <p:nvPr/>
        </p:nvPicPr>
        <p:blipFill>
          <a:blip r:embed="rId3"/>
          <a:srcRect l="8592" t="7419" r="6033" b="10568"/>
          <a:stretch>
            <a:fillRect/>
          </a:stretch>
        </p:blipFill>
        <p:spPr>
          <a:xfrm>
            <a:off x="4764088" y="1763713"/>
            <a:ext cx="4056062" cy="29670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79" name="文本框 3085"/>
          <p:cNvSpPr txBox="1"/>
          <p:nvPr/>
        </p:nvSpPr>
        <p:spPr>
          <a:xfrm>
            <a:off x="7858125" y="4822825"/>
            <a:ext cx="163513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2800" b="1" dirty="0">
              <a:solidFill>
                <a:srgbClr val="002EC2"/>
              </a:solidFill>
              <a:ea typeface="楷体_GB2312" pitchFamily="49" charset="-122"/>
            </a:endParaRPr>
          </a:p>
        </p:txBody>
      </p:sp>
      <p:pic>
        <p:nvPicPr>
          <p:cNvPr id="3080" name="Picture 9" descr="E:\李燃\教师教学用书\2012人教教师用书项目\ppt\物理\图标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87" grpId="0"/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87" name="Text Box 23"/>
          <p:cNvSpPr txBox="1"/>
          <p:nvPr/>
        </p:nvSpPr>
        <p:spPr>
          <a:xfrm>
            <a:off x="393700" y="5454650"/>
            <a:ext cx="8632825" cy="1463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600" b="1" dirty="0">
                <a:solidFill>
                  <a:srgbClr val="0D0D0D"/>
                </a:solidFill>
                <a:latin typeface="楷体_GB2312" pitchFamily="49" charset="-122"/>
              </a:rPr>
              <a:t>过一会儿，再把双手同时放入温水中。两只手对</a:t>
            </a:r>
            <a:r>
              <a:rPr lang="zh-CN" altLang="en-US" sz="3600" b="1" dirty="0">
                <a:solidFill>
                  <a:srgbClr val="0D0D0D"/>
                </a:solidFill>
                <a:latin typeface="宋体" panose="02010600030101010101" pitchFamily="2" charset="-122"/>
              </a:rPr>
              <a:t>“</a:t>
            </a:r>
            <a:r>
              <a:rPr lang="zh-CN" altLang="en-US" sz="3600" b="1" dirty="0">
                <a:solidFill>
                  <a:srgbClr val="0D0D0D"/>
                </a:solidFill>
                <a:latin typeface="楷体_GB2312" pitchFamily="49" charset="-122"/>
              </a:rPr>
              <a:t>温水</a:t>
            </a:r>
            <a:r>
              <a:rPr lang="zh-CN" altLang="en-US" sz="3600" b="1" dirty="0">
                <a:solidFill>
                  <a:srgbClr val="0D0D0D"/>
                </a:solidFill>
                <a:latin typeface="宋体" panose="02010600030101010101" pitchFamily="2" charset="-122"/>
              </a:rPr>
              <a:t>”</a:t>
            </a:r>
            <a:r>
              <a:rPr lang="zh-CN" altLang="en-US" sz="3600" b="1" dirty="0">
                <a:solidFill>
                  <a:srgbClr val="0D0D0D"/>
                </a:solidFill>
                <a:latin typeface="楷体_GB2312" pitchFamily="49" charset="-122"/>
              </a:rPr>
              <a:t>的感觉相同吗？</a:t>
            </a:r>
          </a:p>
        </p:txBody>
      </p:sp>
      <p:pic>
        <p:nvPicPr>
          <p:cNvPr id="4099" name="图片 22539" descr="温度比较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7388" y="1392238"/>
            <a:ext cx="2425700" cy="30146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图片 22540" descr="温度比较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81625" y="1392238"/>
            <a:ext cx="2638425" cy="31956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Text Box 23"/>
          <p:cNvSpPr txBox="1"/>
          <p:nvPr/>
        </p:nvSpPr>
        <p:spPr>
          <a:xfrm>
            <a:off x="438150" y="4497388"/>
            <a:ext cx="8058150" cy="11890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600" b="1" dirty="0">
                <a:solidFill>
                  <a:srgbClr val="0D0D0D"/>
                </a:solidFill>
                <a:latin typeface="楷体_GB2312" pitchFamily="49" charset="-122"/>
              </a:rPr>
              <a:t>如上图所示，把两只手分别放入热水和冷水中。</a:t>
            </a:r>
          </a:p>
        </p:txBody>
      </p:sp>
      <p:sp>
        <p:nvSpPr>
          <p:cNvPr id="4102" name="Text Box 23"/>
          <p:cNvSpPr txBox="1"/>
          <p:nvPr/>
        </p:nvSpPr>
        <p:spPr>
          <a:xfrm>
            <a:off x="157163" y="1536700"/>
            <a:ext cx="1912937" cy="6397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6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试一试</a:t>
            </a:r>
          </a:p>
        </p:txBody>
      </p:sp>
      <p:pic>
        <p:nvPicPr>
          <p:cNvPr id="4103" name="Picture 9" descr="E:\李燃\教师教学用书\2012人教教师用书项目\ppt\物理\图标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104" name="Text Box 3"/>
          <p:cNvSpPr txBox="1"/>
          <p:nvPr/>
        </p:nvSpPr>
        <p:spPr>
          <a:xfrm>
            <a:off x="655638" y="447675"/>
            <a:ext cx="252095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600" b="1" dirty="0">
                <a:solidFill>
                  <a:srgbClr val="0066CC"/>
                </a:solidFill>
                <a:latin typeface="宋体" panose="02010600030101010101" pitchFamily="2" charset="-122"/>
              </a:rPr>
              <a:t>一、温度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87" grpId="0"/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3"/>
          <p:cNvSpPr txBox="1"/>
          <p:nvPr/>
        </p:nvSpPr>
        <p:spPr>
          <a:xfrm>
            <a:off x="628650" y="458788"/>
            <a:ext cx="295275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600" b="1" dirty="0">
                <a:solidFill>
                  <a:srgbClr val="0066CC"/>
                </a:solidFill>
                <a:latin typeface="黑体" panose="02010609060101010101" pitchFamily="49" charset="-122"/>
              </a:rPr>
              <a:t>二、温度计</a:t>
            </a:r>
          </a:p>
        </p:txBody>
      </p:sp>
      <p:sp>
        <p:nvSpPr>
          <p:cNvPr id="5123" name="Text Box 23"/>
          <p:cNvSpPr txBox="1"/>
          <p:nvPr/>
        </p:nvSpPr>
        <p:spPr>
          <a:xfrm>
            <a:off x="854075" y="2393950"/>
            <a:ext cx="6057900" cy="33829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600" b="1" dirty="0">
                <a:solidFill>
                  <a:srgbClr val="0D0D0D"/>
                </a:solidFill>
                <a:latin typeface="宋体" panose="02010600030101010101" pitchFamily="2" charset="-122"/>
              </a:rPr>
              <a:t>自制温度计：</a:t>
            </a:r>
          </a:p>
          <a:p>
            <a:pPr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600" b="1" dirty="0">
                <a:solidFill>
                  <a:srgbClr val="0D0D0D"/>
                </a:solidFill>
                <a:latin typeface="宋体" panose="02010600030101010101" pitchFamily="2" charset="-122"/>
              </a:rPr>
              <a:t>　　在小瓶里装满带颜色的水。给小瓶配一个橡皮塞，橡皮塞上插进一根细玻璃管，使橡皮塞塞住瓶口。</a:t>
            </a:r>
            <a:endParaRPr lang="en-US" altLang="zh-CN" sz="3600" b="1" dirty="0">
              <a:solidFill>
                <a:srgbClr val="0D0D0D"/>
              </a:solidFill>
              <a:latin typeface="宋体" panose="02010600030101010101" pitchFamily="2" charset="-122"/>
            </a:endParaRPr>
          </a:p>
        </p:txBody>
      </p:sp>
      <p:grpSp>
        <p:nvGrpSpPr>
          <p:cNvPr id="5124" name="组合 23582"/>
          <p:cNvGrpSpPr/>
          <p:nvPr/>
        </p:nvGrpSpPr>
        <p:grpSpPr>
          <a:xfrm>
            <a:off x="7388225" y="2636838"/>
            <a:ext cx="912813" cy="3028950"/>
            <a:chOff x="4496" y="1678"/>
            <a:chExt cx="575" cy="1908"/>
          </a:xfrm>
        </p:grpSpPr>
        <p:sp>
          <p:nvSpPr>
            <p:cNvPr id="5126" name="矩形 23575"/>
            <p:cNvSpPr/>
            <p:nvPr/>
          </p:nvSpPr>
          <p:spPr>
            <a:xfrm>
              <a:off x="4752" y="2415"/>
              <a:ext cx="56" cy="256"/>
            </a:xfrm>
            <a:prstGeom prst="rect">
              <a:avLst/>
            </a:prstGeom>
            <a:solidFill>
              <a:srgbClr val="FF0000">
                <a:alpha val="47842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 dirty="0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5127" name="圆角矩形 23576"/>
            <p:cNvSpPr/>
            <p:nvPr/>
          </p:nvSpPr>
          <p:spPr>
            <a:xfrm>
              <a:off x="4496" y="2836"/>
              <a:ext cx="575" cy="750"/>
            </a:xfrm>
            <a:prstGeom prst="roundRect">
              <a:avLst>
                <a:gd name="adj" fmla="val 16667"/>
              </a:avLst>
            </a:prstGeom>
            <a:solidFill>
              <a:srgbClr val="FF0000">
                <a:alpha val="47842"/>
              </a:srgbClr>
            </a:solidFill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 dirty="0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5128" name="直接连接符 23577"/>
            <p:cNvSpPr/>
            <p:nvPr/>
          </p:nvSpPr>
          <p:spPr>
            <a:xfrm>
              <a:off x="4747" y="1678"/>
              <a:ext cx="0" cy="1601"/>
            </a:xfrm>
            <a:prstGeom prst="line">
              <a:avLst/>
            </a:prstGeom>
            <a:ln w="2540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129" name="直接连接符 23578"/>
            <p:cNvSpPr/>
            <p:nvPr/>
          </p:nvSpPr>
          <p:spPr>
            <a:xfrm>
              <a:off x="4816" y="1678"/>
              <a:ext cx="0" cy="1601"/>
            </a:xfrm>
            <a:prstGeom prst="line">
              <a:avLst/>
            </a:prstGeom>
            <a:ln w="2540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130" name="流程图: 终止 23579"/>
            <p:cNvSpPr>
              <a:spLocks noChangeAspect="1"/>
            </p:cNvSpPr>
            <p:nvPr/>
          </p:nvSpPr>
          <p:spPr>
            <a:xfrm>
              <a:off x="4558" y="2669"/>
              <a:ext cx="443" cy="54"/>
            </a:xfrm>
            <a:prstGeom prst="flowChartTerminator">
              <a:avLst/>
            </a:prstGeom>
            <a:solidFill>
              <a:srgbClr val="996633"/>
            </a:solidFill>
            <a:ln w="9525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 dirty="0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5131" name="矩形 23580"/>
            <p:cNvSpPr/>
            <p:nvPr/>
          </p:nvSpPr>
          <p:spPr>
            <a:xfrm>
              <a:off x="4645" y="2725"/>
              <a:ext cx="283" cy="114"/>
            </a:xfrm>
            <a:prstGeom prst="rect">
              <a:avLst/>
            </a:prstGeom>
            <a:solidFill>
              <a:srgbClr val="FF0000">
                <a:alpha val="47058"/>
              </a:srgbClr>
            </a:solidFill>
            <a:ln w="3175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 dirty="0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5132" name="矩形 23581"/>
            <p:cNvSpPr/>
            <p:nvPr/>
          </p:nvSpPr>
          <p:spPr>
            <a:xfrm>
              <a:off x="4638" y="2727"/>
              <a:ext cx="283" cy="57"/>
            </a:xfrm>
            <a:prstGeom prst="rect">
              <a:avLst/>
            </a:prstGeom>
            <a:solidFill>
              <a:srgbClr val="996633"/>
            </a:solidFill>
            <a:ln w="3175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 dirty="0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</p:grpSp>
      <p:pic>
        <p:nvPicPr>
          <p:cNvPr id="5125" name="Picture 9" descr="E:\李燃\教师教学用书\2012人教教师用书项目\ppt\物理\图标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46" name="组合 21562"/>
          <p:cNvGrpSpPr/>
          <p:nvPr/>
        </p:nvGrpSpPr>
        <p:grpSpPr>
          <a:xfrm>
            <a:off x="1039813" y="3722688"/>
            <a:ext cx="1876425" cy="2443162"/>
            <a:chOff x="591" y="2535"/>
            <a:chExt cx="1182" cy="1539"/>
          </a:xfrm>
        </p:grpSpPr>
        <p:sp>
          <p:nvSpPr>
            <p:cNvPr id="6164" name="文本框 21538"/>
            <p:cNvSpPr txBox="1"/>
            <p:nvPr/>
          </p:nvSpPr>
          <p:spPr>
            <a:xfrm>
              <a:off x="920" y="3737"/>
              <a:ext cx="733" cy="337"/>
            </a:xfrm>
            <a:prstGeom prst="rect">
              <a:avLst/>
            </a:prstGeom>
            <a:noFill/>
            <a:ln w="25400">
              <a:noFill/>
            </a:ln>
          </p:spPr>
          <p:txBody>
            <a:bodyPr/>
            <a:lstStyle/>
            <a:p>
              <a:pPr algn="just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2800" b="1" dirty="0">
                  <a:solidFill>
                    <a:srgbClr val="FF0000"/>
                  </a:solidFill>
                  <a:latin typeface="宋体" panose="02010600030101010101" pitchFamily="2" charset="-122"/>
                </a:rPr>
                <a:t>热水</a:t>
              </a:r>
            </a:p>
          </p:txBody>
        </p:sp>
        <p:grpSp>
          <p:nvGrpSpPr>
            <p:cNvPr id="6165" name="组合 21547"/>
            <p:cNvGrpSpPr/>
            <p:nvPr/>
          </p:nvGrpSpPr>
          <p:grpSpPr>
            <a:xfrm>
              <a:off x="591" y="2535"/>
              <a:ext cx="1182" cy="1184"/>
              <a:chOff x="1111" y="1752"/>
              <a:chExt cx="1751" cy="1674"/>
            </a:xfrm>
          </p:grpSpPr>
          <p:grpSp>
            <p:nvGrpSpPr>
              <p:cNvPr id="6166" name="xjhzja8"/>
              <p:cNvGrpSpPr/>
              <p:nvPr/>
            </p:nvGrpSpPr>
            <p:grpSpPr>
              <a:xfrm>
                <a:off x="1111" y="1752"/>
                <a:ext cx="1751" cy="1674"/>
                <a:chOff x="7740" y="816"/>
                <a:chExt cx="1740" cy="1890"/>
              </a:xfrm>
            </p:grpSpPr>
            <p:sp>
              <p:nvSpPr>
                <p:cNvPr id="6172" name="流程图: 可选过程 21517"/>
                <p:cNvSpPr/>
                <p:nvPr/>
              </p:nvSpPr>
              <p:spPr>
                <a:xfrm>
                  <a:off x="7965" y="1746"/>
                  <a:ext cx="1440" cy="960"/>
                </a:xfrm>
                <a:prstGeom prst="flowChartAlternateProcess">
                  <a:avLst/>
                </a:prstGeom>
                <a:noFill/>
                <a:ln w="25400" cap="flat" cmpd="sng">
                  <a:solidFill>
                    <a:srgbClr val="000000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buNone/>
                  </a:pPr>
                  <a:endParaRPr lang="zh-CN" altLang="en-US" sz="3600" b="1" dirty="0">
                    <a:solidFill>
                      <a:srgbClr val="002EC2"/>
                    </a:solidFill>
                    <a:ea typeface="楷体_GB2312" pitchFamily="49" charset="-122"/>
                  </a:endParaRPr>
                </a:p>
              </p:txBody>
            </p:sp>
            <p:sp>
              <p:nvSpPr>
                <p:cNvPr id="6173" name="任意多边形 21518"/>
                <p:cNvSpPr/>
                <p:nvPr/>
              </p:nvSpPr>
              <p:spPr>
                <a:xfrm>
                  <a:off x="7740" y="816"/>
                  <a:ext cx="1740" cy="1129"/>
                </a:xfrm>
                <a:custGeom>
                  <a:avLst/>
                  <a:gdLst>
                    <a:gd name="txL" fmla="*/ 0 w 1740"/>
                    <a:gd name="txT" fmla="*/ 0 h 1129"/>
                    <a:gd name="txR" fmla="*/ 1740 w 1740"/>
                    <a:gd name="txB" fmla="*/ 1129 h 1129"/>
                  </a:gdLst>
                  <a:ahLst/>
                  <a:cxnLst>
                    <a:cxn ang="0">
                      <a:pos x="225" y="1129"/>
                    </a:cxn>
                    <a:cxn ang="0">
                      <a:pos x="225" y="360"/>
                    </a:cxn>
                    <a:cxn ang="0">
                      <a:pos x="225" y="180"/>
                    </a:cxn>
                    <a:cxn ang="0">
                      <a:pos x="0" y="45"/>
                    </a:cxn>
                    <a:cxn ang="0">
                      <a:pos x="285" y="0"/>
                    </a:cxn>
                    <a:cxn ang="0">
                      <a:pos x="1740" y="0"/>
                    </a:cxn>
                    <a:cxn ang="0">
                      <a:pos x="1665" y="120"/>
                    </a:cxn>
                    <a:cxn ang="0">
                      <a:pos x="1665" y="1129"/>
                    </a:cxn>
                  </a:cxnLst>
                  <a:rect l="txL" t="txT" r="txR" b="txB"/>
                  <a:pathLst>
                    <a:path w="1740" h="1129">
                      <a:moveTo>
                        <a:pt x="225" y="1129"/>
                      </a:moveTo>
                      <a:lnTo>
                        <a:pt x="225" y="360"/>
                      </a:lnTo>
                      <a:lnTo>
                        <a:pt x="225" y="180"/>
                      </a:lnTo>
                      <a:lnTo>
                        <a:pt x="0" y="45"/>
                      </a:lnTo>
                      <a:lnTo>
                        <a:pt x="285" y="0"/>
                      </a:lnTo>
                      <a:lnTo>
                        <a:pt x="1740" y="0"/>
                      </a:lnTo>
                      <a:lnTo>
                        <a:pt x="1665" y="120"/>
                      </a:lnTo>
                      <a:lnTo>
                        <a:pt x="1665" y="1129"/>
                      </a:lnTo>
                    </a:path>
                  </a:pathLst>
                </a:custGeom>
                <a:solidFill>
                  <a:srgbClr val="FFFFFF">
                    <a:alpha val="100000"/>
                  </a:srgbClr>
                </a:solidFill>
                <a:ln w="25400" cap="flat" cmpd="sng">
                  <a:solidFill>
                    <a:srgbClr val="000000">
                      <a:alpha val="100000"/>
                    </a:srgbClr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buNone/>
                  </a:pPr>
                  <a:endParaRPr lang="zh-CN" altLang="en-US" sz="3600" b="1">
                    <a:solidFill>
                      <a:srgbClr val="002EC2"/>
                    </a:solidFill>
                    <a:ea typeface="楷体_GB2312" pitchFamily="49" charset="-122"/>
                  </a:endParaRPr>
                </a:p>
              </p:txBody>
            </p:sp>
          </p:grpSp>
          <p:sp>
            <p:nvSpPr>
              <p:cNvPr id="6167" name="矩形 21519"/>
              <p:cNvSpPr/>
              <p:nvPr/>
            </p:nvSpPr>
            <p:spPr>
              <a:xfrm>
                <a:off x="1378" y="2373"/>
                <a:ext cx="1370" cy="1028"/>
              </a:xfrm>
              <a:prstGeom prst="rect">
                <a:avLst/>
              </a:prstGeom>
              <a:pattFill prst="dashHorz">
                <a:fgClr>
                  <a:srgbClr val="000000"/>
                </a:fgClr>
                <a:bgClr>
                  <a:srgbClr val="FFFFFF"/>
                </a:bgClr>
              </a:pattFill>
              <a:ln w="25400">
                <a:noFill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endParaRPr lang="zh-CN" altLang="en-US" sz="3600" b="1" dirty="0">
                  <a:solidFill>
                    <a:srgbClr val="002EC2"/>
                  </a:solidFill>
                  <a:ea typeface="楷体_GB2312" pitchFamily="49" charset="-122"/>
                </a:endParaRPr>
              </a:p>
            </p:txBody>
          </p:sp>
          <p:sp>
            <p:nvSpPr>
              <p:cNvPr id="6168" name="任意多边形 21539"/>
              <p:cNvSpPr/>
              <p:nvPr/>
            </p:nvSpPr>
            <p:spPr>
              <a:xfrm>
                <a:off x="1876" y="1797"/>
                <a:ext cx="97" cy="499"/>
              </a:xfrm>
              <a:custGeom>
                <a:avLst/>
                <a:gdLst>
                  <a:gd name="txL" fmla="*/ 0 w 97"/>
                  <a:gd name="txT" fmla="*/ 0 h 499"/>
                  <a:gd name="txR" fmla="*/ 97 w 97"/>
                  <a:gd name="txB" fmla="*/ 499 h 499"/>
                </a:gdLst>
                <a:ahLst/>
                <a:cxnLst>
                  <a:cxn ang="0">
                    <a:pos x="45" y="0"/>
                  </a:cxn>
                  <a:cxn ang="0">
                    <a:pos x="90" y="181"/>
                  </a:cxn>
                  <a:cxn ang="0">
                    <a:pos x="0" y="272"/>
                  </a:cxn>
                  <a:cxn ang="0">
                    <a:pos x="90" y="499"/>
                  </a:cxn>
                </a:cxnLst>
                <a:rect l="txL" t="txT" r="txR" b="txB"/>
                <a:pathLst>
                  <a:path w="97" h="499">
                    <a:moveTo>
                      <a:pt x="45" y="0"/>
                    </a:moveTo>
                    <a:cubicBezTo>
                      <a:pt x="71" y="68"/>
                      <a:pt x="97" y="136"/>
                      <a:pt x="90" y="181"/>
                    </a:cubicBezTo>
                    <a:cubicBezTo>
                      <a:pt x="83" y="226"/>
                      <a:pt x="0" y="219"/>
                      <a:pt x="0" y="272"/>
                    </a:cubicBezTo>
                    <a:cubicBezTo>
                      <a:pt x="0" y="325"/>
                      <a:pt x="45" y="412"/>
                      <a:pt x="90" y="499"/>
                    </a:cubicBezTo>
                  </a:path>
                </a:pathLst>
              </a:custGeom>
              <a:noFill/>
              <a:ln w="25400" cap="flat" cmpd="sng">
                <a:solidFill>
                  <a:srgbClr val="808080">
                    <a:alpha val="100000"/>
                  </a:srgbClr>
                </a:solidFill>
                <a:prstDash val="sysDot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endParaRPr lang="zh-CN" altLang="en-US" sz="3600" b="1">
                  <a:solidFill>
                    <a:srgbClr val="002EC2"/>
                  </a:solidFill>
                  <a:ea typeface="楷体_GB2312" pitchFamily="49" charset="-122"/>
                </a:endParaRPr>
              </a:p>
            </p:txBody>
          </p:sp>
          <p:sp>
            <p:nvSpPr>
              <p:cNvPr id="6169" name="任意多边形 21540"/>
              <p:cNvSpPr/>
              <p:nvPr/>
            </p:nvSpPr>
            <p:spPr>
              <a:xfrm>
                <a:off x="2216" y="1810"/>
                <a:ext cx="136" cy="499"/>
              </a:xfrm>
              <a:custGeom>
                <a:avLst/>
                <a:gdLst>
                  <a:gd name="txL" fmla="*/ 0 w 136"/>
                  <a:gd name="txT" fmla="*/ 0 h 499"/>
                  <a:gd name="txR" fmla="*/ 136 w 136"/>
                  <a:gd name="txB" fmla="*/ 499 h 499"/>
                </a:gdLst>
                <a:ahLst/>
                <a:cxnLst>
                  <a:cxn ang="0">
                    <a:pos x="136" y="0"/>
                  </a:cxn>
                  <a:cxn ang="0">
                    <a:pos x="45" y="136"/>
                  </a:cxn>
                  <a:cxn ang="0">
                    <a:pos x="91" y="318"/>
                  </a:cxn>
                  <a:cxn ang="0">
                    <a:pos x="0" y="499"/>
                  </a:cxn>
                </a:cxnLst>
                <a:rect l="txL" t="txT" r="txR" b="txB"/>
                <a:pathLst>
                  <a:path w="136" h="499">
                    <a:moveTo>
                      <a:pt x="136" y="0"/>
                    </a:moveTo>
                    <a:cubicBezTo>
                      <a:pt x="94" y="41"/>
                      <a:pt x="52" y="83"/>
                      <a:pt x="45" y="136"/>
                    </a:cubicBezTo>
                    <a:cubicBezTo>
                      <a:pt x="38" y="189"/>
                      <a:pt x="99" y="258"/>
                      <a:pt x="91" y="318"/>
                    </a:cubicBezTo>
                    <a:cubicBezTo>
                      <a:pt x="83" y="378"/>
                      <a:pt x="41" y="438"/>
                      <a:pt x="0" y="499"/>
                    </a:cubicBezTo>
                  </a:path>
                </a:pathLst>
              </a:custGeom>
              <a:noFill/>
              <a:ln w="25400" cap="flat" cmpd="sng">
                <a:solidFill>
                  <a:srgbClr val="808080">
                    <a:alpha val="100000"/>
                  </a:srgbClr>
                </a:solidFill>
                <a:prstDash val="sysDot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endParaRPr lang="zh-CN" altLang="en-US" sz="3600" b="1">
                  <a:solidFill>
                    <a:srgbClr val="002EC2"/>
                  </a:solidFill>
                  <a:ea typeface="楷体_GB2312" pitchFamily="49" charset="-122"/>
                </a:endParaRPr>
              </a:p>
            </p:txBody>
          </p:sp>
          <p:sp>
            <p:nvSpPr>
              <p:cNvPr id="6170" name="任意多边形 21543"/>
              <p:cNvSpPr/>
              <p:nvPr/>
            </p:nvSpPr>
            <p:spPr>
              <a:xfrm>
                <a:off x="1459" y="1842"/>
                <a:ext cx="196" cy="499"/>
              </a:xfrm>
              <a:custGeom>
                <a:avLst/>
                <a:gdLst>
                  <a:gd name="txL" fmla="*/ 0 w 196"/>
                  <a:gd name="txT" fmla="*/ 0 h 499"/>
                  <a:gd name="txR" fmla="*/ 196 w 196"/>
                  <a:gd name="txB" fmla="*/ 499 h 499"/>
                </a:gdLst>
                <a:ahLst/>
                <a:cxnLst>
                  <a:cxn ang="0">
                    <a:pos x="0" y="0"/>
                  </a:cxn>
                  <a:cxn ang="0">
                    <a:pos x="90" y="91"/>
                  </a:cxn>
                  <a:cxn ang="0">
                    <a:pos x="90" y="227"/>
                  </a:cxn>
                  <a:cxn ang="0">
                    <a:pos x="181" y="363"/>
                  </a:cxn>
                  <a:cxn ang="0">
                    <a:pos x="181" y="499"/>
                  </a:cxn>
                </a:cxnLst>
                <a:rect l="txL" t="txT" r="txR" b="txB"/>
                <a:pathLst>
                  <a:path w="196" h="499">
                    <a:moveTo>
                      <a:pt x="0" y="0"/>
                    </a:moveTo>
                    <a:cubicBezTo>
                      <a:pt x="37" y="26"/>
                      <a:pt x="75" y="53"/>
                      <a:pt x="90" y="91"/>
                    </a:cubicBezTo>
                    <a:cubicBezTo>
                      <a:pt x="105" y="129"/>
                      <a:pt x="75" y="182"/>
                      <a:pt x="90" y="227"/>
                    </a:cubicBezTo>
                    <a:cubicBezTo>
                      <a:pt x="105" y="272"/>
                      <a:pt x="166" y="318"/>
                      <a:pt x="181" y="363"/>
                    </a:cubicBezTo>
                    <a:cubicBezTo>
                      <a:pt x="196" y="408"/>
                      <a:pt x="188" y="453"/>
                      <a:pt x="181" y="499"/>
                    </a:cubicBezTo>
                  </a:path>
                </a:pathLst>
              </a:custGeom>
              <a:noFill/>
              <a:ln w="25400" cap="flat" cmpd="sng">
                <a:solidFill>
                  <a:srgbClr val="808080">
                    <a:alpha val="100000"/>
                  </a:srgbClr>
                </a:solidFill>
                <a:prstDash val="sysDot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endParaRPr lang="zh-CN" altLang="en-US" sz="3600" b="1">
                  <a:solidFill>
                    <a:srgbClr val="002EC2"/>
                  </a:solidFill>
                  <a:ea typeface="楷体_GB2312" pitchFamily="49" charset="-122"/>
                </a:endParaRPr>
              </a:p>
            </p:txBody>
          </p:sp>
          <p:sp>
            <p:nvSpPr>
              <p:cNvPr id="6171" name="任意多边形 21546"/>
              <p:cNvSpPr/>
              <p:nvPr/>
            </p:nvSpPr>
            <p:spPr>
              <a:xfrm flipH="1">
                <a:off x="2472" y="1933"/>
                <a:ext cx="181" cy="363"/>
              </a:xfrm>
              <a:custGeom>
                <a:avLst/>
                <a:gdLst>
                  <a:gd name="txL" fmla="*/ 0 w 181"/>
                  <a:gd name="txT" fmla="*/ 0 h 363"/>
                  <a:gd name="txR" fmla="*/ 181 w 181"/>
                  <a:gd name="txB" fmla="*/ 363 h 363"/>
                </a:gdLst>
                <a:ahLst/>
                <a:cxnLst>
                  <a:cxn ang="0">
                    <a:pos x="0" y="0"/>
                  </a:cxn>
                  <a:cxn ang="0">
                    <a:pos x="91" y="91"/>
                  </a:cxn>
                  <a:cxn ang="0">
                    <a:pos x="91" y="227"/>
                  </a:cxn>
                  <a:cxn ang="0">
                    <a:pos x="181" y="363"/>
                  </a:cxn>
                </a:cxnLst>
                <a:rect l="txL" t="txT" r="txR" b="txB"/>
                <a:pathLst>
                  <a:path w="181" h="363">
                    <a:moveTo>
                      <a:pt x="0" y="0"/>
                    </a:moveTo>
                    <a:cubicBezTo>
                      <a:pt x="38" y="26"/>
                      <a:pt x="76" y="53"/>
                      <a:pt x="91" y="91"/>
                    </a:cubicBezTo>
                    <a:cubicBezTo>
                      <a:pt x="106" y="129"/>
                      <a:pt x="76" y="182"/>
                      <a:pt x="91" y="227"/>
                    </a:cubicBezTo>
                    <a:cubicBezTo>
                      <a:pt x="106" y="272"/>
                      <a:pt x="143" y="317"/>
                      <a:pt x="181" y="363"/>
                    </a:cubicBezTo>
                  </a:path>
                </a:pathLst>
              </a:custGeom>
              <a:noFill/>
              <a:ln w="25400" cap="flat" cmpd="sng">
                <a:solidFill>
                  <a:srgbClr val="808080">
                    <a:alpha val="100000"/>
                  </a:srgbClr>
                </a:solidFill>
                <a:prstDash val="sysDot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endParaRPr lang="zh-CN" altLang="en-US" sz="3600" b="1">
                  <a:solidFill>
                    <a:srgbClr val="002EC2"/>
                  </a:solidFill>
                  <a:ea typeface="楷体_GB2312" pitchFamily="49" charset="-122"/>
                </a:endParaRPr>
              </a:p>
            </p:txBody>
          </p:sp>
        </p:grpSp>
      </p:grpSp>
      <p:grpSp>
        <p:nvGrpSpPr>
          <p:cNvPr id="6147" name="组合 21563"/>
          <p:cNvGrpSpPr/>
          <p:nvPr/>
        </p:nvGrpSpPr>
        <p:grpSpPr>
          <a:xfrm>
            <a:off x="3644900" y="3716338"/>
            <a:ext cx="1876425" cy="2447925"/>
            <a:chOff x="2426" y="2523"/>
            <a:chExt cx="1182" cy="1542"/>
          </a:xfrm>
        </p:grpSpPr>
        <p:grpSp>
          <p:nvGrpSpPr>
            <p:cNvPr id="6158" name="组合 21557"/>
            <p:cNvGrpSpPr/>
            <p:nvPr/>
          </p:nvGrpSpPr>
          <p:grpSpPr>
            <a:xfrm>
              <a:off x="2426" y="2523"/>
              <a:ext cx="1182" cy="1184"/>
              <a:chOff x="3016" y="1752"/>
              <a:chExt cx="1663" cy="1590"/>
            </a:xfrm>
          </p:grpSpPr>
          <p:grpSp>
            <p:nvGrpSpPr>
              <p:cNvPr id="6160" name="xjhzja8"/>
              <p:cNvGrpSpPr/>
              <p:nvPr/>
            </p:nvGrpSpPr>
            <p:grpSpPr>
              <a:xfrm>
                <a:off x="3016" y="1752"/>
                <a:ext cx="1663" cy="1590"/>
                <a:chOff x="7740" y="816"/>
                <a:chExt cx="1740" cy="1890"/>
              </a:xfrm>
            </p:grpSpPr>
            <p:sp>
              <p:nvSpPr>
                <p:cNvPr id="6162" name="流程图: 可选过程 21550"/>
                <p:cNvSpPr/>
                <p:nvPr/>
              </p:nvSpPr>
              <p:spPr>
                <a:xfrm>
                  <a:off x="7965" y="1746"/>
                  <a:ext cx="1440" cy="960"/>
                </a:xfrm>
                <a:prstGeom prst="flowChartAlternateProcess">
                  <a:avLst/>
                </a:prstGeom>
                <a:noFill/>
                <a:ln w="25400" cap="flat" cmpd="sng">
                  <a:solidFill>
                    <a:srgbClr val="000000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buNone/>
                  </a:pPr>
                  <a:endParaRPr lang="zh-CN" altLang="en-US" sz="3600" b="1" dirty="0">
                    <a:solidFill>
                      <a:srgbClr val="002EC2"/>
                    </a:solidFill>
                    <a:ea typeface="楷体_GB2312" pitchFamily="49" charset="-122"/>
                  </a:endParaRPr>
                </a:p>
              </p:txBody>
            </p:sp>
            <p:sp>
              <p:nvSpPr>
                <p:cNvPr id="6163" name="任意多边形 21551"/>
                <p:cNvSpPr/>
                <p:nvPr/>
              </p:nvSpPr>
              <p:spPr>
                <a:xfrm>
                  <a:off x="7740" y="816"/>
                  <a:ext cx="1740" cy="1129"/>
                </a:xfrm>
                <a:custGeom>
                  <a:avLst/>
                  <a:gdLst>
                    <a:gd name="txL" fmla="*/ 0 w 1740"/>
                    <a:gd name="txT" fmla="*/ 0 h 1129"/>
                    <a:gd name="txR" fmla="*/ 1740 w 1740"/>
                    <a:gd name="txB" fmla="*/ 1129 h 1129"/>
                  </a:gdLst>
                  <a:ahLst/>
                  <a:cxnLst>
                    <a:cxn ang="0">
                      <a:pos x="225" y="1129"/>
                    </a:cxn>
                    <a:cxn ang="0">
                      <a:pos x="225" y="360"/>
                    </a:cxn>
                    <a:cxn ang="0">
                      <a:pos x="225" y="180"/>
                    </a:cxn>
                    <a:cxn ang="0">
                      <a:pos x="0" y="45"/>
                    </a:cxn>
                    <a:cxn ang="0">
                      <a:pos x="285" y="0"/>
                    </a:cxn>
                    <a:cxn ang="0">
                      <a:pos x="1740" y="0"/>
                    </a:cxn>
                    <a:cxn ang="0">
                      <a:pos x="1665" y="120"/>
                    </a:cxn>
                    <a:cxn ang="0">
                      <a:pos x="1665" y="1129"/>
                    </a:cxn>
                  </a:cxnLst>
                  <a:rect l="txL" t="txT" r="txR" b="txB"/>
                  <a:pathLst>
                    <a:path w="1740" h="1129">
                      <a:moveTo>
                        <a:pt x="225" y="1129"/>
                      </a:moveTo>
                      <a:lnTo>
                        <a:pt x="225" y="360"/>
                      </a:lnTo>
                      <a:lnTo>
                        <a:pt x="225" y="180"/>
                      </a:lnTo>
                      <a:lnTo>
                        <a:pt x="0" y="45"/>
                      </a:lnTo>
                      <a:lnTo>
                        <a:pt x="285" y="0"/>
                      </a:lnTo>
                      <a:lnTo>
                        <a:pt x="1740" y="0"/>
                      </a:lnTo>
                      <a:lnTo>
                        <a:pt x="1665" y="120"/>
                      </a:lnTo>
                      <a:lnTo>
                        <a:pt x="1665" y="1129"/>
                      </a:lnTo>
                    </a:path>
                  </a:pathLst>
                </a:custGeom>
                <a:solidFill>
                  <a:srgbClr val="FFFFFF">
                    <a:alpha val="100000"/>
                  </a:srgbClr>
                </a:solidFill>
                <a:ln w="25400" cap="flat" cmpd="sng">
                  <a:solidFill>
                    <a:srgbClr val="000000">
                      <a:alpha val="100000"/>
                    </a:srgbClr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buNone/>
                  </a:pPr>
                  <a:endParaRPr lang="zh-CN" altLang="en-US" sz="3600" b="1">
                    <a:solidFill>
                      <a:srgbClr val="002EC2"/>
                    </a:solidFill>
                    <a:ea typeface="楷体_GB2312" pitchFamily="49" charset="-122"/>
                  </a:endParaRPr>
                </a:p>
              </p:txBody>
            </p:sp>
          </p:grpSp>
          <p:sp>
            <p:nvSpPr>
              <p:cNvPr id="6161" name="矩形 21552"/>
              <p:cNvSpPr/>
              <p:nvPr/>
            </p:nvSpPr>
            <p:spPr>
              <a:xfrm>
                <a:off x="3270" y="2342"/>
                <a:ext cx="1301" cy="976"/>
              </a:xfrm>
              <a:prstGeom prst="rect">
                <a:avLst/>
              </a:prstGeom>
              <a:pattFill prst="dashHorz">
                <a:fgClr>
                  <a:srgbClr val="000000"/>
                </a:fgClr>
                <a:bgClr>
                  <a:srgbClr val="FFFFFF"/>
                </a:bgClr>
              </a:pattFill>
              <a:ln w="25400">
                <a:noFill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endParaRPr lang="zh-CN" altLang="en-US" sz="3600" b="1" dirty="0">
                  <a:solidFill>
                    <a:srgbClr val="002EC2"/>
                  </a:solidFill>
                  <a:ea typeface="楷体_GB2312" pitchFamily="49" charset="-122"/>
                </a:endParaRPr>
              </a:p>
            </p:txBody>
          </p:sp>
        </p:grpSp>
        <p:sp>
          <p:nvSpPr>
            <p:cNvPr id="6159" name="文本框 21558"/>
            <p:cNvSpPr txBox="1"/>
            <p:nvPr/>
          </p:nvSpPr>
          <p:spPr>
            <a:xfrm>
              <a:off x="2778" y="3728"/>
              <a:ext cx="713" cy="337"/>
            </a:xfrm>
            <a:prstGeom prst="rect">
              <a:avLst/>
            </a:prstGeom>
            <a:noFill/>
            <a:ln w="25400">
              <a:noFill/>
            </a:ln>
          </p:spPr>
          <p:txBody>
            <a:bodyPr/>
            <a:lstStyle/>
            <a:p>
              <a:pPr algn="just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2800" b="1" dirty="0">
                  <a:solidFill>
                    <a:srgbClr val="0066CC"/>
                  </a:solidFill>
                  <a:latin typeface="宋体" panose="02010600030101010101" pitchFamily="2" charset="-122"/>
                </a:rPr>
                <a:t>冷水</a:t>
              </a:r>
            </a:p>
          </p:txBody>
        </p:sp>
      </p:grpSp>
      <p:sp>
        <p:nvSpPr>
          <p:cNvPr id="6148" name="Text Box 23"/>
          <p:cNvSpPr txBox="1"/>
          <p:nvPr/>
        </p:nvSpPr>
        <p:spPr>
          <a:xfrm>
            <a:off x="755650" y="692150"/>
            <a:ext cx="7488238" cy="2225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600" b="1" dirty="0">
                <a:solidFill>
                  <a:srgbClr val="0D0D0D"/>
                </a:solidFill>
                <a:latin typeface="楷体_GB2312" pitchFamily="49" charset="-122"/>
              </a:rPr>
              <a:t>　　将小瓶放入热水中，观察细管中水柱的位置；</a:t>
            </a:r>
          </a:p>
          <a:p>
            <a:pPr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600" b="1" dirty="0">
                <a:solidFill>
                  <a:srgbClr val="0D0D0D"/>
                </a:solidFill>
                <a:latin typeface="楷体_GB2312" pitchFamily="49" charset="-122"/>
              </a:rPr>
              <a:t>　　然后把小瓶放入热水中，观察细管中水柱的位置。</a:t>
            </a:r>
          </a:p>
        </p:txBody>
      </p:sp>
      <p:grpSp>
        <p:nvGrpSpPr>
          <p:cNvPr id="6149" name="组合 21566"/>
          <p:cNvGrpSpPr/>
          <p:nvPr/>
        </p:nvGrpSpPr>
        <p:grpSpPr>
          <a:xfrm>
            <a:off x="6538913" y="2776538"/>
            <a:ext cx="912812" cy="3028950"/>
            <a:chOff x="4119" y="1749"/>
            <a:chExt cx="575" cy="1908"/>
          </a:xfrm>
        </p:grpSpPr>
        <p:sp>
          <p:nvSpPr>
            <p:cNvPr id="6151" name="圆角矩形 21509"/>
            <p:cNvSpPr/>
            <p:nvPr/>
          </p:nvSpPr>
          <p:spPr>
            <a:xfrm>
              <a:off x="4119" y="2907"/>
              <a:ext cx="575" cy="750"/>
            </a:xfrm>
            <a:prstGeom prst="roundRect">
              <a:avLst>
                <a:gd name="adj" fmla="val 16667"/>
              </a:avLst>
            </a:prstGeom>
            <a:solidFill>
              <a:srgbClr val="FF0000">
                <a:alpha val="50195"/>
              </a:srgbClr>
            </a:solidFill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 dirty="0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6152" name="直接连接符 21510"/>
            <p:cNvSpPr/>
            <p:nvPr/>
          </p:nvSpPr>
          <p:spPr>
            <a:xfrm>
              <a:off x="4370" y="1749"/>
              <a:ext cx="0" cy="1601"/>
            </a:xfrm>
            <a:prstGeom prst="line">
              <a:avLst/>
            </a:prstGeom>
            <a:ln w="2540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153" name="直接连接符 21511"/>
            <p:cNvSpPr/>
            <p:nvPr/>
          </p:nvSpPr>
          <p:spPr>
            <a:xfrm>
              <a:off x="4439" y="1749"/>
              <a:ext cx="0" cy="1601"/>
            </a:xfrm>
            <a:prstGeom prst="line">
              <a:avLst/>
            </a:prstGeom>
            <a:ln w="2540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154" name="流程图: 终止 21512"/>
            <p:cNvSpPr>
              <a:spLocks noChangeAspect="1"/>
            </p:cNvSpPr>
            <p:nvPr/>
          </p:nvSpPr>
          <p:spPr>
            <a:xfrm>
              <a:off x="4181" y="2740"/>
              <a:ext cx="443" cy="54"/>
            </a:xfrm>
            <a:prstGeom prst="flowChartTerminator">
              <a:avLst/>
            </a:prstGeom>
            <a:solidFill>
              <a:srgbClr val="996633"/>
            </a:solidFill>
            <a:ln w="9525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 dirty="0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6155" name="矩形 21513"/>
            <p:cNvSpPr/>
            <p:nvPr/>
          </p:nvSpPr>
          <p:spPr>
            <a:xfrm>
              <a:off x="4268" y="2796"/>
              <a:ext cx="283" cy="114"/>
            </a:xfrm>
            <a:prstGeom prst="rect">
              <a:avLst/>
            </a:prstGeom>
            <a:solidFill>
              <a:srgbClr val="FF0000">
                <a:alpha val="47842"/>
              </a:srgbClr>
            </a:solidFill>
            <a:ln w="3175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 dirty="0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6156" name="矩形 21564"/>
            <p:cNvSpPr/>
            <p:nvPr/>
          </p:nvSpPr>
          <p:spPr>
            <a:xfrm>
              <a:off x="4269" y="2784"/>
              <a:ext cx="283" cy="85"/>
            </a:xfrm>
            <a:prstGeom prst="rect">
              <a:avLst/>
            </a:prstGeom>
            <a:solidFill>
              <a:srgbClr val="996633"/>
            </a:solidFill>
            <a:ln w="3175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 dirty="0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6157" name="矩形 21565"/>
            <p:cNvSpPr/>
            <p:nvPr/>
          </p:nvSpPr>
          <p:spPr>
            <a:xfrm>
              <a:off x="4383" y="2499"/>
              <a:ext cx="56" cy="256"/>
            </a:xfrm>
            <a:prstGeom prst="rect">
              <a:avLst/>
            </a:prstGeom>
            <a:solidFill>
              <a:srgbClr val="FF0000">
                <a:alpha val="47842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 dirty="0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</p:grpSp>
      <p:pic>
        <p:nvPicPr>
          <p:cNvPr id="6150" name="Picture 9" descr="E:\李燃\教师教学用书\2012人教教师用书项目\ppt\物理\图标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6" name="图片 19465" descr="04804004##实验室用的温度计、体温计和寒暑表"/>
          <p:cNvPicPr>
            <a:picLocks noChangeAspect="1"/>
          </p:cNvPicPr>
          <p:nvPr/>
        </p:nvPicPr>
        <p:blipFill>
          <a:blip r:embed="rId2"/>
          <a:srcRect t="2184"/>
          <a:stretch>
            <a:fillRect/>
          </a:stretch>
        </p:blipFill>
        <p:spPr>
          <a:xfrm>
            <a:off x="6324600" y="622300"/>
            <a:ext cx="2378075" cy="60467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171" name="Text Box 23"/>
          <p:cNvSpPr txBox="1"/>
          <p:nvPr/>
        </p:nvSpPr>
        <p:spPr>
          <a:xfrm>
            <a:off x="481013" y="454025"/>
            <a:ext cx="5976937" cy="11604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600" b="1" dirty="0">
                <a:solidFill>
                  <a:srgbClr val="0D0D0D"/>
                </a:solidFill>
                <a:latin typeface="宋体" panose="02010600030101010101" pitchFamily="2" charset="-122"/>
              </a:rPr>
              <a:t>讨论：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600" b="1" dirty="0">
                <a:solidFill>
                  <a:srgbClr val="0D0D0D"/>
                </a:solidFill>
                <a:latin typeface="宋体" panose="02010600030101010101" pitchFamily="2" charset="-122"/>
              </a:rPr>
              <a:t>　　你观察到了什么现象？</a:t>
            </a:r>
          </a:p>
        </p:txBody>
      </p:sp>
      <p:sp>
        <p:nvSpPr>
          <p:cNvPr id="2" name="Text Box 23"/>
          <p:cNvSpPr txBox="1"/>
          <p:nvPr/>
        </p:nvSpPr>
        <p:spPr>
          <a:xfrm>
            <a:off x="481013" y="2109788"/>
            <a:ext cx="5603875" cy="2149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600" b="1" dirty="0">
                <a:solidFill>
                  <a:srgbClr val="0D0D0D"/>
                </a:solidFill>
                <a:latin typeface="宋体" panose="02010600030101010101" pitchFamily="2" charset="-122"/>
              </a:rPr>
              <a:t>　　想想看，自制的温度计是根据</a:t>
            </a:r>
            <a:r>
              <a:rPr lang="zh-CN" altLang="en-US" sz="3600" b="1" dirty="0">
                <a:solidFill>
                  <a:srgbClr val="0066CC"/>
                </a:solidFill>
                <a:latin typeface="宋体" panose="02010600030101010101" pitchFamily="2" charset="-122"/>
              </a:rPr>
              <a:t>什么道理</a:t>
            </a:r>
            <a:r>
              <a:rPr lang="zh-CN" altLang="en-US" sz="3600" b="1" dirty="0">
                <a:solidFill>
                  <a:srgbClr val="0D0D0D"/>
                </a:solidFill>
                <a:latin typeface="宋体" panose="02010600030101010101" pitchFamily="2" charset="-122"/>
              </a:rPr>
              <a:t>来测量温度的？</a:t>
            </a:r>
          </a:p>
        </p:txBody>
      </p:sp>
      <p:sp>
        <p:nvSpPr>
          <p:cNvPr id="3" name="Text Box 23"/>
          <p:cNvSpPr txBox="1"/>
          <p:nvPr/>
        </p:nvSpPr>
        <p:spPr>
          <a:xfrm>
            <a:off x="481013" y="4402138"/>
            <a:ext cx="5843587" cy="2149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600" b="1" dirty="0">
                <a:solidFill>
                  <a:srgbClr val="0D0D0D"/>
                </a:solidFill>
                <a:latin typeface="宋体" panose="02010600030101010101" pitchFamily="2" charset="-122"/>
              </a:rPr>
              <a:t>结论：</a:t>
            </a:r>
          </a:p>
          <a:p>
            <a:pPr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600" b="1" dirty="0">
                <a:solidFill>
                  <a:srgbClr val="0D0D0D"/>
                </a:solidFill>
                <a:latin typeface="宋体" panose="02010600030101010101" pitchFamily="2" charset="-122"/>
              </a:rPr>
              <a:t>　　常用的温度计是根据</a:t>
            </a:r>
            <a:r>
              <a:rPr lang="zh-CN" altLang="en-US" sz="3600" b="1" dirty="0">
                <a:solidFill>
                  <a:srgbClr val="FF0000"/>
                </a:solidFill>
                <a:latin typeface="宋体" panose="02010600030101010101" pitchFamily="2" charset="-122"/>
              </a:rPr>
              <a:t>液体热胀冷缩</a:t>
            </a:r>
            <a:r>
              <a:rPr lang="zh-CN" altLang="en-US" sz="3600" b="1" dirty="0">
                <a:solidFill>
                  <a:srgbClr val="0D0D0D"/>
                </a:solidFill>
                <a:latin typeface="宋体" panose="02010600030101010101" pitchFamily="2" charset="-122"/>
              </a:rPr>
              <a:t>的规律制成的。</a:t>
            </a:r>
          </a:p>
        </p:txBody>
      </p:sp>
      <p:pic>
        <p:nvPicPr>
          <p:cNvPr id="7174" name="Picture 9" descr="E:\李燃\教师教学用书\2012人教教师用书项目\ppt\物理\图标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3" descr="001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2823" t="30208" r="52306" b="30084"/>
          <a:stretch>
            <a:fillRect/>
          </a:stretch>
        </p:blipFill>
        <p:spPr>
          <a:xfrm>
            <a:off x="1006475" y="2482850"/>
            <a:ext cx="2409825" cy="26638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195" name="Picture 4" descr="00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3309" t="31084" r="53682" b="31084"/>
          <a:stretch>
            <a:fillRect/>
          </a:stretch>
        </p:blipFill>
        <p:spPr>
          <a:xfrm>
            <a:off x="5038725" y="2554288"/>
            <a:ext cx="2395538" cy="2665412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8196" name="Group 5"/>
          <p:cNvGrpSpPr/>
          <p:nvPr/>
        </p:nvGrpSpPr>
        <p:grpSpPr>
          <a:xfrm>
            <a:off x="5903913" y="2122488"/>
            <a:ext cx="762000" cy="2819400"/>
            <a:chOff x="2337" y="1162"/>
            <a:chExt cx="543" cy="1633"/>
          </a:xfrm>
        </p:grpSpPr>
        <p:sp>
          <p:nvSpPr>
            <p:cNvPr id="8209" name="Rectangle 6"/>
            <p:cNvSpPr/>
            <p:nvPr/>
          </p:nvSpPr>
          <p:spPr>
            <a:xfrm>
              <a:off x="2575" y="1207"/>
              <a:ext cx="78" cy="1501"/>
            </a:xfrm>
            <a:prstGeom prst="rect">
              <a:avLst/>
            </a:prstGeom>
            <a:solidFill>
              <a:srgbClr val="FF0000">
                <a:alpha val="98038"/>
              </a:srgbClr>
            </a:solidFill>
            <a:ln w="9525">
              <a:noFill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zh-CN" sz="3600" b="1" dirty="0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grpSp>
          <p:nvGrpSpPr>
            <p:cNvPr id="8210" name="Group 7"/>
            <p:cNvGrpSpPr/>
            <p:nvPr/>
          </p:nvGrpSpPr>
          <p:grpSpPr>
            <a:xfrm>
              <a:off x="2337" y="1162"/>
              <a:ext cx="543" cy="1633"/>
              <a:chOff x="4150" y="981"/>
              <a:chExt cx="726" cy="2358"/>
            </a:xfrm>
          </p:grpSpPr>
          <p:sp>
            <p:nvSpPr>
              <p:cNvPr id="8211" name="AutoShape 8"/>
              <p:cNvSpPr/>
              <p:nvPr/>
            </p:nvSpPr>
            <p:spPr>
              <a:xfrm>
                <a:off x="4150" y="2251"/>
                <a:ext cx="726" cy="1088"/>
              </a:xfrm>
              <a:prstGeom prst="roundRect">
                <a:avLst>
                  <a:gd name="adj" fmla="val 16667"/>
                </a:avLst>
              </a:prstGeom>
              <a:solidFill>
                <a:srgbClr val="FF0000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endParaRPr lang="zh-CN" altLang="zh-CN" sz="3600" b="1" dirty="0">
                  <a:solidFill>
                    <a:srgbClr val="002EC2"/>
                  </a:solidFill>
                  <a:ea typeface="楷体_GB2312" pitchFamily="49" charset="-122"/>
                </a:endParaRPr>
              </a:p>
            </p:txBody>
          </p:sp>
          <p:sp>
            <p:nvSpPr>
              <p:cNvPr id="8212" name="AutoShape 9"/>
              <p:cNvSpPr/>
              <p:nvPr/>
            </p:nvSpPr>
            <p:spPr>
              <a:xfrm>
                <a:off x="4332" y="2024"/>
                <a:ext cx="362" cy="272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endParaRPr lang="zh-CN" altLang="zh-CN" sz="3600" b="1" dirty="0">
                  <a:solidFill>
                    <a:srgbClr val="002EC2"/>
                  </a:solidFill>
                  <a:ea typeface="楷体_GB2312" pitchFamily="49" charset="-122"/>
                </a:endParaRPr>
              </a:p>
            </p:txBody>
          </p:sp>
          <p:sp>
            <p:nvSpPr>
              <p:cNvPr id="8213" name="Rectangle 10"/>
              <p:cNvSpPr/>
              <p:nvPr/>
            </p:nvSpPr>
            <p:spPr>
              <a:xfrm>
                <a:off x="4286" y="2115"/>
                <a:ext cx="454" cy="90"/>
              </a:xfrm>
              <a:prstGeom prst="rect">
                <a:avLst/>
              </a:prstGeom>
              <a:solidFill>
                <a:srgbClr val="C0C0C0"/>
              </a:solidFill>
              <a:ln w="9525" cap="flat" cmpd="sng">
                <a:solidFill>
                  <a:srgbClr val="00008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endParaRPr lang="zh-CN" altLang="zh-CN" sz="3600" b="1" dirty="0">
                  <a:solidFill>
                    <a:srgbClr val="002EC2"/>
                  </a:solidFill>
                  <a:ea typeface="楷体_GB2312" pitchFamily="49" charset="-122"/>
                </a:endParaRPr>
              </a:p>
            </p:txBody>
          </p:sp>
          <p:sp>
            <p:nvSpPr>
              <p:cNvPr id="8214" name="Line 11"/>
              <p:cNvSpPr/>
              <p:nvPr/>
            </p:nvSpPr>
            <p:spPr>
              <a:xfrm>
                <a:off x="4468" y="981"/>
                <a:ext cx="0" cy="195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8215" name="Line 12"/>
              <p:cNvSpPr/>
              <p:nvPr/>
            </p:nvSpPr>
            <p:spPr>
              <a:xfrm>
                <a:off x="4558" y="981"/>
                <a:ext cx="0" cy="195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</p:grpSp>
      <p:sp>
        <p:nvSpPr>
          <p:cNvPr id="8197" name="Text Box 13"/>
          <p:cNvSpPr txBox="1"/>
          <p:nvPr/>
        </p:nvSpPr>
        <p:spPr>
          <a:xfrm>
            <a:off x="1816100" y="5073650"/>
            <a:ext cx="938213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400" b="1" dirty="0">
                <a:solidFill>
                  <a:srgbClr val="002EC2"/>
                </a:solidFill>
                <a:ea typeface="楷体_GB2312" pitchFamily="49" charset="-122"/>
              </a:rPr>
              <a:t>冷水</a:t>
            </a:r>
          </a:p>
        </p:txBody>
      </p:sp>
      <p:sp>
        <p:nvSpPr>
          <p:cNvPr id="8198" name="Text Box 14"/>
          <p:cNvSpPr txBox="1"/>
          <p:nvPr/>
        </p:nvSpPr>
        <p:spPr>
          <a:xfrm>
            <a:off x="5905500" y="5162550"/>
            <a:ext cx="938213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400" b="1" dirty="0">
                <a:solidFill>
                  <a:srgbClr val="002EC2"/>
                </a:solidFill>
                <a:ea typeface="楷体_GB2312" pitchFamily="49" charset="-122"/>
              </a:rPr>
              <a:t>热水</a:t>
            </a:r>
          </a:p>
        </p:txBody>
      </p:sp>
      <p:grpSp>
        <p:nvGrpSpPr>
          <p:cNvPr id="8199" name="Group 15"/>
          <p:cNvGrpSpPr/>
          <p:nvPr/>
        </p:nvGrpSpPr>
        <p:grpSpPr>
          <a:xfrm>
            <a:off x="1727200" y="2051050"/>
            <a:ext cx="877888" cy="2819400"/>
            <a:chOff x="1111" y="754"/>
            <a:chExt cx="543" cy="1633"/>
          </a:xfrm>
        </p:grpSpPr>
        <p:sp>
          <p:nvSpPr>
            <p:cNvPr id="8202" name="Rectangle 16"/>
            <p:cNvSpPr/>
            <p:nvPr/>
          </p:nvSpPr>
          <p:spPr>
            <a:xfrm>
              <a:off x="1351" y="1340"/>
              <a:ext cx="78" cy="911"/>
            </a:xfrm>
            <a:prstGeom prst="rect">
              <a:avLst/>
            </a:prstGeom>
            <a:solidFill>
              <a:srgbClr val="FF0000"/>
            </a:solidFill>
            <a:ln w="9525">
              <a:noFill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zh-CN" sz="3600" b="1" dirty="0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grpSp>
          <p:nvGrpSpPr>
            <p:cNvPr id="8203" name="Group 17"/>
            <p:cNvGrpSpPr/>
            <p:nvPr/>
          </p:nvGrpSpPr>
          <p:grpSpPr>
            <a:xfrm>
              <a:off x="1111" y="754"/>
              <a:ext cx="543" cy="1633"/>
              <a:chOff x="4150" y="981"/>
              <a:chExt cx="726" cy="2358"/>
            </a:xfrm>
          </p:grpSpPr>
          <p:sp>
            <p:nvSpPr>
              <p:cNvPr id="8204" name="AutoShape 18"/>
              <p:cNvSpPr/>
              <p:nvPr/>
            </p:nvSpPr>
            <p:spPr>
              <a:xfrm>
                <a:off x="4150" y="2251"/>
                <a:ext cx="726" cy="1088"/>
              </a:xfrm>
              <a:prstGeom prst="roundRect">
                <a:avLst>
                  <a:gd name="adj" fmla="val 16667"/>
                </a:avLst>
              </a:prstGeom>
              <a:solidFill>
                <a:srgbClr val="FF0000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endParaRPr lang="zh-CN" altLang="zh-CN" sz="3600" b="1" dirty="0">
                  <a:solidFill>
                    <a:srgbClr val="002EC2"/>
                  </a:solidFill>
                  <a:ea typeface="楷体_GB2312" pitchFamily="49" charset="-122"/>
                </a:endParaRPr>
              </a:p>
            </p:txBody>
          </p:sp>
          <p:sp>
            <p:nvSpPr>
              <p:cNvPr id="8205" name="AutoShape 19"/>
              <p:cNvSpPr/>
              <p:nvPr/>
            </p:nvSpPr>
            <p:spPr>
              <a:xfrm>
                <a:off x="4332" y="2024"/>
                <a:ext cx="362" cy="272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endParaRPr lang="zh-CN" altLang="zh-CN" sz="3600" b="1" dirty="0">
                  <a:solidFill>
                    <a:srgbClr val="002EC2"/>
                  </a:solidFill>
                  <a:ea typeface="楷体_GB2312" pitchFamily="49" charset="-122"/>
                </a:endParaRPr>
              </a:p>
            </p:txBody>
          </p:sp>
          <p:sp>
            <p:nvSpPr>
              <p:cNvPr id="8206" name="Rectangle 20"/>
              <p:cNvSpPr/>
              <p:nvPr/>
            </p:nvSpPr>
            <p:spPr>
              <a:xfrm>
                <a:off x="4286" y="2115"/>
                <a:ext cx="454" cy="90"/>
              </a:xfrm>
              <a:prstGeom prst="rect">
                <a:avLst/>
              </a:prstGeom>
              <a:solidFill>
                <a:srgbClr val="C0C0C0"/>
              </a:solidFill>
              <a:ln w="9525" cap="flat" cmpd="sng">
                <a:solidFill>
                  <a:srgbClr val="00008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endParaRPr lang="zh-CN" altLang="zh-CN" sz="3600" b="1" dirty="0">
                  <a:solidFill>
                    <a:srgbClr val="002EC2"/>
                  </a:solidFill>
                  <a:ea typeface="楷体_GB2312" pitchFamily="49" charset="-122"/>
                </a:endParaRPr>
              </a:p>
            </p:txBody>
          </p:sp>
          <p:sp>
            <p:nvSpPr>
              <p:cNvPr id="8207" name="Line 21"/>
              <p:cNvSpPr/>
              <p:nvPr/>
            </p:nvSpPr>
            <p:spPr>
              <a:xfrm>
                <a:off x="4468" y="981"/>
                <a:ext cx="0" cy="195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8208" name="Line 22"/>
              <p:cNvSpPr/>
              <p:nvPr/>
            </p:nvSpPr>
            <p:spPr>
              <a:xfrm>
                <a:off x="4558" y="981"/>
                <a:ext cx="0" cy="195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</p:grpSp>
      <p:sp>
        <p:nvSpPr>
          <p:cNvPr id="11287" name="Text Box 23"/>
          <p:cNvSpPr txBox="1"/>
          <p:nvPr/>
        </p:nvSpPr>
        <p:spPr>
          <a:xfrm>
            <a:off x="1504950" y="5562600"/>
            <a:ext cx="5059363" cy="584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工作原理：液体的热胀冷缩</a:t>
            </a:r>
          </a:p>
        </p:txBody>
      </p:sp>
      <p:sp>
        <p:nvSpPr>
          <p:cNvPr id="8201" name="Text Box 23"/>
          <p:cNvSpPr txBox="1"/>
          <p:nvPr/>
        </p:nvSpPr>
        <p:spPr>
          <a:xfrm>
            <a:off x="574675" y="898525"/>
            <a:ext cx="7488238" cy="11684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0D0D0D"/>
                </a:solidFill>
                <a:latin typeface="楷体_GB2312" pitchFamily="49" charset="-122"/>
                <a:ea typeface="楷体_GB2312" pitchFamily="49" charset="-122"/>
              </a:rPr>
              <a:t>　　将小瓶分别放入热水和冷水中，观察细管中水柱位置的变化。</a:t>
            </a: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8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3779838" y="549275"/>
            <a:ext cx="287337" cy="4679950"/>
            <a:chOff x="0" y="0"/>
            <a:chExt cx="272" cy="2450"/>
          </a:xfrm>
        </p:grpSpPr>
        <p:sp>
          <p:nvSpPr>
            <p:cNvPr id="9243" name="Rectangle 3"/>
            <p:cNvSpPr/>
            <p:nvPr/>
          </p:nvSpPr>
          <p:spPr>
            <a:xfrm>
              <a:off x="0" y="0"/>
              <a:ext cx="272" cy="1815"/>
            </a:xfrm>
            <a:prstGeom prst="rect">
              <a:avLst/>
            </a:prstGeom>
            <a:solidFill>
              <a:schemeClr val="bg1"/>
            </a:solidFill>
            <a:ln w="9525" cap="flat" cmpd="sng">
              <a:solidFill>
                <a:srgbClr val="F3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 dirty="0">
                <a:solidFill>
                  <a:srgbClr val="002EC2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9244" name="Rectangle 4"/>
            <p:cNvSpPr/>
            <p:nvPr/>
          </p:nvSpPr>
          <p:spPr>
            <a:xfrm>
              <a:off x="0" y="1815"/>
              <a:ext cx="272" cy="635"/>
            </a:xfrm>
            <a:prstGeom prst="rect">
              <a:avLst/>
            </a:prstGeom>
            <a:solidFill>
              <a:srgbClr val="F30000"/>
            </a:solidFill>
            <a:ln w="9525" cap="flat" cmpd="sng">
              <a:solidFill>
                <a:srgbClr val="F3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 dirty="0">
                <a:solidFill>
                  <a:srgbClr val="002EC2"/>
                </a:solidFill>
                <a:latin typeface="Arial" panose="020B0604020202020204" pitchFamily="34" charset="0"/>
              </a:endParaRPr>
            </a:p>
          </p:txBody>
        </p:sp>
      </p:grpSp>
      <p:sp>
        <p:nvSpPr>
          <p:cNvPr id="62469" name="Rectangle 5"/>
          <p:cNvSpPr/>
          <p:nvPr/>
        </p:nvSpPr>
        <p:spPr>
          <a:xfrm>
            <a:off x="3779838" y="2276475"/>
            <a:ext cx="288925" cy="1728788"/>
          </a:xfrm>
          <a:prstGeom prst="rect">
            <a:avLst/>
          </a:prstGeom>
          <a:solidFill>
            <a:srgbClr val="F30000"/>
          </a:solidFill>
          <a:ln w="9525" cap="flat" cmpd="sng">
            <a:solidFill>
              <a:srgbClr val="F3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3600" b="1" dirty="0">
              <a:solidFill>
                <a:srgbClr val="002EC2"/>
              </a:solidFill>
              <a:latin typeface="Arial" panose="020B0604020202020204" pitchFamily="34" charset="0"/>
            </a:endParaRPr>
          </a:p>
        </p:txBody>
      </p:sp>
      <p:grpSp>
        <p:nvGrpSpPr>
          <p:cNvPr id="3" name="Group 6"/>
          <p:cNvGrpSpPr/>
          <p:nvPr/>
        </p:nvGrpSpPr>
        <p:grpSpPr>
          <a:xfrm>
            <a:off x="3276600" y="4437063"/>
            <a:ext cx="1295400" cy="2016125"/>
            <a:chOff x="0" y="0"/>
            <a:chExt cx="816" cy="1270"/>
          </a:xfrm>
        </p:grpSpPr>
        <p:sp>
          <p:nvSpPr>
            <p:cNvPr id="9240" name="AutoShape 7"/>
            <p:cNvSpPr/>
            <p:nvPr/>
          </p:nvSpPr>
          <p:spPr>
            <a:xfrm>
              <a:off x="0" y="182"/>
              <a:ext cx="816" cy="1088"/>
            </a:xfrm>
            <a:prstGeom prst="roundRect">
              <a:avLst>
                <a:gd name="adj" fmla="val 16667"/>
              </a:avLst>
            </a:prstGeom>
            <a:solidFill>
              <a:srgbClr val="F30000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 dirty="0">
                <a:solidFill>
                  <a:srgbClr val="002EC2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9241" name="Rectangle 8"/>
            <p:cNvSpPr/>
            <p:nvPr/>
          </p:nvSpPr>
          <p:spPr>
            <a:xfrm>
              <a:off x="136" y="0"/>
              <a:ext cx="544" cy="182"/>
            </a:xfrm>
            <a:prstGeom prst="rect">
              <a:avLst/>
            </a:prstGeom>
            <a:solidFill>
              <a:schemeClr val="tx2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 dirty="0">
                <a:solidFill>
                  <a:srgbClr val="002EC2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9242" name="Rectangle 9"/>
            <p:cNvSpPr/>
            <p:nvPr/>
          </p:nvSpPr>
          <p:spPr>
            <a:xfrm>
              <a:off x="90" y="46"/>
              <a:ext cx="635" cy="91"/>
            </a:xfrm>
            <a:prstGeom prst="rect">
              <a:avLst/>
            </a:prstGeom>
            <a:solidFill>
              <a:srgbClr val="46A3AA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 dirty="0">
                <a:solidFill>
                  <a:srgbClr val="002EC2"/>
                </a:solidFill>
                <a:latin typeface="Arial" panose="020B0604020202020204" pitchFamily="34" charset="0"/>
              </a:endParaRPr>
            </a:p>
          </p:txBody>
        </p:sp>
      </p:grpSp>
      <p:grpSp>
        <p:nvGrpSpPr>
          <p:cNvPr id="4" name="Group 10"/>
          <p:cNvGrpSpPr/>
          <p:nvPr/>
        </p:nvGrpSpPr>
        <p:grpSpPr>
          <a:xfrm>
            <a:off x="3779838" y="549275"/>
            <a:ext cx="288925" cy="4608513"/>
            <a:chOff x="0" y="0"/>
            <a:chExt cx="181" cy="2903"/>
          </a:xfrm>
        </p:grpSpPr>
        <p:grpSp>
          <p:nvGrpSpPr>
            <p:cNvPr id="9236" name="Group 11"/>
            <p:cNvGrpSpPr/>
            <p:nvPr/>
          </p:nvGrpSpPr>
          <p:grpSpPr>
            <a:xfrm>
              <a:off x="0" y="136"/>
              <a:ext cx="181" cy="2767"/>
              <a:chOff x="0" y="0"/>
              <a:chExt cx="272" cy="2450"/>
            </a:xfrm>
          </p:grpSpPr>
          <p:sp>
            <p:nvSpPr>
              <p:cNvPr id="9238" name="Rectangle 12"/>
              <p:cNvSpPr/>
              <p:nvPr/>
            </p:nvSpPr>
            <p:spPr>
              <a:xfrm>
                <a:off x="0" y="0"/>
                <a:ext cx="272" cy="1815"/>
              </a:xfrm>
              <a:prstGeom prst="rect">
                <a:avLst/>
              </a:prstGeom>
              <a:solidFill>
                <a:srgbClr val="F30000"/>
              </a:solidFill>
              <a:ln w="9525" cap="flat" cmpd="sng">
                <a:solidFill>
                  <a:srgbClr val="F3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endParaRPr lang="zh-CN" altLang="en-US" sz="3600" b="1" dirty="0">
                  <a:solidFill>
                    <a:srgbClr val="002EC2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9239" name="Rectangle 13"/>
              <p:cNvSpPr/>
              <p:nvPr/>
            </p:nvSpPr>
            <p:spPr>
              <a:xfrm>
                <a:off x="0" y="1815"/>
                <a:ext cx="272" cy="635"/>
              </a:xfrm>
              <a:prstGeom prst="rect">
                <a:avLst/>
              </a:prstGeom>
              <a:solidFill>
                <a:srgbClr val="F30000"/>
              </a:solidFill>
              <a:ln w="9525" cap="flat" cmpd="sng">
                <a:solidFill>
                  <a:srgbClr val="F3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endParaRPr lang="zh-CN" altLang="en-US" sz="3600" b="1" dirty="0">
                  <a:solidFill>
                    <a:srgbClr val="002EC2"/>
                  </a:solidFill>
                  <a:latin typeface="Arial" panose="020B0604020202020204" pitchFamily="34" charset="0"/>
                </a:endParaRPr>
              </a:p>
            </p:txBody>
          </p:sp>
        </p:grpSp>
        <p:sp>
          <p:nvSpPr>
            <p:cNvPr id="9237" name="Rectangle 14"/>
            <p:cNvSpPr/>
            <p:nvPr/>
          </p:nvSpPr>
          <p:spPr>
            <a:xfrm>
              <a:off x="0" y="0"/>
              <a:ext cx="181" cy="181"/>
            </a:xfrm>
            <a:prstGeom prst="rect">
              <a:avLst/>
            </a:prstGeom>
            <a:solidFill>
              <a:schemeClr val="bg1"/>
            </a:solidFill>
            <a:ln w="9525" cap="flat" cmpd="sng">
              <a:solidFill>
                <a:srgbClr val="F3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 dirty="0">
                <a:solidFill>
                  <a:srgbClr val="002EC2"/>
                </a:solidFill>
                <a:latin typeface="Arial" panose="020B0604020202020204" pitchFamily="34" charset="0"/>
              </a:endParaRPr>
            </a:p>
          </p:txBody>
        </p:sp>
      </p:grpSp>
      <p:grpSp>
        <p:nvGrpSpPr>
          <p:cNvPr id="6" name="Group 15"/>
          <p:cNvGrpSpPr/>
          <p:nvPr/>
        </p:nvGrpSpPr>
        <p:grpSpPr>
          <a:xfrm>
            <a:off x="3276600" y="4437063"/>
            <a:ext cx="1295400" cy="2016125"/>
            <a:chOff x="0" y="0"/>
            <a:chExt cx="816" cy="1270"/>
          </a:xfrm>
        </p:grpSpPr>
        <p:sp>
          <p:nvSpPr>
            <p:cNvPr id="9233" name="AutoShape 16"/>
            <p:cNvSpPr/>
            <p:nvPr/>
          </p:nvSpPr>
          <p:spPr>
            <a:xfrm>
              <a:off x="0" y="182"/>
              <a:ext cx="816" cy="1088"/>
            </a:xfrm>
            <a:prstGeom prst="roundRect">
              <a:avLst>
                <a:gd name="adj" fmla="val 16667"/>
              </a:avLst>
            </a:prstGeom>
            <a:solidFill>
              <a:srgbClr val="F30000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 dirty="0">
                <a:solidFill>
                  <a:srgbClr val="002EC2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9234" name="Rectangle 17"/>
            <p:cNvSpPr/>
            <p:nvPr/>
          </p:nvSpPr>
          <p:spPr>
            <a:xfrm>
              <a:off x="136" y="0"/>
              <a:ext cx="544" cy="182"/>
            </a:xfrm>
            <a:prstGeom prst="rect">
              <a:avLst/>
            </a:prstGeom>
            <a:solidFill>
              <a:schemeClr val="tx2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 dirty="0">
                <a:solidFill>
                  <a:srgbClr val="002EC2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9235" name="Rectangle 18"/>
            <p:cNvSpPr/>
            <p:nvPr/>
          </p:nvSpPr>
          <p:spPr>
            <a:xfrm>
              <a:off x="90" y="46"/>
              <a:ext cx="635" cy="91"/>
            </a:xfrm>
            <a:prstGeom prst="rect">
              <a:avLst/>
            </a:prstGeom>
            <a:solidFill>
              <a:srgbClr val="46A3AA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 dirty="0">
                <a:solidFill>
                  <a:srgbClr val="002EC2"/>
                </a:solidFill>
                <a:latin typeface="Arial" panose="020B0604020202020204" pitchFamily="34" charset="0"/>
              </a:endParaRPr>
            </a:p>
          </p:txBody>
        </p:sp>
      </p:grpSp>
      <p:sp>
        <p:nvSpPr>
          <p:cNvPr id="62483" name="Rectangle 19"/>
          <p:cNvSpPr/>
          <p:nvPr/>
        </p:nvSpPr>
        <p:spPr>
          <a:xfrm>
            <a:off x="3779838" y="836613"/>
            <a:ext cx="287337" cy="3168650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rgbClr val="F3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3600" b="1" dirty="0">
              <a:solidFill>
                <a:srgbClr val="002EC2"/>
              </a:solidFill>
              <a:latin typeface="Arial" panose="020B0604020202020204" pitchFamily="34" charset="0"/>
            </a:endParaRPr>
          </a:p>
        </p:txBody>
      </p:sp>
      <p:sp>
        <p:nvSpPr>
          <p:cNvPr id="62484" name="Text Box 20"/>
          <p:cNvSpPr txBox="1"/>
          <p:nvPr/>
        </p:nvSpPr>
        <p:spPr>
          <a:xfrm>
            <a:off x="381000" y="3962400"/>
            <a:ext cx="2592388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4400" b="1" dirty="0">
                <a:solidFill>
                  <a:srgbClr val="3333F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放入</a:t>
            </a:r>
            <a:r>
              <a:rPr lang="zh-CN" altLang="en-US" sz="4400" b="1" dirty="0">
                <a:solidFill>
                  <a:srgbClr val="FF33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冷</a:t>
            </a:r>
            <a:r>
              <a:rPr lang="en-US" altLang="zh-CN" sz="4400" b="1" dirty="0">
                <a:solidFill>
                  <a:srgbClr val="3333F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水</a:t>
            </a:r>
            <a:endParaRPr lang="zh-CN" altLang="en-US" sz="4400" b="1" dirty="0">
              <a:solidFill>
                <a:srgbClr val="3333FF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62485" name="Text Box 21"/>
          <p:cNvSpPr txBox="1"/>
          <p:nvPr/>
        </p:nvSpPr>
        <p:spPr>
          <a:xfrm>
            <a:off x="457200" y="533400"/>
            <a:ext cx="3168650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4400" b="1" dirty="0">
                <a:solidFill>
                  <a:srgbClr val="3333F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放入</a:t>
            </a:r>
            <a:r>
              <a:rPr lang="zh-CN" altLang="en-US" sz="4400" b="1" dirty="0">
                <a:solidFill>
                  <a:srgbClr val="FF33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热</a:t>
            </a:r>
            <a:r>
              <a:rPr lang="en-US" altLang="zh-CN" sz="4400" b="1" dirty="0">
                <a:solidFill>
                  <a:srgbClr val="3333F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水中</a:t>
            </a:r>
            <a:endParaRPr lang="zh-CN" altLang="en-US" sz="4400" b="1" dirty="0">
              <a:solidFill>
                <a:srgbClr val="3333FF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62487" name="Text Box 23"/>
          <p:cNvSpPr txBox="1">
            <a:spLocks noChangeArrowheads="1"/>
          </p:cNvSpPr>
          <p:nvPr/>
        </p:nvSpPr>
        <p:spPr bwMode="auto">
          <a:xfrm>
            <a:off x="5181600" y="304800"/>
            <a:ext cx="3048000" cy="8001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kumimoji="1" lang="zh-CN" altLang="en-US" sz="4000" b="1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自制</a:t>
            </a:r>
            <a:r>
              <a:rPr kumimoji="1" lang="zh-CN" altLang="en-US" sz="4400" b="1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温度计</a:t>
            </a:r>
          </a:p>
        </p:txBody>
      </p:sp>
      <p:sp>
        <p:nvSpPr>
          <p:cNvPr id="62488" name="Text Box 24"/>
          <p:cNvSpPr txBox="1"/>
          <p:nvPr/>
        </p:nvSpPr>
        <p:spPr>
          <a:xfrm>
            <a:off x="1619250" y="404813"/>
            <a:ext cx="609600" cy="1654175"/>
          </a:xfrm>
          <a:prstGeom prst="rect">
            <a:avLst/>
          </a:prstGeom>
          <a:noFill/>
          <a:ln w="3810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en-US" altLang="zh-CN" sz="4000" b="1" dirty="0">
              <a:solidFill>
                <a:srgbClr val="FF3300"/>
              </a:solidFill>
              <a:latin typeface="Arial" panose="020B0604020202020204" pitchFamily="34" charset="0"/>
              <a:ea typeface="楷体_GB2312" pitchFamily="49" charset="-122"/>
            </a:endParaRPr>
          </a:p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4000" b="1" dirty="0">
                <a:solidFill>
                  <a:srgbClr val="FF3300"/>
                </a:solidFill>
                <a:latin typeface="Arial" panose="020B0604020202020204" pitchFamily="34" charset="0"/>
                <a:ea typeface="楷体_GB2312" pitchFamily="49" charset="-122"/>
              </a:rPr>
              <a:t>胀</a:t>
            </a:r>
          </a:p>
        </p:txBody>
      </p:sp>
      <p:sp>
        <p:nvSpPr>
          <p:cNvPr id="62489" name="Text Box 25"/>
          <p:cNvSpPr txBox="1"/>
          <p:nvPr/>
        </p:nvSpPr>
        <p:spPr>
          <a:xfrm>
            <a:off x="1524000" y="3810000"/>
            <a:ext cx="685800" cy="1654175"/>
          </a:xfrm>
          <a:prstGeom prst="rect">
            <a:avLst/>
          </a:prstGeom>
          <a:noFill/>
          <a:ln w="3810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en-US" altLang="zh-CN" sz="4000" b="1" dirty="0">
              <a:solidFill>
                <a:srgbClr val="FF3300"/>
              </a:solidFill>
              <a:latin typeface="Arial" panose="020B0604020202020204" pitchFamily="34" charset="0"/>
              <a:ea typeface="楷体_GB2312" pitchFamily="49" charset="-122"/>
            </a:endParaRPr>
          </a:p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4000" b="1" dirty="0">
                <a:solidFill>
                  <a:srgbClr val="FF3300"/>
                </a:solidFill>
                <a:latin typeface="Arial" panose="020B0604020202020204" pitchFamily="34" charset="0"/>
                <a:ea typeface="楷体_GB2312" pitchFamily="49" charset="-122"/>
              </a:rPr>
              <a:t>缩</a:t>
            </a:r>
          </a:p>
        </p:txBody>
      </p:sp>
      <p:sp>
        <p:nvSpPr>
          <p:cNvPr id="62496" name="Text Box 32"/>
          <p:cNvSpPr txBox="1"/>
          <p:nvPr/>
        </p:nvSpPr>
        <p:spPr>
          <a:xfrm>
            <a:off x="5219700" y="1484313"/>
            <a:ext cx="2881313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4000" b="1" dirty="0">
                <a:solidFill>
                  <a:srgbClr val="FF3300"/>
                </a:solidFill>
                <a:latin typeface="Arial" panose="020B0604020202020204" pitchFamily="34" charset="0"/>
              </a:rPr>
              <a:t>列举缺点</a:t>
            </a:r>
          </a:p>
        </p:txBody>
      </p:sp>
      <p:sp>
        <p:nvSpPr>
          <p:cNvPr id="62497" name="Text Box 33"/>
          <p:cNvSpPr txBox="1"/>
          <p:nvPr/>
        </p:nvSpPr>
        <p:spPr>
          <a:xfrm>
            <a:off x="4787900" y="2708275"/>
            <a:ext cx="3671888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4000" b="1" dirty="0">
                <a:solidFill>
                  <a:srgbClr val="3333FF"/>
                </a:solidFill>
                <a:latin typeface="Arial Black" panose="020B0A04020102020204" pitchFamily="34" charset="0"/>
                <a:ea typeface="黑体" panose="02010609060101010101" pitchFamily="49" charset="-122"/>
              </a:rPr>
              <a:t>1</a:t>
            </a:r>
            <a:r>
              <a:rPr lang="zh-CN" altLang="en-US" sz="4000" b="1" dirty="0">
                <a:solidFill>
                  <a:srgbClr val="3333FF"/>
                </a:solidFill>
                <a:latin typeface="Arial Black" panose="020B0A04020102020204" pitchFamily="34" charset="0"/>
                <a:ea typeface="黑体" panose="02010609060101010101" pitchFamily="49" charset="-122"/>
              </a:rPr>
              <a:t>、没有刻度</a:t>
            </a:r>
          </a:p>
        </p:txBody>
      </p:sp>
      <p:sp>
        <p:nvSpPr>
          <p:cNvPr id="62498" name="Text Box 34"/>
          <p:cNvSpPr txBox="1"/>
          <p:nvPr/>
        </p:nvSpPr>
        <p:spPr>
          <a:xfrm>
            <a:off x="4859338" y="3644900"/>
            <a:ext cx="349250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4000" b="1" dirty="0">
                <a:solidFill>
                  <a:srgbClr val="0000FF"/>
                </a:solidFill>
                <a:latin typeface="Arial Black" panose="020B0A04020102020204" pitchFamily="34" charset="0"/>
                <a:ea typeface="黑体" panose="02010609060101010101" pitchFamily="49" charset="-122"/>
              </a:rPr>
              <a:t>2</a:t>
            </a:r>
            <a:r>
              <a:rPr lang="zh-CN" altLang="en-US" sz="4000" b="1" dirty="0">
                <a:solidFill>
                  <a:srgbClr val="0000FF"/>
                </a:solidFill>
                <a:latin typeface="Arial Black" panose="020B0A04020102020204" pitchFamily="34" charset="0"/>
                <a:ea typeface="黑体" panose="02010609060101010101" pitchFamily="49" charset="-122"/>
              </a:rPr>
              <a:t>、体积太大</a:t>
            </a:r>
          </a:p>
        </p:txBody>
      </p:sp>
      <p:sp>
        <p:nvSpPr>
          <p:cNvPr id="62500" name="Text Box 36"/>
          <p:cNvSpPr txBox="1"/>
          <p:nvPr/>
        </p:nvSpPr>
        <p:spPr>
          <a:xfrm>
            <a:off x="4787900" y="4652963"/>
            <a:ext cx="4356100" cy="701675"/>
          </a:xfrm>
          <a:prstGeom prst="rect">
            <a:avLst/>
          </a:prstGeom>
          <a:noFill/>
          <a:ln w="0">
            <a:noFill/>
          </a:ln>
        </p:spPr>
        <p:txBody>
          <a:bodyPr lIns="90000" tIns="46800" rIns="90000" bIns="4680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4000" b="1" dirty="0">
                <a:solidFill>
                  <a:srgbClr val="0000FF"/>
                </a:solidFill>
                <a:latin typeface="Arial Black" panose="020B0A04020102020204" pitchFamily="34" charset="0"/>
                <a:ea typeface="黑体" panose="02010609060101010101" pitchFamily="49" charset="-122"/>
              </a:rPr>
              <a:t>3</a:t>
            </a:r>
            <a:r>
              <a:rPr lang="zh-CN" altLang="en-US" sz="4000" b="1" dirty="0">
                <a:solidFill>
                  <a:srgbClr val="0000FF"/>
                </a:solidFill>
                <a:latin typeface="Arial Black" panose="020B0A04020102020204" pitchFamily="34" charset="0"/>
                <a:ea typeface="黑体" panose="02010609060101010101" pitchFamily="49" charset="-122"/>
              </a:rPr>
              <a:t>、</a:t>
            </a:r>
            <a:r>
              <a:rPr lang="zh-CN" altLang="en-US" sz="40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液体容易露出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xit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6" dur="3000"/>
                                        <p:tgtEl>
                                          <p:spTgt spid="624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indefinite" fill="hold">
                                          <p:stCondLst>
                                            <p:cond delay="2998"/>
                                          </p:stCondLst>
                                        </p:cTn>
                                        <p:tgtEl>
                                          <p:spTgt spid="62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500"/>
                                        <p:tgtEl>
                                          <p:spTgt spid="624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4" dur="5000"/>
                                        <p:tgtEl>
                                          <p:spTgt spid="624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indefinite" fill="hold">
                                          <p:stCondLst>
                                            <p:cond delay="4998"/>
                                          </p:stCondLst>
                                        </p:cTn>
                                        <p:tgtEl>
                                          <p:spTgt spid="62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0" dur="500"/>
                                        <p:tgtEl>
                                          <p:spTgt spid="62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624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624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624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624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7" dur="500"/>
                                        <p:tgtEl>
                                          <p:spTgt spid="62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2" dur="2000"/>
                                        <p:tgtEl>
                                          <p:spTgt spid="62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9" grpId="0" bldLvl="0" animBg="1"/>
      <p:bldP spid="62469" grpId="1" bldLvl="0" animBg="1"/>
      <p:bldP spid="62469" grpId="2" bldLvl="0" animBg="1"/>
      <p:bldP spid="62483" grpId="0" bldLvl="0" animBg="1"/>
      <p:bldP spid="62483" grpId="1" bldLvl="0" animBg="1"/>
      <p:bldP spid="62484" grpId="0"/>
      <p:bldP spid="62485" grpId="0"/>
      <p:bldP spid="62488" grpId="0" bldLvl="0" animBg="1"/>
      <p:bldP spid="62489" grpId="0" bldLvl="0" animBg="1"/>
      <p:bldP spid="62496" grpId="0"/>
      <p:bldP spid="62497" grpId="0"/>
      <p:bldP spid="62498" grpId="0"/>
      <p:bldP spid="6250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0FFFB">
                <a:alpha val="100000"/>
              </a:srgbClr>
            </a:gs>
            <a:gs pos="74001">
              <a:srgbClr val="75FFDD">
                <a:alpha val="100000"/>
              </a:srgbClr>
            </a:gs>
            <a:gs pos="83000">
              <a:srgbClr val="75FFDD">
                <a:alpha val="100000"/>
              </a:srgbClr>
            </a:gs>
            <a:gs pos="100000">
              <a:srgbClr val="A3FFE8">
                <a:alpha val="100000"/>
              </a:srgbClr>
            </a:gs>
          </a:gsLst>
          <a:lin ang="600000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7" name="Text Box 3"/>
          <p:cNvSpPr txBox="1"/>
          <p:nvPr/>
        </p:nvSpPr>
        <p:spPr>
          <a:xfrm>
            <a:off x="827088" y="2708275"/>
            <a:ext cx="7705725" cy="1920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200" b="1" dirty="0">
                <a:solidFill>
                  <a:srgbClr val="FF3300"/>
                </a:solidFill>
              </a:rPr>
              <a:t>           </a:t>
            </a:r>
            <a:r>
              <a:rPr lang="zh-CN" altLang="en-US" sz="4000" b="1" dirty="0">
                <a:solidFill>
                  <a:srgbClr val="002EC2"/>
                </a:solidFill>
              </a:rPr>
              <a:t>家庭和实验室常用的温度计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4000" b="1" dirty="0">
                <a:solidFill>
                  <a:srgbClr val="002EC2"/>
                </a:solidFill>
              </a:rPr>
              <a:t>是根据（</a:t>
            </a:r>
            <a:r>
              <a:rPr lang="zh-CN" altLang="en-US" sz="4000" b="1" dirty="0">
                <a:solidFill>
                  <a:srgbClr val="FF0000"/>
                </a:solidFill>
              </a:rPr>
              <a:t>                                    </a:t>
            </a:r>
            <a:r>
              <a:rPr lang="zh-CN" altLang="en-US" sz="4000" b="1" dirty="0">
                <a:solidFill>
                  <a:srgbClr val="002EC2"/>
                </a:solidFill>
              </a:rPr>
              <a:t>）</a:t>
            </a:r>
            <a:r>
              <a:rPr lang="zh-CN" altLang="en-US" sz="4000" b="1" dirty="0">
                <a:solidFill>
                  <a:srgbClr val="FF0000"/>
                </a:solidFill>
              </a:rPr>
              <a:t>液体的热胀冷缩 </a:t>
            </a:r>
            <a:r>
              <a:rPr lang="zh-CN" altLang="en-US" sz="4000" b="1" dirty="0">
                <a:solidFill>
                  <a:srgbClr val="002EC2"/>
                </a:solidFill>
              </a:rPr>
              <a:t>的性质制成的。</a:t>
            </a:r>
          </a:p>
        </p:txBody>
      </p:sp>
      <p:sp>
        <p:nvSpPr>
          <p:cNvPr id="10243" name="Text Box 4"/>
          <p:cNvSpPr txBox="1"/>
          <p:nvPr/>
        </p:nvSpPr>
        <p:spPr>
          <a:xfrm>
            <a:off x="755650" y="1196975"/>
            <a:ext cx="7416800" cy="1006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6000" b="1" dirty="0">
                <a:solidFill>
                  <a:srgbClr val="009900"/>
                </a:solidFill>
              </a:rPr>
              <a:t>温度计的测温原理：</a:t>
            </a:r>
          </a:p>
        </p:txBody>
      </p:sp>
      <p:sp>
        <p:nvSpPr>
          <p:cNvPr id="129032" name="Text Box 8"/>
          <p:cNvSpPr txBox="1"/>
          <p:nvPr/>
        </p:nvSpPr>
        <p:spPr>
          <a:xfrm>
            <a:off x="2987675" y="3357563"/>
            <a:ext cx="4681538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600" b="1" dirty="0">
                <a:solidFill>
                  <a:srgbClr val="002EC2"/>
                </a:solidFill>
                <a:latin typeface="Arial" panose="020B0604020202020204" pitchFamily="34" charset="0"/>
              </a:rPr>
              <a:t>  </a:t>
            </a:r>
            <a:r>
              <a:rPr lang="zh-CN" altLang="en-US" sz="3600" b="1" dirty="0">
                <a:solidFill>
                  <a:srgbClr val="009900"/>
                </a:solidFill>
                <a:latin typeface="Arial" panose="020B0604020202020204" pitchFamily="34" charset="0"/>
              </a:rPr>
              <a:t>水银、酒精、煤油等</a:t>
            </a:r>
            <a:r>
              <a:rPr lang="zh-CN" altLang="en-US" sz="3600" b="1" dirty="0">
                <a:solidFill>
                  <a:srgbClr val="002EC2"/>
                </a:solidFill>
                <a:latin typeface="Arial" panose="020B0604020202020204" pitchFamily="34" charset="0"/>
              </a:rPr>
              <a:t>  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9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9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9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9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9027" grpId="0"/>
      <p:bldP spid="12903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3886200" y="838200"/>
            <a:ext cx="1295400" cy="5638800"/>
            <a:chOff x="2400" y="145"/>
            <a:chExt cx="768" cy="3936"/>
          </a:xfrm>
        </p:grpSpPr>
        <p:grpSp>
          <p:nvGrpSpPr>
            <p:cNvPr id="11284" name="Group 3"/>
            <p:cNvGrpSpPr/>
            <p:nvPr/>
          </p:nvGrpSpPr>
          <p:grpSpPr>
            <a:xfrm>
              <a:off x="2400" y="145"/>
              <a:ext cx="585" cy="3936"/>
              <a:chOff x="2400" y="145"/>
              <a:chExt cx="585" cy="3936"/>
            </a:xfrm>
          </p:grpSpPr>
          <p:grpSp>
            <p:nvGrpSpPr>
              <p:cNvPr id="11410" name="Group 4"/>
              <p:cNvGrpSpPr/>
              <p:nvPr/>
            </p:nvGrpSpPr>
            <p:grpSpPr>
              <a:xfrm>
                <a:off x="2400" y="145"/>
                <a:ext cx="432" cy="3936"/>
                <a:chOff x="2400" y="384"/>
                <a:chExt cx="336" cy="3552"/>
              </a:xfrm>
            </p:grpSpPr>
            <p:sp>
              <p:nvSpPr>
                <p:cNvPr id="11412" name="AutoShape 5"/>
                <p:cNvSpPr/>
                <p:nvPr/>
              </p:nvSpPr>
              <p:spPr>
                <a:xfrm>
                  <a:off x="2400" y="720"/>
                  <a:ext cx="336" cy="2928"/>
                </a:xfrm>
                <a:prstGeom prst="roundRect">
                  <a:avLst>
                    <a:gd name="adj" fmla="val 16667"/>
                  </a:avLst>
                </a:prstGeom>
                <a:solidFill>
                  <a:schemeClr val="bg1"/>
                </a:solidFill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buNone/>
                  </a:pPr>
                  <a:endParaRPr lang="zh-CN" altLang="en-US" sz="3600" b="1" dirty="0">
                    <a:solidFill>
                      <a:srgbClr val="002EC2"/>
                    </a:solidFill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11413" name="AutoShape 6"/>
                <p:cNvSpPr/>
                <p:nvPr/>
              </p:nvSpPr>
              <p:spPr>
                <a:xfrm>
                  <a:off x="2518" y="912"/>
                  <a:ext cx="48" cy="2736"/>
                </a:xfrm>
                <a:prstGeom prst="roundRect">
                  <a:avLst>
                    <a:gd name="adj" fmla="val 16667"/>
                  </a:avLst>
                </a:prstGeom>
                <a:solidFill>
                  <a:schemeClr val="bg1"/>
                </a:solidFill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buNone/>
                  </a:pPr>
                  <a:endParaRPr lang="zh-CN" altLang="en-US" sz="3600" b="1" dirty="0">
                    <a:solidFill>
                      <a:srgbClr val="002EC2"/>
                    </a:solidFill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11414" name="AutoShape 7"/>
                <p:cNvSpPr/>
                <p:nvPr/>
              </p:nvSpPr>
              <p:spPr>
                <a:xfrm>
                  <a:off x="2518" y="2492"/>
                  <a:ext cx="48" cy="1152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FF0000"/>
                </a:solidFill>
                <a:ln w="9525" cap="flat" cmpd="sng">
                  <a:solidFill>
                    <a:srgbClr val="FF0000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buNone/>
                  </a:pPr>
                  <a:endParaRPr lang="zh-CN" altLang="zh-CN" sz="2400" b="1" dirty="0">
                    <a:solidFill>
                      <a:srgbClr val="FF0000"/>
                    </a:solidFill>
                  </a:endParaRPr>
                </a:p>
              </p:txBody>
            </p:sp>
            <p:sp>
              <p:nvSpPr>
                <p:cNvPr id="11415" name="AutoShape 8"/>
                <p:cNvSpPr/>
                <p:nvPr/>
              </p:nvSpPr>
              <p:spPr>
                <a:xfrm>
                  <a:off x="2400" y="384"/>
                  <a:ext cx="336" cy="336"/>
                </a:xfrm>
                <a:custGeom>
                  <a:avLst/>
                  <a:gdLst>
                    <a:gd name="txL" fmla="*/ 0 w 21600"/>
                    <a:gd name="txT" fmla="*/ 0 h 21600"/>
                    <a:gd name="txR" fmla="*/ 21600 w 21600"/>
                    <a:gd name="txB" fmla="*/ 21600 h 21600"/>
                  </a:gdLst>
                  <a:ahLst/>
                  <a:cxnLst>
                    <a:cxn ang="0">
                      <a:pos x="0" y="10800"/>
                    </a:cxn>
                    <a:cxn ang="0">
                      <a:pos x="10800" y="0"/>
                    </a:cxn>
                    <a:cxn ang="0">
                      <a:pos x="21600" y="10800"/>
                    </a:cxn>
                    <a:cxn ang="0">
                      <a:pos x="10800" y="21600"/>
                    </a:cxn>
                    <a:cxn ang="0">
                      <a:pos x="0" y="10800"/>
                    </a:cxn>
                    <a:cxn ang="0">
                      <a:pos x="5400" y="10800"/>
                    </a:cxn>
                    <a:cxn ang="0">
                      <a:pos x="10800" y="16200"/>
                    </a:cxn>
                    <a:cxn ang="0">
                      <a:pos x="16200" y="10800"/>
                    </a:cxn>
                    <a:cxn ang="0">
                      <a:pos x="10800" y="5400"/>
                    </a:cxn>
                    <a:cxn ang="0">
                      <a:pos x="5400" y="10800"/>
                    </a:cxn>
                  </a:cxnLst>
                  <a:rect l="txL" t="txT" r="txR" b="txB"/>
                  <a:pathLst>
                    <a:path w="21600" h="21600">
                      <a:moveTo>
                        <a:pt x="0" y="10800"/>
                      </a:moveTo>
                      <a:cubicBezTo>
                        <a:pt x="0" y="4835"/>
                        <a:pt x="4835" y="0"/>
                        <a:pt x="10800" y="0"/>
                      </a:cubicBezTo>
                      <a:cubicBezTo>
                        <a:pt x="16765" y="0"/>
                        <a:pt x="21600" y="4835"/>
                        <a:pt x="21600" y="10800"/>
                      </a:cubicBezTo>
                      <a:cubicBezTo>
                        <a:pt x="21600" y="16765"/>
                        <a:pt x="16765" y="21600"/>
                        <a:pt x="10800" y="21600"/>
                      </a:cubicBezTo>
                      <a:cubicBezTo>
                        <a:pt x="4835" y="21600"/>
                        <a:pt x="0" y="16765"/>
                        <a:pt x="0" y="10800"/>
                      </a:cubicBezTo>
                      <a:close/>
                      <a:moveTo>
                        <a:pt x="5400" y="10800"/>
                      </a:moveTo>
                      <a:cubicBezTo>
                        <a:pt x="5400" y="13782"/>
                        <a:pt x="7818" y="16200"/>
                        <a:pt x="10800" y="16200"/>
                      </a:cubicBezTo>
                      <a:cubicBezTo>
                        <a:pt x="13782" y="16200"/>
                        <a:pt x="16200" y="13782"/>
                        <a:pt x="16200" y="10800"/>
                      </a:cubicBezTo>
                      <a:cubicBezTo>
                        <a:pt x="16200" y="7818"/>
                        <a:pt x="13782" y="5400"/>
                        <a:pt x="10800" y="5400"/>
                      </a:cubicBezTo>
                      <a:cubicBezTo>
                        <a:pt x="7818" y="5400"/>
                        <a:pt x="5400" y="7818"/>
                        <a:pt x="5400" y="10800"/>
                      </a:cubicBezTo>
                      <a:close/>
                    </a:path>
                  </a:pathLst>
                </a:custGeom>
                <a:solidFill>
                  <a:schemeClr val="bg1">
                    <a:alpha val="100000"/>
                  </a:schemeClr>
                </a:solidFill>
                <a:ln w="9525" cap="flat" cmpd="sng">
                  <a:solidFill>
                    <a:schemeClr val="tx1">
                      <a:alpha val="10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buNone/>
                  </a:pPr>
                  <a:endParaRPr lang="zh-CN" altLang="en-US" sz="3600" b="1">
                    <a:solidFill>
                      <a:srgbClr val="002EC2"/>
                    </a:solidFill>
                    <a:ea typeface="楷体_GB2312" pitchFamily="49" charset="-122"/>
                  </a:endParaRPr>
                </a:p>
              </p:txBody>
            </p:sp>
            <p:sp>
              <p:nvSpPr>
                <p:cNvPr id="11416" name="AutoShape 9"/>
                <p:cNvSpPr/>
                <p:nvPr/>
              </p:nvSpPr>
              <p:spPr>
                <a:xfrm>
                  <a:off x="2448" y="3600"/>
                  <a:ext cx="192" cy="336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FF0000"/>
                </a:solidFill>
                <a:ln w="9525" cap="flat" cmpd="sng">
                  <a:solidFill>
                    <a:srgbClr val="FF0000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buNone/>
                  </a:pPr>
                  <a:endParaRPr lang="zh-CN" altLang="en-US" sz="3600" b="1" dirty="0">
                    <a:solidFill>
                      <a:srgbClr val="002EC2"/>
                    </a:solidFill>
                    <a:latin typeface="Arial" panose="020B0604020202020204" pitchFamily="34" charset="0"/>
                  </a:endParaRPr>
                </a:p>
              </p:txBody>
            </p:sp>
          </p:grpSp>
          <p:sp>
            <p:nvSpPr>
              <p:cNvPr id="11411" name="Text Box 10"/>
              <p:cNvSpPr txBox="1"/>
              <p:nvPr/>
            </p:nvSpPr>
            <p:spPr>
              <a:xfrm>
                <a:off x="2486" y="480"/>
                <a:ext cx="499" cy="31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r>
                  <a:rPr lang="en-US" altLang="zh-CN" sz="2400" b="1" dirty="0">
                    <a:solidFill>
                      <a:srgbClr val="002EC2"/>
                    </a:solidFill>
                    <a:ea typeface="楷体_GB2312" pitchFamily="49" charset="-122"/>
                    <a:cs typeface="Times New Roman" panose="02020603050405020304" pitchFamily="18" charset="0"/>
                  </a:rPr>
                  <a:t>°C</a:t>
                </a:r>
                <a:endParaRPr lang="en-US" altLang="zh-CN" sz="2400" b="1" dirty="0">
                  <a:solidFill>
                    <a:srgbClr val="002EC2"/>
                  </a:solidFill>
                </a:endParaRPr>
              </a:p>
            </p:txBody>
          </p:sp>
        </p:grpSp>
        <p:grpSp>
          <p:nvGrpSpPr>
            <p:cNvPr id="11285" name="Group 11"/>
            <p:cNvGrpSpPr/>
            <p:nvPr/>
          </p:nvGrpSpPr>
          <p:grpSpPr>
            <a:xfrm>
              <a:off x="2688" y="911"/>
              <a:ext cx="480" cy="2807"/>
              <a:chOff x="2688" y="911"/>
              <a:chExt cx="480" cy="2807"/>
            </a:xfrm>
          </p:grpSpPr>
          <p:sp>
            <p:nvSpPr>
              <p:cNvPr id="11286" name="Text Box 12"/>
              <p:cNvSpPr txBox="1"/>
              <p:nvPr/>
            </p:nvSpPr>
            <p:spPr>
              <a:xfrm>
                <a:off x="2880" y="911"/>
                <a:ext cx="288" cy="280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lIns="0" tIns="0" rIns="0" bIns="0">
                <a:spAutoFit/>
              </a:bodyPr>
              <a:lstStyle/>
              <a:p>
                <a:pPr fontAlgn="base">
                  <a:lnSpc>
                    <a:spcPct val="90000"/>
                  </a:lnSpc>
                  <a:spcBef>
                    <a:spcPct val="5000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r>
                  <a:rPr lang="en-US" altLang="zh-CN" sz="1200" b="1" dirty="0">
                    <a:solidFill>
                      <a:srgbClr val="002EC2"/>
                    </a:solidFill>
                  </a:rPr>
                  <a:t>120</a:t>
                </a:r>
              </a:p>
              <a:p>
                <a:pPr fontAlgn="base">
                  <a:lnSpc>
                    <a:spcPct val="90000"/>
                  </a:lnSpc>
                  <a:spcBef>
                    <a:spcPct val="5000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r>
                  <a:rPr lang="en-US" altLang="zh-CN" sz="1200" b="1" dirty="0">
                    <a:solidFill>
                      <a:srgbClr val="002EC2"/>
                    </a:solidFill>
                  </a:rPr>
                  <a:t>110</a:t>
                </a:r>
              </a:p>
              <a:p>
                <a:pPr fontAlgn="base">
                  <a:lnSpc>
                    <a:spcPct val="90000"/>
                  </a:lnSpc>
                  <a:spcBef>
                    <a:spcPct val="5000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r>
                  <a:rPr lang="en-US" altLang="zh-CN" sz="1200" b="1" dirty="0">
                    <a:solidFill>
                      <a:srgbClr val="002EC2"/>
                    </a:solidFill>
                  </a:rPr>
                  <a:t>100</a:t>
                </a:r>
              </a:p>
              <a:p>
                <a:pPr fontAlgn="base">
                  <a:lnSpc>
                    <a:spcPct val="90000"/>
                  </a:lnSpc>
                  <a:spcBef>
                    <a:spcPct val="5000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r>
                  <a:rPr lang="en-US" altLang="zh-CN" sz="1200" b="1" dirty="0">
                    <a:solidFill>
                      <a:srgbClr val="002EC2"/>
                    </a:solidFill>
                  </a:rPr>
                  <a:t>90</a:t>
                </a:r>
              </a:p>
              <a:p>
                <a:pPr fontAlgn="base">
                  <a:lnSpc>
                    <a:spcPct val="90000"/>
                  </a:lnSpc>
                  <a:spcBef>
                    <a:spcPct val="5000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r>
                  <a:rPr lang="en-US" altLang="zh-CN" sz="1200" b="1" dirty="0">
                    <a:solidFill>
                      <a:srgbClr val="002EC2"/>
                    </a:solidFill>
                  </a:rPr>
                  <a:t>80</a:t>
                </a:r>
              </a:p>
              <a:p>
                <a:pPr fontAlgn="base">
                  <a:lnSpc>
                    <a:spcPct val="90000"/>
                  </a:lnSpc>
                  <a:spcBef>
                    <a:spcPct val="5000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r>
                  <a:rPr lang="en-US" altLang="zh-CN" sz="1200" b="1" dirty="0">
                    <a:solidFill>
                      <a:srgbClr val="002EC2"/>
                    </a:solidFill>
                  </a:rPr>
                  <a:t>70</a:t>
                </a:r>
              </a:p>
              <a:p>
                <a:pPr fontAlgn="base">
                  <a:lnSpc>
                    <a:spcPct val="90000"/>
                  </a:lnSpc>
                  <a:spcBef>
                    <a:spcPct val="5000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r>
                  <a:rPr lang="en-US" altLang="zh-CN" sz="1200" b="1" dirty="0">
                    <a:solidFill>
                      <a:srgbClr val="002EC2"/>
                    </a:solidFill>
                  </a:rPr>
                  <a:t>60</a:t>
                </a:r>
              </a:p>
              <a:p>
                <a:pPr fontAlgn="base">
                  <a:lnSpc>
                    <a:spcPct val="90000"/>
                  </a:lnSpc>
                  <a:spcBef>
                    <a:spcPct val="5000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r>
                  <a:rPr lang="en-US" altLang="zh-CN" sz="1200" b="1" dirty="0">
                    <a:solidFill>
                      <a:srgbClr val="002EC2"/>
                    </a:solidFill>
                  </a:rPr>
                  <a:t>50</a:t>
                </a:r>
              </a:p>
              <a:p>
                <a:pPr fontAlgn="base">
                  <a:lnSpc>
                    <a:spcPct val="90000"/>
                  </a:lnSpc>
                  <a:spcBef>
                    <a:spcPct val="5000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r>
                  <a:rPr lang="en-US" altLang="zh-CN" sz="1200" b="1" dirty="0">
                    <a:solidFill>
                      <a:srgbClr val="002EC2"/>
                    </a:solidFill>
                  </a:rPr>
                  <a:t>40</a:t>
                </a:r>
              </a:p>
              <a:p>
                <a:pPr fontAlgn="base">
                  <a:lnSpc>
                    <a:spcPct val="90000"/>
                  </a:lnSpc>
                  <a:spcBef>
                    <a:spcPct val="5000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r>
                  <a:rPr lang="en-US" altLang="zh-CN" sz="1200" b="1" dirty="0">
                    <a:solidFill>
                      <a:srgbClr val="002EC2"/>
                    </a:solidFill>
                  </a:rPr>
                  <a:t>30</a:t>
                </a:r>
              </a:p>
              <a:p>
                <a:pPr fontAlgn="base">
                  <a:lnSpc>
                    <a:spcPct val="90000"/>
                  </a:lnSpc>
                  <a:spcBef>
                    <a:spcPct val="5000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r>
                  <a:rPr lang="en-US" altLang="zh-CN" sz="1200" b="1" dirty="0">
                    <a:solidFill>
                      <a:srgbClr val="002EC2"/>
                    </a:solidFill>
                  </a:rPr>
                  <a:t>20</a:t>
                </a:r>
              </a:p>
              <a:p>
                <a:pPr fontAlgn="base">
                  <a:lnSpc>
                    <a:spcPct val="90000"/>
                  </a:lnSpc>
                  <a:spcBef>
                    <a:spcPct val="5000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r>
                  <a:rPr lang="en-US" altLang="zh-CN" sz="1200" b="1" dirty="0">
                    <a:solidFill>
                      <a:srgbClr val="002EC2"/>
                    </a:solidFill>
                  </a:rPr>
                  <a:t>10</a:t>
                </a:r>
              </a:p>
              <a:p>
                <a:pPr fontAlgn="base">
                  <a:lnSpc>
                    <a:spcPct val="90000"/>
                  </a:lnSpc>
                  <a:spcBef>
                    <a:spcPct val="5000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r>
                  <a:rPr lang="en-US" altLang="zh-CN" sz="1200" b="1" dirty="0">
                    <a:solidFill>
                      <a:srgbClr val="002EC2"/>
                    </a:solidFill>
                  </a:rPr>
                  <a:t>0</a:t>
                </a:r>
              </a:p>
              <a:p>
                <a:pPr fontAlgn="base">
                  <a:lnSpc>
                    <a:spcPct val="90000"/>
                  </a:lnSpc>
                  <a:spcBef>
                    <a:spcPct val="5000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r>
                  <a:rPr lang="en-US" altLang="zh-CN" sz="1200" b="1" dirty="0">
                    <a:solidFill>
                      <a:srgbClr val="002EC2"/>
                    </a:solidFill>
                  </a:rPr>
                  <a:t>-10</a:t>
                </a:r>
              </a:p>
              <a:p>
                <a:pPr fontAlgn="base">
                  <a:lnSpc>
                    <a:spcPct val="90000"/>
                  </a:lnSpc>
                  <a:spcBef>
                    <a:spcPct val="5000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r>
                  <a:rPr lang="en-US" altLang="zh-CN" sz="1200" b="1" dirty="0">
                    <a:solidFill>
                      <a:srgbClr val="002EC2"/>
                    </a:solidFill>
                  </a:rPr>
                  <a:t>-20</a:t>
                </a:r>
              </a:p>
              <a:p>
                <a:pPr fontAlgn="base">
                  <a:lnSpc>
                    <a:spcPct val="90000"/>
                  </a:lnSpc>
                  <a:spcBef>
                    <a:spcPct val="5000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r>
                  <a:rPr lang="en-US" altLang="zh-CN" sz="1200" b="1" dirty="0">
                    <a:solidFill>
                      <a:srgbClr val="002EC2"/>
                    </a:solidFill>
                  </a:rPr>
                  <a:t>-30</a:t>
                </a:r>
              </a:p>
            </p:txBody>
          </p:sp>
          <p:grpSp>
            <p:nvGrpSpPr>
              <p:cNvPr id="11287" name="Group 13"/>
              <p:cNvGrpSpPr/>
              <p:nvPr/>
            </p:nvGrpSpPr>
            <p:grpSpPr>
              <a:xfrm>
                <a:off x="2688" y="960"/>
                <a:ext cx="144" cy="2448"/>
                <a:chOff x="2688" y="960"/>
                <a:chExt cx="144" cy="2448"/>
              </a:xfrm>
            </p:grpSpPr>
            <p:grpSp>
              <p:nvGrpSpPr>
                <p:cNvPr id="11288" name="Group 14"/>
                <p:cNvGrpSpPr/>
                <p:nvPr/>
              </p:nvGrpSpPr>
              <p:grpSpPr>
                <a:xfrm>
                  <a:off x="2688" y="960"/>
                  <a:ext cx="144" cy="2448"/>
                  <a:chOff x="3648" y="1152"/>
                  <a:chExt cx="107" cy="2304"/>
                </a:xfrm>
              </p:grpSpPr>
              <p:sp>
                <p:nvSpPr>
                  <p:cNvPr id="11394" name="Line 15"/>
                  <p:cNvSpPr/>
                  <p:nvPr/>
                </p:nvSpPr>
                <p:spPr>
                  <a:xfrm>
                    <a:off x="3648" y="1305"/>
                    <a:ext cx="107" cy="1"/>
                  </a:xfrm>
                  <a:prstGeom prst="line">
                    <a:avLst/>
                  </a:prstGeom>
                  <a:ln w="19050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1395" name="Line 16"/>
                  <p:cNvSpPr/>
                  <p:nvPr/>
                </p:nvSpPr>
                <p:spPr>
                  <a:xfrm>
                    <a:off x="3659" y="1613"/>
                    <a:ext cx="96" cy="0"/>
                  </a:xfrm>
                  <a:prstGeom prst="line">
                    <a:avLst/>
                  </a:prstGeom>
                  <a:ln w="19050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1396" name="Line 17"/>
                  <p:cNvSpPr/>
                  <p:nvPr/>
                </p:nvSpPr>
                <p:spPr>
                  <a:xfrm>
                    <a:off x="3659" y="1767"/>
                    <a:ext cx="96" cy="0"/>
                  </a:xfrm>
                  <a:prstGeom prst="line">
                    <a:avLst/>
                  </a:prstGeom>
                  <a:ln w="19050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1397" name="Line 18"/>
                  <p:cNvSpPr/>
                  <p:nvPr/>
                </p:nvSpPr>
                <p:spPr>
                  <a:xfrm>
                    <a:off x="3659" y="1920"/>
                    <a:ext cx="96" cy="0"/>
                  </a:xfrm>
                  <a:prstGeom prst="line">
                    <a:avLst/>
                  </a:prstGeom>
                  <a:ln w="19050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1398" name="Line 19"/>
                  <p:cNvSpPr/>
                  <p:nvPr/>
                </p:nvSpPr>
                <p:spPr>
                  <a:xfrm>
                    <a:off x="3659" y="2074"/>
                    <a:ext cx="96" cy="0"/>
                  </a:xfrm>
                  <a:prstGeom prst="line">
                    <a:avLst/>
                  </a:prstGeom>
                  <a:ln w="19050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1399" name="Line 20"/>
                  <p:cNvSpPr/>
                  <p:nvPr/>
                </p:nvSpPr>
                <p:spPr>
                  <a:xfrm>
                    <a:off x="3659" y="2227"/>
                    <a:ext cx="96" cy="0"/>
                  </a:xfrm>
                  <a:prstGeom prst="line">
                    <a:avLst/>
                  </a:prstGeom>
                  <a:ln w="19050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1400" name="Line 21"/>
                  <p:cNvSpPr/>
                  <p:nvPr/>
                </p:nvSpPr>
                <p:spPr>
                  <a:xfrm>
                    <a:off x="3659" y="2381"/>
                    <a:ext cx="96" cy="0"/>
                  </a:xfrm>
                  <a:prstGeom prst="line">
                    <a:avLst/>
                  </a:prstGeom>
                  <a:ln w="19050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1401" name="Line 22"/>
                  <p:cNvSpPr/>
                  <p:nvPr/>
                </p:nvSpPr>
                <p:spPr>
                  <a:xfrm>
                    <a:off x="3659" y="2534"/>
                    <a:ext cx="96" cy="0"/>
                  </a:xfrm>
                  <a:prstGeom prst="line">
                    <a:avLst/>
                  </a:prstGeom>
                  <a:ln w="19050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1402" name="Line 23"/>
                  <p:cNvSpPr/>
                  <p:nvPr/>
                </p:nvSpPr>
                <p:spPr>
                  <a:xfrm>
                    <a:off x="3659" y="2688"/>
                    <a:ext cx="96" cy="0"/>
                  </a:xfrm>
                  <a:prstGeom prst="line">
                    <a:avLst/>
                  </a:prstGeom>
                  <a:ln w="19050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1403" name="Line 24"/>
                  <p:cNvSpPr/>
                  <p:nvPr/>
                </p:nvSpPr>
                <p:spPr>
                  <a:xfrm>
                    <a:off x="3659" y="1152"/>
                    <a:ext cx="96" cy="0"/>
                  </a:xfrm>
                  <a:prstGeom prst="line">
                    <a:avLst/>
                  </a:prstGeom>
                  <a:ln w="19050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1404" name="Line 25"/>
                  <p:cNvSpPr/>
                  <p:nvPr/>
                </p:nvSpPr>
                <p:spPr>
                  <a:xfrm>
                    <a:off x="3659" y="2841"/>
                    <a:ext cx="96" cy="0"/>
                  </a:xfrm>
                  <a:prstGeom prst="line">
                    <a:avLst/>
                  </a:prstGeom>
                  <a:ln w="19050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1405" name="Line 26"/>
                  <p:cNvSpPr/>
                  <p:nvPr/>
                </p:nvSpPr>
                <p:spPr>
                  <a:xfrm>
                    <a:off x="3659" y="1460"/>
                    <a:ext cx="96" cy="0"/>
                  </a:xfrm>
                  <a:prstGeom prst="line">
                    <a:avLst/>
                  </a:prstGeom>
                  <a:ln w="19050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1406" name="Line 27"/>
                  <p:cNvSpPr/>
                  <p:nvPr/>
                </p:nvSpPr>
                <p:spPr>
                  <a:xfrm>
                    <a:off x="3659" y="2995"/>
                    <a:ext cx="96" cy="0"/>
                  </a:xfrm>
                  <a:prstGeom prst="line">
                    <a:avLst/>
                  </a:prstGeom>
                  <a:ln w="19050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1407" name="Line 28"/>
                  <p:cNvSpPr/>
                  <p:nvPr/>
                </p:nvSpPr>
                <p:spPr>
                  <a:xfrm>
                    <a:off x="3659" y="3148"/>
                    <a:ext cx="96" cy="0"/>
                  </a:xfrm>
                  <a:prstGeom prst="line">
                    <a:avLst/>
                  </a:prstGeom>
                  <a:ln w="19050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1408" name="Line 29"/>
                  <p:cNvSpPr/>
                  <p:nvPr/>
                </p:nvSpPr>
                <p:spPr>
                  <a:xfrm>
                    <a:off x="3659" y="3302"/>
                    <a:ext cx="96" cy="0"/>
                  </a:xfrm>
                  <a:prstGeom prst="line">
                    <a:avLst/>
                  </a:prstGeom>
                  <a:ln w="19050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1409" name="Line 30"/>
                  <p:cNvSpPr/>
                  <p:nvPr/>
                </p:nvSpPr>
                <p:spPr>
                  <a:xfrm>
                    <a:off x="3659" y="3456"/>
                    <a:ext cx="96" cy="0"/>
                  </a:xfrm>
                  <a:prstGeom prst="line">
                    <a:avLst/>
                  </a:prstGeom>
                  <a:ln w="19050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  <p:grpSp>
              <p:nvGrpSpPr>
                <p:cNvPr id="11289" name="Group 31"/>
                <p:cNvGrpSpPr/>
                <p:nvPr/>
              </p:nvGrpSpPr>
              <p:grpSpPr>
                <a:xfrm>
                  <a:off x="2736" y="960"/>
                  <a:ext cx="96" cy="163"/>
                  <a:chOff x="3072" y="960"/>
                  <a:chExt cx="96" cy="138"/>
                </a:xfrm>
              </p:grpSpPr>
              <p:sp>
                <p:nvSpPr>
                  <p:cNvPr id="11388" name="Line 32"/>
                  <p:cNvSpPr/>
                  <p:nvPr/>
                </p:nvSpPr>
                <p:spPr>
                  <a:xfrm>
                    <a:off x="3072" y="960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1389" name="Line 33"/>
                  <p:cNvSpPr/>
                  <p:nvPr/>
                </p:nvSpPr>
                <p:spPr>
                  <a:xfrm>
                    <a:off x="3072" y="987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1390" name="Line 34"/>
                  <p:cNvSpPr/>
                  <p:nvPr/>
                </p:nvSpPr>
                <p:spPr>
                  <a:xfrm>
                    <a:off x="3072" y="1015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1391" name="Line 35"/>
                  <p:cNvSpPr/>
                  <p:nvPr/>
                </p:nvSpPr>
                <p:spPr>
                  <a:xfrm>
                    <a:off x="3072" y="1042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1392" name="Line 36"/>
                  <p:cNvSpPr/>
                  <p:nvPr/>
                </p:nvSpPr>
                <p:spPr>
                  <a:xfrm>
                    <a:off x="3072" y="1070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1393" name="Line 37"/>
                  <p:cNvSpPr/>
                  <p:nvPr/>
                </p:nvSpPr>
                <p:spPr>
                  <a:xfrm>
                    <a:off x="3072" y="1098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  <p:grpSp>
              <p:nvGrpSpPr>
                <p:cNvPr id="11290" name="Group 38"/>
                <p:cNvGrpSpPr/>
                <p:nvPr/>
              </p:nvGrpSpPr>
              <p:grpSpPr>
                <a:xfrm>
                  <a:off x="2736" y="1123"/>
                  <a:ext cx="96" cy="163"/>
                  <a:chOff x="3072" y="960"/>
                  <a:chExt cx="96" cy="138"/>
                </a:xfrm>
              </p:grpSpPr>
              <p:sp>
                <p:nvSpPr>
                  <p:cNvPr id="11382" name="Line 39"/>
                  <p:cNvSpPr/>
                  <p:nvPr/>
                </p:nvSpPr>
                <p:spPr>
                  <a:xfrm>
                    <a:off x="3072" y="960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1383" name="Line 40"/>
                  <p:cNvSpPr/>
                  <p:nvPr/>
                </p:nvSpPr>
                <p:spPr>
                  <a:xfrm>
                    <a:off x="3072" y="987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1384" name="Line 41"/>
                  <p:cNvSpPr/>
                  <p:nvPr/>
                </p:nvSpPr>
                <p:spPr>
                  <a:xfrm>
                    <a:off x="3072" y="1015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1385" name="Line 42"/>
                  <p:cNvSpPr/>
                  <p:nvPr/>
                </p:nvSpPr>
                <p:spPr>
                  <a:xfrm>
                    <a:off x="3072" y="1042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1386" name="Line 43"/>
                  <p:cNvSpPr/>
                  <p:nvPr/>
                </p:nvSpPr>
                <p:spPr>
                  <a:xfrm>
                    <a:off x="3072" y="1070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1387" name="Line 44"/>
                  <p:cNvSpPr/>
                  <p:nvPr/>
                </p:nvSpPr>
                <p:spPr>
                  <a:xfrm>
                    <a:off x="3072" y="1098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  <p:grpSp>
              <p:nvGrpSpPr>
                <p:cNvPr id="11291" name="Group 45"/>
                <p:cNvGrpSpPr/>
                <p:nvPr/>
              </p:nvGrpSpPr>
              <p:grpSpPr>
                <a:xfrm>
                  <a:off x="2736" y="1286"/>
                  <a:ext cx="96" cy="163"/>
                  <a:chOff x="3072" y="960"/>
                  <a:chExt cx="96" cy="138"/>
                </a:xfrm>
              </p:grpSpPr>
              <p:sp>
                <p:nvSpPr>
                  <p:cNvPr id="11376" name="Line 46"/>
                  <p:cNvSpPr/>
                  <p:nvPr/>
                </p:nvSpPr>
                <p:spPr>
                  <a:xfrm>
                    <a:off x="3072" y="960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1377" name="Line 47"/>
                  <p:cNvSpPr/>
                  <p:nvPr/>
                </p:nvSpPr>
                <p:spPr>
                  <a:xfrm>
                    <a:off x="3072" y="987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1378" name="Line 48"/>
                  <p:cNvSpPr/>
                  <p:nvPr/>
                </p:nvSpPr>
                <p:spPr>
                  <a:xfrm>
                    <a:off x="3072" y="1015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1379" name="Line 49"/>
                  <p:cNvSpPr/>
                  <p:nvPr/>
                </p:nvSpPr>
                <p:spPr>
                  <a:xfrm>
                    <a:off x="3072" y="1042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1380" name="Line 50"/>
                  <p:cNvSpPr/>
                  <p:nvPr/>
                </p:nvSpPr>
                <p:spPr>
                  <a:xfrm>
                    <a:off x="3072" y="1070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1381" name="Line 51"/>
                  <p:cNvSpPr/>
                  <p:nvPr/>
                </p:nvSpPr>
                <p:spPr>
                  <a:xfrm>
                    <a:off x="3072" y="1098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  <p:grpSp>
              <p:nvGrpSpPr>
                <p:cNvPr id="11292" name="Group 52"/>
                <p:cNvGrpSpPr/>
                <p:nvPr/>
              </p:nvGrpSpPr>
              <p:grpSpPr>
                <a:xfrm>
                  <a:off x="2736" y="1449"/>
                  <a:ext cx="96" cy="163"/>
                  <a:chOff x="3072" y="960"/>
                  <a:chExt cx="96" cy="138"/>
                </a:xfrm>
              </p:grpSpPr>
              <p:sp>
                <p:nvSpPr>
                  <p:cNvPr id="11370" name="Line 53"/>
                  <p:cNvSpPr/>
                  <p:nvPr/>
                </p:nvSpPr>
                <p:spPr>
                  <a:xfrm>
                    <a:off x="3072" y="960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1371" name="Line 54"/>
                  <p:cNvSpPr/>
                  <p:nvPr/>
                </p:nvSpPr>
                <p:spPr>
                  <a:xfrm>
                    <a:off x="3072" y="987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1372" name="Line 55"/>
                  <p:cNvSpPr/>
                  <p:nvPr/>
                </p:nvSpPr>
                <p:spPr>
                  <a:xfrm>
                    <a:off x="3072" y="1015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1373" name="Line 56"/>
                  <p:cNvSpPr/>
                  <p:nvPr/>
                </p:nvSpPr>
                <p:spPr>
                  <a:xfrm>
                    <a:off x="3072" y="1042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1374" name="Line 57"/>
                  <p:cNvSpPr/>
                  <p:nvPr/>
                </p:nvSpPr>
                <p:spPr>
                  <a:xfrm>
                    <a:off x="3072" y="1070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1375" name="Line 58"/>
                  <p:cNvSpPr/>
                  <p:nvPr/>
                </p:nvSpPr>
                <p:spPr>
                  <a:xfrm>
                    <a:off x="3072" y="1098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  <p:grpSp>
              <p:nvGrpSpPr>
                <p:cNvPr id="11293" name="Group 59"/>
                <p:cNvGrpSpPr/>
                <p:nvPr/>
              </p:nvGrpSpPr>
              <p:grpSpPr>
                <a:xfrm>
                  <a:off x="2736" y="1613"/>
                  <a:ext cx="96" cy="163"/>
                  <a:chOff x="3072" y="960"/>
                  <a:chExt cx="96" cy="138"/>
                </a:xfrm>
              </p:grpSpPr>
              <p:sp>
                <p:nvSpPr>
                  <p:cNvPr id="11364" name="Line 60"/>
                  <p:cNvSpPr/>
                  <p:nvPr/>
                </p:nvSpPr>
                <p:spPr>
                  <a:xfrm>
                    <a:off x="3072" y="960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1365" name="Line 61"/>
                  <p:cNvSpPr/>
                  <p:nvPr/>
                </p:nvSpPr>
                <p:spPr>
                  <a:xfrm>
                    <a:off x="3072" y="987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1366" name="Line 62"/>
                  <p:cNvSpPr/>
                  <p:nvPr/>
                </p:nvSpPr>
                <p:spPr>
                  <a:xfrm>
                    <a:off x="3072" y="1015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1367" name="Line 63"/>
                  <p:cNvSpPr/>
                  <p:nvPr/>
                </p:nvSpPr>
                <p:spPr>
                  <a:xfrm>
                    <a:off x="3072" y="1042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1368" name="Line 64"/>
                  <p:cNvSpPr/>
                  <p:nvPr/>
                </p:nvSpPr>
                <p:spPr>
                  <a:xfrm>
                    <a:off x="3072" y="1070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1369" name="Line 65"/>
                  <p:cNvSpPr/>
                  <p:nvPr/>
                </p:nvSpPr>
                <p:spPr>
                  <a:xfrm>
                    <a:off x="3072" y="1098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  <p:grpSp>
              <p:nvGrpSpPr>
                <p:cNvPr id="11294" name="Group 66"/>
                <p:cNvGrpSpPr/>
                <p:nvPr/>
              </p:nvGrpSpPr>
              <p:grpSpPr>
                <a:xfrm>
                  <a:off x="2736" y="1776"/>
                  <a:ext cx="96" cy="163"/>
                  <a:chOff x="3072" y="960"/>
                  <a:chExt cx="96" cy="138"/>
                </a:xfrm>
              </p:grpSpPr>
              <p:sp>
                <p:nvSpPr>
                  <p:cNvPr id="11358" name="Line 67"/>
                  <p:cNvSpPr/>
                  <p:nvPr/>
                </p:nvSpPr>
                <p:spPr>
                  <a:xfrm>
                    <a:off x="3072" y="960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1359" name="Line 68"/>
                  <p:cNvSpPr/>
                  <p:nvPr/>
                </p:nvSpPr>
                <p:spPr>
                  <a:xfrm>
                    <a:off x="3072" y="987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1360" name="Line 69"/>
                  <p:cNvSpPr/>
                  <p:nvPr/>
                </p:nvSpPr>
                <p:spPr>
                  <a:xfrm>
                    <a:off x="3072" y="1015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1361" name="Line 70"/>
                  <p:cNvSpPr/>
                  <p:nvPr/>
                </p:nvSpPr>
                <p:spPr>
                  <a:xfrm>
                    <a:off x="3072" y="1042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1362" name="Line 71"/>
                  <p:cNvSpPr/>
                  <p:nvPr/>
                </p:nvSpPr>
                <p:spPr>
                  <a:xfrm>
                    <a:off x="3072" y="1070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1363" name="Line 72"/>
                  <p:cNvSpPr/>
                  <p:nvPr/>
                </p:nvSpPr>
                <p:spPr>
                  <a:xfrm>
                    <a:off x="3072" y="1098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  <p:grpSp>
              <p:nvGrpSpPr>
                <p:cNvPr id="11295" name="Group 73"/>
                <p:cNvGrpSpPr/>
                <p:nvPr/>
              </p:nvGrpSpPr>
              <p:grpSpPr>
                <a:xfrm>
                  <a:off x="2736" y="1940"/>
                  <a:ext cx="96" cy="163"/>
                  <a:chOff x="3072" y="960"/>
                  <a:chExt cx="96" cy="138"/>
                </a:xfrm>
              </p:grpSpPr>
              <p:sp>
                <p:nvSpPr>
                  <p:cNvPr id="11352" name="Line 74"/>
                  <p:cNvSpPr/>
                  <p:nvPr/>
                </p:nvSpPr>
                <p:spPr>
                  <a:xfrm>
                    <a:off x="3072" y="960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1353" name="Line 75"/>
                  <p:cNvSpPr/>
                  <p:nvPr/>
                </p:nvSpPr>
                <p:spPr>
                  <a:xfrm>
                    <a:off x="3072" y="987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1354" name="Line 76"/>
                  <p:cNvSpPr/>
                  <p:nvPr/>
                </p:nvSpPr>
                <p:spPr>
                  <a:xfrm>
                    <a:off x="3072" y="1015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1355" name="Line 77"/>
                  <p:cNvSpPr/>
                  <p:nvPr/>
                </p:nvSpPr>
                <p:spPr>
                  <a:xfrm>
                    <a:off x="3072" y="1042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1356" name="Line 78"/>
                  <p:cNvSpPr/>
                  <p:nvPr/>
                </p:nvSpPr>
                <p:spPr>
                  <a:xfrm>
                    <a:off x="3072" y="1070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1357" name="Line 79"/>
                  <p:cNvSpPr/>
                  <p:nvPr/>
                </p:nvSpPr>
                <p:spPr>
                  <a:xfrm>
                    <a:off x="3072" y="1098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  <p:grpSp>
              <p:nvGrpSpPr>
                <p:cNvPr id="11296" name="Group 80"/>
                <p:cNvGrpSpPr/>
                <p:nvPr/>
              </p:nvGrpSpPr>
              <p:grpSpPr>
                <a:xfrm>
                  <a:off x="2736" y="2103"/>
                  <a:ext cx="96" cy="163"/>
                  <a:chOff x="3072" y="960"/>
                  <a:chExt cx="96" cy="138"/>
                </a:xfrm>
              </p:grpSpPr>
              <p:sp>
                <p:nvSpPr>
                  <p:cNvPr id="11346" name="Line 81"/>
                  <p:cNvSpPr/>
                  <p:nvPr/>
                </p:nvSpPr>
                <p:spPr>
                  <a:xfrm>
                    <a:off x="3072" y="960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1347" name="Line 82"/>
                  <p:cNvSpPr/>
                  <p:nvPr/>
                </p:nvSpPr>
                <p:spPr>
                  <a:xfrm>
                    <a:off x="3072" y="987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1348" name="Line 83"/>
                  <p:cNvSpPr/>
                  <p:nvPr/>
                </p:nvSpPr>
                <p:spPr>
                  <a:xfrm>
                    <a:off x="3072" y="1015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1349" name="Line 84"/>
                  <p:cNvSpPr/>
                  <p:nvPr/>
                </p:nvSpPr>
                <p:spPr>
                  <a:xfrm>
                    <a:off x="3072" y="1042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1350" name="Line 85"/>
                  <p:cNvSpPr/>
                  <p:nvPr/>
                </p:nvSpPr>
                <p:spPr>
                  <a:xfrm>
                    <a:off x="3072" y="1070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1351" name="Line 86"/>
                  <p:cNvSpPr/>
                  <p:nvPr/>
                </p:nvSpPr>
                <p:spPr>
                  <a:xfrm>
                    <a:off x="3072" y="1098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  <p:grpSp>
              <p:nvGrpSpPr>
                <p:cNvPr id="11297" name="Group 87"/>
                <p:cNvGrpSpPr/>
                <p:nvPr/>
              </p:nvGrpSpPr>
              <p:grpSpPr>
                <a:xfrm>
                  <a:off x="2736" y="2265"/>
                  <a:ext cx="96" cy="163"/>
                  <a:chOff x="3072" y="960"/>
                  <a:chExt cx="96" cy="138"/>
                </a:xfrm>
              </p:grpSpPr>
              <p:sp>
                <p:nvSpPr>
                  <p:cNvPr id="11340" name="Line 88"/>
                  <p:cNvSpPr/>
                  <p:nvPr/>
                </p:nvSpPr>
                <p:spPr>
                  <a:xfrm>
                    <a:off x="3072" y="960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1341" name="Line 89"/>
                  <p:cNvSpPr/>
                  <p:nvPr/>
                </p:nvSpPr>
                <p:spPr>
                  <a:xfrm>
                    <a:off x="3072" y="987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1342" name="Line 90"/>
                  <p:cNvSpPr/>
                  <p:nvPr/>
                </p:nvSpPr>
                <p:spPr>
                  <a:xfrm>
                    <a:off x="3072" y="1015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1343" name="Line 91"/>
                  <p:cNvSpPr/>
                  <p:nvPr/>
                </p:nvSpPr>
                <p:spPr>
                  <a:xfrm>
                    <a:off x="3072" y="1042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1344" name="Line 92"/>
                  <p:cNvSpPr/>
                  <p:nvPr/>
                </p:nvSpPr>
                <p:spPr>
                  <a:xfrm>
                    <a:off x="3072" y="1070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1345" name="Line 93"/>
                  <p:cNvSpPr/>
                  <p:nvPr/>
                </p:nvSpPr>
                <p:spPr>
                  <a:xfrm>
                    <a:off x="3072" y="1098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  <p:grpSp>
              <p:nvGrpSpPr>
                <p:cNvPr id="11298" name="Group 94"/>
                <p:cNvGrpSpPr/>
                <p:nvPr/>
              </p:nvGrpSpPr>
              <p:grpSpPr>
                <a:xfrm>
                  <a:off x="2736" y="2430"/>
                  <a:ext cx="96" cy="163"/>
                  <a:chOff x="3072" y="960"/>
                  <a:chExt cx="96" cy="138"/>
                </a:xfrm>
              </p:grpSpPr>
              <p:sp>
                <p:nvSpPr>
                  <p:cNvPr id="11334" name="Line 95"/>
                  <p:cNvSpPr/>
                  <p:nvPr/>
                </p:nvSpPr>
                <p:spPr>
                  <a:xfrm>
                    <a:off x="3072" y="960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1335" name="Line 96"/>
                  <p:cNvSpPr/>
                  <p:nvPr/>
                </p:nvSpPr>
                <p:spPr>
                  <a:xfrm>
                    <a:off x="3072" y="987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1336" name="Line 97"/>
                  <p:cNvSpPr/>
                  <p:nvPr/>
                </p:nvSpPr>
                <p:spPr>
                  <a:xfrm>
                    <a:off x="3072" y="1015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1337" name="Line 98"/>
                  <p:cNvSpPr/>
                  <p:nvPr/>
                </p:nvSpPr>
                <p:spPr>
                  <a:xfrm>
                    <a:off x="3072" y="1042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1338" name="Line 99"/>
                  <p:cNvSpPr/>
                  <p:nvPr/>
                </p:nvSpPr>
                <p:spPr>
                  <a:xfrm>
                    <a:off x="3072" y="1070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1339" name="Line 100"/>
                  <p:cNvSpPr/>
                  <p:nvPr/>
                </p:nvSpPr>
                <p:spPr>
                  <a:xfrm>
                    <a:off x="3072" y="1098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  <p:grpSp>
              <p:nvGrpSpPr>
                <p:cNvPr id="11299" name="Group 101"/>
                <p:cNvGrpSpPr/>
                <p:nvPr/>
              </p:nvGrpSpPr>
              <p:grpSpPr>
                <a:xfrm>
                  <a:off x="2736" y="2593"/>
                  <a:ext cx="96" cy="163"/>
                  <a:chOff x="3072" y="960"/>
                  <a:chExt cx="96" cy="138"/>
                </a:xfrm>
              </p:grpSpPr>
              <p:sp>
                <p:nvSpPr>
                  <p:cNvPr id="11328" name="Line 102"/>
                  <p:cNvSpPr/>
                  <p:nvPr/>
                </p:nvSpPr>
                <p:spPr>
                  <a:xfrm>
                    <a:off x="3072" y="960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1329" name="Line 103"/>
                  <p:cNvSpPr/>
                  <p:nvPr/>
                </p:nvSpPr>
                <p:spPr>
                  <a:xfrm>
                    <a:off x="3072" y="987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1330" name="Line 104"/>
                  <p:cNvSpPr/>
                  <p:nvPr/>
                </p:nvSpPr>
                <p:spPr>
                  <a:xfrm>
                    <a:off x="3072" y="1015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1331" name="Line 105"/>
                  <p:cNvSpPr/>
                  <p:nvPr/>
                </p:nvSpPr>
                <p:spPr>
                  <a:xfrm>
                    <a:off x="3072" y="1042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1332" name="Line 106"/>
                  <p:cNvSpPr/>
                  <p:nvPr/>
                </p:nvSpPr>
                <p:spPr>
                  <a:xfrm>
                    <a:off x="3072" y="1070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1333" name="Line 107"/>
                  <p:cNvSpPr/>
                  <p:nvPr/>
                </p:nvSpPr>
                <p:spPr>
                  <a:xfrm>
                    <a:off x="3072" y="1098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  <p:grpSp>
              <p:nvGrpSpPr>
                <p:cNvPr id="11300" name="Group 108"/>
                <p:cNvGrpSpPr/>
                <p:nvPr/>
              </p:nvGrpSpPr>
              <p:grpSpPr>
                <a:xfrm>
                  <a:off x="2736" y="2755"/>
                  <a:ext cx="96" cy="163"/>
                  <a:chOff x="3072" y="960"/>
                  <a:chExt cx="96" cy="138"/>
                </a:xfrm>
              </p:grpSpPr>
              <p:sp>
                <p:nvSpPr>
                  <p:cNvPr id="11322" name="Line 109"/>
                  <p:cNvSpPr/>
                  <p:nvPr/>
                </p:nvSpPr>
                <p:spPr>
                  <a:xfrm>
                    <a:off x="3072" y="960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1323" name="Line 110"/>
                  <p:cNvSpPr/>
                  <p:nvPr/>
                </p:nvSpPr>
                <p:spPr>
                  <a:xfrm>
                    <a:off x="3072" y="987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1324" name="Line 111"/>
                  <p:cNvSpPr/>
                  <p:nvPr/>
                </p:nvSpPr>
                <p:spPr>
                  <a:xfrm>
                    <a:off x="3072" y="1015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1325" name="Line 112"/>
                  <p:cNvSpPr/>
                  <p:nvPr/>
                </p:nvSpPr>
                <p:spPr>
                  <a:xfrm>
                    <a:off x="3072" y="1042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1326" name="Line 113"/>
                  <p:cNvSpPr/>
                  <p:nvPr/>
                </p:nvSpPr>
                <p:spPr>
                  <a:xfrm>
                    <a:off x="3072" y="1070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1327" name="Line 114"/>
                  <p:cNvSpPr/>
                  <p:nvPr/>
                </p:nvSpPr>
                <p:spPr>
                  <a:xfrm>
                    <a:off x="3072" y="1098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  <p:grpSp>
              <p:nvGrpSpPr>
                <p:cNvPr id="11301" name="Group 115"/>
                <p:cNvGrpSpPr/>
                <p:nvPr/>
              </p:nvGrpSpPr>
              <p:grpSpPr>
                <a:xfrm>
                  <a:off x="2736" y="2918"/>
                  <a:ext cx="96" cy="163"/>
                  <a:chOff x="3072" y="960"/>
                  <a:chExt cx="96" cy="138"/>
                </a:xfrm>
              </p:grpSpPr>
              <p:sp>
                <p:nvSpPr>
                  <p:cNvPr id="11316" name="Line 116"/>
                  <p:cNvSpPr/>
                  <p:nvPr/>
                </p:nvSpPr>
                <p:spPr>
                  <a:xfrm>
                    <a:off x="3072" y="960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1317" name="Line 117"/>
                  <p:cNvSpPr/>
                  <p:nvPr/>
                </p:nvSpPr>
                <p:spPr>
                  <a:xfrm>
                    <a:off x="3072" y="987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1318" name="Line 118"/>
                  <p:cNvSpPr/>
                  <p:nvPr/>
                </p:nvSpPr>
                <p:spPr>
                  <a:xfrm>
                    <a:off x="3072" y="1015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1319" name="Line 119"/>
                  <p:cNvSpPr/>
                  <p:nvPr/>
                </p:nvSpPr>
                <p:spPr>
                  <a:xfrm>
                    <a:off x="3072" y="1042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1320" name="Line 120"/>
                  <p:cNvSpPr/>
                  <p:nvPr/>
                </p:nvSpPr>
                <p:spPr>
                  <a:xfrm>
                    <a:off x="3072" y="1070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1321" name="Line 121"/>
                  <p:cNvSpPr/>
                  <p:nvPr/>
                </p:nvSpPr>
                <p:spPr>
                  <a:xfrm>
                    <a:off x="3072" y="1098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  <p:grpSp>
              <p:nvGrpSpPr>
                <p:cNvPr id="11302" name="Group 122"/>
                <p:cNvGrpSpPr/>
                <p:nvPr/>
              </p:nvGrpSpPr>
              <p:grpSpPr>
                <a:xfrm>
                  <a:off x="2736" y="3081"/>
                  <a:ext cx="96" cy="163"/>
                  <a:chOff x="3072" y="960"/>
                  <a:chExt cx="96" cy="138"/>
                </a:xfrm>
              </p:grpSpPr>
              <p:sp>
                <p:nvSpPr>
                  <p:cNvPr id="11310" name="Line 123"/>
                  <p:cNvSpPr/>
                  <p:nvPr/>
                </p:nvSpPr>
                <p:spPr>
                  <a:xfrm>
                    <a:off x="3072" y="960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1311" name="Line 124"/>
                  <p:cNvSpPr/>
                  <p:nvPr/>
                </p:nvSpPr>
                <p:spPr>
                  <a:xfrm>
                    <a:off x="3072" y="987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1312" name="Line 125"/>
                  <p:cNvSpPr/>
                  <p:nvPr/>
                </p:nvSpPr>
                <p:spPr>
                  <a:xfrm>
                    <a:off x="3072" y="1015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1313" name="Line 126"/>
                  <p:cNvSpPr/>
                  <p:nvPr/>
                </p:nvSpPr>
                <p:spPr>
                  <a:xfrm>
                    <a:off x="3072" y="1042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1314" name="Line 127"/>
                  <p:cNvSpPr/>
                  <p:nvPr/>
                </p:nvSpPr>
                <p:spPr>
                  <a:xfrm>
                    <a:off x="3072" y="1070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1315" name="Line 128"/>
                  <p:cNvSpPr/>
                  <p:nvPr/>
                </p:nvSpPr>
                <p:spPr>
                  <a:xfrm>
                    <a:off x="3072" y="1098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  <p:grpSp>
              <p:nvGrpSpPr>
                <p:cNvPr id="11303" name="Group 129"/>
                <p:cNvGrpSpPr/>
                <p:nvPr/>
              </p:nvGrpSpPr>
              <p:grpSpPr>
                <a:xfrm>
                  <a:off x="2736" y="3245"/>
                  <a:ext cx="96" cy="163"/>
                  <a:chOff x="3072" y="960"/>
                  <a:chExt cx="96" cy="138"/>
                </a:xfrm>
              </p:grpSpPr>
              <p:sp>
                <p:nvSpPr>
                  <p:cNvPr id="11304" name="Line 130"/>
                  <p:cNvSpPr/>
                  <p:nvPr/>
                </p:nvSpPr>
                <p:spPr>
                  <a:xfrm>
                    <a:off x="3072" y="960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1305" name="Line 131"/>
                  <p:cNvSpPr/>
                  <p:nvPr/>
                </p:nvSpPr>
                <p:spPr>
                  <a:xfrm>
                    <a:off x="3072" y="987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1306" name="Line 132"/>
                  <p:cNvSpPr/>
                  <p:nvPr/>
                </p:nvSpPr>
                <p:spPr>
                  <a:xfrm>
                    <a:off x="3072" y="1015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1307" name="Line 133"/>
                  <p:cNvSpPr/>
                  <p:nvPr/>
                </p:nvSpPr>
                <p:spPr>
                  <a:xfrm>
                    <a:off x="3072" y="1042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1308" name="Line 134"/>
                  <p:cNvSpPr/>
                  <p:nvPr/>
                </p:nvSpPr>
                <p:spPr>
                  <a:xfrm>
                    <a:off x="3072" y="1070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1309" name="Line 135"/>
                  <p:cNvSpPr/>
                  <p:nvPr/>
                </p:nvSpPr>
                <p:spPr>
                  <a:xfrm>
                    <a:off x="3072" y="1098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</p:grpSp>
        </p:grpSp>
      </p:grpSp>
      <p:sp>
        <p:nvSpPr>
          <p:cNvPr id="11267" name="Rectangle 136"/>
          <p:cNvSpPr/>
          <p:nvPr/>
        </p:nvSpPr>
        <p:spPr>
          <a:xfrm>
            <a:off x="98425" y="79375"/>
            <a:ext cx="4148138" cy="874713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4800" b="1" dirty="0">
                <a:solidFill>
                  <a:srgbClr val="FF3300"/>
                </a:solidFill>
                <a:ea typeface="隶书" panose="02010509060101010101" pitchFamily="49" charset="-122"/>
              </a:rPr>
              <a:t>温度计的结构：</a:t>
            </a:r>
          </a:p>
        </p:txBody>
      </p:sp>
      <p:grpSp>
        <p:nvGrpSpPr>
          <p:cNvPr id="23" name="Group 137"/>
          <p:cNvGrpSpPr/>
          <p:nvPr/>
        </p:nvGrpSpPr>
        <p:grpSpPr>
          <a:xfrm>
            <a:off x="4267200" y="5562600"/>
            <a:ext cx="3200400" cy="671513"/>
            <a:chOff x="2688" y="3513"/>
            <a:chExt cx="1372" cy="423"/>
          </a:xfrm>
        </p:grpSpPr>
        <p:sp>
          <p:nvSpPr>
            <p:cNvPr id="11282" name="Line 138"/>
            <p:cNvSpPr/>
            <p:nvPr/>
          </p:nvSpPr>
          <p:spPr>
            <a:xfrm flipV="1">
              <a:off x="2688" y="3696"/>
              <a:ext cx="768" cy="24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1283" name="Rectangle 139"/>
            <p:cNvSpPr/>
            <p:nvPr/>
          </p:nvSpPr>
          <p:spPr>
            <a:xfrm>
              <a:off x="3428" y="3513"/>
              <a:ext cx="632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ctr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3200" b="1" dirty="0">
                  <a:solidFill>
                    <a:srgbClr val="002EC2"/>
                  </a:solidFill>
                </a:rPr>
                <a:t>玻璃泡</a:t>
              </a:r>
            </a:p>
          </p:txBody>
        </p:sp>
      </p:grpSp>
      <p:grpSp>
        <p:nvGrpSpPr>
          <p:cNvPr id="24" name="Group 140"/>
          <p:cNvGrpSpPr/>
          <p:nvPr/>
        </p:nvGrpSpPr>
        <p:grpSpPr>
          <a:xfrm>
            <a:off x="4211638" y="3284538"/>
            <a:ext cx="2425700" cy="1417637"/>
            <a:chOff x="2592" y="2227"/>
            <a:chExt cx="1528" cy="893"/>
          </a:xfrm>
        </p:grpSpPr>
        <p:sp>
          <p:nvSpPr>
            <p:cNvPr id="11280" name="Line 141"/>
            <p:cNvSpPr/>
            <p:nvPr/>
          </p:nvSpPr>
          <p:spPr>
            <a:xfrm flipV="1">
              <a:off x="2592" y="2486"/>
              <a:ext cx="912" cy="634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1281" name="Rectangle 142"/>
            <p:cNvSpPr/>
            <p:nvPr/>
          </p:nvSpPr>
          <p:spPr>
            <a:xfrm>
              <a:off x="3488" y="2227"/>
              <a:ext cx="632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ctr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3200" b="1" dirty="0">
                  <a:solidFill>
                    <a:srgbClr val="002EC2"/>
                  </a:solidFill>
                </a:rPr>
                <a:t>液柱</a:t>
              </a:r>
            </a:p>
          </p:txBody>
        </p:sp>
      </p:grpSp>
      <p:grpSp>
        <p:nvGrpSpPr>
          <p:cNvPr id="25" name="Group 143"/>
          <p:cNvGrpSpPr/>
          <p:nvPr/>
        </p:nvGrpSpPr>
        <p:grpSpPr>
          <a:xfrm>
            <a:off x="4500563" y="1412875"/>
            <a:ext cx="2479675" cy="960438"/>
            <a:chOff x="2784" y="787"/>
            <a:chExt cx="1274" cy="605"/>
          </a:xfrm>
        </p:grpSpPr>
        <p:sp>
          <p:nvSpPr>
            <p:cNvPr id="11278" name="Line 144"/>
            <p:cNvSpPr/>
            <p:nvPr/>
          </p:nvSpPr>
          <p:spPr>
            <a:xfrm flipV="1">
              <a:off x="2784" y="1008"/>
              <a:ext cx="720" cy="384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1279" name="Rectangle 145"/>
            <p:cNvSpPr/>
            <p:nvPr/>
          </p:nvSpPr>
          <p:spPr>
            <a:xfrm>
              <a:off x="3544" y="787"/>
              <a:ext cx="514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ctr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3200" b="1" dirty="0">
                  <a:solidFill>
                    <a:srgbClr val="002EC2"/>
                  </a:solidFill>
                </a:rPr>
                <a:t>刻度</a:t>
              </a:r>
            </a:p>
          </p:txBody>
        </p:sp>
      </p:grpSp>
      <p:grpSp>
        <p:nvGrpSpPr>
          <p:cNvPr id="26" name="Group 146"/>
          <p:cNvGrpSpPr/>
          <p:nvPr/>
        </p:nvGrpSpPr>
        <p:grpSpPr>
          <a:xfrm>
            <a:off x="0" y="3141663"/>
            <a:ext cx="4006850" cy="1317625"/>
            <a:chOff x="68" y="1920"/>
            <a:chExt cx="2524" cy="830"/>
          </a:xfrm>
        </p:grpSpPr>
        <p:sp>
          <p:nvSpPr>
            <p:cNvPr id="11276" name="Line 147"/>
            <p:cNvSpPr/>
            <p:nvPr/>
          </p:nvSpPr>
          <p:spPr>
            <a:xfrm flipH="1">
              <a:off x="1728" y="1920"/>
              <a:ext cx="864" cy="432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1277" name="Rectangle 148"/>
            <p:cNvSpPr/>
            <p:nvPr/>
          </p:nvSpPr>
          <p:spPr>
            <a:xfrm>
              <a:off x="68" y="2385"/>
              <a:ext cx="2172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ctr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3200" b="1" dirty="0">
                  <a:solidFill>
                    <a:srgbClr val="002EC2"/>
                  </a:solidFill>
                </a:rPr>
                <a:t>内径很细的玻璃管</a:t>
              </a:r>
            </a:p>
          </p:txBody>
        </p:sp>
      </p:grpSp>
      <p:grpSp>
        <p:nvGrpSpPr>
          <p:cNvPr id="27" name="Group 149"/>
          <p:cNvGrpSpPr/>
          <p:nvPr/>
        </p:nvGrpSpPr>
        <p:grpSpPr>
          <a:xfrm>
            <a:off x="1547813" y="1412875"/>
            <a:ext cx="2711450" cy="579438"/>
            <a:chOff x="932" y="1017"/>
            <a:chExt cx="1708" cy="365"/>
          </a:xfrm>
        </p:grpSpPr>
        <p:sp>
          <p:nvSpPr>
            <p:cNvPr id="11274" name="Line 150"/>
            <p:cNvSpPr/>
            <p:nvPr/>
          </p:nvSpPr>
          <p:spPr>
            <a:xfrm flipH="1">
              <a:off x="1680" y="1104"/>
              <a:ext cx="960" cy="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1275" name="Rectangle 151"/>
            <p:cNvSpPr/>
            <p:nvPr/>
          </p:nvSpPr>
          <p:spPr>
            <a:xfrm>
              <a:off x="932" y="1017"/>
              <a:ext cx="632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ctr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3200" b="1" dirty="0">
                  <a:solidFill>
                    <a:srgbClr val="002EC2"/>
                  </a:solidFill>
                </a:rPr>
                <a:t>单位</a:t>
              </a:r>
            </a:p>
          </p:txBody>
        </p:sp>
      </p:grpSp>
      <p:sp>
        <p:nvSpPr>
          <p:cNvPr id="66712" name="Text Box 152"/>
          <p:cNvSpPr txBox="1"/>
          <p:nvPr/>
        </p:nvSpPr>
        <p:spPr>
          <a:xfrm>
            <a:off x="685800" y="1981200"/>
            <a:ext cx="2927350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600" b="1" dirty="0">
                <a:solidFill>
                  <a:srgbClr val="0066FF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（摄氏温度）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7" presetClass="entr" presetSubtype="1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67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67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4" dur="2000" fill="hold"/>
                                        <p:tgtEl>
                                          <p:spTgt spid="6671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712" grpId="0"/>
      <p:bldP spid="66712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AutoShape 2"/>
          <p:cNvSpPr/>
          <p:nvPr/>
        </p:nvSpPr>
        <p:spPr>
          <a:xfrm>
            <a:off x="5364163" y="1082675"/>
            <a:ext cx="457200" cy="46482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3600" b="1" dirty="0">
              <a:solidFill>
                <a:srgbClr val="002EC2"/>
              </a:solidFill>
              <a:latin typeface="Arial" panose="020B0604020202020204" pitchFamily="34" charset="0"/>
            </a:endParaRPr>
          </a:p>
        </p:txBody>
      </p:sp>
      <p:sp>
        <p:nvSpPr>
          <p:cNvPr id="12291" name="AutoShape 3"/>
          <p:cNvSpPr/>
          <p:nvPr/>
        </p:nvSpPr>
        <p:spPr>
          <a:xfrm>
            <a:off x="5551488" y="1387475"/>
            <a:ext cx="76200" cy="43434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3600" b="1" dirty="0">
              <a:solidFill>
                <a:srgbClr val="002EC2"/>
              </a:solidFill>
              <a:latin typeface="Arial" panose="020B0604020202020204" pitchFamily="34" charset="0"/>
            </a:endParaRPr>
          </a:p>
        </p:txBody>
      </p:sp>
      <p:sp>
        <p:nvSpPr>
          <p:cNvPr id="12292" name="AutoShape 4"/>
          <p:cNvSpPr/>
          <p:nvPr/>
        </p:nvSpPr>
        <p:spPr>
          <a:xfrm>
            <a:off x="5508625" y="4581525"/>
            <a:ext cx="142875" cy="1143000"/>
          </a:xfrm>
          <a:prstGeom prst="roundRect">
            <a:avLst>
              <a:gd name="adj" fmla="val 16667"/>
            </a:avLst>
          </a:prstGeom>
          <a:solidFill>
            <a:srgbClr val="FF0000"/>
          </a:solidFill>
          <a:ln w="952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zh-CN" sz="2400" b="1" dirty="0">
              <a:solidFill>
                <a:srgbClr val="FF0000"/>
              </a:solidFill>
            </a:endParaRPr>
          </a:p>
        </p:txBody>
      </p:sp>
      <p:sp>
        <p:nvSpPr>
          <p:cNvPr id="12293" name="AutoShape 5"/>
          <p:cNvSpPr/>
          <p:nvPr/>
        </p:nvSpPr>
        <p:spPr>
          <a:xfrm>
            <a:off x="5364163" y="549275"/>
            <a:ext cx="533400" cy="533400"/>
          </a:xfrm>
          <a:custGeom>
            <a:avLst/>
            <a:gdLst>
              <a:gd name="txL" fmla="*/ 0 w 21600"/>
              <a:gd name="txT" fmla="*/ 0 h 21600"/>
              <a:gd name="txR" fmla="*/ 21600 w 21600"/>
              <a:gd name="txB" fmla="*/ 21600 h 21600"/>
            </a:gdLst>
            <a:ahLst/>
            <a:cxnLst>
              <a:cxn ang="0">
                <a:pos x="0" y="10800"/>
              </a:cxn>
              <a:cxn ang="0">
                <a:pos x="10800" y="0"/>
              </a:cxn>
              <a:cxn ang="0">
                <a:pos x="21600" y="10800"/>
              </a:cxn>
              <a:cxn ang="0">
                <a:pos x="10800" y="21600"/>
              </a:cxn>
              <a:cxn ang="0">
                <a:pos x="0" y="10800"/>
              </a:cxn>
              <a:cxn ang="0">
                <a:pos x="5400" y="10800"/>
              </a:cxn>
              <a:cxn ang="0">
                <a:pos x="10800" y="16200"/>
              </a:cxn>
              <a:cxn ang="0">
                <a:pos x="16200" y="10800"/>
              </a:cxn>
              <a:cxn ang="0">
                <a:pos x="10800" y="5400"/>
              </a:cxn>
              <a:cxn ang="0">
                <a:pos x="5400" y="10800"/>
              </a:cxn>
            </a:cxnLst>
            <a:rect l="txL" t="txT" r="txR" b="txB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solidFill>
            <a:schemeClr val="bg1">
              <a:alpha val="100000"/>
            </a:schemeClr>
          </a:solidFill>
          <a:ln w="9525" cap="flat" cmpd="sng">
            <a:solidFill>
              <a:schemeClr val="tx1">
                <a:alpha val="10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3600" b="1">
              <a:solidFill>
                <a:srgbClr val="002EC2"/>
              </a:solidFill>
              <a:ea typeface="楷体_GB2312" pitchFamily="49" charset="-122"/>
            </a:endParaRPr>
          </a:p>
        </p:txBody>
      </p:sp>
      <p:sp>
        <p:nvSpPr>
          <p:cNvPr id="12294" name="AutoShape 6"/>
          <p:cNvSpPr/>
          <p:nvPr/>
        </p:nvSpPr>
        <p:spPr>
          <a:xfrm>
            <a:off x="5440363" y="5654675"/>
            <a:ext cx="304800" cy="533400"/>
          </a:xfrm>
          <a:prstGeom prst="roundRect">
            <a:avLst>
              <a:gd name="adj" fmla="val 16667"/>
            </a:avLst>
          </a:prstGeom>
          <a:solidFill>
            <a:srgbClr val="FF0000"/>
          </a:solidFill>
          <a:ln w="952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3600" b="1" dirty="0">
              <a:solidFill>
                <a:srgbClr val="002EC2"/>
              </a:solidFill>
              <a:latin typeface="Arial" panose="020B0604020202020204" pitchFamily="34" charset="0"/>
            </a:endParaRPr>
          </a:p>
        </p:txBody>
      </p:sp>
      <p:grpSp>
        <p:nvGrpSpPr>
          <p:cNvPr id="12295" name="Group 7"/>
          <p:cNvGrpSpPr/>
          <p:nvPr/>
        </p:nvGrpSpPr>
        <p:grpSpPr>
          <a:xfrm>
            <a:off x="3949700" y="4718050"/>
            <a:ext cx="3683000" cy="1841500"/>
            <a:chOff x="2481" y="2972"/>
            <a:chExt cx="2320" cy="1160"/>
          </a:xfrm>
        </p:grpSpPr>
        <p:grpSp>
          <p:nvGrpSpPr>
            <p:cNvPr id="12304" name="Group 8"/>
            <p:cNvGrpSpPr/>
            <p:nvPr/>
          </p:nvGrpSpPr>
          <p:grpSpPr>
            <a:xfrm>
              <a:off x="2481" y="2972"/>
              <a:ext cx="2320" cy="1160"/>
              <a:chOff x="1768" y="2976"/>
              <a:chExt cx="2320" cy="1160"/>
            </a:xfrm>
          </p:grpSpPr>
          <p:sp>
            <p:nvSpPr>
              <p:cNvPr id="12317" name="Freeform 9"/>
              <p:cNvSpPr/>
              <p:nvPr/>
            </p:nvSpPr>
            <p:spPr>
              <a:xfrm>
                <a:off x="1768" y="2976"/>
                <a:ext cx="2320" cy="1160"/>
              </a:xfrm>
              <a:custGeom>
                <a:avLst/>
                <a:gdLst>
                  <a:gd name="txL" fmla="*/ 0 w 2320"/>
                  <a:gd name="txT" fmla="*/ 0 h 1160"/>
                  <a:gd name="txR" fmla="*/ 2320 w 2320"/>
                  <a:gd name="txB" fmla="*/ 1160 h 1160"/>
                </a:gdLst>
                <a:ahLst/>
                <a:cxnLst>
                  <a:cxn ang="0">
                    <a:pos x="8" y="96"/>
                  </a:cxn>
                  <a:cxn ang="0">
                    <a:pos x="8" y="576"/>
                  </a:cxn>
                  <a:cxn ang="0">
                    <a:pos x="8" y="816"/>
                  </a:cxn>
                  <a:cxn ang="0">
                    <a:pos x="8" y="960"/>
                  </a:cxn>
                  <a:cxn ang="0">
                    <a:pos x="56" y="1104"/>
                  </a:cxn>
                  <a:cxn ang="0">
                    <a:pos x="248" y="1152"/>
                  </a:cxn>
                  <a:cxn ang="0">
                    <a:pos x="920" y="1152"/>
                  </a:cxn>
                  <a:cxn ang="0">
                    <a:pos x="1304" y="1152"/>
                  </a:cxn>
                  <a:cxn ang="0">
                    <a:pos x="1688" y="1152"/>
                  </a:cxn>
                  <a:cxn ang="0">
                    <a:pos x="2024" y="1152"/>
                  </a:cxn>
                  <a:cxn ang="0">
                    <a:pos x="2168" y="1104"/>
                  </a:cxn>
                  <a:cxn ang="0">
                    <a:pos x="2264" y="1008"/>
                  </a:cxn>
                  <a:cxn ang="0">
                    <a:pos x="2312" y="720"/>
                  </a:cxn>
                  <a:cxn ang="0">
                    <a:pos x="2312" y="0"/>
                  </a:cxn>
                </a:cxnLst>
                <a:rect l="txL" t="txT" r="txR" b="txB"/>
                <a:pathLst>
                  <a:path w="2320" h="1160">
                    <a:moveTo>
                      <a:pt x="8" y="96"/>
                    </a:moveTo>
                    <a:cubicBezTo>
                      <a:pt x="8" y="276"/>
                      <a:pt x="8" y="456"/>
                      <a:pt x="8" y="576"/>
                    </a:cubicBezTo>
                    <a:cubicBezTo>
                      <a:pt x="8" y="696"/>
                      <a:pt x="8" y="752"/>
                      <a:pt x="8" y="816"/>
                    </a:cubicBezTo>
                    <a:cubicBezTo>
                      <a:pt x="8" y="880"/>
                      <a:pt x="0" y="912"/>
                      <a:pt x="8" y="960"/>
                    </a:cubicBezTo>
                    <a:cubicBezTo>
                      <a:pt x="16" y="1008"/>
                      <a:pt x="16" y="1072"/>
                      <a:pt x="56" y="1104"/>
                    </a:cubicBezTo>
                    <a:cubicBezTo>
                      <a:pt x="96" y="1136"/>
                      <a:pt x="104" y="1144"/>
                      <a:pt x="248" y="1152"/>
                    </a:cubicBezTo>
                    <a:cubicBezTo>
                      <a:pt x="392" y="1160"/>
                      <a:pt x="744" y="1152"/>
                      <a:pt x="920" y="1152"/>
                    </a:cubicBezTo>
                    <a:cubicBezTo>
                      <a:pt x="1096" y="1152"/>
                      <a:pt x="1176" y="1152"/>
                      <a:pt x="1304" y="1152"/>
                    </a:cubicBezTo>
                    <a:cubicBezTo>
                      <a:pt x="1432" y="1152"/>
                      <a:pt x="1568" y="1152"/>
                      <a:pt x="1688" y="1152"/>
                    </a:cubicBezTo>
                    <a:cubicBezTo>
                      <a:pt x="1808" y="1152"/>
                      <a:pt x="1944" y="1160"/>
                      <a:pt x="2024" y="1152"/>
                    </a:cubicBezTo>
                    <a:cubicBezTo>
                      <a:pt x="2104" y="1144"/>
                      <a:pt x="2128" y="1128"/>
                      <a:pt x="2168" y="1104"/>
                    </a:cubicBezTo>
                    <a:cubicBezTo>
                      <a:pt x="2208" y="1080"/>
                      <a:pt x="2240" y="1072"/>
                      <a:pt x="2264" y="1008"/>
                    </a:cubicBezTo>
                    <a:cubicBezTo>
                      <a:pt x="2288" y="944"/>
                      <a:pt x="2304" y="888"/>
                      <a:pt x="2312" y="720"/>
                    </a:cubicBezTo>
                    <a:cubicBezTo>
                      <a:pt x="2320" y="552"/>
                      <a:pt x="2316" y="276"/>
                      <a:pt x="2312" y="0"/>
                    </a:cubicBezTo>
                  </a:path>
                </a:pathLst>
              </a:custGeom>
              <a:noFill/>
              <a:ln w="9525" cap="flat" cmpd="sng">
                <a:solidFill>
                  <a:schemeClr val="tx1">
                    <a:alpha val="100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endParaRPr lang="zh-CN" altLang="en-US" sz="3600" b="1">
                  <a:solidFill>
                    <a:srgbClr val="002EC2"/>
                  </a:solidFill>
                  <a:ea typeface="楷体_GB2312" pitchFamily="49" charset="-122"/>
                </a:endParaRPr>
              </a:p>
            </p:txBody>
          </p:sp>
          <p:sp>
            <p:nvSpPr>
              <p:cNvPr id="12318" name="Line 10"/>
              <p:cNvSpPr/>
              <p:nvPr/>
            </p:nvSpPr>
            <p:spPr>
              <a:xfrm>
                <a:off x="1776" y="3360"/>
                <a:ext cx="2304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sp>
          <p:nvSpPr>
            <p:cNvPr id="12305" name="AutoShape 11"/>
            <p:cNvSpPr/>
            <p:nvPr/>
          </p:nvSpPr>
          <p:spPr>
            <a:xfrm rot="-2193854" flipV="1">
              <a:off x="2686" y="3285"/>
              <a:ext cx="235" cy="180"/>
            </a:xfrm>
            <a:prstGeom prst="cube">
              <a:avLst>
                <a:gd name="adj" fmla="val 25000"/>
              </a:avLst>
            </a:prstGeom>
            <a:solidFill>
              <a:schemeClr val="bg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 dirty="0">
                <a:solidFill>
                  <a:srgbClr val="002EC2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2306" name="AutoShape 12"/>
            <p:cNvSpPr/>
            <p:nvPr/>
          </p:nvSpPr>
          <p:spPr>
            <a:xfrm rot="-2193854" flipV="1">
              <a:off x="3785" y="3194"/>
              <a:ext cx="314" cy="323"/>
            </a:xfrm>
            <a:prstGeom prst="cube">
              <a:avLst>
                <a:gd name="adj" fmla="val 34685"/>
              </a:avLst>
            </a:prstGeom>
            <a:solidFill>
              <a:schemeClr val="bg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 dirty="0">
                <a:solidFill>
                  <a:srgbClr val="002EC2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2307" name="AutoShape 13"/>
            <p:cNvSpPr/>
            <p:nvPr/>
          </p:nvSpPr>
          <p:spPr>
            <a:xfrm rot="-490273" flipV="1">
              <a:off x="3161" y="3260"/>
              <a:ext cx="240" cy="240"/>
            </a:xfrm>
            <a:prstGeom prst="cube">
              <a:avLst>
                <a:gd name="adj" fmla="val 25000"/>
              </a:avLst>
            </a:prstGeom>
            <a:solidFill>
              <a:schemeClr val="bg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 dirty="0">
                <a:solidFill>
                  <a:srgbClr val="002EC2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2308" name="AutoShape 14"/>
            <p:cNvSpPr/>
            <p:nvPr/>
          </p:nvSpPr>
          <p:spPr>
            <a:xfrm rot="926473" flipV="1">
              <a:off x="3992" y="3264"/>
              <a:ext cx="144" cy="192"/>
            </a:xfrm>
            <a:prstGeom prst="cube">
              <a:avLst>
                <a:gd name="adj" fmla="val 25000"/>
              </a:avLst>
            </a:prstGeom>
            <a:solidFill>
              <a:schemeClr val="bg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 dirty="0">
                <a:solidFill>
                  <a:srgbClr val="002EC2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2309" name="AutoShape 15"/>
            <p:cNvSpPr/>
            <p:nvPr/>
          </p:nvSpPr>
          <p:spPr>
            <a:xfrm rot="-18624" flipV="1">
              <a:off x="4216" y="3212"/>
              <a:ext cx="240" cy="192"/>
            </a:xfrm>
            <a:prstGeom prst="cube">
              <a:avLst>
                <a:gd name="adj" fmla="val 25000"/>
              </a:avLst>
            </a:prstGeom>
            <a:solidFill>
              <a:schemeClr val="bg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 dirty="0">
                <a:solidFill>
                  <a:srgbClr val="002EC2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2310" name="AutoShape 16"/>
            <p:cNvSpPr/>
            <p:nvPr/>
          </p:nvSpPr>
          <p:spPr>
            <a:xfrm rot="-2193854" flipV="1">
              <a:off x="4471" y="3206"/>
              <a:ext cx="209" cy="244"/>
            </a:xfrm>
            <a:prstGeom prst="cube">
              <a:avLst>
                <a:gd name="adj" fmla="val 25000"/>
              </a:avLst>
            </a:prstGeom>
            <a:solidFill>
              <a:schemeClr val="bg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 dirty="0">
                <a:solidFill>
                  <a:srgbClr val="002EC2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2311" name="Freeform 17"/>
            <p:cNvSpPr/>
            <p:nvPr/>
          </p:nvSpPr>
          <p:spPr>
            <a:xfrm>
              <a:off x="2508" y="3648"/>
              <a:ext cx="924" cy="84"/>
            </a:xfrm>
            <a:custGeom>
              <a:avLst/>
              <a:gdLst>
                <a:gd name="txL" fmla="*/ 0 w 924"/>
                <a:gd name="txT" fmla="*/ 0 h 84"/>
                <a:gd name="txR" fmla="*/ 924 w 924"/>
                <a:gd name="txB" fmla="*/ 84 h 84"/>
              </a:gdLst>
              <a:ahLst/>
              <a:cxnLst>
                <a:cxn ang="0">
                  <a:pos x="0" y="60"/>
                </a:cxn>
                <a:cxn ang="0">
                  <a:pos x="156" y="24"/>
                </a:cxn>
                <a:cxn ang="0">
                  <a:pos x="408" y="84"/>
                </a:cxn>
                <a:cxn ang="0">
                  <a:pos x="672" y="72"/>
                </a:cxn>
                <a:cxn ang="0">
                  <a:pos x="780" y="0"/>
                </a:cxn>
                <a:cxn ang="0">
                  <a:pos x="888" y="24"/>
                </a:cxn>
                <a:cxn ang="0">
                  <a:pos x="924" y="36"/>
                </a:cxn>
              </a:cxnLst>
              <a:rect l="txL" t="txT" r="txR" b="txB"/>
              <a:pathLst>
                <a:path w="924" h="84">
                  <a:moveTo>
                    <a:pt x="0" y="60"/>
                  </a:moveTo>
                  <a:cubicBezTo>
                    <a:pt x="99" y="27"/>
                    <a:pt x="47" y="40"/>
                    <a:pt x="156" y="24"/>
                  </a:cubicBezTo>
                  <a:cubicBezTo>
                    <a:pt x="245" y="35"/>
                    <a:pt x="322" y="63"/>
                    <a:pt x="408" y="84"/>
                  </a:cubicBezTo>
                  <a:cubicBezTo>
                    <a:pt x="496" y="80"/>
                    <a:pt x="585" y="82"/>
                    <a:pt x="672" y="72"/>
                  </a:cubicBezTo>
                  <a:cubicBezTo>
                    <a:pt x="711" y="67"/>
                    <a:pt x="740" y="13"/>
                    <a:pt x="780" y="0"/>
                  </a:cubicBezTo>
                  <a:cubicBezTo>
                    <a:pt x="821" y="8"/>
                    <a:pt x="848" y="13"/>
                    <a:pt x="888" y="24"/>
                  </a:cubicBezTo>
                  <a:cubicBezTo>
                    <a:pt x="900" y="27"/>
                    <a:pt x="924" y="36"/>
                    <a:pt x="924" y="36"/>
                  </a:cubicBezTo>
                </a:path>
              </a:pathLst>
            </a:custGeom>
            <a:noFill/>
            <a:ln w="9525" cap="flat" cmpd="sng">
              <a:solidFill>
                <a:schemeClr val="tx1">
                  <a:alpha val="100000"/>
                </a:scheme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12312" name="Freeform 18"/>
            <p:cNvSpPr/>
            <p:nvPr/>
          </p:nvSpPr>
          <p:spPr>
            <a:xfrm>
              <a:off x="3785" y="3648"/>
              <a:ext cx="996" cy="99"/>
            </a:xfrm>
            <a:custGeom>
              <a:avLst/>
              <a:gdLst>
                <a:gd name="txL" fmla="*/ 0 w 996"/>
                <a:gd name="txT" fmla="*/ 0 h 99"/>
                <a:gd name="txR" fmla="*/ 996 w 996"/>
                <a:gd name="txB" fmla="*/ 99 h 99"/>
              </a:gdLst>
              <a:ahLst/>
              <a:cxnLst>
                <a:cxn ang="0">
                  <a:pos x="0" y="0"/>
                </a:cxn>
                <a:cxn ang="0">
                  <a:pos x="204" y="84"/>
                </a:cxn>
                <a:cxn ang="0">
                  <a:pos x="348" y="72"/>
                </a:cxn>
                <a:cxn ang="0">
                  <a:pos x="528" y="24"/>
                </a:cxn>
                <a:cxn ang="0">
                  <a:pos x="708" y="36"/>
                </a:cxn>
                <a:cxn ang="0">
                  <a:pos x="852" y="96"/>
                </a:cxn>
                <a:cxn ang="0">
                  <a:pos x="996" y="96"/>
                </a:cxn>
              </a:cxnLst>
              <a:rect l="txL" t="txT" r="txR" b="txB"/>
              <a:pathLst>
                <a:path w="996" h="99">
                  <a:moveTo>
                    <a:pt x="0" y="0"/>
                  </a:moveTo>
                  <a:cubicBezTo>
                    <a:pt x="57" y="57"/>
                    <a:pt x="127" y="65"/>
                    <a:pt x="204" y="84"/>
                  </a:cubicBezTo>
                  <a:cubicBezTo>
                    <a:pt x="252" y="80"/>
                    <a:pt x="300" y="80"/>
                    <a:pt x="348" y="72"/>
                  </a:cubicBezTo>
                  <a:cubicBezTo>
                    <a:pt x="409" y="62"/>
                    <a:pt x="466" y="34"/>
                    <a:pt x="528" y="24"/>
                  </a:cubicBezTo>
                  <a:cubicBezTo>
                    <a:pt x="588" y="28"/>
                    <a:pt x="648" y="27"/>
                    <a:pt x="708" y="36"/>
                  </a:cubicBezTo>
                  <a:cubicBezTo>
                    <a:pt x="761" y="44"/>
                    <a:pt x="802" y="93"/>
                    <a:pt x="852" y="96"/>
                  </a:cubicBezTo>
                  <a:cubicBezTo>
                    <a:pt x="900" y="99"/>
                    <a:pt x="948" y="96"/>
                    <a:pt x="996" y="96"/>
                  </a:cubicBezTo>
                </a:path>
              </a:pathLst>
            </a:custGeom>
            <a:noFill/>
            <a:ln w="9525" cap="flat" cmpd="sng">
              <a:solidFill>
                <a:schemeClr val="tx1">
                  <a:alpha val="100000"/>
                </a:scheme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12313" name="Freeform 19"/>
            <p:cNvSpPr/>
            <p:nvPr/>
          </p:nvSpPr>
          <p:spPr>
            <a:xfrm>
              <a:off x="3737" y="3885"/>
              <a:ext cx="996" cy="99"/>
            </a:xfrm>
            <a:custGeom>
              <a:avLst/>
              <a:gdLst>
                <a:gd name="txL" fmla="*/ 0 w 996"/>
                <a:gd name="txT" fmla="*/ 0 h 99"/>
                <a:gd name="txR" fmla="*/ 996 w 996"/>
                <a:gd name="txB" fmla="*/ 99 h 99"/>
              </a:gdLst>
              <a:ahLst/>
              <a:cxnLst>
                <a:cxn ang="0">
                  <a:pos x="0" y="0"/>
                </a:cxn>
                <a:cxn ang="0">
                  <a:pos x="204" y="84"/>
                </a:cxn>
                <a:cxn ang="0">
                  <a:pos x="348" y="72"/>
                </a:cxn>
                <a:cxn ang="0">
                  <a:pos x="528" y="24"/>
                </a:cxn>
                <a:cxn ang="0">
                  <a:pos x="708" y="36"/>
                </a:cxn>
                <a:cxn ang="0">
                  <a:pos x="852" y="96"/>
                </a:cxn>
                <a:cxn ang="0">
                  <a:pos x="996" y="96"/>
                </a:cxn>
              </a:cxnLst>
              <a:rect l="txL" t="txT" r="txR" b="txB"/>
              <a:pathLst>
                <a:path w="996" h="99">
                  <a:moveTo>
                    <a:pt x="0" y="0"/>
                  </a:moveTo>
                  <a:cubicBezTo>
                    <a:pt x="57" y="57"/>
                    <a:pt x="127" y="65"/>
                    <a:pt x="204" y="84"/>
                  </a:cubicBezTo>
                  <a:cubicBezTo>
                    <a:pt x="252" y="80"/>
                    <a:pt x="300" y="80"/>
                    <a:pt x="348" y="72"/>
                  </a:cubicBezTo>
                  <a:cubicBezTo>
                    <a:pt x="409" y="62"/>
                    <a:pt x="466" y="34"/>
                    <a:pt x="528" y="24"/>
                  </a:cubicBezTo>
                  <a:cubicBezTo>
                    <a:pt x="588" y="28"/>
                    <a:pt x="648" y="27"/>
                    <a:pt x="708" y="36"/>
                  </a:cubicBezTo>
                  <a:cubicBezTo>
                    <a:pt x="761" y="44"/>
                    <a:pt x="802" y="93"/>
                    <a:pt x="852" y="96"/>
                  </a:cubicBezTo>
                  <a:cubicBezTo>
                    <a:pt x="900" y="99"/>
                    <a:pt x="948" y="96"/>
                    <a:pt x="996" y="96"/>
                  </a:cubicBezTo>
                </a:path>
              </a:pathLst>
            </a:custGeom>
            <a:noFill/>
            <a:ln w="9525" cap="flat" cmpd="sng">
              <a:solidFill>
                <a:schemeClr val="tx1">
                  <a:alpha val="100000"/>
                </a:scheme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12314" name="Freeform 20"/>
            <p:cNvSpPr/>
            <p:nvPr/>
          </p:nvSpPr>
          <p:spPr>
            <a:xfrm>
              <a:off x="2544" y="3840"/>
              <a:ext cx="996" cy="99"/>
            </a:xfrm>
            <a:custGeom>
              <a:avLst/>
              <a:gdLst>
                <a:gd name="txL" fmla="*/ 0 w 996"/>
                <a:gd name="txT" fmla="*/ 0 h 99"/>
                <a:gd name="txR" fmla="*/ 996 w 996"/>
                <a:gd name="txB" fmla="*/ 99 h 99"/>
              </a:gdLst>
              <a:ahLst/>
              <a:cxnLst>
                <a:cxn ang="0">
                  <a:pos x="0" y="0"/>
                </a:cxn>
                <a:cxn ang="0">
                  <a:pos x="204" y="84"/>
                </a:cxn>
                <a:cxn ang="0">
                  <a:pos x="348" y="72"/>
                </a:cxn>
                <a:cxn ang="0">
                  <a:pos x="528" y="24"/>
                </a:cxn>
                <a:cxn ang="0">
                  <a:pos x="708" y="36"/>
                </a:cxn>
                <a:cxn ang="0">
                  <a:pos x="852" y="96"/>
                </a:cxn>
                <a:cxn ang="0">
                  <a:pos x="996" y="96"/>
                </a:cxn>
              </a:cxnLst>
              <a:rect l="txL" t="txT" r="txR" b="txB"/>
              <a:pathLst>
                <a:path w="996" h="99">
                  <a:moveTo>
                    <a:pt x="0" y="0"/>
                  </a:moveTo>
                  <a:cubicBezTo>
                    <a:pt x="57" y="57"/>
                    <a:pt x="127" y="65"/>
                    <a:pt x="204" y="84"/>
                  </a:cubicBezTo>
                  <a:cubicBezTo>
                    <a:pt x="252" y="80"/>
                    <a:pt x="300" y="80"/>
                    <a:pt x="348" y="72"/>
                  </a:cubicBezTo>
                  <a:cubicBezTo>
                    <a:pt x="409" y="62"/>
                    <a:pt x="466" y="34"/>
                    <a:pt x="528" y="24"/>
                  </a:cubicBezTo>
                  <a:cubicBezTo>
                    <a:pt x="588" y="28"/>
                    <a:pt x="648" y="27"/>
                    <a:pt x="708" y="36"/>
                  </a:cubicBezTo>
                  <a:cubicBezTo>
                    <a:pt x="761" y="44"/>
                    <a:pt x="802" y="93"/>
                    <a:pt x="852" y="96"/>
                  </a:cubicBezTo>
                  <a:cubicBezTo>
                    <a:pt x="900" y="99"/>
                    <a:pt x="948" y="96"/>
                    <a:pt x="996" y="96"/>
                  </a:cubicBezTo>
                </a:path>
              </a:pathLst>
            </a:custGeom>
            <a:noFill/>
            <a:ln w="9525" cap="flat" cmpd="sng">
              <a:solidFill>
                <a:schemeClr val="tx1">
                  <a:alpha val="100000"/>
                </a:scheme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12315" name="AutoShape 21"/>
            <p:cNvSpPr/>
            <p:nvPr/>
          </p:nvSpPr>
          <p:spPr>
            <a:xfrm rot="-2193854" flipV="1">
              <a:off x="2549" y="3255"/>
              <a:ext cx="243" cy="278"/>
            </a:xfrm>
            <a:prstGeom prst="cube">
              <a:avLst>
                <a:gd name="adj" fmla="val 25000"/>
              </a:avLst>
            </a:prstGeom>
            <a:solidFill>
              <a:schemeClr val="bg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 dirty="0">
                <a:solidFill>
                  <a:srgbClr val="002EC2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2316" name="AutoShape 22"/>
            <p:cNvSpPr/>
            <p:nvPr/>
          </p:nvSpPr>
          <p:spPr>
            <a:xfrm rot="-2193854" flipV="1">
              <a:off x="2921" y="3260"/>
              <a:ext cx="240" cy="134"/>
            </a:xfrm>
            <a:prstGeom prst="cube">
              <a:avLst>
                <a:gd name="adj" fmla="val 25000"/>
              </a:avLst>
            </a:prstGeom>
            <a:solidFill>
              <a:schemeClr val="bg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 dirty="0">
                <a:solidFill>
                  <a:srgbClr val="002EC2"/>
                </a:solidFill>
                <a:latin typeface="Arial" panose="020B0604020202020204" pitchFamily="34" charset="0"/>
              </a:endParaRPr>
            </a:p>
          </p:txBody>
        </p:sp>
      </p:grpSp>
      <p:sp>
        <p:nvSpPr>
          <p:cNvPr id="12296" name="Line 23"/>
          <p:cNvSpPr/>
          <p:nvPr/>
        </p:nvSpPr>
        <p:spPr>
          <a:xfrm>
            <a:off x="2286000" y="5715000"/>
            <a:ext cx="19050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20856" name="AutoShape 24"/>
          <p:cNvSpPr/>
          <p:nvPr/>
        </p:nvSpPr>
        <p:spPr>
          <a:xfrm>
            <a:off x="5508625" y="3141663"/>
            <a:ext cx="142875" cy="1501775"/>
          </a:xfrm>
          <a:prstGeom prst="roundRect">
            <a:avLst>
              <a:gd name="adj" fmla="val 16667"/>
            </a:avLst>
          </a:prstGeom>
          <a:solidFill>
            <a:srgbClr val="FF0000"/>
          </a:solidFill>
          <a:ln w="952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zh-CN" sz="2400" b="1" dirty="0">
              <a:solidFill>
                <a:srgbClr val="FF0000"/>
              </a:solidFill>
            </a:endParaRPr>
          </a:p>
        </p:txBody>
      </p:sp>
      <p:sp>
        <p:nvSpPr>
          <p:cNvPr id="120857" name="Line 25"/>
          <p:cNvSpPr/>
          <p:nvPr/>
        </p:nvSpPr>
        <p:spPr>
          <a:xfrm>
            <a:off x="5580063" y="4581525"/>
            <a:ext cx="215900" cy="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20858" name="AutoShape 26"/>
          <p:cNvSpPr/>
          <p:nvPr/>
        </p:nvSpPr>
        <p:spPr>
          <a:xfrm>
            <a:off x="6248400" y="3581400"/>
            <a:ext cx="1295400" cy="685800"/>
          </a:xfrm>
          <a:prstGeom prst="wedgeRoundRectCallout">
            <a:avLst>
              <a:gd name="adj1" fmla="val -71815"/>
              <a:gd name="adj2" fmla="val 88194"/>
              <a:gd name="adj3" fmla="val 16667"/>
            </a:avLst>
          </a:prstGeom>
          <a:solidFill>
            <a:srgbClr val="FFFFCC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600" b="1" dirty="0">
                <a:solidFill>
                  <a:srgbClr val="002EC2"/>
                </a:solidFill>
              </a:rPr>
              <a:t>0℃</a:t>
            </a:r>
          </a:p>
        </p:txBody>
      </p:sp>
      <p:sp>
        <p:nvSpPr>
          <p:cNvPr id="12300" name="Text Box 27"/>
          <p:cNvSpPr txBox="1"/>
          <p:nvPr/>
        </p:nvSpPr>
        <p:spPr>
          <a:xfrm>
            <a:off x="373063" y="1001713"/>
            <a:ext cx="4451350" cy="57943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200" b="1" dirty="0">
                <a:solidFill>
                  <a:srgbClr val="CC3300"/>
                </a:solidFill>
                <a:ea typeface="黑体" panose="02010609060101010101" pitchFamily="49" charset="-122"/>
              </a:rPr>
              <a:t>0</a:t>
            </a:r>
            <a:r>
              <a:rPr lang="zh-CN" altLang="en-US" sz="3200" b="1" dirty="0">
                <a:solidFill>
                  <a:srgbClr val="CC3300"/>
                </a:solidFill>
                <a:ea typeface="黑体" panose="02010609060101010101" pitchFamily="49" charset="-122"/>
              </a:rPr>
              <a:t>摄氏度是这样规定的：</a:t>
            </a:r>
          </a:p>
        </p:txBody>
      </p:sp>
      <p:sp>
        <p:nvSpPr>
          <p:cNvPr id="12301" name="Text Box 28"/>
          <p:cNvSpPr txBox="1"/>
          <p:nvPr/>
        </p:nvSpPr>
        <p:spPr>
          <a:xfrm>
            <a:off x="373063" y="1882775"/>
            <a:ext cx="3900487" cy="2530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4000" b="1" dirty="0">
                <a:solidFill>
                  <a:srgbClr val="A50021"/>
                </a:solidFill>
                <a:ea typeface="黑体" panose="02010609060101010101" pitchFamily="49" charset="-122"/>
              </a:rPr>
              <a:t>标准大气压下，冰水混合物的温度规定为</a:t>
            </a:r>
            <a:r>
              <a:rPr lang="en-US" altLang="zh-CN" sz="4000" b="1" dirty="0">
                <a:solidFill>
                  <a:srgbClr val="A50021"/>
                </a:solidFill>
                <a:ea typeface="黑体" panose="02010609060101010101" pitchFamily="49" charset="-122"/>
              </a:rPr>
              <a:t>0℃</a:t>
            </a:r>
            <a:r>
              <a:rPr lang="zh-CN" altLang="en-US" sz="4000" b="1" dirty="0">
                <a:solidFill>
                  <a:srgbClr val="A50021"/>
                </a:solidFill>
                <a:ea typeface="黑体" panose="02010609060101010101" pitchFamily="49" charset="-122"/>
              </a:rPr>
              <a:t>，这是水的冰点。</a:t>
            </a:r>
          </a:p>
        </p:txBody>
      </p:sp>
      <p:sp>
        <p:nvSpPr>
          <p:cNvPr id="120861" name="Text Box 29"/>
          <p:cNvSpPr txBox="1">
            <a:spLocks noChangeArrowheads="1"/>
          </p:cNvSpPr>
          <p:nvPr/>
        </p:nvSpPr>
        <p:spPr bwMode="auto">
          <a:xfrm>
            <a:off x="373063" y="5357813"/>
            <a:ext cx="2111375" cy="519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kumimoji="1" lang="zh-CN" altLang="en-US" sz="2800" b="1">
                <a:solidFill>
                  <a:srgbClr val="0066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冰水混合物</a:t>
            </a:r>
          </a:p>
        </p:txBody>
      </p:sp>
      <p:sp>
        <p:nvSpPr>
          <p:cNvPr id="12303" name="Text Box 3"/>
          <p:cNvSpPr txBox="1"/>
          <p:nvPr/>
        </p:nvSpPr>
        <p:spPr>
          <a:xfrm>
            <a:off x="373063" y="58738"/>
            <a:ext cx="3673475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600" b="1" dirty="0">
                <a:solidFill>
                  <a:srgbClr val="0066CC"/>
                </a:solidFill>
              </a:rPr>
              <a:t>三、摄氏温度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" dur="5000"/>
                                        <p:tgtEl>
                                          <p:spTgt spid="1208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08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08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08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1208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1208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0856" grpId="0" bldLvl="0" animBg="1"/>
      <p:bldP spid="120858" grpId="0" bldLvl="0" animBg="1"/>
      <p:bldP spid="120861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AutoShape 2"/>
          <p:cNvSpPr/>
          <p:nvPr/>
        </p:nvSpPr>
        <p:spPr>
          <a:xfrm>
            <a:off x="5364163" y="1082675"/>
            <a:ext cx="457200" cy="46482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3600" b="1" dirty="0">
              <a:solidFill>
                <a:srgbClr val="002EC2"/>
              </a:solidFill>
              <a:latin typeface="Arial" panose="020B0604020202020204" pitchFamily="34" charset="0"/>
            </a:endParaRPr>
          </a:p>
        </p:txBody>
      </p:sp>
      <p:sp>
        <p:nvSpPr>
          <p:cNvPr id="13315" name="AutoShape 3"/>
          <p:cNvSpPr/>
          <p:nvPr/>
        </p:nvSpPr>
        <p:spPr>
          <a:xfrm>
            <a:off x="5551488" y="1387475"/>
            <a:ext cx="76200" cy="43434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3600" b="1" dirty="0">
              <a:solidFill>
                <a:srgbClr val="002EC2"/>
              </a:solidFill>
              <a:latin typeface="Arial" panose="020B0604020202020204" pitchFamily="34" charset="0"/>
            </a:endParaRPr>
          </a:p>
        </p:txBody>
      </p:sp>
      <p:sp>
        <p:nvSpPr>
          <p:cNvPr id="13316" name="AutoShape 4"/>
          <p:cNvSpPr/>
          <p:nvPr/>
        </p:nvSpPr>
        <p:spPr>
          <a:xfrm>
            <a:off x="5508625" y="4581525"/>
            <a:ext cx="142875" cy="1143000"/>
          </a:xfrm>
          <a:prstGeom prst="roundRect">
            <a:avLst>
              <a:gd name="adj" fmla="val 16667"/>
            </a:avLst>
          </a:prstGeom>
          <a:solidFill>
            <a:srgbClr val="FF0000"/>
          </a:solidFill>
          <a:ln w="952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zh-CN" sz="2400" b="1" dirty="0">
              <a:solidFill>
                <a:srgbClr val="FF0000"/>
              </a:solidFill>
            </a:endParaRPr>
          </a:p>
        </p:txBody>
      </p:sp>
      <p:sp>
        <p:nvSpPr>
          <p:cNvPr id="13317" name="AutoShape 5"/>
          <p:cNvSpPr/>
          <p:nvPr/>
        </p:nvSpPr>
        <p:spPr>
          <a:xfrm>
            <a:off x="5364163" y="549275"/>
            <a:ext cx="533400" cy="533400"/>
          </a:xfrm>
          <a:custGeom>
            <a:avLst/>
            <a:gdLst>
              <a:gd name="txL" fmla="*/ 0 w 21600"/>
              <a:gd name="txT" fmla="*/ 0 h 21600"/>
              <a:gd name="txR" fmla="*/ 21600 w 21600"/>
              <a:gd name="txB" fmla="*/ 21600 h 21600"/>
            </a:gdLst>
            <a:ahLst/>
            <a:cxnLst>
              <a:cxn ang="0">
                <a:pos x="0" y="10800"/>
              </a:cxn>
              <a:cxn ang="0">
                <a:pos x="10800" y="0"/>
              </a:cxn>
              <a:cxn ang="0">
                <a:pos x="21600" y="10800"/>
              </a:cxn>
              <a:cxn ang="0">
                <a:pos x="10800" y="21600"/>
              </a:cxn>
              <a:cxn ang="0">
                <a:pos x="0" y="10800"/>
              </a:cxn>
              <a:cxn ang="0">
                <a:pos x="5400" y="10800"/>
              </a:cxn>
              <a:cxn ang="0">
                <a:pos x="10800" y="16200"/>
              </a:cxn>
              <a:cxn ang="0">
                <a:pos x="16200" y="10800"/>
              </a:cxn>
              <a:cxn ang="0">
                <a:pos x="10800" y="5400"/>
              </a:cxn>
              <a:cxn ang="0">
                <a:pos x="5400" y="10800"/>
              </a:cxn>
            </a:cxnLst>
            <a:rect l="txL" t="txT" r="txR" b="txB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solidFill>
            <a:schemeClr val="bg1">
              <a:alpha val="100000"/>
            </a:schemeClr>
          </a:solidFill>
          <a:ln w="9525" cap="flat" cmpd="sng">
            <a:solidFill>
              <a:schemeClr val="tx1">
                <a:alpha val="10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3600" b="1">
              <a:solidFill>
                <a:srgbClr val="002EC2"/>
              </a:solidFill>
              <a:ea typeface="楷体_GB2312" pitchFamily="49" charset="-122"/>
            </a:endParaRPr>
          </a:p>
        </p:txBody>
      </p:sp>
      <p:sp>
        <p:nvSpPr>
          <p:cNvPr id="13318" name="AutoShape 6"/>
          <p:cNvSpPr/>
          <p:nvPr/>
        </p:nvSpPr>
        <p:spPr>
          <a:xfrm>
            <a:off x="5440363" y="5654675"/>
            <a:ext cx="304800" cy="533400"/>
          </a:xfrm>
          <a:prstGeom prst="roundRect">
            <a:avLst>
              <a:gd name="adj" fmla="val 16667"/>
            </a:avLst>
          </a:prstGeom>
          <a:solidFill>
            <a:srgbClr val="FF0000"/>
          </a:solidFill>
          <a:ln w="952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3600" b="1" dirty="0">
              <a:solidFill>
                <a:srgbClr val="002EC2"/>
              </a:solidFill>
              <a:latin typeface="Arial" panose="020B0604020202020204" pitchFamily="34" charset="0"/>
            </a:endParaRPr>
          </a:p>
        </p:txBody>
      </p:sp>
      <p:sp>
        <p:nvSpPr>
          <p:cNvPr id="122887" name="AutoShape 7"/>
          <p:cNvSpPr/>
          <p:nvPr/>
        </p:nvSpPr>
        <p:spPr>
          <a:xfrm>
            <a:off x="5508625" y="1916113"/>
            <a:ext cx="142875" cy="2727325"/>
          </a:xfrm>
          <a:prstGeom prst="roundRect">
            <a:avLst>
              <a:gd name="adj" fmla="val 16667"/>
            </a:avLst>
          </a:prstGeom>
          <a:solidFill>
            <a:srgbClr val="FF0000"/>
          </a:solidFill>
          <a:ln w="952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zh-CN" sz="2400" b="1" dirty="0">
              <a:solidFill>
                <a:srgbClr val="FF0000"/>
              </a:solidFill>
            </a:endParaRPr>
          </a:p>
        </p:txBody>
      </p:sp>
      <p:sp>
        <p:nvSpPr>
          <p:cNvPr id="13320" name="Line 8"/>
          <p:cNvSpPr/>
          <p:nvPr/>
        </p:nvSpPr>
        <p:spPr>
          <a:xfrm>
            <a:off x="5580063" y="4581525"/>
            <a:ext cx="215900" cy="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3321" name="AutoShape 9"/>
          <p:cNvSpPr/>
          <p:nvPr/>
        </p:nvSpPr>
        <p:spPr>
          <a:xfrm>
            <a:off x="6248400" y="3581400"/>
            <a:ext cx="1295400" cy="685800"/>
          </a:xfrm>
          <a:prstGeom prst="wedgeRoundRectCallout">
            <a:avLst>
              <a:gd name="adj1" fmla="val -71815"/>
              <a:gd name="adj2" fmla="val 88194"/>
              <a:gd name="adj3" fmla="val 16667"/>
            </a:avLst>
          </a:prstGeom>
          <a:solidFill>
            <a:srgbClr val="FFFFCC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600" b="1" dirty="0">
                <a:solidFill>
                  <a:srgbClr val="002EC2"/>
                </a:solidFill>
              </a:rPr>
              <a:t>0℃</a:t>
            </a:r>
          </a:p>
        </p:txBody>
      </p:sp>
      <p:grpSp>
        <p:nvGrpSpPr>
          <p:cNvPr id="13322" name="Group 10"/>
          <p:cNvGrpSpPr/>
          <p:nvPr/>
        </p:nvGrpSpPr>
        <p:grpSpPr>
          <a:xfrm>
            <a:off x="3851275" y="4797425"/>
            <a:ext cx="3683000" cy="1841500"/>
            <a:chOff x="2432" y="2976"/>
            <a:chExt cx="2320" cy="1160"/>
          </a:xfrm>
        </p:grpSpPr>
        <p:sp>
          <p:nvSpPr>
            <p:cNvPr id="13369" name="Freeform 11"/>
            <p:cNvSpPr/>
            <p:nvPr/>
          </p:nvSpPr>
          <p:spPr>
            <a:xfrm>
              <a:off x="2432" y="2976"/>
              <a:ext cx="2320" cy="1160"/>
            </a:xfrm>
            <a:custGeom>
              <a:avLst/>
              <a:gdLst>
                <a:gd name="txL" fmla="*/ 0 w 2320"/>
                <a:gd name="txT" fmla="*/ 0 h 1160"/>
                <a:gd name="txR" fmla="*/ 2320 w 2320"/>
                <a:gd name="txB" fmla="*/ 1160 h 1160"/>
              </a:gdLst>
              <a:ahLst/>
              <a:cxnLst>
                <a:cxn ang="0">
                  <a:pos x="8" y="96"/>
                </a:cxn>
                <a:cxn ang="0">
                  <a:pos x="8" y="576"/>
                </a:cxn>
                <a:cxn ang="0">
                  <a:pos x="8" y="816"/>
                </a:cxn>
                <a:cxn ang="0">
                  <a:pos x="8" y="960"/>
                </a:cxn>
                <a:cxn ang="0">
                  <a:pos x="56" y="1104"/>
                </a:cxn>
                <a:cxn ang="0">
                  <a:pos x="248" y="1152"/>
                </a:cxn>
                <a:cxn ang="0">
                  <a:pos x="920" y="1152"/>
                </a:cxn>
                <a:cxn ang="0">
                  <a:pos x="1304" y="1152"/>
                </a:cxn>
                <a:cxn ang="0">
                  <a:pos x="1688" y="1152"/>
                </a:cxn>
                <a:cxn ang="0">
                  <a:pos x="2024" y="1152"/>
                </a:cxn>
                <a:cxn ang="0">
                  <a:pos x="2168" y="1104"/>
                </a:cxn>
                <a:cxn ang="0">
                  <a:pos x="2264" y="1008"/>
                </a:cxn>
                <a:cxn ang="0">
                  <a:pos x="2312" y="720"/>
                </a:cxn>
                <a:cxn ang="0">
                  <a:pos x="2312" y="0"/>
                </a:cxn>
              </a:cxnLst>
              <a:rect l="txL" t="txT" r="txR" b="txB"/>
              <a:pathLst>
                <a:path w="2320" h="1160">
                  <a:moveTo>
                    <a:pt x="8" y="96"/>
                  </a:moveTo>
                  <a:cubicBezTo>
                    <a:pt x="8" y="276"/>
                    <a:pt x="8" y="456"/>
                    <a:pt x="8" y="576"/>
                  </a:cubicBezTo>
                  <a:cubicBezTo>
                    <a:pt x="8" y="696"/>
                    <a:pt x="8" y="752"/>
                    <a:pt x="8" y="816"/>
                  </a:cubicBezTo>
                  <a:cubicBezTo>
                    <a:pt x="8" y="880"/>
                    <a:pt x="0" y="912"/>
                    <a:pt x="8" y="960"/>
                  </a:cubicBezTo>
                  <a:cubicBezTo>
                    <a:pt x="16" y="1008"/>
                    <a:pt x="16" y="1072"/>
                    <a:pt x="56" y="1104"/>
                  </a:cubicBezTo>
                  <a:cubicBezTo>
                    <a:pt x="96" y="1136"/>
                    <a:pt x="104" y="1144"/>
                    <a:pt x="248" y="1152"/>
                  </a:cubicBezTo>
                  <a:cubicBezTo>
                    <a:pt x="392" y="1160"/>
                    <a:pt x="744" y="1152"/>
                    <a:pt x="920" y="1152"/>
                  </a:cubicBezTo>
                  <a:cubicBezTo>
                    <a:pt x="1096" y="1152"/>
                    <a:pt x="1176" y="1152"/>
                    <a:pt x="1304" y="1152"/>
                  </a:cubicBezTo>
                  <a:cubicBezTo>
                    <a:pt x="1432" y="1152"/>
                    <a:pt x="1568" y="1152"/>
                    <a:pt x="1688" y="1152"/>
                  </a:cubicBezTo>
                  <a:cubicBezTo>
                    <a:pt x="1808" y="1152"/>
                    <a:pt x="1944" y="1160"/>
                    <a:pt x="2024" y="1152"/>
                  </a:cubicBezTo>
                  <a:cubicBezTo>
                    <a:pt x="2104" y="1144"/>
                    <a:pt x="2128" y="1128"/>
                    <a:pt x="2168" y="1104"/>
                  </a:cubicBezTo>
                  <a:cubicBezTo>
                    <a:pt x="2208" y="1080"/>
                    <a:pt x="2240" y="1072"/>
                    <a:pt x="2264" y="1008"/>
                  </a:cubicBezTo>
                  <a:cubicBezTo>
                    <a:pt x="2288" y="944"/>
                    <a:pt x="2304" y="888"/>
                    <a:pt x="2312" y="720"/>
                  </a:cubicBezTo>
                  <a:cubicBezTo>
                    <a:pt x="2320" y="552"/>
                    <a:pt x="2316" y="276"/>
                    <a:pt x="2312" y="0"/>
                  </a:cubicBezTo>
                </a:path>
              </a:pathLst>
            </a:custGeom>
            <a:noFill/>
            <a:ln w="9525" cap="flat" cmpd="sng">
              <a:solidFill>
                <a:schemeClr val="tx1">
                  <a:alpha val="100000"/>
                </a:scheme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13370" name="Freeform 12"/>
            <p:cNvSpPr/>
            <p:nvPr/>
          </p:nvSpPr>
          <p:spPr>
            <a:xfrm>
              <a:off x="2448" y="3208"/>
              <a:ext cx="2304" cy="64"/>
            </a:xfrm>
            <a:custGeom>
              <a:avLst/>
              <a:gdLst>
                <a:gd name="txL" fmla="*/ 0 w 2304"/>
                <a:gd name="txT" fmla="*/ 0 h 64"/>
                <a:gd name="txR" fmla="*/ 2304 w 2304"/>
                <a:gd name="txB" fmla="*/ 64 h 64"/>
              </a:gdLst>
              <a:ahLst/>
              <a:cxnLst>
                <a:cxn ang="0">
                  <a:pos x="0" y="56"/>
                </a:cxn>
                <a:cxn ang="0">
                  <a:pos x="96" y="56"/>
                </a:cxn>
                <a:cxn ang="0">
                  <a:pos x="240" y="56"/>
                </a:cxn>
                <a:cxn ang="0">
                  <a:pos x="336" y="8"/>
                </a:cxn>
                <a:cxn ang="0">
                  <a:pos x="432" y="56"/>
                </a:cxn>
                <a:cxn ang="0">
                  <a:pos x="528" y="56"/>
                </a:cxn>
                <a:cxn ang="0">
                  <a:pos x="624" y="8"/>
                </a:cxn>
                <a:cxn ang="0">
                  <a:pos x="720" y="56"/>
                </a:cxn>
                <a:cxn ang="0">
                  <a:pos x="864" y="8"/>
                </a:cxn>
                <a:cxn ang="0">
                  <a:pos x="960" y="56"/>
                </a:cxn>
                <a:cxn ang="0">
                  <a:pos x="1104" y="8"/>
                </a:cxn>
                <a:cxn ang="0">
                  <a:pos x="1200" y="56"/>
                </a:cxn>
                <a:cxn ang="0">
                  <a:pos x="1296" y="56"/>
                </a:cxn>
                <a:cxn ang="0">
                  <a:pos x="1344" y="8"/>
                </a:cxn>
                <a:cxn ang="0">
                  <a:pos x="1440" y="8"/>
                </a:cxn>
                <a:cxn ang="0">
                  <a:pos x="1488" y="56"/>
                </a:cxn>
                <a:cxn ang="0">
                  <a:pos x="1584" y="56"/>
                </a:cxn>
                <a:cxn ang="0">
                  <a:pos x="1680" y="8"/>
                </a:cxn>
                <a:cxn ang="0">
                  <a:pos x="1824" y="8"/>
                </a:cxn>
                <a:cxn ang="0">
                  <a:pos x="1872" y="56"/>
                </a:cxn>
                <a:cxn ang="0">
                  <a:pos x="2016" y="8"/>
                </a:cxn>
                <a:cxn ang="0">
                  <a:pos x="2160" y="56"/>
                </a:cxn>
                <a:cxn ang="0">
                  <a:pos x="2304" y="56"/>
                </a:cxn>
              </a:cxnLst>
              <a:rect l="txL" t="txT" r="txR" b="txB"/>
              <a:pathLst>
                <a:path w="2304" h="64">
                  <a:moveTo>
                    <a:pt x="0" y="56"/>
                  </a:moveTo>
                  <a:cubicBezTo>
                    <a:pt x="28" y="56"/>
                    <a:pt x="56" y="56"/>
                    <a:pt x="96" y="56"/>
                  </a:cubicBezTo>
                  <a:cubicBezTo>
                    <a:pt x="136" y="56"/>
                    <a:pt x="200" y="64"/>
                    <a:pt x="240" y="56"/>
                  </a:cubicBezTo>
                  <a:cubicBezTo>
                    <a:pt x="280" y="48"/>
                    <a:pt x="304" y="8"/>
                    <a:pt x="336" y="8"/>
                  </a:cubicBezTo>
                  <a:cubicBezTo>
                    <a:pt x="368" y="8"/>
                    <a:pt x="400" y="48"/>
                    <a:pt x="432" y="56"/>
                  </a:cubicBezTo>
                  <a:cubicBezTo>
                    <a:pt x="464" y="64"/>
                    <a:pt x="496" y="64"/>
                    <a:pt x="528" y="56"/>
                  </a:cubicBezTo>
                  <a:cubicBezTo>
                    <a:pt x="560" y="48"/>
                    <a:pt x="592" y="8"/>
                    <a:pt x="624" y="8"/>
                  </a:cubicBezTo>
                  <a:cubicBezTo>
                    <a:pt x="656" y="8"/>
                    <a:pt x="680" y="56"/>
                    <a:pt x="720" y="56"/>
                  </a:cubicBezTo>
                  <a:cubicBezTo>
                    <a:pt x="760" y="56"/>
                    <a:pt x="824" y="8"/>
                    <a:pt x="864" y="8"/>
                  </a:cubicBezTo>
                  <a:cubicBezTo>
                    <a:pt x="904" y="8"/>
                    <a:pt x="920" y="56"/>
                    <a:pt x="960" y="56"/>
                  </a:cubicBezTo>
                  <a:cubicBezTo>
                    <a:pt x="1000" y="56"/>
                    <a:pt x="1064" y="8"/>
                    <a:pt x="1104" y="8"/>
                  </a:cubicBezTo>
                  <a:cubicBezTo>
                    <a:pt x="1144" y="8"/>
                    <a:pt x="1168" y="48"/>
                    <a:pt x="1200" y="56"/>
                  </a:cubicBezTo>
                  <a:cubicBezTo>
                    <a:pt x="1232" y="64"/>
                    <a:pt x="1272" y="64"/>
                    <a:pt x="1296" y="56"/>
                  </a:cubicBezTo>
                  <a:cubicBezTo>
                    <a:pt x="1320" y="48"/>
                    <a:pt x="1320" y="16"/>
                    <a:pt x="1344" y="8"/>
                  </a:cubicBezTo>
                  <a:cubicBezTo>
                    <a:pt x="1368" y="0"/>
                    <a:pt x="1416" y="0"/>
                    <a:pt x="1440" y="8"/>
                  </a:cubicBezTo>
                  <a:cubicBezTo>
                    <a:pt x="1464" y="16"/>
                    <a:pt x="1464" y="48"/>
                    <a:pt x="1488" y="56"/>
                  </a:cubicBezTo>
                  <a:cubicBezTo>
                    <a:pt x="1512" y="64"/>
                    <a:pt x="1552" y="64"/>
                    <a:pt x="1584" y="56"/>
                  </a:cubicBezTo>
                  <a:cubicBezTo>
                    <a:pt x="1616" y="48"/>
                    <a:pt x="1640" y="16"/>
                    <a:pt x="1680" y="8"/>
                  </a:cubicBezTo>
                  <a:cubicBezTo>
                    <a:pt x="1720" y="0"/>
                    <a:pt x="1792" y="0"/>
                    <a:pt x="1824" y="8"/>
                  </a:cubicBezTo>
                  <a:cubicBezTo>
                    <a:pt x="1856" y="16"/>
                    <a:pt x="1840" y="56"/>
                    <a:pt x="1872" y="56"/>
                  </a:cubicBezTo>
                  <a:cubicBezTo>
                    <a:pt x="1904" y="56"/>
                    <a:pt x="1968" y="8"/>
                    <a:pt x="2016" y="8"/>
                  </a:cubicBezTo>
                  <a:cubicBezTo>
                    <a:pt x="2064" y="8"/>
                    <a:pt x="2112" y="48"/>
                    <a:pt x="2160" y="56"/>
                  </a:cubicBezTo>
                  <a:cubicBezTo>
                    <a:pt x="2208" y="64"/>
                    <a:pt x="2256" y="60"/>
                    <a:pt x="2304" y="56"/>
                  </a:cubicBezTo>
                </a:path>
              </a:pathLst>
            </a:custGeom>
            <a:noFill/>
            <a:ln w="9525" cap="flat" cmpd="sng">
              <a:solidFill>
                <a:schemeClr val="tx1">
                  <a:alpha val="100000"/>
                </a:scheme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</p:grpSp>
      <p:grpSp>
        <p:nvGrpSpPr>
          <p:cNvPr id="13323" name="Group 13"/>
          <p:cNvGrpSpPr/>
          <p:nvPr/>
        </p:nvGrpSpPr>
        <p:grpSpPr>
          <a:xfrm>
            <a:off x="5400675" y="6321425"/>
            <a:ext cx="609600" cy="228600"/>
            <a:chOff x="3408" y="3936"/>
            <a:chExt cx="384" cy="144"/>
          </a:xfrm>
        </p:grpSpPr>
        <p:sp>
          <p:nvSpPr>
            <p:cNvPr id="13367" name="Oval 14"/>
            <p:cNvSpPr/>
            <p:nvPr/>
          </p:nvSpPr>
          <p:spPr>
            <a:xfrm>
              <a:off x="3408" y="3936"/>
              <a:ext cx="96" cy="96"/>
            </a:xfrm>
            <a:prstGeom prst="ellipse">
              <a:avLst/>
            </a:prstGeom>
            <a:solidFill>
              <a:schemeClr val="bg1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 dirty="0">
                <a:solidFill>
                  <a:srgbClr val="002EC2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3368" name="Oval 15"/>
            <p:cNvSpPr/>
            <p:nvPr/>
          </p:nvSpPr>
          <p:spPr>
            <a:xfrm>
              <a:off x="3696" y="3984"/>
              <a:ext cx="96" cy="96"/>
            </a:xfrm>
            <a:prstGeom prst="ellipse">
              <a:avLst/>
            </a:prstGeom>
            <a:solidFill>
              <a:schemeClr val="bg1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 dirty="0">
                <a:solidFill>
                  <a:srgbClr val="002EC2"/>
                </a:solidFill>
                <a:latin typeface="Arial" panose="020B0604020202020204" pitchFamily="34" charset="0"/>
              </a:endParaRPr>
            </a:p>
          </p:txBody>
        </p:sp>
      </p:grpSp>
      <p:grpSp>
        <p:nvGrpSpPr>
          <p:cNvPr id="13324" name="Group 16"/>
          <p:cNvGrpSpPr/>
          <p:nvPr/>
        </p:nvGrpSpPr>
        <p:grpSpPr>
          <a:xfrm>
            <a:off x="5019675" y="5788025"/>
            <a:ext cx="1219200" cy="350838"/>
            <a:chOff x="3168" y="3600"/>
            <a:chExt cx="768" cy="221"/>
          </a:xfrm>
        </p:grpSpPr>
        <p:sp>
          <p:nvSpPr>
            <p:cNvPr id="13365" name="Oval 17"/>
            <p:cNvSpPr/>
            <p:nvPr/>
          </p:nvSpPr>
          <p:spPr>
            <a:xfrm>
              <a:off x="3744" y="3600"/>
              <a:ext cx="192" cy="192"/>
            </a:xfrm>
            <a:prstGeom prst="ellipse">
              <a:avLst/>
            </a:prstGeom>
            <a:solidFill>
              <a:schemeClr val="bg1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 dirty="0">
                <a:solidFill>
                  <a:srgbClr val="002EC2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3366" name="Oval 18"/>
            <p:cNvSpPr/>
            <p:nvPr/>
          </p:nvSpPr>
          <p:spPr>
            <a:xfrm>
              <a:off x="3168" y="3648"/>
              <a:ext cx="192" cy="173"/>
            </a:xfrm>
            <a:prstGeom prst="ellipse">
              <a:avLst/>
            </a:prstGeom>
            <a:solidFill>
              <a:schemeClr val="bg1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 dirty="0">
                <a:solidFill>
                  <a:srgbClr val="002EC2"/>
                </a:solidFill>
                <a:latin typeface="Arial" panose="020B0604020202020204" pitchFamily="34" charset="0"/>
              </a:endParaRPr>
            </a:p>
          </p:txBody>
        </p:sp>
      </p:grpSp>
      <p:grpSp>
        <p:nvGrpSpPr>
          <p:cNvPr id="13325" name="Group 19"/>
          <p:cNvGrpSpPr/>
          <p:nvPr/>
        </p:nvGrpSpPr>
        <p:grpSpPr>
          <a:xfrm>
            <a:off x="4867275" y="5254625"/>
            <a:ext cx="1506538" cy="1219200"/>
            <a:chOff x="3072" y="3264"/>
            <a:chExt cx="949" cy="768"/>
          </a:xfrm>
        </p:grpSpPr>
        <p:grpSp>
          <p:nvGrpSpPr>
            <p:cNvPr id="13359" name="Group 20"/>
            <p:cNvGrpSpPr/>
            <p:nvPr/>
          </p:nvGrpSpPr>
          <p:grpSpPr>
            <a:xfrm>
              <a:off x="3072" y="3264"/>
              <a:ext cx="949" cy="288"/>
              <a:chOff x="3072" y="3264"/>
              <a:chExt cx="949" cy="288"/>
            </a:xfrm>
          </p:grpSpPr>
          <p:sp>
            <p:nvSpPr>
              <p:cNvPr id="13363" name="Oval 21"/>
              <p:cNvSpPr/>
              <p:nvPr/>
            </p:nvSpPr>
            <p:spPr>
              <a:xfrm flipV="1">
                <a:off x="3792" y="3264"/>
                <a:ext cx="229" cy="240"/>
              </a:xfrm>
              <a:prstGeom prst="ellipse">
                <a:avLst/>
              </a:prstGeom>
              <a:solidFill>
                <a:schemeClr val="bg1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endParaRPr lang="zh-CN" altLang="en-US" sz="3600" b="1" dirty="0">
                  <a:solidFill>
                    <a:srgbClr val="002EC2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13364" name="Oval 22"/>
              <p:cNvSpPr/>
              <p:nvPr/>
            </p:nvSpPr>
            <p:spPr>
              <a:xfrm>
                <a:off x="3072" y="3312"/>
                <a:ext cx="240" cy="240"/>
              </a:xfrm>
              <a:prstGeom prst="ellipse">
                <a:avLst/>
              </a:prstGeom>
              <a:solidFill>
                <a:schemeClr val="bg1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endParaRPr lang="zh-CN" altLang="en-US" sz="3600" b="1" dirty="0">
                  <a:solidFill>
                    <a:srgbClr val="002EC2"/>
                  </a:solidFill>
                  <a:latin typeface="Arial" panose="020B0604020202020204" pitchFamily="34" charset="0"/>
                </a:endParaRPr>
              </a:p>
            </p:txBody>
          </p:sp>
        </p:grpSp>
        <p:grpSp>
          <p:nvGrpSpPr>
            <p:cNvPr id="13360" name="Group 23"/>
            <p:cNvGrpSpPr/>
            <p:nvPr/>
          </p:nvGrpSpPr>
          <p:grpSpPr>
            <a:xfrm>
              <a:off x="3312" y="3792"/>
              <a:ext cx="384" cy="240"/>
              <a:chOff x="1392" y="3360"/>
              <a:chExt cx="384" cy="240"/>
            </a:xfrm>
          </p:grpSpPr>
          <p:sp>
            <p:nvSpPr>
              <p:cNvPr id="13361" name="Oval 24"/>
              <p:cNvSpPr/>
              <p:nvPr/>
            </p:nvSpPr>
            <p:spPr>
              <a:xfrm>
                <a:off x="1392" y="3504"/>
                <a:ext cx="96" cy="96"/>
              </a:xfrm>
              <a:prstGeom prst="ellipse">
                <a:avLst/>
              </a:prstGeom>
              <a:solidFill>
                <a:schemeClr val="bg1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endParaRPr lang="zh-CN" altLang="en-US" sz="3600" b="1" dirty="0">
                  <a:solidFill>
                    <a:srgbClr val="002EC2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13362" name="Oval 25"/>
              <p:cNvSpPr/>
              <p:nvPr/>
            </p:nvSpPr>
            <p:spPr>
              <a:xfrm>
                <a:off x="1680" y="3360"/>
                <a:ext cx="96" cy="96"/>
              </a:xfrm>
              <a:prstGeom prst="ellipse">
                <a:avLst/>
              </a:prstGeom>
              <a:solidFill>
                <a:schemeClr val="bg1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endParaRPr lang="zh-CN" altLang="en-US" sz="3600" b="1" dirty="0">
                  <a:solidFill>
                    <a:srgbClr val="002EC2"/>
                  </a:solidFill>
                  <a:latin typeface="Arial" panose="020B0604020202020204" pitchFamily="34" charset="0"/>
                </a:endParaRPr>
              </a:p>
            </p:txBody>
          </p:sp>
        </p:grpSp>
      </p:grpSp>
      <p:grpSp>
        <p:nvGrpSpPr>
          <p:cNvPr id="13326" name="Group 26"/>
          <p:cNvGrpSpPr/>
          <p:nvPr/>
        </p:nvGrpSpPr>
        <p:grpSpPr>
          <a:xfrm>
            <a:off x="5867400" y="5084763"/>
            <a:ext cx="1219200" cy="1371600"/>
            <a:chOff x="1392" y="2880"/>
            <a:chExt cx="768" cy="864"/>
          </a:xfrm>
        </p:grpSpPr>
        <p:sp>
          <p:nvSpPr>
            <p:cNvPr id="13353" name="Oval 27"/>
            <p:cNvSpPr/>
            <p:nvPr/>
          </p:nvSpPr>
          <p:spPr>
            <a:xfrm>
              <a:off x="1584" y="3552"/>
              <a:ext cx="96" cy="96"/>
            </a:xfrm>
            <a:prstGeom prst="ellipse">
              <a:avLst/>
            </a:prstGeom>
            <a:solidFill>
              <a:schemeClr val="bg1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 dirty="0">
                <a:solidFill>
                  <a:srgbClr val="002EC2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3354" name="Oval 28"/>
            <p:cNvSpPr/>
            <p:nvPr/>
          </p:nvSpPr>
          <p:spPr>
            <a:xfrm>
              <a:off x="1824" y="3648"/>
              <a:ext cx="96" cy="96"/>
            </a:xfrm>
            <a:prstGeom prst="ellipse">
              <a:avLst/>
            </a:prstGeom>
            <a:solidFill>
              <a:schemeClr val="bg1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 dirty="0">
                <a:solidFill>
                  <a:srgbClr val="002EC2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3355" name="Oval 29"/>
            <p:cNvSpPr/>
            <p:nvPr/>
          </p:nvSpPr>
          <p:spPr>
            <a:xfrm>
              <a:off x="1536" y="3264"/>
              <a:ext cx="192" cy="192"/>
            </a:xfrm>
            <a:prstGeom prst="ellipse">
              <a:avLst/>
            </a:prstGeom>
            <a:solidFill>
              <a:schemeClr val="bg1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 dirty="0">
                <a:solidFill>
                  <a:srgbClr val="002EC2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3356" name="Oval 30"/>
            <p:cNvSpPr/>
            <p:nvPr/>
          </p:nvSpPr>
          <p:spPr>
            <a:xfrm>
              <a:off x="1968" y="3312"/>
              <a:ext cx="192" cy="192"/>
            </a:xfrm>
            <a:prstGeom prst="ellipse">
              <a:avLst/>
            </a:prstGeom>
            <a:solidFill>
              <a:schemeClr val="bg1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 dirty="0">
                <a:solidFill>
                  <a:srgbClr val="002EC2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3357" name="Oval 31"/>
            <p:cNvSpPr/>
            <p:nvPr/>
          </p:nvSpPr>
          <p:spPr>
            <a:xfrm>
              <a:off x="1392" y="2880"/>
              <a:ext cx="240" cy="240"/>
            </a:xfrm>
            <a:prstGeom prst="ellipse">
              <a:avLst/>
            </a:prstGeom>
            <a:solidFill>
              <a:schemeClr val="bg1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 dirty="0">
                <a:solidFill>
                  <a:srgbClr val="002EC2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3358" name="Oval 32"/>
            <p:cNvSpPr/>
            <p:nvPr/>
          </p:nvSpPr>
          <p:spPr>
            <a:xfrm>
              <a:off x="1920" y="2928"/>
              <a:ext cx="240" cy="240"/>
            </a:xfrm>
            <a:prstGeom prst="ellipse">
              <a:avLst/>
            </a:prstGeom>
            <a:solidFill>
              <a:schemeClr val="bg1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 dirty="0">
                <a:solidFill>
                  <a:srgbClr val="002EC2"/>
                </a:solidFill>
                <a:latin typeface="Arial" panose="020B0604020202020204" pitchFamily="34" charset="0"/>
              </a:endParaRPr>
            </a:p>
          </p:txBody>
        </p:sp>
      </p:grpSp>
      <p:sp>
        <p:nvSpPr>
          <p:cNvPr id="13327" name="Line 33"/>
          <p:cNvSpPr/>
          <p:nvPr/>
        </p:nvSpPr>
        <p:spPr>
          <a:xfrm>
            <a:off x="2428875" y="4340225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grpSp>
        <p:nvGrpSpPr>
          <p:cNvPr id="13328" name="Group 34"/>
          <p:cNvGrpSpPr/>
          <p:nvPr/>
        </p:nvGrpSpPr>
        <p:grpSpPr>
          <a:xfrm>
            <a:off x="5324475" y="6169025"/>
            <a:ext cx="533400" cy="381000"/>
            <a:chOff x="912" y="3408"/>
            <a:chExt cx="336" cy="240"/>
          </a:xfrm>
        </p:grpSpPr>
        <p:sp>
          <p:nvSpPr>
            <p:cNvPr id="13351" name="Oval 35"/>
            <p:cNvSpPr/>
            <p:nvPr/>
          </p:nvSpPr>
          <p:spPr>
            <a:xfrm>
              <a:off x="912" y="3552"/>
              <a:ext cx="96" cy="96"/>
            </a:xfrm>
            <a:prstGeom prst="ellipse">
              <a:avLst/>
            </a:prstGeom>
            <a:solidFill>
              <a:schemeClr val="bg1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 dirty="0">
                <a:solidFill>
                  <a:srgbClr val="002EC2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3352" name="Oval 36"/>
            <p:cNvSpPr/>
            <p:nvPr/>
          </p:nvSpPr>
          <p:spPr>
            <a:xfrm>
              <a:off x="1152" y="3408"/>
              <a:ext cx="96" cy="96"/>
            </a:xfrm>
            <a:prstGeom prst="ellipse">
              <a:avLst/>
            </a:prstGeom>
            <a:solidFill>
              <a:schemeClr val="bg1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 dirty="0">
                <a:solidFill>
                  <a:srgbClr val="002EC2"/>
                </a:solidFill>
                <a:latin typeface="Arial" panose="020B0604020202020204" pitchFamily="34" charset="0"/>
              </a:endParaRPr>
            </a:p>
          </p:txBody>
        </p:sp>
      </p:grpSp>
      <p:grpSp>
        <p:nvGrpSpPr>
          <p:cNvPr id="13329" name="Group 37"/>
          <p:cNvGrpSpPr/>
          <p:nvPr/>
        </p:nvGrpSpPr>
        <p:grpSpPr>
          <a:xfrm>
            <a:off x="6300788" y="5589588"/>
            <a:ext cx="990600" cy="381000"/>
            <a:chOff x="1392" y="3360"/>
            <a:chExt cx="624" cy="240"/>
          </a:xfrm>
        </p:grpSpPr>
        <p:sp>
          <p:nvSpPr>
            <p:cNvPr id="13349" name="Oval 38"/>
            <p:cNvSpPr/>
            <p:nvPr/>
          </p:nvSpPr>
          <p:spPr>
            <a:xfrm>
              <a:off x="1392" y="3408"/>
              <a:ext cx="192" cy="192"/>
            </a:xfrm>
            <a:prstGeom prst="ellipse">
              <a:avLst/>
            </a:prstGeom>
            <a:solidFill>
              <a:schemeClr val="bg1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 dirty="0">
                <a:solidFill>
                  <a:srgbClr val="002EC2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3350" name="Oval 39"/>
            <p:cNvSpPr/>
            <p:nvPr/>
          </p:nvSpPr>
          <p:spPr>
            <a:xfrm>
              <a:off x="1824" y="3360"/>
              <a:ext cx="192" cy="192"/>
            </a:xfrm>
            <a:prstGeom prst="ellipse">
              <a:avLst/>
            </a:prstGeom>
            <a:solidFill>
              <a:schemeClr val="bg1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 dirty="0">
                <a:solidFill>
                  <a:srgbClr val="002EC2"/>
                </a:solidFill>
                <a:latin typeface="Arial" panose="020B0604020202020204" pitchFamily="34" charset="0"/>
              </a:endParaRPr>
            </a:p>
          </p:txBody>
        </p:sp>
      </p:grpSp>
      <p:grpSp>
        <p:nvGrpSpPr>
          <p:cNvPr id="13330" name="Group 40"/>
          <p:cNvGrpSpPr/>
          <p:nvPr/>
        </p:nvGrpSpPr>
        <p:grpSpPr>
          <a:xfrm>
            <a:off x="3851275" y="5300663"/>
            <a:ext cx="1219200" cy="1295400"/>
            <a:chOff x="624" y="3168"/>
            <a:chExt cx="768" cy="816"/>
          </a:xfrm>
        </p:grpSpPr>
        <p:sp>
          <p:nvSpPr>
            <p:cNvPr id="13345" name="Oval 41"/>
            <p:cNvSpPr/>
            <p:nvPr/>
          </p:nvSpPr>
          <p:spPr>
            <a:xfrm>
              <a:off x="624" y="3216"/>
              <a:ext cx="240" cy="240"/>
            </a:xfrm>
            <a:prstGeom prst="ellipse">
              <a:avLst/>
            </a:prstGeom>
            <a:solidFill>
              <a:schemeClr val="bg1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 dirty="0">
                <a:solidFill>
                  <a:srgbClr val="002EC2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3346" name="Oval 42"/>
            <p:cNvSpPr/>
            <p:nvPr/>
          </p:nvSpPr>
          <p:spPr>
            <a:xfrm>
              <a:off x="1152" y="3168"/>
              <a:ext cx="240" cy="240"/>
            </a:xfrm>
            <a:prstGeom prst="ellipse">
              <a:avLst/>
            </a:prstGeom>
            <a:solidFill>
              <a:schemeClr val="bg1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 dirty="0">
                <a:solidFill>
                  <a:srgbClr val="002EC2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3347" name="Oval 43"/>
            <p:cNvSpPr/>
            <p:nvPr/>
          </p:nvSpPr>
          <p:spPr>
            <a:xfrm>
              <a:off x="912" y="3840"/>
              <a:ext cx="96" cy="96"/>
            </a:xfrm>
            <a:prstGeom prst="ellipse">
              <a:avLst/>
            </a:prstGeom>
            <a:solidFill>
              <a:schemeClr val="bg1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 dirty="0">
                <a:solidFill>
                  <a:srgbClr val="002EC2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3348" name="Oval 44"/>
            <p:cNvSpPr/>
            <p:nvPr/>
          </p:nvSpPr>
          <p:spPr>
            <a:xfrm>
              <a:off x="1152" y="3888"/>
              <a:ext cx="96" cy="96"/>
            </a:xfrm>
            <a:prstGeom prst="ellipse">
              <a:avLst/>
            </a:prstGeom>
            <a:solidFill>
              <a:schemeClr val="bg1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 dirty="0">
                <a:solidFill>
                  <a:srgbClr val="002EC2"/>
                </a:solidFill>
                <a:latin typeface="Arial" panose="020B0604020202020204" pitchFamily="34" charset="0"/>
              </a:endParaRPr>
            </a:p>
          </p:txBody>
        </p:sp>
      </p:grpSp>
      <p:grpSp>
        <p:nvGrpSpPr>
          <p:cNvPr id="13331" name="Group 45"/>
          <p:cNvGrpSpPr/>
          <p:nvPr/>
        </p:nvGrpSpPr>
        <p:grpSpPr>
          <a:xfrm>
            <a:off x="5248275" y="5711825"/>
            <a:ext cx="838200" cy="304800"/>
            <a:chOff x="624" y="3456"/>
            <a:chExt cx="528" cy="192"/>
          </a:xfrm>
        </p:grpSpPr>
        <p:sp>
          <p:nvSpPr>
            <p:cNvPr id="13343" name="Oval 46"/>
            <p:cNvSpPr/>
            <p:nvPr/>
          </p:nvSpPr>
          <p:spPr>
            <a:xfrm>
              <a:off x="624" y="3456"/>
              <a:ext cx="144" cy="144"/>
            </a:xfrm>
            <a:prstGeom prst="ellipse">
              <a:avLst/>
            </a:prstGeom>
            <a:solidFill>
              <a:schemeClr val="bg1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 dirty="0">
                <a:solidFill>
                  <a:srgbClr val="002EC2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3344" name="Oval 47"/>
            <p:cNvSpPr/>
            <p:nvPr/>
          </p:nvSpPr>
          <p:spPr>
            <a:xfrm>
              <a:off x="1008" y="3504"/>
              <a:ext cx="144" cy="144"/>
            </a:xfrm>
            <a:prstGeom prst="ellipse">
              <a:avLst/>
            </a:prstGeom>
            <a:solidFill>
              <a:schemeClr val="bg1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 dirty="0">
                <a:solidFill>
                  <a:srgbClr val="002EC2"/>
                </a:solidFill>
                <a:latin typeface="Arial" panose="020B0604020202020204" pitchFamily="34" charset="0"/>
              </a:endParaRPr>
            </a:p>
          </p:txBody>
        </p:sp>
      </p:grpSp>
      <p:grpSp>
        <p:nvGrpSpPr>
          <p:cNvPr id="13332" name="Group 48"/>
          <p:cNvGrpSpPr/>
          <p:nvPr/>
        </p:nvGrpSpPr>
        <p:grpSpPr>
          <a:xfrm>
            <a:off x="4284663" y="5300663"/>
            <a:ext cx="990600" cy="1219200"/>
            <a:chOff x="624" y="3264"/>
            <a:chExt cx="624" cy="768"/>
          </a:xfrm>
        </p:grpSpPr>
        <p:sp>
          <p:nvSpPr>
            <p:cNvPr id="13339" name="Oval 49"/>
            <p:cNvSpPr/>
            <p:nvPr/>
          </p:nvSpPr>
          <p:spPr>
            <a:xfrm>
              <a:off x="624" y="3312"/>
              <a:ext cx="192" cy="192"/>
            </a:xfrm>
            <a:prstGeom prst="ellipse">
              <a:avLst/>
            </a:prstGeom>
            <a:solidFill>
              <a:schemeClr val="bg1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 dirty="0">
                <a:solidFill>
                  <a:srgbClr val="002EC2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3340" name="Oval 50"/>
            <p:cNvSpPr/>
            <p:nvPr/>
          </p:nvSpPr>
          <p:spPr>
            <a:xfrm>
              <a:off x="1056" y="3264"/>
              <a:ext cx="192" cy="192"/>
            </a:xfrm>
            <a:prstGeom prst="ellipse">
              <a:avLst/>
            </a:prstGeom>
            <a:solidFill>
              <a:schemeClr val="bg1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 dirty="0">
                <a:solidFill>
                  <a:srgbClr val="002EC2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3341" name="Oval 51"/>
            <p:cNvSpPr/>
            <p:nvPr/>
          </p:nvSpPr>
          <p:spPr>
            <a:xfrm>
              <a:off x="720" y="3936"/>
              <a:ext cx="96" cy="96"/>
            </a:xfrm>
            <a:prstGeom prst="ellipse">
              <a:avLst/>
            </a:prstGeom>
            <a:solidFill>
              <a:schemeClr val="bg1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 dirty="0">
                <a:solidFill>
                  <a:srgbClr val="002EC2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3342" name="Oval 52"/>
            <p:cNvSpPr/>
            <p:nvPr/>
          </p:nvSpPr>
          <p:spPr>
            <a:xfrm>
              <a:off x="1008" y="3888"/>
              <a:ext cx="96" cy="96"/>
            </a:xfrm>
            <a:prstGeom prst="ellipse">
              <a:avLst/>
            </a:prstGeom>
            <a:solidFill>
              <a:schemeClr val="bg1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 dirty="0">
                <a:solidFill>
                  <a:srgbClr val="002EC2"/>
                </a:solidFill>
                <a:latin typeface="Arial" panose="020B0604020202020204" pitchFamily="34" charset="0"/>
              </a:endParaRPr>
            </a:p>
          </p:txBody>
        </p:sp>
      </p:grpSp>
      <p:sp>
        <p:nvSpPr>
          <p:cNvPr id="13333" name="Line 53"/>
          <p:cNvSpPr/>
          <p:nvPr/>
        </p:nvSpPr>
        <p:spPr>
          <a:xfrm>
            <a:off x="2657475" y="5711825"/>
            <a:ext cx="17526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22934" name="Line 54"/>
          <p:cNvSpPr/>
          <p:nvPr/>
        </p:nvSpPr>
        <p:spPr>
          <a:xfrm>
            <a:off x="5580063" y="1916113"/>
            <a:ext cx="215900" cy="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22935" name="AutoShape 55"/>
          <p:cNvSpPr/>
          <p:nvPr/>
        </p:nvSpPr>
        <p:spPr>
          <a:xfrm>
            <a:off x="6324600" y="990600"/>
            <a:ext cx="1219200" cy="762000"/>
          </a:xfrm>
          <a:prstGeom prst="wedgeRoundRectCallout">
            <a:avLst>
              <a:gd name="adj1" fmla="val -78384"/>
              <a:gd name="adj2" fmla="val 57292"/>
              <a:gd name="adj3" fmla="val 16667"/>
            </a:avLst>
          </a:prstGeom>
          <a:solidFill>
            <a:schemeClr val="accent2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2800" b="1" dirty="0">
                <a:solidFill>
                  <a:srgbClr val="FFFFFF"/>
                </a:solidFill>
              </a:rPr>
              <a:t>100℃</a:t>
            </a:r>
          </a:p>
        </p:txBody>
      </p:sp>
      <p:sp>
        <p:nvSpPr>
          <p:cNvPr id="13336" name="Text Box 56"/>
          <p:cNvSpPr txBox="1"/>
          <p:nvPr/>
        </p:nvSpPr>
        <p:spPr>
          <a:xfrm>
            <a:off x="188913" y="549275"/>
            <a:ext cx="4857750" cy="5794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200" b="1" dirty="0">
                <a:solidFill>
                  <a:srgbClr val="CC3300"/>
                </a:solidFill>
                <a:ea typeface="黑体" panose="02010609060101010101" pitchFamily="49" charset="-122"/>
              </a:rPr>
              <a:t>100</a:t>
            </a:r>
            <a:r>
              <a:rPr lang="zh-CN" altLang="en-US" sz="3200" b="1" dirty="0">
                <a:solidFill>
                  <a:srgbClr val="CC3300"/>
                </a:solidFill>
                <a:ea typeface="黑体" panose="02010609060101010101" pitchFamily="49" charset="-122"/>
              </a:rPr>
              <a:t>摄氏度是这样规定的：</a:t>
            </a:r>
          </a:p>
        </p:txBody>
      </p:sp>
      <p:sp>
        <p:nvSpPr>
          <p:cNvPr id="13337" name="Text Box 57"/>
          <p:cNvSpPr txBox="1"/>
          <p:nvPr/>
        </p:nvSpPr>
        <p:spPr>
          <a:xfrm>
            <a:off x="323850" y="1657350"/>
            <a:ext cx="3908425" cy="31400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4000" b="1" dirty="0">
                <a:solidFill>
                  <a:srgbClr val="A50021"/>
                </a:solidFill>
                <a:ea typeface="黑体" panose="02010609060101010101" pitchFamily="49" charset="-122"/>
              </a:rPr>
              <a:t>标准大气压下，沸水的温度规定为</a:t>
            </a:r>
            <a:r>
              <a:rPr lang="en-US" altLang="zh-CN" sz="4000" b="1" dirty="0">
                <a:solidFill>
                  <a:srgbClr val="A50021"/>
                </a:solidFill>
                <a:ea typeface="黑体" panose="02010609060101010101" pitchFamily="49" charset="-122"/>
              </a:rPr>
              <a:t>100℃</a:t>
            </a:r>
            <a:r>
              <a:rPr lang="zh-CN" altLang="en-US" sz="4000" b="1" dirty="0">
                <a:solidFill>
                  <a:srgbClr val="A50021"/>
                </a:solidFill>
                <a:ea typeface="黑体" panose="02010609060101010101" pitchFamily="49" charset="-122"/>
              </a:rPr>
              <a:t>，这是水的沸点。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en-US" altLang="zh-CN" sz="4000" b="1" dirty="0">
              <a:solidFill>
                <a:srgbClr val="A50021"/>
              </a:solidFill>
              <a:ea typeface="黑体" panose="02010609060101010101" pitchFamily="49" charset="-122"/>
            </a:endParaRPr>
          </a:p>
        </p:txBody>
      </p:sp>
      <p:sp>
        <p:nvSpPr>
          <p:cNvPr id="122938" name="Text Box 58"/>
          <p:cNvSpPr txBox="1">
            <a:spLocks noChangeArrowheads="1"/>
          </p:cNvSpPr>
          <p:nvPr/>
        </p:nvSpPr>
        <p:spPr bwMode="auto">
          <a:xfrm>
            <a:off x="1071563" y="5430838"/>
            <a:ext cx="2132013" cy="519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kumimoji="1" lang="zh-CN" altLang="en-US" sz="2800" b="1">
                <a:solidFill>
                  <a:srgbClr val="0066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沸腾的水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0"/>
                                        <p:tgtEl>
                                          <p:spTgt spid="1228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29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29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5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2000"/>
                                        <p:tgtEl>
                                          <p:spTgt spid="1229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500"/>
                            </p:stCondLst>
                            <p:childTnLst>
                              <p:par>
                                <p:cTn id="1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122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887" grpId="0" bldLvl="0" animBg="1"/>
      <p:bldP spid="122935" grpId="0" bldLvl="0" animBg="1"/>
      <p:bldP spid="122938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AutoShape 2"/>
          <p:cNvSpPr/>
          <p:nvPr/>
        </p:nvSpPr>
        <p:spPr>
          <a:xfrm>
            <a:off x="5364163" y="1082675"/>
            <a:ext cx="457200" cy="46482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3600" b="1" dirty="0">
              <a:solidFill>
                <a:srgbClr val="002EC2"/>
              </a:solidFill>
              <a:latin typeface="Arial" panose="020B0604020202020204" pitchFamily="34" charset="0"/>
            </a:endParaRPr>
          </a:p>
        </p:txBody>
      </p:sp>
      <p:sp>
        <p:nvSpPr>
          <p:cNvPr id="14339" name="AutoShape 3"/>
          <p:cNvSpPr/>
          <p:nvPr/>
        </p:nvSpPr>
        <p:spPr>
          <a:xfrm>
            <a:off x="5551488" y="1387475"/>
            <a:ext cx="76200" cy="43434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3600" b="1" dirty="0">
              <a:solidFill>
                <a:srgbClr val="002EC2"/>
              </a:solidFill>
              <a:latin typeface="Arial" panose="020B0604020202020204" pitchFamily="34" charset="0"/>
            </a:endParaRPr>
          </a:p>
        </p:txBody>
      </p:sp>
      <p:sp>
        <p:nvSpPr>
          <p:cNvPr id="14340" name="AutoShape 4"/>
          <p:cNvSpPr/>
          <p:nvPr/>
        </p:nvSpPr>
        <p:spPr>
          <a:xfrm>
            <a:off x="5508625" y="4581525"/>
            <a:ext cx="142875" cy="1143000"/>
          </a:xfrm>
          <a:prstGeom prst="roundRect">
            <a:avLst>
              <a:gd name="adj" fmla="val 16667"/>
            </a:avLst>
          </a:prstGeom>
          <a:solidFill>
            <a:srgbClr val="FF0000"/>
          </a:solidFill>
          <a:ln w="952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zh-CN" sz="2400" b="1" dirty="0">
              <a:solidFill>
                <a:srgbClr val="FF0000"/>
              </a:solidFill>
            </a:endParaRPr>
          </a:p>
        </p:txBody>
      </p:sp>
      <p:sp>
        <p:nvSpPr>
          <p:cNvPr id="14341" name="AutoShape 5"/>
          <p:cNvSpPr/>
          <p:nvPr/>
        </p:nvSpPr>
        <p:spPr>
          <a:xfrm>
            <a:off x="5364163" y="549275"/>
            <a:ext cx="533400" cy="533400"/>
          </a:xfrm>
          <a:custGeom>
            <a:avLst/>
            <a:gdLst>
              <a:gd name="txL" fmla="*/ 0 w 21600"/>
              <a:gd name="txT" fmla="*/ 0 h 21600"/>
              <a:gd name="txR" fmla="*/ 21600 w 21600"/>
              <a:gd name="txB" fmla="*/ 21600 h 21600"/>
            </a:gdLst>
            <a:ahLst/>
            <a:cxnLst>
              <a:cxn ang="0">
                <a:pos x="0" y="10800"/>
              </a:cxn>
              <a:cxn ang="0">
                <a:pos x="10800" y="0"/>
              </a:cxn>
              <a:cxn ang="0">
                <a:pos x="21600" y="10800"/>
              </a:cxn>
              <a:cxn ang="0">
                <a:pos x="10800" y="21600"/>
              </a:cxn>
              <a:cxn ang="0">
                <a:pos x="0" y="10800"/>
              </a:cxn>
              <a:cxn ang="0">
                <a:pos x="5400" y="10800"/>
              </a:cxn>
              <a:cxn ang="0">
                <a:pos x="10800" y="16200"/>
              </a:cxn>
              <a:cxn ang="0">
                <a:pos x="16200" y="10800"/>
              </a:cxn>
              <a:cxn ang="0">
                <a:pos x="10800" y="5400"/>
              </a:cxn>
              <a:cxn ang="0">
                <a:pos x="5400" y="10800"/>
              </a:cxn>
            </a:cxnLst>
            <a:rect l="txL" t="txT" r="txR" b="txB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solidFill>
            <a:schemeClr val="bg1">
              <a:alpha val="100000"/>
            </a:schemeClr>
          </a:solidFill>
          <a:ln w="9525" cap="flat" cmpd="sng">
            <a:solidFill>
              <a:schemeClr val="tx1">
                <a:alpha val="10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3600" b="1">
              <a:solidFill>
                <a:srgbClr val="002EC2"/>
              </a:solidFill>
              <a:ea typeface="楷体_GB2312" pitchFamily="49" charset="-122"/>
            </a:endParaRPr>
          </a:p>
        </p:txBody>
      </p:sp>
      <p:sp>
        <p:nvSpPr>
          <p:cNvPr id="14342" name="AutoShape 6"/>
          <p:cNvSpPr/>
          <p:nvPr/>
        </p:nvSpPr>
        <p:spPr>
          <a:xfrm>
            <a:off x="5440363" y="5654675"/>
            <a:ext cx="304800" cy="533400"/>
          </a:xfrm>
          <a:prstGeom prst="roundRect">
            <a:avLst>
              <a:gd name="adj" fmla="val 16667"/>
            </a:avLst>
          </a:prstGeom>
          <a:solidFill>
            <a:srgbClr val="FF0000"/>
          </a:solidFill>
          <a:ln w="952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3600" b="1" dirty="0">
              <a:solidFill>
                <a:srgbClr val="002EC2"/>
              </a:solidFill>
              <a:latin typeface="Arial" panose="020B0604020202020204" pitchFamily="34" charset="0"/>
            </a:endParaRPr>
          </a:p>
        </p:txBody>
      </p:sp>
      <p:sp>
        <p:nvSpPr>
          <p:cNvPr id="14343" name="AutoShape 7"/>
          <p:cNvSpPr/>
          <p:nvPr/>
        </p:nvSpPr>
        <p:spPr>
          <a:xfrm>
            <a:off x="5508625" y="1916113"/>
            <a:ext cx="142875" cy="2727325"/>
          </a:xfrm>
          <a:prstGeom prst="roundRect">
            <a:avLst>
              <a:gd name="adj" fmla="val 16667"/>
            </a:avLst>
          </a:prstGeom>
          <a:solidFill>
            <a:srgbClr val="FF0000"/>
          </a:solidFill>
          <a:ln w="952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zh-CN" sz="2400" b="1" dirty="0">
              <a:solidFill>
                <a:srgbClr val="FF0000"/>
              </a:solidFill>
            </a:endParaRPr>
          </a:p>
        </p:txBody>
      </p:sp>
      <p:sp>
        <p:nvSpPr>
          <p:cNvPr id="14344" name="Line 8"/>
          <p:cNvSpPr/>
          <p:nvPr/>
        </p:nvSpPr>
        <p:spPr>
          <a:xfrm>
            <a:off x="5580063" y="4581525"/>
            <a:ext cx="215900" cy="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4345" name="AutoShape 9"/>
          <p:cNvSpPr/>
          <p:nvPr/>
        </p:nvSpPr>
        <p:spPr>
          <a:xfrm>
            <a:off x="6248400" y="3581400"/>
            <a:ext cx="1295400" cy="685800"/>
          </a:xfrm>
          <a:prstGeom prst="wedgeRoundRectCallout">
            <a:avLst>
              <a:gd name="adj1" fmla="val -71815"/>
              <a:gd name="adj2" fmla="val 88194"/>
              <a:gd name="adj3" fmla="val 16667"/>
            </a:avLst>
          </a:prstGeom>
          <a:solidFill>
            <a:srgbClr val="FFFFCC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600" b="1" dirty="0">
                <a:solidFill>
                  <a:srgbClr val="002EC2"/>
                </a:solidFill>
              </a:rPr>
              <a:t>0℃</a:t>
            </a:r>
          </a:p>
        </p:txBody>
      </p:sp>
      <p:sp>
        <p:nvSpPr>
          <p:cNvPr id="14346" name="Line 10"/>
          <p:cNvSpPr/>
          <p:nvPr/>
        </p:nvSpPr>
        <p:spPr>
          <a:xfrm>
            <a:off x="2428875" y="4340225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4347" name="Line 11"/>
          <p:cNvSpPr/>
          <p:nvPr/>
        </p:nvSpPr>
        <p:spPr>
          <a:xfrm>
            <a:off x="5580063" y="1916113"/>
            <a:ext cx="215900" cy="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4348" name="AutoShape 12"/>
          <p:cNvSpPr/>
          <p:nvPr/>
        </p:nvSpPr>
        <p:spPr>
          <a:xfrm>
            <a:off x="6324600" y="990600"/>
            <a:ext cx="1219200" cy="762000"/>
          </a:xfrm>
          <a:prstGeom prst="wedgeRoundRectCallout">
            <a:avLst>
              <a:gd name="adj1" fmla="val -78384"/>
              <a:gd name="adj2" fmla="val 57292"/>
              <a:gd name="adj3" fmla="val 16667"/>
            </a:avLst>
          </a:prstGeom>
          <a:solidFill>
            <a:schemeClr val="accent2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2800" b="1" dirty="0">
                <a:solidFill>
                  <a:srgbClr val="FFFFFF"/>
                </a:solidFill>
              </a:rPr>
              <a:t>100℃</a:t>
            </a:r>
          </a:p>
        </p:txBody>
      </p:sp>
      <p:grpSp>
        <p:nvGrpSpPr>
          <p:cNvPr id="2" name="Group 13"/>
          <p:cNvGrpSpPr/>
          <p:nvPr/>
        </p:nvGrpSpPr>
        <p:grpSpPr>
          <a:xfrm>
            <a:off x="5651500" y="1916113"/>
            <a:ext cx="144463" cy="2665412"/>
            <a:chOff x="4789" y="1200"/>
            <a:chExt cx="107" cy="1680"/>
          </a:xfrm>
        </p:grpSpPr>
        <p:sp>
          <p:nvSpPr>
            <p:cNvPr id="14357" name="Line 14"/>
            <p:cNvSpPr/>
            <p:nvPr/>
          </p:nvSpPr>
          <p:spPr>
            <a:xfrm>
              <a:off x="4789" y="1536"/>
              <a:ext cx="107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4358" name="Line 15"/>
            <p:cNvSpPr/>
            <p:nvPr/>
          </p:nvSpPr>
          <p:spPr>
            <a:xfrm>
              <a:off x="4789" y="1704"/>
              <a:ext cx="107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4359" name="Line 16"/>
            <p:cNvSpPr/>
            <p:nvPr/>
          </p:nvSpPr>
          <p:spPr>
            <a:xfrm>
              <a:off x="4789" y="1872"/>
              <a:ext cx="107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4360" name="Line 17"/>
            <p:cNvSpPr/>
            <p:nvPr/>
          </p:nvSpPr>
          <p:spPr>
            <a:xfrm>
              <a:off x="4789" y="2040"/>
              <a:ext cx="107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4361" name="Line 18"/>
            <p:cNvSpPr/>
            <p:nvPr/>
          </p:nvSpPr>
          <p:spPr>
            <a:xfrm>
              <a:off x="4789" y="2208"/>
              <a:ext cx="107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4362" name="Line 19"/>
            <p:cNvSpPr/>
            <p:nvPr/>
          </p:nvSpPr>
          <p:spPr>
            <a:xfrm>
              <a:off x="4789" y="2376"/>
              <a:ext cx="107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4363" name="Line 20"/>
            <p:cNvSpPr/>
            <p:nvPr/>
          </p:nvSpPr>
          <p:spPr>
            <a:xfrm>
              <a:off x="4789" y="2544"/>
              <a:ext cx="107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4364" name="Line 21"/>
            <p:cNvSpPr/>
            <p:nvPr/>
          </p:nvSpPr>
          <p:spPr>
            <a:xfrm>
              <a:off x="4789" y="2712"/>
              <a:ext cx="107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4365" name="Line 22"/>
            <p:cNvSpPr/>
            <p:nvPr/>
          </p:nvSpPr>
          <p:spPr>
            <a:xfrm>
              <a:off x="4789" y="1200"/>
              <a:ext cx="107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4366" name="Line 23"/>
            <p:cNvSpPr/>
            <p:nvPr/>
          </p:nvSpPr>
          <p:spPr>
            <a:xfrm>
              <a:off x="4789" y="2880"/>
              <a:ext cx="107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4367" name="Line 24"/>
            <p:cNvSpPr/>
            <p:nvPr/>
          </p:nvSpPr>
          <p:spPr>
            <a:xfrm>
              <a:off x="4789" y="1368"/>
              <a:ext cx="107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123929" name="Line 25"/>
          <p:cNvSpPr/>
          <p:nvPr/>
        </p:nvSpPr>
        <p:spPr>
          <a:xfrm>
            <a:off x="4284663" y="4581525"/>
            <a:ext cx="1655762" cy="0"/>
          </a:xfrm>
          <a:prstGeom prst="line">
            <a:avLst/>
          </a:prstGeom>
          <a:ln w="38100" cap="flat" cmpd="sng">
            <a:solidFill>
              <a:srgbClr val="0066FF"/>
            </a:solidFill>
            <a:prstDash val="lgDashDot"/>
            <a:headEnd type="none" w="med" len="med"/>
            <a:tailEnd type="none" w="med" len="med"/>
          </a:ln>
        </p:spPr>
      </p:sp>
      <p:sp>
        <p:nvSpPr>
          <p:cNvPr id="123930" name="Line 26"/>
          <p:cNvSpPr/>
          <p:nvPr/>
        </p:nvSpPr>
        <p:spPr>
          <a:xfrm>
            <a:off x="4140200" y="1916113"/>
            <a:ext cx="1727200" cy="0"/>
          </a:xfrm>
          <a:prstGeom prst="line">
            <a:avLst/>
          </a:prstGeom>
          <a:ln w="38100" cap="flat" cmpd="sng">
            <a:solidFill>
              <a:srgbClr val="0066FF"/>
            </a:solidFill>
            <a:prstDash val="lgDashDot"/>
            <a:headEnd type="none" w="med" len="med"/>
            <a:tailEnd type="none" w="med" len="med"/>
          </a:ln>
        </p:spPr>
      </p:sp>
      <p:sp>
        <p:nvSpPr>
          <p:cNvPr id="123931" name="Text Box 27"/>
          <p:cNvSpPr txBox="1"/>
          <p:nvPr/>
        </p:nvSpPr>
        <p:spPr>
          <a:xfrm>
            <a:off x="5724525" y="1916113"/>
            <a:ext cx="581025" cy="2747962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lstStyle/>
          <a:p>
            <a:pPr fontAlgn="base">
              <a:lnSpc>
                <a:spcPct val="130000"/>
              </a:lnSpc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2000" b="1" dirty="0">
                <a:solidFill>
                  <a:srgbClr val="002EC2"/>
                </a:solidFill>
              </a:rPr>
              <a:t>908070605040302010</a:t>
            </a:r>
          </a:p>
        </p:txBody>
      </p:sp>
      <p:grpSp>
        <p:nvGrpSpPr>
          <p:cNvPr id="3" name="Group 28"/>
          <p:cNvGrpSpPr/>
          <p:nvPr/>
        </p:nvGrpSpPr>
        <p:grpSpPr>
          <a:xfrm>
            <a:off x="4716463" y="1989138"/>
            <a:ext cx="71437" cy="2520950"/>
            <a:chOff x="5239" y="935"/>
            <a:chExt cx="0" cy="1543"/>
          </a:xfrm>
        </p:grpSpPr>
        <p:sp>
          <p:nvSpPr>
            <p:cNvPr id="14355" name="Line 29"/>
            <p:cNvSpPr/>
            <p:nvPr/>
          </p:nvSpPr>
          <p:spPr>
            <a:xfrm>
              <a:off x="5239" y="1661"/>
              <a:ext cx="0" cy="817"/>
            </a:xfrm>
            <a:prstGeom prst="line">
              <a:avLst/>
            </a:prstGeom>
            <a:ln w="38100" cap="flat" cmpd="sng">
              <a:solidFill>
                <a:srgbClr val="0066FF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14356" name="Line 30"/>
            <p:cNvSpPr/>
            <p:nvPr/>
          </p:nvSpPr>
          <p:spPr>
            <a:xfrm flipV="1">
              <a:off x="5239" y="935"/>
              <a:ext cx="0" cy="1044"/>
            </a:xfrm>
            <a:prstGeom prst="line">
              <a:avLst/>
            </a:prstGeom>
            <a:ln w="38100" cap="flat" cmpd="sng">
              <a:solidFill>
                <a:srgbClr val="0066FF"/>
              </a:solidFill>
              <a:prstDash val="solid"/>
              <a:headEnd type="none" w="med" len="med"/>
              <a:tailEnd type="triangle" w="med" len="med"/>
            </a:ln>
          </p:spPr>
        </p:sp>
      </p:grpSp>
      <p:sp>
        <p:nvSpPr>
          <p:cNvPr id="14354" name="Text Box 31"/>
          <p:cNvSpPr txBox="1"/>
          <p:nvPr/>
        </p:nvSpPr>
        <p:spPr>
          <a:xfrm>
            <a:off x="250825" y="1268413"/>
            <a:ext cx="4340225" cy="44831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4000" b="1" dirty="0">
                <a:solidFill>
                  <a:srgbClr val="A50021"/>
                </a:solidFill>
                <a:ea typeface="黑体" panose="02010609060101010101" pitchFamily="49" charset="-122"/>
              </a:rPr>
              <a:t>0</a:t>
            </a:r>
            <a:r>
              <a:rPr lang="zh-CN" altLang="en-US" sz="4000" b="1" dirty="0">
                <a:solidFill>
                  <a:srgbClr val="A50021"/>
                </a:solidFill>
                <a:ea typeface="黑体" panose="02010609060101010101" pitchFamily="49" charset="-122"/>
              </a:rPr>
              <a:t>度和</a:t>
            </a:r>
            <a:r>
              <a:rPr lang="en-US" altLang="zh-CN" sz="4000" b="1" dirty="0">
                <a:solidFill>
                  <a:srgbClr val="A50021"/>
                </a:solidFill>
                <a:ea typeface="黑体" panose="02010609060101010101" pitchFamily="49" charset="-122"/>
              </a:rPr>
              <a:t>100</a:t>
            </a:r>
            <a:r>
              <a:rPr lang="zh-CN" altLang="en-US" sz="4000" b="1" dirty="0">
                <a:solidFill>
                  <a:srgbClr val="A50021"/>
                </a:solidFill>
                <a:ea typeface="黑体" panose="02010609060101010101" pitchFamily="49" charset="-122"/>
              </a:rPr>
              <a:t>度之间分成</a:t>
            </a:r>
            <a:r>
              <a:rPr lang="en-US" altLang="zh-CN" sz="4000" b="1" dirty="0">
                <a:solidFill>
                  <a:srgbClr val="A50021"/>
                </a:solidFill>
                <a:ea typeface="黑体" panose="02010609060101010101" pitchFamily="49" charset="-122"/>
              </a:rPr>
              <a:t>100</a:t>
            </a:r>
            <a:r>
              <a:rPr lang="zh-CN" altLang="en-US" sz="4000" b="1" dirty="0">
                <a:solidFill>
                  <a:srgbClr val="A50021"/>
                </a:solidFill>
                <a:ea typeface="黑体" panose="02010609060101010101" pitchFamily="49" charset="-122"/>
              </a:rPr>
              <a:t>等分</a:t>
            </a:r>
            <a:r>
              <a:rPr lang="en-US" altLang="zh-CN" sz="4000" b="1" dirty="0">
                <a:solidFill>
                  <a:srgbClr val="A50021"/>
                </a:solidFill>
                <a:ea typeface="黑体" panose="02010609060101010101" pitchFamily="49" charset="-122"/>
              </a:rPr>
              <a:t>,</a:t>
            </a:r>
            <a:r>
              <a:rPr lang="zh-CN" altLang="en-US" sz="4000" b="1" dirty="0">
                <a:solidFill>
                  <a:srgbClr val="A50021"/>
                </a:solidFill>
                <a:ea typeface="黑体" panose="02010609060101010101" pitchFamily="49" charset="-122"/>
              </a:rPr>
              <a:t>每一等分为摄氏温度的一个单位，叫做</a:t>
            </a:r>
            <a:r>
              <a:rPr lang="en-US" altLang="zh-CN" sz="4000" b="1" dirty="0">
                <a:solidFill>
                  <a:srgbClr val="A50021"/>
                </a:solidFill>
                <a:ea typeface="黑体" panose="02010609060101010101" pitchFamily="49" charset="-122"/>
              </a:rPr>
              <a:t>1</a:t>
            </a:r>
            <a:r>
              <a:rPr lang="zh-CN" altLang="en-US" sz="4000" b="1" dirty="0">
                <a:solidFill>
                  <a:srgbClr val="A50021"/>
                </a:solidFill>
                <a:ea typeface="黑体" panose="02010609060101010101" pitchFamily="49" charset="-122"/>
              </a:rPr>
              <a:t>摄氏度。</a:t>
            </a:r>
          </a:p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en-US" altLang="zh-CN" sz="4000" b="1" dirty="0">
              <a:solidFill>
                <a:srgbClr val="A50021"/>
              </a:solidFill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239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1239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239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93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/>
          </p:cNvSpPr>
          <p:nvPr>
            <p:ph type="title"/>
          </p:nvPr>
        </p:nvSpPr>
        <p:spPr>
          <a:xfrm>
            <a:off x="539750" y="198438"/>
            <a:ext cx="7772400" cy="1143000"/>
          </a:xfrm>
          <a:ln/>
        </p:spPr>
        <p:txBody>
          <a:bodyPr vert="horz" wrap="square" lIns="91440" tIns="45720" rIns="91440" bIns="45720" anchor="ctr"/>
          <a:lstStyle/>
          <a:p>
            <a:pPr eaLnBrk="1" hangingPunct="1"/>
            <a:r>
              <a:rPr lang="zh-CN" altLang="en-US" b="1" dirty="0"/>
              <a:t>摄氏温度的规定</a:t>
            </a:r>
          </a:p>
        </p:txBody>
      </p:sp>
      <p:sp>
        <p:nvSpPr>
          <p:cNvPr id="15363" name="Rectangle 3"/>
          <p:cNvSpPr>
            <a:spLocks noGrp="1"/>
          </p:cNvSpPr>
          <p:nvPr>
            <p:ph idx="1"/>
          </p:nvPr>
        </p:nvSpPr>
        <p:spPr>
          <a:xfrm>
            <a:off x="395288" y="3327400"/>
            <a:ext cx="8158162" cy="3384550"/>
          </a:xfrm>
          <a:ln>
            <a:solidFill>
              <a:schemeClr val="tx1">
                <a:alpha val="100000"/>
              </a:schemeClr>
            </a:solidFill>
            <a:miter/>
          </a:ln>
        </p:spPr>
        <p:txBody>
          <a:bodyPr vert="horz" wrap="square" lIns="91440" tIns="45720" rIns="91440" bIns="45720" anchor="t"/>
          <a:lstStyle/>
          <a:p>
            <a:pPr algn="ctr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3600" b="1" dirty="0">
                <a:solidFill>
                  <a:srgbClr val="FF0000"/>
                </a:solidFill>
              </a:rPr>
              <a:t>  </a:t>
            </a:r>
            <a:r>
              <a:rPr lang="zh-CN" altLang="en-US" sz="3600" b="1" dirty="0">
                <a:solidFill>
                  <a:srgbClr val="FF0000"/>
                </a:solidFill>
              </a:rPr>
              <a:t>在</a:t>
            </a:r>
            <a:r>
              <a:rPr lang="en-US" altLang="zh-CN" sz="3600" b="1" dirty="0">
                <a:solidFill>
                  <a:srgbClr val="0000FF"/>
                </a:solidFill>
              </a:rPr>
              <a:t>1</a:t>
            </a:r>
            <a:r>
              <a:rPr lang="zh-CN" altLang="en-US" sz="3600" b="1" dirty="0">
                <a:solidFill>
                  <a:srgbClr val="0000FF"/>
                </a:solidFill>
              </a:rPr>
              <a:t>标准大气压</a:t>
            </a:r>
            <a:r>
              <a:rPr lang="zh-CN" altLang="en-US" sz="3600" b="1" dirty="0">
                <a:solidFill>
                  <a:srgbClr val="FF0000"/>
                </a:solidFill>
              </a:rPr>
              <a:t>下，把</a:t>
            </a:r>
            <a:r>
              <a:rPr lang="zh-CN" altLang="en-US" sz="3600" b="1" dirty="0">
                <a:solidFill>
                  <a:srgbClr val="0000FF"/>
                </a:solidFill>
              </a:rPr>
              <a:t>冰水混合物</a:t>
            </a:r>
            <a:r>
              <a:rPr lang="zh-CN" altLang="en-US" sz="3600" b="1" dirty="0">
                <a:solidFill>
                  <a:srgbClr val="FF0000"/>
                </a:solidFill>
              </a:rPr>
              <a:t>的温度规定为</a:t>
            </a:r>
            <a:r>
              <a:rPr lang="en-US" altLang="zh-CN" sz="3600" b="1" dirty="0">
                <a:solidFill>
                  <a:srgbClr val="FF0000"/>
                </a:solidFill>
              </a:rPr>
              <a:t>0</a:t>
            </a:r>
            <a:r>
              <a:rPr lang="zh-CN" altLang="en-US" sz="3600" b="1" dirty="0">
                <a:solidFill>
                  <a:srgbClr val="FF0000"/>
                </a:solidFill>
              </a:rPr>
              <a:t>摄氏度，把</a:t>
            </a:r>
            <a:r>
              <a:rPr lang="zh-CN" altLang="en-US" sz="3600" b="1" dirty="0">
                <a:solidFill>
                  <a:srgbClr val="0000FF"/>
                </a:solidFill>
              </a:rPr>
              <a:t>沸水</a:t>
            </a:r>
            <a:r>
              <a:rPr lang="zh-CN" altLang="en-US" sz="3600" b="1" dirty="0">
                <a:solidFill>
                  <a:srgbClr val="FF0000"/>
                </a:solidFill>
              </a:rPr>
              <a:t>的温度规定为</a:t>
            </a:r>
            <a:r>
              <a:rPr lang="en-US" altLang="zh-CN" sz="3600" b="1" dirty="0">
                <a:solidFill>
                  <a:srgbClr val="FF0000"/>
                </a:solidFill>
              </a:rPr>
              <a:t>100</a:t>
            </a:r>
            <a:r>
              <a:rPr lang="zh-CN" altLang="en-US" sz="3600" b="1" dirty="0">
                <a:solidFill>
                  <a:srgbClr val="FF0000"/>
                </a:solidFill>
              </a:rPr>
              <a:t>摄氏度，在它们之间</a:t>
            </a:r>
            <a:r>
              <a:rPr lang="zh-CN" altLang="en-US" sz="3600" b="1" dirty="0">
                <a:solidFill>
                  <a:srgbClr val="0000FF"/>
                </a:solidFill>
              </a:rPr>
              <a:t>均匀</a:t>
            </a:r>
            <a:r>
              <a:rPr lang="zh-CN" altLang="en-US" sz="3600" b="1" dirty="0">
                <a:solidFill>
                  <a:srgbClr val="FF0000"/>
                </a:solidFill>
              </a:rPr>
              <a:t>分成</a:t>
            </a:r>
            <a:r>
              <a:rPr lang="en-US" altLang="zh-CN" sz="3600" b="1" dirty="0">
                <a:solidFill>
                  <a:srgbClr val="FF0000"/>
                </a:solidFill>
              </a:rPr>
              <a:t>100</a:t>
            </a:r>
            <a:r>
              <a:rPr lang="zh-CN" altLang="en-US" sz="3600" b="1" dirty="0">
                <a:solidFill>
                  <a:srgbClr val="FF0000"/>
                </a:solidFill>
              </a:rPr>
              <a:t>等份，每一等份叫做</a:t>
            </a:r>
            <a:r>
              <a:rPr lang="en-US" altLang="zh-CN" sz="3600" b="1" dirty="0">
                <a:solidFill>
                  <a:srgbClr val="FF0000"/>
                </a:solidFill>
              </a:rPr>
              <a:t>1</a:t>
            </a:r>
            <a:r>
              <a:rPr lang="zh-CN" altLang="en-US" sz="3600" b="1" dirty="0">
                <a:solidFill>
                  <a:srgbClr val="FF0000"/>
                </a:solidFill>
              </a:rPr>
              <a:t>摄氏度．</a:t>
            </a:r>
          </a:p>
        </p:txBody>
      </p:sp>
      <p:sp>
        <p:nvSpPr>
          <p:cNvPr id="15364" name="Text Box 4"/>
          <p:cNvSpPr txBox="1"/>
          <p:nvPr/>
        </p:nvSpPr>
        <p:spPr>
          <a:xfrm>
            <a:off x="395288" y="1538288"/>
            <a:ext cx="8424862" cy="14652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600" b="1" dirty="0">
                <a:solidFill>
                  <a:srgbClr val="002EC2"/>
                </a:solidFill>
                <a:latin typeface="Arial" panose="020B0604020202020204" pitchFamily="34" charset="0"/>
              </a:rPr>
              <a:t>字母</a:t>
            </a:r>
            <a:r>
              <a:rPr lang="en-US" altLang="zh-CN" sz="3600" b="1" dirty="0">
                <a:solidFill>
                  <a:srgbClr val="002EC2"/>
                </a:solidFill>
                <a:latin typeface="Arial" panose="020B0604020202020204" pitchFamily="34" charset="0"/>
              </a:rPr>
              <a:t>C</a:t>
            </a:r>
            <a:r>
              <a:rPr lang="zh-CN" altLang="en-US" sz="3600" b="1" dirty="0">
                <a:solidFill>
                  <a:srgbClr val="002EC2"/>
                </a:solidFill>
                <a:latin typeface="Arial" panose="020B0604020202020204" pitchFamily="34" charset="0"/>
              </a:rPr>
              <a:t>表示摄氏温度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600" b="1" dirty="0">
                <a:solidFill>
                  <a:srgbClr val="002EC2"/>
                </a:solidFill>
                <a:latin typeface="Arial" panose="020B0604020202020204" pitchFamily="34" charset="0"/>
              </a:rPr>
              <a:t>摄氏温度的单位：摄氏度，用℃ 表示．</a:t>
            </a:r>
          </a:p>
        </p:txBody>
      </p:sp>
      <p:sp>
        <p:nvSpPr>
          <p:cNvPr id="15365" name="Text Box 5"/>
          <p:cNvSpPr txBox="1"/>
          <p:nvPr/>
        </p:nvSpPr>
        <p:spPr>
          <a:xfrm>
            <a:off x="8078788" y="6278563"/>
            <a:ext cx="1065212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zh-CN" sz="3200" b="1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zoom dir="in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386" name="Group 2"/>
          <p:cNvGrpSpPr/>
          <p:nvPr/>
        </p:nvGrpSpPr>
        <p:grpSpPr>
          <a:xfrm>
            <a:off x="484188" y="1311275"/>
            <a:ext cx="1116012" cy="4098925"/>
            <a:chOff x="192" y="528"/>
            <a:chExt cx="877" cy="3229"/>
          </a:xfrm>
        </p:grpSpPr>
        <p:grpSp>
          <p:nvGrpSpPr>
            <p:cNvPr id="16428" name="Group 3"/>
            <p:cNvGrpSpPr/>
            <p:nvPr/>
          </p:nvGrpSpPr>
          <p:grpSpPr>
            <a:xfrm>
              <a:off x="192" y="2832"/>
              <a:ext cx="877" cy="925"/>
              <a:chOff x="480" y="2640"/>
              <a:chExt cx="1104" cy="1152"/>
            </a:xfrm>
          </p:grpSpPr>
          <p:grpSp>
            <p:nvGrpSpPr>
              <p:cNvPr id="16480" name="Group 4"/>
              <p:cNvGrpSpPr/>
              <p:nvPr/>
            </p:nvGrpSpPr>
            <p:grpSpPr>
              <a:xfrm>
                <a:off x="480" y="2640"/>
                <a:ext cx="1104" cy="1152"/>
                <a:chOff x="480" y="2640"/>
                <a:chExt cx="1104" cy="1152"/>
              </a:xfrm>
            </p:grpSpPr>
            <p:sp>
              <p:nvSpPr>
                <p:cNvPr id="16482" name="Line 5"/>
                <p:cNvSpPr/>
                <p:nvPr/>
              </p:nvSpPr>
              <p:spPr>
                <a:xfrm>
                  <a:off x="480" y="2640"/>
                  <a:ext cx="0" cy="1152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6483" name="Line 6"/>
                <p:cNvSpPr/>
                <p:nvPr/>
              </p:nvSpPr>
              <p:spPr>
                <a:xfrm>
                  <a:off x="480" y="2640"/>
                  <a:ext cx="1056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6484" name="Line 7"/>
                <p:cNvSpPr/>
                <p:nvPr/>
              </p:nvSpPr>
              <p:spPr>
                <a:xfrm>
                  <a:off x="1536" y="2640"/>
                  <a:ext cx="48" cy="48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6485" name="Line 8"/>
                <p:cNvSpPr/>
                <p:nvPr/>
              </p:nvSpPr>
              <p:spPr>
                <a:xfrm flipH="1">
                  <a:off x="1536" y="2688"/>
                  <a:ext cx="48" cy="48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6486" name="Line 9"/>
                <p:cNvSpPr/>
                <p:nvPr/>
              </p:nvSpPr>
              <p:spPr>
                <a:xfrm>
                  <a:off x="480" y="3792"/>
                  <a:ext cx="1056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6487" name="Line 10"/>
                <p:cNvSpPr/>
                <p:nvPr/>
              </p:nvSpPr>
              <p:spPr>
                <a:xfrm>
                  <a:off x="1536" y="2736"/>
                  <a:ext cx="0" cy="1056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</p:grpSp>
          <p:sp>
            <p:nvSpPr>
              <p:cNvPr id="16481" name="Rectangle 11"/>
              <p:cNvSpPr/>
              <p:nvPr/>
            </p:nvSpPr>
            <p:spPr>
              <a:xfrm>
                <a:off x="480" y="3120"/>
                <a:ext cx="1056" cy="672"/>
              </a:xfrm>
              <a:prstGeom prst="rect">
                <a:avLst/>
              </a:prstGeom>
              <a:solidFill>
                <a:srgbClr val="FFFFCC">
                  <a:alpha val="50195"/>
                </a:srgbClr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endParaRPr lang="zh-CN" altLang="en-US" sz="3600" b="1" dirty="0">
                  <a:solidFill>
                    <a:srgbClr val="002EC2"/>
                  </a:solidFill>
                  <a:latin typeface="Arial" panose="020B0604020202020204" pitchFamily="34" charset="0"/>
                </a:endParaRPr>
              </a:p>
            </p:txBody>
          </p:sp>
        </p:grpSp>
        <p:grpSp>
          <p:nvGrpSpPr>
            <p:cNvPr id="16429" name="Group 12"/>
            <p:cNvGrpSpPr/>
            <p:nvPr/>
          </p:nvGrpSpPr>
          <p:grpSpPr>
            <a:xfrm>
              <a:off x="555" y="528"/>
              <a:ext cx="213" cy="3151"/>
              <a:chOff x="2064" y="576"/>
              <a:chExt cx="213" cy="3151"/>
            </a:xfrm>
          </p:grpSpPr>
          <p:sp>
            <p:nvSpPr>
              <p:cNvPr id="16430" name="Line 13"/>
              <p:cNvSpPr/>
              <p:nvPr/>
            </p:nvSpPr>
            <p:spPr>
              <a:xfrm>
                <a:off x="2101" y="895"/>
                <a:ext cx="0" cy="264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6431" name="Line 14"/>
              <p:cNvSpPr/>
              <p:nvPr/>
            </p:nvSpPr>
            <p:spPr>
              <a:xfrm>
                <a:off x="2245" y="895"/>
                <a:ext cx="0" cy="264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6432" name="AutoShape 15"/>
              <p:cNvSpPr/>
              <p:nvPr/>
            </p:nvSpPr>
            <p:spPr>
              <a:xfrm>
                <a:off x="2070" y="576"/>
                <a:ext cx="175" cy="175"/>
              </a:xfrm>
              <a:custGeom>
                <a:avLst/>
                <a:gdLst>
                  <a:gd name="txL" fmla="*/ 0 w 21600"/>
                  <a:gd name="txT" fmla="*/ 0 h 21600"/>
                  <a:gd name="txR" fmla="*/ 21600 w 21600"/>
                  <a:gd name="txB" fmla="*/ 21600 h 21600"/>
                </a:gdLst>
                <a:ahLst/>
                <a:cxnLst>
                  <a:cxn ang="0">
                    <a:pos x="0" y="10800"/>
                  </a:cxn>
                  <a:cxn ang="0">
                    <a:pos x="10800" y="0"/>
                  </a:cxn>
                  <a:cxn ang="0">
                    <a:pos x="21600" y="10800"/>
                  </a:cxn>
                  <a:cxn ang="0">
                    <a:pos x="10800" y="21600"/>
                  </a:cxn>
                  <a:cxn ang="0">
                    <a:pos x="0" y="10800"/>
                  </a:cxn>
                  <a:cxn ang="0">
                    <a:pos x="5400" y="10800"/>
                  </a:cxn>
                  <a:cxn ang="0">
                    <a:pos x="10800" y="16200"/>
                  </a:cxn>
                  <a:cxn ang="0">
                    <a:pos x="16200" y="10800"/>
                  </a:cxn>
                  <a:cxn ang="0">
                    <a:pos x="10800" y="5400"/>
                  </a:cxn>
                  <a:cxn ang="0">
                    <a:pos x="5400" y="10800"/>
                  </a:cxn>
                </a:cxnLst>
                <a:rect l="txL" t="txT" r="txR" b="txB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solidFill>
                <a:srgbClr val="000000">
                  <a:alpha val="100000"/>
                </a:srgbClr>
              </a:solidFill>
              <a:ln w="9525" cap="flat" cmpd="sng">
                <a:solidFill>
                  <a:schemeClr val="tx1">
                    <a:alpha val="100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endParaRPr lang="zh-CN" altLang="en-US" sz="3600" b="1">
                  <a:solidFill>
                    <a:srgbClr val="002EC2"/>
                  </a:solidFill>
                  <a:ea typeface="楷体_GB2312" pitchFamily="49" charset="-122"/>
                </a:endParaRPr>
              </a:p>
            </p:txBody>
          </p:sp>
          <p:sp>
            <p:nvSpPr>
              <p:cNvPr id="16433" name="Line 16"/>
              <p:cNvSpPr/>
              <p:nvPr/>
            </p:nvSpPr>
            <p:spPr>
              <a:xfrm flipV="1">
                <a:off x="2101" y="751"/>
                <a:ext cx="48" cy="144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6434" name="Line 17"/>
              <p:cNvSpPr/>
              <p:nvPr/>
            </p:nvSpPr>
            <p:spPr>
              <a:xfrm flipH="1" flipV="1">
                <a:off x="2197" y="751"/>
                <a:ext cx="48" cy="144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6435" name="Oval 18"/>
              <p:cNvSpPr/>
              <p:nvPr/>
            </p:nvSpPr>
            <p:spPr>
              <a:xfrm>
                <a:off x="2064" y="3343"/>
                <a:ext cx="213" cy="384"/>
              </a:xfrm>
              <a:prstGeom prst="ellipse">
                <a:avLst/>
              </a:prstGeom>
              <a:solidFill>
                <a:srgbClr val="FF6600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endParaRPr lang="zh-CN" altLang="en-US" sz="3600" b="1" dirty="0">
                  <a:solidFill>
                    <a:srgbClr val="002EC2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16436" name="Rectangle 19"/>
              <p:cNvSpPr/>
              <p:nvPr/>
            </p:nvSpPr>
            <p:spPr>
              <a:xfrm>
                <a:off x="2160" y="2208"/>
                <a:ext cx="48" cy="1222"/>
              </a:xfrm>
              <a:prstGeom prst="rect">
                <a:avLst/>
              </a:prstGeom>
              <a:solidFill>
                <a:srgbClr val="FF0000"/>
              </a:solidFill>
              <a:ln w="9525">
                <a:noFill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endParaRPr lang="zh-CN" altLang="en-US" sz="3600" b="1" dirty="0">
                  <a:solidFill>
                    <a:srgbClr val="002EC2"/>
                  </a:solidFill>
                  <a:latin typeface="Arial" panose="020B0604020202020204" pitchFamily="34" charset="0"/>
                </a:endParaRPr>
              </a:p>
            </p:txBody>
          </p:sp>
          <p:grpSp>
            <p:nvGrpSpPr>
              <p:cNvPr id="16437" name="Group 20"/>
              <p:cNvGrpSpPr/>
              <p:nvPr/>
            </p:nvGrpSpPr>
            <p:grpSpPr>
              <a:xfrm>
                <a:off x="2149" y="1087"/>
                <a:ext cx="96" cy="1968"/>
                <a:chOff x="2149" y="1087"/>
                <a:chExt cx="96" cy="1968"/>
              </a:xfrm>
            </p:grpSpPr>
            <p:sp>
              <p:nvSpPr>
                <p:cNvPr id="16438" name="Line 21"/>
                <p:cNvSpPr/>
                <p:nvPr/>
              </p:nvSpPr>
              <p:spPr>
                <a:xfrm>
                  <a:off x="2149" y="1087"/>
                  <a:ext cx="96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6439" name="Line 22"/>
                <p:cNvSpPr/>
                <p:nvPr/>
              </p:nvSpPr>
              <p:spPr>
                <a:xfrm>
                  <a:off x="2149" y="1183"/>
                  <a:ext cx="96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6440" name="Line 23"/>
                <p:cNvSpPr/>
                <p:nvPr/>
              </p:nvSpPr>
              <p:spPr>
                <a:xfrm>
                  <a:off x="2149" y="1231"/>
                  <a:ext cx="96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6441" name="Line 24"/>
                <p:cNvSpPr/>
                <p:nvPr/>
              </p:nvSpPr>
              <p:spPr>
                <a:xfrm>
                  <a:off x="2149" y="1279"/>
                  <a:ext cx="96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6442" name="Line 25"/>
                <p:cNvSpPr/>
                <p:nvPr/>
              </p:nvSpPr>
              <p:spPr>
                <a:xfrm>
                  <a:off x="2149" y="1327"/>
                  <a:ext cx="96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6443" name="Line 26"/>
                <p:cNvSpPr/>
                <p:nvPr/>
              </p:nvSpPr>
              <p:spPr>
                <a:xfrm>
                  <a:off x="2149" y="1375"/>
                  <a:ext cx="96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6444" name="Line 27"/>
                <p:cNvSpPr/>
                <p:nvPr/>
              </p:nvSpPr>
              <p:spPr>
                <a:xfrm>
                  <a:off x="2149" y="1423"/>
                  <a:ext cx="96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6445" name="Line 28"/>
                <p:cNvSpPr/>
                <p:nvPr/>
              </p:nvSpPr>
              <p:spPr>
                <a:xfrm>
                  <a:off x="2149" y="1471"/>
                  <a:ext cx="96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6446" name="Line 29"/>
                <p:cNvSpPr/>
                <p:nvPr/>
              </p:nvSpPr>
              <p:spPr>
                <a:xfrm>
                  <a:off x="2149" y="1519"/>
                  <a:ext cx="96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6447" name="Line 30"/>
                <p:cNvSpPr/>
                <p:nvPr/>
              </p:nvSpPr>
              <p:spPr>
                <a:xfrm>
                  <a:off x="2149" y="1567"/>
                  <a:ext cx="96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6448" name="Line 31"/>
                <p:cNvSpPr/>
                <p:nvPr/>
              </p:nvSpPr>
              <p:spPr>
                <a:xfrm>
                  <a:off x="2149" y="1615"/>
                  <a:ext cx="96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6449" name="Line 32"/>
                <p:cNvSpPr/>
                <p:nvPr/>
              </p:nvSpPr>
              <p:spPr>
                <a:xfrm>
                  <a:off x="2149" y="1663"/>
                  <a:ext cx="96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6450" name="Line 33"/>
                <p:cNvSpPr/>
                <p:nvPr/>
              </p:nvSpPr>
              <p:spPr>
                <a:xfrm>
                  <a:off x="2149" y="1711"/>
                  <a:ext cx="96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6451" name="Line 34"/>
                <p:cNvSpPr/>
                <p:nvPr/>
              </p:nvSpPr>
              <p:spPr>
                <a:xfrm>
                  <a:off x="2149" y="1759"/>
                  <a:ext cx="96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6452" name="Line 35"/>
                <p:cNvSpPr/>
                <p:nvPr/>
              </p:nvSpPr>
              <p:spPr>
                <a:xfrm>
                  <a:off x="2149" y="1807"/>
                  <a:ext cx="96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6453" name="Line 36"/>
                <p:cNvSpPr/>
                <p:nvPr/>
              </p:nvSpPr>
              <p:spPr>
                <a:xfrm>
                  <a:off x="2149" y="1135"/>
                  <a:ext cx="96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6454" name="Line 37"/>
                <p:cNvSpPr/>
                <p:nvPr/>
              </p:nvSpPr>
              <p:spPr>
                <a:xfrm>
                  <a:off x="2149" y="1855"/>
                  <a:ext cx="96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6455" name="Line 38"/>
                <p:cNvSpPr/>
                <p:nvPr/>
              </p:nvSpPr>
              <p:spPr>
                <a:xfrm>
                  <a:off x="2149" y="1903"/>
                  <a:ext cx="96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6456" name="Line 39"/>
                <p:cNvSpPr/>
                <p:nvPr/>
              </p:nvSpPr>
              <p:spPr>
                <a:xfrm>
                  <a:off x="2149" y="1951"/>
                  <a:ext cx="96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6457" name="Line 40"/>
                <p:cNvSpPr/>
                <p:nvPr/>
              </p:nvSpPr>
              <p:spPr>
                <a:xfrm>
                  <a:off x="2149" y="1999"/>
                  <a:ext cx="96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6458" name="Line 41"/>
                <p:cNvSpPr/>
                <p:nvPr/>
              </p:nvSpPr>
              <p:spPr>
                <a:xfrm>
                  <a:off x="2149" y="2047"/>
                  <a:ext cx="96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6459" name="Line 42"/>
                <p:cNvSpPr/>
                <p:nvPr/>
              </p:nvSpPr>
              <p:spPr>
                <a:xfrm>
                  <a:off x="2149" y="2095"/>
                  <a:ext cx="96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6460" name="Line 43"/>
                <p:cNvSpPr/>
                <p:nvPr/>
              </p:nvSpPr>
              <p:spPr>
                <a:xfrm>
                  <a:off x="2149" y="2143"/>
                  <a:ext cx="96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6461" name="Line 44"/>
                <p:cNvSpPr/>
                <p:nvPr/>
              </p:nvSpPr>
              <p:spPr>
                <a:xfrm>
                  <a:off x="2149" y="2191"/>
                  <a:ext cx="96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6462" name="Line 45"/>
                <p:cNvSpPr/>
                <p:nvPr/>
              </p:nvSpPr>
              <p:spPr>
                <a:xfrm>
                  <a:off x="2149" y="2239"/>
                  <a:ext cx="96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6463" name="Line 46"/>
                <p:cNvSpPr/>
                <p:nvPr/>
              </p:nvSpPr>
              <p:spPr>
                <a:xfrm>
                  <a:off x="2149" y="2287"/>
                  <a:ext cx="96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6464" name="Line 47"/>
                <p:cNvSpPr/>
                <p:nvPr/>
              </p:nvSpPr>
              <p:spPr>
                <a:xfrm>
                  <a:off x="2149" y="2335"/>
                  <a:ext cx="96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6465" name="Line 48"/>
                <p:cNvSpPr/>
                <p:nvPr/>
              </p:nvSpPr>
              <p:spPr>
                <a:xfrm>
                  <a:off x="2149" y="2383"/>
                  <a:ext cx="96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6466" name="Line 49"/>
                <p:cNvSpPr/>
                <p:nvPr/>
              </p:nvSpPr>
              <p:spPr>
                <a:xfrm>
                  <a:off x="2149" y="2431"/>
                  <a:ext cx="96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6467" name="Line 50"/>
                <p:cNvSpPr/>
                <p:nvPr/>
              </p:nvSpPr>
              <p:spPr>
                <a:xfrm>
                  <a:off x="2149" y="2479"/>
                  <a:ext cx="96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6468" name="Line 51"/>
                <p:cNvSpPr/>
                <p:nvPr/>
              </p:nvSpPr>
              <p:spPr>
                <a:xfrm>
                  <a:off x="2149" y="2527"/>
                  <a:ext cx="96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6469" name="Line 52"/>
                <p:cNvSpPr/>
                <p:nvPr/>
              </p:nvSpPr>
              <p:spPr>
                <a:xfrm>
                  <a:off x="2149" y="2575"/>
                  <a:ext cx="96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6470" name="Line 53"/>
                <p:cNvSpPr/>
                <p:nvPr/>
              </p:nvSpPr>
              <p:spPr>
                <a:xfrm>
                  <a:off x="2149" y="2623"/>
                  <a:ext cx="96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6471" name="Line 54"/>
                <p:cNvSpPr/>
                <p:nvPr/>
              </p:nvSpPr>
              <p:spPr>
                <a:xfrm>
                  <a:off x="2149" y="2671"/>
                  <a:ext cx="96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6472" name="Line 55"/>
                <p:cNvSpPr/>
                <p:nvPr/>
              </p:nvSpPr>
              <p:spPr>
                <a:xfrm>
                  <a:off x="2149" y="2719"/>
                  <a:ext cx="96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6473" name="Line 56"/>
                <p:cNvSpPr/>
                <p:nvPr/>
              </p:nvSpPr>
              <p:spPr>
                <a:xfrm>
                  <a:off x="2149" y="2767"/>
                  <a:ext cx="96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6474" name="Line 57"/>
                <p:cNvSpPr/>
                <p:nvPr/>
              </p:nvSpPr>
              <p:spPr>
                <a:xfrm>
                  <a:off x="2149" y="2815"/>
                  <a:ext cx="96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6475" name="Line 58"/>
                <p:cNvSpPr/>
                <p:nvPr/>
              </p:nvSpPr>
              <p:spPr>
                <a:xfrm>
                  <a:off x="2149" y="2863"/>
                  <a:ext cx="96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6476" name="Line 59"/>
                <p:cNvSpPr/>
                <p:nvPr/>
              </p:nvSpPr>
              <p:spPr>
                <a:xfrm>
                  <a:off x="2149" y="2911"/>
                  <a:ext cx="96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6477" name="Line 60"/>
                <p:cNvSpPr/>
                <p:nvPr/>
              </p:nvSpPr>
              <p:spPr>
                <a:xfrm>
                  <a:off x="2149" y="2959"/>
                  <a:ext cx="96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6478" name="Line 61"/>
                <p:cNvSpPr/>
                <p:nvPr/>
              </p:nvSpPr>
              <p:spPr>
                <a:xfrm>
                  <a:off x="2149" y="3007"/>
                  <a:ext cx="96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6479" name="Line 62"/>
                <p:cNvSpPr/>
                <p:nvPr/>
              </p:nvSpPr>
              <p:spPr>
                <a:xfrm>
                  <a:off x="2149" y="3055"/>
                  <a:ext cx="96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</p:grpSp>
        </p:grpSp>
      </p:grpSp>
      <p:grpSp>
        <p:nvGrpSpPr>
          <p:cNvPr id="16387" name="Group 63"/>
          <p:cNvGrpSpPr/>
          <p:nvPr/>
        </p:nvGrpSpPr>
        <p:grpSpPr>
          <a:xfrm>
            <a:off x="2133600" y="533400"/>
            <a:ext cx="2514600" cy="6096000"/>
            <a:chOff x="1344" y="336"/>
            <a:chExt cx="1584" cy="3840"/>
          </a:xfrm>
        </p:grpSpPr>
        <p:sp>
          <p:nvSpPr>
            <p:cNvPr id="16392" name="Rectangle 64"/>
            <p:cNvSpPr/>
            <p:nvPr/>
          </p:nvSpPr>
          <p:spPr>
            <a:xfrm>
              <a:off x="1728" y="1776"/>
              <a:ext cx="578" cy="2381"/>
            </a:xfrm>
            <a:prstGeom prst="rect">
              <a:avLst/>
            </a:prstGeom>
            <a:solidFill>
              <a:srgbClr val="FF3300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 dirty="0">
                <a:solidFill>
                  <a:srgbClr val="002EC2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6393" name="AutoShape 65"/>
            <p:cNvSpPr/>
            <p:nvPr/>
          </p:nvSpPr>
          <p:spPr>
            <a:xfrm>
              <a:off x="1344" y="342"/>
              <a:ext cx="1584" cy="3834"/>
            </a:xfrm>
            <a:prstGeom prst="wedgeRoundRectCallout">
              <a:avLst>
                <a:gd name="adj1" fmla="val -86931"/>
                <a:gd name="adj2" fmla="val -3259"/>
                <a:gd name="adj3" fmla="val 16667"/>
              </a:avLst>
            </a:prstGeom>
            <a:noFill/>
            <a:ln w="38100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zh-CN" sz="2400" b="1" dirty="0">
                <a:solidFill>
                  <a:srgbClr val="002EC2"/>
                </a:solidFill>
              </a:endParaRPr>
            </a:p>
          </p:txBody>
        </p:sp>
        <p:sp>
          <p:nvSpPr>
            <p:cNvPr id="16394" name="Line 66"/>
            <p:cNvSpPr/>
            <p:nvPr/>
          </p:nvSpPr>
          <p:spPr>
            <a:xfrm>
              <a:off x="1570" y="336"/>
              <a:ext cx="0" cy="3831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6395" name="Line 67"/>
            <p:cNvSpPr/>
            <p:nvPr/>
          </p:nvSpPr>
          <p:spPr>
            <a:xfrm>
              <a:off x="2475" y="336"/>
              <a:ext cx="0" cy="3831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6396" name="Line 68"/>
            <p:cNvSpPr/>
            <p:nvPr/>
          </p:nvSpPr>
          <p:spPr>
            <a:xfrm>
              <a:off x="2174" y="394"/>
              <a:ext cx="301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6397" name="Line 69"/>
            <p:cNvSpPr/>
            <p:nvPr/>
          </p:nvSpPr>
          <p:spPr>
            <a:xfrm>
              <a:off x="2174" y="569"/>
              <a:ext cx="301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6398" name="Line 70"/>
            <p:cNvSpPr/>
            <p:nvPr/>
          </p:nvSpPr>
          <p:spPr>
            <a:xfrm>
              <a:off x="2174" y="743"/>
              <a:ext cx="301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6399" name="Line 71"/>
            <p:cNvSpPr/>
            <p:nvPr/>
          </p:nvSpPr>
          <p:spPr>
            <a:xfrm>
              <a:off x="2174" y="918"/>
              <a:ext cx="301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6400" name="Line 72"/>
            <p:cNvSpPr/>
            <p:nvPr/>
          </p:nvSpPr>
          <p:spPr>
            <a:xfrm>
              <a:off x="2174" y="1441"/>
              <a:ext cx="301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6401" name="Line 73"/>
            <p:cNvSpPr/>
            <p:nvPr/>
          </p:nvSpPr>
          <p:spPr>
            <a:xfrm>
              <a:off x="2174" y="1267"/>
              <a:ext cx="301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6402" name="Line 74"/>
            <p:cNvSpPr/>
            <p:nvPr/>
          </p:nvSpPr>
          <p:spPr>
            <a:xfrm>
              <a:off x="2174" y="1092"/>
              <a:ext cx="301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6403" name="Line 75"/>
            <p:cNvSpPr/>
            <p:nvPr/>
          </p:nvSpPr>
          <p:spPr>
            <a:xfrm>
              <a:off x="2174" y="1616"/>
              <a:ext cx="301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6404" name="Line 76"/>
            <p:cNvSpPr/>
            <p:nvPr/>
          </p:nvSpPr>
          <p:spPr>
            <a:xfrm>
              <a:off x="2174" y="1791"/>
              <a:ext cx="301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6405" name="Line 77"/>
            <p:cNvSpPr/>
            <p:nvPr/>
          </p:nvSpPr>
          <p:spPr>
            <a:xfrm>
              <a:off x="2174" y="1965"/>
              <a:ext cx="301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6406" name="Line 78"/>
            <p:cNvSpPr/>
            <p:nvPr/>
          </p:nvSpPr>
          <p:spPr>
            <a:xfrm>
              <a:off x="2174" y="2140"/>
              <a:ext cx="301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6407" name="Line 79"/>
            <p:cNvSpPr/>
            <p:nvPr/>
          </p:nvSpPr>
          <p:spPr>
            <a:xfrm>
              <a:off x="1947" y="394"/>
              <a:ext cx="302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6408" name="Line 80"/>
            <p:cNvSpPr/>
            <p:nvPr/>
          </p:nvSpPr>
          <p:spPr>
            <a:xfrm>
              <a:off x="2098" y="1267"/>
              <a:ext cx="302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6409" name="Line 81"/>
            <p:cNvSpPr/>
            <p:nvPr/>
          </p:nvSpPr>
          <p:spPr>
            <a:xfrm>
              <a:off x="1947" y="2140"/>
              <a:ext cx="302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6410" name="Text Box 82"/>
            <p:cNvSpPr txBox="1"/>
            <p:nvPr/>
          </p:nvSpPr>
          <p:spPr>
            <a:xfrm>
              <a:off x="1776" y="336"/>
              <a:ext cx="384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fontAlgn="base">
                <a:spcBef>
                  <a:spcPct val="5000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altLang="zh-CN" sz="3200" b="1" dirty="0">
                  <a:solidFill>
                    <a:srgbClr val="002EC2"/>
                  </a:solidFill>
                </a:rPr>
                <a:t>20</a:t>
              </a:r>
            </a:p>
          </p:txBody>
        </p:sp>
        <p:sp>
          <p:nvSpPr>
            <p:cNvPr id="16411" name="Text Box 83"/>
            <p:cNvSpPr txBox="1"/>
            <p:nvPr/>
          </p:nvSpPr>
          <p:spPr>
            <a:xfrm>
              <a:off x="1776" y="1824"/>
              <a:ext cx="480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fontAlgn="base">
                <a:spcBef>
                  <a:spcPct val="5000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altLang="zh-CN" sz="3200" b="1" dirty="0">
                  <a:solidFill>
                    <a:srgbClr val="002EC2"/>
                  </a:solidFill>
                </a:rPr>
                <a:t>10</a:t>
              </a:r>
            </a:p>
          </p:txBody>
        </p:sp>
        <p:sp>
          <p:nvSpPr>
            <p:cNvPr id="16412" name="Rectangle 84"/>
            <p:cNvSpPr/>
            <p:nvPr/>
          </p:nvSpPr>
          <p:spPr>
            <a:xfrm>
              <a:off x="2304" y="336"/>
              <a:ext cx="141" cy="3831"/>
            </a:xfrm>
            <a:prstGeom prst="rect">
              <a:avLst/>
            </a:prstGeom>
            <a:solidFill>
              <a:schemeClr val="tx1">
                <a:alpha val="50195"/>
              </a:schemeClr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 dirty="0">
                <a:solidFill>
                  <a:srgbClr val="002EC2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6413" name="Line 85"/>
            <p:cNvSpPr/>
            <p:nvPr/>
          </p:nvSpPr>
          <p:spPr>
            <a:xfrm>
              <a:off x="2174" y="2297"/>
              <a:ext cx="301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6414" name="Line 86"/>
            <p:cNvSpPr/>
            <p:nvPr/>
          </p:nvSpPr>
          <p:spPr>
            <a:xfrm>
              <a:off x="2174" y="2471"/>
              <a:ext cx="301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6415" name="Line 87"/>
            <p:cNvSpPr/>
            <p:nvPr/>
          </p:nvSpPr>
          <p:spPr>
            <a:xfrm>
              <a:off x="2174" y="2646"/>
              <a:ext cx="301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6416" name="Line 88"/>
            <p:cNvSpPr/>
            <p:nvPr/>
          </p:nvSpPr>
          <p:spPr>
            <a:xfrm>
              <a:off x="2174" y="3169"/>
              <a:ext cx="301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6417" name="Line 89"/>
            <p:cNvSpPr/>
            <p:nvPr/>
          </p:nvSpPr>
          <p:spPr>
            <a:xfrm>
              <a:off x="2174" y="2995"/>
              <a:ext cx="301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6418" name="Line 90"/>
            <p:cNvSpPr/>
            <p:nvPr/>
          </p:nvSpPr>
          <p:spPr>
            <a:xfrm>
              <a:off x="2174" y="2820"/>
              <a:ext cx="301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6419" name="Line 91"/>
            <p:cNvSpPr/>
            <p:nvPr/>
          </p:nvSpPr>
          <p:spPr>
            <a:xfrm>
              <a:off x="2174" y="3344"/>
              <a:ext cx="301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6420" name="Line 92"/>
            <p:cNvSpPr/>
            <p:nvPr/>
          </p:nvSpPr>
          <p:spPr>
            <a:xfrm>
              <a:off x="2174" y="3519"/>
              <a:ext cx="301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6421" name="Line 93"/>
            <p:cNvSpPr/>
            <p:nvPr/>
          </p:nvSpPr>
          <p:spPr>
            <a:xfrm>
              <a:off x="2174" y="3693"/>
              <a:ext cx="301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6422" name="Line 94"/>
            <p:cNvSpPr/>
            <p:nvPr/>
          </p:nvSpPr>
          <p:spPr>
            <a:xfrm>
              <a:off x="2174" y="3868"/>
              <a:ext cx="301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6423" name="Line 95"/>
            <p:cNvSpPr/>
            <p:nvPr/>
          </p:nvSpPr>
          <p:spPr>
            <a:xfrm>
              <a:off x="2098" y="2995"/>
              <a:ext cx="302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6424" name="Line 96"/>
            <p:cNvSpPr/>
            <p:nvPr/>
          </p:nvSpPr>
          <p:spPr>
            <a:xfrm>
              <a:off x="1947" y="3868"/>
              <a:ext cx="302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6425" name="Rectangle 97"/>
            <p:cNvSpPr/>
            <p:nvPr/>
          </p:nvSpPr>
          <p:spPr>
            <a:xfrm>
              <a:off x="1584" y="345"/>
              <a:ext cx="144" cy="3831"/>
            </a:xfrm>
            <a:prstGeom prst="rect">
              <a:avLst/>
            </a:prstGeom>
            <a:solidFill>
              <a:srgbClr val="000000">
                <a:alpha val="50195"/>
              </a:srgbClr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 dirty="0">
                <a:solidFill>
                  <a:srgbClr val="002EC2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6426" name="Line 98"/>
            <p:cNvSpPr/>
            <p:nvPr/>
          </p:nvSpPr>
          <p:spPr>
            <a:xfrm>
              <a:off x="2160" y="4032"/>
              <a:ext cx="301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6427" name="Text Box 99"/>
            <p:cNvSpPr txBox="1"/>
            <p:nvPr/>
          </p:nvSpPr>
          <p:spPr>
            <a:xfrm>
              <a:off x="1776" y="3571"/>
              <a:ext cx="244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altLang="zh-CN" sz="3200" b="1" dirty="0">
                  <a:solidFill>
                    <a:srgbClr val="002EC2"/>
                  </a:solidFill>
                </a:rPr>
                <a:t>0</a:t>
              </a:r>
            </a:p>
          </p:txBody>
        </p:sp>
      </p:grpSp>
      <p:sp>
        <p:nvSpPr>
          <p:cNvPr id="95332" name="Line 100"/>
          <p:cNvSpPr/>
          <p:nvPr/>
        </p:nvSpPr>
        <p:spPr>
          <a:xfrm>
            <a:off x="3733800" y="2819400"/>
            <a:ext cx="1828800" cy="0"/>
          </a:xfrm>
          <a:prstGeom prst="line">
            <a:avLst/>
          </a:prstGeom>
          <a:ln w="57150" cap="flat" cmpd="sng">
            <a:solidFill>
              <a:srgbClr val="33CCCC"/>
            </a:solidFill>
            <a:prstDash val="dash"/>
            <a:headEnd type="none" w="med" len="med"/>
            <a:tailEnd type="triangle" w="med" len="med"/>
          </a:ln>
        </p:spPr>
      </p:sp>
      <p:sp>
        <p:nvSpPr>
          <p:cNvPr id="95333" name="Text Box 101"/>
          <p:cNvSpPr txBox="1"/>
          <p:nvPr/>
        </p:nvSpPr>
        <p:spPr>
          <a:xfrm>
            <a:off x="5486400" y="2438400"/>
            <a:ext cx="236220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4000" b="1" dirty="0">
                <a:solidFill>
                  <a:srgbClr val="002EC2"/>
                </a:solidFill>
              </a:rPr>
              <a:t>记作</a:t>
            </a:r>
            <a:r>
              <a:rPr lang="en-US" altLang="zh-CN" sz="4000" b="1" dirty="0">
                <a:solidFill>
                  <a:srgbClr val="FF3300"/>
                </a:solidFill>
              </a:rPr>
              <a:t>12℃</a:t>
            </a:r>
          </a:p>
        </p:txBody>
      </p:sp>
      <p:sp>
        <p:nvSpPr>
          <p:cNvPr id="95334" name="Text Box 102"/>
          <p:cNvSpPr txBox="1"/>
          <p:nvPr/>
        </p:nvSpPr>
        <p:spPr>
          <a:xfrm>
            <a:off x="5507038" y="2971800"/>
            <a:ext cx="3636962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4000" b="1" dirty="0">
                <a:solidFill>
                  <a:srgbClr val="002EC2"/>
                </a:solidFill>
              </a:rPr>
              <a:t>读作</a:t>
            </a:r>
            <a:r>
              <a:rPr lang="en-US" altLang="zh-CN" sz="4000" b="1" dirty="0">
                <a:solidFill>
                  <a:srgbClr val="FF3300"/>
                </a:solidFill>
              </a:rPr>
              <a:t>12</a:t>
            </a:r>
            <a:r>
              <a:rPr lang="zh-CN" altLang="en-US" sz="4000" b="1" dirty="0">
                <a:solidFill>
                  <a:srgbClr val="FF3300"/>
                </a:solidFill>
              </a:rPr>
              <a:t>摄氏度</a:t>
            </a:r>
            <a:endParaRPr lang="zh-CN" altLang="en-US" sz="4000" b="1" dirty="0">
              <a:solidFill>
                <a:srgbClr val="002EC2"/>
              </a:solidFill>
            </a:endParaRPr>
          </a:p>
        </p:txBody>
      </p:sp>
      <p:sp>
        <p:nvSpPr>
          <p:cNvPr id="16391" name="Text Box 103"/>
          <p:cNvSpPr txBox="1"/>
          <p:nvPr/>
        </p:nvSpPr>
        <p:spPr>
          <a:xfrm>
            <a:off x="4876800" y="457200"/>
            <a:ext cx="3886200" cy="730250"/>
          </a:xfrm>
          <a:prstGeom prst="rect">
            <a:avLst/>
          </a:prstGeom>
          <a:noFill/>
          <a:ln w="2857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4000" b="1" dirty="0">
                <a:solidFill>
                  <a:srgbClr val="FF3300"/>
                </a:solidFill>
                <a:latin typeface="Arial" panose="020B0604020202020204" pitchFamily="34" charset="0"/>
              </a:rPr>
              <a:t>温度计的读数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53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53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53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953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5" dur="500"/>
                                        <p:tgtEl>
                                          <p:spTgt spid="953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500"/>
                                        <p:tgtEl>
                                          <p:spTgt spid="953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333" grpId="0"/>
      <p:bldP spid="9533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410" name="Group 2"/>
          <p:cNvGrpSpPr/>
          <p:nvPr/>
        </p:nvGrpSpPr>
        <p:grpSpPr>
          <a:xfrm>
            <a:off x="2286000" y="838200"/>
            <a:ext cx="3505200" cy="5181600"/>
            <a:chOff x="1440" y="528"/>
            <a:chExt cx="2208" cy="3264"/>
          </a:xfrm>
        </p:grpSpPr>
        <p:grpSp>
          <p:nvGrpSpPr>
            <p:cNvPr id="17417" name="Group 3"/>
            <p:cNvGrpSpPr/>
            <p:nvPr/>
          </p:nvGrpSpPr>
          <p:grpSpPr>
            <a:xfrm>
              <a:off x="2400" y="1872"/>
              <a:ext cx="1248" cy="1728"/>
              <a:chOff x="4176" y="1584"/>
              <a:chExt cx="1248" cy="1728"/>
            </a:xfrm>
          </p:grpSpPr>
          <p:sp>
            <p:nvSpPr>
              <p:cNvPr id="17479" name="Rectangle 4"/>
              <p:cNvSpPr/>
              <p:nvPr/>
            </p:nvSpPr>
            <p:spPr>
              <a:xfrm>
                <a:off x="4464" y="2352"/>
                <a:ext cx="480" cy="960"/>
              </a:xfrm>
              <a:prstGeom prst="rect">
                <a:avLst/>
              </a:prstGeom>
              <a:solidFill>
                <a:srgbClr val="FF0000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endParaRPr lang="zh-CN" altLang="en-US" sz="3600" b="1" dirty="0">
                  <a:solidFill>
                    <a:srgbClr val="002EC2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17480" name="AutoShape 5"/>
              <p:cNvSpPr/>
              <p:nvPr/>
            </p:nvSpPr>
            <p:spPr>
              <a:xfrm>
                <a:off x="4176" y="1584"/>
                <a:ext cx="1248" cy="1728"/>
              </a:xfrm>
              <a:prstGeom prst="wedgeRoundRectCallout">
                <a:avLst>
                  <a:gd name="adj1" fmla="val -85417"/>
                  <a:gd name="adj2" fmla="val -32000"/>
                  <a:gd name="adj3" fmla="val 16667"/>
                </a:avLst>
              </a:prstGeom>
              <a:noFill/>
              <a:ln w="38100" cap="flat" cmpd="sng">
                <a:solidFill>
                  <a:srgbClr val="00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endParaRPr lang="zh-CN" altLang="zh-CN" sz="2400" b="1" dirty="0">
                  <a:solidFill>
                    <a:srgbClr val="002EC2"/>
                  </a:solidFill>
                </a:endParaRPr>
              </a:p>
            </p:txBody>
          </p:sp>
          <p:sp>
            <p:nvSpPr>
              <p:cNvPr id="17481" name="Line 6"/>
              <p:cNvSpPr/>
              <p:nvPr/>
            </p:nvSpPr>
            <p:spPr>
              <a:xfrm>
                <a:off x="4354" y="1584"/>
                <a:ext cx="0" cy="1721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7482" name="Line 7"/>
              <p:cNvSpPr/>
              <p:nvPr/>
            </p:nvSpPr>
            <p:spPr>
              <a:xfrm>
                <a:off x="5067" y="1584"/>
                <a:ext cx="0" cy="1721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7483" name="Line 8"/>
              <p:cNvSpPr/>
              <p:nvPr/>
            </p:nvSpPr>
            <p:spPr>
              <a:xfrm>
                <a:off x="4830" y="1776"/>
                <a:ext cx="237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7484" name="Line 9"/>
              <p:cNvSpPr/>
              <p:nvPr/>
            </p:nvSpPr>
            <p:spPr>
              <a:xfrm>
                <a:off x="4830" y="1920"/>
                <a:ext cx="237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7485" name="Line 10"/>
              <p:cNvSpPr/>
              <p:nvPr/>
            </p:nvSpPr>
            <p:spPr>
              <a:xfrm>
                <a:off x="4830" y="2064"/>
                <a:ext cx="237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7486" name="Line 11"/>
              <p:cNvSpPr/>
              <p:nvPr/>
            </p:nvSpPr>
            <p:spPr>
              <a:xfrm>
                <a:off x="4830" y="2208"/>
                <a:ext cx="237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7487" name="Line 12"/>
              <p:cNvSpPr/>
              <p:nvPr/>
            </p:nvSpPr>
            <p:spPr>
              <a:xfrm>
                <a:off x="4830" y="2640"/>
                <a:ext cx="237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7488" name="Line 13"/>
              <p:cNvSpPr/>
              <p:nvPr/>
            </p:nvSpPr>
            <p:spPr>
              <a:xfrm>
                <a:off x="4830" y="2496"/>
                <a:ext cx="237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7489" name="Line 14"/>
              <p:cNvSpPr/>
              <p:nvPr/>
            </p:nvSpPr>
            <p:spPr>
              <a:xfrm>
                <a:off x="4830" y="2352"/>
                <a:ext cx="237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7490" name="Line 15"/>
              <p:cNvSpPr/>
              <p:nvPr/>
            </p:nvSpPr>
            <p:spPr>
              <a:xfrm>
                <a:off x="4830" y="2784"/>
                <a:ext cx="237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7491" name="Line 16"/>
              <p:cNvSpPr/>
              <p:nvPr/>
            </p:nvSpPr>
            <p:spPr>
              <a:xfrm>
                <a:off x="4830" y="2928"/>
                <a:ext cx="237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7492" name="Line 17"/>
              <p:cNvSpPr/>
              <p:nvPr/>
            </p:nvSpPr>
            <p:spPr>
              <a:xfrm>
                <a:off x="4830" y="3072"/>
                <a:ext cx="237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7493" name="Line 18"/>
              <p:cNvSpPr/>
              <p:nvPr/>
            </p:nvSpPr>
            <p:spPr>
              <a:xfrm>
                <a:off x="4830" y="3216"/>
                <a:ext cx="237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7494" name="Line 19"/>
              <p:cNvSpPr/>
              <p:nvPr/>
            </p:nvSpPr>
            <p:spPr>
              <a:xfrm>
                <a:off x="4651" y="1776"/>
                <a:ext cx="238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7495" name="Line 20"/>
              <p:cNvSpPr/>
              <p:nvPr/>
            </p:nvSpPr>
            <p:spPr>
              <a:xfrm>
                <a:off x="4770" y="2496"/>
                <a:ext cx="238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7496" name="Line 21"/>
              <p:cNvSpPr/>
              <p:nvPr/>
            </p:nvSpPr>
            <p:spPr>
              <a:xfrm>
                <a:off x="4651" y="3216"/>
                <a:ext cx="238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7497" name="Text Box 22"/>
              <p:cNvSpPr txBox="1"/>
              <p:nvPr/>
            </p:nvSpPr>
            <p:spPr>
              <a:xfrm>
                <a:off x="4464" y="1699"/>
                <a:ext cx="432" cy="3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 fontAlgn="base">
                  <a:spcBef>
                    <a:spcPct val="5000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r>
                  <a:rPr lang="en-US" altLang="zh-CN" sz="3200" b="1" dirty="0">
                    <a:solidFill>
                      <a:srgbClr val="002EC2"/>
                    </a:solidFill>
                  </a:rPr>
                  <a:t>0</a:t>
                </a:r>
              </a:p>
            </p:txBody>
          </p:sp>
          <p:sp>
            <p:nvSpPr>
              <p:cNvPr id="17498" name="Text Box 23"/>
              <p:cNvSpPr txBox="1"/>
              <p:nvPr/>
            </p:nvSpPr>
            <p:spPr>
              <a:xfrm>
                <a:off x="4416" y="2899"/>
                <a:ext cx="672" cy="3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 fontAlgn="base">
                  <a:spcBef>
                    <a:spcPct val="5000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r>
                  <a:rPr lang="en-US" altLang="zh-CN" sz="3200" b="1" dirty="0">
                    <a:solidFill>
                      <a:srgbClr val="002EC2"/>
                    </a:solidFill>
                  </a:rPr>
                  <a:t>10</a:t>
                </a:r>
              </a:p>
            </p:txBody>
          </p:sp>
          <p:sp>
            <p:nvSpPr>
              <p:cNvPr id="17499" name="Rectangle 24"/>
              <p:cNvSpPr/>
              <p:nvPr/>
            </p:nvSpPr>
            <p:spPr>
              <a:xfrm>
                <a:off x="4368" y="1584"/>
                <a:ext cx="96" cy="1721"/>
              </a:xfrm>
              <a:prstGeom prst="rect">
                <a:avLst/>
              </a:prstGeom>
              <a:solidFill>
                <a:srgbClr val="000000">
                  <a:alpha val="50195"/>
                </a:srgbClr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endParaRPr lang="zh-CN" altLang="en-US" sz="3600" b="1" dirty="0">
                  <a:solidFill>
                    <a:srgbClr val="002EC2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17500" name="Rectangle 25"/>
              <p:cNvSpPr/>
              <p:nvPr/>
            </p:nvSpPr>
            <p:spPr>
              <a:xfrm>
                <a:off x="4944" y="1584"/>
                <a:ext cx="96" cy="1721"/>
              </a:xfrm>
              <a:prstGeom prst="rect">
                <a:avLst/>
              </a:prstGeom>
              <a:solidFill>
                <a:srgbClr val="000000">
                  <a:alpha val="50195"/>
                </a:srgbClr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endParaRPr lang="zh-CN" altLang="en-US" sz="3600" b="1" dirty="0">
                  <a:solidFill>
                    <a:srgbClr val="002EC2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17501" name="Line 26"/>
              <p:cNvSpPr/>
              <p:nvPr/>
            </p:nvSpPr>
            <p:spPr>
              <a:xfrm>
                <a:off x="4848" y="1584"/>
                <a:ext cx="237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7502" name="Line 27"/>
              <p:cNvSpPr/>
              <p:nvPr/>
            </p:nvSpPr>
            <p:spPr>
              <a:xfrm>
                <a:off x="4848" y="1632"/>
                <a:ext cx="237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17418" name="Group 28"/>
            <p:cNvGrpSpPr/>
            <p:nvPr/>
          </p:nvGrpSpPr>
          <p:grpSpPr>
            <a:xfrm>
              <a:off x="1440" y="528"/>
              <a:ext cx="1008" cy="3264"/>
              <a:chOff x="3168" y="192"/>
              <a:chExt cx="1008" cy="3264"/>
            </a:xfrm>
          </p:grpSpPr>
          <p:grpSp>
            <p:nvGrpSpPr>
              <p:cNvPr id="17419" name="Group 29"/>
              <p:cNvGrpSpPr/>
              <p:nvPr/>
            </p:nvGrpSpPr>
            <p:grpSpPr>
              <a:xfrm>
                <a:off x="3168" y="2400"/>
                <a:ext cx="1008" cy="1056"/>
                <a:chOff x="480" y="2640"/>
                <a:chExt cx="1104" cy="1152"/>
              </a:xfrm>
            </p:grpSpPr>
            <p:grpSp>
              <p:nvGrpSpPr>
                <p:cNvPr id="17471" name="Group 30"/>
                <p:cNvGrpSpPr/>
                <p:nvPr/>
              </p:nvGrpSpPr>
              <p:grpSpPr>
                <a:xfrm>
                  <a:off x="480" y="2640"/>
                  <a:ext cx="1104" cy="1152"/>
                  <a:chOff x="480" y="2640"/>
                  <a:chExt cx="1104" cy="1152"/>
                </a:xfrm>
              </p:grpSpPr>
              <p:sp>
                <p:nvSpPr>
                  <p:cNvPr id="17473" name="Line 31"/>
                  <p:cNvSpPr/>
                  <p:nvPr/>
                </p:nvSpPr>
                <p:spPr>
                  <a:xfrm>
                    <a:off x="480" y="2640"/>
                    <a:ext cx="0" cy="1152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7474" name="Line 32"/>
                  <p:cNvSpPr/>
                  <p:nvPr/>
                </p:nvSpPr>
                <p:spPr>
                  <a:xfrm>
                    <a:off x="480" y="2640"/>
                    <a:ext cx="105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7475" name="Line 33"/>
                  <p:cNvSpPr/>
                  <p:nvPr/>
                </p:nvSpPr>
                <p:spPr>
                  <a:xfrm>
                    <a:off x="1536" y="2640"/>
                    <a:ext cx="48" cy="48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7476" name="Line 34"/>
                  <p:cNvSpPr/>
                  <p:nvPr/>
                </p:nvSpPr>
                <p:spPr>
                  <a:xfrm flipH="1">
                    <a:off x="1536" y="2688"/>
                    <a:ext cx="48" cy="48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7477" name="Line 35"/>
                  <p:cNvSpPr/>
                  <p:nvPr/>
                </p:nvSpPr>
                <p:spPr>
                  <a:xfrm>
                    <a:off x="480" y="3792"/>
                    <a:ext cx="105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7478" name="Line 36"/>
                  <p:cNvSpPr/>
                  <p:nvPr/>
                </p:nvSpPr>
                <p:spPr>
                  <a:xfrm>
                    <a:off x="1536" y="2736"/>
                    <a:ext cx="0" cy="1056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  <p:sp>
              <p:nvSpPr>
                <p:cNvPr id="17472" name="Rectangle 37"/>
                <p:cNvSpPr/>
                <p:nvPr/>
              </p:nvSpPr>
              <p:spPr>
                <a:xfrm>
                  <a:off x="480" y="3120"/>
                  <a:ext cx="1056" cy="672"/>
                </a:xfrm>
                <a:prstGeom prst="rect">
                  <a:avLst/>
                </a:prstGeom>
                <a:solidFill>
                  <a:srgbClr val="FFFFCC">
                    <a:alpha val="50195"/>
                  </a:srgbClr>
                </a:solidFill>
                <a:ln w="9525" cap="flat" cmpd="sng">
                  <a:solidFill>
                    <a:schemeClr val="tx1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buNone/>
                  </a:pPr>
                  <a:endParaRPr lang="zh-CN" altLang="en-US" sz="3600" b="1" dirty="0">
                    <a:solidFill>
                      <a:srgbClr val="002EC2"/>
                    </a:solidFill>
                    <a:latin typeface="Arial" panose="020B0604020202020204" pitchFamily="34" charset="0"/>
                  </a:endParaRPr>
                </a:p>
              </p:txBody>
            </p:sp>
          </p:grpSp>
          <p:grpSp>
            <p:nvGrpSpPr>
              <p:cNvPr id="17420" name="Group 38"/>
              <p:cNvGrpSpPr/>
              <p:nvPr/>
            </p:nvGrpSpPr>
            <p:grpSpPr>
              <a:xfrm>
                <a:off x="3435" y="192"/>
                <a:ext cx="213" cy="3151"/>
                <a:chOff x="2064" y="576"/>
                <a:chExt cx="213" cy="3151"/>
              </a:xfrm>
            </p:grpSpPr>
            <p:sp>
              <p:nvSpPr>
                <p:cNvPr id="17421" name="Line 39"/>
                <p:cNvSpPr/>
                <p:nvPr/>
              </p:nvSpPr>
              <p:spPr>
                <a:xfrm>
                  <a:off x="2101" y="895"/>
                  <a:ext cx="0" cy="264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7422" name="Line 40"/>
                <p:cNvSpPr/>
                <p:nvPr/>
              </p:nvSpPr>
              <p:spPr>
                <a:xfrm>
                  <a:off x="2245" y="895"/>
                  <a:ext cx="0" cy="264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7423" name="AutoShape 41"/>
                <p:cNvSpPr/>
                <p:nvPr/>
              </p:nvSpPr>
              <p:spPr>
                <a:xfrm>
                  <a:off x="2070" y="576"/>
                  <a:ext cx="175" cy="175"/>
                </a:xfrm>
                <a:custGeom>
                  <a:avLst/>
                  <a:gdLst>
                    <a:gd name="txL" fmla="*/ 0 w 21600"/>
                    <a:gd name="txT" fmla="*/ 0 h 21600"/>
                    <a:gd name="txR" fmla="*/ 21600 w 21600"/>
                    <a:gd name="txB" fmla="*/ 21600 h 21600"/>
                  </a:gdLst>
                  <a:ahLst/>
                  <a:cxnLst>
                    <a:cxn ang="0">
                      <a:pos x="0" y="10800"/>
                    </a:cxn>
                    <a:cxn ang="0">
                      <a:pos x="10800" y="0"/>
                    </a:cxn>
                    <a:cxn ang="0">
                      <a:pos x="21600" y="10800"/>
                    </a:cxn>
                    <a:cxn ang="0">
                      <a:pos x="10800" y="21600"/>
                    </a:cxn>
                    <a:cxn ang="0">
                      <a:pos x="0" y="10800"/>
                    </a:cxn>
                    <a:cxn ang="0">
                      <a:pos x="5400" y="10800"/>
                    </a:cxn>
                    <a:cxn ang="0">
                      <a:pos x="10800" y="16200"/>
                    </a:cxn>
                    <a:cxn ang="0">
                      <a:pos x="16200" y="10800"/>
                    </a:cxn>
                    <a:cxn ang="0">
                      <a:pos x="10800" y="5400"/>
                    </a:cxn>
                    <a:cxn ang="0">
                      <a:pos x="5400" y="10800"/>
                    </a:cxn>
                  </a:cxnLst>
                  <a:rect l="txL" t="txT" r="txR" b="txB"/>
                  <a:pathLst>
                    <a:path w="21600" h="21600">
                      <a:moveTo>
                        <a:pt x="0" y="10800"/>
                      </a:moveTo>
                      <a:cubicBezTo>
                        <a:pt x="0" y="4835"/>
                        <a:pt x="4835" y="0"/>
                        <a:pt x="10800" y="0"/>
                      </a:cubicBezTo>
                      <a:cubicBezTo>
                        <a:pt x="16765" y="0"/>
                        <a:pt x="21600" y="4835"/>
                        <a:pt x="21600" y="10800"/>
                      </a:cubicBezTo>
                      <a:cubicBezTo>
                        <a:pt x="21600" y="16765"/>
                        <a:pt x="16765" y="21600"/>
                        <a:pt x="10800" y="21600"/>
                      </a:cubicBezTo>
                      <a:cubicBezTo>
                        <a:pt x="4835" y="21600"/>
                        <a:pt x="0" y="16765"/>
                        <a:pt x="0" y="10800"/>
                      </a:cubicBezTo>
                      <a:close/>
                      <a:moveTo>
                        <a:pt x="5400" y="10800"/>
                      </a:moveTo>
                      <a:cubicBezTo>
                        <a:pt x="5400" y="13782"/>
                        <a:pt x="7818" y="16200"/>
                        <a:pt x="10800" y="16200"/>
                      </a:cubicBezTo>
                      <a:cubicBezTo>
                        <a:pt x="13782" y="16200"/>
                        <a:pt x="16200" y="13782"/>
                        <a:pt x="16200" y="10800"/>
                      </a:cubicBezTo>
                      <a:cubicBezTo>
                        <a:pt x="16200" y="7818"/>
                        <a:pt x="13782" y="5400"/>
                        <a:pt x="10800" y="5400"/>
                      </a:cubicBezTo>
                      <a:cubicBezTo>
                        <a:pt x="7818" y="5400"/>
                        <a:pt x="5400" y="7818"/>
                        <a:pt x="5400" y="10800"/>
                      </a:cubicBezTo>
                      <a:close/>
                    </a:path>
                  </a:pathLst>
                </a:custGeom>
                <a:solidFill>
                  <a:srgbClr val="000000">
                    <a:alpha val="100000"/>
                  </a:srgbClr>
                </a:solidFill>
                <a:ln w="9525" cap="flat" cmpd="sng">
                  <a:solidFill>
                    <a:schemeClr val="tx1">
                      <a:alpha val="10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buNone/>
                  </a:pPr>
                  <a:endParaRPr lang="zh-CN" altLang="en-US" sz="3600" b="1">
                    <a:solidFill>
                      <a:srgbClr val="002EC2"/>
                    </a:solidFill>
                    <a:ea typeface="楷体_GB2312" pitchFamily="49" charset="-122"/>
                  </a:endParaRPr>
                </a:p>
              </p:txBody>
            </p:sp>
            <p:sp>
              <p:nvSpPr>
                <p:cNvPr id="17424" name="Line 42"/>
                <p:cNvSpPr/>
                <p:nvPr/>
              </p:nvSpPr>
              <p:spPr>
                <a:xfrm flipV="1">
                  <a:off x="2101" y="751"/>
                  <a:ext cx="48" cy="144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7425" name="Line 43"/>
                <p:cNvSpPr/>
                <p:nvPr/>
              </p:nvSpPr>
              <p:spPr>
                <a:xfrm flipH="1" flipV="1">
                  <a:off x="2197" y="751"/>
                  <a:ext cx="48" cy="144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7426" name="Oval 44"/>
                <p:cNvSpPr/>
                <p:nvPr/>
              </p:nvSpPr>
              <p:spPr>
                <a:xfrm>
                  <a:off x="2064" y="3343"/>
                  <a:ext cx="213" cy="384"/>
                </a:xfrm>
                <a:prstGeom prst="ellipse">
                  <a:avLst/>
                </a:prstGeom>
                <a:solidFill>
                  <a:srgbClr val="FF6600"/>
                </a:solidFill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buNone/>
                  </a:pPr>
                  <a:endParaRPr lang="zh-CN" altLang="en-US" sz="3600" b="1" dirty="0">
                    <a:solidFill>
                      <a:srgbClr val="002EC2"/>
                    </a:solidFill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17427" name="Rectangle 45"/>
                <p:cNvSpPr/>
                <p:nvPr/>
              </p:nvSpPr>
              <p:spPr>
                <a:xfrm>
                  <a:off x="2160" y="2208"/>
                  <a:ext cx="48" cy="1222"/>
                </a:xfrm>
                <a:prstGeom prst="rect">
                  <a:avLst/>
                </a:prstGeom>
                <a:solidFill>
                  <a:srgbClr val="FF0000"/>
                </a:solidFill>
                <a:ln w="9525">
                  <a:noFill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buNone/>
                  </a:pPr>
                  <a:endParaRPr lang="zh-CN" altLang="en-US" sz="3600" b="1" dirty="0">
                    <a:solidFill>
                      <a:srgbClr val="002EC2"/>
                    </a:solidFill>
                    <a:latin typeface="Arial" panose="020B0604020202020204" pitchFamily="34" charset="0"/>
                  </a:endParaRPr>
                </a:p>
              </p:txBody>
            </p:sp>
            <p:grpSp>
              <p:nvGrpSpPr>
                <p:cNvPr id="17428" name="Group 46"/>
                <p:cNvGrpSpPr/>
                <p:nvPr/>
              </p:nvGrpSpPr>
              <p:grpSpPr>
                <a:xfrm>
                  <a:off x="2149" y="1087"/>
                  <a:ext cx="96" cy="1968"/>
                  <a:chOff x="2149" y="1087"/>
                  <a:chExt cx="96" cy="1968"/>
                </a:xfrm>
              </p:grpSpPr>
              <p:sp>
                <p:nvSpPr>
                  <p:cNvPr id="17429" name="Line 47"/>
                  <p:cNvSpPr/>
                  <p:nvPr/>
                </p:nvSpPr>
                <p:spPr>
                  <a:xfrm>
                    <a:off x="2149" y="1087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7430" name="Line 48"/>
                  <p:cNvSpPr/>
                  <p:nvPr/>
                </p:nvSpPr>
                <p:spPr>
                  <a:xfrm>
                    <a:off x="2149" y="1183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7431" name="Line 49"/>
                  <p:cNvSpPr/>
                  <p:nvPr/>
                </p:nvSpPr>
                <p:spPr>
                  <a:xfrm>
                    <a:off x="2149" y="1231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7432" name="Line 50"/>
                  <p:cNvSpPr/>
                  <p:nvPr/>
                </p:nvSpPr>
                <p:spPr>
                  <a:xfrm>
                    <a:off x="2149" y="1279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7433" name="Line 51"/>
                  <p:cNvSpPr/>
                  <p:nvPr/>
                </p:nvSpPr>
                <p:spPr>
                  <a:xfrm>
                    <a:off x="2149" y="1327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7434" name="Line 52"/>
                  <p:cNvSpPr/>
                  <p:nvPr/>
                </p:nvSpPr>
                <p:spPr>
                  <a:xfrm>
                    <a:off x="2149" y="1375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7435" name="Line 53"/>
                  <p:cNvSpPr/>
                  <p:nvPr/>
                </p:nvSpPr>
                <p:spPr>
                  <a:xfrm>
                    <a:off x="2149" y="1423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7436" name="Line 54"/>
                  <p:cNvSpPr/>
                  <p:nvPr/>
                </p:nvSpPr>
                <p:spPr>
                  <a:xfrm>
                    <a:off x="2149" y="1471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7437" name="Line 55"/>
                  <p:cNvSpPr/>
                  <p:nvPr/>
                </p:nvSpPr>
                <p:spPr>
                  <a:xfrm>
                    <a:off x="2149" y="1519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7438" name="Line 56"/>
                  <p:cNvSpPr/>
                  <p:nvPr/>
                </p:nvSpPr>
                <p:spPr>
                  <a:xfrm>
                    <a:off x="2149" y="1567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7439" name="Line 57"/>
                  <p:cNvSpPr/>
                  <p:nvPr/>
                </p:nvSpPr>
                <p:spPr>
                  <a:xfrm>
                    <a:off x="2149" y="1615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7440" name="Line 58"/>
                  <p:cNvSpPr/>
                  <p:nvPr/>
                </p:nvSpPr>
                <p:spPr>
                  <a:xfrm>
                    <a:off x="2149" y="1663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7441" name="Line 59"/>
                  <p:cNvSpPr/>
                  <p:nvPr/>
                </p:nvSpPr>
                <p:spPr>
                  <a:xfrm>
                    <a:off x="2149" y="1711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7442" name="Line 60"/>
                  <p:cNvSpPr/>
                  <p:nvPr/>
                </p:nvSpPr>
                <p:spPr>
                  <a:xfrm>
                    <a:off x="2149" y="1759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7443" name="Line 61"/>
                  <p:cNvSpPr/>
                  <p:nvPr/>
                </p:nvSpPr>
                <p:spPr>
                  <a:xfrm>
                    <a:off x="2149" y="1807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7444" name="Line 62"/>
                  <p:cNvSpPr/>
                  <p:nvPr/>
                </p:nvSpPr>
                <p:spPr>
                  <a:xfrm>
                    <a:off x="2149" y="1135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7445" name="Line 63"/>
                  <p:cNvSpPr/>
                  <p:nvPr/>
                </p:nvSpPr>
                <p:spPr>
                  <a:xfrm>
                    <a:off x="2149" y="1855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7446" name="Line 64"/>
                  <p:cNvSpPr/>
                  <p:nvPr/>
                </p:nvSpPr>
                <p:spPr>
                  <a:xfrm>
                    <a:off x="2149" y="1903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7447" name="Line 65"/>
                  <p:cNvSpPr/>
                  <p:nvPr/>
                </p:nvSpPr>
                <p:spPr>
                  <a:xfrm>
                    <a:off x="2149" y="1951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7448" name="Line 66"/>
                  <p:cNvSpPr/>
                  <p:nvPr/>
                </p:nvSpPr>
                <p:spPr>
                  <a:xfrm>
                    <a:off x="2149" y="1999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7449" name="Line 67"/>
                  <p:cNvSpPr/>
                  <p:nvPr/>
                </p:nvSpPr>
                <p:spPr>
                  <a:xfrm>
                    <a:off x="2149" y="2047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7450" name="Line 68"/>
                  <p:cNvSpPr/>
                  <p:nvPr/>
                </p:nvSpPr>
                <p:spPr>
                  <a:xfrm>
                    <a:off x="2149" y="2095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7451" name="Line 69"/>
                  <p:cNvSpPr/>
                  <p:nvPr/>
                </p:nvSpPr>
                <p:spPr>
                  <a:xfrm>
                    <a:off x="2149" y="2143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7452" name="Line 70"/>
                  <p:cNvSpPr/>
                  <p:nvPr/>
                </p:nvSpPr>
                <p:spPr>
                  <a:xfrm>
                    <a:off x="2149" y="2191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7453" name="Line 71"/>
                  <p:cNvSpPr/>
                  <p:nvPr/>
                </p:nvSpPr>
                <p:spPr>
                  <a:xfrm>
                    <a:off x="2149" y="2239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7454" name="Line 72"/>
                  <p:cNvSpPr/>
                  <p:nvPr/>
                </p:nvSpPr>
                <p:spPr>
                  <a:xfrm>
                    <a:off x="2149" y="2287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7455" name="Line 73"/>
                  <p:cNvSpPr/>
                  <p:nvPr/>
                </p:nvSpPr>
                <p:spPr>
                  <a:xfrm>
                    <a:off x="2149" y="2335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7456" name="Line 74"/>
                  <p:cNvSpPr/>
                  <p:nvPr/>
                </p:nvSpPr>
                <p:spPr>
                  <a:xfrm>
                    <a:off x="2149" y="2383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7457" name="Line 75"/>
                  <p:cNvSpPr/>
                  <p:nvPr/>
                </p:nvSpPr>
                <p:spPr>
                  <a:xfrm>
                    <a:off x="2149" y="2431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7458" name="Line 76"/>
                  <p:cNvSpPr/>
                  <p:nvPr/>
                </p:nvSpPr>
                <p:spPr>
                  <a:xfrm>
                    <a:off x="2149" y="2479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7459" name="Line 77"/>
                  <p:cNvSpPr/>
                  <p:nvPr/>
                </p:nvSpPr>
                <p:spPr>
                  <a:xfrm>
                    <a:off x="2149" y="2527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7460" name="Line 78"/>
                  <p:cNvSpPr/>
                  <p:nvPr/>
                </p:nvSpPr>
                <p:spPr>
                  <a:xfrm>
                    <a:off x="2149" y="2575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7461" name="Line 79"/>
                  <p:cNvSpPr/>
                  <p:nvPr/>
                </p:nvSpPr>
                <p:spPr>
                  <a:xfrm>
                    <a:off x="2149" y="2623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7462" name="Line 80"/>
                  <p:cNvSpPr/>
                  <p:nvPr/>
                </p:nvSpPr>
                <p:spPr>
                  <a:xfrm>
                    <a:off x="2149" y="2671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7463" name="Line 81"/>
                  <p:cNvSpPr/>
                  <p:nvPr/>
                </p:nvSpPr>
                <p:spPr>
                  <a:xfrm>
                    <a:off x="2149" y="2719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7464" name="Line 82"/>
                  <p:cNvSpPr/>
                  <p:nvPr/>
                </p:nvSpPr>
                <p:spPr>
                  <a:xfrm>
                    <a:off x="2149" y="2767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7465" name="Line 83"/>
                  <p:cNvSpPr/>
                  <p:nvPr/>
                </p:nvSpPr>
                <p:spPr>
                  <a:xfrm>
                    <a:off x="2149" y="2815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7466" name="Line 84"/>
                  <p:cNvSpPr/>
                  <p:nvPr/>
                </p:nvSpPr>
                <p:spPr>
                  <a:xfrm>
                    <a:off x="2149" y="2863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7467" name="Line 85"/>
                  <p:cNvSpPr/>
                  <p:nvPr/>
                </p:nvSpPr>
                <p:spPr>
                  <a:xfrm>
                    <a:off x="2149" y="2911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7468" name="Line 86"/>
                  <p:cNvSpPr/>
                  <p:nvPr/>
                </p:nvSpPr>
                <p:spPr>
                  <a:xfrm>
                    <a:off x="2149" y="2959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7469" name="Line 87"/>
                  <p:cNvSpPr/>
                  <p:nvPr/>
                </p:nvSpPr>
                <p:spPr>
                  <a:xfrm>
                    <a:off x="2149" y="3007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7470" name="Line 88"/>
                  <p:cNvSpPr/>
                  <p:nvPr/>
                </p:nvSpPr>
                <p:spPr>
                  <a:xfrm>
                    <a:off x="2149" y="3055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</p:grpSp>
        </p:grpSp>
      </p:grpSp>
      <p:sp>
        <p:nvSpPr>
          <p:cNvPr id="96345" name="Text Box 89"/>
          <p:cNvSpPr txBox="1"/>
          <p:nvPr/>
        </p:nvSpPr>
        <p:spPr>
          <a:xfrm>
            <a:off x="1295400" y="3810000"/>
            <a:ext cx="2514600" cy="650875"/>
          </a:xfrm>
          <a:prstGeom prst="rect">
            <a:avLst/>
          </a:prstGeom>
          <a:solidFill>
            <a:srgbClr val="666699"/>
          </a:solidFill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600" b="1" dirty="0">
                <a:solidFill>
                  <a:srgbClr val="FFFFFF"/>
                </a:solidFill>
              </a:rPr>
              <a:t>记作－</a:t>
            </a:r>
            <a:r>
              <a:rPr lang="en-US" altLang="zh-CN" sz="3600" b="1" dirty="0">
                <a:solidFill>
                  <a:srgbClr val="FFFFFF"/>
                </a:solidFill>
              </a:rPr>
              <a:t>4 ℃</a:t>
            </a:r>
          </a:p>
        </p:txBody>
      </p:sp>
      <p:grpSp>
        <p:nvGrpSpPr>
          <p:cNvPr id="9" name="Group 90"/>
          <p:cNvGrpSpPr/>
          <p:nvPr/>
        </p:nvGrpSpPr>
        <p:grpSpPr>
          <a:xfrm>
            <a:off x="4067175" y="1989138"/>
            <a:ext cx="1095375" cy="1524000"/>
            <a:chOff x="3888" y="1104"/>
            <a:chExt cx="454" cy="960"/>
          </a:xfrm>
        </p:grpSpPr>
        <p:sp>
          <p:nvSpPr>
            <p:cNvPr id="17415" name="Line 91"/>
            <p:cNvSpPr/>
            <p:nvPr/>
          </p:nvSpPr>
          <p:spPr>
            <a:xfrm flipV="1">
              <a:off x="3888" y="1104"/>
              <a:ext cx="0" cy="960"/>
            </a:xfrm>
            <a:prstGeom prst="line">
              <a:avLst/>
            </a:prstGeom>
            <a:ln w="57150" cap="flat" cmpd="sng">
              <a:solidFill>
                <a:srgbClr val="33CCCC"/>
              </a:solidFill>
              <a:prstDash val="dash"/>
              <a:headEnd type="none" w="med" len="med"/>
              <a:tailEnd type="triangle" w="med" len="med"/>
            </a:ln>
          </p:spPr>
        </p:sp>
        <p:sp>
          <p:nvSpPr>
            <p:cNvPr id="17416" name="Text Box 92"/>
            <p:cNvSpPr txBox="1"/>
            <p:nvPr/>
          </p:nvSpPr>
          <p:spPr>
            <a:xfrm>
              <a:off x="3928" y="1152"/>
              <a:ext cx="414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3200" b="1" dirty="0">
                  <a:solidFill>
                    <a:srgbClr val="009900"/>
                  </a:solidFill>
                </a:rPr>
                <a:t>读作</a:t>
              </a:r>
            </a:p>
          </p:txBody>
        </p:sp>
      </p:grpSp>
      <p:sp>
        <p:nvSpPr>
          <p:cNvPr id="96349" name="Text Box 93"/>
          <p:cNvSpPr txBox="1"/>
          <p:nvPr/>
        </p:nvSpPr>
        <p:spPr>
          <a:xfrm>
            <a:off x="3492500" y="908050"/>
            <a:ext cx="338455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rgbClr val="002EC2"/>
                </a:solidFill>
              </a:rPr>
              <a:t>负</a:t>
            </a:r>
            <a:r>
              <a:rPr lang="en-US" altLang="zh-CN" sz="3200" b="1" dirty="0">
                <a:solidFill>
                  <a:srgbClr val="002EC2"/>
                </a:solidFill>
              </a:rPr>
              <a:t>4</a:t>
            </a:r>
            <a:r>
              <a:rPr lang="zh-CN" altLang="en-US" sz="3200" b="1" dirty="0">
                <a:solidFill>
                  <a:srgbClr val="002EC2"/>
                </a:solidFill>
              </a:rPr>
              <a:t>摄氏度</a:t>
            </a:r>
          </a:p>
        </p:txBody>
      </p:sp>
      <p:sp>
        <p:nvSpPr>
          <p:cNvPr id="96350" name="Text Box 94"/>
          <p:cNvSpPr txBox="1"/>
          <p:nvPr/>
        </p:nvSpPr>
        <p:spPr>
          <a:xfrm>
            <a:off x="3419475" y="1484313"/>
            <a:ext cx="3960813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rgbClr val="002EC2"/>
                </a:solidFill>
              </a:rPr>
              <a:t>或零下</a:t>
            </a:r>
            <a:r>
              <a:rPr lang="en-US" altLang="zh-CN" sz="3200" b="1" dirty="0">
                <a:solidFill>
                  <a:srgbClr val="002EC2"/>
                </a:solidFill>
              </a:rPr>
              <a:t>4</a:t>
            </a:r>
            <a:r>
              <a:rPr lang="zh-CN" altLang="en-US" sz="3200" b="1" dirty="0">
                <a:solidFill>
                  <a:srgbClr val="002EC2"/>
                </a:solidFill>
              </a:rPr>
              <a:t>摄氏度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63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63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500"/>
                                        <p:tgtEl>
                                          <p:spTgt spid="96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500"/>
                                        <p:tgtEl>
                                          <p:spTgt spid="96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6345" grpId="0" bldLvl="0" animBg="1"/>
      <p:bldP spid="96349" grpId="0"/>
      <p:bldP spid="9635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434" name="Group 2"/>
          <p:cNvGrpSpPr/>
          <p:nvPr/>
        </p:nvGrpSpPr>
        <p:grpSpPr>
          <a:xfrm>
            <a:off x="1676400" y="533400"/>
            <a:ext cx="3429000" cy="6096000"/>
            <a:chOff x="1056" y="336"/>
            <a:chExt cx="2160" cy="3840"/>
          </a:xfrm>
        </p:grpSpPr>
        <p:sp>
          <p:nvSpPr>
            <p:cNvPr id="18438" name="Rectangle 3"/>
            <p:cNvSpPr/>
            <p:nvPr/>
          </p:nvSpPr>
          <p:spPr>
            <a:xfrm>
              <a:off x="1824" y="1776"/>
              <a:ext cx="578" cy="2381"/>
            </a:xfrm>
            <a:prstGeom prst="rect">
              <a:avLst/>
            </a:prstGeom>
            <a:solidFill>
              <a:srgbClr val="FF3300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 dirty="0">
                <a:solidFill>
                  <a:srgbClr val="002EC2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8439" name="Line 4"/>
            <p:cNvSpPr/>
            <p:nvPr/>
          </p:nvSpPr>
          <p:spPr>
            <a:xfrm>
              <a:off x="1666" y="336"/>
              <a:ext cx="0" cy="3831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8440" name="Line 5"/>
            <p:cNvSpPr/>
            <p:nvPr/>
          </p:nvSpPr>
          <p:spPr>
            <a:xfrm>
              <a:off x="2571" y="336"/>
              <a:ext cx="0" cy="3831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8441" name="Line 6"/>
            <p:cNvSpPr/>
            <p:nvPr/>
          </p:nvSpPr>
          <p:spPr>
            <a:xfrm>
              <a:off x="2270" y="394"/>
              <a:ext cx="301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8442" name="Line 7"/>
            <p:cNvSpPr/>
            <p:nvPr/>
          </p:nvSpPr>
          <p:spPr>
            <a:xfrm>
              <a:off x="2270" y="569"/>
              <a:ext cx="301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8443" name="Line 8"/>
            <p:cNvSpPr/>
            <p:nvPr/>
          </p:nvSpPr>
          <p:spPr>
            <a:xfrm>
              <a:off x="2270" y="743"/>
              <a:ext cx="301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8444" name="Line 9"/>
            <p:cNvSpPr/>
            <p:nvPr/>
          </p:nvSpPr>
          <p:spPr>
            <a:xfrm>
              <a:off x="2270" y="918"/>
              <a:ext cx="301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8445" name="Line 10"/>
            <p:cNvSpPr/>
            <p:nvPr/>
          </p:nvSpPr>
          <p:spPr>
            <a:xfrm>
              <a:off x="2270" y="1441"/>
              <a:ext cx="301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8446" name="Line 11"/>
            <p:cNvSpPr/>
            <p:nvPr/>
          </p:nvSpPr>
          <p:spPr>
            <a:xfrm>
              <a:off x="2270" y="1267"/>
              <a:ext cx="301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8447" name="Line 12"/>
            <p:cNvSpPr/>
            <p:nvPr/>
          </p:nvSpPr>
          <p:spPr>
            <a:xfrm>
              <a:off x="2270" y="1092"/>
              <a:ext cx="301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8448" name="Line 13"/>
            <p:cNvSpPr/>
            <p:nvPr/>
          </p:nvSpPr>
          <p:spPr>
            <a:xfrm>
              <a:off x="2270" y="1616"/>
              <a:ext cx="301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8449" name="Line 14"/>
            <p:cNvSpPr/>
            <p:nvPr/>
          </p:nvSpPr>
          <p:spPr>
            <a:xfrm>
              <a:off x="2270" y="1791"/>
              <a:ext cx="301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8450" name="Line 15"/>
            <p:cNvSpPr/>
            <p:nvPr/>
          </p:nvSpPr>
          <p:spPr>
            <a:xfrm>
              <a:off x="2270" y="1965"/>
              <a:ext cx="301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8451" name="Line 16"/>
            <p:cNvSpPr/>
            <p:nvPr/>
          </p:nvSpPr>
          <p:spPr>
            <a:xfrm>
              <a:off x="2270" y="2140"/>
              <a:ext cx="301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8452" name="Line 17"/>
            <p:cNvSpPr/>
            <p:nvPr/>
          </p:nvSpPr>
          <p:spPr>
            <a:xfrm>
              <a:off x="2043" y="394"/>
              <a:ext cx="302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8453" name="Line 18"/>
            <p:cNvSpPr/>
            <p:nvPr/>
          </p:nvSpPr>
          <p:spPr>
            <a:xfrm>
              <a:off x="2194" y="1267"/>
              <a:ext cx="302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8454" name="Line 19"/>
            <p:cNvSpPr/>
            <p:nvPr/>
          </p:nvSpPr>
          <p:spPr>
            <a:xfrm>
              <a:off x="2043" y="2140"/>
              <a:ext cx="302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8455" name="Text Box 20"/>
            <p:cNvSpPr txBox="1"/>
            <p:nvPr/>
          </p:nvSpPr>
          <p:spPr>
            <a:xfrm>
              <a:off x="1872" y="336"/>
              <a:ext cx="384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fontAlgn="base">
                <a:spcBef>
                  <a:spcPct val="5000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altLang="zh-CN" sz="3200" b="1" dirty="0">
                  <a:solidFill>
                    <a:srgbClr val="002EC2"/>
                  </a:solidFill>
                </a:rPr>
                <a:t>39</a:t>
              </a:r>
            </a:p>
          </p:txBody>
        </p:sp>
        <p:sp>
          <p:nvSpPr>
            <p:cNvPr id="18456" name="Text Box 21"/>
            <p:cNvSpPr txBox="1"/>
            <p:nvPr/>
          </p:nvSpPr>
          <p:spPr>
            <a:xfrm>
              <a:off x="1872" y="1824"/>
              <a:ext cx="480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fontAlgn="base">
                <a:spcBef>
                  <a:spcPct val="5000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altLang="zh-CN" sz="3200" b="1" dirty="0">
                  <a:solidFill>
                    <a:srgbClr val="002EC2"/>
                  </a:solidFill>
                </a:rPr>
                <a:t>38</a:t>
              </a:r>
            </a:p>
          </p:txBody>
        </p:sp>
        <p:sp>
          <p:nvSpPr>
            <p:cNvPr id="18457" name="Rectangle 22"/>
            <p:cNvSpPr/>
            <p:nvPr/>
          </p:nvSpPr>
          <p:spPr>
            <a:xfrm>
              <a:off x="2400" y="336"/>
              <a:ext cx="141" cy="3831"/>
            </a:xfrm>
            <a:prstGeom prst="rect">
              <a:avLst/>
            </a:prstGeom>
            <a:solidFill>
              <a:schemeClr val="tx1">
                <a:alpha val="50195"/>
              </a:schemeClr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 dirty="0">
                <a:solidFill>
                  <a:srgbClr val="002EC2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8458" name="Line 23"/>
            <p:cNvSpPr/>
            <p:nvPr/>
          </p:nvSpPr>
          <p:spPr>
            <a:xfrm>
              <a:off x="2270" y="2297"/>
              <a:ext cx="301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8459" name="Line 24"/>
            <p:cNvSpPr/>
            <p:nvPr/>
          </p:nvSpPr>
          <p:spPr>
            <a:xfrm>
              <a:off x="2270" y="2471"/>
              <a:ext cx="301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8460" name="Line 25"/>
            <p:cNvSpPr/>
            <p:nvPr/>
          </p:nvSpPr>
          <p:spPr>
            <a:xfrm>
              <a:off x="2270" y="2646"/>
              <a:ext cx="301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8461" name="Line 26"/>
            <p:cNvSpPr/>
            <p:nvPr/>
          </p:nvSpPr>
          <p:spPr>
            <a:xfrm>
              <a:off x="2270" y="3169"/>
              <a:ext cx="301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8462" name="Line 27"/>
            <p:cNvSpPr/>
            <p:nvPr/>
          </p:nvSpPr>
          <p:spPr>
            <a:xfrm>
              <a:off x="2270" y="2995"/>
              <a:ext cx="301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8463" name="Line 28"/>
            <p:cNvSpPr/>
            <p:nvPr/>
          </p:nvSpPr>
          <p:spPr>
            <a:xfrm>
              <a:off x="2270" y="2820"/>
              <a:ext cx="301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8464" name="Line 29"/>
            <p:cNvSpPr/>
            <p:nvPr/>
          </p:nvSpPr>
          <p:spPr>
            <a:xfrm>
              <a:off x="2270" y="3344"/>
              <a:ext cx="301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8465" name="Line 30"/>
            <p:cNvSpPr/>
            <p:nvPr/>
          </p:nvSpPr>
          <p:spPr>
            <a:xfrm>
              <a:off x="2270" y="3519"/>
              <a:ext cx="301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8466" name="Line 31"/>
            <p:cNvSpPr/>
            <p:nvPr/>
          </p:nvSpPr>
          <p:spPr>
            <a:xfrm>
              <a:off x="2270" y="3693"/>
              <a:ext cx="301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8467" name="Line 32"/>
            <p:cNvSpPr/>
            <p:nvPr/>
          </p:nvSpPr>
          <p:spPr>
            <a:xfrm>
              <a:off x="2270" y="3868"/>
              <a:ext cx="301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8468" name="Line 33"/>
            <p:cNvSpPr/>
            <p:nvPr/>
          </p:nvSpPr>
          <p:spPr>
            <a:xfrm>
              <a:off x="2194" y="2995"/>
              <a:ext cx="302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8469" name="Line 34"/>
            <p:cNvSpPr/>
            <p:nvPr/>
          </p:nvSpPr>
          <p:spPr>
            <a:xfrm>
              <a:off x="2043" y="3868"/>
              <a:ext cx="302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8470" name="Rectangle 35"/>
            <p:cNvSpPr/>
            <p:nvPr/>
          </p:nvSpPr>
          <p:spPr>
            <a:xfrm>
              <a:off x="1680" y="345"/>
              <a:ext cx="144" cy="3831"/>
            </a:xfrm>
            <a:prstGeom prst="rect">
              <a:avLst/>
            </a:prstGeom>
            <a:solidFill>
              <a:srgbClr val="000000">
                <a:alpha val="50195"/>
              </a:srgbClr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 dirty="0">
                <a:solidFill>
                  <a:srgbClr val="002EC2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8471" name="Line 36"/>
            <p:cNvSpPr/>
            <p:nvPr/>
          </p:nvSpPr>
          <p:spPr>
            <a:xfrm>
              <a:off x="2256" y="4032"/>
              <a:ext cx="301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8472" name="Text Box 37"/>
            <p:cNvSpPr txBox="1"/>
            <p:nvPr/>
          </p:nvSpPr>
          <p:spPr>
            <a:xfrm>
              <a:off x="1872" y="3571"/>
              <a:ext cx="372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altLang="zh-CN" sz="3200" b="1" dirty="0">
                  <a:solidFill>
                    <a:srgbClr val="002EC2"/>
                  </a:solidFill>
                </a:rPr>
                <a:t>37</a:t>
              </a:r>
            </a:p>
          </p:txBody>
        </p:sp>
        <p:sp>
          <p:nvSpPr>
            <p:cNvPr id="18473" name="AutoShape 38"/>
            <p:cNvSpPr/>
            <p:nvPr/>
          </p:nvSpPr>
          <p:spPr>
            <a:xfrm>
              <a:off x="1056" y="336"/>
              <a:ext cx="2160" cy="3840"/>
            </a:xfrm>
            <a:prstGeom prst="roundRect">
              <a:avLst>
                <a:gd name="adj" fmla="val 16667"/>
              </a:avLst>
            </a:prstGeom>
            <a:noFill/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 dirty="0">
                <a:solidFill>
                  <a:srgbClr val="002EC2"/>
                </a:solidFill>
                <a:latin typeface="Arial" panose="020B0604020202020204" pitchFamily="34" charset="0"/>
              </a:endParaRPr>
            </a:p>
          </p:txBody>
        </p:sp>
      </p:grpSp>
      <p:sp>
        <p:nvSpPr>
          <p:cNvPr id="97319" name="Line 39"/>
          <p:cNvSpPr/>
          <p:nvPr/>
        </p:nvSpPr>
        <p:spPr>
          <a:xfrm>
            <a:off x="3886200" y="2819400"/>
            <a:ext cx="1828800" cy="0"/>
          </a:xfrm>
          <a:prstGeom prst="line">
            <a:avLst/>
          </a:prstGeom>
          <a:ln w="57150" cap="flat" cmpd="sng">
            <a:solidFill>
              <a:srgbClr val="33CCCC"/>
            </a:solidFill>
            <a:prstDash val="dash"/>
            <a:headEnd type="none" w="med" len="med"/>
            <a:tailEnd type="triangle" w="med" len="med"/>
          </a:ln>
        </p:spPr>
      </p:sp>
      <p:sp>
        <p:nvSpPr>
          <p:cNvPr id="97320" name="Text Box 40"/>
          <p:cNvSpPr txBox="1"/>
          <p:nvPr/>
        </p:nvSpPr>
        <p:spPr>
          <a:xfrm>
            <a:off x="5562600" y="2438400"/>
            <a:ext cx="274320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4000" b="1" dirty="0">
                <a:solidFill>
                  <a:srgbClr val="002EC2"/>
                </a:solidFill>
              </a:rPr>
              <a:t>记作</a:t>
            </a:r>
            <a:r>
              <a:rPr lang="en-US" altLang="zh-CN" sz="4000" b="1" dirty="0">
                <a:solidFill>
                  <a:srgbClr val="FF3300"/>
                </a:solidFill>
              </a:rPr>
              <a:t>38.2℃</a:t>
            </a:r>
          </a:p>
        </p:txBody>
      </p:sp>
      <p:sp>
        <p:nvSpPr>
          <p:cNvPr id="97321" name="Text Box 41"/>
          <p:cNvSpPr txBox="1"/>
          <p:nvPr/>
        </p:nvSpPr>
        <p:spPr>
          <a:xfrm>
            <a:off x="5105400" y="2971800"/>
            <a:ext cx="381000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4000" b="1" dirty="0">
                <a:solidFill>
                  <a:srgbClr val="002EC2"/>
                </a:solidFill>
              </a:rPr>
              <a:t>读作</a:t>
            </a:r>
            <a:r>
              <a:rPr lang="en-US" altLang="zh-CN" sz="4000" b="1" dirty="0">
                <a:solidFill>
                  <a:srgbClr val="FF3300"/>
                </a:solidFill>
              </a:rPr>
              <a:t>38.2</a:t>
            </a:r>
            <a:r>
              <a:rPr lang="zh-CN" altLang="en-US" sz="4000" b="1" dirty="0">
                <a:solidFill>
                  <a:srgbClr val="FF3300"/>
                </a:solidFill>
              </a:rPr>
              <a:t>摄氏度</a:t>
            </a:r>
            <a:endParaRPr lang="zh-CN" altLang="en-US" sz="4000" b="1" dirty="0">
              <a:solidFill>
                <a:srgbClr val="002EC2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97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2" dur="500"/>
                                        <p:tgtEl>
                                          <p:spTgt spid="97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97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7320" grpId="0"/>
      <p:bldP spid="9732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 Box 2"/>
          <p:cNvSpPr txBox="1"/>
          <p:nvPr/>
        </p:nvSpPr>
        <p:spPr>
          <a:xfrm>
            <a:off x="133350" y="30163"/>
            <a:ext cx="4265613" cy="57943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读出下列各温度计的值</a:t>
            </a:r>
          </a:p>
        </p:txBody>
      </p:sp>
      <p:sp>
        <p:nvSpPr>
          <p:cNvPr id="19459" name="Text Box 3"/>
          <p:cNvSpPr txBox="1"/>
          <p:nvPr/>
        </p:nvSpPr>
        <p:spPr>
          <a:xfrm>
            <a:off x="762000" y="5334000"/>
            <a:ext cx="3656013" cy="5794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rgbClr val="CC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甲图是</a:t>
            </a:r>
            <a:r>
              <a:rPr lang="zh-CN" altLang="en-US" sz="3200" b="1" u="sng" dirty="0">
                <a:solidFill>
                  <a:srgbClr val="CC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</a:t>
            </a:r>
            <a:r>
              <a:rPr lang="zh-CN" altLang="en-US" sz="3200" b="1" dirty="0">
                <a:solidFill>
                  <a:srgbClr val="CC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℃</a:t>
            </a:r>
            <a:r>
              <a:rPr lang="zh-CN" altLang="en-US" sz="3200" b="1" dirty="0">
                <a:solidFill>
                  <a:srgbClr val="FAF4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3200" b="1" dirty="0">
                <a:solidFill>
                  <a:srgbClr val="CC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；</a:t>
            </a:r>
          </a:p>
        </p:txBody>
      </p:sp>
      <p:sp>
        <p:nvSpPr>
          <p:cNvPr id="19460" name="Text Box 4"/>
          <p:cNvSpPr txBox="1"/>
          <p:nvPr/>
        </p:nvSpPr>
        <p:spPr>
          <a:xfrm>
            <a:off x="4648200" y="5410200"/>
            <a:ext cx="4065588" cy="5794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rgbClr val="CC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乙图是</a:t>
            </a:r>
            <a:r>
              <a:rPr lang="zh-CN" altLang="en-US" sz="3200" b="1" u="sng" dirty="0">
                <a:solidFill>
                  <a:srgbClr val="CC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  </a:t>
            </a:r>
            <a:r>
              <a:rPr lang="zh-CN" altLang="en-US" sz="3200" b="1" dirty="0">
                <a:solidFill>
                  <a:srgbClr val="CC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℃</a:t>
            </a:r>
            <a:r>
              <a:rPr lang="zh-CN" altLang="en-US" sz="3200" b="1" dirty="0">
                <a:solidFill>
                  <a:srgbClr val="FAF4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；</a:t>
            </a:r>
          </a:p>
        </p:txBody>
      </p:sp>
      <p:sp>
        <p:nvSpPr>
          <p:cNvPr id="19461" name="Text Box 5"/>
          <p:cNvSpPr txBox="1"/>
          <p:nvPr/>
        </p:nvSpPr>
        <p:spPr>
          <a:xfrm>
            <a:off x="762000" y="5943600"/>
            <a:ext cx="569912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rgbClr val="CC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丙图是</a:t>
            </a:r>
            <a:r>
              <a:rPr lang="zh-CN" altLang="en-US" sz="3200" b="1" u="sng" dirty="0">
                <a:solidFill>
                  <a:srgbClr val="CC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</a:t>
            </a:r>
            <a:r>
              <a:rPr lang="zh-CN" altLang="en-US" sz="3200" b="1" dirty="0">
                <a:solidFill>
                  <a:srgbClr val="CC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℃ 。</a:t>
            </a:r>
          </a:p>
        </p:txBody>
      </p:sp>
      <p:grpSp>
        <p:nvGrpSpPr>
          <p:cNvPr id="19462" name="Group 8"/>
          <p:cNvGrpSpPr/>
          <p:nvPr/>
        </p:nvGrpSpPr>
        <p:grpSpPr>
          <a:xfrm>
            <a:off x="1373188" y="609600"/>
            <a:ext cx="1430337" cy="4408488"/>
            <a:chOff x="0" y="0"/>
            <a:chExt cx="768" cy="1680"/>
          </a:xfrm>
        </p:grpSpPr>
        <p:sp>
          <p:nvSpPr>
            <p:cNvPr id="19649" name="Line 9"/>
            <p:cNvSpPr/>
            <p:nvPr/>
          </p:nvSpPr>
          <p:spPr>
            <a:xfrm>
              <a:off x="0" y="0"/>
              <a:ext cx="0" cy="168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650" name="Line 10"/>
            <p:cNvSpPr/>
            <p:nvPr/>
          </p:nvSpPr>
          <p:spPr>
            <a:xfrm>
              <a:off x="0" y="1680"/>
              <a:ext cx="768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651" name="Line 11"/>
            <p:cNvSpPr/>
            <p:nvPr/>
          </p:nvSpPr>
          <p:spPr>
            <a:xfrm flipV="1">
              <a:off x="768" y="0"/>
              <a:ext cx="0" cy="168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19463" name="Line 12"/>
          <p:cNvSpPr/>
          <p:nvPr/>
        </p:nvSpPr>
        <p:spPr>
          <a:xfrm>
            <a:off x="1997075" y="609600"/>
            <a:ext cx="0" cy="3814763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9464" name="Line 13"/>
          <p:cNvSpPr/>
          <p:nvPr/>
        </p:nvSpPr>
        <p:spPr>
          <a:xfrm>
            <a:off x="2178050" y="609600"/>
            <a:ext cx="0" cy="3814763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9465" name="Oval 14"/>
          <p:cNvSpPr/>
          <p:nvPr/>
        </p:nvSpPr>
        <p:spPr>
          <a:xfrm>
            <a:off x="1871663" y="4435475"/>
            <a:ext cx="422275" cy="561975"/>
          </a:xfrm>
          <a:prstGeom prst="ellipse">
            <a:avLst/>
          </a:prstGeom>
          <a:solidFill>
            <a:srgbClr val="FF3300"/>
          </a:solidFill>
          <a:ln w="952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3600" b="1" dirty="0">
              <a:solidFill>
                <a:srgbClr val="002EC2"/>
              </a:solidFill>
              <a:latin typeface="Arial" panose="020B0604020202020204" pitchFamily="34" charset="0"/>
            </a:endParaRPr>
          </a:p>
        </p:txBody>
      </p:sp>
      <p:sp>
        <p:nvSpPr>
          <p:cNvPr id="19466" name="Line 15"/>
          <p:cNvSpPr/>
          <p:nvPr/>
        </p:nvSpPr>
        <p:spPr>
          <a:xfrm>
            <a:off x="2178050" y="3708400"/>
            <a:ext cx="2667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9467" name="Line 16"/>
          <p:cNvSpPr/>
          <p:nvPr/>
        </p:nvSpPr>
        <p:spPr>
          <a:xfrm>
            <a:off x="2178050" y="3589338"/>
            <a:ext cx="1778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9468" name="Line 17"/>
          <p:cNvSpPr/>
          <p:nvPr/>
        </p:nvSpPr>
        <p:spPr>
          <a:xfrm>
            <a:off x="2178050" y="3468688"/>
            <a:ext cx="1778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9469" name="Line 18"/>
          <p:cNvSpPr/>
          <p:nvPr/>
        </p:nvSpPr>
        <p:spPr>
          <a:xfrm>
            <a:off x="2178050" y="3351213"/>
            <a:ext cx="1778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9470" name="Line 19"/>
          <p:cNvSpPr/>
          <p:nvPr/>
        </p:nvSpPr>
        <p:spPr>
          <a:xfrm>
            <a:off x="2178050" y="3351213"/>
            <a:ext cx="1778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9471" name="Line 20"/>
          <p:cNvSpPr/>
          <p:nvPr/>
        </p:nvSpPr>
        <p:spPr>
          <a:xfrm>
            <a:off x="2178050" y="3230563"/>
            <a:ext cx="1778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9472" name="Line 21"/>
          <p:cNvSpPr/>
          <p:nvPr/>
        </p:nvSpPr>
        <p:spPr>
          <a:xfrm>
            <a:off x="2178050" y="3111500"/>
            <a:ext cx="1778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9473" name="Line 22"/>
          <p:cNvSpPr/>
          <p:nvPr/>
        </p:nvSpPr>
        <p:spPr>
          <a:xfrm>
            <a:off x="2178050" y="1800225"/>
            <a:ext cx="1778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9474" name="Line 23"/>
          <p:cNvSpPr/>
          <p:nvPr/>
        </p:nvSpPr>
        <p:spPr>
          <a:xfrm>
            <a:off x="2178050" y="1682750"/>
            <a:ext cx="1778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9475" name="Line 24"/>
          <p:cNvSpPr/>
          <p:nvPr/>
        </p:nvSpPr>
        <p:spPr>
          <a:xfrm>
            <a:off x="2178050" y="1562100"/>
            <a:ext cx="1778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9476" name="Line 25"/>
          <p:cNvSpPr/>
          <p:nvPr/>
        </p:nvSpPr>
        <p:spPr>
          <a:xfrm>
            <a:off x="2178050" y="1444625"/>
            <a:ext cx="1778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9477" name="Line 26"/>
          <p:cNvSpPr/>
          <p:nvPr/>
        </p:nvSpPr>
        <p:spPr>
          <a:xfrm>
            <a:off x="2178050" y="1323975"/>
            <a:ext cx="2667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9478" name="Line 27"/>
          <p:cNvSpPr/>
          <p:nvPr/>
        </p:nvSpPr>
        <p:spPr>
          <a:xfrm>
            <a:off x="1731963" y="3708400"/>
            <a:ext cx="265112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9479" name="Line 28"/>
          <p:cNvSpPr/>
          <p:nvPr/>
        </p:nvSpPr>
        <p:spPr>
          <a:xfrm>
            <a:off x="1820863" y="3589338"/>
            <a:ext cx="176212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9480" name="Line 29"/>
          <p:cNvSpPr/>
          <p:nvPr/>
        </p:nvSpPr>
        <p:spPr>
          <a:xfrm>
            <a:off x="1820863" y="3468688"/>
            <a:ext cx="176212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9481" name="Line 30"/>
          <p:cNvSpPr/>
          <p:nvPr/>
        </p:nvSpPr>
        <p:spPr>
          <a:xfrm>
            <a:off x="1820863" y="3351213"/>
            <a:ext cx="176212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9482" name="Line 31"/>
          <p:cNvSpPr/>
          <p:nvPr/>
        </p:nvSpPr>
        <p:spPr>
          <a:xfrm>
            <a:off x="1820863" y="3351213"/>
            <a:ext cx="176212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9483" name="Line 32"/>
          <p:cNvSpPr/>
          <p:nvPr/>
        </p:nvSpPr>
        <p:spPr>
          <a:xfrm>
            <a:off x="1820863" y="3230563"/>
            <a:ext cx="176212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9484" name="Line 33"/>
          <p:cNvSpPr/>
          <p:nvPr/>
        </p:nvSpPr>
        <p:spPr>
          <a:xfrm>
            <a:off x="1820863" y="3111500"/>
            <a:ext cx="176212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9485" name="Line 34"/>
          <p:cNvSpPr/>
          <p:nvPr/>
        </p:nvSpPr>
        <p:spPr>
          <a:xfrm>
            <a:off x="1820863" y="1800225"/>
            <a:ext cx="176212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9486" name="Line 35"/>
          <p:cNvSpPr/>
          <p:nvPr/>
        </p:nvSpPr>
        <p:spPr>
          <a:xfrm>
            <a:off x="1820863" y="1682750"/>
            <a:ext cx="176212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9487" name="Line 36"/>
          <p:cNvSpPr/>
          <p:nvPr/>
        </p:nvSpPr>
        <p:spPr>
          <a:xfrm>
            <a:off x="1820863" y="1562100"/>
            <a:ext cx="176212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9488" name="Line 37"/>
          <p:cNvSpPr/>
          <p:nvPr/>
        </p:nvSpPr>
        <p:spPr>
          <a:xfrm>
            <a:off x="1820863" y="1444625"/>
            <a:ext cx="176212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9489" name="Line 38"/>
          <p:cNvSpPr/>
          <p:nvPr/>
        </p:nvSpPr>
        <p:spPr>
          <a:xfrm>
            <a:off x="1731963" y="1323975"/>
            <a:ext cx="265112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9490" name="Text Box 39"/>
          <p:cNvSpPr txBox="1"/>
          <p:nvPr/>
        </p:nvSpPr>
        <p:spPr>
          <a:xfrm>
            <a:off x="2355850" y="3489325"/>
            <a:ext cx="361950" cy="3048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zh-CN" sz="1400" b="1" dirty="0">
                <a:solidFill>
                  <a:srgbClr val="002EC2"/>
                </a:solidFill>
              </a:rPr>
              <a:t>10</a:t>
            </a:r>
            <a:endParaRPr lang="en-US" altLang="zh-CN" sz="1400" b="1" dirty="0">
              <a:solidFill>
                <a:srgbClr val="002EC2"/>
              </a:solidFill>
            </a:endParaRPr>
          </a:p>
        </p:txBody>
      </p:sp>
      <p:sp>
        <p:nvSpPr>
          <p:cNvPr id="19491" name="Text Box 40"/>
          <p:cNvSpPr txBox="1"/>
          <p:nvPr/>
        </p:nvSpPr>
        <p:spPr>
          <a:xfrm>
            <a:off x="2355850" y="1012825"/>
            <a:ext cx="361950" cy="3048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zh-CN" sz="1400" b="1" dirty="0">
                <a:solidFill>
                  <a:srgbClr val="002EC2"/>
                </a:solidFill>
              </a:rPr>
              <a:t>10</a:t>
            </a:r>
            <a:endParaRPr lang="en-US" altLang="zh-CN" sz="1400" b="1" dirty="0">
              <a:solidFill>
                <a:srgbClr val="002EC2"/>
              </a:solidFill>
            </a:endParaRPr>
          </a:p>
        </p:txBody>
      </p:sp>
      <p:sp>
        <p:nvSpPr>
          <p:cNvPr id="19492" name="Text Box 41"/>
          <p:cNvSpPr txBox="1"/>
          <p:nvPr/>
        </p:nvSpPr>
        <p:spPr>
          <a:xfrm>
            <a:off x="1373188" y="3489325"/>
            <a:ext cx="361950" cy="3048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zh-CN" sz="1400" b="1" dirty="0">
                <a:solidFill>
                  <a:srgbClr val="002EC2"/>
                </a:solidFill>
              </a:rPr>
              <a:t>10</a:t>
            </a:r>
            <a:endParaRPr lang="en-US" altLang="zh-CN" sz="1400" b="1" dirty="0">
              <a:solidFill>
                <a:srgbClr val="002EC2"/>
              </a:solidFill>
            </a:endParaRPr>
          </a:p>
        </p:txBody>
      </p:sp>
      <p:sp>
        <p:nvSpPr>
          <p:cNvPr id="19493" name="Text Box 42"/>
          <p:cNvSpPr txBox="1"/>
          <p:nvPr/>
        </p:nvSpPr>
        <p:spPr>
          <a:xfrm>
            <a:off x="1373188" y="1012825"/>
            <a:ext cx="361950" cy="3048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zh-CN" sz="1400" b="1" dirty="0">
                <a:solidFill>
                  <a:srgbClr val="002EC2"/>
                </a:solidFill>
              </a:rPr>
              <a:t>10</a:t>
            </a:r>
            <a:endParaRPr lang="en-US" altLang="zh-CN" sz="1400" b="1" dirty="0">
              <a:solidFill>
                <a:srgbClr val="002EC2"/>
              </a:solidFill>
            </a:endParaRPr>
          </a:p>
        </p:txBody>
      </p:sp>
      <p:grpSp>
        <p:nvGrpSpPr>
          <p:cNvPr id="19494" name="Group 43"/>
          <p:cNvGrpSpPr/>
          <p:nvPr/>
        </p:nvGrpSpPr>
        <p:grpSpPr>
          <a:xfrm>
            <a:off x="4197350" y="609600"/>
            <a:ext cx="1428750" cy="4408488"/>
            <a:chOff x="0" y="0"/>
            <a:chExt cx="768" cy="1680"/>
          </a:xfrm>
        </p:grpSpPr>
        <p:sp>
          <p:nvSpPr>
            <p:cNvPr id="19646" name="Line 44"/>
            <p:cNvSpPr/>
            <p:nvPr/>
          </p:nvSpPr>
          <p:spPr>
            <a:xfrm>
              <a:off x="0" y="0"/>
              <a:ext cx="0" cy="168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647" name="Line 45"/>
            <p:cNvSpPr/>
            <p:nvPr/>
          </p:nvSpPr>
          <p:spPr>
            <a:xfrm>
              <a:off x="0" y="1680"/>
              <a:ext cx="768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648" name="Line 46"/>
            <p:cNvSpPr/>
            <p:nvPr/>
          </p:nvSpPr>
          <p:spPr>
            <a:xfrm flipV="1">
              <a:off x="768" y="0"/>
              <a:ext cx="0" cy="168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19495" name="Group 47"/>
          <p:cNvGrpSpPr/>
          <p:nvPr/>
        </p:nvGrpSpPr>
        <p:grpSpPr>
          <a:xfrm>
            <a:off x="7194550" y="720725"/>
            <a:ext cx="1339850" cy="4291013"/>
            <a:chOff x="0" y="0"/>
            <a:chExt cx="768" cy="1680"/>
          </a:xfrm>
        </p:grpSpPr>
        <p:sp>
          <p:nvSpPr>
            <p:cNvPr id="19643" name="Line 48"/>
            <p:cNvSpPr/>
            <p:nvPr/>
          </p:nvSpPr>
          <p:spPr>
            <a:xfrm>
              <a:off x="0" y="0"/>
              <a:ext cx="0" cy="168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644" name="Line 49"/>
            <p:cNvSpPr/>
            <p:nvPr/>
          </p:nvSpPr>
          <p:spPr>
            <a:xfrm>
              <a:off x="0" y="1680"/>
              <a:ext cx="768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645" name="Line 50"/>
            <p:cNvSpPr/>
            <p:nvPr/>
          </p:nvSpPr>
          <p:spPr>
            <a:xfrm flipV="1">
              <a:off x="768" y="0"/>
              <a:ext cx="0" cy="168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19496" name="Rectangle 51"/>
          <p:cNvSpPr/>
          <p:nvPr/>
        </p:nvSpPr>
        <p:spPr>
          <a:xfrm>
            <a:off x="1998663" y="2159000"/>
            <a:ext cx="179387" cy="2382838"/>
          </a:xfrm>
          <a:prstGeom prst="rect">
            <a:avLst/>
          </a:prstGeom>
          <a:solidFill>
            <a:srgbClr val="FF3300"/>
          </a:solidFill>
          <a:ln w="9525">
            <a:noFill/>
          </a:ln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3600" b="1" dirty="0">
              <a:solidFill>
                <a:srgbClr val="002EC2"/>
              </a:solidFill>
              <a:latin typeface="Arial" panose="020B0604020202020204" pitchFamily="34" charset="0"/>
            </a:endParaRPr>
          </a:p>
        </p:txBody>
      </p:sp>
      <p:sp>
        <p:nvSpPr>
          <p:cNvPr id="19497" name="Line 52"/>
          <p:cNvSpPr/>
          <p:nvPr/>
        </p:nvSpPr>
        <p:spPr>
          <a:xfrm>
            <a:off x="4814888" y="609600"/>
            <a:ext cx="0" cy="3814763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9498" name="Line 53"/>
          <p:cNvSpPr/>
          <p:nvPr/>
        </p:nvSpPr>
        <p:spPr>
          <a:xfrm>
            <a:off x="4994275" y="609600"/>
            <a:ext cx="0" cy="3814763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9499" name="Oval 54"/>
          <p:cNvSpPr/>
          <p:nvPr/>
        </p:nvSpPr>
        <p:spPr>
          <a:xfrm>
            <a:off x="4670425" y="4354513"/>
            <a:ext cx="422275" cy="565150"/>
          </a:xfrm>
          <a:prstGeom prst="ellipse">
            <a:avLst/>
          </a:prstGeom>
          <a:solidFill>
            <a:srgbClr val="FF3300"/>
          </a:solidFill>
          <a:ln w="952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3600" b="1" dirty="0">
              <a:solidFill>
                <a:srgbClr val="002EC2"/>
              </a:solidFill>
              <a:latin typeface="Arial" panose="020B0604020202020204" pitchFamily="34" charset="0"/>
            </a:endParaRPr>
          </a:p>
        </p:txBody>
      </p:sp>
      <p:sp>
        <p:nvSpPr>
          <p:cNvPr id="19500" name="Line 55"/>
          <p:cNvSpPr/>
          <p:nvPr/>
        </p:nvSpPr>
        <p:spPr>
          <a:xfrm>
            <a:off x="4994275" y="3708400"/>
            <a:ext cx="2667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9501" name="Line 56"/>
          <p:cNvSpPr/>
          <p:nvPr/>
        </p:nvSpPr>
        <p:spPr>
          <a:xfrm>
            <a:off x="4994275" y="3589338"/>
            <a:ext cx="179388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9502" name="Line 57"/>
          <p:cNvSpPr/>
          <p:nvPr/>
        </p:nvSpPr>
        <p:spPr>
          <a:xfrm>
            <a:off x="4994275" y="3468688"/>
            <a:ext cx="179388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9503" name="Line 58"/>
          <p:cNvSpPr/>
          <p:nvPr/>
        </p:nvSpPr>
        <p:spPr>
          <a:xfrm>
            <a:off x="4994275" y="3351213"/>
            <a:ext cx="179388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9504" name="Line 59"/>
          <p:cNvSpPr/>
          <p:nvPr/>
        </p:nvSpPr>
        <p:spPr>
          <a:xfrm>
            <a:off x="4994275" y="3351213"/>
            <a:ext cx="179388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9505" name="Line 60"/>
          <p:cNvSpPr/>
          <p:nvPr/>
        </p:nvSpPr>
        <p:spPr>
          <a:xfrm>
            <a:off x="4994275" y="3230563"/>
            <a:ext cx="179388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9506" name="Line 61"/>
          <p:cNvSpPr/>
          <p:nvPr/>
        </p:nvSpPr>
        <p:spPr>
          <a:xfrm>
            <a:off x="4994275" y="3111500"/>
            <a:ext cx="179388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9507" name="Line 62"/>
          <p:cNvSpPr/>
          <p:nvPr/>
        </p:nvSpPr>
        <p:spPr>
          <a:xfrm>
            <a:off x="4994275" y="1800225"/>
            <a:ext cx="179388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9508" name="Line 63"/>
          <p:cNvSpPr/>
          <p:nvPr/>
        </p:nvSpPr>
        <p:spPr>
          <a:xfrm>
            <a:off x="4994275" y="1682750"/>
            <a:ext cx="179388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9509" name="Line 64"/>
          <p:cNvSpPr/>
          <p:nvPr/>
        </p:nvSpPr>
        <p:spPr>
          <a:xfrm>
            <a:off x="4994275" y="1562100"/>
            <a:ext cx="179388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9510" name="Line 65"/>
          <p:cNvSpPr/>
          <p:nvPr/>
        </p:nvSpPr>
        <p:spPr>
          <a:xfrm>
            <a:off x="4994275" y="1444625"/>
            <a:ext cx="179388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9511" name="Line 66"/>
          <p:cNvSpPr/>
          <p:nvPr/>
        </p:nvSpPr>
        <p:spPr>
          <a:xfrm>
            <a:off x="4994275" y="1323975"/>
            <a:ext cx="2667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9512" name="Line 67"/>
          <p:cNvSpPr/>
          <p:nvPr/>
        </p:nvSpPr>
        <p:spPr>
          <a:xfrm>
            <a:off x="4546600" y="3708400"/>
            <a:ext cx="268288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9513" name="Line 68"/>
          <p:cNvSpPr/>
          <p:nvPr/>
        </p:nvSpPr>
        <p:spPr>
          <a:xfrm>
            <a:off x="4637088" y="3589338"/>
            <a:ext cx="1778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9514" name="Line 69"/>
          <p:cNvSpPr/>
          <p:nvPr/>
        </p:nvSpPr>
        <p:spPr>
          <a:xfrm>
            <a:off x="4637088" y="3468688"/>
            <a:ext cx="1778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9515" name="Line 70"/>
          <p:cNvSpPr/>
          <p:nvPr/>
        </p:nvSpPr>
        <p:spPr>
          <a:xfrm>
            <a:off x="4637088" y="3351213"/>
            <a:ext cx="1778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9516" name="Line 71"/>
          <p:cNvSpPr/>
          <p:nvPr/>
        </p:nvSpPr>
        <p:spPr>
          <a:xfrm>
            <a:off x="4637088" y="3351213"/>
            <a:ext cx="1778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9517" name="Line 72"/>
          <p:cNvSpPr/>
          <p:nvPr/>
        </p:nvSpPr>
        <p:spPr>
          <a:xfrm>
            <a:off x="4637088" y="3230563"/>
            <a:ext cx="1778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9518" name="Line 73"/>
          <p:cNvSpPr/>
          <p:nvPr/>
        </p:nvSpPr>
        <p:spPr>
          <a:xfrm>
            <a:off x="4637088" y="3111500"/>
            <a:ext cx="1778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9519" name="Line 74"/>
          <p:cNvSpPr/>
          <p:nvPr/>
        </p:nvSpPr>
        <p:spPr>
          <a:xfrm>
            <a:off x="4637088" y="1800225"/>
            <a:ext cx="1778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9520" name="Line 75"/>
          <p:cNvSpPr/>
          <p:nvPr/>
        </p:nvSpPr>
        <p:spPr>
          <a:xfrm>
            <a:off x="4637088" y="1682750"/>
            <a:ext cx="1778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9521" name="Line 76"/>
          <p:cNvSpPr/>
          <p:nvPr/>
        </p:nvSpPr>
        <p:spPr>
          <a:xfrm>
            <a:off x="4637088" y="1562100"/>
            <a:ext cx="1778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9522" name="Line 77"/>
          <p:cNvSpPr/>
          <p:nvPr/>
        </p:nvSpPr>
        <p:spPr>
          <a:xfrm>
            <a:off x="4637088" y="1444625"/>
            <a:ext cx="1778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9523" name="Line 78"/>
          <p:cNvSpPr/>
          <p:nvPr/>
        </p:nvSpPr>
        <p:spPr>
          <a:xfrm>
            <a:off x="4546600" y="1323975"/>
            <a:ext cx="268288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9524" name="Text Box 79"/>
          <p:cNvSpPr txBox="1"/>
          <p:nvPr/>
        </p:nvSpPr>
        <p:spPr>
          <a:xfrm>
            <a:off x="5260975" y="3451225"/>
            <a:ext cx="387350" cy="33496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zh-CN" sz="3600" b="1" dirty="0">
                <a:solidFill>
                  <a:srgbClr val="002EC2"/>
                </a:solidFill>
              </a:rPr>
              <a:t>10</a:t>
            </a:r>
            <a:endParaRPr lang="en-US" altLang="zh-CN" sz="3600" b="1" dirty="0">
              <a:solidFill>
                <a:srgbClr val="002EC2"/>
              </a:solidFill>
            </a:endParaRPr>
          </a:p>
        </p:txBody>
      </p:sp>
      <p:sp>
        <p:nvSpPr>
          <p:cNvPr id="19525" name="Text Box 80"/>
          <p:cNvSpPr txBox="1"/>
          <p:nvPr/>
        </p:nvSpPr>
        <p:spPr>
          <a:xfrm>
            <a:off x="5260975" y="1012825"/>
            <a:ext cx="361950" cy="3048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zh-CN" sz="1400" b="1" dirty="0">
                <a:solidFill>
                  <a:srgbClr val="002EC2"/>
                </a:solidFill>
              </a:rPr>
              <a:t>10</a:t>
            </a:r>
            <a:endParaRPr lang="en-US" altLang="zh-CN" sz="1400" b="1" dirty="0">
              <a:solidFill>
                <a:srgbClr val="002EC2"/>
              </a:solidFill>
            </a:endParaRPr>
          </a:p>
        </p:txBody>
      </p:sp>
      <p:sp>
        <p:nvSpPr>
          <p:cNvPr id="19526" name="Text Box 81"/>
          <p:cNvSpPr txBox="1"/>
          <p:nvPr/>
        </p:nvSpPr>
        <p:spPr>
          <a:xfrm>
            <a:off x="4271963" y="3489325"/>
            <a:ext cx="360362" cy="3048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zh-CN" sz="1400" b="1" dirty="0">
                <a:solidFill>
                  <a:srgbClr val="002EC2"/>
                </a:solidFill>
              </a:rPr>
              <a:t>10</a:t>
            </a:r>
            <a:endParaRPr lang="en-US" altLang="zh-CN" sz="1400" b="1" dirty="0">
              <a:solidFill>
                <a:srgbClr val="002EC2"/>
              </a:solidFill>
            </a:endParaRPr>
          </a:p>
        </p:txBody>
      </p:sp>
      <p:sp>
        <p:nvSpPr>
          <p:cNvPr id="19527" name="Text Box 82"/>
          <p:cNvSpPr txBox="1"/>
          <p:nvPr/>
        </p:nvSpPr>
        <p:spPr>
          <a:xfrm>
            <a:off x="4271963" y="1012825"/>
            <a:ext cx="360362" cy="3048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zh-CN" sz="1400" b="1" dirty="0">
                <a:solidFill>
                  <a:srgbClr val="002EC2"/>
                </a:solidFill>
              </a:rPr>
              <a:t>10</a:t>
            </a:r>
            <a:endParaRPr lang="en-US" altLang="zh-CN" sz="1400" b="1" dirty="0">
              <a:solidFill>
                <a:srgbClr val="002EC2"/>
              </a:solidFill>
            </a:endParaRPr>
          </a:p>
        </p:txBody>
      </p:sp>
      <p:sp>
        <p:nvSpPr>
          <p:cNvPr id="19528" name="Line 83"/>
          <p:cNvSpPr/>
          <p:nvPr/>
        </p:nvSpPr>
        <p:spPr>
          <a:xfrm>
            <a:off x="7739063" y="720725"/>
            <a:ext cx="0" cy="3813175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9529" name="Line 84"/>
          <p:cNvSpPr/>
          <p:nvPr/>
        </p:nvSpPr>
        <p:spPr>
          <a:xfrm>
            <a:off x="7908925" y="720725"/>
            <a:ext cx="0" cy="3813175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9530" name="Oval 85"/>
          <p:cNvSpPr/>
          <p:nvPr/>
        </p:nvSpPr>
        <p:spPr>
          <a:xfrm>
            <a:off x="7593013" y="4324350"/>
            <a:ext cx="420687" cy="561975"/>
          </a:xfrm>
          <a:prstGeom prst="ellipse">
            <a:avLst/>
          </a:prstGeom>
          <a:solidFill>
            <a:srgbClr val="FF3300"/>
          </a:solidFill>
          <a:ln w="952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3600" b="1" dirty="0">
              <a:solidFill>
                <a:srgbClr val="002EC2"/>
              </a:solidFill>
              <a:latin typeface="Arial" panose="020B0604020202020204" pitchFamily="34" charset="0"/>
            </a:endParaRPr>
          </a:p>
        </p:txBody>
      </p:sp>
      <p:sp>
        <p:nvSpPr>
          <p:cNvPr id="19531" name="Line 86"/>
          <p:cNvSpPr/>
          <p:nvPr/>
        </p:nvSpPr>
        <p:spPr>
          <a:xfrm>
            <a:off x="7908925" y="3819525"/>
            <a:ext cx="2667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9532" name="Line 87"/>
          <p:cNvSpPr/>
          <p:nvPr/>
        </p:nvSpPr>
        <p:spPr>
          <a:xfrm>
            <a:off x="7908925" y="3698875"/>
            <a:ext cx="179388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9533" name="Line 88"/>
          <p:cNvSpPr/>
          <p:nvPr/>
        </p:nvSpPr>
        <p:spPr>
          <a:xfrm>
            <a:off x="7908925" y="3581400"/>
            <a:ext cx="179388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9534" name="Line 89"/>
          <p:cNvSpPr/>
          <p:nvPr/>
        </p:nvSpPr>
        <p:spPr>
          <a:xfrm>
            <a:off x="7908925" y="3460750"/>
            <a:ext cx="179388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9535" name="Line 90"/>
          <p:cNvSpPr/>
          <p:nvPr/>
        </p:nvSpPr>
        <p:spPr>
          <a:xfrm>
            <a:off x="7908925" y="3460750"/>
            <a:ext cx="179388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9536" name="Line 91"/>
          <p:cNvSpPr/>
          <p:nvPr/>
        </p:nvSpPr>
        <p:spPr>
          <a:xfrm>
            <a:off x="7908925" y="3343275"/>
            <a:ext cx="179388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9537" name="Line 92"/>
          <p:cNvSpPr/>
          <p:nvPr/>
        </p:nvSpPr>
        <p:spPr>
          <a:xfrm>
            <a:off x="7908925" y="3222625"/>
            <a:ext cx="179388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9538" name="Line 93"/>
          <p:cNvSpPr/>
          <p:nvPr/>
        </p:nvSpPr>
        <p:spPr>
          <a:xfrm>
            <a:off x="7908925" y="3105150"/>
            <a:ext cx="179388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9539" name="Line 94"/>
          <p:cNvSpPr/>
          <p:nvPr/>
        </p:nvSpPr>
        <p:spPr>
          <a:xfrm>
            <a:off x="7908925" y="1793875"/>
            <a:ext cx="179388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9540" name="Line 95"/>
          <p:cNvSpPr/>
          <p:nvPr/>
        </p:nvSpPr>
        <p:spPr>
          <a:xfrm>
            <a:off x="7908925" y="1676400"/>
            <a:ext cx="179388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9541" name="Line 96"/>
          <p:cNvSpPr/>
          <p:nvPr/>
        </p:nvSpPr>
        <p:spPr>
          <a:xfrm>
            <a:off x="7908925" y="1555750"/>
            <a:ext cx="179388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9542" name="Line 97"/>
          <p:cNvSpPr/>
          <p:nvPr/>
        </p:nvSpPr>
        <p:spPr>
          <a:xfrm>
            <a:off x="7908925" y="1435100"/>
            <a:ext cx="2667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9543" name="Line 98"/>
          <p:cNvSpPr/>
          <p:nvPr/>
        </p:nvSpPr>
        <p:spPr>
          <a:xfrm>
            <a:off x="7469188" y="3819525"/>
            <a:ext cx="269875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9544" name="Line 99"/>
          <p:cNvSpPr/>
          <p:nvPr/>
        </p:nvSpPr>
        <p:spPr>
          <a:xfrm>
            <a:off x="7559675" y="3698875"/>
            <a:ext cx="179388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9545" name="Line 100"/>
          <p:cNvSpPr/>
          <p:nvPr/>
        </p:nvSpPr>
        <p:spPr>
          <a:xfrm>
            <a:off x="7559675" y="3581400"/>
            <a:ext cx="179388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9546" name="Line 101"/>
          <p:cNvSpPr/>
          <p:nvPr/>
        </p:nvSpPr>
        <p:spPr>
          <a:xfrm>
            <a:off x="7559675" y="3460750"/>
            <a:ext cx="179388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9547" name="Line 102"/>
          <p:cNvSpPr/>
          <p:nvPr/>
        </p:nvSpPr>
        <p:spPr>
          <a:xfrm>
            <a:off x="7559675" y="3460750"/>
            <a:ext cx="179388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9548" name="Line 103"/>
          <p:cNvSpPr/>
          <p:nvPr/>
        </p:nvSpPr>
        <p:spPr>
          <a:xfrm>
            <a:off x="7559675" y="3343275"/>
            <a:ext cx="179388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9549" name="Line 104"/>
          <p:cNvSpPr/>
          <p:nvPr/>
        </p:nvSpPr>
        <p:spPr>
          <a:xfrm>
            <a:off x="7559675" y="3222625"/>
            <a:ext cx="179388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9550" name="Line 105"/>
          <p:cNvSpPr/>
          <p:nvPr/>
        </p:nvSpPr>
        <p:spPr>
          <a:xfrm>
            <a:off x="7559675" y="3105150"/>
            <a:ext cx="179388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9551" name="Line 106"/>
          <p:cNvSpPr/>
          <p:nvPr/>
        </p:nvSpPr>
        <p:spPr>
          <a:xfrm>
            <a:off x="7559675" y="1793875"/>
            <a:ext cx="179388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9552" name="Line 107"/>
          <p:cNvSpPr/>
          <p:nvPr/>
        </p:nvSpPr>
        <p:spPr>
          <a:xfrm>
            <a:off x="7559675" y="1676400"/>
            <a:ext cx="179388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9553" name="Line 108"/>
          <p:cNvSpPr/>
          <p:nvPr/>
        </p:nvSpPr>
        <p:spPr>
          <a:xfrm>
            <a:off x="7559675" y="1555750"/>
            <a:ext cx="179388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9554" name="Line 109"/>
          <p:cNvSpPr/>
          <p:nvPr/>
        </p:nvSpPr>
        <p:spPr>
          <a:xfrm>
            <a:off x="7469188" y="1435100"/>
            <a:ext cx="269875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9555" name="Text Box 110"/>
          <p:cNvSpPr txBox="1"/>
          <p:nvPr/>
        </p:nvSpPr>
        <p:spPr>
          <a:xfrm>
            <a:off x="8088313" y="3603625"/>
            <a:ext cx="361950" cy="3063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zh-CN" sz="1400" b="1" dirty="0">
                <a:solidFill>
                  <a:srgbClr val="002EC2"/>
                </a:solidFill>
              </a:rPr>
              <a:t>10</a:t>
            </a:r>
            <a:endParaRPr lang="en-US" altLang="zh-CN" sz="1400" b="1" dirty="0">
              <a:solidFill>
                <a:srgbClr val="002EC2"/>
              </a:solidFill>
            </a:endParaRPr>
          </a:p>
        </p:txBody>
      </p:sp>
      <p:sp>
        <p:nvSpPr>
          <p:cNvPr id="19556" name="Text Box 111"/>
          <p:cNvSpPr txBox="1"/>
          <p:nvPr/>
        </p:nvSpPr>
        <p:spPr>
          <a:xfrm>
            <a:off x="8088313" y="1123950"/>
            <a:ext cx="361950" cy="3048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zh-CN" sz="1400" b="1" dirty="0">
                <a:solidFill>
                  <a:srgbClr val="002EC2"/>
                </a:solidFill>
              </a:rPr>
              <a:t>10</a:t>
            </a:r>
            <a:endParaRPr lang="en-US" altLang="zh-CN" sz="1400" b="1" dirty="0">
              <a:solidFill>
                <a:srgbClr val="002EC2"/>
              </a:solidFill>
            </a:endParaRPr>
          </a:p>
        </p:txBody>
      </p:sp>
      <p:sp>
        <p:nvSpPr>
          <p:cNvPr id="19557" name="Text Box 112"/>
          <p:cNvSpPr txBox="1"/>
          <p:nvPr/>
        </p:nvSpPr>
        <p:spPr>
          <a:xfrm>
            <a:off x="7194550" y="3603625"/>
            <a:ext cx="361950" cy="3063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zh-CN" sz="1400" b="1" dirty="0">
                <a:solidFill>
                  <a:srgbClr val="002EC2"/>
                </a:solidFill>
              </a:rPr>
              <a:t>10</a:t>
            </a:r>
            <a:endParaRPr lang="en-US" altLang="zh-CN" sz="1400" b="1" dirty="0">
              <a:solidFill>
                <a:srgbClr val="002EC2"/>
              </a:solidFill>
            </a:endParaRPr>
          </a:p>
        </p:txBody>
      </p:sp>
      <p:grpSp>
        <p:nvGrpSpPr>
          <p:cNvPr id="19558" name="Group 113"/>
          <p:cNvGrpSpPr/>
          <p:nvPr/>
        </p:nvGrpSpPr>
        <p:grpSpPr>
          <a:xfrm>
            <a:off x="1382713" y="1914525"/>
            <a:ext cx="7042150" cy="1077913"/>
            <a:chOff x="871" y="1206"/>
            <a:chExt cx="4436" cy="679"/>
          </a:xfrm>
        </p:grpSpPr>
        <p:sp>
          <p:nvSpPr>
            <p:cNvPr id="19568" name="Line 114"/>
            <p:cNvSpPr/>
            <p:nvPr/>
          </p:nvSpPr>
          <p:spPr>
            <a:xfrm>
              <a:off x="1372" y="1885"/>
              <a:ext cx="112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569" name="Line 115"/>
            <p:cNvSpPr/>
            <p:nvPr/>
          </p:nvSpPr>
          <p:spPr>
            <a:xfrm>
              <a:off x="1372" y="1810"/>
              <a:ext cx="112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570" name="Line 116"/>
            <p:cNvSpPr/>
            <p:nvPr/>
          </p:nvSpPr>
          <p:spPr>
            <a:xfrm>
              <a:off x="1372" y="1735"/>
              <a:ext cx="112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571" name="Line 117"/>
            <p:cNvSpPr/>
            <p:nvPr/>
          </p:nvSpPr>
          <p:spPr>
            <a:xfrm>
              <a:off x="1372" y="1660"/>
              <a:ext cx="112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572" name="Line 118"/>
            <p:cNvSpPr/>
            <p:nvPr/>
          </p:nvSpPr>
          <p:spPr>
            <a:xfrm>
              <a:off x="1372" y="1585"/>
              <a:ext cx="168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573" name="Line 119"/>
            <p:cNvSpPr/>
            <p:nvPr/>
          </p:nvSpPr>
          <p:spPr>
            <a:xfrm>
              <a:off x="1372" y="1585"/>
              <a:ext cx="168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574" name="Line 120"/>
            <p:cNvSpPr/>
            <p:nvPr/>
          </p:nvSpPr>
          <p:spPr>
            <a:xfrm>
              <a:off x="1372" y="1510"/>
              <a:ext cx="112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575" name="Line 121"/>
            <p:cNvSpPr/>
            <p:nvPr/>
          </p:nvSpPr>
          <p:spPr>
            <a:xfrm>
              <a:off x="1372" y="1434"/>
              <a:ext cx="112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576" name="Line 122"/>
            <p:cNvSpPr/>
            <p:nvPr/>
          </p:nvSpPr>
          <p:spPr>
            <a:xfrm>
              <a:off x="1372" y="1360"/>
              <a:ext cx="112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577" name="Line 123"/>
            <p:cNvSpPr/>
            <p:nvPr/>
          </p:nvSpPr>
          <p:spPr>
            <a:xfrm>
              <a:off x="1372" y="1360"/>
              <a:ext cx="112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578" name="Line 124"/>
            <p:cNvSpPr/>
            <p:nvPr/>
          </p:nvSpPr>
          <p:spPr>
            <a:xfrm>
              <a:off x="1372" y="1284"/>
              <a:ext cx="112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579" name="Line 125"/>
            <p:cNvSpPr/>
            <p:nvPr/>
          </p:nvSpPr>
          <p:spPr>
            <a:xfrm>
              <a:off x="1372" y="1210"/>
              <a:ext cx="112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580" name="Line 126"/>
            <p:cNvSpPr/>
            <p:nvPr/>
          </p:nvSpPr>
          <p:spPr>
            <a:xfrm>
              <a:off x="1147" y="1885"/>
              <a:ext cx="111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581" name="Line 127"/>
            <p:cNvSpPr/>
            <p:nvPr/>
          </p:nvSpPr>
          <p:spPr>
            <a:xfrm>
              <a:off x="1147" y="1810"/>
              <a:ext cx="111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582" name="Line 128"/>
            <p:cNvSpPr/>
            <p:nvPr/>
          </p:nvSpPr>
          <p:spPr>
            <a:xfrm>
              <a:off x="1147" y="1735"/>
              <a:ext cx="111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583" name="Line 129"/>
            <p:cNvSpPr/>
            <p:nvPr/>
          </p:nvSpPr>
          <p:spPr>
            <a:xfrm>
              <a:off x="1147" y="1660"/>
              <a:ext cx="111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584" name="Line 130"/>
            <p:cNvSpPr/>
            <p:nvPr/>
          </p:nvSpPr>
          <p:spPr>
            <a:xfrm>
              <a:off x="1091" y="1585"/>
              <a:ext cx="167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585" name="Line 131"/>
            <p:cNvSpPr/>
            <p:nvPr/>
          </p:nvSpPr>
          <p:spPr>
            <a:xfrm>
              <a:off x="1147" y="1510"/>
              <a:ext cx="111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586" name="Line 132"/>
            <p:cNvSpPr/>
            <p:nvPr/>
          </p:nvSpPr>
          <p:spPr>
            <a:xfrm>
              <a:off x="1147" y="1434"/>
              <a:ext cx="111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587" name="Line 133"/>
            <p:cNvSpPr/>
            <p:nvPr/>
          </p:nvSpPr>
          <p:spPr>
            <a:xfrm>
              <a:off x="1147" y="1360"/>
              <a:ext cx="111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588" name="Line 134"/>
            <p:cNvSpPr/>
            <p:nvPr/>
          </p:nvSpPr>
          <p:spPr>
            <a:xfrm>
              <a:off x="1147" y="1360"/>
              <a:ext cx="111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589" name="Line 135"/>
            <p:cNvSpPr/>
            <p:nvPr/>
          </p:nvSpPr>
          <p:spPr>
            <a:xfrm>
              <a:off x="1147" y="1284"/>
              <a:ext cx="111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590" name="Line 136"/>
            <p:cNvSpPr/>
            <p:nvPr/>
          </p:nvSpPr>
          <p:spPr>
            <a:xfrm>
              <a:off x="1147" y="1210"/>
              <a:ext cx="111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591" name="Text Box 137"/>
            <p:cNvSpPr txBox="1"/>
            <p:nvPr/>
          </p:nvSpPr>
          <p:spPr>
            <a:xfrm>
              <a:off x="1484" y="1388"/>
              <a:ext cx="200" cy="19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400" b="1" dirty="0">
                  <a:solidFill>
                    <a:srgbClr val="002EC2"/>
                  </a:solidFill>
                </a:rPr>
                <a:t> </a:t>
              </a:r>
              <a:r>
                <a:rPr lang="zh-CN" altLang="zh-CN" sz="1400" b="1" dirty="0">
                  <a:solidFill>
                    <a:srgbClr val="002EC2"/>
                  </a:solidFill>
                </a:rPr>
                <a:t>0</a:t>
              </a:r>
              <a:endParaRPr lang="en-US" altLang="zh-CN" sz="1400" b="1" dirty="0">
                <a:solidFill>
                  <a:srgbClr val="002EC2"/>
                </a:solidFill>
              </a:endParaRPr>
            </a:p>
          </p:txBody>
        </p:sp>
        <p:sp>
          <p:nvSpPr>
            <p:cNvPr id="19592" name="Text Box 138"/>
            <p:cNvSpPr txBox="1"/>
            <p:nvPr/>
          </p:nvSpPr>
          <p:spPr>
            <a:xfrm>
              <a:off x="871" y="1388"/>
              <a:ext cx="172" cy="19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zh-CN" sz="1400" b="1" dirty="0">
                  <a:solidFill>
                    <a:srgbClr val="002EC2"/>
                  </a:solidFill>
                </a:rPr>
                <a:t>0</a:t>
              </a:r>
              <a:endParaRPr lang="en-US" altLang="zh-CN" sz="1400" b="1" dirty="0">
                <a:solidFill>
                  <a:srgbClr val="002EC2"/>
                </a:solidFill>
              </a:endParaRPr>
            </a:p>
          </p:txBody>
        </p:sp>
        <p:sp>
          <p:nvSpPr>
            <p:cNvPr id="19593" name="Line 139"/>
            <p:cNvSpPr/>
            <p:nvPr/>
          </p:nvSpPr>
          <p:spPr>
            <a:xfrm>
              <a:off x="3146" y="1885"/>
              <a:ext cx="113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594" name="Line 140"/>
            <p:cNvSpPr/>
            <p:nvPr/>
          </p:nvSpPr>
          <p:spPr>
            <a:xfrm>
              <a:off x="3146" y="1810"/>
              <a:ext cx="113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595" name="Line 141"/>
            <p:cNvSpPr/>
            <p:nvPr/>
          </p:nvSpPr>
          <p:spPr>
            <a:xfrm>
              <a:off x="3146" y="1735"/>
              <a:ext cx="113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596" name="Line 142"/>
            <p:cNvSpPr/>
            <p:nvPr/>
          </p:nvSpPr>
          <p:spPr>
            <a:xfrm>
              <a:off x="3146" y="1660"/>
              <a:ext cx="113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597" name="Line 143"/>
            <p:cNvSpPr/>
            <p:nvPr/>
          </p:nvSpPr>
          <p:spPr>
            <a:xfrm>
              <a:off x="3146" y="1585"/>
              <a:ext cx="168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598" name="Line 144"/>
            <p:cNvSpPr/>
            <p:nvPr/>
          </p:nvSpPr>
          <p:spPr>
            <a:xfrm>
              <a:off x="3146" y="1585"/>
              <a:ext cx="168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599" name="Line 145"/>
            <p:cNvSpPr/>
            <p:nvPr/>
          </p:nvSpPr>
          <p:spPr>
            <a:xfrm>
              <a:off x="3146" y="1510"/>
              <a:ext cx="113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600" name="Line 146"/>
            <p:cNvSpPr/>
            <p:nvPr/>
          </p:nvSpPr>
          <p:spPr>
            <a:xfrm>
              <a:off x="3146" y="1434"/>
              <a:ext cx="113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601" name="Line 147"/>
            <p:cNvSpPr/>
            <p:nvPr/>
          </p:nvSpPr>
          <p:spPr>
            <a:xfrm>
              <a:off x="3146" y="1360"/>
              <a:ext cx="113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602" name="Line 148"/>
            <p:cNvSpPr/>
            <p:nvPr/>
          </p:nvSpPr>
          <p:spPr>
            <a:xfrm>
              <a:off x="3146" y="1360"/>
              <a:ext cx="113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603" name="Line 149"/>
            <p:cNvSpPr/>
            <p:nvPr/>
          </p:nvSpPr>
          <p:spPr>
            <a:xfrm>
              <a:off x="3146" y="1284"/>
              <a:ext cx="113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604" name="Line 150"/>
            <p:cNvSpPr/>
            <p:nvPr/>
          </p:nvSpPr>
          <p:spPr>
            <a:xfrm>
              <a:off x="3146" y="1210"/>
              <a:ext cx="113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605" name="Line 151"/>
            <p:cNvSpPr/>
            <p:nvPr/>
          </p:nvSpPr>
          <p:spPr>
            <a:xfrm>
              <a:off x="2921" y="1885"/>
              <a:ext cx="112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606" name="Line 152"/>
            <p:cNvSpPr/>
            <p:nvPr/>
          </p:nvSpPr>
          <p:spPr>
            <a:xfrm>
              <a:off x="2921" y="1810"/>
              <a:ext cx="112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607" name="Line 153"/>
            <p:cNvSpPr/>
            <p:nvPr/>
          </p:nvSpPr>
          <p:spPr>
            <a:xfrm>
              <a:off x="2921" y="1735"/>
              <a:ext cx="112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608" name="Line 154"/>
            <p:cNvSpPr/>
            <p:nvPr/>
          </p:nvSpPr>
          <p:spPr>
            <a:xfrm>
              <a:off x="2921" y="1660"/>
              <a:ext cx="112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609" name="Line 155"/>
            <p:cNvSpPr/>
            <p:nvPr/>
          </p:nvSpPr>
          <p:spPr>
            <a:xfrm>
              <a:off x="2864" y="1585"/>
              <a:ext cx="169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610" name="Line 156"/>
            <p:cNvSpPr/>
            <p:nvPr/>
          </p:nvSpPr>
          <p:spPr>
            <a:xfrm>
              <a:off x="2921" y="1510"/>
              <a:ext cx="112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611" name="Line 157"/>
            <p:cNvSpPr/>
            <p:nvPr/>
          </p:nvSpPr>
          <p:spPr>
            <a:xfrm>
              <a:off x="2921" y="1434"/>
              <a:ext cx="112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612" name="Line 158"/>
            <p:cNvSpPr/>
            <p:nvPr/>
          </p:nvSpPr>
          <p:spPr>
            <a:xfrm>
              <a:off x="2921" y="1360"/>
              <a:ext cx="112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613" name="Line 159"/>
            <p:cNvSpPr/>
            <p:nvPr/>
          </p:nvSpPr>
          <p:spPr>
            <a:xfrm>
              <a:off x="2921" y="1360"/>
              <a:ext cx="112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614" name="Line 160"/>
            <p:cNvSpPr/>
            <p:nvPr/>
          </p:nvSpPr>
          <p:spPr>
            <a:xfrm>
              <a:off x="2921" y="1284"/>
              <a:ext cx="112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615" name="Line 161"/>
            <p:cNvSpPr/>
            <p:nvPr/>
          </p:nvSpPr>
          <p:spPr>
            <a:xfrm>
              <a:off x="2921" y="1210"/>
              <a:ext cx="112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616" name="Text Box 162"/>
            <p:cNvSpPr txBox="1"/>
            <p:nvPr/>
          </p:nvSpPr>
          <p:spPr>
            <a:xfrm>
              <a:off x="3259" y="1365"/>
              <a:ext cx="180" cy="21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zh-CN" sz="3600" b="1" dirty="0">
                  <a:solidFill>
                    <a:srgbClr val="002EC2"/>
                  </a:solidFill>
                </a:rPr>
                <a:t>0</a:t>
              </a:r>
              <a:endParaRPr lang="en-US" altLang="zh-CN" sz="3600" b="1" dirty="0">
                <a:solidFill>
                  <a:srgbClr val="002EC2"/>
                </a:solidFill>
              </a:endParaRPr>
            </a:p>
          </p:txBody>
        </p:sp>
        <p:sp>
          <p:nvSpPr>
            <p:cNvPr id="19617" name="Text Box 163"/>
            <p:cNvSpPr txBox="1"/>
            <p:nvPr/>
          </p:nvSpPr>
          <p:spPr>
            <a:xfrm>
              <a:off x="2696" y="1365"/>
              <a:ext cx="180" cy="21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zh-CN" sz="3600" b="1" dirty="0">
                  <a:solidFill>
                    <a:srgbClr val="002EC2"/>
                  </a:solidFill>
                </a:rPr>
                <a:t>0</a:t>
              </a:r>
              <a:endParaRPr lang="en-US" altLang="zh-CN" sz="3600" b="1" dirty="0">
                <a:solidFill>
                  <a:srgbClr val="002EC2"/>
                </a:solidFill>
              </a:endParaRPr>
            </a:p>
          </p:txBody>
        </p:sp>
        <p:sp>
          <p:nvSpPr>
            <p:cNvPr id="19618" name="Line 164"/>
            <p:cNvSpPr/>
            <p:nvPr/>
          </p:nvSpPr>
          <p:spPr>
            <a:xfrm>
              <a:off x="4982" y="1880"/>
              <a:ext cx="113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619" name="Line 165"/>
            <p:cNvSpPr/>
            <p:nvPr/>
          </p:nvSpPr>
          <p:spPr>
            <a:xfrm>
              <a:off x="4982" y="1806"/>
              <a:ext cx="113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620" name="Line 166"/>
            <p:cNvSpPr/>
            <p:nvPr/>
          </p:nvSpPr>
          <p:spPr>
            <a:xfrm>
              <a:off x="4982" y="1730"/>
              <a:ext cx="113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621" name="Line 167"/>
            <p:cNvSpPr/>
            <p:nvPr/>
          </p:nvSpPr>
          <p:spPr>
            <a:xfrm>
              <a:off x="4982" y="1656"/>
              <a:ext cx="168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622" name="Line 168"/>
            <p:cNvSpPr/>
            <p:nvPr/>
          </p:nvSpPr>
          <p:spPr>
            <a:xfrm>
              <a:off x="4982" y="1656"/>
              <a:ext cx="168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623" name="Line 169"/>
            <p:cNvSpPr/>
            <p:nvPr/>
          </p:nvSpPr>
          <p:spPr>
            <a:xfrm>
              <a:off x="4982" y="1580"/>
              <a:ext cx="113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624" name="Line 170"/>
            <p:cNvSpPr/>
            <p:nvPr/>
          </p:nvSpPr>
          <p:spPr>
            <a:xfrm>
              <a:off x="4982" y="1506"/>
              <a:ext cx="113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625" name="Line 171"/>
            <p:cNvSpPr/>
            <p:nvPr/>
          </p:nvSpPr>
          <p:spPr>
            <a:xfrm>
              <a:off x="4982" y="1430"/>
              <a:ext cx="113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626" name="Line 172"/>
            <p:cNvSpPr/>
            <p:nvPr/>
          </p:nvSpPr>
          <p:spPr>
            <a:xfrm>
              <a:off x="4982" y="1430"/>
              <a:ext cx="113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627" name="Line 173"/>
            <p:cNvSpPr/>
            <p:nvPr/>
          </p:nvSpPr>
          <p:spPr>
            <a:xfrm>
              <a:off x="4982" y="1356"/>
              <a:ext cx="113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628" name="Line 174"/>
            <p:cNvSpPr/>
            <p:nvPr/>
          </p:nvSpPr>
          <p:spPr>
            <a:xfrm>
              <a:off x="4982" y="1280"/>
              <a:ext cx="113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629" name="Line 175"/>
            <p:cNvSpPr/>
            <p:nvPr/>
          </p:nvSpPr>
          <p:spPr>
            <a:xfrm>
              <a:off x="4982" y="1206"/>
              <a:ext cx="113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630" name="Line 176"/>
            <p:cNvSpPr/>
            <p:nvPr/>
          </p:nvSpPr>
          <p:spPr>
            <a:xfrm>
              <a:off x="4762" y="1880"/>
              <a:ext cx="113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631" name="Line 177"/>
            <p:cNvSpPr/>
            <p:nvPr/>
          </p:nvSpPr>
          <p:spPr>
            <a:xfrm>
              <a:off x="4762" y="1806"/>
              <a:ext cx="113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632" name="Line 178"/>
            <p:cNvSpPr/>
            <p:nvPr/>
          </p:nvSpPr>
          <p:spPr>
            <a:xfrm>
              <a:off x="4762" y="1730"/>
              <a:ext cx="113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633" name="Line 179"/>
            <p:cNvSpPr/>
            <p:nvPr/>
          </p:nvSpPr>
          <p:spPr>
            <a:xfrm>
              <a:off x="4705" y="1656"/>
              <a:ext cx="170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634" name="Line 180"/>
            <p:cNvSpPr/>
            <p:nvPr/>
          </p:nvSpPr>
          <p:spPr>
            <a:xfrm>
              <a:off x="4762" y="1580"/>
              <a:ext cx="113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635" name="Line 181"/>
            <p:cNvSpPr/>
            <p:nvPr/>
          </p:nvSpPr>
          <p:spPr>
            <a:xfrm>
              <a:off x="4762" y="1506"/>
              <a:ext cx="113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636" name="Line 182"/>
            <p:cNvSpPr/>
            <p:nvPr/>
          </p:nvSpPr>
          <p:spPr>
            <a:xfrm>
              <a:off x="4762" y="1430"/>
              <a:ext cx="113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637" name="Line 183"/>
            <p:cNvSpPr/>
            <p:nvPr/>
          </p:nvSpPr>
          <p:spPr>
            <a:xfrm>
              <a:off x="4762" y="1430"/>
              <a:ext cx="113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638" name="Line 184"/>
            <p:cNvSpPr/>
            <p:nvPr/>
          </p:nvSpPr>
          <p:spPr>
            <a:xfrm>
              <a:off x="4762" y="1356"/>
              <a:ext cx="113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639" name="Line 185"/>
            <p:cNvSpPr/>
            <p:nvPr/>
          </p:nvSpPr>
          <p:spPr>
            <a:xfrm>
              <a:off x="4762" y="1280"/>
              <a:ext cx="113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640" name="Line 186"/>
            <p:cNvSpPr/>
            <p:nvPr/>
          </p:nvSpPr>
          <p:spPr>
            <a:xfrm>
              <a:off x="4762" y="1206"/>
              <a:ext cx="113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641" name="Text Box 187"/>
            <p:cNvSpPr txBox="1"/>
            <p:nvPr/>
          </p:nvSpPr>
          <p:spPr>
            <a:xfrm>
              <a:off x="5095" y="1436"/>
              <a:ext cx="212" cy="21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3600" b="1" dirty="0">
                  <a:solidFill>
                    <a:srgbClr val="002EC2"/>
                  </a:solidFill>
                </a:rPr>
                <a:t> </a:t>
              </a:r>
              <a:r>
                <a:rPr lang="zh-CN" altLang="zh-CN" sz="3600" b="1" dirty="0">
                  <a:solidFill>
                    <a:srgbClr val="002EC2"/>
                  </a:solidFill>
                </a:rPr>
                <a:t>0</a:t>
              </a:r>
              <a:endParaRPr lang="en-US" altLang="zh-CN" sz="3600" b="1" dirty="0">
                <a:solidFill>
                  <a:srgbClr val="002EC2"/>
                </a:solidFill>
              </a:endParaRPr>
            </a:p>
          </p:txBody>
        </p:sp>
        <p:sp>
          <p:nvSpPr>
            <p:cNvPr id="19642" name="Text Box 188"/>
            <p:cNvSpPr txBox="1"/>
            <p:nvPr/>
          </p:nvSpPr>
          <p:spPr>
            <a:xfrm>
              <a:off x="4536" y="1436"/>
              <a:ext cx="180" cy="21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zh-CN" sz="3600" b="1" dirty="0">
                  <a:solidFill>
                    <a:srgbClr val="002EC2"/>
                  </a:solidFill>
                </a:rPr>
                <a:t>0</a:t>
              </a:r>
              <a:endParaRPr lang="en-US" altLang="zh-CN" sz="3600" b="1" dirty="0">
                <a:solidFill>
                  <a:srgbClr val="002EC2"/>
                </a:solidFill>
              </a:endParaRPr>
            </a:p>
          </p:txBody>
        </p:sp>
      </p:grpSp>
      <p:sp>
        <p:nvSpPr>
          <p:cNvPr id="19559" name="Text Box 189"/>
          <p:cNvSpPr txBox="1"/>
          <p:nvPr/>
        </p:nvSpPr>
        <p:spPr>
          <a:xfrm>
            <a:off x="7194550" y="1123950"/>
            <a:ext cx="361950" cy="3048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zh-CN" sz="1400" b="1" dirty="0">
                <a:solidFill>
                  <a:srgbClr val="002EC2"/>
                </a:solidFill>
              </a:rPr>
              <a:t>10</a:t>
            </a:r>
            <a:endParaRPr lang="en-US" altLang="zh-CN" sz="1400" b="1" dirty="0">
              <a:solidFill>
                <a:srgbClr val="002EC2"/>
              </a:solidFill>
            </a:endParaRPr>
          </a:p>
        </p:txBody>
      </p:sp>
      <p:sp>
        <p:nvSpPr>
          <p:cNvPr id="19560" name="Rectangle 190"/>
          <p:cNvSpPr/>
          <p:nvPr/>
        </p:nvSpPr>
        <p:spPr>
          <a:xfrm>
            <a:off x="7729538" y="3581400"/>
            <a:ext cx="179387" cy="952500"/>
          </a:xfrm>
          <a:prstGeom prst="rect">
            <a:avLst/>
          </a:prstGeom>
          <a:solidFill>
            <a:srgbClr val="FF3300"/>
          </a:solidFill>
          <a:ln w="9525">
            <a:noFill/>
          </a:ln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3600" b="1" dirty="0">
              <a:solidFill>
                <a:srgbClr val="002EC2"/>
              </a:solidFill>
              <a:latin typeface="Arial" panose="020B0604020202020204" pitchFamily="34" charset="0"/>
            </a:endParaRPr>
          </a:p>
        </p:txBody>
      </p:sp>
      <p:sp>
        <p:nvSpPr>
          <p:cNvPr id="19561" name="Text Box 191"/>
          <p:cNvSpPr txBox="1"/>
          <p:nvPr/>
        </p:nvSpPr>
        <p:spPr>
          <a:xfrm>
            <a:off x="838200" y="4346575"/>
            <a:ext cx="541338" cy="5175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002EC2"/>
                </a:solidFill>
              </a:rPr>
              <a:t>甲</a:t>
            </a:r>
          </a:p>
        </p:txBody>
      </p:sp>
      <p:sp>
        <p:nvSpPr>
          <p:cNvPr id="19562" name="Text Box 192"/>
          <p:cNvSpPr txBox="1"/>
          <p:nvPr/>
        </p:nvSpPr>
        <p:spPr>
          <a:xfrm>
            <a:off x="3624263" y="4424363"/>
            <a:ext cx="490537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400" b="1" dirty="0">
                <a:solidFill>
                  <a:srgbClr val="002EC2"/>
                </a:solidFill>
              </a:rPr>
              <a:t>乙</a:t>
            </a:r>
          </a:p>
        </p:txBody>
      </p:sp>
      <p:sp>
        <p:nvSpPr>
          <p:cNvPr id="19563" name="Text Box 193"/>
          <p:cNvSpPr txBox="1"/>
          <p:nvPr/>
        </p:nvSpPr>
        <p:spPr>
          <a:xfrm>
            <a:off x="6746875" y="4383088"/>
            <a:ext cx="490538" cy="4587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400" b="1" dirty="0">
                <a:solidFill>
                  <a:srgbClr val="002EC2"/>
                </a:solidFill>
              </a:rPr>
              <a:t>丙</a:t>
            </a:r>
          </a:p>
        </p:txBody>
      </p:sp>
      <p:sp>
        <p:nvSpPr>
          <p:cNvPr id="19564" name="Rectangle 194"/>
          <p:cNvSpPr/>
          <p:nvPr/>
        </p:nvSpPr>
        <p:spPr>
          <a:xfrm>
            <a:off x="4800600" y="1371600"/>
            <a:ext cx="193675" cy="3027363"/>
          </a:xfrm>
          <a:prstGeom prst="rect">
            <a:avLst/>
          </a:prstGeom>
          <a:solidFill>
            <a:srgbClr val="FF3300"/>
          </a:solidFill>
          <a:ln w="9525">
            <a:noFill/>
          </a:ln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3600" b="1" dirty="0">
              <a:solidFill>
                <a:srgbClr val="002EC2"/>
              </a:solidFill>
              <a:latin typeface="Arial" panose="020B0604020202020204" pitchFamily="34" charset="0"/>
            </a:endParaRPr>
          </a:p>
        </p:txBody>
      </p:sp>
      <p:sp>
        <p:nvSpPr>
          <p:cNvPr id="111814" name="Text Box 198"/>
          <p:cNvSpPr txBox="1"/>
          <p:nvPr/>
        </p:nvSpPr>
        <p:spPr>
          <a:xfrm>
            <a:off x="2484438" y="5300663"/>
            <a:ext cx="503237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200" b="1" dirty="0">
                <a:solidFill>
                  <a:srgbClr val="002EC2"/>
                </a:solidFill>
                <a:latin typeface="Arial" panose="020B0604020202020204" pitchFamily="34" charset="0"/>
              </a:rPr>
              <a:t>3</a:t>
            </a:r>
          </a:p>
        </p:txBody>
      </p:sp>
      <p:sp>
        <p:nvSpPr>
          <p:cNvPr id="111815" name="Text Box 199"/>
          <p:cNvSpPr txBox="1"/>
          <p:nvPr/>
        </p:nvSpPr>
        <p:spPr>
          <a:xfrm>
            <a:off x="6372225" y="5300663"/>
            <a:ext cx="936625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200" b="1" dirty="0">
                <a:solidFill>
                  <a:srgbClr val="002EC2"/>
                </a:solidFill>
                <a:latin typeface="Arial" panose="020B0604020202020204" pitchFamily="34" charset="0"/>
              </a:rPr>
              <a:t>9.5</a:t>
            </a:r>
          </a:p>
        </p:txBody>
      </p:sp>
      <p:sp>
        <p:nvSpPr>
          <p:cNvPr id="111816" name="Text Box 200"/>
          <p:cNvSpPr txBox="1"/>
          <p:nvPr/>
        </p:nvSpPr>
        <p:spPr>
          <a:xfrm>
            <a:off x="2124075" y="5876925"/>
            <a:ext cx="1223963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rgbClr val="002EC2"/>
                </a:solidFill>
                <a:latin typeface="Arial" panose="020B0604020202020204" pitchFamily="34" charset="0"/>
              </a:rPr>
              <a:t>－</a:t>
            </a:r>
            <a:r>
              <a:rPr lang="en-US" altLang="zh-CN" sz="3200" b="1" dirty="0">
                <a:solidFill>
                  <a:srgbClr val="002EC2"/>
                </a:solidFill>
                <a:latin typeface="Arial" panose="020B0604020202020204" pitchFamily="34" charset="0"/>
              </a:rPr>
              <a:t>8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8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18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18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8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18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18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8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18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18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8258" name="Group 18"/>
          <p:cNvGraphicFramePr>
            <a:graphicFrameLocks noGrp="1"/>
          </p:cNvGraphicFramePr>
          <p:nvPr/>
        </p:nvGraphicFramePr>
        <p:xfrm>
          <a:off x="179388" y="908050"/>
          <a:ext cx="8964613" cy="5257800"/>
        </p:xfrm>
        <a:graphic>
          <a:graphicData uri="http://schemas.openxmlformats.org/drawingml/2006/table">
            <a:tbl>
              <a:tblPr/>
              <a:tblGrid>
                <a:gridCol w="2987675"/>
                <a:gridCol w="2987675"/>
                <a:gridCol w="2989262"/>
              </a:tblGrid>
              <a:tr h="5257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氢弹爆炸中心达   </a:t>
                      </a: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5×10</a:t>
                      </a:r>
                      <a:r>
                        <a:rPr kumimoji="0" lang="en-US" altLang="zh-CN" sz="2000" b="1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7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太阳表面             约</a:t>
                      </a: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6000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钨的熔点                 </a:t>
                      </a: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3410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白炽灯泡灯丝      达</a:t>
                      </a: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2500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铁的熔点                 </a:t>
                      </a: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1535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煤气灯火焰          约</a:t>
                      </a: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1100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金的熔点                 </a:t>
                      </a: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1064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火柴的火焰            约</a:t>
                      </a: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800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铅的熔点                   </a:t>
                      </a: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328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焊接用烙铁            达</a:t>
                      </a: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250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高压锅内沸水（            ）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水的沸点                   </a:t>
                      </a: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100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酒精沸点                     </a:t>
                      </a: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78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地球表面最高气温      </a:t>
                      </a: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63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人的正常体温      （      ）水的凝固点                   </a:t>
                      </a: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冰箱最低温度   （         ）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水银凝固点              </a:t>
                      </a: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—39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我国最低气温 （           ）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地球表面最低气温  </a:t>
                      </a: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-88.3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酒精凝固点            －</a:t>
                      </a: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117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液态氧沸点            －</a:t>
                      </a: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183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液态氢沸点            </a:t>
                      </a: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—253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绝对零度          －</a:t>
                      </a: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273.15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0492" name="Text Box 12"/>
          <p:cNvSpPr txBox="1"/>
          <p:nvPr/>
        </p:nvSpPr>
        <p:spPr>
          <a:xfrm>
            <a:off x="468313" y="260350"/>
            <a:ext cx="3987800" cy="5794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rgbClr val="0066FF"/>
                </a:solidFill>
                <a:ea typeface="黑体" panose="02010609060101010101" pitchFamily="49" charset="-122"/>
              </a:rPr>
              <a:t>自然界的一些温度</a:t>
            </a:r>
            <a:r>
              <a:rPr lang="en-US" altLang="zh-CN" sz="3200" b="1" dirty="0">
                <a:solidFill>
                  <a:srgbClr val="0066FF"/>
                </a:solidFill>
                <a:ea typeface="黑体" panose="02010609060101010101" pitchFamily="49" charset="-122"/>
              </a:rPr>
              <a:t>/</a:t>
            </a:r>
            <a:r>
              <a:rPr lang="en-US" altLang="zh-CN" sz="3200" b="1" baseline="30000" dirty="0">
                <a:solidFill>
                  <a:srgbClr val="0066FF"/>
                </a:solidFill>
                <a:ea typeface="黑体" panose="02010609060101010101" pitchFamily="49" charset="-122"/>
              </a:rPr>
              <a:t>0</a:t>
            </a:r>
            <a:r>
              <a:rPr lang="en-US" altLang="zh-CN" sz="3200" b="1" dirty="0">
                <a:solidFill>
                  <a:srgbClr val="0066FF"/>
                </a:solidFill>
                <a:ea typeface="黑体" panose="02010609060101010101" pitchFamily="49" charset="-122"/>
              </a:rPr>
              <a:t>C</a:t>
            </a:r>
          </a:p>
        </p:txBody>
      </p:sp>
      <p:sp>
        <p:nvSpPr>
          <p:cNvPr id="138253" name="Text Box 13"/>
          <p:cNvSpPr txBox="1"/>
          <p:nvPr/>
        </p:nvSpPr>
        <p:spPr>
          <a:xfrm>
            <a:off x="4932363" y="2349500"/>
            <a:ext cx="1000125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400" b="1" dirty="0">
                <a:solidFill>
                  <a:srgbClr val="FF3300"/>
                </a:solidFill>
                <a:latin typeface="Arial" panose="020B0604020202020204" pitchFamily="34" charset="0"/>
              </a:rPr>
              <a:t>＞</a:t>
            </a:r>
            <a:r>
              <a:rPr lang="en-US" altLang="zh-CN" sz="2400" b="1" dirty="0">
                <a:solidFill>
                  <a:srgbClr val="FF3300"/>
                </a:solidFill>
                <a:latin typeface="Arial" panose="020B0604020202020204" pitchFamily="34" charset="0"/>
              </a:rPr>
              <a:t>100</a:t>
            </a:r>
          </a:p>
        </p:txBody>
      </p:sp>
      <p:sp>
        <p:nvSpPr>
          <p:cNvPr id="138254" name="Text Box 14"/>
          <p:cNvSpPr txBox="1"/>
          <p:nvPr/>
        </p:nvSpPr>
        <p:spPr>
          <a:xfrm>
            <a:off x="5364163" y="4941888"/>
            <a:ext cx="523875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2400" b="1" dirty="0">
                <a:solidFill>
                  <a:srgbClr val="FF3300"/>
                </a:solidFill>
                <a:latin typeface="Arial" panose="020B0604020202020204" pitchFamily="34" charset="0"/>
              </a:rPr>
              <a:t>37</a:t>
            </a:r>
          </a:p>
        </p:txBody>
      </p:sp>
      <p:sp>
        <p:nvSpPr>
          <p:cNvPr id="138259" name="Text Box 19"/>
          <p:cNvSpPr txBox="1"/>
          <p:nvPr/>
        </p:nvSpPr>
        <p:spPr>
          <a:xfrm>
            <a:off x="8101013" y="1125538"/>
            <a:ext cx="828675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2400" b="1" dirty="0">
                <a:solidFill>
                  <a:srgbClr val="FF3300"/>
                </a:solidFill>
                <a:latin typeface="Arial" panose="020B0604020202020204" pitchFamily="34" charset="0"/>
              </a:rPr>
              <a:t>—18</a:t>
            </a:r>
          </a:p>
        </p:txBody>
      </p:sp>
      <p:sp>
        <p:nvSpPr>
          <p:cNvPr id="138260" name="Text Box 20"/>
          <p:cNvSpPr txBox="1"/>
          <p:nvPr/>
        </p:nvSpPr>
        <p:spPr>
          <a:xfrm>
            <a:off x="7885113" y="2349500"/>
            <a:ext cx="1082675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2400" b="1" dirty="0">
                <a:solidFill>
                  <a:srgbClr val="FF3300"/>
                </a:solidFill>
                <a:latin typeface="Arial" panose="020B0604020202020204" pitchFamily="34" charset="0"/>
              </a:rPr>
              <a:t>—52.3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82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82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82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82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382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82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82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382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8253" grpId="0"/>
      <p:bldP spid="138259" grpId="0"/>
      <p:bldP spid="13826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"/>
          <p:cNvGrpSpPr/>
          <p:nvPr/>
        </p:nvGrpSpPr>
        <p:grpSpPr>
          <a:xfrm>
            <a:off x="4859338" y="1125538"/>
            <a:ext cx="193675" cy="4221162"/>
            <a:chOff x="1969" y="735"/>
            <a:chExt cx="122" cy="2659"/>
          </a:xfrm>
        </p:grpSpPr>
        <p:sp>
          <p:nvSpPr>
            <p:cNvPr id="21513" name="Freeform 5"/>
            <p:cNvSpPr/>
            <p:nvPr/>
          </p:nvSpPr>
          <p:spPr>
            <a:xfrm>
              <a:off x="2058" y="748"/>
              <a:ext cx="2" cy="2104"/>
            </a:xfrm>
            <a:custGeom>
              <a:avLst/>
              <a:gdLst>
                <a:gd name="txL" fmla="*/ 0 w 6"/>
                <a:gd name="txT" fmla="*/ 0 h 6311"/>
                <a:gd name="txR" fmla="*/ 6 w 6"/>
                <a:gd name="txB" fmla="*/ 6311 h 6311"/>
              </a:gdLst>
              <a:ahLst/>
              <a:cxnLst>
                <a:cxn ang="0">
                  <a:pos x="6" y="5"/>
                </a:cxn>
                <a:cxn ang="0">
                  <a:pos x="0" y="0"/>
                </a:cxn>
                <a:cxn ang="0">
                  <a:pos x="0" y="6304"/>
                </a:cxn>
                <a:cxn ang="0">
                  <a:pos x="6" y="6311"/>
                </a:cxn>
                <a:cxn ang="0">
                  <a:pos x="6" y="5"/>
                </a:cxn>
              </a:cxnLst>
              <a:rect l="txL" t="txT" r="txR" b="txB"/>
              <a:pathLst>
                <a:path w="6" h="6311">
                  <a:moveTo>
                    <a:pt x="6" y="5"/>
                  </a:moveTo>
                  <a:lnTo>
                    <a:pt x="0" y="0"/>
                  </a:lnTo>
                  <a:lnTo>
                    <a:pt x="0" y="6304"/>
                  </a:lnTo>
                  <a:lnTo>
                    <a:pt x="6" y="6311"/>
                  </a:lnTo>
                  <a:lnTo>
                    <a:pt x="6" y="5"/>
                  </a:lnTo>
                  <a:close/>
                </a:path>
              </a:pathLst>
            </a:custGeom>
            <a:solidFill>
              <a:srgbClr val="D7D7D7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514" name="Freeform 6"/>
            <p:cNvSpPr/>
            <p:nvPr/>
          </p:nvSpPr>
          <p:spPr>
            <a:xfrm>
              <a:off x="2060" y="750"/>
              <a:ext cx="1" cy="2104"/>
            </a:xfrm>
            <a:custGeom>
              <a:avLst/>
              <a:gdLst>
                <a:gd name="txL" fmla="*/ 0 w 5"/>
                <a:gd name="txT" fmla="*/ 0 h 6312"/>
                <a:gd name="txR" fmla="*/ 5 w 5"/>
                <a:gd name="txB" fmla="*/ 6312 h 6312"/>
              </a:gdLst>
              <a:ahLst/>
              <a:cxnLst>
                <a:cxn ang="0">
                  <a:pos x="5" y="7"/>
                </a:cxn>
                <a:cxn ang="0">
                  <a:pos x="0" y="0"/>
                </a:cxn>
                <a:cxn ang="0">
                  <a:pos x="0" y="6306"/>
                </a:cxn>
                <a:cxn ang="0">
                  <a:pos x="5" y="6312"/>
                </a:cxn>
                <a:cxn ang="0">
                  <a:pos x="5" y="7"/>
                </a:cxn>
              </a:cxnLst>
              <a:rect l="txL" t="txT" r="txR" b="txB"/>
              <a:pathLst>
                <a:path w="5" h="6312">
                  <a:moveTo>
                    <a:pt x="5" y="7"/>
                  </a:moveTo>
                  <a:lnTo>
                    <a:pt x="0" y="0"/>
                  </a:lnTo>
                  <a:lnTo>
                    <a:pt x="0" y="6306"/>
                  </a:lnTo>
                  <a:lnTo>
                    <a:pt x="5" y="6312"/>
                  </a:lnTo>
                  <a:lnTo>
                    <a:pt x="5" y="7"/>
                  </a:lnTo>
                  <a:close/>
                </a:path>
              </a:pathLst>
            </a:custGeom>
            <a:solidFill>
              <a:srgbClr val="D5D5D5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515" name="Freeform 7"/>
            <p:cNvSpPr/>
            <p:nvPr/>
          </p:nvSpPr>
          <p:spPr>
            <a:xfrm>
              <a:off x="2061" y="752"/>
              <a:ext cx="2" cy="2104"/>
            </a:xfrm>
            <a:custGeom>
              <a:avLst/>
              <a:gdLst>
                <a:gd name="txL" fmla="*/ 0 w 5"/>
                <a:gd name="txT" fmla="*/ 0 h 6311"/>
                <a:gd name="txR" fmla="*/ 5 w 5"/>
                <a:gd name="txB" fmla="*/ 6311 h 6311"/>
              </a:gdLst>
              <a:ahLst/>
              <a:cxnLst>
                <a:cxn ang="0">
                  <a:pos x="5" y="8"/>
                </a:cxn>
                <a:cxn ang="0">
                  <a:pos x="2" y="3"/>
                </a:cxn>
                <a:cxn ang="0">
                  <a:pos x="0" y="0"/>
                </a:cxn>
                <a:cxn ang="0">
                  <a:pos x="0" y="6305"/>
                </a:cxn>
                <a:cxn ang="0">
                  <a:pos x="5" y="6311"/>
                </a:cxn>
                <a:cxn ang="0">
                  <a:pos x="5" y="8"/>
                </a:cxn>
              </a:cxnLst>
              <a:rect l="txL" t="txT" r="txR" b="txB"/>
              <a:pathLst>
                <a:path w="5" h="6311">
                  <a:moveTo>
                    <a:pt x="5" y="8"/>
                  </a:moveTo>
                  <a:lnTo>
                    <a:pt x="2" y="3"/>
                  </a:lnTo>
                  <a:lnTo>
                    <a:pt x="0" y="0"/>
                  </a:lnTo>
                  <a:lnTo>
                    <a:pt x="0" y="6305"/>
                  </a:lnTo>
                  <a:lnTo>
                    <a:pt x="5" y="6311"/>
                  </a:lnTo>
                  <a:lnTo>
                    <a:pt x="5" y="8"/>
                  </a:lnTo>
                  <a:close/>
                </a:path>
              </a:pathLst>
            </a:custGeom>
            <a:solidFill>
              <a:srgbClr val="D3D3D3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516" name="Freeform 8"/>
            <p:cNvSpPr/>
            <p:nvPr/>
          </p:nvSpPr>
          <p:spPr>
            <a:xfrm>
              <a:off x="2067" y="760"/>
              <a:ext cx="2" cy="2103"/>
            </a:xfrm>
            <a:custGeom>
              <a:avLst/>
              <a:gdLst>
                <a:gd name="txL" fmla="*/ 0 w 6"/>
                <a:gd name="txT" fmla="*/ 0 h 6309"/>
                <a:gd name="txR" fmla="*/ 6 w 6"/>
                <a:gd name="txB" fmla="*/ 6309 h 6309"/>
              </a:gdLst>
              <a:ahLst/>
              <a:cxnLst>
                <a:cxn ang="0">
                  <a:pos x="6" y="10"/>
                </a:cxn>
                <a:cxn ang="0">
                  <a:pos x="0" y="0"/>
                </a:cxn>
                <a:cxn ang="0">
                  <a:pos x="0" y="6301"/>
                </a:cxn>
                <a:cxn ang="0">
                  <a:pos x="6" y="6309"/>
                </a:cxn>
                <a:cxn ang="0">
                  <a:pos x="6" y="10"/>
                </a:cxn>
              </a:cxnLst>
              <a:rect l="txL" t="txT" r="txR" b="txB"/>
              <a:pathLst>
                <a:path w="6" h="6309">
                  <a:moveTo>
                    <a:pt x="6" y="10"/>
                  </a:moveTo>
                  <a:lnTo>
                    <a:pt x="0" y="0"/>
                  </a:lnTo>
                  <a:lnTo>
                    <a:pt x="0" y="6301"/>
                  </a:lnTo>
                  <a:lnTo>
                    <a:pt x="6" y="6309"/>
                  </a:lnTo>
                  <a:lnTo>
                    <a:pt x="6" y="10"/>
                  </a:lnTo>
                  <a:close/>
                </a:path>
              </a:pathLst>
            </a:custGeom>
            <a:solidFill>
              <a:srgbClr val="CDCDCD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517" name="Freeform 9"/>
            <p:cNvSpPr/>
            <p:nvPr/>
          </p:nvSpPr>
          <p:spPr>
            <a:xfrm>
              <a:off x="2069" y="764"/>
              <a:ext cx="22" cy="2228"/>
            </a:xfrm>
            <a:custGeom>
              <a:avLst/>
              <a:gdLst>
                <a:gd name="txL" fmla="*/ 0 w 66"/>
                <a:gd name="txT" fmla="*/ 0 h 6686"/>
                <a:gd name="txR" fmla="*/ 66 w 66"/>
                <a:gd name="txB" fmla="*/ 6686 h 6686"/>
              </a:gdLst>
              <a:ahLst/>
              <a:cxnLst>
                <a:cxn ang="0">
                  <a:pos x="14" y="26"/>
                </a:cxn>
                <a:cxn ang="0">
                  <a:pos x="6" y="11"/>
                </a:cxn>
                <a:cxn ang="0">
                  <a:pos x="0" y="0"/>
                </a:cxn>
                <a:cxn ang="0">
                  <a:pos x="0" y="6299"/>
                </a:cxn>
                <a:cxn ang="0">
                  <a:pos x="13" y="6318"/>
                </a:cxn>
                <a:cxn ang="0">
                  <a:pos x="0" y="6299"/>
                </a:cxn>
                <a:cxn ang="0">
                  <a:pos x="0" y="6337"/>
                </a:cxn>
                <a:cxn ang="0">
                  <a:pos x="21" y="6323"/>
                </a:cxn>
                <a:cxn ang="0">
                  <a:pos x="0" y="6337"/>
                </a:cxn>
                <a:cxn ang="0">
                  <a:pos x="0" y="6686"/>
                </a:cxn>
                <a:cxn ang="0">
                  <a:pos x="14" y="6659"/>
                </a:cxn>
                <a:cxn ang="0">
                  <a:pos x="22" y="6636"/>
                </a:cxn>
                <a:cxn ang="0">
                  <a:pos x="26" y="6625"/>
                </a:cxn>
                <a:cxn ang="0">
                  <a:pos x="31" y="6615"/>
                </a:cxn>
                <a:cxn ang="0">
                  <a:pos x="34" y="6603"/>
                </a:cxn>
                <a:cxn ang="0">
                  <a:pos x="38" y="6592"/>
                </a:cxn>
                <a:cxn ang="0">
                  <a:pos x="46" y="6570"/>
                </a:cxn>
                <a:cxn ang="0">
                  <a:pos x="50" y="6548"/>
                </a:cxn>
                <a:cxn ang="0">
                  <a:pos x="54" y="6528"/>
                </a:cxn>
                <a:cxn ang="0">
                  <a:pos x="57" y="6506"/>
                </a:cxn>
                <a:cxn ang="0">
                  <a:pos x="61" y="6485"/>
                </a:cxn>
                <a:cxn ang="0">
                  <a:pos x="62" y="6462"/>
                </a:cxn>
                <a:cxn ang="0">
                  <a:pos x="64" y="6440"/>
                </a:cxn>
                <a:cxn ang="0">
                  <a:pos x="64" y="6428"/>
                </a:cxn>
                <a:cxn ang="0">
                  <a:pos x="64" y="6422"/>
                </a:cxn>
                <a:cxn ang="0">
                  <a:pos x="64" y="6419"/>
                </a:cxn>
                <a:cxn ang="0">
                  <a:pos x="65" y="6417"/>
                </a:cxn>
                <a:cxn ang="0">
                  <a:pos x="65" y="6405"/>
                </a:cxn>
                <a:cxn ang="0">
                  <a:pos x="65" y="6399"/>
                </a:cxn>
                <a:cxn ang="0">
                  <a:pos x="65" y="6396"/>
                </a:cxn>
                <a:cxn ang="0">
                  <a:pos x="66" y="6394"/>
                </a:cxn>
                <a:cxn ang="0">
                  <a:pos x="66" y="290"/>
                </a:cxn>
                <a:cxn ang="0">
                  <a:pos x="65" y="251"/>
                </a:cxn>
                <a:cxn ang="0">
                  <a:pos x="62" y="214"/>
                </a:cxn>
                <a:cxn ang="0">
                  <a:pos x="58" y="179"/>
                </a:cxn>
                <a:cxn ang="0">
                  <a:pos x="53" y="146"/>
                </a:cxn>
                <a:cxn ang="0">
                  <a:pos x="45" y="113"/>
                </a:cxn>
                <a:cxn ang="0">
                  <a:pos x="35" y="83"/>
                </a:cxn>
                <a:cxn ang="0">
                  <a:pos x="25" y="53"/>
                </a:cxn>
                <a:cxn ang="0">
                  <a:pos x="14" y="26"/>
                </a:cxn>
              </a:cxnLst>
              <a:rect l="txL" t="txT" r="txR" b="txB"/>
              <a:pathLst>
                <a:path w="66" h="6686">
                  <a:moveTo>
                    <a:pt x="14" y="26"/>
                  </a:moveTo>
                  <a:lnTo>
                    <a:pt x="6" y="11"/>
                  </a:lnTo>
                  <a:lnTo>
                    <a:pt x="0" y="0"/>
                  </a:lnTo>
                  <a:lnTo>
                    <a:pt x="0" y="6299"/>
                  </a:lnTo>
                  <a:lnTo>
                    <a:pt x="13" y="6318"/>
                  </a:lnTo>
                  <a:lnTo>
                    <a:pt x="0" y="6299"/>
                  </a:lnTo>
                  <a:lnTo>
                    <a:pt x="0" y="6337"/>
                  </a:lnTo>
                  <a:lnTo>
                    <a:pt x="21" y="6323"/>
                  </a:lnTo>
                  <a:lnTo>
                    <a:pt x="0" y="6337"/>
                  </a:lnTo>
                  <a:lnTo>
                    <a:pt x="0" y="6686"/>
                  </a:lnTo>
                  <a:lnTo>
                    <a:pt x="14" y="6659"/>
                  </a:lnTo>
                  <a:lnTo>
                    <a:pt x="22" y="6636"/>
                  </a:lnTo>
                  <a:lnTo>
                    <a:pt x="26" y="6625"/>
                  </a:lnTo>
                  <a:lnTo>
                    <a:pt x="31" y="6615"/>
                  </a:lnTo>
                  <a:lnTo>
                    <a:pt x="34" y="6603"/>
                  </a:lnTo>
                  <a:lnTo>
                    <a:pt x="38" y="6592"/>
                  </a:lnTo>
                  <a:lnTo>
                    <a:pt x="46" y="6570"/>
                  </a:lnTo>
                  <a:lnTo>
                    <a:pt x="50" y="6548"/>
                  </a:lnTo>
                  <a:lnTo>
                    <a:pt x="54" y="6528"/>
                  </a:lnTo>
                  <a:lnTo>
                    <a:pt x="57" y="6506"/>
                  </a:lnTo>
                  <a:lnTo>
                    <a:pt x="61" y="6485"/>
                  </a:lnTo>
                  <a:lnTo>
                    <a:pt x="62" y="6462"/>
                  </a:lnTo>
                  <a:lnTo>
                    <a:pt x="64" y="6440"/>
                  </a:lnTo>
                  <a:lnTo>
                    <a:pt x="64" y="6428"/>
                  </a:lnTo>
                  <a:lnTo>
                    <a:pt x="64" y="6422"/>
                  </a:lnTo>
                  <a:lnTo>
                    <a:pt x="64" y="6419"/>
                  </a:lnTo>
                  <a:lnTo>
                    <a:pt x="65" y="6417"/>
                  </a:lnTo>
                  <a:lnTo>
                    <a:pt x="65" y="6405"/>
                  </a:lnTo>
                  <a:lnTo>
                    <a:pt x="65" y="6399"/>
                  </a:lnTo>
                  <a:lnTo>
                    <a:pt x="65" y="6396"/>
                  </a:lnTo>
                  <a:lnTo>
                    <a:pt x="66" y="6394"/>
                  </a:lnTo>
                  <a:lnTo>
                    <a:pt x="66" y="290"/>
                  </a:lnTo>
                  <a:lnTo>
                    <a:pt x="65" y="251"/>
                  </a:lnTo>
                  <a:lnTo>
                    <a:pt x="62" y="214"/>
                  </a:lnTo>
                  <a:lnTo>
                    <a:pt x="58" y="179"/>
                  </a:lnTo>
                  <a:lnTo>
                    <a:pt x="53" y="146"/>
                  </a:lnTo>
                  <a:lnTo>
                    <a:pt x="45" y="113"/>
                  </a:lnTo>
                  <a:lnTo>
                    <a:pt x="35" y="83"/>
                  </a:lnTo>
                  <a:lnTo>
                    <a:pt x="25" y="53"/>
                  </a:lnTo>
                  <a:lnTo>
                    <a:pt x="14" y="26"/>
                  </a:lnTo>
                  <a:close/>
                </a:path>
              </a:pathLst>
            </a:custGeom>
            <a:solidFill>
              <a:srgbClr val="CCCCCC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518" name="Freeform 10"/>
            <p:cNvSpPr/>
            <p:nvPr/>
          </p:nvSpPr>
          <p:spPr>
            <a:xfrm>
              <a:off x="2065" y="757"/>
              <a:ext cx="2" cy="2104"/>
            </a:xfrm>
            <a:custGeom>
              <a:avLst/>
              <a:gdLst>
                <a:gd name="txL" fmla="*/ 0 w 6"/>
                <a:gd name="txT" fmla="*/ 0 h 6310"/>
                <a:gd name="txR" fmla="*/ 6 w 6"/>
                <a:gd name="txB" fmla="*/ 6310 h 6310"/>
              </a:gdLst>
              <a:ahLst/>
              <a:cxnLst>
                <a:cxn ang="0">
                  <a:pos x="6" y="9"/>
                </a:cxn>
                <a:cxn ang="0">
                  <a:pos x="0" y="0"/>
                </a:cxn>
                <a:cxn ang="0">
                  <a:pos x="0" y="6302"/>
                </a:cxn>
                <a:cxn ang="0">
                  <a:pos x="6" y="6310"/>
                </a:cxn>
                <a:cxn ang="0">
                  <a:pos x="6" y="9"/>
                </a:cxn>
              </a:cxnLst>
              <a:rect l="txL" t="txT" r="txR" b="txB"/>
              <a:pathLst>
                <a:path w="6" h="6310">
                  <a:moveTo>
                    <a:pt x="6" y="9"/>
                  </a:moveTo>
                  <a:lnTo>
                    <a:pt x="0" y="0"/>
                  </a:lnTo>
                  <a:lnTo>
                    <a:pt x="0" y="6302"/>
                  </a:lnTo>
                  <a:lnTo>
                    <a:pt x="6" y="6310"/>
                  </a:lnTo>
                  <a:lnTo>
                    <a:pt x="6" y="9"/>
                  </a:lnTo>
                  <a:close/>
                </a:path>
              </a:pathLst>
            </a:custGeom>
            <a:solidFill>
              <a:srgbClr val="D0D0D0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519" name="Freeform 11"/>
            <p:cNvSpPr/>
            <p:nvPr/>
          </p:nvSpPr>
          <p:spPr>
            <a:xfrm>
              <a:off x="2063" y="755"/>
              <a:ext cx="2" cy="2103"/>
            </a:xfrm>
            <a:custGeom>
              <a:avLst/>
              <a:gdLst>
                <a:gd name="txL" fmla="*/ 0 w 5"/>
                <a:gd name="txT" fmla="*/ 0 h 6310"/>
                <a:gd name="txR" fmla="*/ 5 w 5"/>
                <a:gd name="txB" fmla="*/ 6310 h 6310"/>
              </a:gdLst>
              <a:ahLst/>
              <a:cxnLst>
                <a:cxn ang="0">
                  <a:pos x="5" y="8"/>
                </a:cxn>
                <a:cxn ang="0">
                  <a:pos x="0" y="0"/>
                </a:cxn>
                <a:cxn ang="0">
                  <a:pos x="0" y="6303"/>
                </a:cxn>
                <a:cxn ang="0">
                  <a:pos x="5" y="6310"/>
                </a:cxn>
                <a:cxn ang="0">
                  <a:pos x="5" y="8"/>
                </a:cxn>
              </a:cxnLst>
              <a:rect l="txL" t="txT" r="txR" b="txB"/>
              <a:pathLst>
                <a:path w="5" h="6310">
                  <a:moveTo>
                    <a:pt x="5" y="8"/>
                  </a:moveTo>
                  <a:lnTo>
                    <a:pt x="0" y="0"/>
                  </a:lnTo>
                  <a:lnTo>
                    <a:pt x="0" y="6303"/>
                  </a:lnTo>
                  <a:lnTo>
                    <a:pt x="5" y="6310"/>
                  </a:lnTo>
                  <a:lnTo>
                    <a:pt x="5" y="8"/>
                  </a:lnTo>
                  <a:close/>
                </a:path>
              </a:pathLst>
            </a:custGeom>
            <a:solidFill>
              <a:srgbClr val="D1D1D1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520" name="Freeform 12"/>
            <p:cNvSpPr/>
            <p:nvPr/>
          </p:nvSpPr>
          <p:spPr>
            <a:xfrm>
              <a:off x="2067" y="2861"/>
              <a:ext cx="2" cy="17"/>
            </a:xfrm>
            <a:custGeom>
              <a:avLst/>
              <a:gdLst>
                <a:gd name="txL" fmla="*/ 0 w 6"/>
                <a:gd name="txT" fmla="*/ 0 h 51"/>
                <a:gd name="txR" fmla="*/ 6 w 6"/>
                <a:gd name="txB" fmla="*/ 51 h 51"/>
              </a:gdLst>
              <a:ahLst/>
              <a:cxnLst>
                <a:cxn ang="0">
                  <a:pos x="6" y="8"/>
                </a:cxn>
                <a:cxn ang="0">
                  <a:pos x="0" y="0"/>
                </a:cxn>
                <a:cxn ang="0">
                  <a:pos x="0" y="51"/>
                </a:cxn>
                <a:cxn ang="0">
                  <a:pos x="6" y="46"/>
                </a:cxn>
                <a:cxn ang="0">
                  <a:pos x="6" y="8"/>
                </a:cxn>
              </a:cxnLst>
              <a:rect l="txL" t="txT" r="txR" b="txB"/>
              <a:pathLst>
                <a:path w="6" h="51">
                  <a:moveTo>
                    <a:pt x="6" y="8"/>
                  </a:moveTo>
                  <a:lnTo>
                    <a:pt x="0" y="0"/>
                  </a:lnTo>
                  <a:lnTo>
                    <a:pt x="0" y="51"/>
                  </a:lnTo>
                  <a:lnTo>
                    <a:pt x="6" y="46"/>
                  </a:lnTo>
                  <a:lnTo>
                    <a:pt x="6" y="8"/>
                  </a:lnTo>
                  <a:close/>
                </a:path>
              </a:pathLst>
            </a:custGeom>
            <a:solidFill>
              <a:srgbClr val="CDCDCD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521" name="Freeform 13"/>
            <p:cNvSpPr/>
            <p:nvPr/>
          </p:nvSpPr>
          <p:spPr>
            <a:xfrm>
              <a:off x="2065" y="2858"/>
              <a:ext cx="2" cy="21"/>
            </a:xfrm>
            <a:custGeom>
              <a:avLst/>
              <a:gdLst>
                <a:gd name="txL" fmla="*/ 0 w 6"/>
                <a:gd name="txT" fmla="*/ 0 h 62"/>
                <a:gd name="txR" fmla="*/ 6 w 6"/>
                <a:gd name="txB" fmla="*/ 62 h 62"/>
              </a:gdLst>
              <a:ahLst/>
              <a:cxnLst>
                <a:cxn ang="0">
                  <a:pos x="6" y="8"/>
                </a:cxn>
                <a:cxn ang="0">
                  <a:pos x="0" y="0"/>
                </a:cxn>
                <a:cxn ang="0">
                  <a:pos x="0" y="62"/>
                </a:cxn>
                <a:cxn ang="0">
                  <a:pos x="6" y="59"/>
                </a:cxn>
                <a:cxn ang="0">
                  <a:pos x="6" y="8"/>
                </a:cxn>
              </a:cxnLst>
              <a:rect l="txL" t="txT" r="txR" b="txB"/>
              <a:pathLst>
                <a:path w="6" h="62">
                  <a:moveTo>
                    <a:pt x="6" y="8"/>
                  </a:moveTo>
                  <a:lnTo>
                    <a:pt x="0" y="0"/>
                  </a:lnTo>
                  <a:lnTo>
                    <a:pt x="0" y="62"/>
                  </a:lnTo>
                  <a:lnTo>
                    <a:pt x="6" y="59"/>
                  </a:lnTo>
                  <a:lnTo>
                    <a:pt x="6" y="8"/>
                  </a:lnTo>
                  <a:close/>
                </a:path>
              </a:pathLst>
            </a:custGeom>
            <a:solidFill>
              <a:srgbClr val="D0D0D0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522" name="Freeform 14"/>
            <p:cNvSpPr/>
            <p:nvPr/>
          </p:nvSpPr>
          <p:spPr>
            <a:xfrm>
              <a:off x="2063" y="2856"/>
              <a:ext cx="2" cy="24"/>
            </a:xfrm>
            <a:custGeom>
              <a:avLst/>
              <a:gdLst>
                <a:gd name="txL" fmla="*/ 0 w 5"/>
                <a:gd name="txT" fmla="*/ 0 h 72"/>
                <a:gd name="txR" fmla="*/ 5 w 5"/>
                <a:gd name="txB" fmla="*/ 72 h 72"/>
              </a:gdLst>
              <a:ahLst/>
              <a:cxnLst>
                <a:cxn ang="0">
                  <a:pos x="5" y="7"/>
                </a:cxn>
                <a:cxn ang="0">
                  <a:pos x="0" y="0"/>
                </a:cxn>
                <a:cxn ang="0">
                  <a:pos x="0" y="72"/>
                </a:cxn>
                <a:cxn ang="0">
                  <a:pos x="5" y="69"/>
                </a:cxn>
                <a:cxn ang="0">
                  <a:pos x="5" y="7"/>
                </a:cxn>
              </a:cxnLst>
              <a:rect l="txL" t="txT" r="txR" b="txB"/>
              <a:pathLst>
                <a:path w="5" h="72">
                  <a:moveTo>
                    <a:pt x="5" y="7"/>
                  </a:moveTo>
                  <a:lnTo>
                    <a:pt x="0" y="0"/>
                  </a:lnTo>
                  <a:lnTo>
                    <a:pt x="0" y="72"/>
                  </a:lnTo>
                  <a:lnTo>
                    <a:pt x="5" y="69"/>
                  </a:lnTo>
                  <a:lnTo>
                    <a:pt x="5" y="7"/>
                  </a:lnTo>
                  <a:close/>
                </a:path>
              </a:pathLst>
            </a:custGeom>
            <a:solidFill>
              <a:srgbClr val="D1D1D1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523" name="Freeform 15"/>
            <p:cNvSpPr/>
            <p:nvPr/>
          </p:nvSpPr>
          <p:spPr>
            <a:xfrm>
              <a:off x="2061" y="2854"/>
              <a:ext cx="2" cy="27"/>
            </a:xfrm>
            <a:custGeom>
              <a:avLst/>
              <a:gdLst>
                <a:gd name="txL" fmla="*/ 0 w 5"/>
                <a:gd name="txT" fmla="*/ 0 h 83"/>
                <a:gd name="txR" fmla="*/ 5 w 5"/>
                <a:gd name="txB" fmla="*/ 83 h 83"/>
              </a:gdLst>
              <a:ahLst/>
              <a:cxnLst>
                <a:cxn ang="0">
                  <a:pos x="5" y="6"/>
                </a:cxn>
                <a:cxn ang="0">
                  <a:pos x="0" y="0"/>
                </a:cxn>
                <a:cxn ang="0">
                  <a:pos x="0" y="83"/>
                </a:cxn>
                <a:cxn ang="0">
                  <a:pos x="5" y="78"/>
                </a:cxn>
                <a:cxn ang="0">
                  <a:pos x="5" y="6"/>
                </a:cxn>
              </a:cxnLst>
              <a:rect l="txL" t="txT" r="txR" b="txB"/>
              <a:pathLst>
                <a:path w="5" h="83">
                  <a:moveTo>
                    <a:pt x="5" y="6"/>
                  </a:moveTo>
                  <a:lnTo>
                    <a:pt x="0" y="0"/>
                  </a:lnTo>
                  <a:lnTo>
                    <a:pt x="0" y="83"/>
                  </a:lnTo>
                  <a:lnTo>
                    <a:pt x="5" y="78"/>
                  </a:lnTo>
                  <a:lnTo>
                    <a:pt x="5" y="6"/>
                  </a:lnTo>
                  <a:close/>
                </a:path>
              </a:pathLst>
            </a:custGeom>
            <a:solidFill>
              <a:srgbClr val="D3D3D3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524" name="Freeform 16"/>
            <p:cNvSpPr/>
            <p:nvPr/>
          </p:nvSpPr>
          <p:spPr>
            <a:xfrm>
              <a:off x="2060" y="2852"/>
              <a:ext cx="1" cy="30"/>
            </a:xfrm>
            <a:custGeom>
              <a:avLst/>
              <a:gdLst>
                <a:gd name="txL" fmla="*/ 0 w 5"/>
                <a:gd name="txT" fmla="*/ 0 h 92"/>
                <a:gd name="txR" fmla="*/ 5 w 5"/>
                <a:gd name="txB" fmla="*/ 92 h 92"/>
              </a:gdLst>
              <a:ahLst/>
              <a:cxnLst>
                <a:cxn ang="0">
                  <a:pos x="5" y="6"/>
                </a:cxn>
                <a:cxn ang="0">
                  <a:pos x="0" y="0"/>
                </a:cxn>
                <a:cxn ang="0">
                  <a:pos x="0" y="92"/>
                </a:cxn>
                <a:cxn ang="0">
                  <a:pos x="5" y="89"/>
                </a:cxn>
                <a:cxn ang="0">
                  <a:pos x="5" y="6"/>
                </a:cxn>
              </a:cxnLst>
              <a:rect l="txL" t="txT" r="txR" b="txB"/>
              <a:pathLst>
                <a:path w="5" h="92">
                  <a:moveTo>
                    <a:pt x="5" y="6"/>
                  </a:moveTo>
                  <a:lnTo>
                    <a:pt x="0" y="0"/>
                  </a:lnTo>
                  <a:lnTo>
                    <a:pt x="0" y="92"/>
                  </a:lnTo>
                  <a:lnTo>
                    <a:pt x="5" y="89"/>
                  </a:lnTo>
                  <a:lnTo>
                    <a:pt x="5" y="6"/>
                  </a:lnTo>
                  <a:close/>
                </a:path>
              </a:pathLst>
            </a:custGeom>
            <a:solidFill>
              <a:srgbClr val="D5D5D5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525" name="Freeform 17"/>
            <p:cNvSpPr/>
            <p:nvPr/>
          </p:nvSpPr>
          <p:spPr>
            <a:xfrm>
              <a:off x="2058" y="2849"/>
              <a:ext cx="2" cy="35"/>
            </a:xfrm>
            <a:custGeom>
              <a:avLst/>
              <a:gdLst>
                <a:gd name="txL" fmla="*/ 0 w 6"/>
                <a:gd name="txT" fmla="*/ 0 h 103"/>
                <a:gd name="txR" fmla="*/ 6 w 6"/>
                <a:gd name="txB" fmla="*/ 103 h 103"/>
              </a:gdLst>
              <a:ahLst/>
              <a:cxnLst>
                <a:cxn ang="0">
                  <a:pos x="6" y="7"/>
                </a:cxn>
                <a:cxn ang="0">
                  <a:pos x="0" y="0"/>
                </a:cxn>
                <a:cxn ang="0">
                  <a:pos x="0" y="103"/>
                </a:cxn>
                <a:cxn ang="0">
                  <a:pos x="6" y="99"/>
                </a:cxn>
                <a:cxn ang="0">
                  <a:pos x="6" y="7"/>
                </a:cxn>
              </a:cxnLst>
              <a:rect l="txL" t="txT" r="txR" b="txB"/>
              <a:pathLst>
                <a:path w="6" h="103">
                  <a:moveTo>
                    <a:pt x="6" y="7"/>
                  </a:moveTo>
                  <a:lnTo>
                    <a:pt x="0" y="0"/>
                  </a:lnTo>
                  <a:lnTo>
                    <a:pt x="0" y="103"/>
                  </a:lnTo>
                  <a:lnTo>
                    <a:pt x="6" y="99"/>
                  </a:lnTo>
                  <a:lnTo>
                    <a:pt x="6" y="7"/>
                  </a:lnTo>
                  <a:close/>
                </a:path>
              </a:pathLst>
            </a:custGeom>
            <a:solidFill>
              <a:srgbClr val="D7D7D7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526" name="Freeform 18"/>
            <p:cNvSpPr/>
            <p:nvPr/>
          </p:nvSpPr>
          <p:spPr>
            <a:xfrm>
              <a:off x="2058" y="2882"/>
              <a:ext cx="2" cy="121"/>
            </a:xfrm>
            <a:custGeom>
              <a:avLst/>
              <a:gdLst>
                <a:gd name="txL" fmla="*/ 0 w 6"/>
                <a:gd name="txT" fmla="*/ 0 h 362"/>
                <a:gd name="txR" fmla="*/ 6 w 6"/>
                <a:gd name="txB" fmla="*/ 362 h 362"/>
              </a:gdLst>
              <a:ahLst/>
              <a:cxnLst>
                <a:cxn ang="0">
                  <a:pos x="6" y="0"/>
                </a:cxn>
                <a:cxn ang="0">
                  <a:pos x="0" y="4"/>
                </a:cxn>
                <a:cxn ang="0">
                  <a:pos x="0" y="352"/>
                </a:cxn>
                <a:cxn ang="0">
                  <a:pos x="6" y="362"/>
                </a:cxn>
                <a:cxn ang="0">
                  <a:pos x="6" y="0"/>
                </a:cxn>
              </a:cxnLst>
              <a:rect l="txL" t="txT" r="txR" b="txB"/>
              <a:pathLst>
                <a:path w="6" h="362">
                  <a:moveTo>
                    <a:pt x="6" y="0"/>
                  </a:moveTo>
                  <a:lnTo>
                    <a:pt x="0" y="4"/>
                  </a:lnTo>
                  <a:lnTo>
                    <a:pt x="0" y="352"/>
                  </a:lnTo>
                  <a:lnTo>
                    <a:pt x="6" y="362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D7D7D7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527" name="Freeform 19"/>
            <p:cNvSpPr/>
            <p:nvPr/>
          </p:nvSpPr>
          <p:spPr>
            <a:xfrm>
              <a:off x="2060" y="2881"/>
              <a:ext cx="1" cy="123"/>
            </a:xfrm>
            <a:custGeom>
              <a:avLst/>
              <a:gdLst>
                <a:gd name="txL" fmla="*/ 0 w 5"/>
                <a:gd name="txT" fmla="*/ 0 h 369"/>
                <a:gd name="txR" fmla="*/ 5 w 5"/>
                <a:gd name="txB" fmla="*/ 369 h 369"/>
              </a:gdLst>
              <a:ahLst/>
              <a:cxnLst>
                <a:cxn ang="0">
                  <a:pos x="5" y="0"/>
                </a:cxn>
                <a:cxn ang="0">
                  <a:pos x="0" y="3"/>
                </a:cxn>
                <a:cxn ang="0">
                  <a:pos x="0" y="365"/>
                </a:cxn>
                <a:cxn ang="0">
                  <a:pos x="2" y="369"/>
                </a:cxn>
                <a:cxn ang="0">
                  <a:pos x="5" y="365"/>
                </a:cxn>
                <a:cxn ang="0">
                  <a:pos x="5" y="0"/>
                </a:cxn>
              </a:cxnLst>
              <a:rect l="txL" t="txT" r="txR" b="txB"/>
              <a:pathLst>
                <a:path w="5" h="369">
                  <a:moveTo>
                    <a:pt x="5" y="0"/>
                  </a:moveTo>
                  <a:lnTo>
                    <a:pt x="0" y="3"/>
                  </a:lnTo>
                  <a:lnTo>
                    <a:pt x="0" y="365"/>
                  </a:lnTo>
                  <a:lnTo>
                    <a:pt x="2" y="369"/>
                  </a:lnTo>
                  <a:lnTo>
                    <a:pt x="5" y="365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D5D5D5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528" name="Freeform 20"/>
            <p:cNvSpPr/>
            <p:nvPr/>
          </p:nvSpPr>
          <p:spPr>
            <a:xfrm>
              <a:off x="2061" y="2880"/>
              <a:ext cx="2" cy="123"/>
            </a:xfrm>
            <a:custGeom>
              <a:avLst/>
              <a:gdLst>
                <a:gd name="txL" fmla="*/ 0 w 5"/>
                <a:gd name="txT" fmla="*/ 0 h 370"/>
                <a:gd name="txR" fmla="*/ 5 w 5"/>
                <a:gd name="txB" fmla="*/ 370 h 370"/>
              </a:gdLst>
              <a:ahLst/>
              <a:cxnLst>
                <a:cxn ang="0">
                  <a:pos x="5" y="0"/>
                </a:cxn>
                <a:cxn ang="0">
                  <a:pos x="0" y="5"/>
                </a:cxn>
                <a:cxn ang="0">
                  <a:pos x="0" y="370"/>
                </a:cxn>
                <a:cxn ang="0">
                  <a:pos x="5" y="364"/>
                </a:cxn>
                <a:cxn ang="0">
                  <a:pos x="5" y="0"/>
                </a:cxn>
              </a:cxnLst>
              <a:rect l="txL" t="txT" r="txR" b="txB"/>
              <a:pathLst>
                <a:path w="5" h="370">
                  <a:moveTo>
                    <a:pt x="5" y="0"/>
                  </a:moveTo>
                  <a:lnTo>
                    <a:pt x="0" y="5"/>
                  </a:lnTo>
                  <a:lnTo>
                    <a:pt x="0" y="370"/>
                  </a:lnTo>
                  <a:lnTo>
                    <a:pt x="5" y="364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D3D3D3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529" name="Freeform 21"/>
            <p:cNvSpPr/>
            <p:nvPr/>
          </p:nvSpPr>
          <p:spPr>
            <a:xfrm>
              <a:off x="2063" y="2879"/>
              <a:ext cx="2" cy="122"/>
            </a:xfrm>
            <a:custGeom>
              <a:avLst/>
              <a:gdLst>
                <a:gd name="txL" fmla="*/ 0 w 5"/>
                <a:gd name="txT" fmla="*/ 0 h 367"/>
                <a:gd name="txR" fmla="*/ 5 w 5"/>
                <a:gd name="txB" fmla="*/ 367 h 367"/>
              </a:gdLst>
              <a:ahLst/>
              <a:cxnLst>
                <a:cxn ang="0">
                  <a:pos x="5" y="0"/>
                </a:cxn>
                <a:cxn ang="0">
                  <a:pos x="0" y="3"/>
                </a:cxn>
                <a:cxn ang="0">
                  <a:pos x="0" y="367"/>
                </a:cxn>
                <a:cxn ang="0">
                  <a:pos x="2" y="362"/>
                </a:cxn>
                <a:cxn ang="0">
                  <a:pos x="5" y="359"/>
                </a:cxn>
                <a:cxn ang="0">
                  <a:pos x="5" y="0"/>
                </a:cxn>
              </a:cxnLst>
              <a:rect l="txL" t="txT" r="txR" b="txB"/>
              <a:pathLst>
                <a:path w="5" h="367">
                  <a:moveTo>
                    <a:pt x="5" y="0"/>
                  </a:moveTo>
                  <a:lnTo>
                    <a:pt x="0" y="3"/>
                  </a:lnTo>
                  <a:lnTo>
                    <a:pt x="0" y="367"/>
                  </a:lnTo>
                  <a:lnTo>
                    <a:pt x="2" y="362"/>
                  </a:lnTo>
                  <a:lnTo>
                    <a:pt x="5" y="359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D1D1D1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530" name="Freeform 22"/>
            <p:cNvSpPr/>
            <p:nvPr/>
          </p:nvSpPr>
          <p:spPr>
            <a:xfrm>
              <a:off x="2065" y="2878"/>
              <a:ext cx="2" cy="120"/>
            </a:xfrm>
            <a:custGeom>
              <a:avLst/>
              <a:gdLst>
                <a:gd name="txL" fmla="*/ 0 w 6"/>
                <a:gd name="txT" fmla="*/ 0 h 362"/>
                <a:gd name="txR" fmla="*/ 6 w 6"/>
                <a:gd name="txB" fmla="*/ 362 h 362"/>
              </a:gdLst>
              <a:ahLst/>
              <a:cxnLst>
                <a:cxn ang="0">
                  <a:pos x="6" y="0"/>
                </a:cxn>
                <a:cxn ang="0">
                  <a:pos x="0" y="3"/>
                </a:cxn>
                <a:cxn ang="0">
                  <a:pos x="0" y="362"/>
                </a:cxn>
                <a:cxn ang="0">
                  <a:pos x="6" y="353"/>
                </a:cxn>
                <a:cxn ang="0">
                  <a:pos x="6" y="0"/>
                </a:cxn>
              </a:cxnLst>
              <a:rect l="txL" t="txT" r="txR" b="txB"/>
              <a:pathLst>
                <a:path w="6" h="362">
                  <a:moveTo>
                    <a:pt x="6" y="0"/>
                  </a:moveTo>
                  <a:lnTo>
                    <a:pt x="0" y="3"/>
                  </a:lnTo>
                  <a:lnTo>
                    <a:pt x="0" y="362"/>
                  </a:lnTo>
                  <a:lnTo>
                    <a:pt x="6" y="353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D0D0D0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531" name="Freeform 23"/>
            <p:cNvSpPr/>
            <p:nvPr/>
          </p:nvSpPr>
          <p:spPr>
            <a:xfrm>
              <a:off x="2067" y="2876"/>
              <a:ext cx="2" cy="119"/>
            </a:xfrm>
            <a:custGeom>
              <a:avLst/>
              <a:gdLst>
                <a:gd name="txL" fmla="*/ 0 w 6"/>
                <a:gd name="txT" fmla="*/ 0 h 358"/>
                <a:gd name="txR" fmla="*/ 6 w 6"/>
                <a:gd name="txB" fmla="*/ 358 h 358"/>
              </a:gdLst>
              <a:ahLst/>
              <a:cxnLst>
                <a:cxn ang="0">
                  <a:pos x="6" y="0"/>
                </a:cxn>
                <a:cxn ang="0">
                  <a:pos x="0" y="5"/>
                </a:cxn>
                <a:cxn ang="0">
                  <a:pos x="0" y="358"/>
                </a:cxn>
                <a:cxn ang="0">
                  <a:pos x="6" y="349"/>
                </a:cxn>
                <a:cxn ang="0">
                  <a:pos x="6" y="0"/>
                </a:cxn>
              </a:cxnLst>
              <a:rect l="txL" t="txT" r="txR" b="txB"/>
              <a:pathLst>
                <a:path w="6" h="358">
                  <a:moveTo>
                    <a:pt x="6" y="0"/>
                  </a:moveTo>
                  <a:lnTo>
                    <a:pt x="0" y="5"/>
                  </a:lnTo>
                  <a:lnTo>
                    <a:pt x="0" y="358"/>
                  </a:lnTo>
                  <a:lnTo>
                    <a:pt x="6" y="349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CDCDCD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532" name="Freeform 24"/>
            <p:cNvSpPr/>
            <p:nvPr/>
          </p:nvSpPr>
          <p:spPr>
            <a:xfrm>
              <a:off x="2056" y="2848"/>
              <a:ext cx="2" cy="37"/>
            </a:xfrm>
            <a:custGeom>
              <a:avLst/>
              <a:gdLst>
                <a:gd name="txL" fmla="*/ 0 w 5"/>
                <a:gd name="txT" fmla="*/ 0 h 110"/>
                <a:gd name="txR" fmla="*/ 5 w 5"/>
                <a:gd name="txB" fmla="*/ 110 h 110"/>
              </a:gdLst>
              <a:ahLst/>
              <a:cxnLst>
                <a:cxn ang="0">
                  <a:pos x="5" y="107"/>
                </a:cxn>
                <a:cxn ang="0">
                  <a:pos x="5" y="4"/>
                </a:cxn>
                <a:cxn ang="0">
                  <a:pos x="0" y="0"/>
                </a:cxn>
                <a:cxn ang="0">
                  <a:pos x="0" y="110"/>
                </a:cxn>
                <a:cxn ang="0">
                  <a:pos x="1" y="109"/>
                </a:cxn>
                <a:cxn ang="0">
                  <a:pos x="5" y="107"/>
                </a:cxn>
              </a:cxnLst>
              <a:rect l="txL" t="txT" r="txR" b="txB"/>
              <a:pathLst>
                <a:path w="5" h="110">
                  <a:moveTo>
                    <a:pt x="5" y="107"/>
                  </a:moveTo>
                  <a:lnTo>
                    <a:pt x="5" y="4"/>
                  </a:lnTo>
                  <a:lnTo>
                    <a:pt x="0" y="0"/>
                  </a:lnTo>
                  <a:lnTo>
                    <a:pt x="0" y="110"/>
                  </a:lnTo>
                  <a:lnTo>
                    <a:pt x="1" y="109"/>
                  </a:lnTo>
                  <a:lnTo>
                    <a:pt x="5" y="107"/>
                  </a:lnTo>
                  <a:close/>
                </a:path>
              </a:pathLst>
            </a:custGeom>
            <a:solidFill>
              <a:srgbClr val="DADADA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533" name="Freeform 25"/>
            <p:cNvSpPr/>
            <p:nvPr/>
          </p:nvSpPr>
          <p:spPr>
            <a:xfrm>
              <a:off x="2056" y="2884"/>
              <a:ext cx="2" cy="116"/>
            </a:xfrm>
            <a:custGeom>
              <a:avLst/>
              <a:gdLst>
                <a:gd name="txL" fmla="*/ 0 w 5"/>
                <a:gd name="txT" fmla="*/ 0 h 348"/>
                <a:gd name="txR" fmla="*/ 5 w 5"/>
                <a:gd name="txB" fmla="*/ 348 h 348"/>
              </a:gdLst>
              <a:ahLst/>
              <a:cxnLst>
                <a:cxn ang="0">
                  <a:pos x="5" y="348"/>
                </a:cxn>
                <a:cxn ang="0">
                  <a:pos x="5" y="0"/>
                </a:cxn>
                <a:cxn ang="0">
                  <a:pos x="1" y="2"/>
                </a:cxn>
                <a:cxn ang="0">
                  <a:pos x="0" y="3"/>
                </a:cxn>
                <a:cxn ang="0">
                  <a:pos x="0" y="340"/>
                </a:cxn>
                <a:cxn ang="0">
                  <a:pos x="5" y="348"/>
                </a:cxn>
              </a:cxnLst>
              <a:rect l="txL" t="txT" r="txR" b="txB"/>
              <a:pathLst>
                <a:path w="5" h="348">
                  <a:moveTo>
                    <a:pt x="5" y="348"/>
                  </a:moveTo>
                  <a:lnTo>
                    <a:pt x="5" y="0"/>
                  </a:lnTo>
                  <a:lnTo>
                    <a:pt x="1" y="2"/>
                  </a:lnTo>
                  <a:lnTo>
                    <a:pt x="0" y="3"/>
                  </a:lnTo>
                  <a:lnTo>
                    <a:pt x="0" y="340"/>
                  </a:lnTo>
                  <a:lnTo>
                    <a:pt x="5" y="348"/>
                  </a:lnTo>
                  <a:close/>
                </a:path>
              </a:pathLst>
            </a:custGeom>
            <a:solidFill>
              <a:srgbClr val="DADADA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534" name="Freeform 26"/>
            <p:cNvSpPr/>
            <p:nvPr/>
          </p:nvSpPr>
          <p:spPr>
            <a:xfrm>
              <a:off x="2056" y="746"/>
              <a:ext cx="2" cy="2103"/>
            </a:xfrm>
            <a:custGeom>
              <a:avLst/>
              <a:gdLst>
                <a:gd name="txL" fmla="*/ 0 w 5"/>
                <a:gd name="txT" fmla="*/ 0 h 6310"/>
                <a:gd name="txR" fmla="*/ 5 w 5"/>
                <a:gd name="txB" fmla="*/ 6310 h 6310"/>
              </a:gdLst>
              <a:ahLst/>
              <a:cxnLst>
                <a:cxn ang="0">
                  <a:pos x="5" y="6310"/>
                </a:cxn>
                <a:cxn ang="0">
                  <a:pos x="5" y="6"/>
                </a:cxn>
                <a:cxn ang="0">
                  <a:pos x="2" y="2"/>
                </a:cxn>
                <a:cxn ang="0">
                  <a:pos x="0" y="0"/>
                </a:cxn>
                <a:cxn ang="0">
                  <a:pos x="0" y="6306"/>
                </a:cxn>
                <a:cxn ang="0">
                  <a:pos x="5" y="6310"/>
                </a:cxn>
              </a:cxnLst>
              <a:rect l="txL" t="txT" r="txR" b="txB"/>
              <a:pathLst>
                <a:path w="5" h="6310">
                  <a:moveTo>
                    <a:pt x="5" y="6310"/>
                  </a:moveTo>
                  <a:lnTo>
                    <a:pt x="5" y="6"/>
                  </a:lnTo>
                  <a:lnTo>
                    <a:pt x="2" y="2"/>
                  </a:lnTo>
                  <a:lnTo>
                    <a:pt x="0" y="0"/>
                  </a:lnTo>
                  <a:lnTo>
                    <a:pt x="0" y="6306"/>
                  </a:lnTo>
                  <a:lnTo>
                    <a:pt x="5" y="6310"/>
                  </a:lnTo>
                  <a:close/>
                </a:path>
              </a:pathLst>
            </a:custGeom>
            <a:solidFill>
              <a:srgbClr val="DADADA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535" name="Freeform 27"/>
            <p:cNvSpPr/>
            <p:nvPr/>
          </p:nvSpPr>
          <p:spPr>
            <a:xfrm>
              <a:off x="2041" y="737"/>
              <a:ext cx="2" cy="120"/>
            </a:xfrm>
            <a:custGeom>
              <a:avLst/>
              <a:gdLst>
                <a:gd name="txL" fmla="*/ 0 w 5"/>
                <a:gd name="txT" fmla="*/ 0 h 360"/>
                <a:gd name="txR" fmla="*/ 5 w 5"/>
                <a:gd name="txB" fmla="*/ 360 h 360"/>
              </a:gdLst>
              <a:ahLst/>
              <a:cxnLst>
                <a:cxn ang="0">
                  <a:pos x="5" y="2"/>
                </a:cxn>
                <a:cxn ang="0">
                  <a:pos x="0" y="0"/>
                </a:cxn>
                <a:cxn ang="0">
                  <a:pos x="0" y="347"/>
                </a:cxn>
                <a:cxn ang="0">
                  <a:pos x="3" y="354"/>
                </a:cxn>
                <a:cxn ang="0">
                  <a:pos x="5" y="360"/>
                </a:cxn>
                <a:cxn ang="0">
                  <a:pos x="5" y="2"/>
                </a:cxn>
              </a:cxnLst>
              <a:rect l="txL" t="txT" r="txR" b="txB"/>
              <a:pathLst>
                <a:path w="5" h="360">
                  <a:moveTo>
                    <a:pt x="5" y="2"/>
                  </a:moveTo>
                  <a:lnTo>
                    <a:pt x="0" y="0"/>
                  </a:lnTo>
                  <a:lnTo>
                    <a:pt x="0" y="347"/>
                  </a:lnTo>
                  <a:lnTo>
                    <a:pt x="3" y="354"/>
                  </a:lnTo>
                  <a:lnTo>
                    <a:pt x="5" y="360"/>
                  </a:lnTo>
                  <a:lnTo>
                    <a:pt x="5" y="2"/>
                  </a:lnTo>
                  <a:close/>
                </a:path>
              </a:pathLst>
            </a:custGeom>
            <a:solidFill>
              <a:srgbClr val="E8E8E8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536" name="Freeform 28"/>
            <p:cNvSpPr/>
            <p:nvPr/>
          </p:nvSpPr>
          <p:spPr>
            <a:xfrm>
              <a:off x="2034" y="735"/>
              <a:ext cx="1" cy="111"/>
            </a:xfrm>
            <a:custGeom>
              <a:avLst/>
              <a:gdLst>
                <a:gd name="txL" fmla="*/ 0 w 5"/>
                <a:gd name="txT" fmla="*/ 0 h 331"/>
                <a:gd name="txR" fmla="*/ 5 w 5"/>
                <a:gd name="txB" fmla="*/ 331 h 331"/>
              </a:gdLst>
              <a:ahLst/>
              <a:cxnLst>
                <a:cxn ang="0">
                  <a:pos x="5" y="1"/>
                </a:cxn>
                <a:cxn ang="0">
                  <a:pos x="0" y="0"/>
                </a:cxn>
                <a:cxn ang="0">
                  <a:pos x="0" y="329"/>
                </a:cxn>
                <a:cxn ang="0">
                  <a:pos x="2" y="329"/>
                </a:cxn>
                <a:cxn ang="0">
                  <a:pos x="5" y="331"/>
                </a:cxn>
                <a:cxn ang="0">
                  <a:pos x="5" y="1"/>
                </a:cxn>
              </a:cxnLst>
              <a:rect l="txL" t="txT" r="txR" b="txB"/>
              <a:pathLst>
                <a:path w="5" h="331">
                  <a:moveTo>
                    <a:pt x="5" y="1"/>
                  </a:moveTo>
                  <a:lnTo>
                    <a:pt x="0" y="0"/>
                  </a:lnTo>
                  <a:lnTo>
                    <a:pt x="0" y="329"/>
                  </a:lnTo>
                  <a:lnTo>
                    <a:pt x="2" y="329"/>
                  </a:lnTo>
                  <a:lnTo>
                    <a:pt x="5" y="331"/>
                  </a:lnTo>
                  <a:lnTo>
                    <a:pt x="5" y="1"/>
                  </a:lnTo>
                  <a:close/>
                </a:path>
              </a:pathLst>
            </a:custGeom>
            <a:solidFill>
              <a:srgbClr val="EFEFEF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537" name="Freeform 29"/>
            <p:cNvSpPr/>
            <p:nvPr/>
          </p:nvSpPr>
          <p:spPr>
            <a:xfrm>
              <a:off x="2035" y="736"/>
              <a:ext cx="2" cy="112"/>
            </a:xfrm>
            <a:custGeom>
              <a:avLst/>
              <a:gdLst>
                <a:gd name="txL" fmla="*/ 0 w 6"/>
                <a:gd name="txT" fmla="*/ 0 h 336"/>
                <a:gd name="txR" fmla="*/ 6 w 6"/>
                <a:gd name="txB" fmla="*/ 336 h 336"/>
              </a:gdLst>
              <a:ahLst/>
              <a:cxnLst>
                <a:cxn ang="0">
                  <a:pos x="6" y="2"/>
                </a:cxn>
                <a:cxn ang="0">
                  <a:pos x="0" y="0"/>
                </a:cxn>
                <a:cxn ang="0">
                  <a:pos x="0" y="330"/>
                </a:cxn>
                <a:cxn ang="0">
                  <a:pos x="6" y="336"/>
                </a:cxn>
                <a:cxn ang="0">
                  <a:pos x="6" y="2"/>
                </a:cxn>
              </a:cxnLst>
              <a:rect l="txL" t="txT" r="txR" b="txB"/>
              <a:pathLst>
                <a:path w="6" h="336">
                  <a:moveTo>
                    <a:pt x="6" y="2"/>
                  </a:moveTo>
                  <a:lnTo>
                    <a:pt x="0" y="0"/>
                  </a:lnTo>
                  <a:lnTo>
                    <a:pt x="0" y="330"/>
                  </a:lnTo>
                  <a:lnTo>
                    <a:pt x="6" y="336"/>
                  </a:lnTo>
                  <a:lnTo>
                    <a:pt x="6" y="2"/>
                  </a:lnTo>
                  <a:close/>
                </a:path>
              </a:pathLst>
            </a:custGeom>
            <a:solidFill>
              <a:srgbClr val="EDEDED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538" name="Freeform 30"/>
            <p:cNvSpPr/>
            <p:nvPr/>
          </p:nvSpPr>
          <p:spPr>
            <a:xfrm>
              <a:off x="2037" y="736"/>
              <a:ext cx="2" cy="113"/>
            </a:xfrm>
            <a:custGeom>
              <a:avLst/>
              <a:gdLst>
                <a:gd name="txL" fmla="*/ 0 w 5"/>
                <a:gd name="txT" fmla="*/ 0 h 339"/>
                <a:gd name="txR" fmla="*/ 5 w 5"/>
                <a:gd name="txB" fmla="*/ 339 h 339"/>
              </a:gdLst>
              <a:ahLst/>
              <a:cxnLst>
                <a:cxn ang="0">
                  <a:pos x="5" y="1"/>
                </a:cxn>
                <a:cxn ang="0">
                  <a:pos x="0" y="0"/>
                </a:cxn>
                <a:cxn ang="0">
                  <a:pos x="0" y="334"/>
                </a:cxn>
                <a:cxn ang="0">
                  <a:pos x="5" y="339"/>
                </a:cxn>
                <a:cxn ang="0">
                  <a:pos x="5" y="1"/>
                </a:cxn>
              </a:cxnLst>
              <a:rect l="txL" t="txT" r="txR" b="txB"/>
              <a:pathLst>
                <a:path w="5" h="339">
                  <a:moveTo>
                    <a:pt x="5" y="1"/>
                  </a:moveTo>
                  <a:lnTo>
                    <a:pt x="0" y="0"/>
                  </a:lnTo>
                  <a:lnTo>
                    <a:pt x="0" y="334"/>
                  </a:lnTo>
                  <a:lnTo>
                    <a:pt x="5" y="339"/>
                  </a:lnTo>
                  <a:lnTo>
                    <a:pt x="5" y="1"/>
                  </a:lnTo>
                  <a:close/>
                </a:path>
              </a:pathLst>
            </a:custGeom>
            <a:solidFill>
              <a:srgbClr val="EBEBEB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539" name="Freeform 31"/>
            <p:cNvSpPr/>
            <p:nvPr/>
          </p:nvSpPr>
          <p:spPr>
            <a:xfrm>
              <a:off x="2039" y="737"/>
              <a:ext cx="2" cy="116"/>
            </a:xfrm>
            <a:custGeom>
              <a:avLst/>
              <a:gdLst>
                <a:gd name="txL" fmla="*/ 0 w 6"/>
                <a:gd name="txT" fmla="*/ 0 h 348"/>
                <a:gd name="txR" fmla="*/ 6 w 6"/>
                <a:gd name="txB" fmla="*/ 348 h 348"/>
              </a:gdLst>
              <a:ahLst/>
              <a:cxnLst>
                <a:cxn ang="0">
                  <a:pos x="6" y="1"/>
                </a:cxn>
                <a:cxn ang="0">
                  <a:pos x="0" y="0"/>
                </a:cxn>
                <a:cxn ang="0">
                  <a:pos x="0" y="338"/>
                </a:cxn>
                <a:cxn ang="0">
                  <a:pos x="6" y="348"/>
                </a:cxn>
                <a:cxn ang="0">
                  <a:pos x="6" y="1"/>
                </a:cxn>
              </a:cxnLst>
              <a:rect l="txL" t="txT" r="txR" b="txB"/>
              <a:pathLst>
                <a:path w="6" h="348">
                  <a:moveTo>
                    <a:pt x="6" y="1"/>
                  </a:moveTo>
                  <a:lnTo>
                    <a:pt x="0" y="0"/>
                  </a:lnTo>
                  <a:lnTo>
                    <a:pt x="0" y="338"/>
                  </a:lnTo>
                  <a:lnTo>
                    <a:pt x="6" y="348"/>
                  </a:lnTo>
                  <a:lnTo>
                    <a:pt x="6" y="1"/>
                  </a:lnTo>
                  <a:close/>
                </a:path>
              </a:pathLst>
            </a:custGeom>
            <a:solidFill>
              <a:srgbClr val="EAEAEA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540" name="Freeform 32"/>
            <p:cNvSpPr/>
            <p:nvPr/>
          </p:nvSpPr>
          <p:spPr>
            <a:xfrm>
              <a:off x="2054" y="744"/>
              <a:ext cx="2" cy="2104"/>
            </a:xfrm>
            <a:custGeom>
              <a:avLst/>
              <a:gdLst>
                <a:gd name="txL" fmla="*/ 0 w 6"/>
                <a:gd name="txT" fmla="*/ 0 h 6311"/>
                <a:gd name="txR" fmla="*/ 6 w 6"/>
                <a:gd name="txB" fmla="*/ 6311 h 6311"/>
              </a:gdLst>
              <a:ahLst/>
              <a:cxnLst>
                <a:cxn ang="0">
                  <a:pos x="6" y="5"/>
                </a:cxn>
                <a:cxn ang="0">
                  <a:pos x="0" y="0"/>
                </a:cxn>
                <a:cxn ang="0">
                  <a:pos x="0" y="6305"/>
                </a:cxn>
                <a:cxn ang="0">
                  <a:pos x="6" y="6311"/>
                </a:cxn>
                <a:cxn ang="0">
                  <a:pos x="6" y="5"/>
                </a:cxn>
              </a:cxnLst>
              <a:rect l="txL" t="txT" r="txR" b="txB"/>
              <a:pathLst>
                <a:path w="6" h="6311">
                  <a:moveTo>
                    <a:pt x="6" y="5"/>
                  </a:moveTo>
                  <a:lnTo>
                    <a:pt x="0" y="0"/>
                  </a:lnTo>
                  <a:lnTo>
                    <a:pt x="0" y="6305"/>
                  </a:lnTo>
                  <a:lnTo>
                    <a:pt x="6" y="6311"/>
                  </a:lnTo>
                  <a:lnTo>
                    <a:pt x="6" y="5"/>
                  </a:lnTo>
                  <a:close/>
                </a:path>
              </a:pathLst>
            </a:custGeom>
            <a:solidFill>
              <a:srgbClr val="DADADA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541" name="Freeform 33"/>
            <p:cNvSpPr/>
            <p:nvPr/>
          </p:nvSpPr>
          <p:spPr>
            <a:xfrm>
              <a:off x="2052" y="743"/>
              <a:ext cx="2" cy="2103"/>
            </a:xfrm>
            <a:custGeom>
              <a:avLst/>
              <a:gdLst>
                <a:gd name="txL" fmla="*/ 0 w 6"/>
                <a:gd name="txT" fmla="*/ 0 h 6309"/>
                <a:gd name="txR" fmla="*/ 6 w 6"/>
                <a:gd name="txB" fmla="*/ 6309 h 6309"/>
              </a:gdLst>
              <a:ahLst/>
              <a:cxnLst>
                <a:cxn ang="0">
                  <a:pos x="6" y="4"/>
                </a:cxn>
                <a:cxn ang="0">
                  <a:pos x="0" y="0"/>
                </a:cxn>
                <a:cxn ang="0">
                  <a:pos x="0" y="6303"/>
                </a:cxn>
                <a:cxn ang="0">
                  <a:pos x="2" y="6305"/>
                </a:cxn>
                <a:cxn ang="0">
                  <a:pos x="3" y="6306"/>
                </a:cxn>
                <a:cxn ang="0">
                  <a:pos x="5" y="6308"/>
                </a:cxn>
                <a:cxn ang="0">
                  <a:pos x="6" y="6309"/>
                </a:cxn>
                <a:cxn ang="0">
                  <a:pos x="6" y="4"/>
                </a:cxn>
              </a:cxnLst>
              <a:rect l="txL" t="txT" r="txR" b="txB"/>
              <a:pathLst>
                <a:path w="6" h="6309">
                  <a:moveTo>
                    <a:pt x="6" y="4"/>
                  </a:moveTo>
                  <a:lnTo>
                    <a:pt x="0" y="0"/>
                  </a:lnTo>
                  <a:lnTo>
                    <a:pt x="0" y="6303"/>
                  </a:lnTo>
                  <a:lnTo>
                    <a:pt x="2" y="6305"/>
                  </a:lnTo>
                  <a:lnTo>
                    <a:pt x="3" y="6306"/>
                  </a:lnTo>
                  <a:lnTo>
                    <a:pt x="5" y="6308"/>
                  </a:lnTo>
                  <a:lnTo>
                    <a:pt x="6" y="6309"/>
                  </a:lnTo>
                  <a:lnTo>
                    <a:pt x="6" y="4"/>
                  </a:lnTo>
                  <a:close/>
                </a:path>
              </a:pathLst>
            </a:custGeom>
            <a:solidFill>
              <a:srgbClr val="DDDDDD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542" name="Freeform 34"/>
            <p:cNvSpPr/>
            <p:nvPr/>
          </p:nvSpPr>
          <p:spPr>
            <a:xfrm>
              <a:off x="2050" y="741"/>
              <a:ext cx="2" cy="2103"/>
            </a:xfrm>
            <a:custGeom>
              <a:avLst/>
              <a:gdLst>
                <a:gd name="txL" fmla="*/ 0 w 6"/>
                <a:gd name="txT" fmla="*/ 0 h 6308"/>
                <a:gd name="txR" fmla="*/ 6 w 6"/>
                <a:gd name="txB" fmla="*/ 6308 h 6308"/>
              </a:gdLst>
              <a:ahLst/>
              <a:cxnLst>
                <a:cxn ang="0">
                  <a:pos x="6" y="5"/>
                </a:cxn>
                <a:cxn ang="0">
                  <a:pos x="3" y="3"/>
                </a:cxn>
                <a:cxn ang="0">
                  <a:pos x="2" y="2"/>
                </a:cxn>
                <a:cxn ang="0">
                  <a:pos x="0" y="0"/>
                </a:cxn>
                <a:cxn ang="0">
                  <a:pos x="0" y="6304"/>
                </a:cxn>
                <a:cxn ang="0">
                  <a:pos x="2" y="6306"/>
                </a:cxn>
                <a:cxn ang="0">
                  <a:pos x="6" y="6308"/>
                </a:cxn>
                <a:cxn ang="0">
                  <a:pos x="6" y="5"/>
                </a:cxn>
              </a:cxnLst>
              <a:rect l="txL" t="txT" r="txR" b="txB"/>
              <a:pathLst>
                <a:path w="6" h="6308">
                  <a:moveTo>
                    <a:pt x="6" y="5"/>
                  </a:moveTo>
                  <a:lnTo>
                    <a:pt x="3" y="3"/>
                  </a:lnTo>
                  <a:lnTo>
                    <a:pt x="2" y="2"/>
                  </a:lnTo>
                  <a:lnTo>
                    <a:pt x="0" y="0"/>
                  </a:lnTo>
                  <a:lnTo>
                    <a:pt x="0" y="6304"/>
                  </a:lnTo>
                  <a:lnTo>
                    <a:pt x="2" y="6306"/>
                  </a:lnTo>
                  <a:lnTo>
                    <a:pt x="6" y="6308"/>
                  </a:lnTo>
                  <a:lnTo>
                    <a:pt x="6" y="5"/>
                  </a:lnTo>
                  <a:close/>
                </a:path>
              </a:pathLst>
            </a:custGeom>
            <a:solidFill>
              <a:srgbClr val="DEDEDE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543" name="Freeform 35"/>
            <p:cNvSpPr/>
            <p:nvPr/>
          </p:nvSpPr>
          <p:spPr>
            <a:xfrm>
              <a:off x="2048" y="740"/>
              <a:ext cx="2" cy="2103"/>
            </a:xfrm>
            <a:custGeom>
              <a:avLst/>
              <a:gdLst>
                <a:gd name="txL" fmla="*/ 0 w 5"/>
                <a:gd name="txT" fmla="*/ 0 h 6307"/>
                <a:gd name="txR" fmla="*/ 5 w 5"/>
                <a:gd name="txB" fmla="*/ 6307 h 6307"/>
              </a:gdLst>
              <a:ahLst/>
              <a:cxnLst>
                <a:cxn ang="0">
                  <a:pos x="5" y="3"/>
                </a:cxn>
                <a:cxn ang="0">
                  <a:pos x="0" y="0"/>
                </a:cxn>
                <a:cxn ang="0">
                  <a:pos x="0" y="6302"/>
                </a:cxn>
                <a:cxn ang="0">
                  <a:pos x="5" y="6307"/>
                </a:cxn>
                <a:cxn ang="0">
                  <a:pos x="5" y="3"/>
                </a:cxn>
              </a:cxnLst>
              <a:rect l="txL" t="txT" r="txR" b="txB"/>
              <a:pathLst>
                <a:path w="5" h="6307">
                  <a:moveTo>
                    <a:pt x="5" y="3"/>
                  </a:moveTo>
                  <a:lnTo>
                    <a:pt x="0" y="0"/>
                  </a:lnTo>
                  <a:lnTo>
                    <a:pt x="0" y="6302"/>
                  </a:lnTo>
                  <a:lnTo>
                    <a:pt x="5" y="6307"/>
                  </a:lnTo>
                  <a:lnTo>
                    <a:pt x="5" y="3"/>
                  </a:lnTo>
                  <a:close/>
                </a:path>
              </a:pathLst>
            </a:custGeom>
            <a:solidFill>
              <a:srgbClr val="E0E0E0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544" name="Freeform 36"/>
            <p:cNvSpPr/>
            <p:nvPr/>
          </p:nvSpPr>
          <p:spPr>
            <a:xfrm>
              <a:off x="2047" y="739"/>
              <a:ext cx="1" cy="2102"/>
            </a:xfrm>
            <a:custGeom>
              <a:avLst/>
              <a:gdLst>
                <a:gd name="txL" fmla="*/ 0 w 5"/>
                <a:gd name="txT" fmla="*/ 0 h 6305"/>
                <a:gd name="txR" fmla="*/ 5 w 5"/>
                <a:gd name="txB" fmla="*/ 6305 h 6305"/>
              </a:gdLst>
              <a:ahLst/>
              <a:cxnLst>
                <a:cxn ang="0">
                  <a:pos x="5" y="3"/>
                </a:cxn>
                <a:cxn ang="0">
                  <a:pos x="0" y="0"/>
                </a:cxn>
                <a:cxn ang="0">
                  <a:pos x="0" y="6301"/>
                </a:cxn>
                <a:cxn ang="0">
                  <a:pos x="5" y="6305"/>
                </a:cxn>
                <a:cxn ang="0">
                  <a:pos x="5" y="3"/>
                </a:cxn>
              </a:cxnLst>
              <a:rect l="txL" t="txT" r="txR" b="txB"/>
              <a:pathLst>
                <a:path w="5" h="6305">
                  <a:moveTo>
                    <a:pt x="5" y="3"/>
                  </a:moveTo>
                  <a:lnTo>
                    <a:pt x="0" y="0"/>
                  </a:lnTo>
                  <a:lnTo>
                    <a:pt x="0" y="6301"/>
                  </a:lnTo>
                  <a:lnTo>
                    <a:pt x="5" y="6305"/>
                  </a:lnTo>
                  <a:lnTo>
                    <a:pt x="5" y="3"/>
                  </a:lnTo>
                  <a:close/>
                </a:path>
              </a:pathLst>
            </a:custGeom>
            <a:solidFill>
              <a:srgbClr val="E2E2E2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545" name="Freeform 37"/>
            <p:cNvSpPr/>
            <p:nvPr/>
          </p:nvSpPr>
          <p:spPr>
            <a:xfrm>
              <a:off x="2045" y="738"/>
              <a:ext cx="2" cy="2102"/>
            </a:xfrm>
            <a:custGeom>
              <a:avLst/>
              <a:gdLst>
                <a:gd name="txL" fmla="*/ 0 w 6"/>
                <a:gd name="txT" fmla="*/ 0 h 6304"/>
                <a:gd name="txR" fmla="*/ 6 w 6"/>
                <a:gd name="txB" fmla="*/ 6304 h 6304"/>
              </a:gdLst>
              <a:ahLst/>
              <a:cxnLst>
                <a:cxn ang="0">
                  <a:pos x="6" y="3"/>
                </a:cxn>
                <a:cxn ang="0">
                  <a:pos x="0" y="0"/>
                </a:cxn>
                <a:cxn ang="0">
                  <a:pos x="0" y="375"/>
                </a:cxn>
                <a:cxn ang="0">
                  <a:pos x="1" y="385"/>
                </a:cxn>
                <a:cxn ang="0">
                  <a:pos x="3" y="397"/>
                </a:cxn>
                <a:cxn ang="0">
                  <a:pos x="5" y="425"/>
                </a:cxn>
                <a:cxn ang="0">
                  <a:pos x="4" y="437"/>
                </a:cxn>
                <a:cxn ang="0">
                  <a:pos x="3" y="443"/>
                </a:cxn>
                <a:cxn ang="0">
                  <a:pos x="3" y="450"/>
                </a:cxn>
                <a:cxn ang="0">
                  <a:pos x="1" y="461"/>
                </a:cxn>
                <a:cxn ang="0">
                  <a:pos x="0" y="473"/>
                </a:cxn>
                <a:cxn ang="0">
                  <a:pos x="0" y="6299"/>
                </a:cxn>
                <a:cxn ang="0">
                  <a:pos x="6" y="6304"/>
                </a:cxn>
                <a:cxn ang="0">
                  <a:pos x="6" y="3"/>
                </a:cxn>
              </a:cxnLst>
              <a:rect l="txL" t="txT" r="txR" b="txB"/>
              <a:pathLst>
                <a:path w="6" h="6304">
                  <a:moveTo>
                    <a:pt x="6" y="3"/>
                  </a:moveTo>
                  <a:lnTo>
                    <a:pt x="0" y="0"/>
                  </a:lnTo>
                  <a:lnTo>
                    <a:pt x="0" y="375"/>
                  </a:lnTo>
                  <a:lnTo>
                    <a:pt x="1" y="385"/>
                  </a:lnTo>
                  <a:lnTo>
                    <a:pt x="3" y="397"/>
                  </a:lnTo>
                  <a:lnTo>
                    <a:pt x="5" y="425"/>
                  </a:lnTo>
                  <a:lnTo>
                    <a:pt x="4" y="437"/>
                  </a:lnTo>
                  <a:lnTo>
                    <a:pt x="3" y="443"/>
                  </a:lnTo>
                  <a:lnTo>
                    <a:pt x="3" y="450"/>
                  </a:lnTo>
                  <a:lnTo>
                    <a:pt x="1" y="461"/>
                  </a:lnTo>
                  <a:lnTo>
                    <a:pt x="0" y="473"/>
                  </a:lnTo>
                  <a:lnTo>
                    <a:pt x="0" y="6299"/>
                  </a:lnTo>
                  <a:lnTo>
                    <a:pt x="6" y="6304"/>
                  </a:lnTo>
                  <a:lnTo>
                    <a:pt x="6" y="3"/>
                  </a:lnTo>
                  <a:close/>
                </a:path>
              </a:pathLst>
            </a:custGeom>
            <a:solidFill>
              <a:srgbClr val="E4E4E4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546" name="Freeform 38"/>
            <p:cNvSpPr/>
            <p:nvPr/>
          </p:nvSpPr>
          <p:spPr>
            <a:xfrm>
              <a:off x="2043" y="738"/>
              <a:ext cx="2" cy="125"/>
            </a:xfrm>
            <a:custGeom>
              <a:avLst/>
              <a:gdLst>
                <a:gd name="txL" fmla="*/ 0 w 6"/>
                <a:gd name="txT" fmla="*/ 0 h 377"/>
                <a:gd name="txR" fmla="*/ 6 w 6"/>
                <a:gd name="txB" fmla="*/ 377 h 377"/>
              </a:gdLst>
              <a:ahLst/>
              <a:cxnLst>
                <a:cxn ang="0">
                  <a:pos x="6" y="2"/>
                </a:cxn>
                <a:cxn ang="0">
                  <a:pos x="0" y="0"/>
                </a:cxn>
                <a:cxn ang="0">
                  <a:pos x="0" y="358"/>
                </a:cxn>
                <a:cxn ang="0">
                  <a:pos x="6" y="377"/>
                </a:cxn>
                <a:cxn ang="0">
                  <a:pos x="6" y="2"/>
                </a:cxn>
              </a:cxnLst>
              <a:rect l="txL" t="txT" r="txR" b="txB"/>
              <a:pathLst>
                <a:path w="6" h="377">
                  <a:moveTo>
                    <a:pt x="6" y="2"/>
                  </a:moveTo>
                  <a:lnTo>
                    <a:pt x="0" y="0"/>
                  </a:lnTo>
                  <a:lnTo>
                    <a:pt x="0" y="358"/>
                  </a:lnTo>
                  <a:lnTo>
                    <a:pt x="6" y="377"/>
                  </a:lnTo>
                  <a:lnTo>
                    <a:pt x="6" y="2"/>
                  </a:lnTo>
                  <a:close/>
                </a:path>
              </a:pathLst>
            </a:custGeom>
            <a:solidFill>
              <a:srgbClr val="E6E6E6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547" name="Freeform 39"/>
            <p:cNvSpPr/>
            <p:nvPr/>
          </p:nvSpPr>
          <p:spPr>
            <a:xfrm>
              <a:off x="2028" y="735"/>
              <a:ext cx="2" cy="111"/>
            </a:xfrm>
            <a:custGeom>
              <a:avLst/>
              <a:gdLst>
                <a:gd name="txL" fmla="*/ 0 w 5"/>
                <a:gd name="txT" fmla="*/ 0 h 331"/>
                <a:gd name="txR" fmla="*/ 5 w 5"/>
                <a:gd name="txB" fmla="*/ 331 h 331"/>
              </a:gdLst>
              <a:ahLst/>
              <a:cxnLst>
                <a:cxn ang="0">
                  <a:pos x="5" y="0"/>
                </a:cxn>
                <a:cxn ang="0">
                  <a:pos x="0" y="1"/>
                </a:cxn>
                <a:cxn ang="0">
                  <a:pos x="0" y="331"/>
                </a:cxn>
                <a:cxn ang="0">
                  <a:pos x="5" y="329"/>
                </a:cxn>
                <a:cxn ang="0">
                  <a:pos x="5" y="0"/>
                </a:cxn>
              </a:cxnLst>
              <a:rect l="txL" t="txT" r="txR" b="txB"/>
              <a:pathLst>
                <a:path w="5" h="331">
                  <a:moveTo>
                    <a:pt x="5" y="0"/>
                  </a:moveTo>
                  <a:lnTo>
                    <a:pt x="0" y="1"/>
                  </a:lnTo>
                  <a:lnTo>
                    <a:pt x="0" y="331"/>
                  </a:lnTo>
                  <a:lnTo>
                    <a:pt x="5" y="329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F5F5F5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548" name="Freeform 40"/>
            <p:cNvSpPr/>
            <p:nvPr/>
          </p:nvSpPr>
          <p:spPr>
            <a:xfrm>
              <a:off x="2030" y="735"/>
              <a:ext cx="2" cy="110"/>
            </a:xfrm>
            <a:custGeom>
              <a:avLst/>
              <a:gdLst>
                <a:gd name="txL" fmla="*/ 0 w 6"/>
                <a:gd name="txT" fmla="*/ 0 h 329"/>
                <a:gd name="txR" fmla="*/ 6 w 6"/>
                <a:gd name="txB" fmla="*/ 329 h 329"/>
              </a:gdLst>
              <a:ahLst/>
              <a:cxnLst>
                <a:cxn ang="0">
                  <a:pos x="6" y="0"/>
                </a:cxn>
                <a:cxn ang="0">
                  <a:pos x="0" y="0"/>
                </a:cxn>
                <a:cxn ang="0">
                  <a:pos x="0" y="329"/>
                </a:cxn>
                <a:cxn ang="0">
                  <a:pos x="6" y="328"/>
                </a:cxn>
                <a:cxn ang="0">
                  <a:pos x="6" y="0"/>
                </a:cxn>
              </a:cxnLst>
              <a:rect l="txL" t="txT" r="txR" b="txB"/>
              <a:pathLst>
                <a:path w="6" h="329">
                  <a:moveTo>
                    <a:pt x="6" y="0"/>
                  </a:moveTo>
                  <a:lnTo>
                    <a:pt x="0" y="0"/>
                  </a:lnTo>
                  <a:lnTo>
                    <a:pt x="0" y="329"/>
                  </a:lnTo>
                  <a:lnTo>
                    <a:pt x="6" y="328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F3F3F3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549" name="Freeform 41"/>
            <p:cNvSpPr/>
            <p:nvPr/>
          </p:nvSpPr>
          <p:spPr>
            <a:xfrm>
              <a:off x="2026" y="736"/>
              <a:ext cx="2" cy="112"/>
            </a:xfrm>
            <a:custGeom>
              <a:avLst/>
              <a:gdLst>
                <a:gd name="txL" fmla="*/ 0 w 6"/>
                <a:gd name="txT" fmla="*/ 0 h 336"/>
                <a:gd name="txR" fmla="*/ 6 w 6"/>
                <a:gd name="txB" fmla="*/ 336 h 336"/>
              </a:gdLst>
              <a:ahLst/>
              <a:cxnLst>
                <a:cxn ang="0">
                  <a:pos x="6" y="0"/>
                </a:cxn>
                <a:cxn ang="0">
                  <a:pos x="0" y="2"/>
                </a:cxn>
                <a:cxn ang="0">
                  <a:pos x="0" y="336"/>
                </a:cxn>
                <a:cxn ang="0">
                  <a:pos x="6" y="330"/>
                </a:cxn>
                <a:cxn ang="0">
                  <a:pos x="6" y="0"/>
                </a:cxn>
              </a:cxnLst>
              <a:rect l="txL" t="txT" r="txR" b="txB"/>
              <a:pathLst>
                <a:path w="6" h="336">
                  <a:moveTo>
                    <a:pt x="6" y="0"/>
                  </a:moveTo>
                  <a:lnTo>
                    <a:pt x="0" y="2"/>
                  </a:lnTo>
                  <a:lnTo>
                    <a:pt x="0" y="336"/>
                  </a:lnTo>
                  <a:lnTo>
                    <a:pt x="6" y="330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F7F7F7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550" name="Freeform 42"/>
            <p:cNvSpPr/>
            <p:nvPr/>
          </p:nvSpPr>
          <p:spPr>
            <a:xfrm>
              <a:off x="2025" y="736"/>
              <a:ext cx="1" cy="113"/>
            </a:xfrm>
            <a:custGeom>
              <a:avLst/>
              <a:gdLst>
                <a:gd name="txL" fmla="*/ 0 w 5"/>
                <a:gd name="txT" fmla="*/ 0 h 339"/>
                <a:gd name="txR" fmla="*/ 5 w 5"/>
                <a:gd name="txB" fmla="*/ 339 h 339"/>
              </a:gdLst>
              <a:ahLst/>
              <a:cxnLst>
                <a:cxn ang="0">
                  <a:pos x="5" y="0"/>
                </a:cxn>
                <a:cxn ang="0">
                  <a:pos x="0" y="1"/>
                </a:cxn>
                <a:cxn ang="0">
                  <a:pos x="0" y="339"/>
                </a:cxn>
                <a:cxn ang="0">
                  <a:pos x="5" y="334"/>
                </a:cxn>
                <a:cxn ang="0">
                  <a:pos x="5" y="0"/>
                </a:cxn>
              </a:cxnLst>
              <a:rect l="txL" t="txT" r="txR" b="txB"/>
              <a:pathLst>
                <a:path w="5" h="339">
                  <a:moveTo>
                    <a:pt x="5" y="0"/>
                  </a:moveTo>
                  <a:lnTo>
                    <a:pt x="0" y="1"/>
                  </a:lnTo>
                  <a:lnTo>
                    <a:pt x="0" y="339"/>
                  </a:lnTo>
                  <a:lnTo>
                    <a:pt x="5" y="334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F8F8F8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551" name="Freeform 43"/>
            <p:cNvSpPr/>
            <p:nvPr/>
          </p:nvSpPr>
          <p:spPr>
            <a:xfrm>
              <a:off x="2023" y="737"/>
              <a:ext cx="2" cy="115"/>
            </a:xfrm>
            <a:custGeom>
              <a:avLst/>
              <a:gdLst>
                <a:gd name="txL" fmla="*/ 0 w 6"/>
                <a:gd name="txT" fmla="*/ 0 h 347"/>
                <a:gd name="txR" fmla="*/ 6 w 6"/>
                <a:gd name="txB" fmla="*/ 347 h 347"/>
              </a:gdLst>
              <a:ahLst/>
              <a:cxnLst>
                <a:cxn ang="0">
                  <a:pos x="6" y="0"/>
                </a:cxn>
                <a:cxn ang="0">
                  <a:pos x="0" y="1"/>
                </a:cxn>
                <a:cxn ang="0">
                  <a:pos x="0" y="347"/>
                </a:cxn>
                <a:cxn ang="0">
                  <a:pos x="6" y="338"/>
                </a:cxn>
                <a:cxn ang="0">
                  <a:pos x="6" y="0"/>
                </a:cxn>
              </a:cxnLst>
              <a:rect l="txL" t="txT" r="txR" b="txB"/>
              <a:pathLst>
                <a:path w="6" h="347">
                  <a:moveTo>
                    <a:pt x="6" y="0"/>
                  </a:moveTo>
                  <a:lnTo>
                    <a:pt x="0" y="1"/>
                  </a:lnTo>
                  <a:lnTo>
                    <a:pt x="0" y="347"/>
                  </a:lnTo>
                  <a:lnTo>
                    <a:pt x="6" y="338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FAFAFA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552" name="Freeform 44"/>
            <p:cNvSpPr/>
            <p:nvPr/>
          </p:nvSpPr>
          <p:spPr>
            <a:xfrm>
              <a:off x="2021" y="737"/>
              <a:ext cx="2" cy="119"/>
            </a:xfrm>
            <a:custGeom>
              <a:avLst/>
              <a:gdLst>
                <a:gd name="txL" fmla="*/ 0 w 5"/>
                <a:gd name="txT" fmla="*/ 0 h 358"/>
                <a:gd name="txR" fmla="*/ 5 w 5"/>
                <a:gd name="txB" fmla="*/ 358 h 358"/>
              </a:gdLst>
              <a:ahLst/>
              <a:cxnLst>
                <a:cxn ang="0">
                  <a:pos x="5" y="0"/>
                </a:cxn>
                <a:cxn ang="0">
                  <a:pos x="0" y="2"/>
                </a:cxn>
                <a:cxn ang="0">
                  <a:pos x="0" y="358"/>
                </a:cxn>
                <a:cxn ang="0">
                  <a:pos x="2" y="354"/>
                </a:cxn>
                <a:cxn ang="0">
                  <a:pos x="5" y="346"/>
                </a:cxn>
                <a:cxn ang="0">
                  <a:pos x="5" y="0"/>
                </a:cxn>
              </a:cxnLst>
              <a:rect l="txL" t="txT" r="txR" b="txB"/>
              <a:pathLst>
                <a:path w="5" h="358">
                  <a:moveTo>
                    <a:pt x="5" y="0"/>
                  </a:moveTo>
                  <a:lnTo>
                    <a:pt x="0" y="2"/>
                  </a:lnTo>
                  <a:lnTo>
                    <a:pt x="0" y="358"/>
                  </a:lnTo>
                  <a:lnTo>
                    <a:pt x="2" y="354"/>
                  </a:lnTo>
                  <a:lnTo>
                    <a:pt x="5" y="346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FCFCFC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553" name="Freeform 45"/>
            <p:cNvSpPr/>
            <p:nvPr/>
          </p:nvSpPr>
          <p:spPr>
            <a:xfrm>
              <a:off x="2032" y="735"/>
              <a:ext cx="2" cy="110"/>
            </a:xfrm>
            <a:custGeom>
              <a:avLst/>
              <a:gdLst>
                <a:gd name="txL" fmla="*/ 0 w 5"/>
                <a:gd name="txT" fmla="*/ 0 h 329"/>
                <a:gd name="txR" fmla="*/ 5 w 5"/>
                <a:gd name="txB" fmla="*/ 329 h 329"/>
              </a:gdLst>
              <a:ahLst/>
              <a:cxnLst>
                <a:cxn ang="0">
                  <a:pos x="5" y="0"/>
                </a:cxn>
                <a:cxn ang="0">
                  <a:pos x="0" y="0"/>
                </a:cxn>
                <a:cxn ang="0">
                  <a:pos x="0" y="328"/>
                </a:cxn>
                <a:cxn ang="0">
                  <a:pos x="5" y="329"/>
                </a:cxn>
                <a:cxn ang="0">
                  <a:pos x="5" y="0"/>
                </a:cxn>
              </a:cxnLst>
              <a:rect l="txL" t="txT" r="txR" b="txB"/>
              <a:pathLst>
                <a:path w="5" h="329">
                  <a:moveTo>
                    <a:pt x="5" y="0"/>
                  </a:moveTo>
                  <a:lnTo>
                    <a:pt x="0" y="0"/>
                  </a:lnTo>
                  <a:lnTo>
                    <a:pt x="0" y="328"/>
                  </a:lnTo>
                  <a:lnTo>
                    <a:pt x="5" y="329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F1F1F1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554" name="Freeform 46"/>
            <p:cNvSpPr/>
            <p:nvPr/>
          </p:nvSpPr>
          <p:spPr>
            <a:xfrm>
              <a:off x="1973" y="828"/>
              <a:ext cx="2" cy="336"/>
            </a:xfrm>
            <a:custGeom>
              <a:avLst/>
              <a:gdLst>
                <a:gd name="txL" fmla="*/ 0 w 6"/>
                <a:gd name="txT" fmla="*/ 0 h 1009"/>
                <a:gd name="txR" fmla="*/ 6 w 6"/>
                <a:gd name="txB" fmla="*/ 1009 h 1009"/>
              </a:gdLst>
              <a:ahLst/>
              <a:cxnLst>
                <a:cxn ang="0">
                  <a:pos x="6" y="0"/>
                </a:cxn>
                <a:cxn ang="0">
                  <a:pos x="1" y="47"/>
                </a:cxn>
                <a:cxn ang="0">
                  <a:pos x="0" y="98"/>
                </a:cxn>
                <a:cxn ang="0">
                  <a:pos x="0" y="1009"/>
                </a:cxn>
                <a:cxn ang="0">
                  <a:pos x="6" y="1009"/>
                </a:cxn>
                <a:cxn ang="0">
                  <a:pos x="6" y="858"/>
                </a:cxn>
                <a:cxn ang="0">
                  <a:pos x="4" y="858"/>
                </a:cxn>
                <a:cxn ang="0">
                  <a:pos x="6" y="858"/>
                </a:cxn>
                <a:cxn ang="0">
                  <a:pos x="6" y="795"/>
                </a:cxn>
                <a:cxn ang="0">
                  <a:pos x="4" y="795"/>
                </a:cxn>
                <a:cxn ang="0">
                  <a:pos x="6" y="795"/>
                </a:cxn>
                <a:cxn ang="0">
                  <a:pos x="6" y="729"/>
                </a:cxn>
                <a:cxn ang="0">
                  <a:pos x="4" y="729"/>
                </a:cxn>
                <a:cxn ang="0">
                  <a:pos x="6" y="729"/>
                </a:cxn>
                <a:cxn ang="0">
                  <a:pos x="6" y="660"/>
                </a:cxn>
                <a:cxn ang="0">
                  <a:pos x="3" y="660"/>
                </a:cxn>
                <a:cxn ang="0">
                  <a:pos x="6" y="660"/>
                </a:cxn>
                <a:cxn ang="0">
                  <a:pos x="6" y="589"/>
                </a:cxn>
                <a:cxn ang="0">
                  <a:pos x="6" y="519"/>
                </a:cxn>
                <a:cxn ang="0">
                  <a:pos x="3" y="519"/>
                </a:cxn>
                <a:cxn ang="0">
                  <a:pos x="6" y="519"/>
                </a:cxn>
                <a:cxn ang="0">
                  <a:pos x="6" y="455"/>
                </a:cxn>
                <a:cxn ang="0">
                  <a:pos x="3" y="455"/>
                </a:cxn>
                <a:cxn ang="0">
                  <a:pos x="6" y="455"/>
                </a:cxn>
                <a:cxn ang="0">
                  <a:pos x="6" y="389"/>
                </a:cxn>
                <a:cxn ang="0">
                  <a:pos x="3" y="389"/>
                </a:cxn>
                <a:cxn ang="0">
                  <a:pos x="6" y="389"/>
                </a:cxn>
                <a:cxn ang="0">
                  <a:pos x="6" y="308"/>
                </a:cxn>
                <a:cxn ang="0">
                  <a:pos x="3" y="308"/>
                </a:cxn>
                <a:cxn ang="0">
                  <a:pos x="6" y="308"/>
                </a:cxn>
                <a:cxn ang="0">
                  <a:pos x="6" y="0"/>
                </a:cxn>
              </a:cxnLst>
              <a:rect l="txL" t="txT" r="txR" b="txB"/>
              <a:pathLst>
                <a:path w="6" h="1009">
                  <a:moveTo>
                    <a:pt x="6" y="0"/>
                  </a:moveTo>
                  <a:lnTo>
                    <a:pt x="1" y="47"/>
                  </a:lnTo>
                  <a:lnTo>
                    <a:pt x="0" y="98"/>
                  </a:lnTo>
                  <a:lnTo>
                    <a:pt x="0" y="1009"/>
                  </a:lnTo>
                  <a:lnTo>
                    <a:pt x="6" y="1009"/>
                  </a:lnTo>
                  <a:lnTo>
                    <a:pt x="6" y="858"/>
                  </a:lnTo>
                  <a:lnTo>
                    <a:pt x="4" y="858"/>
                  </a:lnTo>
                  <a:lnTo>
                    <a:pt x="6" y="858"/>
                  </a:lnTo>
                  <a:lnTo>
                    <a:pt x="6" y="795"/>
                  </a:lnTo>
                  <a:lnTo>
                    <a:pt x="4" y="795"/>
                  </a:lnTo>
                  <a:lnTo>
                    <a:pt x="6" y="795"/>
                  </a:lnTo>
                  <a:lnTo>
                    <a:pt x="6" y="729"/>
                  </a:lnTo>
                  <a:lnTo>
                    <a:pt x="4" y="729"/>
                  </a:lnTo>
                  <a:lnTo>
                    <a:pt x="6" y="729"/>
                  </a:lnTo>
                  <a:lnTo>
                    <a:pt x="6" y="660"/>
                  </a:lnTo>
                  <a:lnTo>
                    <a:pt x="3" y="660"/>
                  </a:lnTo>
                  <a:lnTo>
                    <a:pt x="6" y="660"/>
                  </a:lnTo>
                  <a:lnTo>
                    <a:pt x="6" y="589"/>
                  </a:lnTo>
                  <a:lnTo>
                    <a:pt x="6" y="519"/>
                  </a:lnTo>
                  <a:lnTo>
                    <a:pt x="3" y="519"/>
                  </a:lnTo>
                  <a:lnTo>
                    <a:pt x="6" y="519"/>
                  </a:lnTo>
                  <a:lnTo>
                    <a:pt x="6" y="455"/>
                  </a:lnTo>
                  <a:lnTo>
                    <a:pt x="3" y="455"/>
                  </a:lnTo>
                  <a:lnTo>
                    <a:pt x="6" y="455"/>
                  </a:lnTo>
                  <a:lnTo>
                    <a:pt x="6" y="389"/>
                  </a:lnTo>
                  <a:lnTo>
                    <a:pt x="3" y="389"/>
                  </a:lnTo>
                  <a:lnTo>
                    <a:pt x="6" y="389"/>
                  </a:lnTo>
                  <a:lnTo>
                    <a:pt x="6" y="308"/>
                  </a:lnTo>
                  <a:lnTo>
                    <a:pt x="3" y="308"/>
                  </a:lnTo>
                  <a:lnTo>
                    <a:pt x="6" y="308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FFFFFF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555" name="Freeform 47"/>
            <p:cNvSpPr>
              <a:spLocks noEditPoints="1"/>
            </p:cNvSpPr>
            <p:nvPr/>
          </p:nvSpPr>
          <p:spPr>
            <a:xfrm>
              <a:off x="1975" y="738"/>
              <a:ext cx="46" cy="2265"/>
            </a:xfrm>
            <a:custGeom>
              <a:avLst/>
              <a:gdLst>
                <a:gd name="txL" fmla="*/ 0 w 138"/>
                <a:gd name="txT" fmla="*/ 0 h 6795"/>
                <a:gd name="txR" fmla="*/ 138 w 138"/>
                <a:gd name="txB" fmla="*/ 6795 h 6795"/>
              </a:gdLst>
              <a:ahLst/>
              <a:cxnLst>
                <a:cxn ang="0">
                  <a:pos x="138" y="356"/>
                </a:cxn>
                <a:cxn ang="0">
                  <a:pos x="88" y="35"/>
                </a:cxn>
                <a:cxn ang="0">
                  <a:pos x="29" y="141"/>
                </a:cxn>
                <a:cxn ang="0">
                  <a:pos x="0" y="578"/>
                </a:cxn>
                <a:cxn ang="0">
                  <a:pos x="0" y="659"/>
                </a:cxn>
                <a:cxn ang="0">
                  <a:pos x="74" y="789"/>
                </a:cxn>
                <a:cxn ang="0">
                  <a:pos x="0" y="930"/>
                </a:cxn>
                <a:cxn ang="0">
                  <a:pos x="0" y="999"/>
                </a:cxn>
                <a:cxn ang="0">
                  <a:pos x="76" y="1128"/>
                </a:cxn>
                <a:cxn ang="0">
                  <a:pos x="0" y="1350"/>
                </a:cxn>
                <a:cxn ang="0">
                  <a:pos x="0" y="1415"/>
                </a:cxn>
                <a:cxn ang="0">
                  <a:pos x="94" y="1631"/>
                </a:cxn>
                <a:cxn ang="0">
                  <a:pos x="0" y="1771"/>
                </a:cxn>
                <a:cxn ang="0">
                  <a:pos x="0" y="1835"/>
                </a:cxn>
                <a:cxn ang="0">
                  <a:pos x="76" y="2049"/>
                </a:cxn>
                <a:cxn ang="0">
                  <a:pos x="0" y="2178"/>
                </a:cxn>
                <a:cxn ang="0">
                  <a:pos x="0" y="2329"/>
                </a:cxn>
                <a:cxn ang="0">
                  <a:pos x="76" y="2470"/>
                </a:cxn>
                <a:cxn ang="0">
                  <a:pos x="0" y="2688"/>
                </a:cxn>
                <a:cxn ang="0">
                  <a:pos x="0" y="2751"/>
                </a:cxn>
                <a:cxn ang="0">
                  <a:pos x="76" y="2880"/>
                </a:cxn>
                <a:cxn ang="0">
                  <a:pos x="0" y="3108"/>
                </a:cxn>
                <a:cxn ang="0">
                  <a:pos x="0" y="3172"/>
                </a:cxn>
                <a:cxn ang="0">
                  <a:pos x="106" y="3385"/>
                </a:cxn>
                <a:cxn ang="0">
                  <a:pos x="0" y="3516"/>
                </a:cxn>
                <a:cxn ang="0">
                  <a:pos x="0" y="3581"/>
                </a:cxn>
                <a:cxn ang="0">
                  <a:pos x="76" y="3810"/>
                </a:cxn>
                <a:cxn ang="0">
                  <a:pos x="0" y="3937"/>
                </a:cxn>
                <a:cxn ang="0">
                  <a:pos x="0" y="4092"/>
                </a:cxn>
                <a:cxn ang="0">
                  <a:pos x="76" y="4219"/>
                </a:cxn>
                <a:cxn ang="0">
                  <a:pos x="0" y="4435"/>
                </a:cxn>
                <a:cxn ang="0">
                  <a:pos x="0" y="4510"/>
                </a:cxn>
                <a:cxn ang="0">
                  <a:pos x="76" y="4639"/>
                </a:cxn>
                <a:cxn ang="0">
                  <a:pos x="0" y="5137"/>
                </a:cxn>
                <a:cxn ang="0">
                  <a:pos x="0" y="5490"/>
                </a:cxn>
                <a:cxn ang="0">
                  <a:pos x="31" y="6703"/>
                </a:cxn>
                <a:cxn ang="0">
                  <a:pos x="38" y="6712"/>
                </a:cxn>
                <a:cxn ang="0">
                  <a:pos x="51" y="6682"/>
                </a:cxn>
                <a:cxn ang="0">
                  <a:pos x="56" y="6699"/>
                </a:cxn>
                <a:cxn ang="0">
                  <a:pos x="59" y="6719"/>
                </a:cxn>
                <a:cxn ang="0">
                  <a:pos x="81" y="6746"/>
                </a:cxn>
                <a:cxn ang="0">
                  <a:pos x="76" y="6786"/>
                </a:cxn>
                <a:cxn ang="0">
                  <a:pos x="81" y="6795"/>
                </a:cxn>
                <a:cxn ang="0">
                  <a:pos x="124" y="6741"/>
                </a:cxn>
                <a:cxn ang="0">
                  <a:pos x="127" y="6713"/>
                </a:cxn>
                <a:cxn ang="0">
                  <a:pos x="126" y="446"/>
                </a:cxn>
                <a:cxn ang="0">
                  <a:pos x="1" y="1550"/>
                </a:cxn>
                <a:cxn ang="0">
                  <a:pos x="78" y="1906"/>
                </a:cxn>
                <a:cxn ang="0">
                  <a:pos x="78" y="2604"/>
                </a:cxn>
                <a:cxn ang="0">
                  <a:pos x="78" y="3306"/>
                </a:cxn>
                <a:cxn ang="0">
                  <a:pos x="78" y="3651"/>
                </a:cxn>
                <a:cxn ang="0">
                  <a:pos x="78" y="4354"/>
                </a:cxn>
                <a:cxn ang="0">
                  <a:pos x="4" y="4984"/>
                </a:cxn>
                <a:cxn ang="0">
                  <a:pos x="4" y="4855"/>
                </a:cxn>
                <a:cxn ang="0">
                  <a:pos x="84" y="5055"/>
                </a:cxn>
                <a:cxn ang="0">
                  <a:pos x="7" y="5411"/>
                </a:cxn>
                <a:cxn ang="0">
                  <a:pos x="4" y="5340"/>
                </a:cxn>
              </a:cxnLst>
              <a:rect l="txL" t="txT" r="txR" b="txB"/>
              <a:pathLst>
                <a:path w="138" h="6795">
                  <a:moveTo>
                    <a:pt x="126" y="427"/>
                  </a:moveTo>
                  <a:lnTo>
                    <a:pt x="126" y="405"/>
                  </a:lnTo>
                  <a:lnTo>
                    <a:pt x="128" y="387"/>
                  </a:lnTo>
                  <a:lnTo>
                    <a:pt x="131" y="370"/>
                  </a:lnTo>
                  <a:lnTo>
                    <a:pt x="138" y="356"/>
                  </a:lnTo>
                  <a:lnTo>
                    <a:pt x="138" y="0"/>
                  </a:lnTo>
                  <a:lnTo>
                    <a:pt x="123" y="5"/>
                  </a:lnTo>
                  <a:lnTo>
                    <a:pt x="111" y="13"/>
                  </a:lnTo>
                  <a:lnTo>
                    <a:pt x="99" y="22"/>
                  </a:lnTo>
                  <a:lnTo>
                    <a:pt x="88" y="35"/>
                  </a:lnTo>
                  <a:lnTo>
                    <a:pt x="76" y="48"/>
                  </a:lnTo>
                  <a:lnTo>
                    <a:pt x="66" y="66"/>
                  </a:lnTo>
                  <a:lnTo>
                    <a:pt x="56" y="83"/>
                  </a:lnTo>
                  <a:lnTo>
                    <a:pt x="47" y="104"/>
                  </a:lnTo>
                  <a:lnTo>
                    <a:pt x="29" y="141"/>
                  </a:lnTo>
                  <a:lnTo>
                    <a:pt x="16" y="182"/>
                  </a:lnTo>
                  <a:lnTo>
                    <a:pt x="10" y="202"/>
                  </a:lnTo>
                  <a:lnTo>
                    <a:pt x="6" y="224"/>
                  </a:lnTo>
                  <a:lnTo>
                    <a:pt x="0" y="270"/>
                  </a:lnTo>
                  <a:lnTo>
                    <a:pt x="0" y="578"/>
                  </a:lnTo>
                  <a:lnTo>
                    <a:pt x="104" y="578"/>
                  </a:lnTo>
                  <a:lnTo>
                    <a:pt x="0" y="578"/>
                  </a:lnTo>
                  <a:lnTo>
                    <a:pt x="0" y="659"/>
                  </a:lnTo>
                  <a:lnTo>
                    <a:pt x="74" y="659"/>
                  </a:lnTo>
                  <a:lnTo>
                    <a:pt x="0" y="659"/>
                  </a:lnTo>
                  <a:lnTo>
                    <a:pt x="0" y="725"/>
                  </a:lnTo>
                  <a:lnTo>
                    <a:pt x="74" y="725"/>
                  </a:lnTo>
                  <a:lnTo>
                    <a:pt x="0" y="725"/>
                  </a:lnTo>
                  <a:lnTo>
                    <a:pt x="0" y="789"/>
                  </a:lnTo>
                  <a:lnTo>
                    <a:pt x="74" y="789"/>
                  </a:lnTo>
                  <a:lnTo>
                    <a:pt x="0" y="789"/>
                  </a:lnTo>
                  <a:lnTo>
                    <a:pt x="0" y="859"/>
                  </a:lnTo>
                  <a:lnTo>
                    <a:pt x="77" y="859"/>
                  </a:lnTo>
                  <a:lnTo>
                    <a:pt x="0" y="859"/>
                  </a:lnTo>
                  <a:lnTo>
                    <a:pt x="0" y="930"/>
                  </a:lnTo>
                  <a:lnTo>
                    <a:pt x="96" y="930"/>
                  </a:lnTo>
                  <a:lnTo>
                    <a:pt x="0" y="930"/>
                  </a:lnTo>
                  <a:lnTo>
                    <a:pt x="0" y="999"/>
                  </a:lnTo>
                  <a:lnTo>
                    <a:pt x="76" y="999"/>
                  </a:lnTo>
                  <a:lnTo>
                    <a:pt x="0" y="999"/>
                  </a:lnTo>
                  <a:lnTo>
                    <a:pt x="0" y="1065"/>
                  </a:lnTo>
                  <a:lnTo>
                    <a:pt x="76" y="1065"/>
                  </a:lnTo>
                  <a:lnTo>
                    <a:pt x="0" y="1065"/>
                  </a:lnTo>
                  <a:lnTo>
                    <a:pt x="0" y="1128"/>
                  </a:lnTo>
                  <a:lnTo>
                    <a:pt x="76" y="1128"/>
                  </a:lnTo>
                  <a:lnTo>
                    <a:pt x="0" y="1128"/>
                  </a:lnTo>
                  <a:lnTo>
                    <a:pt x="0" y="1279"/>
                  </a:lnTo>
                  <a:lnTo>
                    <a:pt x="101" y="1279"/>
                  </a:lnTo>
                  <a:lnTo>
                    <a:pt x="0" y="1279"/>
                  </a:lnTo>
                  <a:lnTo>
                    <a:pt x="0" y="1350"/>
                  </a:lnTo>
                  <a:lnTo>
                    <a:pt x="76" y="1350"/>
                  </a:lnTo>
                  <a:lnTo>
                    <a:pt x="0" y="1350"/>
                  </a:lnTo>
                  <a:lnTo>
                    <a:pt x="0" y="1415"/>
                  </a:lnTo>
                  <a:lnTo>
                    <a:pt x="76" y="1415"/>
                  </a:lnTo>
                  <a:lnTo>
                    <a:pt x="0" y="1415"/>
                  </a:lnTo>
                  <a:lnTo>
                    <a:pt x="0" y="1479"/>
                  </a:lnTo>
                  <a:lnTo>
                    <a:pt x="76" y="1479"/>
                  </a:lnTo>
                  <a:lnTo>
                    <a:pt x="0" y="1479"/>
                  </a:lnTo>
                  <a:lnTo>
                    <a:pt x="0" y="1631"/>
                  </a:lnTo>
                  <a:lnTo>
                    <a:pt x="94" y="1631"/>
                  </a:lnTo>
                  <a:lnTo>
                    <a:pt x="0" y="1631"/>
                  </a:lnTo>
                  <a:lnTo>
                    <a:pt x="0" y="1707"/>
                  </a:lnTo>
                  <a:lnTo>
                    <a:pt x="76" y="1707"/>
                  </a:lnTo>
                  <a:lnTo>
                    <a:pt x="0" y="1707"/>
                  </a:lnTo>
                  <a:lnTo>
                    <a:pt x="0" y="1771"/>
                  </a:lnTo>
                  <a:lnTo>
                    <a:pt x="76" y="1771"/>
                  </a:lnTo>
                  <a:lnTo>
                    <a:pt x="0" y="1771"/>
                  </a:lnTo>
                  <a:lnTo>
                    <a:pt x="0" y="1835"/>
                  </a:lnTo>
                  <a:lnTo>
                    <a:pt x="76" y="1835"/>
                  </a:lnTo>
                  <a:lnTo>
                    <a:pt x="0" y="1835"/>
                  </a:lnTo>
                  <a:lnTo>
                    <a:pt x="0" y="1982"/>
                  </a:lnTo>
                  <a:lnTo>
                    <a:pt x="106" y="1982"/>
                  </a:lnTo>
                  <a:lnTo>
                    <a:pt x="0" y="1982"/>
                  </a:lnTo>
                  <a:lnTo>
                    <a:pt x="0" y="2049"/>
                  </a:lnTo>
                  <a:lnTo>
                    <a:pt x="76" y="2049"/>
                  </a:lnTo>
                  <a:lnTo>
                    <a:pt x="0" y="2049"/>
                  </a:lnTo>
                  <a:lnTo>
                    <a:pt x="0" y="2113"/>
                  </a:lnTo>
                  <a:lnTo>
                    <a:pt x="76" y="2113"/>
                  </a:lnTo>
                  <a:lnTo>
                    <a:pt x="0" y="2113"/>
                  </a:lnTo>
                  <a:lnTo>
                    <a:pt x="0" y="2178"/>
                  </a:lnTo>
                  <a:lnTo>
                    <a:pt x="76" y="2178"/>
                  </a:lnTo>
                  <a:lnTo>
                    <a:pt x="0" y="2178"/>
                  </a:lnTo>
                  <a:lnTo>
                    <a:pt x="0" y="2329"/>
                  </a:lnTo>
                  <a:lnTo>
                    <a:pt x="94" y="2329"/>
                  </a:lnTo>
                  <a:lnTo>
                    <a:pt x="0" y="2329"/>
                  </a:lnTo>
                  <a:lnTo>
                    <a:pt x="0" y="2406"/>
                  </a:lnTo>
                  <a:lnTo>
                    <a:pt x="76" y="2406"/>
                  </a:lnTo>
                  <a:lnTo>
                    <a:pt x="0" y="2406"/>
                  </a:lnTo>
                  <a:lnTo>
                    <a:pt x="0" y="2470"/>
                  </a:lnTo>
                  <a:lnTo>
                    <a:pt x="76" y="2470"/>
                  </a:lnTo>
                  <a:lnTo>
                    <a:pt x="0" y="2470"/>
                  </a:lnTo>
                  <a:lnTo>
                    <a:pt x="0" y="2535"/>
                  </a:lnTo>
                  <a:lnTo>
                    <a:pt x="76" y="2535"/>
                  </a:lnTo>
                  <a:lnTo>
                    <a:pt x="0" y="2535"/>
                  </a:lnTo>
                  <a:lnTo>
                    <a:pt x="0" y="2688"/>
                  </a:lnTo>
                  <a:lnTo>
                    <a:pt x="106" y="2688"/>
                  </a:lnTo>
                  <a:lnTo>
                    <a:pt x="0" y="2688"/>
                  </a:lnTo>
                  <a:lnTo>
                    <a:pt x="0" y="2751"/>
                  </a:lnTo>
                  <a:lnTo>
                    <a:pt x="76" y="2751"/>
                  </a:lnTo>
                  <a:lnTo>
                    <a:pt x="0" y="2751"/>
                  </a:lnTo>
                  <a:lnTo>
                    <a:pt x="0" y="2815"/>
                  </a:lnTo>
                  <a:lnTo>
                    <a:pt x="76" y="2815"/>
                  </a:lnTo>
                  <a:lnTo>
                    <a:pt x="0" y="2815"/>
                  </a:lnTo>
                  <a:lnTo>
                    <a:pt x="0" y="2880"/>
                  </a:lnTo>
                  <a:lnTo>
                    <a:pt x="76" y="2880"/>
                  </a:lnTo>
                  <a:lnTo>
                    <a:pt x="0" y="2880"/>
                  </a:lnTo>
                  <a:lnTo>
                    <a:pt x="0" y="3031"/>
                  </a:lnTo>
                  <a:lnTo>
                    <a:pt x="94" y="3031"/>
                  </a:lnTo>
                  <a:lnTo>
                    <a:pt x="0" y="3031"/>
                  </a:lnTo>
                  <a:lnTo>
                    <a:pt x="0" y="3108"/>
                  </a:lnTo>
                  <a:lnTo>
                    <a:pt x="76" y="3108"/>
                  </a:lnTo>
                  <a:lnTo>
                    <a:pt x="0" y="3108"/>
                  </a:lnTo>
                  <a:lnTo>
                    <a:pt x="0" y="3172"/>
                  </a:lnTo>
                  <a:lnTo>
                    <a:pt x="76" y="3172"/>
                  </a:lnTo>
                  <a:lnTo>
                    <a:pt x="0" y="3172"/>
                  </a:lnTo>
                  <a:lnTo>
                    <a:pt x="0" y="3236"/>
                  </a:lnTo>
                  <a:lnTo>
                    <a:pt x="76" y="3236"/>
                  </a:lnTo>
                  <a:lnTo>
                    <a:pt x="0" y="3236"/>
                  </a:lnTo>
                  <a:lnTo>
                    <a:pt x="0" y="3385"/>
                  </a:lnTo>
                  <a:lnTo>
                    <a:pt x="106" y="3385"/>
                  </a:lnTo>
                  <a:lnTo>
                    <a:pt x="0" y="3385"/>
                  </a:lnTo>
                  <a:lnTo>
                    <a:pt x="0" y="3453"/>
                  </a:lnTo>
                  <a:lnTo>
                    <a:pt x="76" y="3453"/>
                  </a:lnTo>
                  <a:lnTo>
                    <a:pt x="0" y="3453"/>
                  </a:lnTo>
                  <a:lnTo>
                    <a:pt x="0" y="3516"/>
                  </a:lnTo>
                  <a:lnTo>
                    <a:pt x="76" y="3516"/>
                  </a:lnTo>
                  <a:lnTo>
                    <a:pt x="0" y="3516"/>
                  </a:lnTo>
                  <a:lnTo>
                    <a:pt x="0" y="3581"/>
                  </a:lnTo>
                  <a:lnTo>
                    <a:pt x="76" y="3581"/>
                  </a:lnTo>
                  <a:lnTo>
                    <a:pt x="0" y="3581"/>
                  </a:lnTo>
                  <a:lnTo>
                    <a:pt x="0" y="3734"/>
                  </a:lnTo>
                  <a:lnTo>
                    <a:pt x="94" y="3734"/>
                  </a:lnTo>
                  <a:lnTo>
                    <a:pt x="0" y="3734"/>
                  </a:lnTo>
                  <a:lnTo>
                    <a:pt x="0" y="3810"/>
                  </a:lnTo>
                  <a:lnTo>
                    <a:pt x="76" y="3810"/>
                  </a:lnTo>
                  <a:lnTo>
                    <a:pt x="0" y="3810"/>
                  </a:lnTo>
                  <a:lnTo>
                    <a:pt x="0" y="3873"/>
                  </a:lnTo>
                  <a:lnTo>
                    <a:pt x="76" y="3873"/>
                  </a:lnTo>
                  <a:lnTo>
                    <a:pt x="0" y="3873"/>
                  </a:lnTo>
                  <a:lnTo>
                    <a:pt x="0" y="3937"/>
                  </a:lnTo>
                  <a:lnTo>
                    <a:pt x="76" y="3937"/>
                  </a:lnTo>
                  <a:lnTo>
                    <a:pt x="0" y="3937"/>
                  </a:lnTo>
                  <a:lnTo>
                    <a:pt x="0" y="4092"/>
                  </a:lnTo>
                  <a:lnTo>
                    <a:pt x="106" y="4092"/>
                  </a:lnTo>
                  <a:lnTo>
                    <a:pt x="0" y="4092"/>
                  </a:lnTo>
                  <a:lnTo>
                    <a:pt x="0" y="4153"/>
                  </a:lnTo>
                  <a:lnTo>
                    <a:pt x="76" y="4153"/>
                  </a:lnTo>
                  <a:lnTo>
                    <a:pt x="0" y="4153"/>
                  </a:lnTo>
                  <a:lnTo>
                    <a:pt x="0" y="4219"/>
                  </a:lnTo>
                  <a:lnTo>
                    <a:pt x="76" y="4219"/>
                  </a:lnTo>
                  <a:lnTo>
                    <a:pt x="0" y="4219"/>
                  </a:lnTo>
                  <a:lnTo>
                    <a:pt x="0" y="4283"/>
                  </a:lnTo>
                  <a:lnTo>
                    <a:pt x="76" y="4283"/>
                  </a:lnTo>
                  <a:lnTo>
                    <a:pt x="0" y="4283"/>
                  </a:lnTo>
                  <a:lnTo>
                    <a:pt x="0" y="4435"/>
                  </a:lnTo>
                  <a:lnTo>
                    <a:pt x="94" y="4435"/>
                  </a:lnTo>
                  <a:lnTo>
                    <a:pt x="0" y="4435"/>
                  </a:lnTo>
                  <a:lnTo>
                    <a:pt x="0" y="4510"/>
                  </a:lnTo>
                  <a:lnTo>
                    <a:pt x="76" y="4510"/>
                  </a:lnTo>
                  <a:lnTo>
                    <a:pt x="0" y="4510"/>
                  </a:lnTo>
                  <a:lnTo>
                    <a:pt x="0" y="4575"/>
                  </a:lnTo>
                  <a:lnTo>
                    <a:pt x="76" y="4575"/>
                  </a:lnTo>
                  <a:lnTo>
                    <a:pt x="0" y="4575"/>
                  </a:lnTo>
                  <a:lnTo>
                    <a:pt x="0" y="4639"/>
                  </a:lnTo>
                  <a:lnTo>
                    <a:pt x="76" y="4639"/>
                  </a:lnTo>
                  <a:lnTo>
                    <a:pt x="0" y="4639"/>
                  </a:lnTo>
                  <a:lnTo>
                    <a:pt x="0" y="4788"/>
                  </a:lnTo>
                  <a:lnTo>
                    <a:pt x="103" y="4788"/>
                  </a:lnTo>
                  <a:lnTo>
                    <a:pt x="0" y="4788"/>
                  </a:lnTo>
                  <a:lnTo>
                    <a:pt x="0" y="5137"/>
                  </a:lnTo>
                  <a:lnTo>
                    <a:pt x="99" y="5137"/>
                  </a:lnTo>
                  <a:lnTo>
                    <a:pt x="0" y="5137"/>
                  </a:lnTo>
                  <a:lnTo>
                    <a:pt x="0" y="5490"/>
                  </a:lnTo>
                  <a:lnTo>
                    <a:pt x="106" y="5490"/>
                  </a:lnTo>
                  <a:lnTo>
                    <a:pt x="0" y="5490"/>
                  </a:lnTo>
                  <a:lnTo>
                    <a:pt x="0" y="6570"/>
                  </a:lnTo>
                  <a:lnTo>
                    <a:pt x="5" y="6609"/>
                  </a:lnTo>
                  <a:lnTo>
                    <a:pt x="14" y="6649"/>
                  </a:lnTo>
                  <a:lnTo>
                    <a:pt x="25" y="6686"/>
                  </a:lnTo>
                  <a:lnTo>
                    <a:pt x="31" y="6703"/>
                  </a:lnTo>
                  <a:lnTo>
                    <a:pt x="40" y="6721"/>
                  </a:lnTo>
                  <a:lnTo>
                    <a:pt x="40" y="6719"/>
                  </a:lnTo>
                  <a:lnTo>
                    <a:pt x="40" y="6717"/>
                  </a:lnTo>
                  <a:lnTo>
                    <a:pt x="40" y="6715"/>
                  </a:lnTo>
                  <a:lnTo>
                    <a:pt x="38" y="6712"/>
                  </a:lnTo>
                  <a:lnTo>
                    <a:pt x="34" y="6695"/>
                  </a:lnTo>
                  <a:lnTo>
                    <a:pt x="34" y="6667"/>
                  </a:lnTo>
                  <a:lnTo>
                    <a:pt x="48" y="6669"/>
                  </a:lnTo>
                  <a:lnTo>
                    <a:pt x="50" y="6674"/>
                  </a:lnTo>
                  <a:lnTo>
                    <a:pt x="51" y="6682"/>
                  </a:lnTo>
                  <a:lnTo>
                    <a:pt x="53" y="6687"/>
                  </a:lnTo>
                  <a:lnTo>
                    <a:pt x="53" y="6691"/>
                  </a:lnTo>
                  <a:lnTo>
                    <a:pt x="53" y="6694"/>
                  </a:lnTo>
                  <a:lnTo>
                    <a:pt x="54" y="6695"/>
                  </a:lnTo>
                  <a:lnTo>
                    <a:pt x="56" y="6699"/>
                  </a:lnTo>
                  <a:lnTo>
                    <a:pt x="56" y="6702"/>
                  </a:lnTo>
                  <a:lnTo>
                    <a:pt x="56" y="6706"/>
                  </a:lnTo>
                  <a:lnTo>
                    <a:pt x="58" y="6711"/>
                  </a:lnTo>
                  <a:lnTo>
                    <a:pt x="59" y="6715"/>
                  </a:lnTo>
                  <a:lnTo>
                    <a:pt x="59" y="6719"/>
                  </a:lnTo>
                  <a:lnTo>
                    <a:pt x="59" y="6733"/>
                  </a:lnTo>
                  <a:lnTo>
                    <a:pt x="67" y="6735"/>
                  </a:lnTo>
                  <a:lnTo>
                    <a:pt x="67" y="6738"/>
                  </a:lnTo>
                  <a:lnTo>
                    <a:pt x="67" y="6745"/>
                  </a:lnTo>
                  <a:lnTo>
                    <a:pt x="81" y="6746"/>
                  </a:lnTo>
                  <a:lnTo>
                    <a:pt x="81" y="6749"/>
                  </a:lnTo>
                  <a:lnTo>
                    <a:pt x="81" y="6776"/>
                  </a:lnTo>
                  <a:lnTo>
                    <a:pt x="81" y="6778"/>
                  </a:lnTo>
                  <a:lnTo>
                    <a:pt x="77" y="6782"/>
                  </a:lnTo>
                  <a:lnTo>
                    <a:pt x="76" y="6786"/>
                  </a:lnTo>
                  <a:lnTo>
                    <a:pt x="76" y="6787"/>
                  </a:lnTo>
                  <a:lnTo>
                    <a:pt x="80" y="6793"/>
                  </a:lnTo>
                  <a:lnTo>
                    <a:pt x="138" y="6688"/>
                  </a:lnTo>
                  <a:lnTo>
                    <a:pt x="80" y="6793"/>
                  </a:lnTo>
                  <a:lnTo>
                    <a:pt x="81" y="6795"/>
                  </a:lnTo>
                  <a:lnTo>
                    <a:pt x="91" y="6777"/>
                  </a:lnTo>
                  <a:lnTo>
                    <a:pt x="101" y="6763"/>
                  </a:lnTo>
                  <a:lnTo>
                    <a:pt x="112" y="6751"/>
                  </a:lnTo>
                  <a:lnTo>
                    <a:pt x="124" y="6742"/>
                  </a:lnTo>
                  <a:lnTo>
                    <a:pt x="124" y="6741"/>
                  </a:lnTo>
                  <a:lnTo>
                    <a:pt x="124" y="6728"/>
                  </a:lnTo>
                  <a:lnTo>
                    <a:pt x="126" y="6722"/>
                  </a:lnTo>
                  <a:lnTo>
                    <a:pt x="127" y="6718"/>
                  </a:lnTo>
                  <a:lnTo>
                    <a:pt x="127" y="6715"/>
                  </a:lnTo>
                  <a:lnTo>
                    <a:pt x="127" y="6713"/>
                  </a:lnTo>
                  <a:lnTo>
                    <a:pt x="138" y="6714"/>
                  </a:lnTo>
                  <a:lnTo>
                    <a:pt x="138" y="497"/>
                  </a:lnTo>
                  <a:lnTo>
                    <a:pt x="131" y="481"/>
                  </a:lnTo>
                  <a:lnTo>
                    <a:pt x="128" y="464"/>
                  </a:lnTo>
                  <a:lnTo>
                    <a:pt x="126" y="446"/>
                  </a:lnTo>
                  <a:lnTo>
                    <a:pt x="126" y="427"/>
                  </a:lnTo>
                  <a:close/>
                  <a:moveTo>
                    <a:pt x="1" y="1198"/>
                  </a:moveTo>
                  <a:lnTo>
                    <a:pt x="78" y="1198"/>
                  </a:lnTo>
                  <a:lnTo>
                    <a:pt x="1" y="1198"/>
                  </a:lnTo>
                  <a:close/>
                  <a:moveTo>
                    <a:pt x="1" y="1550"/>
                  </a:moveTo>
                  <a:lnTo>
                    <a:pt x="78" y="1550"/>
                  </a:lnTo>
                  <a:lnTo>
                    <a:pt x="1" y="1550"/>
                  </a:lnTo>
                  <a:close/>
                  <a:moveTo>
                    <a:pt x="78" y="1906"/>
                  </a:moveTo>
                  <a:lnTo>
                    <a:pt x="1" y="1906"/>
                  </a:lnTo>
                  <a:lnTo>
                    <a:pt x="78" y="1906"/>
                  </a:lnTo>
                  <a:close/>
                  <a:moveTo>
                    <a:pt x="78" y="2248"/>
                  </a:moveTo>
                  <a:lnTo>
                    <a:pt x="1" y="2248"/>
                  </a:lnTo>
                  <a:lnTo>
                    <a:pt x="78" y="2248"/>
                  </a:lnTo>
                  <a:close/>
                  <a:moveTo>
                    <a:pt x="1" y="2604"/>
                  </a:moveTo>
                  <a:lnTo>
                    <a:pt x="78" y="2604"/>
                  </a:lnTo>
                  <a:lnTo>
                    <a:pt x="1" y="2604"/>
                  </a:lnTo>
                  <a:close/>
                  <a:moveTo>
                    <a:pt x="1" y="2949"/>
                  </a:moveTo>
                  <a:lnTo>
                    <a:pt x="78" y="2949"/>
                  </a:lnTo>
                  <a:lnTo>
                    <a:pt x="1" y="2949"/>
                  </a:lnTo>
                  <a:close/>
                  <a:moveTo>
                    <a:pt x="78" y="3306"/>
                  </a:moveTo>
                  <a:lnTo>
                    <a:pt x="1" y="3306"/>
                  </a:lnTo>
                  <a:lnTo>
                    <a:pt x="78" y="3306"/>
                  </a:lnTo>
                  <a:close/>
                  <a:moveTo>
                    <a:pt x="78" y="3651"/>
                  </a:moveTo>
                  <a:lnTo>
                    <a:pt x="1" y="3651"/>
                  </a:lnTo>
                  <a:lnTo>
                    <a:pt x="78" y="3651"/>
                  </a:lnTo>
                  <a:close/>
                  <a:moveTo>
                    <a:pt x="1" y="4008"/>
                  </a:moveTo>
                  <a:lnTo>
                    <a:pt x="78" y="4008"/>
                  </a:lnTo>
                  <a:lnTo>
                    <a:pt x="1" y="4008"/>
                  </a:lnTo>
                  <a:close/>
                  <a:moveTo>
                    <a:pt x="1" y="4354"/>
                  </a:moveTo>
                  <a:lnTo>
                    <a:pt x="78" y="4354"/>
                  </a:lnTo>
                  <a:lnTo>
                    <a:pt x="1" y="4354"/>
                  </a:lnTo>
                  <a:close/>
                  <a:moveTo>
                    <a:pt x="4" y="4921"/>
                  </a:moveTo>
                  <a:lnTo>
                    <a:pt x="81" y="4921"/>
                  </a:lnTo>
                  <a:lnTo>
                    <a:pt x="4" y="4921"/>
                  </a:lnTo>
                  <a:close/>
                  <a:moveTo>
                    <a:pt x="4" y="4984"/>
                  </a:moveTo>
                  <a:lnTo>
                    <a:pt x="81" y="4984"/>
                  </a:lnTo>
                  <a:lnTo>
                    <a:pt x="4" y="4984"/>
                  </a:lnTo>
                  <a:close/>
                  <a:moveTo>
                    <a:pt x="4" y="4855"/>
                  </a:moveTo>
                  <a:lnTo>
                    <a:pt x="81" y="4855"/>
                  </a:lnTo>
                  <a:lnTo>
                    <a:pt x="4" y="4855"/>
                  </a:lnTo>
                  <a:close/>
                  <a:moveTo>
                    <a:pt x="78" y="4709"/>
                  </a:moveTo>
                  <a:lnTo>
                    <a:pt x="1" y="4709"/>
                  </a:lnTo>
                  <a:lnTo>
                    <a:pt x="78" y="4709"/>
                  </a:lnTo>
                  <a:close/>
                  <a:moveTo>
                    <a:pt x="7" y="5055"/>
                  </a:moveTo>
                  <a:lnTo>
                    <a:pt x="84" y="5055"/>
                  </a:lnTo>
                  <a:lnTo>
                    <a:pt x="7" y="5055"/>
                  </a:lnTo>
                  <a:close/>
                  <a:moveTo>
                    <a:pt x="4" y="5212"/>
                  </a:moveTo>
                  <a:lnTo>
                    <a:pt x="81" y="5212"/>
                  </a:lnTo>
                  <a:lnTo>
                    <a:pt x="4" y="5212"/>
                  </a:lnTo>
                  <a:close/>
                  <a:moveTo>
                    <a:pt x="7" y="5411"/>
                  </a:moveTo>
                  <a:lnTo>
                    <a:pt x="84" y="5411"/>
                  </a:lnTo>
                  <a:lnTo>
                    <a:pt x="7" y="5411"/>
                  </a:lnTo>
                  <a:close/>
                  <a:moveTo>
                    <a:pt x="4" y="5340"/>
                  </a:moveTo>
                  <a:lnTo>
                    <a:pt x="81" y="5340"/>
                  </a:lnTo>
                  <a:lnTo>
                    <a:pt x="4" y="5340"/>
                  </a:lnTo>
                  <a:close/>
                  <a:moveTo>
                    <a:pt x="81" y="5277"/>
                  </a:moveTo>
                  <a:lnTo>
                    <a:pt x="4" y="5277"/>
                  </a:lnTo>
                  <a:lnTo>
                    <a:pt x="81" y="5277"/>
                  </a:lnTo>
                  <a:close/>
                </a:path>
              </a:pathLst>
            </a:custGeom>
            <a:solidFill>
              <a:srgbClr val="FFFFFF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556" name="Freeform 48"/>
            <p:cNvSpPr/>
            <p:nvPr/>
          </p:nvSpPr>
          <p:spPr>
            <a:xfrm>
              <a:off x="2039" y="904"/>
              <a:ext cx="2" cy="1931"/>
            </a:xfrm>
            <a:custGeom>
              <a:avLst/>
              <a:gdLst>
                <a:gd name="txL" fmla="*/ 0 w 6"/>
                <a:gd name="txT" fmla="*/ 0 h 5793"/>
                <a:gd name="txR" fmla="*/ 6 w 6"/>
                <a:gd name="txB" fmla="*/ 5793 h 5793"/>
              </a:gdLst>
              <a:ahLst/>
              <a:cxnLst>
                <a:cxn ang="0">
                  <a:pos x="2" y="0"/>
                </a:cxn>
                <a:cxn ang="0">
                  <a:pos x="2" y="4"/>
                </a:cxn>
                <a:cxn ang="0">
                  <a:pos x="2" y="7"/>
                </a:cxn>
                <a:cxn ang="0">
                  <a:pos x="0" y="8"/>
                </a:cxn>
                <a:cxn ang="0">
                  <a:pos x="0" y="5789"/>
                </a:cxn>
                <a:cxn ang="0">
                  <a:pos x="6" y="5793"/>
                </a:cxn>
                <a:cxn ang="0">
                  <a:pos x="6" y="0"/>
                </a:cxn>
                <a:cxn ang="0">
                  <a:pos x="2" y="0"/>
                </a:cxn>
              </a:cxnLst>
              <a:rect l="txL" t="txT" r="txR" b="txB"/>
              <a:pathLst>
                <a:path w="6" h="5793">
                  <a:moveTo>
                    <a:pt x="2" y="0"/>
                  </a:moveTo>
                  <a:lnTo>
                    <a:pt x="2" y="4"/>
                  </a:lnTo>
                  <a:lnTo>
                    <a:pt x="2" y="7"/>
                  </a:lnTo>
                  <a:lnTo>
                    <a:pt x="0" y="8"/>
                  </a:lnTo>
                  <a:lnTo>
                    <a:pt x="0" y="5789"/>
                  </a:lnTo>
                  <a:lnTo>
                    <a:pt x="6" y="5793"/>
                  </a:lnTo>
                  <a:lnTo>
                    <a:pt x="6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EAEAEA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557" name="Freeform 49"/>
            <p:cNvSpPr/>
            <p:nvPr/>
          </p:nvSpPr>
          <p:spPr>
            <a:xfrm>
              <a:off x="2038" y="907"/>
              <a:ext cx="1" cy="1927"/>
            </a:xfrm>
            <a:custGeom>
              <a:avLst/>
              <a:gdLst>
                <a:gd name="txL" fmla="*/ 0 w 3"/>
                <a:gd name="txT" fmla="*/ 0 h 5781"/>
                <a:gd name="txR" fmla="*/ 3 w 3"/>
                <a:gd name="txB" fmla="*/ 5781 h 5781"/>
              </a:gdLst>
              <a:ahLst/>
              <a:cxnLst>
                <a:cxn ang="0">
                  <a:pos x="0" y="0"/>
                </a:cxn>
                <a:cxn ang="0">
                  <a:pos x="0" y="2"/>
                </a:cxn>
                <a:cxn ang="0">
                  <a:pos x="0" y="89"/>
                </a:cxn>
                <a:cxn ang="0">
                  <a:pos x="0" y="5778"/>
                </a:cxn>
                <a:cxn ang="0">
                  <a:pos x="3" y="5781"/>
                </a:cxn>
                <a:cxn ang="0">
                  <a:pos x="3" y="0"/>
                </a:cxn>
                <a:cxn ang="0">
                  <a:pos x="0" y="0"/>
                </a:cxn>
              </a:cxnLst>
              <a:rect l="txL" t="txT" r="txR" b="txB"/>
              <a:pathLst>
                <a:path w="3" h="5781">
                  <a:moveTo>
                    <a:pt x="0" y="0"/>
                  </a:moveTo>
                  <a:lnTo>
                    <a:pt x="0" y="2"/>
                  </a:lnTo>
                  <a:lnTo>
                    <a:pt x="0" y="89"/>
                  </a:lnTo>
                  <a:lnTo>
                    <a:pt x="0" y="5778"/>
                  </a:lnTo>
                  <a:lnTo>
                    <a:pt x="3" y="5781"/>
                  </a:lnTo>
                  <a:lnTo>
                    <a:pt x="3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CECEC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558" name="Freeform 50"/>
            <p:cNvSpPr/>
            <p:nvPr/>
          </p:nvSpPr>
          <p:spPr>
            <a:xfrm>
              <a:off x="2041" y="902"/>
              <a:ext cx="2" cy="1935"/>
            </a:xfrm>
            <a:custGeom>
              <a:avLst/>
              <a:gdLst>
                <a:gd name="txL" fmla="*/ 0 w 5"/>
                <a:gd name="txT" fmla="*/ 0 h 5803"/>
                <a:gd name="txR" fmla="*/ 5 w 5"/>
                <a:gd name="txB" fmla="*/ 5803 h 5803"/>
              </a:gdLst>
              <a:ahLst/>
              <a:cxnLst>
                <a:cxn ang="0">
                  <a:pos x="3" y="6"/>
                </a:cxn>
                <a:cxn ang="0">
                  <a:pos x="0" y="6"/>
                </a:cxn>
                <a:cxn ang="0">
                  <a:pos x="0" y="5799"/>
                </a:cxn>
                <a:cxn ang="0">
                  <a:pos x="5" y="5803"/>
                </a:cxn>
                <a:cxn ang="0">
                  <a:pos x="5" y="0"/>
                </a:cxn>
                <a:cxn ang="0">
                  <a:pos x="3" y="6"/>
                </a:cxn>
              </a:cxnLst>
              <a:rect l="txL" t="txT" r="txR" b="txB"/>
              <a:pathLst>
                <a:path w="5" h="5803">
                  <a:moveTo>
                    <a:pt x="3" y="6"/>
                  </a:moveTo>
                  <a:lnTo>
                    <a:pt x="0" y="6"/>
                  </a:lnTo>
                  <a:lnTo>
                    <a:pt x="0" y="5799"/>
                  </a:lnTo>
                  <a:lnTo>
                    <a:pt x="5" y="5803"/>
                  </a:lnTo>
                  <a:lnTo>
                    <a:pt x="5" y="0"/>
                  </a:lnTo>
                  <a:lnTo>
                    <a:pt x="3" y="6"/>
                  </a:lnTo>
                  <a:close/>
                </a:path>
              </a:pathLst>
            </a:custGeom>
            <a:solidFill>
              <a:srgbClr val="E8E8E8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559" name="Freeform 51"/>
            <p:cNvSpPr/>
            <p:nvPr/>
          </p:nvSpPr>
          <p:spPr>
            <a:xfrm>
              <a:off x="2021" y="903"/>
              <a:ext cx="2" cy="2073"/>
            </a:xfrm>
            <a:custGeom>
              <a:avLst/>
              <a:gdLst>
                <a:gd name="txL" fmla="*/ 0 w 5"/>
                <a:gd name="txT" fmla="*/ 0 h 6217"/>
                <a:gd name="txR" fmla="*/ 5 w 5"/>
                <a:gd name="txB" fmla="*/ 6217 h 6217"/>
              </a:gdLst>
              <a:ahLst/>
              <a:cxnLst>
                <a:cxn ang="0">
                  <a:pos x="3" y="2"/>
                </a:cxn>
                <a:cxn ang="0">
                  <a:pos x="1" y="2"/>
                </a:cxn>
                <a:cxn ang="0">
                  <a:pos x="0" y="0"/>
                </a:cxn>
                <a:cxn ang="0">
                  <a:pos x="0" y="6217"/>
                </a:cxn>
                <a:cxn ang="0">
                  <a:pos x="1" y="6217"/>
                </a:cxn>
                <a:cxn ang="0">
                  <a:pos x="5" y="6212"/>
                </a:cxn>
                <a:cxn ang="0">
                  <a:pos x="5" y="5811"/>
                </a:cxn>
                <a:cxn ang="0">
                  <a:pos x="3" y="5811"/>
                </a:cxn>
                <a:cxn ang="0">
                  <a:pos x="3" y="5794"/>
                </a:cxn>
                <a:cxn ang="0">
                  <a:pos x="3" y="5706"/>
                </a:cxn>
                <a:cxn ang="0">
                  <a:pos x="3" y="141"/>
                </a:cxn>
                <a:cxn ang="0">
                  <a:pos x="3" y="2"/>
                </a:cxn>
              </a:cxnLst>
              <a:rect l="txL" t="txT" r="txR" b="txB"/>
              <a:pathLst>
                <a:path w="5" h="6217">
                  <a:moveTo>
                    <a:pt x="3" y="2"/>
                  </a:moveTo>
                  <a:lnTo>
                    <a:pt x="1" y="2"/>
                  </a:lnTo>
                  <a:lnTo>
                    <a:pt x="0" y="0"/>
                  </a:lnTo>
                  <a:lnTo>
                    <a:pt x="0" y="6217"/>
                  </a:lnTo>
                  <a:lnTo>
                    <a:pt x="1" y="6217"/>
                  </a:lnTo>
                  <a:lnTo>
                    <a:pt x="5" y="6212"/>
                  </a:lnTo>
                  <a:lnTo>
                    <a:pt x="5" y="5811"/>
                  </a:lnTo>
                  <a:lnTo>
                    <a:pt x="3" y="5811"/>
                  </a:lnTo>
                  <a:lnTo>
                    <a:pt x="3" y="5794"/>
                  </a:lnTo>
                  <a:lnTo>
                    <a:pt x="3" y="5706"/>
                  </a:lnTo>
                  <a:lnTo>
                    <a:pt x="3" y="141"/>
                  </a:lnTo>
                  <a:lnTo>
                    <a:pt x="3" y="2"/>
                  </a:lnTo>
                  <a:close/>
                </a:path>
              </a:pathLst>
            </a:custGeom>
            <a:solidFill>
              <a:srgbClr val="FCFCFC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560" name="Freeform 52"/>
            <p:cNvSpPr/>
            <p:nvPr/>
          </p:nvSpPr>
          <p:spPr>
            <a:xfrm>
              <a:off x="2043" y="896"/>
              <a:ext cx="2" cy="1942"/>
            </a:xfrm>
            <a:custGeom>
              <a:avLst/>
              <a:gdLst>
                <a:gd name="txL" fmla="*/ 0 w 6"/>
                <a:gd name="txT" fmla="*/ 0 h 5826"/>
                <a:gd name="txR" fmla="*/ 6 w 6"/>
                <a:gd name="txB" fmla="*/ 5826 h 5826"/>
              </a:gdLst>
              <a:ahLst/>
              <a:cxnLst>
                <a:cxn ang="0">
                  <a:pos x="6" y="0"/>
                </a:cxn>
                <a:cxn ang="0">
                  <a:pos x="4" y="4"/>
                </a:cxn>
                <a:cxn ang="0">
                  <a:pos x="3" y="6"/>
                </a:cxn>
                <a:cxn ang="0">
                  <a:pos x="3" y="9"/>
                </a:cxn>
                <a:cxn ang="0">
                  <a:pos x="0" y="19"/>
                </a:cxn>
                <a:cxn ang="0">
                  <a:pos x="0" y="5822"/>
                </a:cxn>
                <a:cxn ang="0">
                  <a:pos x="6" y="5826"/>
                </a:cxn>
                <a:cxn ang="0">
                  <a:pos x="6" y="0"/>
                </a:cxn>
              </a:cxnLst>
              <a:rect l="txL" t="txT" r="txR" b="txB"/>
              <a:pathLst>
                <a:path w="6" h="5826">
                  <a:moveTo>
                    <a:pt x="6" y="0"/>
                  </a:moveTo>
                  <a:lnTo>
                    <a:pt x="4" y="4"/>
                  </a:lnTo>
                  <a:lnTo>
                    <a:pt x="3" y="6"/>
                  </a:lnTo>
                  <a:lnTo>
                    <a:pt x="3" y="9"/>
                  </a:lnTo>
                  <a:lnTo>
                    <a:pt x="0" y="19"/>
                  </a:lnTo>
                  <a:lnTo>
                    <a:pt x="0" y="5822"/>
                  </a:lnTo>
                  <a:lnTo>
                    <a:pt x="6" y="5826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E6E6E6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561" name="Freeform 53"/>
            <p:cNvSpPr/>
            <p:nvPr/>
          </p:nvSpPr>
          <p:spPr>
            <a:xfrm>
              <a:off x="1973" y="1164"/>
              <a:ext cx="2" cy="117"/>
            </a:xfrm>
            <a:custGeom>
              <a:avLst/>
              <a:gdLst>
                <a:gd name="txL" fmla="*/ 0 w 6"/>
                <a:gd name="txT" fmla="*/ 0 h 352"/>
                <a:gd name="txR" fmla="*/ 6 w 6"/>
                <a:gd name="txB" fmla="*/ 352 h 352"/>
              </a:gdLst>
              <a:ahLst/>
              <a:cxnLst>
                <a:cxn ang="0">
                  <a:pos x="6" y="0"/>
                </a:cxn>
                <a:cxn ang="0">
                  <a:pos x="0" y="0"/>
                </a:cxn>
                <a:cxn ang="0">
                  <a:pos x="0" y="352"/>
                </a:cxn>
                <a:cxn ang="0">
                  <a:pos x="6" y="352"/>
                </a:cxn>
                <a:cxn ang="0">
                  <a:pos x="6" y="200"/>
                </a:cxn>
                <a:cxn ang="0">
                  <a:pos x="4" y="200"/>
                </a:cxn>
                <a:cxn ang="0">
                  <a:pos x="6" y="200"/>
                </a:cxn>
                <a:cxn ang="0">
                  <a:pos x="6" y="136"/>
                </a:cxn>
                <a:cxn ang="0">
                  <a:pos x="4" y="136"/>
                </a:cxn>
                <a:cxn ang="0">
                  <a:pos x="6" y="136"/>
                </a:cxn>
                <a:cxn ang="0">
                  <a:pos x="6" y="71"/>
                </a:cxn>
                <a:cxn ang="0">
                  <a:pos x="4" y="71"/>
                </a:cxn>
                <a:cxn ang="0">
                  <a:pos x="6" y="71"/>
                </a:cxn>
                <a:cxn ang="0">
                  <a:pos x="6" y="0"/>
                </a:cxn>
              </a:cxnLst>
              <a:rect l="txL" t="txT" r="txR" b="txB"/>
              <a:pathLst>
                <a:path w="6" h="352">
                  <a:moveTo>
                    <a:pt x="6" y="0"/>
                  </a:moveTo>
                  <a:lnTo>
                    <a:pt x="0" y="0"/>
                  </a:lnTo>
                  <a:lnTo>
                    <a:pt x="0" y="352"/>
                  </a:lnTo>
                  <a:lnTo>
                    <a:pt x="6" y="352"/>
                  </a:lnTo>
                  <a:lnTo>
                    <a:pt x="6" y="200"/>
                  </a:lnTo>
                  <a:lnTo>
                    <a:pt x="4" y="200"/>
                  </a:lnTo>
                  <a:lnTo>
                    <a:pt x="6" y="200"/>
                  </a:lnTo>
                  <a:lnTo>
                    <a:pt x="6" y="136"/>
                  </a:lnTo>
                  <a:lnTo>
                    <a:pt x="4" y="136"/>
                  </a:lnTo>
                  <a:lnTo>
                    <a:pt x="6" y="136"/>
                  </a:lnTo>
                  <a:lnTo>
                    <a:pt x="6" y="71"/>
                  </a:lnTo>
                  <a:lnTo>
                    <a:pt x="4" y="71"/>
                  </a:lnTo>
                  <a:lnTo>
                    <a:pt x="6" y="71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FFFFFF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562" name="Freeform 54"/>
            <p:cNvSpPr/>
            <p:nvPr/>
          </p:nvSpPr>
          <p:spPr>
            <a:xfrm>
              <a:off x="1973" y="1281"/>
              <a:ext cx="2" cy="233"/>
            </a:xfrm>
            <a:custGeom>
              <a:avLst/>
              <a:gdLst>
                <a:gd name="txL" fmla="*/ 0 w 6"/>
                <a:gd name="txT" fmla="*/ 0 h 698"/>
                <a:gd name="txR" fmla="*/ 6 w 6"/>
                <a:gd name="txB" fmla="*/ 698 h 698"/>
              </a:gdLst>
              <a:ahLst/>
              <a:cxnLst>
                <a:cxn ang="0">
                  <a:pos x="6" y="0"/>
                </a:cxn>
                <a:cxn ang="0">
                  <a:pos x="0" y="0"/>
                </a:cxn>
                <a:cxn ang="0">
                  <a:pos x="0" y="698"/>
                </a:cxn>
                <a:cxn ang="0">
                  <a:pos x="6" y="698"/>
                </a:cxn>
                <a:cxn ang="0">
                  <a:pos x="6" y="547"/>
                </a:cxn>
                <a:cxn ang="0">
                  <a:pos x="4" y="547"/>
                </a:cxn>
                <a:cxn ang="0">
                  <a:pos x="6" y="547"/>
                </a:cxn>
                <a:cxn ang="0">
                  <a:pos x="6" y="482"/>
                </a:cxn>
                <a:cxn ang="0">
                  <a:pos x="4" y="482"/>
                </a:cxn>
                <a:cxn ang="0">
                  <a:pos x="6" y="482"/>
                </a:cxn>
                <a:cxn ang="0">
                  <a:pos x="6" y="418"/>
                </a:cxn>
                <a:cxn ang="0">
                  <a:pos x="4" y="418"/>
                </a:cxn>
                <a:cxn ang="0">
                  <a:pos x="6" y="418"/>
                </a:cxn>
                <a:cxn ang="0">
                  <a:pos x="6" y="351"/>
                </a:cxn>
                <a:cxn ang="0">
                  <a:pos x="4" y="351"/>
                </a:cxn>
                <a:cxn ang="0">
                  <a:pos x="6" y="351"/>
                </a:cxn>
                <a:cxn ang="0">
                  <a:pos x="6" y="204"/>
                </a:cxn>
                <a:cxn ang="0">
                  <a:pos x="4" y="204"/>
                </a:cxn>
                <a:cxn ang="0">
                  <a:pos x="6" y="204"/>
                </a:cxn>
                <a:cxn ang="0">
                  <a:pos x="6" y="140"/>
                </a:cxn>
                <a:cxn ang="0">
                  <a:pos x="4" y="140"/>
                </a:cxn>
                <a:cxn ang="0">
                  <a:pos x="6" y="140"/>
                </a:cxn>
                <a:cxn ang="0">
                  <a:pos x="6" y="76"/>
                </a:cxn>
                <a:cxn ang="0">
                  <a:pos x="4" y="76"/>
                </a:cxn>
                <a:cxn ang="0">
                  <a:pos x="6" y="76"/>
                </a:cxn>
                <a:cxn ang="0">
                  <a:pos x="6" y="0"/>
                </a:cxn>
              </a:cxnLst>
              <a:rect l="txL" t="txT" r="txR" b="txB"/>
              <a:pathLst>
                <a:path w="6" h="698">
                  <a:moveTo>
                    <a:pt x="6" y="0"/>
                  </a:moveTo>
                  <a:lnTo>
                    <a:pt x="0" y="0"/>
                  </a:lnTo>
                  <a:lnTo>
                    <a:pt x="0" y="698"/>
                  </a:lnTo>
                  <a:lnTo>
                    <a:pt x="6" y="698"/>
                  </a:lnTo>
                  <a:lnTo>
                    <a:pt x="6" y="547"/>
                  </a:lnTo>
                  <a:lnTo>
                    <a:pt x="4" y="547"/>
                  </a:lnTo>
                  <a:lnTo>
                    <a:pt x="6" y="547"/>
                  </a:lnTo>
                  <a:lnTo>
                    <a:pt x="6" y="482"/>
                  </a:lnTo>
                  <a:lnTo>
                    <a:pt x="4" y="482"/>
                  </a:lnTo>
                  <a:lnTo>
                    <a:pt x="6" y="482"/>
                  </a:lnTo>
                  <a:lnTo>
                    <a:pt x="6" y="418"/>
                  </a:lnTo>
                  <a:lnTo>
                    <a:pt x="4" y="418"/>
                  </a:lnTo>
                  <a:lnTo>
                    <a:pt x="6" y="418"/>
                  </a:lnTo>
                  <a:lnTo>
                    <a:pt x="6" y="351"/>
                  </a:lnTo>
                  <a:lnTo>
                    <a:pt x="4" y="351"/>
                  </a:lnTo>
                  <a:lnTo>
                    <a:pt x="6" y="351"/>
                  </a:lnTo>
                  <a:lnTo>
                    <a:pt x="6" y="204"/>
                  </a:lnTo>
                  <a:lnTo>
                    <a:pt x="4" y="204"/>
                  </a:lnTo>
                  <a:lnTo>
                    <a:pt x="6" y="204"/>
                  </a:lnTo>
                  <a:lnTo>
                    <a:pt x="6" y="140"/>
                  </a:lnTo>
                  <a:lnTo>
                    <a:pt x="4" y="140"/>
                  </a:lnTo>
                  <a:lnTo>
                    <a:pt x="6" y="140"/>
                  </a:lnTo>
                  <a:lnTo>
                    <a:pt x="6" y="76"/>
                  </a:lnTo>
                  <a:lnTo>
                    <a:pt x="4" y="76"/>
                  </a:lnTo>
                  <a:lnTo>
                    <a:pt x="6" y="76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FFFFFF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563" name="Freeform 55"/>
            <p:cNvSpPr/>
            <p:nvPr/>
          </p:nvSpPr>
          <p:spPr>
            <a:xfrm>
              <a:off x="1973" y="1514"/>
              <a:ext cx="2" cy="234"/>
            </a:xfrm>
            <a:custGeom>
              <a:avLst/>
              <a:gdLst>
                <a:gd name="txL" fmla="*/ 0 w 6"/>
                <a:gd name="txT" fmla="*/ 0 h 702"/>
                <a:gd name="txR" fmla="*/ 6 w 6"/>
                <a:gd name="txB" fmla="*/ 702 h 702"/>
              </a:gdLst>
              <a:ahLst/>
              <a:cxnLst>
                <a:cxn ang="0">
                  <a:pos x="6" y="77"/>
                </a:cxn>
                <a:cxn ang="0">
                  <a:pos x="6" y="0"/>
                </a:cxn>
                <a:cxn ang="0">
                  <a:pos x="0" y="0"/>
                </a:cxn>
                <a:cxn ang="0">
                  <a:pos x="0" y="702"/>
                </a:cxn>
                <a:cxn ang="0">
                  <a:pos x="6" y="702"/>
                </a:cxn>
                <a:cxn ang="0">
                  <a:pos x="6" y="551"/>
                </a:cxn>
                <a:cxn ang="0">
                  <a:pos x="4" y="551"/>
                </a:cxn>
                <a:cxn ang="0">
                  <a:pos x="6" y="551"/>
                </a:cxn>
                <a:cxn ang="0">
                  <a:pos x="6" y="486"/>
                </a:cxn>
                <a:cxn ang="0">
                  <a:pos x="4" y="486"/>
                </a:cxn>
                <a:cxn ang="0">
                  <a:pos x="6" y="486"/>
                </a:cxn>
                <a:cxn ang="0">
                  <a:pos x="6" y="422"/>
                </a:cxn>
                <a:cxn ang="0">
                  <a:pos x="4" y="422"/>
                </a:cxn>
                <a:cxn ang="0">
                  <a:pos x="6" y="422"/>
                </a:cxn>
                <a:cxn ang="0">
                  <a:pos x="6" y="359"/>
                </a:cxn>
                <a:cxn ang="0">
                  <a:pos x="4" y="359"/>
                </a:cxn>
                <a:cxn ang="0">
                  <a:pos x="6" y="359"/>
                </a:cxn>
                <a:cxn ang="0">
                  <a:pos x="6" y="206"/>
                </a:cxn>
                <a:cxn ang="0">
                  <a:pos x="4" y="206"/>
                </a:cxn>
                <a:cxn ang="0">
                  <a:pos x="6" y="206"/>
                </a:cxn>
                <a:cxn ang="0">
                  <a:pos x="6" y="141"/>
                </a:cxn>
                <a:cxn ang="0">
                  <a:pos x="4" y="141"/>
                </a:cxn>
                <a:cxn ang="0">
                  <a:pos x="6" y="141"/>
                </a:cxn>
                <a:cxn ang="0">
                  <a:pos x="6" y="77"/>
                </a:cxn>
                <a:cxn ang="0">
                  <a:pos x="4" y="77"/>
                </a:cxn>
                <a:cxn ang="0">
                  <a:pos x="6" y="77"/>
                </a:cxn>
              </a:cxnLst>
              <a:rect l="txL" t="txT" r="txR" b="txB"/>
              <a:pathLst>
                <a:path w="6" h="702">
                  <a:moveTo>
                    <a:pt x="6" y="77"/>
                  </a:moveTo>
                  <a:lnTo>
                    <a:pt x="6" y="0"/>
                  </a:lnTo>
                  <a:lnTo>
                    <a:pt x="0" y="0"/>
                  </a:lnTo>
                  <a:lnTo>
                    <a:pt x="0" y="702"/>
                  </a:lnTo>
                  <a:lnTo>
                    <a:pt x="6" y="702"/>
                  </a:lnTo>
                  <a:lnTo>
                    <a:pt x="6" y="551"/>
                  </a:lnTo>
                  <a:lnTo>
                    <a:pt x="4" y="551"/>
                  </a:lnTo>
                  <a:lnTo>
                    <a:pt x="6" y="551"/>
                  </a:lnTo>
                  <a:lnTo>
                    <a:pt x="6" y="486"/>
                  </a:lnTo>
                  <a:lnTo>
                    <a:pt x="4" y="486"/>
                  </a:lnTo>
                  <a:lnTo>
                    <a:pt x="6" y="486"/>
                  </a:lnTo>
                  <a:lnTo>
                    <a:pt x="6" y="422"/>
                  </a:lnTo>
                  <a:lnTo>
                    <a:pt x="4" y="422"/>
                  </a:lnTo>
                  <a:lnTo>
                    <a:pt x="6" y="422"/>
                  </a:lnTo>
                  <a:lnTo>
                    <a:pt x="6" y="359"/>
                  </a:lnTo>
                  <a:lnTo>
                    <a:pt x="4" y="359"/>
                  </a:lnTo>
                  <a:lnTo>
                    <a:pt x="6" y="359"/>
                  </a:lnTo>
                  <a:lnTo>
                    <a:pt x="6" y="206"/>
                  </a:lnTo>
                  <a:lnTo>
                    <a:pt x="4" y="206"/>
                  </a:lnTo>
                  <a:lnTo>
                    <a:pt x="6" y="206"/>
                  </a:lnTo>
                  <a:lnTo>
                    <a:pt x="6" y="141"/>
                  </a:lnTo>
                  <a:lnTo>
                    <a:pt x="4" y="141"/>
                  </a:lnTo>
                  <a:lnTo>
                    <a:pt x="6" y="141"/>
                  </a:lnTo>
                  <a:lnTo>
                    <a:pt x="6" y="77"/>
                  </a:lnTo>
                  <a:lnTo>
                    <a:pt x="4" y="77"/>
                  </a:lnTo>
                  <a:lnTo>
                    <a:pt x="6" y="77"/>
                  </a:lnTo>
                  <a:close/>
                </a:path>
              </a:pathLst>
            </a:custGeom>
            <a:solidFill>
              <a:srgbClr val="CCCCCC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564" name="Freeform 56"/>
            <p:cNvSpPr/>
            <p:nvPr/>
          </p:nvSpPr>
          <p:spPr>
            <a:xfrm>
              <a:off x="1973" y="1748"/>
              <a:ext cx="2" cy="234"/>
            </a:xfrm>
            <a:custGeom>
              <a:avLst/>
              <a:gdLst>
                <a:gd name="txL" fmla="*/ 0 w 6"/>
                <a:gd name="txT" fmla="*/ 0 h 703"/>
                <a:gd name="txR" fmla="*/ 6 w 6"/>
                <a:gd name="txB" fmla="*/ 703 h 703"/>
              </a:gdLst>
              <a:ahLst/>
              <a:cxnLst>
                <a:cxn ang="0">
                  <a:pos x="6" y="0"/>
                </a:cxn>
                <a:cxn ang="0">
                  <a:pos x="0" y="0"/>
                </a:cxn>
                <a:cxn ang="0">
                  <a:pos x="0" y="703"/>
                </a:cxn>
                <a:cxn ang="0">
                  <a:pos x="6" y="703"/>
                </a:cxn>
                <a:cxn ang="0">
                  <a:pos x="6" y="550"/>
                </a:cxn>
                <a:cxn ang="0">
                  <a:pos x="4" y="550"/>
                </a:cxn>
                <a:cxn ang="0">
                  <a:pos x="6" y="550"/>
                </a:cxn>
                <a:cxn ang="0">
                  <a:pos x="6" y="485"/>
                </a:cxn>
                <a:cxn ang="0">
                  <a:pos x="4" y="485"/>
                </a:cxn>
                <a:cxn ang="0">
                  <a:pos x="6" y="485"/>
                </a:cxn>
                <a:cxn ang="0">
                  <a:pos x="6" y="422"/>
                </a:cxn>
                <a:cxn ang="0">
                  <a:pos x="4" y="422"/>
                </a:cxn>
                <a:cxn ang="0">
                  <a:pos x="6" y="422"/>
                </a:cxn>
                <a:cxn ang="0">
                  <a:pos x="6" y="354"/>
                </a:cxn>
                <a:cxn ang="0">
                  <a:pos x="4" y="354"/>
                </a:cxn>
                <a:cxn ang="0">
                  <a:pos x="6" y="354"/>
                </a:cxn>
                <a:cxn ang="0">
                  <a:pos x="6" y="205"/>
                </a:cxn>
                <a:cxn ang="0">
                  <a:pos x="4" y="205"/>
                </a:cxn>
                <a:cxn ang="0">
                  <a:pos x="6" y="205"/>
                </a:cxn>
                <a:cxn ang="0">
                  <a:pos x="6" y="141"/>
                </a:cxn>
                <a:cxn ang="0">
                  <a:pos x="4" y="141"/>
                </a:cxn>
                <a:cxn ang="0">
                  <a:pos x="6" y="141"/>
                </a:cxn>
                <a:cxn ang="0">
                  <a:pos x="6" y="77"/>
                </a:cxn>
                <a:cxn ang="0">
                  <a:pos x="4" y="77"/>
                </a:cxn>
                <a:cxn ang="0">
                  <a:pos x="6" y="77"/>
                </a:cxn>
                <a:cxn ang="0">
                  <a:pos x="6" y="0"/>
                </a:cxn>
              </a:cxnLst>
              <a:rect l="txL" t="txT" r="txR" b="txB"/>
              <a:pathLst>
                <a:path w="6" h="703">
                  <a:moveTo>
                    <a:pt x="6" y="0"/>
                  </a:moveTo>
                  <a:lnTo>
                    <a:pt x="0" y="0"/>
                  </a:lnTo>
                  <a:lnTo>
                    <a:pt x="0" y="703"/>
                  </a:lnTo>
                  <a:lnTo>
                    <a:pt x="6" y="703"/>
                  </a:lnTo>
                  <a:lnTo>
                    <a:pt x="6" y="550"/>
                  </a:lnTo>
                  <a:lnTo>
                    <a:pt x="4" y="550"/>
                  </a:lnTo>
                  <a:lnTo>
                    <a:pt x="6" y="550"/>
                  </a:lnTo>
                  <a:lnTo>
                    <a:pt x="6" y="485"/>
                  </a:lnTo>
                  <a:lnTo>
                    <a:pt x="4" y="485"/>
                  </a:lnTo>
                  <a:lnTo>
                    <a:pt x="6" y="485"/>
                  </a:lnTo>
                  <a:lnTo>
                    <a:pt x="6" y="422"/>
                  </a:lnTo>
                  <a:lnTo>
                    <a:pt x="4" y="422"/>
                  </a:lnTo>
                  <a:lnTo>
                    <a:pt x="6" y="422"/>
                  </a:lnTo>
                  <a:lnTo>
                    <a:pt x="6" y="354"/>
                  </a:lnTo>
                  <a:lnTo>
                    <a:pt x="4" y="354"/>
                  </a:lnTo>
                  <a:lnTo>
                    <a:pt x="6" y="354"/>
                  </a:lnTo>
                  <a:lnTo>
                    <a:pt x="6" y="205"/>
                  </a:lnTo>
                  <a:lnTo>
                    <a:pt x="4" y="205"/>
                  </a:lnTo>
                  <a:lnTo>
                    <a:pt x="6" y="205"/>
                  </a:lnTo>
                  <a:lnTo>
                    <a:pt x="6" y="141"/>
                  </a:lnTo>
                  <a:lnTo>
                    <a:pt x="4" y="141"/>
                  </a:lnTo>
                  <a:lnTo>
                    <a:pt x="6" y="141"/>
                  </a:lnTo>
                  <a:lnTo>
                    <a:pt x="6" y="77"/>
                  </a:lnTo>
                  <a:lnTo>
                    <a:pt x="4" y="77"/>
                  </a:lnTo>
                  <a:lnTo>
                    <a:pt x="6" y="77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FFFFFF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565" name="Freeform 57"/>
            <p:cNvSpPr/>
            <p:nvPr/>
          </p:nvSpPr>
          <p:spPr>
            <a:xfrm>
              <a:off x="1973" y="1982"/>
              <a:ext cx="2" cy="234"/>
            </a:xfrm>
            <a:custGeom>
              <a:avLst/>
              <a:gdLst>
                <a:gd name="txL" fmla="*/ 0 w 6"/>
                <a:gd name="txT" fmla="*/ 0 h 701"/>
                <a:gd name="txR" fmla="*/ 6 w 6"/>
                <a:gd name="txB" fmla="*/ 701 h 701"/>
              </a:gdLst>
              <a:ahLst/>
              <a:cxnLst>
                <a:cxn ang="0">
                  <a:pos x="6" y="76"/>
                </a:cxn>
                <a:cxn ang="0">
                  <a:pos x="6" y="0"/>
                </a:cxn>
                <a:cxn ang="0">
                  <a:pos x="0" y="0"/>
                </a:cxn>
                <a:cxn ang="0">
                  <a:pos x="0" y="701"/>
                </a:cxn>
                <a:cxn ang="0">
                  <a:pos x="6" y="701"/>
                </a:cxn>
                <a:cxn ang="0">
                  <a:pos x="6" y="549"/>
                </a:cxn>
                <a:cxn ang="0">
                  <a:pos x="4" y="549"/>
                </a:cxn>
                <a:cxn ang="0">
                  <a:pos x="6" y="549"/>
                </a:cxn>
                <a:cxn ang="0">
                  <a:pos x="6" y="485"/>
                </a:cxn>
                <a:cxn ang="0">
                  <a:pos x="4" y="485"/>
                </a:cxn>
                <a:cxn ang="0">
                  <a:pos x="6" y="485"/>
                </a:cxn>
                <a:cxn ang="0">
                  <a:pos x="6" y="419"/>
                </a:cxn>
                <a:cxn ang="0">
                  <a:pos x="4" y="419"/>
                </a:cxn>
                <a:cxn ang="0">
                  <a:pos x="6" y="419"/>
                </a:cxn>
                <a:cxn ang="0">
                  <a:pos x="6" y="358"/>
                </a:cxn>
                <a:cxn ang="0">
                  <a:pos x="4" y="358"/>
                </a:cxn>
                <a:cxn ang="0">
                  <a:pos x="6" y="358"/>
                </a:cxn>
                <a:cxn ang="0">
                  <a:pos x="6" y="203"/>
                </a:cxn>
                <a:cxn ang="0">
                  <a:pos x="4" y="203"/>
                </a:cxn>
                <a:cxn ang="0">
                  <a:pos x="6" y="203"/>
                </a:cxn>
                <a:cxn ang="0">
                  <a:pos x="6" y="139"/>
                </a:cxn>
                <a:cxn ang="0">
                  <a:pos x="4" y="139"/>
                </a:cxn>
                <a:cxn ang="0">
                  <a:pos x="6" y="139"/>
                </a:cxn>
                <a:cxn ang="0">
                  <a:pos x="6" y="76"/>
                </a:cxn>
                <a:cxn ang="0">
                  <a:pos x="4" y="76"/>
                </a:cxn>
                <a:cxn ang="0">
                  <a:pos x="6" y="76"/>
                </a:cxn>
              </a:cxnLst>
              <a:rect l="txL" t="txT" r="txR" b="txB"/>
              <a:pathLst>
                <a:path w="6" h="701">
                  <a:moveTo>
                    <a:pt x="6" y="76"/>
                  </a:moveTo>
                  <a:lnTo>
                    <a:pt x="6" y="0"/>
                  </a:lnTo>
                  <a:lnTo>
                    <a:pt x="0" y="0"/>
                  </a:lnTo>
                  <a:lnTo>
                    <a:pt x="0" y="701"/>
                  </a:lnTo>
                  <a:lnTo>
                    <a:pt x="6" y="701"/>
                  </a:lnTo>
                  <a:lnTo>
                    <a:pt x="6" y="549"/>
                  </a:lnTo>
                  <a:lnTo>
                    <a:pt x="4" y="549"/>
                  </a:lnTo>
                  <a:lnTo>
                    <a:pt x="6" y="549"/>
                  </a:lnTo>
                  <a:lnTo>
                    <a:pt x="6" y="485"/>
                  </a:lnTo>
                  <a:lnTo>
                    <a:pt x="4" y="485"/>
                  </a:lnTo>
                  <a:lnTo>
                    <a:pt x="6" y="485"/>
                  </a:lnTo>
                  <a:lnTo>
                    <a:pt x="6" y="419"/>
                  </a:lnTo>
                  <a:lnTo>
                    <a:pt x="4" y="419"/>
                  </a:lnTo>
                  <a:lnTo>
                    <a:pt x="6" y="419"/>
                  </a:lnTo>
                  <a:lnTo>
                    <a:pt x="6" y="358"/>
                  </a:lnTo>
                  <a:lnTo>
                    <a:pt x="4" y="358"/>
                  </a:lnTo>
                  <a:lnTo>
                    <a:pt x="6" y="358"/>
                  </a:lnTo>
                  <a:lnTo>
                    <a:pt x="6" y="203"/>
                  </a:lnTo>
                  <a:lnTo>
                    <a:pt x="4" y="203"/>
                  </a:lnTo>
                  <a:lnTo>
                    <a:pt x="6" y="203"/>
                  </a:lnTo>
                  <a:lnTo>
                    <a:pt x="6" y="139"/>
                  </a:lnTo>
                  <a:lnTo>
                    <a:pt x="4" y="139"/>
                  </a:lnTo>
                  <a:lnTo>
                    <a:pt x="6" y="139"/>
                  </a:lnTo>
                  <a:lnTo>
                    <a:pt x="6" y="76"/>
                  </a:lnTo>
                  <a:lnTo>
                    <a:pt x="4" y="76"/>
                  </a:lnTo>
                  <a:lnTo>
                    <a:pt x="6" y="76"/>
                  </a:lnTo>
                  <a:close/>
                </a:path>
              </a:pathLst>
            </a:custGeom>
            <a:solidFill>
              <a:srgbClr val="CCCCCC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566" name="Freeform 58"/>
            <p:cNvSpPr/>
            <p:nvPr/>
          </p:nvSpPr>
          <p:spPr>
            <a:xfrm>
              <a:off x="1973" y="2216"/>
              <a:ext cx="2" cy="118"/>
            </a:xfrm>
            <a:custGeom>
              <a:avLst/>
              <a:gdLst>
                <a:gd name="txL" fmla="*/ 0 w 6"/>
                <a:gd name="txT" fmla="*/ 0 h 353"/>
                <a:gd name="txR" fmla="*/ 6 w 6"/>
                <a:gd name="txB" fmla="*/ 353 h 353"/>
              </a:gdLst>
              <a:ahLst/>
              <a:cxnLst>
                <a:cxn ang="0">
                  <a:pos x="4" y="75"/>
                </a:cxn>
                <a:cxn ang="0">
                  <a:pos x="6" y="75"/>
                </a:cxn>
                <a:cxn ang="0">
                  <a:pos x="6" y="0"/>
                </a:cxn>
                <a:cxn ang="0">
                  <a:pos x="0" y="0"/>
                </a:cxn>
                <a:cxn ang="0">
                  <a:pos x="0" y="353"/>
                </a:cxn>
                <a:cxn ang="0">
                  <a:pos x="6" y="353"/>
                </a:cxn>
                <a:cxn ang="0">
                  <a:pos x="6" y="204"/>
                </a:cxn>
                <a:cxn ang="0">
                  <a:pos x="4" y="204"/>
                </a:cxn>
                <a:cxn ang="0">
                  <a:pos x="6" y="204"/>
                </a:cxn>
                <a:cxn ang="0">
                  <a:pos x="6" y="140"/>
                </a:cxn>
                <a:cxn ang="0">
                  <a:pos x="4" y="140"/>
                </a:cxn>
                <a:cxn ang="0">
                  <a:pos x="6" y="140"/>
                </a:cxn>
                <a:cxn ang="0">
                  <a:pos x="6" y="75"/>
                </a:cxn>
                <a:cxn ang="0">
                  <a:pos x="4" y="75"/>
                </a:cxn>
              </a:cxnLst>
              <a:rect l="txL" t="txT" r="txR" b="txB"/>
              <a:pathLst>
                <a:path w="6" h="353">
                  <a:moveTo>
                    <a:pt x="4" y="75"/>
                  </a:moveTo>
                  <a:lnTo>
                    <a:pt x="6" y="75"/>
                  </a:lnTo>
                  <a:lnTo>
                    <a:pt x="6" y="0"/>
                  </a:lnTo>
                  <a:lnTo>
                    <a:pt x="0" y="0"/>
                  </a:lnTo>
                  <a:lnTo>
                    <a:pt x="0" y="353"/>
                  </a:lnTo>
                  <a:lnTo>
                    <a:pt x="6" y="353"/>
                  </a:lnTo>
                  <a:lnTo>
                    <a:pt x="6" y="204"/>
                  </a:lnTo>
                  <a:lnTo>
                    <a:pt x="4" y="204"/>
                  </a:lnTo>
                  <a:lnTo>
                    <a:pt x="6" y="204"/>
                  </a:lnTo>
                  <a:lnTo>
                    <a:pt x="6" y="140"/>
                  </a:lnTo>
                  <a:lnTo>
                    <a:pt x="4" y="140"/>
                  </a:lnTo>
                  <a:lnTo>
                    <a:pt x="6" y="140"/>
                  </a:lnTo>
                  <a:lnTo>
                    <a:pt x="6" y="75"/>
                  </a:lnTo>
                  <a:lnTo>
                    <a:pt x="4" y="75"/>
                  </a:lnTo>
                  <a:close/>
                </a:path>
              </a:pathLst>
            </a:custGeom>
            <a:solidFill>
              <a:srgbClr val="FFFFFF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567" name="Freeform 59"/>
            <p:cNvSpPr/>
            <p:nvPr/>
          </p:nvSpPr>
          <p:spPr>
            <a:xfrm>
              <a:off x="1973" y="2334"/>
              <a:ext cx="2" cy="594"/>
            </a:xfrm>
            <a:custGeom>
              <a:avLst/>
              <a:gdLst>
                <a:gd name="txL" fmla="*/ 0 w 6"/>
                <a:gd name="txT" fmla="*/ 0 h 1782"/>
                <a:gd name="txR" fmla="*/ 6 w 6"/>
                <a:gd name="txB" fmla="*/ 1782 h 1782"/>
              </a:gdLst>
              <a:ahLst/>
              <a:cxnLst>
                <a:cxn ang="0">
                  <a:pos x="6" y="0"/>
                </a:cxn>
                <a:cxn ang="0">
                  <a:pos x="0" y="0"/>
                </a:cxn>
                <a:cxn ang="0">
                  <a:pos x="0" y="1684"/>
                </a:cxn>
                <a:cxn ang="0">
                  <a:pos x="1" y="1733"/>
                </a:cxn>
                <a:cxn ang="0">
                  <a:pos x="6" y="1782"/>
                </a:cxn>
                <a:cxn ang="0">
                  <a:pos x="6" y="702"/>
                </a:cxn>
                <a:cxn ang="0">
                  <a:pos x="4" y="702"/>
                </a:cxn>
                <a:cxn ang="0">
                  <a:pos x="6" y="702"/>
                </a:cxn>
                <a:cxn ang="0">
                  <a:pos x="6" y="349"/>
                </a:cxn>
                <a:cxn ang="0">
                  <a:pos x="6" y="0"/>
                </a:cxn>
              </a:cxnLst>
              <a:rect l="txL" t="txT" r="txR" b="txB"/>
              <a:pathLst>
                <a:path w="6" h="1782">
                  <a:moveTo>
                    <a:pt x="6" y="0"/>
                  </a:moveTo>
                  <a:lnTo>
                    <a:pt x="0" y="0"/>
                  </a:lnTo>
                  <a:lnTo>
                    <a:pt x="0" y="1684"/>
                  </a:lnTo>
                  <a:lnTo>
                    <a:pt x="1" y="1733"/>
                  </a:lnTo>
                  <a:lnTo>
                    <a:pt x="6" y="1782"/>
                  </a:lnTo>
                  <a:lnTo>
                    <a:pt x="6" y="702"/>
                  </a:lnTo>
                  <a:lnTo>
                    <a:pt x="4" y="702"/>
                  </a:lnTo>
                  <a:lnTo>
                    <a:pt x="6" y="702"/>
                  </a:lnTo>
                  <a:lnTo>
                    <a:pt x="6" y="349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FFFFFF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568" name="Freeform 60"/>
            <p:cNvSpPr/>
            <p:nvPr/>
          </p:nvSpPr>
          <p:spPr>
            <a:xfrm>
              <a:off x="2030" y="2841"/>
              <a:ext cx="2" cy="69"/>
            </a:xfrm>
            <a:custGeom>
              <a:avLst/>
              <a:gdLst>
                <a:gd name="txL" fmla="*/ 0 w 6"/>
                <a:gd name="txT" fmla="*/ 0 h 206"/>
                <a:gd name="txR" fmla="*/ 6 w 6"/>
                <a:gd name="txB" fmla="*/ 206 h 206"/>
              </a:gdLst>
              <a:ahLst/>
              <a:cxnLst>
                <a:cxn ang="0">
                  <a:pos x="6" y="0"/>
                </a:cxn>
                <a:cxn ang="0">
                  <a:pos x="0" y="0"/>
                </a:cxn>
                <a:cxn ang="0">
                  <a:pos x="0" y="205"/>
                </a:cxn>
                <a:cxn ang="0">
                  <a:pos x="6" y="206"/>
                </a:cxn>
                <a:cxn ang="0">
                  <a:pos x="6" y="182"/>
                </a:cxn>
                <a:cxn ang="0">
                  <a:pos x="5" y="182"/>
                </a:cxn>
                <a:cxn ang="0">
                  <a:pos x="6" y="182"/>
                </a:cxn>
                <a:cxn ang="0">
                  <a:pos x="6" y="0"/>
                </a:cxn>
              </a:cxnLst>
              <a:rect l="txL" t="txT" r="txR" b="txB"/>
              <a:pathLst>
                <a:path w="6" h="206">
                  <a:moveTo>
                    <a:pt x="6" y="0"/>
                  </a:moveTo>
                  <a:lnTo>
                    <a:pt x="0" y="0"/>
                  </a:lnTo>
                  <a:lnTo>
                    <a:pt x="0" y="205"/>
                  </a:lnTo>
                  <a:lnTo>
                    <a:pt x="6" y="206"/>
                  </a:lnTo>
                  <a:lnTo>
                    <a:pt x="6" y="182"/>
                  </a:lnTo>
                  <a:lnTo>
                    <a:pt x="5" y="182"/>
                  </a:lnTo>
                  <a:lnTo>
                    <a:pt x="6" y="182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F3F3F3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569" name="Rectangle 61"/>
            <p:cNvSpPr/>
            <p:nvPr/>
          </p:nvSpPr>
          <p:spPr>
            <a:xfrm>
              <a:off x="2028" y="2841"/>
              <a:ext cx="2" cy="68"/>
            </a:xfrm>
            <a:prstGeom prst="rect">
              <a:avLst/>
            </a:prstGeom>
            <a:solidFill>
              <a:srgbClr val="F4F4F4"/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zh-CN" b="1" dirty="0">
                <a:solidFill>
                  <a:srgbClr val="002EC2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1570" name="Freeform 62"/>
            <p:cNvSpPr/>
            <p:nvPr/>
          </p:nvSpPr>
          <p:spPr>
            <a:xfrm>
              <a:off x="2026" y="2841"/>
              <a:ext cx="2" cy="68"/>
            </a:xfrm>
            <a:custGeom>
              <a:avLst/>
              <a:gdLst>
                <a:gd name="txL" fmla="*/ 0 w 6"/>
                <a:gd name="txT" fmla="*/ 0 h 206"/>
                <a:gd name="txR" fmla="*/ 6 w 6"/>
                <a:gd name="txB" fmla="*/ 206 h 206"/>
              </a:gdLst>
              <a:ahLst/>
              <a:cxnLst>
                <a:cxn ang="0">
                  <a:pos x="6" y="1"/>
                </a:cxn>
                <a:cxn ang="0">
                  <a:pos x="0" y="0"/>
                </a:cxn>
                <a:cxn ang="0">
                  <a:pos x="0" y="205"/>
                </a:cxn>
                <a:cxn ang="0">
                  <a:pos x="6" y="206"/>
                </a:cxn>
                <a:cxn ang="0">
                  <a:pos x="6" y="1"/>
                </a:cxn>
              </a:cxnLst>
              <a:rect l="txL" t="txT" r="txR" b="txB"/>
              <a:pathLst>
                <a:path w="6" h="206">
                  <a:moveTo>
                    <a:pt x="6" y="1"/>
                  </a:moveTo>
                  <a:lnTo>
                    <a:pt x="0" y="0"/>
                  </a:lnTo>
                  <a:lnTo>
                    <a:pt x="0" y="205"/>
                  </a:lnTo>
                  <a:lnTo>
                    <a:pt x="6" y="206"/>
                  </a:lnTo>
                  <a:lnTo>
                    <a:pt x="6" y="1"/>
                  </a:lnTo>
                  <a:close/>
                </a:path>
              </a:pathLst>
            </a:custGeom>
            <a:solidFill>
              <a:srgbClr val="F7F7F7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571" name="Rectangle 63"/>
            <p:cNvSpPr/>
            <p:nvPr/>
          </p:nvSpPr>
          <p:spPr>
            <a:xfrm>
              <a:off x="2025" y="2841"/>
              <a:ext cx="1" cy="68"/>
            </a:xfrm>
            <a:prstGeom prst="rect">
              <a:avLst/>
            </a:prstGeom>
            <a:solidFill>
              <a:srgbClr val="F8F8F8"/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zh-CN" b="1" dirty="0">
                <a:solidFill>
                  <a:srgbClr val="002EC2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1572" name="Freeform 64"/>
            <p:cNvSpPr/>
            <p:nvPr/>
          </p:nvSpPr>
          <p:spPr>
            <a:xfrm>
              <a:off x="2023" y="2840"/>
              <a:ext cx="2" cy="134"/>
            </a:xfrm>
            <a:custGeom>
              <a:avLst/>
              <a:gdLst>
                <a:gd name="txL" fmla="*/ 0 w 6"/>
                <a:gd name="txT" fmla="*/ 0 h 401"/>
                <a:gd name="txR" fmla="*/ 6 w 6"/>
                <a:gd name="txB" fmla="*/ 401 h 401"/>
              </a:gdLst>
              <a:ahLst/>
              <a:cxnLst>
                <a:cxn ang="0">
                  <a:pos x="6" y="1"/>
                </a:cxn>
                <a:cxn ang="0">
                  <a:pos x="0" y="0"/>
                </a:cxn>
                <a:cxn ang="0">
                  <a:pos x="0" y="401"/>
                </a:cxn>
                <a:cxn ang="0">
                  <a:pos x="6" y="392"/>
                </a:cxn>
                <a:cxn ang="0">
                  <a:pos x="6" y="388"/>
                </a:cxn>
                <a:cxn ang="0">
                  <a:pos x="3" y="388"/>
                </a:cxn>
                <a:cxn ang="0">
                  <a:pos x="3" y="205"/>
                </a:cxn>
                <a:cxn ang="0">
                  <a:pos x="6" y="206"/>
                </a:cxn>
                <a:cxn ang="0">
                  <a:pos x="6" y="1"/>
                </a:cxn>
              </a:cxnLst>
              <a:rect l="txL" t="txT" r="txR" b="txB"/>
              <a:pathLst>
                <a:path w="6" h="401">
                  <a:moveTo>
                    <a:pt x="6" y="1"/>
                  </a:moveTo>
                  <a:lnTo>
                    <a:pt x="0" y="0"/>
                  </a:lnTo>
                  <a:lnTo>
                    <a:pt x="0" y="401"/>
                  </a:lnTo>
                  <a:lnTo>
                    <a:pt x="6" y="392"/>
                  </a:lnTo>
                  <a:lnTo>
                    <a:pt x="6" y="388"/>
                  </a:lnTo>
                  <a:lnTo>
                    <a:pt x="3" y="388"/>
                  </a:lnTo>
                  <a:lnTo>
                    <a:pt x="3" y="205"/>
                  </a:lnTo>
                  <a:lnTo>
                    <a:pt x="6" y="206"/>
                  </a:lnTo>
                  <a:lnTo>
                    <a:pt x="6" y="1"/>
                  </a:lnTo>
                  <a:close/>
                </a:path>
              </a:pathLst>
            </a:custGeom>
            <a:solidFill>
              <a:srgbClr val="FAFAFA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573" name="Freeform 65"/>
            <p:cNvSpPr/>
            <p:nvPr/>
          </p:nvSpPr>
          <p:spPr>
            <a:xfrm>
              <a:off x="2052" y="2844"/>
              <a:ext cx="2" cy="44"/>
            </a:xfrm>
            <a:custGeom>
              <a:avLst/>
              <a:gdLst>
                <a:gd name="txL" fmla="*/ 0 w 6"/>
                <a:gd name="txT" fmla="*/ 0 h 132"/>
                <a:gd name="txR" fmla="*/ 6 w 6"/>
                <a:gd name="txB" fmla="*/ 132 h 132"/>
              </a:gdLst>
              <a:ahLst/>
              <a:cxnLst>
                <a:cxn ang="0">
                  <a:pos x="6" y="6"/>
                </a:cxn>
                <a:cxn ang="0">
                  <a:pos x="5" y="5"/>
                </a:cxn>
                <a:cxn ang="0">
                  <a:pos x="3" y="3"/>
                </a:cxn>
                <a:cxn ang="0">
                  <a:pos x="2" y="2"/>
                </a:cxn>
                <a:cxn ang="0">
                  <a:pos x="0" y="0"/>
                </a:cxn>
                <a:cxn ang="0">
                  <a:pos x="0" y="132"/>
                </a:cxn>
                <a:cxn ang="0">
                  <a:pos x="6" y="126"/>
                </a:cxn>
                <a:cxn ang="0">
                  <a:pos x="6" y="6"/>
                </a:cxn>
              </a:cxnLst>
              <a:rect l="txL" t="txT" r="txR" b="txB"/>
              <a:pathLst>
                <a:path w="6" h="132">
                  <a:moveTo>
                    <a:pt x="6" y="6"/>
                  </a:moveTo>
                  <a:lnTo>
                    <a:pt x="5" y="5"/>
                  </a:lnTo>
                  <a:lnTo>
                    <a:pt x="3" y="3"/>
                  </a:lnTo>
                  <a:lnTo>
                    <a:pt x="2" y="2"/>
                  </a:lnTo>
                  <a:lnTo>
                    <a:pt x="0" y="0"/>
                  </a:lnTo>
                  <a:lnTo>
                    <a:pt x="0" y="132"/>
                  </a:lnTo>
                  <a:lnTo>
                    <a:pt x="6" y="126"/>
                  </a:lnTo>
                  <a:lnTo>
                    <a:pt x="6" y="6"/>
                  </a:lnTo>
                  <a:close/>
                </a:path>
              </a:pathLst>
            </a:custGeom>
            <a:solidFill>
              <a:srgbClr val="DCDCDC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574" name="Freeform 66"/>
            <p:cNvSpPr/>
            <p:nvPr/>
          </p:nvSpPr>
          <p:spPr>
            <a:xfrm>
              <a:off x="2050" y="2843"/>
              <a:ext cx="2" cy="46"/>
            </a:xfrm>
            <a:custGeom>
              <a:avLst/>
              <a:gdLst>
                <a:gd name="txL" fmla="*/ 0 w 6"/>
                <a:gd name="txT" fmla="*/ 0 h 139"/>
                <a:gd name="txR" fmla="*/ 6 w 6"/>
                <a:gd name="txB" fmla="*/ 139 h 139"/>
              </a:gdLst>
              <a:ahLst/>
              <a:cxnLst>
                <a:cxn ang="0">
                  <a:pos x="6" y="4"/>
                </a:cxn>
                <a:cxn ang="0">
                  <a:pos x="2" y="2"/>
                </a:cxn>
                <a:cxn ang="0">
                  <a:pos x="0" y="0"/>
                </a:cxn>
                <a:cxn ang="0">
                  <a:pos x="0" y="139"/>
                </a:cxn>
                <a:cxn ang="0">
                  <a:pos x="6" y="136"/>
                </a:cxn>
                <a:cxn ang="0">
                  <a:pos x="6" y="4"/>
                </a:cxn>
              </a:cxnLst>
              <a:rect l="txL" t="txT" r="txR" b="txB"/>
              <a:pathLst>
                <a:path w="6" h="139">
                  <a:moveTo>
                    <a:pt x="6" y="4"/>
                  </a:moveTo>
                  <a:lnTo>
                    <a:pt x="2" y="2"/>
                  </a:lnTo>
                  <a:lnTo>
                    <a:pt x="0" y="0"/>
                  </a:lnTo>
                  <a:lnTo>
                    <a:pt x="0" y="139"/>
                  </a:lnTo>
                  <a:lnTo>
                    <a:pt x="6" y="136"/>
                  </a:lnTo>
                  <a:lnTo>
                    <a:pt x="6" y="4"/>
                  </a:lnTo>
                  <a:close/>
                </a:path>
              </a:pathLst>
            </a:custGeom>
            <a:solidFill>
              <a:srgbClr val="DEDEDE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575" name="Freeform 67"/>
            <p:cNvSpPr/>
            <p:nvPr/>
          </p:nvSpPr>
          <p:spPr>
            <a:xfrm>
              <a:off x="2048" y="2841"/>
              <a:ext cx="2" cy="49"/>
            </a:xfrm>
            <a:custGeom>
              <a:avLst/>
              <a:gdLst>
                <a:gd name="txL" fmla="*/ 0 w 5"/>
                <a:gd name="txT" fmla="*/ 0 h 148"/>
                <a:gd name="txR" fmla="*/ 5 w 5"/>
                <a:gd name="txB" fmla="*/ 148 h 148"/>
              </a:gdLst>
              <a:ahLst/>
              <a:cxnLst>
                <a:cxn ang="0">
                  <a:pos x="5" y="5"/>
                </a:cxn>
                <a:cxn ang="0">
                  <a:pos x="0" y="0"/>
                </a:cxn>
                <a:cxn ang="0">
                  <a:pos x="0" y="148"/>
                </a:cxn>
                <a:cxn ang="0">
                  <a:pos x="5" y="144"/>
                </a:cxn>
                <a:cxn ang="0">
                  <a:pos x="5" y="5"/>
                </a:cxn>
              </a:cxnLst>
              <a:rect l="txL" t="txT" r="txR" b="txB"/>
              <a:pathLst>
                <a:path w="5" h="148">
                  <a:moveTo>
                    <a:pt x="5" y="5"/>
                  </a:moveTo>
                  <a:lnTo>
                    <a:pt x="0" y="0"/>
                  </a:lnTo>
                  <a:lnTo>
                    <a:pt x="0" y="148"/>
                  </a:lnTo>
                  <a:lnTo>
                    <a:pt x="5" y="144"/>
                  </a:lnTo>
                  <a:lnTo>
                    <a:pt x="5" y="5"/>
                  </a:lnTo>
                  <a:close/>
                </a:path>
              </a:pathLst>
            </a:custGeom>
            <a:solidFill>
              <a:srgbClr val="E0E0E0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576" name="Freeform 68"/>
            <p:cNvSpPr/>
            <p:nvPr/>
          </p:nvSpPr>
          <p:spPr>
            <a:xfrm>
              <a:off x="2047" y="2840"/>
              <a:ext cx="1" cy="51"/>
            </a:xfrm>
            <a:custGeom>
              <a:avLst/>
              <a:gdLst>
                <a:gd name="txL" fmla="*/ 0 w 5"/>
                <a:gd name="txT" fmla="*/ 0 h 155"/>
                <a:gd name="txR" fmla="*/ 5 w 5"/>
                <a:gd name="txB" fmla="*/ 155 h 155"/>
              </a:gdLst>
              <a:ahLst/>
              <a:cxnLst>
                <a:cxn ang="0">
                  <a:pos x="5" y="4"/>
                </a:cxn>
                <a:cxn ang="0">
                  <a:pos x="0" y="0"/>
                </a:cxn>
                <a:cxn ang="0">
                  <a:pos x="0" y="155"/>
                </a:cxn>
                <a:cxn ang="0">
                  <a:pos x="5" y="152"/>
                </a:cxn>
                <a:cxn ang="0">
                  <a:pos x="5" y="4"/>
                </a:cxn>
              </a:cxnLst>
              <a:rect l="txL" t="txT" r="txR" b="txB"/>
              <a:pathLst>
                <a:path w="5" h="155">
                  <a:moveTo>
                    <a:pt x="5" y="4"/>
                  </a:moveTo>
                  <a:lnTo>
                    <a:pt x="0" y="0"/>
                  </a:lnTo>
                  <a:lnTo>
                    <a:pt x="0" y="155"/>
                  </a:lnTo>
                  <a:lnTo>
                    <a:pt x="5" y="152"/>
                  </a:lnTo>
                  <a:lnTo>
                    <a:pt x="5" y="4"/>
                  </a:lnTo>
                  <a:close/>
                </a:path>
              </a:pathLst>
            </a:custGeom>
            <a:solidFill>
              <a:srgbClr val="E2E2E2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577" name="Freeform 69"/>
            <p:cNvSpPr/>
            <p:nvPr/>
          </p:nvSpPr>
          <p:spPr>
            <a:xfrm>
              <a:off x="2045" y="2838"/>
              <a:ext cx="2" cy="55"/>
            </a:xfrm>
            <a:custGeom>
              <a:avLst/>
              <a:gdLst>
                <a:gd name="txL" fmla="*/ 0 w 6"/>
                <a:gd name="txT" fmla="*/ 0 h 165"/>
                <a:gd name="txR" fmla="*/ 6 w 6"/>
                <a:gd name="txB" fmla="*/ 165 h 165"/>
              </a:gdLst>
              <a:ahLst/>
              <a:cxnLst>
                <a:cxn ang="0">
                  <a:pos x="6" y="5"/>
                </a:cxn>
                <a:cxn ang="0">
                  <a:pos x="0" y="0"/>
                </a:cxn>
                <a:cxn ang="0">
                  <a:pos x="0" y="165"/>
                </a:cxn>
                <a:cxn ang="0">
                  <a:pos x="6" y="160"/>
                </a:cxn>
                <a:cxn ang="0">
                  <a:pos x="6" y="5"/>
                </a:cxn>
              </a:cxnLst>
              <a:rect l="txL" t="txT" r="txR" b="txB"/>
              <a:pathLst>
                <a:path w="6" h="165">
                  <a:moveTo>
                    <a:pt x="6" y="5"/>
                  </a:moveTo>
                  <a:lnTo>
                    <a:pt x="0" y="0"/>
                  </a:lnTo>
                  <a:lnTo>
                    <a:pt x="0" y="165"/>
                  </a:lnTo>
                  <a:lnTo>
                    <a:pt x="6" y="160"/>
                  </a:lnTo>
                  <a:lnTo>
                    <a:pt x="6" y="5"/>
                  </a:lnTo>
                  <a:close/>
                </a:path>
              </a:pathLst>
            </a:custGeom>
            <a:solidFill>
              <a:srgbClr val="E4E4E4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578" name="Freeform 70"/>
            <p:cNvSpPr/>
            <p:nvPr/>
          </p:nvSpPr>
          <p:spPr>
            <a:xfrm>
              <a:off x="2041" y="2835"/>
              <a:ext cx="2" cy="60"/>
            </a:xfrm>
            <a:custGeom>
              <a:avLst/>
              <a:gdLst>
                <a:gd name="txL" fmla="*/ 0 w 5"/>
                <a:gd name="txT" fmla="*/ 0 h 179"/>
                <a:gd name="txR" fmla="*/ 5 w 5"/>
                <a:gd name="txB" fmla="*/ 179 h 179"/>
              </a:gdLst>
              <a:ahLst/>
              <a:cxnLst>
                <a:cxn ang="0">
                  <a:pos x="5" y="4"/>
                </a:cxn>
                <a:cxn ang="0">
                  <a:pos x="0" y="0"/>
                </a:cxn>
                <a:cxn ang="0">
                  <a:pos x="0" y="179"/>
                </a:cxn>
                <a:cxn ang="0">
                  <a:pos x="5" y="176"/>
                </a:cxn>
                <a:cxn ang="0">
                  <a:pos x="5" y="4"/>
                </a:cxn>
              </a:cxnLst>
              <a:rect l="txL" t="txT" r="txR" b="txB"/>
              <a:pathLst>
                <a:path w="5" h="179">
                  <a:moveTo>
                    <a:pt x="5" y="4"/>
                  </a:moveTo>
                  <a:lnTo>
                    <a:pt x="0" y="0"/>
                  </a:lnTo>
                  <a:lnTo>
                    <a:pt x="0" y="179"/>
                  </a:lnTo>
                  <a:lnTo>
                    <a:pt x="5" y="176"/>
                  </a:lnTo>
                  <a:lnTo>
                    <a:pt x="5" y="4"/>
                  </a:lnTo>
                  <a:close/>
                </a:path>
              </a:pathLst>
            </a:custGeom>
            <a:solidFill>
              <a:srgbClr val="E8E8E8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579" name="Freeform 71"/>
            <p:cNvSpPr/>
            <p:nvPr/>
          </p:nvSpPr>
          <p:spPr>
            <a:xfrm>
              <a:off x="2039" y="2834"/>
              <a:ext cx="2" cy="63"/>
            </a:xfrm>
            <a:custGeom>
              <a:avLst/>
              <a:gdLst>
                <a:gd name="txL" fmla="*/ 0 w 6"/>
                <a:gd name="txT" fmla="*/ 0 h 188"/>
                <a:gd name="txR" fmla="*/ 6 w 6"/>
                <a:gd name="txB" fmla="*/ 188 h 188"/>
              </a:gdLst>
              <a:ahLst/>
              <a:cxnLst>
                <a:cxn ang="0">
                  <a:pos x="6" y="4"/>
                </a:cxn>
                <a:cxn ang="0">
                  <a:pos x="0" y="0"/>
                </a:cxn>
                <a:cxn ang="0">
                  <a:pos x="0" y="188"/>
                </a:cxn>
                <a:cxn ang="0">
                  <a:pos x="6" y="183"/>
                </a:cxn>
                <a:cxn ang="0">
                  <a:pos x="6" y="4"/>
                </a:cxn>
              </a:cxnLst>
              <a:rect l="txL" t="txT" r="txR" b="txB"/>
              <a:pathLst>
                <a:path w="6" h="188">
                  <a:moveTo>
                    <a:pt x="6" y="4"/>
                  </a:moveTo>
                  <a:lnTo>
                    <a:pt x="0" y="0"/>
                  </a:lnTo>
                  <a:lnTo>
                    <a:pt x="0" y="188"/>
                  </a:lnTo>
                  <a:lnTo>
                    <a:pt x="6" y="183"/>
                  </a:lnTo>
                  <a:lnTo>
                    <a:pt x="6" y="4"/>
                  </a:lnTo>
                  <a:close/>
                </a:path>
              </a:pathLst>
            </a:custGeom>
            <a:solidFill>
              <a:srgbClr val="EAEAEA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580" name="Freeform 72"/>
            <p:cNvSpPr/>
            <p:nvPr/>
          </p:nvSpPr>
          <p:spPr>
            <a:xfrm>
              <a:off x="2037" y="2833"/>
              <a:ext cx="2" cy="65"/>
            </a:xfrm>
            <a:custGeom>
              <a:avLst/>
              <a:gdLst>
                <a:gd name="txL" fmla="*/ 0 w 5"/>
                <a:gd name="txT" fmla="*/ 0 h 194"/>
                <a:gd name="txR" fmla="*/ 5 w 5"/>
                <a:gd name="txB" fmla="*/ 194 h 194"/>
              </a:gdLst>
              <a:ahLst/>
              <a:cxnLst>
                <a:cxn ang="0">
                  <a:pos x="2" y="0"/>
                </a:cxn>
                <a:cxn ang="0">
                  <a:pos x="2" y="29"/>
                </a:cxn>
                <a:cxn ang="0">
                  <a:pos x="0" y="29"/>
                </a:cxn>
                <a:cxn ang="0">
                  <a:pos x="0" y="194"/>
                </a:cxn>
                <a:cxn ang="0">
                  <a:pos x="5" y="191"/>
                </a:cxn>
                <a:cxn ang="0">
                  <a:pos x="5" y="3"/>
                </a:cxn>
                <a:cxn ang="0">
                  <a:pos x="2" y="0"/>
                </a:cxn>
              </a:cxnLst>
              <a:rect l="txL" t="txT" r="txR" b="txB"/>
              <a:pathLst>
                <a:path w="5" h="194">
                  <a:moveTo>
                    <a:pt x="2" y="0"/>
                  </a:moveTo>
                  <a:lnTo>
                    <a:pt x="2" y="29"/>
                  </a:lnTo>
                  <a:lnTo>
                    <a:pt x="0" y="29"/>
                  </a:lnTo>
                  <a:lnTo>
                    <a:pt x="0" y="194"/>
                  </a:lnTo>
                  <a:lnTo>
                    <a:pt x="5" y="191"/>
                  </a:lnTo>
                  <a:lnTo>
                    <a:pt x="5" y="3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ECECEC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581" name="Freeform 73"/>
            <p:cNvSpPr/>
            <p:nvPr/>
          </p:nvSpPr>
          <p:spPr>
            <a:xfrm>
              <a:off x="2032" y="2841"/>
              <a:ext cx="2" cy="61"/>
            </a:xfrm>
            <a:custGeom>
              <a:avLst/>
              <a:gdLst>
                <a:gd name="txL" fmla="*/ 0 w 5"/>
                <a:gd name="txT" fmla="*/ 0 h 182"/>
                <a:gd name="txR" fmla="*/ 5 w 5"/>
                <a:gd name="txB" fmla="*/ 182 h 182"/>
              </a:gdLst>
              <a:ahLst/>
              <a:cxnLst>
                <a:cxn ang="0">
                  <a:pos x="5" y="0"/>
                </a:cxn>
                <a:cxn ang="0">
                  <a:pos x="0" y="0"/>
                </a:cxn>
                <a:cxn ang="0">
                  <a:pos x="0" y="182"/>
                </a:cxn>
                <a:cxn ang="0">
                  <a:pos x="5" y="177"/>
                </a:cxn>
                <a:cxn ang="0">
                  <a:pos x="5" y="0"/>
                </a:cxn>
              </a:cxnLst>
              <a:rect l="txL" t="txT" r="txR" b="txB"/>
              <a:pathLst>
                <a:path w="5" h="182">
                  <a:moveTo>
                    <a:pt x="5" y="0"/>
                  </a:moveTo>
                  <a:lnTo>
                    <a:pt x="0" y="0"/>
                  </a:lnTo>
                  <a:lnTo>
                    <a:pt x="0" y="182"/>
                  </a:lnTo>
                  <a:lnTo>
                    <a:pt x="5" y="177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F0F0F0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582" name="Freeform 74"/>
            <p:cNvSpPr/>
            <p:nvPr/>
          </p:nvSpPr>
          <p:spPr>
            <a:xfrm>
              <a:off x="2034" y="2841"/>
              <a:ext cx="1" cy="59"/>
            </a:xfrm>
            <a:custGeom>
              <a:avLst/>
              <a:gdLst>
                <a:gd name="txL" fmla="*/ 0 w 5"/>
                <a:gd name="txT" fmla="*/ 0 h 177"/>
                <a:gd name="txR" fmla="*/ 5 w 5"/>
                <a:gd name="txB" fmla="*/ 177 h 177"/>
              </a:gdLst>
              <a:ahLst/>
              <a:cxnLst>
                <a:cxn ang="0">
                  <a:pos x="5" y="3"/>
                </a:cxn>
                <a:cxn ang="0">
                  <a:pos x="0" y="0"/>
                </a:cxn>
                <a:cxn ang="0">
                  <a:pos x="0" y="177"/>
                </a:cxn>
                <a:cxn ang="0">
                  <a:pos x="5" y="174"/>
                </a:cxn>
                <a:cxn ang="0">
                  <a:pos x="5" y="3"/>
                </a:cxn>
              </a:cxnLst>
              <a:rect l="txL" t="txT" r="txR" b="txB"/>
              <a:pathLst>
                <a:path w="5" h="177">
                  <a:moveTo>
                    <a:pt x="5" y="3"/>
                  </a:moveTo>
                  <a:lnTo>
                    <a:pt x="0" y="0"/>
                  </a:lnTo>
                  <a:lnTo>
                    <a:pt x="0" y="177"/>
                  </a:lnTo>
                  <a:lnTo>
                    <a:pt x="5" y="174"/>
                  </a:lnTo>
                  <a:lnTo>
                    <a:pt x="5" y="3"/>
                  </a:lnTo>
                  <a:close/>
                </a:path>
              </a:pathLst>
            </a:custGeom>
            <a:solidFill>
              <a:srgbClr val="EFEFEF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583" name="Freeform 75"/>
            <p:cNvSpPr/>
            <p:nvPr/>
          </p:nvSpPr>
          <p:spPr>
            <a:xfrm>
              <a:off x="2035" y="2842"/>
              <a:ext cx="2" cy="57"/>
            </a:xfrm>
            <a:custGeom>
              <a:avLst/>
              <a:gdLst>
                <a:gd name="txL" fmla="*/ 0 w 6"/>
                <a:gd name="txT" fmla="*/ 0 h 171"/>
                <a:gd name="txR" fmla="*/ 6 w 6"/>
                <a:gd name="txB" fmla="*/ 171 h 171"/>
              </a:gdLst>
              <a:ahLst/>
              <a:cxnLst>
                <a:cxn ang="0">
                  <a:pos x="6" y="2"/>
                </a:cxn>
                <a:cxn ang="0">
                  <a:pos x="0" y="0"/>
                </a:cxn>
                <a:cxn ang="0">
                  <a:pos x="0" y="171"/>
                </a:cxn>
                <a:cxn ang="0">
                  <a:pos x="6" y="167"/>
                </a:cxn>
                <a:cxn ang="0">
                  <a:pos x="6" y="2"/>
                </a:cxn>
              </a:cxnLst>
              <a:rect l="txL" t="txT" r="txR" b="txB"/>
              <a:pathLst>
                <a:path w="6" h="171">
                  <a:moveTo>
                    <a:pt x="6" y="2"/>
                  </a:moveTo>
                  <a:lnTo>
                    <a:pt x="0" y="0"/>
                  </a:lnTo>
                  <a:lnTo>
                    <a:pt x="0" y="171"/>
                  </a:lnTo>
                  <a:lnTo>
                    <a:pt x="6" y="167"/>
                  </a:lnTo>
                  <a:lnTo>
                    <a:pt x="6" y="2"/>
                  </a:lnTo>
                  <a:close/>
                </a:path>
              </a:pathLst>
            </a:custGeom>
            <a:solidFill>
              <a:srgbClr val="EDEDED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584" name="Freeform 76"/>
            <p:cNvSpPr/>
            <p:nvPr/>
          </p:nvSpPr>
          <p:spPr>
            <a:xfrm>
              <a:off x="2054" y="2846"/>
              <a:ext cx="2" cy="40"/>
            </a:xfrm>
            <a:custGeom>
              <a:avLst/>
              <a:gdLst>
                <a:gd name="txL" fmla="*/ 0 w 6"/>
                <a:gd name="txT" fmla="*/ 0 h 120"/>
                <a:gd name="txR" fmla="*/ 6 w 6"/>
                <a:gd name="txB" fmla="*/ 120 h 120"/>
              </a:gdLst>
              <a:ahLst/>
              <a:cxnLst>
                <a:cxn ang="0">
                  <a:pos x="6" y="6"/>
                </a:cxn>
                <a:cxn ang="0">
                  <a:pos x="0" y="0"/>
                </a:cxn>
                <a:cxn ang="0">
                  <a:pos x="0" y="120"/>
                </a:cxn>
                <a:cxn ang="0">
                  <a:pos x="6" y="116"/>
                </a:cxn>
                <a:cxn ang="0">
                  <a:pos x="6" y="6"/>
                </a:cxn>
              </a:cxnLst>
              <a:rect l="txL" t="txT" r="txR" b="txB"/>
              <a:pathLst>
                <a:path w="6" h="120">
                  <a:moveTo>
                    <a:pt x="6" y="6"/>
                  </a:moveTo>
                  <a:lnTo>
                    <a:pt x="0" y="0"/>
                  </a:lnTo>
                  <a:lnTo>
                    <a:pt x="0" y="120"/>
                  </a:lnTo>
                  <a:lnTo>
                    <a:pt x="6" y="116"/>
                  </a:lnTo>
                  <a:lnTo>
                    <a:pt x="6" y="6"/>
                  </a:lnTo>
                  <a:close/>
                </a:path>
              </a:pathLst>
            </a:custGeom>
            <a:solidFill>
              <a:srgbClr val="DADADA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585" name="Freeform 77"/>
            <p:cNvSpPr/>
            <p:nvPr/>
          </p:nvSpPr>
          <p:spPr>
            <a:xfrm>
              <a:off x="2043" y="2837"/>
              <a:ext cx="2" cy="57"/>
            </a:xfrm>
            <a:custGeom>
              <a:avLst/>
              <a:gdLst>
                <a:gd name="txL" fmla="*/ 0 w 6"/>
                <a:gd name="txT" fmla="*/ 0 h 172"/>
                <a:gd name="txR" fmla="*/ 6 w 6"/>
                <a:gd name="txB" fmla="*/ 172 h 172"/>
              </a:gdLst>
              <a:ahLst/>
              <a:cxnLst>
                <a:cxn ang="0">
                  <a:pos x="6" y="4"/>
                </a:cxn>
                <a:cxn ang="0">
                  <a:pos x="0" y="0"/>
                </a:cxn>
                <a:cxn ang="0">
                  <a:pos x="0" y="172"/>
                </a:cxn>
                <a:cxn ang="0">
                  <a:pos x="6" y="169"/>
                </a:cxn>
                <a:cxn ang="0">
                  <a:pos x="6" y="4"/>
                </a:cxn>
              </a:cxnLst>
              <a:rect l="txL" t="txT" r="txR" b="txB"/>
              <a:pathLst>
                <a:path w="6" h="172">
                  <a:moveTo>
                    <a:pt x="6" y="4"/>
                  </a:moveTo>
                  <a:lnTo>
                    <a:pt x="0" y="0"/>
                  </a:lnTo>
                  <a:lnTo>
                    <a:pt x="0" y="172"/>
                  </a:lnTo>
                  <a:lnTo>
                    <a:pt x="6" y="169"/>
                  </a:lnTo>
                  <a:lnTo>
                    <a:pt x="6" y="4"/>
                  </a:lnTo>
                  <a:close/>
                </a:path>
              </a:pathLst>
            </a:custGeom>
            <a:solidFill>
              <a:srgbClr val="E6E6E6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586" name="Freeform 78"/>
            <p:cNvSpPr/>
            <p:nvPr/>
          </p:nvSpPr>
          <p:spPr>
            <a:xfrm>
              <a:off x="2054" y="2885"/>
              <a:ext cx="2" cy="112"/>
            </a:xfrm>
            <a:custGeom>
              <a:avLst/>
              <a:gdLst>
                <a:gd name="txL" fmla="*/ 0 w 6"/>
                <a:gd name="txT" fmla="*/ 0 h 337"/>
                <a:gd name="txR" fmla="*/ 6 w 6"/>
                <a:gd name="txB" fmla="*/ 337 h 337"/>
              </a:gdLst>
              <a:ahLst/>
              <a:cxnLst>
                <a:cxn ang="0">
                  <a:pos x="6" y="0"/>
                </a:cxn>
                <a:cxn ang="0">
                  <a:pos x="0" y="4"/>
                </a:cxn>
                <a:cxn ang="0">
                  <a:pos x="0" y="327"/>
                </a:cxn>
                <a:cxn ang="0">
                  <a:pos x="6" y="337"/>
                </a:cxn>
                <a:cxn ang="0">
                  <a:pos x="6" y="0"/>
                </a:cxn>
              </a:cxnLst>
              <a:rect l="txL" t="txT" r="txR" b="txB"/>
              <a:pathLst>
                <a:path w="6" h="337">
                  <a:moveTo>
                    <a:pt x="6" y="0"/>
                  </a:moveTo>
                  <a:lnTo>
                    <a:pt x="0" y="4"/>
                  </a:lnTo>
                  <a:lnTo>
                    <a:pt x="0" y="327"/>
                  </a:lnTo>
                  <a:lnTo>
                    <a:pt x="6" y="337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DADADA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587" name="Freeform 79"/>
            <p:cNvSpPr/>
            <p:nvPr/>
          </p:nvSpPr>
          <p:spPr>
            <a:xfrm>
              <a:off x="2052" y="2886"/>
              <a:ext cx="2" cy="108"/>
            </a:xfrm>
            <a:custGeom>
              <a:avLst/>
              <a:gdLst>
                <a:gd name="txL" fmla="*/ 0 w 6"/>
                <a:gd name="txT" fmla="*/ 0 h 323"/>
                <a:gd name="txR" fmla="*/ 6 w 6"/>
                <a:gd name="txB" fmla="*/ 323 h 323"/>
              </a:gdLst>
              <a:ahLst/>
              <a:cxnLst>
                <a:cxn ang="0">
                  <a:pos x="6" y="0"/>
                </a:cxn>
                <a:cxn ang="0">
                  <a:pos x="0" y="6"/>
                </a:cxn>
                <a:cxn ang="0">
                  <a:pos x="0" y="314"/>
                </a:cxn>
                <a:cxn ang="0">
                  <a:pos x="6" y="323"/>
                </a:cxn>
                <a:cxn ang="0">
                  <a:pos x="6" y="0"/>
                </a:cxn>
              </a:cxnLst>
              <a:rect l="txL" t="txT" r="txR" b="txB"/>
              <a:pathLst>
                <a:path w="6" h="323">
                  <a:moveTo>
                    <a:pt x="6" y="0"/>
                  </a:moveTo>
                  <a:lnTo>
                    <a:pt x="0" y="6"/>
                  </a:lnTo>
                  <a:lnTo>
                    <a:pt x="0" y="314"/>
                  </a:lnTo>
                  <a:lnTo>
                    <a:pt x="6" y="323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DDDDDD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588" name="Freeform 80"/>
            <p:cNvSpPr/>
            <p:nvPr/>
          </p:nvSpPr>
          <p:spPr>
            <a:xfrm>
              <a:off x="2050" y="2888"/>
              <a:ext cx="2" cy="103"/>
            </a:xfrm>
            <a:custGeom>
              <a:avLst/>
              <a:gdLst>
                <a:gd name="txL" fmla="*/ 0 w 6"/>
                <a:gd name="txT" fmla="*/ 0 h 308"/>
                <a:gd name="txR" fmla="*/ 6 w 6"/>
                <a:gd name="txB" fmla="*/ 308 h 308"/>
              </a:gdLst>
              <a:ahLst/>
              <a:cxnLst>
                <a:cxn ang="0">
                  <a:pos x="6" y="0"/>
                </a:cxn>
                <a:cxn ang="0">
                  <a:pos x="0" y="3"/>
                </a:cxn>
                <a:cxn ang="0">
                  <a:pos x="0" y="295"/>
                </a:cxn>
                <a:cxn ang="0">
                  <a:pos x="1" y="295"/>
                </a:cxn>
                <a:cxn ang="0">
                  <a:pos x="1" y="298"/>
                </a:cxn>
                <a:cxn ang="0">
                  <a:pos x="1" y="300"/>
                </a:cxn>
                <a:cxn ang="0">
                  <a:pos x="6" y="308"/>
                </a:cxn>
                <a:cxn ang="0">
                  <a:pos x="6" y="0"/>
                </a:cxn>
              </a:cxnLst>
              <a:rect l="txL" t="txT" r="txR" b="txB"/>
              <a:pathLst>
                <a:path w="6" h="308">
                  <a:moveTo>
                    <a:pt x="6" y="0"/>
                  </a:moveTo>
                  <a:lnTo>
                    <a:pt x="0" y="3"/>
                  </a:lnTo>
                  <a:lnTo>
                    <a:pt x="0" y="295"/>
                  </a:lnTo>
                  <a:lnTo>
                    <a:pt x="1" y="295"/>
                  </a:lnTo>
                  <a:lnTo>
                    <a:pt x="1" y="298"/>
                  </a:lnTo>
                  <a:lnTo>
                    <a:pt x="1" y="300"/>
                  </a:lnTo>
                  <a:lnTo>
                    <a:pt x="6" y="308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DEDEDE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589" name="Freeform 81"/>
            <p:cNvSpPr/>
            <p:nvPr/>
          </p:nvSpPr>
          <p:spPr>
            <a:xfrm>
              <a:off x="2048" y="2889"/>
              <a:ext cx="2" cy="97"/>
            </a:xfrm>
            <a:custGeom>
              <a:avLst/>
              <a:gdLst>
                <a:gd name="txL" fmla="*/ 0 w 5"/>
                <a:gd name="txT" fmla="*/ 0 h 292"/>
                <a:gd name="txR" fmla="*/ 5 w 5"/>
                <a:gd name="txB" fmla="*/ 292 h 292"/>
              </a:gdLst>
              <a:ahLst/>
              <a:cxnLst>
                <a:cxn ang="0">
                  <a:pos x="5" y="0"/>
                </a:cxn>
                <a:cxn ang="0">
                  <a:pos x="0" y="4"/>
                </a:cxn>
                <a:cxn ang="0">
                  <a:pos x="0" y="287"/>
                </a:cxn>
                <a:cxn ang="0">
                  <a:pos x="1" y="290"/>
                </a:cxn>
                <a:cxn ang="0">
                  <a:pos x="5" y="292"/>
                </a:cxn>
                <a:cxn ang="0">
                  <a:pos x="5" y="0"/>
                </a:cxn>
              </a:cxnLst>
              <a:rect l="txL" t="txT" r="txR" b="txB"/>
              <a:pathLst>
                <a:path w="5" h="292">
                  <a:moveTo>
                    <a:pt x="5" y="0"/>
                  </a:moveTo>
                  <a:lnTo>
                    <a:pt x="0" y="4"/>
                  </a:lnTo>
                  <a:lnTo>
                    <a:pt x="0" y="287"/>
                  </a:lnTo>
                  <a:lnTo>
                    <a:pt x="1" y="290"/>
                  </a:lnTo>
                  <a:lnTo>
                    <a:pt x="5" y="292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E0E0E0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590" name="Freeform 82"/>
            <p:cNvSpPr/>
            <p:nvPr/>
          </p:nvSpPr>
          <p:spPr>
            <a:xfrm>
              <a:off x="2047" y="2890"/>
              <a:ext cx="1" cy="95"/>
            </a:xfrm>
            <a:custGeom>
              <a:avLst/>
              <a:gdLst>
                <a:gd name="txL" fmla="*/ 0 w 5"/>
                <a:gd name="txT" fmla="*/ 0 h 283"/>
                <a:gd name="txR" fmla="*/ 5 w 5"/>
                <a:gd name="txB" fmla="*/ 283 h 283"/>
              </a:gdLst>
              <a:ahLst/>
              <a:cxnLst>
                <a:cxn ang="0">
                  <a:pos x="5" y="0"/>
                </a:cxn>
                <a:cxn ang="0">
                  <a:pos x="0" y="3"/>
                </a:cxn>
                <a:cxn ang="0">
                  <a:pos x="0" y="275"/>
                </a:cxn>
                <a:cxn ang="0">
                  <a:pos x="5" y="283"/>
                </a:cxn>
                <a:cxn ang="0">
                  <a:pos x="5" y="0"/>
                </a:cxn>
              </a:cxnLst>
              <a:rect l="txL" t="txT" r="txR" b="txB"/>
              <a:pathLst>
                <a:path w="5" h="283">
                  <a:moveTo>
                    <a:pt x="5" y="0"/>
                  </a:moveTo>
                  <a:lnTo>
                    <a:pt x="0" y="3"/>
                  </a:lnTo>
                  <a:lnTo>
                    <a:pt x="0" y="275"/>
                  </a:lnTo>
                  <a:lnTo>
                    <a:pt x="5" y="283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E2E2E2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591" name="Freeform 83"/>
            <p:cNvSpPr/>
            <p:nvPr/>
          </p:nvSpPr>
          <p:spPr>
            <a:xfrm>
              <a:off x="2045" y="2891"/>
              <a:ext cx="2" cy="91"/>
            </a:xfrm>
            <a:custGeom>
              <a:avLst/>
              <a:gdLst>
                <a:gd name="txL" fmla="*/ 0 w 6"/>
                <a:gd name="txT" fmla="*/ 0 h 272"/>
                <a:gd name="txR" fmla="*/ 6 w 6"/>
                <a:gd name="txB" fmla="*/ 272 h 272"/>
              </a:gdLst>
              <a:ahLst/>
              <a:cxnLst>
                <a:cxn ang="0">
                  <a:pos x="6" y="0"/>
                </a:cxn>
                <a:cxn ang="0">
                  <a:pos x="0" y="5"/>
                </a:cxn>
                <a:cxn ang="0">
                  <a:pos x="0" y="262"/>
                </a:cxn>
                <a:cxn ang="0">
                  <a:pos x="6" y="272"/>
                </a:cxn>
                <a:cxn ang="0">
                  <a:pos x="6" y="0"/>
                </a:cxn>
              </a:cxnLst>
              <a:rect l="txL" t="txT" r="txR" b="txB"/>
              <a:pathLst>
                <a:path w="6" h="272">
                  <a:moveTo>
                    <a:pt x="6" y="0"/>
                  </a:moveTo>
                  <a:lnTo>
                    <a:pt x="0" y="5"/>
                  </a:lnTo>
                  <a:lnTo>
                    <a:pt x="0" y="262"/>
                  </a:lnTo>
                  <a:lnTo>
                    <a:pt x="6" y="272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E4E4E4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592" name="Freeform 84"/>
            <p:cNvSpPr/>
            <p:nvPr/>
          </p:nvSpPr>
          <p:spPr>
            <a:xfrm>
              <a:off x="2039" y="2895"/>
              <a:ext cx="2" cy="78"/>
            </a:xfrm>
            <a:custGeom>
              <a:avLst/>
              <a:gdLst>
                <a:gd name="txL" fmla="*/ 0 w 6"/>
                <a:gd name="txT" fmla="*/ 0 h 233"/>
                <a:gd name="txR" fmla="*/ 6 w 6"/>
                <a:gd name="txB" fmla="*/ 233 h 233"/>
              </a:gdLst>
              <a:ahLst/>
              <a:cxnLst>
                <a:cxn ang="0">
                  <a:pos x="6" y="0"/>
                </a:cxn>
                <a:cxn ang="0">
                  <a:pos x="0" y="5"/>
                </a:cxn>
                <a:cxn ang="0">
                  <a:pos x="0" y="49"/>
                </a:cxn>
                <a:cxn ang="0">
                  <a:pos x="2" y="49"/>
                </a:cxn>
                <a:cxn ang="0">
                  <a:pos x="2" y="225"/>
                </a:cxn>
                <a:cxn ang="0">
                  <a:pos x="6" y="233"/>
                </a:cxn>
                <a:cxn ang="0">
                  <a:pos x="6" y="0"/>
                </a:cxn>
              </a:cxnLst>
              <a:rect l="txL" t="txT" r="txR" b="txB"/>
              <a:pathLst>
                <a:path w="6" h="233">
                  <a:moveTo>
                    <a:pt x="6" y="0"/>
                  </a:moveTo>
                  <a:lnTo>
                    <a:pt x="0" y="5"/>
                  </a:lnTo>
                  <a:lnTo>
                    <a:pt x="0" y="49"/>
                  </a:lnTo>
                  <a:lnTo>
                    <a:pt x="2" y="49"/>
                  </a:lnTo>
                  <a:lnTo>
                    <a:pt x="2" y="225"/>
                  </a:lnTo>
                  <a:lnTo>
                    <a:pt x="6" y="233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EAEAEA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593" name="Freeform 85"/>
            <p:cNvSpPr/>
            <p:nvPr/>
          </p:nvSpPr>
          <p:spPr>
            <a:xfrm>
              <a:off x="2035" y="2898"/>
              <a:ext cx="2" cy="13"/>
            </a:xfrm>
            <a:custGeom>
              <a:avLst/>
              <a:gdLst>
                <a:gd name="txL" fmla="*/ 0 w 6"/>
                <a:gd name="txT" fmla="*/ 0 h 40"/>
                <a:gd name="txR" fmla="*/ 6 w 6"/>
                <a:gd name="txB" fmla="*/ 40 h 40"/>
              </a:gdLst>
              <a:ahLst/>
              <a:cxnLst>
                <a:cxn ang="0">
                  <a:pos x="6" y="0"/>
                </a:cxn>
                <a:cxn ang="0">
                  <a:pos x="0" y="4"/>
                </a:cxn>
                <a:cxn ang="0">
                  <a:pos x="0" y="39"/>
                </a:cxn>
                <a:cxn ang="0">
                  <a:pos x="6" y="40"/>
                </a:cxn>
                <a:cxn ang="0">
                  <a:pos x="6" y="0"/>
                </a:cxn>
              </a:cxnLst>
              <a:rect l="txL" t="txT" r="txR" b="txB"/>
              <a:pathLst>
                <a:path w="6" h="40">
                  <a:moveTo>
                    <a:pt x="6" y="0"/>
                  </a:moveTo>
                  <a:lnTo>
                    <a:pt x="0" y="4"/>
                  </a:lnTo>
                  <a:lnTo>
                    <a:pt x="0" y="39"/>
                  </a:lnTo>
                  <a:lnTo>
                    <a:pt x="6" y="40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EDEDED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594" name="Freeform 86"/>
            <p:cNvSpPr/>
            <p:nvPr/>
          </p:nvSpPr>
          <p:spPr>
            <a:xfrm>
              <a:off x="2034" y="2899"/>
              <a:ext cx="1" cy="12"/>
            </a:xfrm>
            <a:custGeom>
              <a:avLst/>
              <a:gdLst>
                <a:gd name="txL" fmla="*/ 0 w 5"/>
                <a:gd name="txT" fmla="*/ 0 h 35"/>
                <a:gd name="txR" fmla="*/ 5 w 5"/>
                <a:gd name="txB" fmla="*/ 35 h 35"/>
              </a:gdLst>
              <a:ahLst/>
              <a:cxnLst>
                <a:cxn ang="0">
                  <a:pos x="5" y="0"/>
                </a:cxn>
                <a:cxn ang="0">
                  <a:pos x="0" y="3"/>
                </a:cxn>
                <a:cxn ang="0">
                  <a:pos x="0" y="33"/>
                </a:cxn>
                <a:cxn ang="0">
                  <a:pos x="3" y="33"/>
                </a:cxn>
                <a:cxn ang="0">
                  <a:pos x="3" y="11"/>
                </a:cxn>
                <a:cxn ang="0">
                  <a:pos x="3" y="33"/>
                </a:cxn>
                <a:cxn ang="0">
                  <a:pos x="5" y="35"/>
                </a:cxn>
                <a:cxn ang="0">
                  <a:pos x="5" y="0"/>
                </a:cxn>
              </a:cxnLst>
              <a:rect l="txL" t="txT" r="txR" b="txB"/>
              <a:pathLst>
                <a:path w="5" h="35">
                  <a:moveTo>
                    <a:pt x="5" y="0"/>
                  </a:moveTo>
                  <a:lnTo>
                    <a:pt x="0" y="3"/>
                  </a:lnTo>
                  <a:lnTo>
                    <a:pt x="0" y="33"/>
                  </a:lnTo>
                  <a:lnTo>
                    <a:pt x="3" y="33"/>
                  </a:lnTo>
                  <a:lnTo>
                    <a:pt x="3" y="11"/>
                  </a:lnTo>
                  <a:lnTo>
                    <a:pt x="3" y="33"/>
                  </a:lnTo>
                  <a:lnTo>
                    <a:pt x="5" y="35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EFEFEF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595" name="Freeform 87"/>
            <p:cNvSpPr/>
            <p:nvPr/>
          </p:nvSpPr>
          <p:spPr>
            <a:xfrm>
              <a:off x="2037" y="2897"/>
              <a:ext cx="2" cy="14"/>
            </a:xfrm>
            <a:custGeom>
              <a:avLst/>
              <a:gdLst>
                <a:gd name="txL" fmla="*/ 0 w 5"/>
                <a:gd name="txT" fmla="*/ 0 h 44"/>
                <a:gd name="txR" fmla="*/ 5 w 5"/>
                <a:gd name="txB" fmla="*/ 44 h 44"/>
              </a:gdLst>
              <a:ahLst/>
              <a:cxnLst>
                <a:cxn ang="0">
                  <a:pos x="5" y="44"/>
                </a:cxn>
                <a:cxn ang="0">
                  <a:pos x="5" y="0"/>
                </a:cxn>
                <a:cxn ang="0">
                  <a:pos x="0" y="3"/>
                </a:cxn>
                <a:cxn ang="0">
                  <a:pos x="0" y="43"/>
                </a:cxn>
                <a:cxn ang="0">
                  <a:pos x="5" y="44"/>
                </a:cxn>
              </a:cxnLst>
              <a:rect l="txL" t="txT" r="txR" b="txB"/>
              <a:pathLst>
                <a:path w="5" h="44">
                  <a:moveTo>
                    <a:pt x="5" y="44"/>
                  </a:moveTo>
                  <a:lnTo>
                    <a:pt x="5" y="0"/>
                  </a:lnTo>
                  <a:lnTo>
                    <a:pt x="0" y="3"/>
                  </a:lnTo>
                  <a:lnTo>
                    <a:pt x="0" y="43"/>
                  </a:lnTo>
                  <a:lnTo>
                    <a:pt x="5" y="44"/>
                  </a:lnTo>
                  <a:close/>
                </a:path>
              </a:pathLst>
            </a:custGeom>
            <a:solidFill>
              <a:srgbClr val="ECECEC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596" name="Freeform 88"/>
            <p:cNvSpPr/>
            <p:nvPr/>
          </p:nvSpPr>
          <p:spPr>
            <a:xfrm>
              <a:off x="2032" y="2900"/>
              <a:ext cx="2" cy="10"/>
            </a:xfrm>
            <a:custGeom>
              <a:avLst/>
              <a:gdLst>
                <a:gd name="txL" fmla="*/ 0 w 5"/>
                <a:gd name="txT" fmla="*/ 0 h 30"/>
                <a:gd name="txR" fmla="*/ 5 w 5"/>
                <a:gd name="txB" fmla="*/ 30 h 30"/>
              </a:gdLst>
              <a:ahLst/>
              <a:cxnLst>
                <a:cxn ang="0">
                  <a:pos x="5" y="30"/>
                </a:cxn>
                <a:cxn ang="0">
                  <a:pos x="5" y="0"/>
                </a:cxn>
                <a:cxn ang="0">
                  <a:pos x="0" y="5"/>
                </a:cxn>
                <a:cxn ang="0">
                  <a:pos x="0" y="29"/>
                </a:cxn>
                <a:cxn ang="0">
                  <a:pos x="5" y="30"/>
                </a:cxn>
              </a:cxnLst>
              <a:rect l="txL" t="txT" r="txR" b="txB"/>
              <a:pathLst>
                <a:path w="5" h="30">
                  <a:moveTo>
                    <a:pt x="5" y="30"/>
                  </a:moveTo>
                  <a:lnTo>
                    <a:pt x="5" y="0"/>
                  </a:lnTo>
                  <a:lnTo>
                    <a:pt x="0" y="5"/>
                  </a:lnTo>
                  <a:lnTo>
                    <a:pt x="0" y="29"/>
                  </a:lnTo>
                  <a:lnTo>
                    <a:pt x="5" y="30"/>
                  </a:lnTo>
                  <a:close/>
                </a:path>
              </a:pathLst>
            </a:custGeom>
            <a:solidFill>
              <a:srgbClr val="F2F2F2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597" name="Freeform 89"/>
            <p:cNvSpPr/>
            <p:nvPr/>
          </p:nvSpPr>
          <p:spPr>
            <a:xfrm>
              <a:off x="2043" y="2893"/>
              <a:ext cx="2" cy="86"/>
            </a:xfrm>
            <a:custGeom>
              <a:avLst/>
              <a:gdLst>
                <a:gd name="txL" fmla="*/ 0 w 6"/>
                <a:gd name="txT" fmla="*/ 0 h 257"/>
                <a:gd name="txR" fmla="*/ 6 w 6"/>
                <a:gd name="txB" fmla="*/ 257 h 257"/>
              </a:gdLst>
              <a:ahLst/>
              <a:cxnLst>
                <a:cxn ang="0">
                  <a:pos x="6" y="0"/>
                </a:cxn>
                <a:cxn ang="0">
                  <a:pos x="0" y="3"/>
                </a:cxn>
                <a:cxn ang="0">
                  <a:pos x="0" y="247"/>
                </a:cxn>
                <a:cxn ang="0">
                  <a:pos x="6" y="257"/>
                </a:cxn>
                <a:cxn ang="0">
                  <a:pos x="6" y="0"/>
                </a:cxn>
              </a:cxnLst>
              <a:rect l="txL" t="txT" r="txR" b="txB"/>
              <a:pathLst>
                <a:path w="6" h="257">
                  <a:moveTo>
                    <a:pt x="6" y="0"/>
                  </a:moveTo>
                  <a:lnTo>
                    <a:pt x="0" y="3"/>
                  </a:lnTo>
                  <a:lnTo>
                    <a:pt x="0" y="247"/>
                  </a:lnTo>
                  <a:lnTo>
                    <a:pt x="6" y="257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E6E6E6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598" name="Freeform 90"/>
            <p:cNvSpPr/>
            <p:nvPr/>
          </p:nvSpPr>
          <p:spPr>
            <a:xfrm>
              <a:off x="2041" y="2894"/>
              <a:ext cx="2" cy="81"/>
            </a:xfrm>
            <a:custGeom>
              <a:avLst/>
              <a:gdLst>
                <a:gd name="txL" fmla="*/ 0 w 5"/>
                <a:gd name="txT" fmla="*/ 0 h 244"/>
                <a:gd name="txR" fmla="*/ 5 w 5"/>
                <a:gd name="txB" fmla="*/ 244 h 244"/>
              </a:gdLst>
              <a:ahLst/>
              <a:cxnLst>
                <a:cxn ang="0">
                  <a:pos x="5" y="0"/>
                </a:cxn>
                <a:cxn ang="0">
                  <a:pos x="0" y="3"/>
                </a:cxn>
                <a:cxn ang="0">
                  <a:pos x="0" y="236"/>
                </a:cxn>
                <a:cxn ang="0">
                  <a:pos x="5" y="244"/>
                </a:cxn>
                <a:cxn ang="0">
                  <a:pos x="5" y="0"/>
                </a:cxn>
              </a:cxnLst>
              <a:rect l="txL" t="txT" r="txR" b="txB"/>
              <a:pathLst>
                <a:path w="5" h="244">
                  <a:moveTo>
                    <a:pt x="5" y="0"/>
                  </a:moveTo>
                  <a:lnTo>
                    <a:pt x="0" y="3"/>
                  </a:lnTo>
                  <a:lnTo>
                    <a:pt x="0" y="236"/>
                  </a:lnTo>
                  <a:lnTo>
                    <a:pt x="5" y="244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E8E8E8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599" name="Freeform 91"/>
            <p:cNvSpPr/>
            <p:nvPr/>
          </p:nvSpPr>
          <p:spPr>
            <a:xfrm>
              <a:off x="2025" y="2970"/>
              <a:ext cx="1" cy="1"/>
            </a:xfrm>
            <a:custGeom>
              <a:avLst/>
              <a:gdLst>
                <a:gd name="txL" fmla="*/ 0 w 2"/>
                <a:gd name="txT" fmla="*/ 0 h 4"/>
                <a:gd name="txR" fmla="*/ 2 w 2"/>
                <a:gd name="txB" fmla="*/ 4 h 4"/>
              </a:gdLst>
              <a:ahLst/>
              <a:cxnLst>
                <a:cxn ang="0">
                  <a:pos x="0" y="0"/>
                </a:cxn>
                <a:cxn ang="0">
                  <a:pos x="0" y="4"/>
                </a:cxn>
                <a:cxn ang="0">
                  <a:pos x="2" y="0"/>
                </a:cxn>
                <a:cxn ang="0">
                  <a:pos x="0" y="0"/>
                </a:cxn>
              </a:cxnLst>
              <a:rect l="txL" t="txT" r="txR" b="txB"/>
              <a:pathLst>
                <a:path w="2" h="4">
                  <a:moveTo>
                    <a:pt x="0" y="0"/>
                  </a:moveTo>
                  <a:lnTo>
                    <a:pt x="0" y="4"/>
                  </a:lnTo>
                  <a:lnTo>
                    <a:pt x="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F9F9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600" name="Freeform 92"/>
            <p:cNvSpPr/>
            <p:nvPr/>
          </p:nvSpPr>
          <p:spPr>
            <a:xfrm>
              <a:off x="2017" y="845"/>
              <a:ext cx="29" cy="59"/>
            </a:xfrm>
            <a:custGeom>
              <a:avLst/>
              <a:gdLst>
                <a:gd name="txL" fmla="*/ 0 w 88"/>
                <a:gd name="txT" fmla="*/ 0 h 179"/>
                <a:gd name="txR" fmla="*/ 88 w 88"/>
                <a:gd name="txB" fmla="*/ 179 h 179"/>
              </a:gdLst>
              <a:ahLst/>
              <a:cxnLst>
                <a:cxn ang="0">
                  <a:pos x="32" y="154"/>
                </a:cxn>
                <a:cxn ang="0">
                  <a:pos x="32" y="126"/>
                </a:cxn>
                <a:cxn ang="0">
                  <a:pos x="45" y="128"/>
                </a:cxn>
                <a:cxn ang="0">
                  <a:pos x="45" y="140"/>
                </a:cxn>
                <a:cxn ang="0">
                  <a:pos x="45" y="158"/>
                </a:cxn>
                <a:cxn ang="0">
                  <a:pos x="45" y="160"/>
                </a:cxn>
                <a:cxn ang="0">
                  <a:pos x="46" y="163"/>
                </a:cxn>
                <a:cxn ang="0">
                  <a:pos x="48" y="163"/>
                </a:cxn>
                <a:cxn ang="0">
                  <a:pos x="48" y="164"/>
                </a:cxn>
                <a:cxn ang="0">
                  <a:pos x="50" y="158"/>
                </a:cxn>
                <a:cxn ang="0">
                  <a:pos x="54" y="149"/>
                </a:cxn>
                <a:cxn ang="0">
                  <a:pos x="54" y="148"/>
                </a:cxn>
                <a:cxn ang="0">
                  <a:pos x="68" y="151"/>
                </a:cxn>
                <a:cxn ang="0">
                  <a:pos x="68" y="154"/>
                </a:cxn>
                <a:cxn ang="0">
                  <a:pos x="68" y="163"/>
                </a:cxn>
                <a:cxn ang="0">
                  <a:pos x="68" y="166"/>
                </a:cxn>
                <a:cxn ang="0">
                  <a:pos x="68" y="176"/>
                </a:cxn>
                <a:cxn ang="0">
                  <a:pos x="68" y="179"/>
                </a:cxn>
                <a:cxn ang="0">
                  <a:pos x="75" y="179"/>
                </a:cxn>
                <a:cxn ang="0">
                  <a:pos x="77" y="170"/>
                </a:cxn>
                <a:cxn ang="0">
                  <a:pos x="80" y="162"/>
                </a:cxn>
                <a:cxn ang="0">
                  <a:pos x="84" y="145"/>
                </a:cxn>
                <a:cxn ang="0">
                  <a:pos x="85" y="135"/>
                </a:cxn>
                <a:cxn ang="0">
                  <a:pos x="87" y="126"/>
                </a:cxn>
                <a:cxn ang="0">
                  <a:pos x="88" y="106"/>
                </a:cxn>
                <a:cxn ang="0">
                  <a:pos x="87" y="83"/>
                </a:cxn>
                <a:cxn ang="0">
                  <a:pos x="84" y="64"/>
                </a:cxn>
                <a:cxn ang="0">
                  <a:pos x="80" y="46"/>
                </a:cxn>
                <a:cxn ang="0">
                  <a:pos x="75" y="31"/>
                </a:cxn>
                <a:cxn ang="0">
                  <a:pos x="71" y="23"/>
                </a:cxn>
                <a:cxn ang="0">
                  <a:pos x="68" y="17"/>
                </a:cxn>
                <a:cxn ang="0">
                  <a:pos x="61" y="8"/>
                </a:cxn>
                <a:cxn ang="0">
                  <a:pos x="53" y="1"/>
                </a:cxn>
                <a:cxn ang="0">
                  <a:pos x="45" y="0"/>
                </a:cxn>
                <a:cxn ang="0">
                  <a:pos x="36" y="1"/>
                </a:cxn>
                <a:cxn ang="0">
                  <a:pos x="28" y="8"/>
                </a:cxn>
                <a:cxn ang="0">
                  <a:pos x="20" y="17"/>
                </a:cxn>
                <a:cxn ang="0">
                  <a:pos x="14" y="31"/>
                </a:cxn>
                <a:cxn ang="0">
                  <a:pos x="7" y="46"/>
                </a:cxn>
                <a:cxn ang="0">
                  <a:pos x="3" y="64"/>
                </a:cxn>
                <a:cxn ang="0">
                  <a:pos x="0" y="83"/>
                </a:cxn>
                <a:cxn ang="0">
                  <a:pos x="0" y="106"/>
                </a:cxn>
                <a:cxn ang="0">
                  <a:pos x="0" y="125"/>
                </a:cxn>
                <a:cxn ang="0">
                  <a:pos x="3" y="144"/>
                </a:cxn>
                <a:cxn ang="0">
                  <a:pos x="7" y="161"/>
                </a:cxn>
                <a:cxn ang="0">
                  <a:pos x="13" y="178"/>
                </a:cxn>
                <a:cxn ang="0">
                  <a:pos x="15" y="178"/>
                </a:cxn>
                <a:cxn ang="0">
                  <a:pos x="32" y="179"/>
                </a:cxn>
                <a:cxn ang="0">
                  <a:pos x="32" y="154"/>
                </a:cxn>
              </a:cxnLst>
              <a:rect l="txL" t="txT" r="txR" b="txB"/>
              <a:pathLst>
                <a:path w="88" h="179">
                  <a:moveTo>
                    <a:pt x="32" y="154"/>
                  </a:moveTo>
                  <a:lnTo>
                    <a:pt x="32" y="126"/>
                  </a:lnTo>
                  <a:lnTo>
                    <a:pt x="45" y="128"/>
                  </a:lnTo>
                  <a:lnTo>
                    <a:pt x="45" y="140"/>
                  </a:lnTo>
                  <a:lnTo>
                    <a:pt x="45" y="158"/>
                  </a:lnTo>
                  <a:lnTo>
                    <a:pt x="45" y="160"/>
                  </a:lnTo>
                  <a:lnTo>
                    <a:pt x="46" y="163"/>
                  </a:lnTo>
                  <a:lnTo>
                    <a:pt x="48" y="163"/>
                  </a:lnTo>
                  <a:lnTo>
                    <a:pt x="48" y="164"/>
                  </a:lnTo>
                  <a:lnTo>
                    <a:pt x="50" y="158"/>
                  </a:lnTo>
                  <a:lnTo>
                    <a:pt x="54" y="149"/>
                  </a:lnTo>
                  <a:lnTo>
                    <a:pt x="54" y="148"/>
                  </a:lnTo>
                  <a:lnTo>
                    <a:pt x="68" y="151"/>
                  </a:lnTo>
                  <a:lnTo>
                    <a:pt x="68" y="154"/>
                  </a:lnTo>
                  <a:lnTo>
                    <a:pt x="68" y="163"/>
                  </a:lnTo>
                  <a:lnTo>
                    <a:pt x="68" y="166"/>
                  </a:lnTo>
                  <a:lnTo>
                    <a:pt x="68" y="176"/>
                  </a:lnTo>
                  <a:lnTo>
                    <a:pt x="68" y="179"/>
                  </a:lnTo>
                  <a:lnTo>
                    <a:pt x="75" y="179"/>
                  </a:lnTo>
                  <a:lnTo>
                    <a:pt x="77" y="170"/>
                  </a:lnTo>
                  <a:lnTo>
                    <a:pt x="80" y="162"/>
                  </a:lnTo>
                  <a:lnTo>
                    <a:pt x="84" y="145"/>
                  </a:lnTo>
                  <a:lnTo>
                    <a:pt x="85" y="135"/>
                  </a:lnTo>
                  <a:lnTo>
                    <a:pt x="87" y="126"/>
                  </a:lnTo>
                  <a:lnTo>
                    <a:pt x="88" y="106"/>
                  </a:lnTo>
                  <a:lnTo>
                    <a:pt x="87" y="83"/>
                  </a:lnTo>
                  <a:lnTo>
                    <a:pt x="84" y="64"/>
                  </a:lnTo>
                  <a:lnTo>
                    <a:pt x="80" y="46"/>
                  </a:lnTo>
                  <a:lnTo>
                    <a:pt x="75" y="31"/>
                  </a:lnTo>
                  <a:lnTo>
                    <a:pt x="71" y="23"/>
                  </a:lnTo>
                  <a:lnTo>
                    <a:pt x="68" y="17"/>
                  </a:lnTo>
                  <a:lnTo>
                    <a:pt x="61" y="8"/>
                  </a:lnTo>
                  <a:lnTo>
                    <a:pt x="53" y="1"/>
                  </a:lnTo>
                  <a:lnTo>
                    <a:pt x="45" y="0"/>
                  </a:lnTo>
                  <a:lnTo>
                    <a:pt x="36" y="1"/>
                  </a:lnTo>
                  <a:lnTo>
                    <a:pt x="28" y="8"/>
                  </a:lnTo>
                  <a:lnTo>
                    <a:pt x="20" y="17"/>
                  </a:lnTo>
                  <a:lnTo>
                    <a:pt x="14" y="31"/>
                  </a:lnTo>
                  <a:lnTo>
                    <a:pt x="7" y="46"/>
                  </a:lnTo>
                  <a:lnTo>
                    <a:pt x="3" y="64"/>
                  </a:lnTo>
                  <a:lnTo>
                    <a:pt x="0" y="83"/>
                  </a:lnTo>
                  <a:lnTo>
                    <a:pt x="0" y="106"/>
                  </a:lnTo>
                  <a:lnTo>
                    <a:pt x="0" y="125"/>
                  </a:lnTo>
                  <a:lnTo>
                    <a:pt x="3" y="144"/>
                  </a:lnTo>
                  <a:lnTo>
                    <a:pt x="7" y="161"/>
                  </a:lnTo>
                  <a:lnTo>
                    <a:pt x="13" y="178"/>
                  </a:lnTo>
                  <a:lnTo>
                    <a:pt x="15" y="178"/>
                  </a:lnTo>
                  <a:lnTo>
                    <a:pt x="32" y="179"/>
                  </a:lnTo>
                  <a:lnTo>
                    <a:pt x="32" y="154"/>
                  </a:lnTo>
                  <a:close/>
                </a:path>
              </a:pathLst>
            </a:custGeom>
            <a:solidFill>
              <a:srgbClr val="FFFFFF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601" name="Freeform 93"/>
            <p:cNvSpPr/>
            <p:nvPr/>
          </p:nvSpPr>
          <p:spPr>
            <a:xfrm>
              <a:off x="2037" y="908"/>
              <a:ext cx="1" cy="50"/>
            </a:xfrm>
            <a:custGeom>
              <a:avLst/>
              <a:gdLst>
                <a:gd name="txL" fmla="*/ 0 w 2"/>
                <a:gd name="txT" fmla="*/ 0 h 152"/>
                <a:gd name="txR" fmla="*/ 2 w 2"/>
                <a:gd name="txB" fmla="*/ 152 h 152"/>
              </a:gdLst>
              <a:ahLst/>
              <a:cxnLst>
                <a:cxn ang="0">
                  <a:pos x="1" y="3"/>
                </a:cxn>
                <a:cxn ang="0">
                  <a:pos x="0" y="3"/>
                </a:cxn>
                <a:cxn ang="0">
                  <a:pos x="0" y="152"/>
                </a:cxn>
                <a:cxn ang="0">
                  <a:pos x="2" y="87"/>
                </a:cxn>
                <a:cxn ang="0">
                  <a:pos x="2" y="0"/>
                </a:cxn>
                <a:cxn ang="0">
                  <a:pos x="1" y="1"/>
                </a:cxn>
                <a:cxn ang="0">
                  <a:pos x="1" y="3"/>
                </a:cxn>
              </a:cxnLst>
              <a:rect l="txL" t="txT" r="txR" b="txB"/>
              <a:pathLst>
                <a:path w="2" h="152">
                  <a:moveTo>
                    <a:pt x="1" y="3"/>
                  </a:moveTo>
                  <a:lnTo>
                    <a:pt x="0" y="3"/>
                  </a:lnTo>
                  <a:lnTo>
                    <a:pt x="0" y="152"/>
                  </a:lnTo>
                  <a:lnTo>
                    <a:pt x="2" y="87"/>
                  </a:lnTo>
                  <a:lnTo>
                    <a:pt x="2" y="0"/>
                  </a:lnTo>
                  <a:lnTo>
                    <a:pt x="1" y="1"/>
                  </a:lnTo>
                  <a:lnTo>
                    <a:pt x="1" y="3"/>
                  </a:lnTo>
                  <a:close/>
                </a:path>
              </a:pathLst>
            </a:custGeom>
            <a:solidFill>
              <a:srgbClr val="ECECEC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602" name="Freeform 94"/>
            <p:cNvSpPr/>
            <p:nvPr/>
          </p:nvSpPr>
          <p:spPr>
            <a:xfrm>
              <a:off x="2035" y="909"/>
              <a:ext cx="2" cy="82"/>
            </a:xfrm>
            <a:custGeom>
              <a:avLst/>
              <a:gdLst>
                <a:gd name="txL" fmla="*/ 0 w 6"/>
                <a:gd name="txT" fmla="*/ 0 h 246"/>
                <a:gd name="txR" fmla="*/ 6 w 6"/>
                <a:gd name="txB" fmla="*/ 246 h 246"/>
              </a:gdLst>
              <a:ahLst/>
              <a:cxnLst>
                <a:cxn ang="0">
                  <a:pos x="6" y="0"/>
                </a:cxn>
                <a:cxn ang="0">
                  <a:pos x="0" y="1"/>
                </a:cxn>
                <a:cxn ang="0">
                  <a:pos x="0" y="246"/>
                </a:cxn>
                <a:cxn ang="0">
                  <a:pos x="4" y="246"/>
                </a:cxn>
                <a:cxn ang="0">
                  <a:pos x="6" y="149"/>
                </a:cxn>
                <a:cxn ang="0">
                  <a:pos x="6" y="0"/>
                </a:cxn>
              </a:cxnLst>
              <a:rect l="txL" t="txT" r="txR" b="txB"/>
              <a:pathLst>
                <a:path w="6" h="246">
                  <a:moveTo>
                    <a:pt x="6" y="0"/>
                  </a:moveTo>
                  <a:lnTo>
                    <a:pt x="0" y="1"/>
                  </a:lnTo>
                  <a:lnTo>
                    <a:pt x="0" y="246"/>
                  </a:lnTo>
                  <a:lnTo>
                    <a:pt x="4" y="246"/>
                  </a:lnTo>
                  <a:lnTo>
                    <a:pt x="6" y="149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EDEDED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603" name="Freeform 95"/>
            <p:cNvSpPr/>
            <p:nvPr/>
          </p:nvSpPr>
          <p:spPr>
            <a:xfrm>
              <a:off x="2034" y="909"/>
              <a:ext cx="1" cy="82"/>
            </a:xfrm>
            <a:custGeom>
              <a:avLst/>
              <a:gdLst>
                <a:gd name="txL" fmla="*/ 0 w 4"/>
                <a:gd name="txT" fmla="*/ 0 h 245"/>
                <a:gd name="txR" fmla="*/ 4 w 4"/>
                <a:gd name="txB" fmla="*/ 245 h 245"/>
              </a:gdLst>
              <a:ahLst/>
              <a:cxnLst>
                <a:cxn ang="0">
                  <a:pos x="4" y="0"/>
                </a:cxn>
                <a:cxn ang="0">
                  <a:pos x="0" y="1"/>
                </a:cxn>
                <a:cxn ang="0">
                  <a:pos x="0" y="217"/>
                </a:cxn>
                <a:cxn ang="0">
                  <a:pos x="0" y="226"/>
                </a:cxn>
                <a:cxn ang="0">
                  <a:pos x="3" y="226"/>
                </a:cxn>
                <a:cxn ang="0">
                  <a:pos x="3" y="230"/>
                </a:cxn>
                <a:cxn ang="0">
                  <a:pos x="3" y="243"/>
                </a:cxn>
                <a:cxn ang="0">
                  <a:pos x="4" y="245"/>
                </a:cxn>
                <a:cxn ang="0">
                  <a:pos x="4" y="0"/>
                </a:cxn>
              </a:cxnLst>
              <a:rect l="txL" t="txT" r="txR" b="txB"/>
              <a:pathLst>
                <a:path w="4" h="245">
                  <a:moveTo>
                    <a:pt x="4" y="0"/>
                  </a:moveTo>
                  <a:lnTo>
                    <a:pt x="0" y="1"/>
                  </a:lnTo>
                  <a:lnTo>
                    <a:pt x="0" y="217"/>
                  </a:lnTo>
                  <a:lnTo>
                    <a:pt x="0" y="226"/>
                  </a:lnTo>
                  <a:lnTo>
                    <a:pt x="3" y="226"/>
                  </a:lnTo>
                  <a:lnTo>
                    <a:pt x="3" y="230"/>
                  </a:lnTo>
                  <a:lnTo>
                    <a:pt x="3" y="243"/>
                  </a:lnTo>
                  <a:lnTo>
                    <a:pt x="4" y="245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EFEFEF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604" name="Freeform 96"/>
            <p:cNvSpPr/>
            <p:nvPr/>
          </p:nvSpPr>
          <p:spPr>
            <a:xfrm>
              <a:off x="2026" y="904"/>
              <a:ext cx="2" cy="80"/>
            </a:xfrm>
            <a:custGeom>
              <a:avLst/>
              <a:gdLst>
                <a:gd name="txL" fmla="*/ 0 w 4"/>
                <a:gd name="txT" fmla="*/ 0 h 239"/>
                <a:gd name="txR" fmla="*/ 4 w 4"/>
                <a:gd name="txB" fmla="*/ 239 h 239"/>
              </a:gdLst>
              <a:ahLst/>
              <a:cxnLst>
                <a:cxn ang="0">
                  <a:pos x="4" y="0"/>
                </a:cxn>
                <a:cxn ang="0">
                  <a:pos x="0" y="0"/>
                </a:cxn>
                <a:cxn ang="0">
                  <a:pos x="0" y="239"/>
                </a:cxn>
                <a:cxn ang="0">
                  <a:pos x="4" y="239"/>
                </a:cxn>
                <a:cxn ang="0">
                  <a:pos x="4" y="89"/>
                </a:cxn>
                <a:cxn ang="0">
                  <a:pos x="4" y="68"/>
                </a:cxn>
                <a:cxn ang="0">
                  <a:pos x="4" y="55"/>
                </a:cxn>
                <a:cxn ang="0">
                  <a:pos x="4" y="0"/>
                </a:cxn>
              </a:cxnLst>
              <a:rect l="txL" t="txT" r="txR" b="txB"/>
              <a:pathLst>
                <a:path w="4" h="239">
                  <a:moveTo>
                    <a:pt x="4" y="0"/>
                  </a:moveTo>
                  <a:lnTo>
                    <a:pt x="0" y="0"/>
                  </a:lnTo>
                  <a:lnTo>
                    <a:pt x="0" y="239"/>
                  </a:lnTo>
                  <a:lnTo>
                    <a:pt x="4" y="239"/>
                  </a:lnTo>
                  <a:lnTo>
                    <a:pt x="4" y="89"/>
                  </a:lnTo>
                  <a:lnTo>
                    <a:pt x="4" y="68"/>
                  </a:lnTo>
                  <a:lnTo>
                    <a:pt x="4" y="55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F7F7F7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605" name="Freeform 97"/>
            <p:cNvSpPr/>
            <p:nvPr/>
          </p:nvSpPr>
          <p:spPr>
            <a:xfrm>
              <a:off x="2025" y="904"/>
              <a:ext cx="1" cy="80"/>
            </a:xfrm>
            <a:custGeom>
              <a:avLst/>
              <a:gdLst>
                <a:gd name="txL" fmla="*/ 0 w 5"/>
                <a:gd name="txT" fmla="*/ 0 h 239"/>
                <a:gd name="txR" fmla="*/ 5 w 5"/>
                <a:gd name="txB" fmla="*/ 239 h 239"/>
              </a:gdLst>
              <a:ahLst/>
              <a:cxnLst>
                <a:cxn ang="0">
                  <a:pos x="5" y="0"/>
                </a:cxn>
                <a:cxn ang="0">
                  <a:pos x="0" y="0"/>
                </a:cxn>
                <a:cxn ang="0">
                  <a:pos x="0" y="239"/>
                </a:cxn>
                <a:cxn ang="0">
                  <a:pos x="4" y="239"/>
                </a:cxn>
                <a:cxn ang="0">
                  <a:pos x="4" y="238"/>
                </a:cxn>
                <a:cxn ang="0">
                  <a:pos x="5" y="239"/>
                </a:cxn>
                <a:cxn ang="0">
                  <a:pos x="5" y="0"/>
                </a:cxn>
              </a:cxnLst>
              <a:rect l="txL" t="txT" r="txR" b="txB"/>
              <a:pathLst>
                <a:path w="5" h="239">
                  <a:moveTo>
                    <a:pt x="5" y="0"/>
                  </a:moveTo>
                  <a:lnTo>
                    <a:pt x="0" y="0"/>
                  </a:lnTo>
                  <a:lnTo>
                    <a:pt x="0" y="239"/>
                  </a:lnTo>
                  <a:lnTo>
                    <a:pt x="4" y="239"/>
                  </a:lnTo>
                  <a:lnTo>
                    <a:pt x="4" y="238"/>
                  </a:lnTo>
                  <a:lnTo>
                    <a:pt x="5" y="239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F8F8F8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606" name="Freeform 98"/>
            <p:cNvSpPr/>
            <p:nvPr/>
          </p:nvSpPr>
          <p:spPr>
            <a:xfrm>
              <a:off x="2022" y="904"/>
              <a:ext cx="3" cy="88"/>
            </a:xfrm>
            <a:custGeom>
              <a:avLst/>
              <a:gdLst>
                <a:gd name="txL" fmla="*/ 0 w 8"/>
                <a:gd name="txT" fmla="*/ 0 h 263"/>
                <a:gd name="txR" fmla="*/ 8 w 8"/>
                <a:gd name="txB" fmla="*/ 263 h 263"/>
              </a:gdLst>
              <a:ahLst/>
              <a:cxnLst>
                <a:cxn ang="0">
                  <a:pos x="8" y="1"/>
                </a:cxn>
                <a:cxn ang="0">
                  <a:pos x="0" y="0"/>
                </a:cxn>
                <a:cxn ang="0">
                  <a:pos x="0" y="139"/>
                </a:cxn>
                <a:cxn ang="0">
                  <a:pos x="3" y="263"/>
                </a:cxn>
                <a:cxn ang="0">
                  <a:pos x="3" y="241"/>
                </a:cxn>
                <a:cxn ang="0">
                  <a:pos x="3" y="239"/>
                </a:cxn>
                <a:cxn ang="0">
                  <a:pos x="8" y="240"/>
                </a:cxn>
                <a:cxn ang="0">
                  <a:pos x="8" y="1"/>
                </a:cxn>
              </a:cxnLst>
              <a:rect l="txL" t="txT" r="txR" b="txB"/>
              <a:pathLst>
                <a:path w="8" h="263">
                  <a:moveTo>
                    <a:pt x="8" y="1"/>
                  </a:moveTo>
                  <a:lnTo>
                    <a:pt x="0" y="0"/>
                  </a:lnTo>
                  <a:lnTo>
                    <a:pt x="0" y="139"/>
                  </a:lnTo>
                  <a:lnTo>
                    <a:pt x="3" y="263"/>
                  </a:lnTo>
                  <a:lnTo>
                    <a:pt x="3" y="241"/>
                  </a:lnTo>
                  <a:lnTo>
                    <a:pt x="3" y="239"/>
                  </a:lnTo>
                  <a:lnTo>
                    <a:pt x="8" y="240"/>
                  </a:lnTo>
                  <a:lnTo>
                    <a:pt x="8" y="1"/>
                  </a:lnTo>
                  <a:close/>
                </a:path>
              </a:pathLst>
            </a:custGeom>
            <a:solidFill>
              <a:srgbClr val="FBFBFB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607" name="Freeform 99"/>
            <p:cNvSpPr/>
            <p:nvPr/>
          </p:nvSpPr>
          <p:spPr>
            <a:xfrm>
              <a:off x="2022" y="937"/>
              <a:ext cx="16" cy="1904"/>
            </a:xfrm>
            <a:custGeom>
              <a:avLst/>
              <a:gdLst>
                <a:gd name="txL" fmla="*/ 0 w 48"/>
                <a:gd name="txT" fmla="*/ 0 h 5713"/>
                <a:gd name="txR" fmla="*/ 48 w 48"/>
                <a:gd name="txB" fmla="*/ 5713 h 5713"/>
              </a:gdLst>
              <a:ahLst/>
              <a:cxnLst>
                <a:cxn ang="0">
                  <a:pos x="47" y="162"/>
                </a:cxn>
                <a:cxn ang="0">
                  <a:pos x="47" y="182"/>
                </a:cxn>
                <a:cxn ang="0">
                  <a:pos x="39" y="186"/>
                </a:cxn>
                <a:cxn ang="0">
                  <a:pos x="39" y="191"/>
                </a:cxn>
                <a:cxn ang="0">
                  <a:pos x="39" y="197"/>
                </a:cxn>
                <a:cxn ang="0">
                  <a:pos x="36" y="204"/>
                </a:cxn>
                <a:cxn ang="0">
                  <a:pos x="30" y="258"/>
                </a:cxn>
                <a:cxn ang="0">
                  <a:pos x="30" y="294"/>
                </a:cxn>
                <a:cxn ang="0">
                  <a:pos x="17" y="191"/>
                </a:cxn>
                <a:cxn ang="0">
                  <a:pos x="3" y="188"/>
                </a:cxn>
                <a:cxn ang="0">
                  <a:pos x="3" y="167"/>
                </a:cxn>
                <a:cxn ang="0">
                  <a:pos x="0" y="41"/>
                </a:cxn>
                <a:cxn ang="0">
                  <a:pos x="0" y="5694"/>
                </a:cxn>
                <a:cxn ang="0">
                  <a:pos x="35" y="5713"/>
                </a:cxn>
                <a:cxn ang="0">
                  <a:pos x="19" y="5670"/>
                </a:cxn>
                <a:cxn ang="0">
                  <a:pos x="19" y="5670"/>
                </a:cxn>
                <a:cxn ang="0">
                  <a:pos x="19" y="5670"/>
                </a:cxn>
                <a:cxn ang="0">
                  <a:pos x="15" y="4898"/>
                </a:cxn>
                <a:cxn ang="0">
                  <a:pos x="19" y="4238"/>
                </a:cxn>
                <a:cxn ang="0">
                  <a:pos x="21" y="4940"/>
                </a:cxn>
                <a:cxn ang="0">
                  <a:pos x="26" y="5109"/>
                </a:cxn>
                <a:cxn ang="0">
                  <a:pos x="31" y="5173"/>
                </a:cxn>
                <a:cxn ang="0">
                  <a:pos x="30" y="4957"/>
                </a:cxn>
                <a:cxn ang="0">
                  <a:pos x="29" y="4833"/>
                </a:cxn>
                <a:cxn ang="0">
                  <a:pos x="29" y="4833"/>
                </a:cxn>
                <a:cxn ang="0">
                  <a:pos x="27" y="4244"/>
                </a:cxn>
                <a:cxn ang="0">
                  <a:pos x="33" y="4664"/>
                </a:cxn>
                <a:cxn ang="0">
                  <a:pos x="35" y="4233"/>
                </a:cxn>
                <a:cxn ang="0">
                  <a:pos x="33" y="4664"/>
                </a:cxn>
                <a:cxn ang="0">
                  <a:pos x="30" y="4957"/>
                </a:cxn>
                <a:cxn ang="0">
                  <a:pos x="32" y="5182"/>
                </a:cxn>
                <a:cxn ang="0">
                  <a:pos x="34" y="5296"/>
                </a:cxn>
                <a:cxn ang="0">
                  <a:pos x="35" y="5681"/>
                </a:cxn>
                <a:cxn ang="0">
                  <a:pos x="48" y="0"/>
                </a:cxn>
              </a:cxnLst>
              <a:rect l="txL" t="txT" r="txR" b="txB"/>
              <a:pathLst>
                <a:path w="48" h="5713">
                  <a:moveTo>
                    <a:pt x="44" y="162"/>
                  </a:moveTo>
                  <a:lnTo>
                    <a:pt x="47" y="162"/>
                  </a:lnTo>
                  <a:lnTo>
                    <a:pt x="47" y="165"/>
                  </a:lnTo>
                  <a:lnTo>
                    <a:pt x="47" y="182"/>
                  </a:lnTo>
                  <a:lnTo>
                    <a:pt x="47" y="184"/>
                  </a:lnTo>
                  <a:lnTo>
                    <a:pt x="39" y="186"/>
                  </a:lnTo>
                  <a:lnTo>
                    <a:pt x="39" y="188"/>
                  </a:lnTo>
                  <a:lnTo>
                    <a:pt x="39" y="191"/>
                  </a:lnTo>
                  <a:lnTo>
                    <a:pt x="39" y="194"/>
                  </a:lnTo>
                  <a:lnTo>
                    <a:pt x="39" y="197"/>
                  </a:lnTo>
                  <a:lnTo>
                    <a:pt x="36" y="199"/>
                  </a:lnTo>
                  <a:lnTo>
                    <a:pt x="36" y="204"/>
                  </a:lnTo>
                  <a:lnTo>
                    <a:pt x="30" y="205"/>
                  </a:lnTo>
                  <a:lnTo>
                    <a:pt x="30" y="258"/>
                  </a:lnTo>
                  <a:lnTo>
                    <a:pt x="30" y="293"/>
                  </a:lnTo>
                  <a:lnTo>
                    <a:pt x="30" y="294"/>
                  </a:lnTo>
                  <a:lnTo>
                    <a:pt x="17" y="293"/>
                  </a:lnTo>
                  <a:lnTo>
                    <a:pt x="17" y="191"/>
                  </a:lnTo>
                  <a:lnTo>
                    <a:pt x="3" y="193"/>
                  </a:lnTo>
                  <a:lnTo>
                    <a:pt x="3" y="188"/>
                  </a:lnTo>
                  <a:lnTo>
                    <a:pt x="3" y="169"/>
                  </a:lnTo>
                  <a:lnTo>
                    <a:pt x="3" y="167"/>
                  </a:lnTo>
                  <a:lnTo>
                    <a:pt x="3" y="165"/>
                  </a:lnTo>
                  <a:lnTo>
                    <a:pt x="0" y="41"/>
                  </a:lnTo>
                  <a:lnTo>
                    <a:pt x="0" y="5606"/>
                  </a:lnTo>
                  <a:lnTo>
                    <a:pt x="0" y="5694"/>
                  </a:lnTo>
                  <a:lnTo>
                    <a:pt x="0" y="5711"/>
                  </a:lnTo>
                  <a:lnTo>
                    <a:pt x="35" y="5713"/>
                  </a:lnTo>
                  <a:lnTo>
                    <a:pt x="35" y="5681"/>
                  </a:lnTo>
                  <a:lnTo>
                    <a:pt x="19" y="5670"/>
                  </a:lnTo>
                  <a:lnTo>
                    <a:pt x="19" y="5687"/>
                  </a:lnTo>
                  <a:lnTo>
                    <a:pt x="19" y="5670"/>
                  </a:lnTo>
                  <a:lnTo>
                    <a:pt x="8" y="5664"/>
                  </a:lnTo>
                  <a:lnTo>
                    <a:pt x="19" y="5670"/>
                  </a:lnTo>
                  <a:lnTo>
                    <a:pt x="19" y="4914"/>
                  </a:lnTo>
                  <a:lnTo>
                    <a:pt x="15" y="4898"/>
                  </a:lnTo>
                  <a:lnTo>
                    <a:pt x="19" y="4914"/>
                  </a:lnTo>
                  <a:lnTo>
                    <a:pt x="19" y="4238"/>
                  </a:lnTo>
                  <a:lnTo>
                    <a:pt x="19" y="4914"/>
                  </a:lnTo>
                  <a:lnTo>
                    <a:pt x="21" y="4940"/>
                  </a:lnTo>
                  <a:lnTo>
                    <a:pt x="24" y="5054"/>
                  </a:lnTo>
                  <a:lnTo>
                    <a:pt x="26" y="5109"/>
                  </a:lnTo>
                  <a:lnTo>
                    <a:pt x="30" y="5166"/>
                  </a:lnTo>
                  <a:lnTo>
                    <a:pt x="31" y="5173"/>
                  </a:lnTo>
                  <a:lnTo>
                    <a:pt x="31" y="5119"/>
                  </a:lnTo>
                  <a:lnTo>
                    <a:pt x="30" y="4957"/>
                  </a:lnTo>
                  <a:lnTo>
                    <a:pt x="30" y="4815"/>
                  </a:lnTo>
                  <a:lnTo>
                    <a:pt x="29" y="4833"/>
                  </a:lnTo>
                  <a:lnTo>
                    <a:pt x="27" y="4869"/>
                  </a:lnTo>
                  <a:lnTo>
                    <a:pt x="29" y="4833"/>
                  </a:lnTo>
                  <a:lnTo>
                    <a:pt x="30" y="4815"/>
                  </a:lnTo>
                  <a:lnTo>
                    <a:pt x="27" y="4244"/>
                  </a:lnTo>
                  <a:lnTo>
                    <a:pt x="30" y="4815"/>
                  </a:lnTo>
                  <a:lnTo>
                    <a:pt x="33" y="4664"/>
                  </a:lnTo>
                  <a:lnTo>
                    <a:pt x="33" y="4436"/>
                  </a:lnTo>
                  <a:lnTo>
                    <a:pt x="35" y="4233"/>
                  </a:lnTo>
                  <a:lnTo>
                    <a:pt x="33" y="4436"/>
                  </a:lnTo>
                  <a:lnTo>
                    <a:pt x="33" y="4664"/>
                  </a:lnTo>
                  <a:lnTo>
                    <a:pt x="30" y="4815"/>
                  </a:lnTo>
                  <a:lnTo>
                    <a:pt x="30" y="4957"/>
                  </a:lnTo>
                  <a:lnTo>
                    <a:pt x="31" y="5119"/>
                  </a:lnTo>
                  <a:lnTo>
                    <a:pt x="32" y="5182"/>
                  </a:lnTo>
                  <a:lnTo>
                    <a:pt x="33" y="5238"/>
                  </a:lnTo>
                  <a:lnTo>
                    <a:pt x="34" y="5296"/>
                  </a:lnTo>
                  <a:lnTo>
                    <a:pt x="33" y="5345"/>
                  </a:lnTo>
                  <a:lnTo>
                    <a:pt x="35" y="5681"/>
                  </a:lnTo>
                  <a:lnTo>
                    <a:pt x="48" y="5689"/>
                  </a:lnTo>
                  <a:lnTo>
                    <a:pt x="48" y="0"/>
                  </a:lnTo>
                  <a:lnTo>
                    <a:pt x="44" y="162"/>
                  </a:lnTo>
                  <a:close/>
                </a:path>
              </a:pathLst>
            </a:custGeom>
            <a:solidFill>
              <a:srgbClr val="FFFFFF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608" name="Freeform 100"/>
            <p:cNvSpPr/>
            <p:nvPr/>
          </p:nvSpPr>
          <p:spPr>
            <a:xfrm>
              <a:off x="2028" y="2575"/>
              <a:ext cx="6" cy="255"/>
            </a:xfrm>
            <a:custGeom>
              <a:avLst/>
              <a:gdLst>
                <a:gd name="txL" fmla="*/ 0 w 16"/>
                <a:gd name="txT" fmla="*/ 0 h 767"/>
                <a:gd name="txR" fmla="*/ 16 w 16"/>
                <a:gd name="txB" fmla="*/ 767 h 767"/>
              </a:gdLst>
              <a:ahLst/>
              <a:cxnLst>
                <a:cxn ang="0">
                  <a:pos x="2" y="26"/>
                </a:cxn>
                <a:cxn ang="0">
                  <a:pos x="0" y="0"/>
                </a:cxn>
                <a:cxn ang="0">
                  <a:pos x="0" y="756"/>
                </a:cxn>
                <a:cxn ang="0">
                  <a:pos x="16" y="767"/>
                </a:cxn>
                <a:cxn ang="0">
                  <a:pos x="14" y="431"/>
                </a:cxn>
                <a:cxn ang="0">
                  <a:pos x="11" y="475"/>
                </a:cxn>
                <a:cxn ang="0">
                  <a:pos x="14" y="431"/>
                </a:cxn>
                <a:cxn ang="0">
                  <a:pos x="12" y="259"/>
                </a:cxn>
                <a:cxn ang="0">
                  <a:pos x="11" y="252"/>
                </a:cxn>
                <a:cxn ang="0">
                  <a:pos x="7" y="195"/>
                </a:cxn>
                <a:cxn ang="0">
                  <a:pos x="5" y="140"/>
                </a:cxn>
                <a:cxn ang="0">
                  <a:pos x="2" y="26"/>
                </a:cxn>
              </a:cxnLst>
              <a:rect l="txL" t="txT" r="txR" b="txB"/>
              <a:pathLst>
                <a:path w="16" h="767">
                  <a:moveTo>
                    <a:pt x="2" y="26"/>
                  </a:moveTo>
                  <a:lnTo>
                    <a:pt x="0" y="0"/>
                  </a:lnTo>
                  <a:lnTo>
                    <a:pt x="0" y="756"/>
                  </a:lnTo>
                  <a:lnTo>
                    <a:pt x="16" y="767"/>
                  </a:lnTo>
                  <a:lnTo>
                    <a:pt x="14" y="431"/>
                  </a:lnTo>
                  <a:lnTo>
                    <a:pt x="11" y="475"/>
                  </a:lnTo>
                  <a:lnTo>
                    <a:pt x="14" y="431"/>
                  </a:lnTo>
                  <a:lnTo>
                    <a:pt x="12" y="259"/>
                  </a:lnTo>
                  <a:lnTo>
                    <a:pt x="11" y="252"/>
                  </a:lnTo>
                  <a:lnTo>
                    <a:pt x="7" y="195"/>
                  </a:lnTo>
                  <a:lnTo>
                    <a:pt x="5" y="140"/>
                  </a:lnTo>
                  <a:lnTo>
                    <a:pt x="2" y="26"/>
                  </a:lnTo>
                  <a:close/>
                </a:path>
              </a:pathLst>
            </a:custGeom>
            <a:solidFill>
              <a:srgbClr val="FFFFFF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609" name="Freeform 101"/>
            <p:cNvSpPr/>
            <p:nvPr/>
          </p:nvSpPr>
          <p:spPr>
            <a:xfrm>
              <a:off x="2032" y="2643"/>
              <a:ext cx="1" cy="21"/>
            </a:xfrm>
            <a:custGeom>
              <a:avLst/>
              <a:gdLst>
                <a:gd name="txL" fmla="*/ 0 w 1"/>
                <a:gd name="txT" fmla="*/ 0 h 63"/>
                <a:gd name="txR" fmla="*/ 1 w 1"/>
                <a:gd name="txB" fmla="*/ 63 h 63"/>
              </a:gdLst>
              <a:ahLst/>
              <a:cxnLst>
                <a:cxn ang="0">
                  <a:pos x="1" y="63"/>
                </a:cxn>
                <a:cxn ang="0">
                  <a:pos x="0" y="0"/>
                </a:cxn>
                <a:cxn ang="0">
                  <a:pos x="0" y="54"/>
                </a:cxn>
                <a:cxn ang="0">
                  <a:pos x="1" y="63"/>
                </a:cxn>
              </a:cxnLst>
              <a:rect l="txL" t="txT" r="txR" b="txB"/>
              <a:pathLst>
                <a:path w="1" h="63">
                  <a:moveTo>
                    <a:pt x="1" y="63"/>
                  </a:moveTo>
                  <a:lnTo>
                    <a:pt x="0" y="0"/>
                  </a:lnTo>
                  <a:lnTo>
                    <a:pt x="0" y="54"/>
                  </a:lnTo>
                  <a:lnTo>
                    <a:pt x="1" y="63"/>
                  </a:lnTo>
                  <a:close/>
                </a:path>
              </a:pathLst>
            </a:custGeom>
            <a:solidFill>
              <a:srgbClr val="FFFFFF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610" name="Freeform 102"/>
            <p:cNvSpPr/>
            <p:nvPr/>
          </p:nvSpPr>
          <p:spPr>
            <a:xfrm>
              <a:off x="2032" y="2661"/>
              <a:ext cx="1" cy="57"/>
            </a:xfrm>
            <a:custGeom>
              <a:avLst/>
              <a:gdLst>
                <a:gd name="txL" fmla="*/ 0 w 3"/>
                <a:gd name="txT" fmla="*/ 0 h 172"/>
                <a:gd name="txR" fmla="*/ 3 w 3"/>
                <a:gd name="txB" fmla="*/ 172 h 172"/>
              </a:gdLst>
              <a:ahLst/>
              <a:cxnLst>
                <a:cxn ang="0">
                  <a:pos x="1" y="9"/>
                </a:cxn>
                <a:cxn ang="0">
                  <a:pos x="0" y="0"/>
                </a:cxn>
                <a:cxn ang="0">
                  <a:pos x="2" y="172"/>
                </a:cxn>
                <a:cxn ang="0">
                  <a:pos x="3" y="123"/>
                </a:cxn>
                <a:cxn ang="0">
                  <a:pos x="2" y="65"/>
                </a:cxn>
                <a:cxn ang="0">
                  <a:pos x="1" y="9"/>
                </a:cxn>
              </a:cxnLst>
              <a:rect l="txL" t="txT" r="txR" b="txB"/>
              <a:pathLst>
                <a:path w="3" h="172">
                  <a:moveTo>
                    <a:pt x="1" y="9"/>
                  </a:moveTo>
                  <a:lnTo>
                    <a:pt x="0" y="0"/>
                  </a:lnTo>
                  <a:lnTo>
                    <a:pt x="2" y="172"/>
                  </a:lnTo>
                  <a:lnTo>
                    <a:pt x="3" y="123"/>
                  </a:lnTo>
                  <a:lnTo>
                    <a:pt x="2" y="65"/>
                  </a:lnTo>
                  <a:lnTo>
                    <a:pt x="1" y="9"/>
                  </a:lnTo>
                  <a:close/>
                </a:path>
              </a:pathLst>
            </a:custGeom>
            <a:solidFill>
              <a:srgbClr val="FFFFFF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611" name="Freeform 103"/>
            <p:cNvSpPr/>
            <p:nvPr/>
          </p:nvSpPr>
          <p:spPr>
            <a:xfrm>
              <a:off x="2034" y="2830"/>
              <a:ext cx="4" cy="13"/>
            </a:xfrm>
            <a:custGeom>
              <a:avLst/>
              <a:gdLst>
                <a:gd name="txL" fmla="*/ 0 w 13"/>
                <a:gd name="txT" fmla="*/ 0 h 37"/>
                <a:gd name="txR" fmla="*/ 13 w 13"/>
                <a:gd name="txB" fmla="*/ 37 h 37"/>
              </a:gdLst>
              <a:ahLst/>
              <a:cxnLst>
                <a:cxn ang="0">
                  <a:pos x="13" y="37"/>
                </a:cxn>
                <a:cxn ang="0">
                  <a:pos x="13" y="8"/>
                </a:cxn>
                <a:cxn ang="0">
                  <a:pos x="0" y="0"/>
                </a:cxn>
                <a:cxn ang="0">
                  <a:pos x="0" y="32"/>
                </a:cxn>
                <a:cxn ang="0">
                  <a:pos x="13" y="37"/>
                </a:cxn>
              </a:cxnLst>
              <a:rect l="txL" t="txT" r="txR" b="txB"/>
              <a:pathLst>
                <a:path w="13" h="37">
                  <a:moveTo>
                    <a:pt x="13" y="37"/>
                  </a:moveTo>
                  <a:lnTo>
                    <a:pt x="13" y="8"/>
                  </a:lnTo>
                  <a:lnTo>
                    <a:pt x="0" y="0"/>
                  </a:lnTo>
                  <a:lnTo>
                    <a:pt x="0" y="32"/>
                  </a:lnTo>
                  <a:lnTo>
                    <a:pt x="13" y="37"/>
                  </a:lnTo>
                  <a:close/>
                </a:path>
              </a:pathLst>
            </a:custGeom>
            <a:solidFill>
              <a:srgbClr val="FFFFFF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612" name="Freeform 104"/>
            <p:cNvSpPr/>
            <p:nvPr/>
          </p:nvSpPr>
          <p:spPr>
            <a:xfrm>
              <a:off x="2060" y="3003"/>
              <a:ext cx="1" cy="2"/>
            </a:xfrm>
            <a:custGeom>
              <a:avLst/>
              <a:gdLst>
                <a:gd name="txL" fmla="*/ 0 w 2"/>
                <a:gd name="txT" fmla="*/ 0 h 7"/>
                <a:gd name="txR" fmla="*/ 2 w 2"/>
                <a:gd name="txB" fmla="*/ 7 h 7"/>
              </a:gdLst>
              <a:ahLst/>
              <a:cxnLst>
                <a:cxn ang="0">
                  <a:pos x="0" y="0"/>
                </a:cxn>
                <a:cxn ang="0">
                  <a:pos x="0" y="7"/>
                </a:cxn>
                <a:cxn ang="0">
                  <a:pos x="2" y="4"/>
                </a:cxn>
                <a:cxn ang="0">
                  <a:pos x="0" y="0"/>
                </a:cxn>
              </a:cxnLst>
              <a:rect l="txL" t="txT" r="txR" b="txB"/>
              <a:pathLst>
                <a:path w="2" h="7">
                  <a:moveTo>
                    <a:pt x="0" y="0"/>
                  </a:moveTo>
                  <a:lnTo>
                    <a:pt x="0" y="7"/>
                  </a:lnTo>
                  <a:lnTo>
                    <a:pt x="2" y="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6D6D6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613" name="Freeform 105"/>
            <p:cNvSpPr/>
            <p:nvPr/>
          </p:nvSpPr>
          <p:spPr>
            <a:xfrm>
              <a:off x="2058" y="3000"/>
              <a:ext cx="2" cy="5"/>
            </a:xfrm>
            <a:custGeom>
              <a:avLst/>
              <a:gdLst>
                <a:gd name="txL" fmla="*/ 0 w 6"/>
                <a:gd name="txT" fmla="*/ 0 h 17"/>
                <a:gd name="txR" fmla="*/ 6 w 6"/>
                <a:gd name="txB" fmla="*/ 17 h 17"/>
              </a:gdLst>
              <a:ahLst/>
              <a:cxnLst>
                <a:cxn ang="0">
                  <a:pos x="6" y="17"/>
                </a:cxn>
                <a:cxn ang="0">
                  <a:pos x="6" y="10"/>
                </a:cxn>
                <a:cxn ang="0">
                  <a:pos x="0" y="0"/>
                </a:cxn>
                <a:cxn ang="0">
                  <a:pos x="0" y="8"/>
                </a:cxn>
                <a:cxn ang="0">
                  <a:pos x="2" y="12"/>
                </a:cxn>
                <a:cxn ang="0">
                  <a:pos x="3" y="14"/>
                </a:cxn>
                <a:cxn ang="0">
                  <a:pos x="5" y="17"/>
                </a:cxn>
                <a:cxn ang="0">
                  <a:pos x="6" y="17"/>
                </a:cxn>
              </a:cxnLst>
              <a:rect l="txL" t="txT" r="txR" b="txB"/>
              <a:pathLst>
                <a:path w="6" h="17">
                  <a:moveTo>
                    <a:pt x="6" y="17"/>
                  </a:moveTo>
                  <a:lnTo>
                    <a:pt x="6" y="10"/>
                  </a:lnTo>
                  <a:lnTo>
                    <a:pt x="0" y="0"/>
                  </a:lnTo>
                  <a:lnTo>
                    <a:pt x="0" y="8"/>
                  </a:lnTo>
                  <a:lnTo>
                    <a:pt x="2" y="12"/>
                  </a:lnTo>
                  <a:lnTo>
                    <a:pt x="3" y="14"/>
                  </a:lnTo>
                  <a:lnTo>
                    <a:pt x="5" y="17"/>
                  </a:lnTo>
                  <a:lnTo>
                    <a:pt x="6" y="17"/>
                  </a:lnTo>
                  <a:close/>
                </a:path>
              </a:pathLst>
            </a:custGeom>
            <a:solidFill>
              <a:srgbClr val="D8D8D8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614" name="Freeform 106"/>
            <p:cNvSpPr/>
            <p:nvPr/>
          </p:nvSpPr>
          <p:spPr>
            <a:xfrm>
              <a:off x="2056" y="2997"/>
              <a:ext cx="2" cy="5"/>
            </a:xfrm>
            <a:custGeom>
              <a:avLst/>
              <a:gdLst>
                <a:gd name="txL" fmla="*/ 0 w 5"/>
                <a:gd name="txT" fmla="*/ 0 h 16"/>
                <a:gd name="txR" fmla="*/ 5 w 5"/>
                <a:gd name="txB" fmla="*/ 16 h 16"/>
              </a:gdLst>
              <a:ahLst/>
              <a:cxnLst>
                <a:cxn ang="0">
                  <a:pos x="5" y="16"/>
                </a:cxn>
                <a:cxn ang="0">
                  <a:pos x="5" y="8"/>
                </a:cxn>
                <a:cxn ang="0">
                  <a:pos x="0" y="0"/>
                </a:cxn>
                <a:cxn ang="0">
                  <a:pos x="0" y="7"/>
                </a:cxn>
                <a:cxn ang="0">
                  <a:pos x="2" y="11"/>
                </a:cxn>
                <a:cxn ang="0">
                  <a:pos x="3" y="13"/>
                </a:cxn>
                <a:cxn ang="0">
                  <a:pos x="5" y="16"/>
                </a:cxn>
              </a:cxnLst>
              <a:rect l="txL" t="txT" r="txR" b="txB"/>
              <a:pathLst>
                <a:path w="5" h="16">
                  <a:moveTo>
                    <a:pt x="5" y="16"/>
                  </a:moveTo>
                  <a:lnTo>
                    <a:pt x="5" y="8"/>
                  </a:lnTo>
                  <a:lnTo>
                    <a:pt x="0" y="0"/>
                  </a:lnTo>
                  <a:lnTo>
                    <a:pt x="0" y="7"/>
                  </a:lnTo>
                  <a:lnTo>
                    <a:pt x="2" y="11"/>
                  </a:lnTo>
                  <a:lnTo>
                    <a:pt x="3" y="13"/>
                  </a:lnTo>
                  <a:lnTo>
                    <a:pt x="5" y="16"/>
                  </a:lnTo>
                  <a:close/>
                </a:path>
              </a:pathLst>
            </a:custGeom>
            <a:solidFill>
              <a:srgbClr val="DADADA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615" name="Freeform 107"/>
            <p:cNvSpPr/>
            <p:nvPr/>
          </p:nvSpPr>
          <p:spPr>
            <a:xfrm>
              <a:off x="2052" y="2991"/>
              <a:ext cx="2" cy="5"/>
            </a:xfrm>
            <a:custGeom>
              <a:avLst/>
              <a:gdLst>
                <a:gd name="txL" fmla="*/ 0 w 6"/>
                <a:gd name="txT" fmla="*/ 0 h 17"/>
                <a:gd name="txR" fmla="*/ 6 w 6"/>
                <a:gd name="txB" fmla="*/ 17 h 17"/>
              </a:gdLst>
              <a:ahLst/>
              <a:cxnLst>
                <a:cxn ang="0">
                  <a:pos x="0" y="0"/>
                </a:cxn>
                <a:cxn ang="0">
                  <a:pos x="0" y="9"/>
                </a:cxn>
                <a:cxn ang="0">
                  <a:pos x="6" y="17"/>
                </a:cxn>
                <a:cxn ang="0">
                  <a:pos x="6" y="9"/>
                </a:cxn>
                <a:cxn ang="0">
                  <a:pos x="0" y="0"/>
                </a:cxn>
              </a:cxnLst>
              <a:rect l="txL" t="txT" r="txR" b="txB"/>
              <a:pathLst>
                <a:path w="6" h="17">
                  <a:moveTo>
                    <a:pt x="0" y="0"/>
                  </a:moveTo>
                  <a:lnTo>
                    <a:pt x="0" y="9"/>
                  </a:lnTo>
                  <a:lnTo>
                    <a:pt x="6" y="17"/>
                  </a:lnTo>
                  <a:lnTo>
                    <a:pt x="6" y="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DDDDD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616" name="Freeform 108"/>
            <p:cNvSpPr/>
            <p:nvPr/>
          </p:nvSpPr>
          <p:spPr>
            <a:xfrm>
              <a:off x="2050" y="2988"/>
              <a:ext cx="2" cy="6"/>
            </a:xfrm>
            <a:custGeom>
              <a:avLst/>
              <a:gdLst>
                <a:gd name="txL" fmla="*/ 0 w 5"/>
                <a:gd name="txT" fmla="*/ 0 h 17"/>
                <a:gd name="txR" fmla="*/ 5 w 5"/>
                <a:gd name="txB" fmla="*/ 17 h 17"/>
              </a:gdLst>
              <a:ahLst/>
              <a:cxnLst>
                <a:cxn ang="0">
                  <a:pos x="5" y="17"/>
                </a:cxn>
                <a:cxn ang="0">
                  <a:pos x="5" y="8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0" y="7"/>
                </a:cxn>
                <a:cxn ang="0">
                  <a:pos x="0" y="12"/>
                </a:cxn>
                <a:cxn ang="0">
                  <a:pos x="5" y="17"/>
                </a:cxn>
              </a:cxnLst>
              <a:rect l="txL" t="txT" r="txR" b="txB"/>
              <a:pathLst>
                <a:path w="5" h="17">
                  <a:moveTo>
                    <a:pt x="5" y="17"/>
                  </a:moveTo>
                  <a:lnTo>
                    <a:pt x="5" y="8"/>
                  </a:lnTo>
                  <a:lnTo>
                    <a:pt x="0" y="0"/>
                  </a:lnTo>
                  <a:lnTo>
                    <a:pt x="0" y="3"/>
                  </a:lnTo>
                  <a:lnTo>
                    <a:pt x="0" y="7"/>
                  </a:lnTo>
                  <a:lnTo>
                    <a:pt x="0" y="12"/>
                  </a:lnTo>
                  <a:lnTo>
                    <a:pt x="5" y="17"/>
                  </a:lnTo>
                  <a:close/>
                </a:path>
              </a:pathLst>
            </a:custGeom>
            <a:solidFill>
              <a:srgbClr val="CCCCCC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617" name="Freeform 109"/>
            <p:cNvSpPr/>
            <p:nvPr/>
          </p:nvSpPr>
          <p:spPr>
            <a:xfrm>
              <a:off x="2054" y="2994"/>
              <a:ext cx="2" cy="5"/>
            </a:xfrm>
            <a:custGeom>
              <a:avLst/>
              <a:gdLst>
                <a:gd name="txL" fmla="*/ 0 w 6"/>
                <a:gd name="txT" fmla="*/ 0 h 17"/>
                <a:gd name="txR" fmla="*/ 6 w 6"/>
                <a:gd name="txB" fmla="*/ 17 h 17"/>
              </a:gdLst>
              <a:ahLst/>
              <a:cxnLst>
                <a:cxn ang="0">
                  <a:pos x="6" y="17"/>
                </a:cxn>
                <a:cxn ang="0">
                  <a:pos x="6" y="10"/>
                </a:cxn>
                <a:cxn ang="0">
                  <a:pos x="0" y="0"/>
                </a:cxn>
                <a:cxn ang="0">
                  <a:pos x="0" y="8"/>
                </a:cxn>
                <a:cxn ang="0">
                  <a:pos x="6" y="17"/>
                </a:cxn>
              </a:cxnLst>
              <a:rect l="txL" t="txT" r="txR" b="txB"/>
              <a:pathLst>
                <a:path w="6" h="17">
                  <a:moveTo>
                    <a:pt x="6" y="17"/>
                  </a:moveTo>
                  <a:lnTo>
                    <a:pt x="6" y="10"/>
                  </a:lnTo>
                  <a:lnTo>
                    <a:pt x="0" y="0"/>
                  </a:lnTo>
                  <a:lnTo>
                    <a:pt x="0" y="8"/>
                  </a:lnTo>
                  <a:lnTo>
                    <a:pt x="6" y="17"/>
                  </a:lnTo>
                  <a:close/>
                </a:path>
              </a:pathLst>
            </a:custGeom>
            <a:solidFill>
              <a:srgbClr val="DBDBDB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618" name="Freeform 110"/>
            <p:cNvSpPr/>
            <p:nvPr/>
          </p:nvSpPr>
          <p:spPr>
            <a:xfrm>
              <a:off x="1988" y="2985"/>
              <a:ext cx="84" cy="409"/>
            </a:xfrm>
            <a:custGeom>
              <a:avLst/>
              <a:gdLst>
                <a:gd name="txL" fmla="*/ 0 w 253"/>
                <a:gd name="txT" fmla="*/ 0 h 1226"/>
                <a:gd name="txR" fmla="*/ 253 w 253"/>
                <a:gd name="txB" fmla="*/ 1226 h 1226"/>
              </a:gdLst>
              <a:ahLst/>
              <a:cxnLst>
                <a:cxn ang="0">
                  <a:pos x="214" y="61"/>
                </a:cxn>
                <a:cxn ang="0">
                  <a:pos x="201" y="39"/>
                </a:cxn>
                <a:cxn ang="0">
                  <a:pos x="187" y="21"/>
                </a:cxn>
                <a:cxn ang="0">
                  <a:pos x="187" y="26"/>
                </a:cxn>
                <a:cxn ang="0">
                  <a:pos x="176" y="30"/>
                </a:cxn>
                <a:cxn ang="0">
                  <a:pos x="176" y="30"/>
                </a:cxn>
                <a:cxn ang="0">
                  <a:pos x="161" y="27"/>
                </a:cxn>
                <a:cxn ang="0">
                  <a:pos x="186" y="59"/>
                </a:cxn>
                <a:cxn ang="0">
                  <a:pos x="161" y="27"/>
                </a:cxn>
                <a:cxn ang="0">
                  <a:pos x="121" y="22"/>
                </a:cxn>
                <a:cxn ang="0">
                  <a:pos x="143" y="18"/>
                </a:cxn>
                <a:cxn ang="0">
                  <a:pos x="130" y="4"/>
                </a:cxn>
                <a:cxn ang="0">
                  <a:pos x="117" y="21"/>
                </a:cxn>
                <a:cxn ang="0">
                  <a:pos x="103" y="26"/>
                </a:cxn>
                <a:cxn ang="0">
                  <a:pos x="85" y="24"/>
                </a:cxn>
                <a:cxn ang="0">
                  <a:pos x="85" y="16"/>
                </a:cxn>
                <a:cxn ang="0">
                  <a:pos x="85" y="0"/>
                </a:cxn>
                <a:cxn ang="0">
                  <a:pos x="62" y="21"/>
                </a:cxn>
                <a:cxn ang="0">
                  <a:pos x="42" y="53"/>
                </a:cxn>
                <a:cxn ang="0">
                  <a:pos x="24" y="99"/>
                </a:cxn>
                <a:cxn ang="0">
                  <a:pos x="6" y="173"/>
                </a:cxn>
                <a:cxn ang="0">
                  <a:pos x="0" y="256"/>
                </a:cxn>
                <a:cxn ang="0">
                  <a:pos x="0" y="983"/>
                </a:cxn>
                <a:cxn ang="0">
                  <a:pos x="4" y="1035"/>
                </a:cxn>
                <a:cxn ang="0">
                  <a:pos x="13" y="1083"/>
                </a:cxn>
                <a:cxn ang="0">
                  <a:pos x="27" y="1126"/>
                </a:cxn>
                <a:cxn ang="0">
                  <a:pos x="46" y="1164"/>
                </a:cxn>
                <a:cxn ang="0">
                  <a:pos x="66" y="1194"/>
                </a:cxn>
                <a:cxn ang="0">
                  <a:pos x="88" y="1214"/>
                </a:cxn>
                <a:cxn ang="0">
                  <a:pos x="113" y="1224"/>
                </a:cxn>
                <a:cxn ang="0">
                  <a:pos x="138" y="1224"/>
                </a:cxn>
                <a:cxn ang="0">
                  <a:pos x="144" y="1221"/>
                </a:cxn>
                <a:cxn ang="0">
                  <a:pos x="147" y="1221"/>
                </a:cxn>
                <a:cxn ang="0">
                  <a:pos x="156" y="1217"/>
                </a:cxn>
                <a:cxn ang="0">
                  <a:pos x="174" y="1206"/>
                </a:cxn>
                <a:cxn ang="0">
                  <a:pos x="186" y="1190"/>
                </a:cxn>
                <a:cxn ang="0">
                  <a:pos x="189" y="1187"/>
                </a:cxn>
                <a:cxn ang="0">
                  <a:pos x="200" y="1173"/>
                </a:cxn>
                <a:cxn ang="0">
                  <a:pos x="215" y="1147"/>
                </a:cxn>
                <a:cxn ang="0">
                  <a:pos x="231" y="1105"/>
                </a:cxn>
                <a:cxn ang="0">
                  <a:pos x="243" y="1060"/>
                </a:cxn>
                <a:cxn ang="0">
                  <a:pos x="247" y="1028"/>
                </a:cxn>
                <a:cxn ang="0">
                  <a:pos x="250" y="1010"/>
                </a:cxn>
                <a:cxn ang="0">
                  <a:pos x="253" y="957"/>
                </a:cxn>
                <a:cxn ang="0">
                  <a:pos x="252" y="228"/>
                </a:cxn>
                <a:cxn ang="0">
                  <a:pos x="247" y="176"/>
                </a:cxn>
                <a:cxn ang="0">
                  <a:pos x="231" y="106"/>
                </a:cxn>
                <a:cxn ang="0">
                  <a:pos x="215" y="65"/>
                </a:cxn>
              </a:cxnLst>
              <a:rect l="txL" t="txT" r="txR" b="txB"/>
              <a:pathLst>
                <a:path w="253" h="1226">
                  <a:moveTo>
                    <a:pt x="215" y="65"/>
                  </a:moveTo>
                  <a:lnTo>
                    <a:pt x="214" y="61"/>
                  </a:lnTo>
                  <a:lnTo>
                    <a:pt x="207" y="49"/>
                  </a:lnTo>
                  <a:lnTo>
                    <a:pt x="201" y="39"/>
                  </a:lnTo>
                  <a:lnTo>
                    <a:pt x="194" y="29"/>
                  </a:lnTo>
                  <a:lnTo>
                    <a:pt x="187" y="21"/>
                  </a:lnTo>
                  <a:lnTo>
                    <a:pt x="187" y="24"/>
                  </a:lnTo>
                  <a:lnTo>
                    <a:pt x="187" y="26"/>
                  </a:lnTo>
                  <a:lnTo>
                    <a:pt x="175" y="29"/>
                  </a:lnTo>
                  <a:lnTo>
                    <a:pt x="176" y="30"/>
                  </a:lnTo>
                  <a:lnTo>
                    <a:pt x="180" y="36"/>
                  </a:lnTo>
                  <a:lnTo>
                    <a:pt x="176" y="30"/>
                  </a:lnTo>
                  <a:lnTo>
                    <a:pt x="171" y="29"/>
                  </a:lnTo>
                  <a:lnTo>
                    <a:pt x="161" y="27"/>
                  </a:lnTo>
                  <a:lnTo>
                    <a:pt x="172" y="45"/>
                  </a:lnTo>
                  <a:lnTo>
                    <a:pt x="186" y="59"/>
                  </a:lnTo>
                  <a:lnTo>
                    <a:pt x="172" y="45"/>
                  </a:lnTo>
                  <a:lnTo>
                    <a:pt x="161" y="27"/>
                  </a:lnTo>
                  <a:lnTo>
                    <a:pt x="148" y="22"/>
                  </a:lnTo>
                  <a:lnTo>
                    <a:pt x="121" y="22"/>
                  </a:lnTo>
                  <a:lnTo>
                    <a:pt x="148" y="22"/>
                  </a:lnTo>
                  <a:lnTo>
                    <a:pt x="143" y="18"/>
                  </a:lnTo>
                  <a:lnTo>
                    <a:pt x="141" y="15"/>
                  </a:lnTo>
                  <a:lnTo>
                    <a:pt x="130" y="4"/>
                  </a:lnTo>
                  <a:lnTo>
                    <a:pt x="123" y="10"/>
                  </a:lnTo>
                  <a:lnTo>
                    <a:pt x="117" y="21"/>
                  </a:lnTo>
                  <a:lnTo>
                    <a:pt x="105" y="26"/>
                  </a:lnTo>
                  <a:lnTo>
                    <a:pt x="103" y="26"/>
                  </a:lnTo>
                  <a:lnTo>
                    <a:pt x="85" y="29"/>
                  </a:lnTo>
                  <a:lnTo>
                    <a:pt x="85" y="24"/>
                  </a:lnTo>
                  <a:lnTo>
                    <a:pt x="85" y="17"/>
                  </a:lnTo>
                  <a:lnTo>
                    <a:pt x="85" y="16"/>
                  </a:lnTo>
                  <a:lnTo>
                    <a:pt x="85" y="9"/>
                  </a:lnTo>
                  <a:lnTo>
                    <a:pt x="85" y="0"/>
                  </a:lnTo>
                  <a:lnTo>
                    <a:pt x="73" y="9"/>
                  </a:lnTo>
                  <a:lnTo>
                    <a:pt x="62" y="21"/>
                  </a:lnTo>
                  <a:lnTo>
                    <a:pt x="52" y="35"/>
                  </a:lnTo>
                  <a:lnTo>
                    <a:pt x="42" y="53"/>
                  </a:lnTo>
                  <a:lnTo>
                    <a:pt x="37" y="65"/>
                  </a:lnTo>
                  <a:lnTo>
                    <a:pt x="24" y="99"/>
                  </a:lnTo>
                  <a:lnTo>
                    <a:pt x="13" y="134"/>
                  </a:lnTo>
                  <a:lnTo>
                    <a:pt x="6" y="173"/>
                  </a:lnTo>
                  <a:lnTo>
                    <a:pt x="1" y="213"/>
                  </a:lnTo>
                  <a:lnTo>
                    <a:pt x="0" y="256"/>
                  </a:lnTo>
                  <a:lnTo>
                    <a:pt x="0" y="957"/>
                  </a:lnTo>
                  <a:lnTo>
                    <a:pt x="0" y="983"/>
                  </a:lnTo>
                  <a:lnTo>
                    <a:pt x="2" y="1010"/>
                  </a:lnTo>
                  <a:lnTo>
                    <a:pt x="4" y="1035"/>
                  </a:lnTo>
                  <a:lnTo>
                    <a:pt x="9" y="1060"/>
                  </a:lnTo>
                  <a:lnTo>
                    <a:pt x="13" y="1083"/>
                  </a:lnTo>
                  <a:lnTo>
                    <a:pt x="20" y="1105"/>
                  </a:lnTo>
                  <a:lnTo>
                    <a:pt x="27" y="1126"/>
                  </a:lnTo>
                  <a:lnTo>
                    <a:pt x="37" y="1147"/>
                  </a:lnTo>
                  <a:lnTo>
                    <a:pt x="46" y="1164"/>
                  </a:lnTo>
                  <a:lnTo>
                    <a:pt x="56" y="1181"/>
                  </a:lnTo>
                  <a:lnTo>
                    <a:pt x="66" y="1194"/>
                  </a:lnTo>
                  <a:lnTo>
                    <a:pt x="77" y="1206"/>
                  </a:lnTo>
                  <a:lnTo>
                    <a:pt x="88" y="1214"/>
                  </a:lnTo>
                  <a:lnTo>
                    <a:pt x="101" y="1221"/>
                  </a:lnTo>
                  <a:lnTo>
                    <a:pt x="113" y="1224"/>
                  </a:lnTo>
                  <a:lnTo>
                    <a:pt x="126" y="1226"/>
                  </a:lnTo>
                  <a:lnTo>
                    <a:pt x="138" y="1224"/>
                  </a:lnTo>
                  <a:lnTo>
                    <a:pt x="144" y="1222"/>
                  </a:lnTo>
                  <a:lnTo>
                    <a:pt x="144" y="1221"/>
                  </a:lnTo>
                  <a:lnTo>
                    <a:pt x="145" y="1221"/>
                  </a:lnTo>
                  <a:lnTo>
                    <a:pt x="147" y="1221"/>
                  </a:lnTo>
                  <a:lnTo>
                    <a:pt x="151" y="1221"/>
                  </a:lnTo>
                  <a:lnTo>
                    <a:pt x="156" y="1217"/>
                  </a:lnTo>
                  <a:lnTo>
                    <a:pt x="162" y="1214"/>
                  </a:lnTo>
                  <a:lnTo>
                    <a:pt x="174" y="1206"/>
                  </a:lnTo>
                  <a:lnTo>
                    <a:pt x="184" y="1194"/>
                  </a:lnTo>
                  <a:lnTo>
                    <a:pt x="186" y="1190"/>
                  </a:lnTo>
                  <a:lnTo>
                    <a:pt x="187" y="1188"/>
                  </a:lnTo>
                  <a:lnTo>
                    <a:pt x="189" y="1187"/>
                  </a:lnTo>
                  <a:lnTo>
                    <a:pt x="196" y="1181"/>
                  </a:lnTo>
                  <a:lnTo>
                    <a:pt x="200" y="1173"/>
                  </a:lnTo>
                  <a:lnTo>
                    <a:pt x="205" y="1164"/>
                  </a:lnTo>
                  <a:lnTo>
                    <a:pt x="215" y="1147"/>
                  </a:lnTo>
                  <a:lnTo>
                    <a:pt x="223" y="1126"/>
                  </a:lnTo>
                  <a:lnTo>
                    <a:pt x="231" y="1105"/>
                  </a:lnTo>
                  <a:lnTo>
                    <a:pt x="237" y="1083"/>
                  </a:lnTo>
                  <a:lnTo>
                    <a:pt x="243" y="1060"/>
                  </a:lnTo>
                  <a:lnTo>
                    <a:pt x="247" y="1035"/>
                  </a:lnTo>
                  <a:lnTo>
                    <a:pt x="247" y="1028"/>
                  </a:lnTo>
                  <a:lnTo>
                    <a:pt x="248" y="1022"/>
                  </a:lnTo>
                  <a:lnTo>
                    <a:pt x="250" y="1010"/>
                  </a:lnTo>
                  <a:lnTo>
                    <a:pt x="252" y="983"/>
                  </a:lnTo>
                  <a:lnTo>
                    <a:pt x="253" y="957"/>
                  </a:lnTo>
                  <a:lnTo>
                    <a:pt x="253" y="256"/>
                  </a:lnTo>
                  <a:lnTo>
                    <a:pt x="252" y="228"/>
                  </a:lnTo>
                  <a:lnTo>
                    <a:pt x="250" y="202"/>
                  </a:lnTo>
                  <a:lnTo>
                    <a:pt x="247" y="176"/>
                  </a:lnTo>
                  <a:lnTo>
                    <a:pt x="243" y="151"/>
                  </a:lnTo>
                  <a:lnTo>
                    <a:pt x="231" y="106"/>
                  </a:lnTo>
                  <a:lnTo>
                    <a:pt x="223" y="85"/>
                  </a:lnTo>
                  <a:lnTo>
                    <a:pt x="215" y="65"/>
                  </a:lnTo>
                  <a:close/>
                </a:path>
              </a:pathLst>
            </a:custGeom>
            <a:solidFill>
              <a:srgbClr val="FF0000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619" name="Freeform 111"/>
            <p:cNvSpPr/>
            <p:nvPr/>
          </p:nvSpPr>
          <p:spPr>
            <a:xfrm>
              <a:off x="2030" y="2909"/>
              <a:ext cx="5" cy="61"/>
            </a:xfrm>
            <a:custGeom>
              <a:avLst/>
              <a:gdLst>
                <a:gd name="txL" fmla="*/ 0 w 14"/>
                <a:gd name="txT" fmla="*/ 0 h 181"/>
                <a:gd name="txR" fmla="*/ 14 w 14"/>
                <a:gd name="txB" fmla="*/ 181 h 181"/>
              </a:gdLst>
              <a:ahLst/>
              <a:cxnLst>
                <a:cxn ang="0">
                  <a:pos x="14" y="2"/>
                </a:cxn>
                <a:cxn ang="0">
                  <a:pos x="0" y="0"/>
                </a:cxn>
                <a:cxn ang="0">
                  <a:pos x="0" y="181"/>
                </a:cxn>
                <a:cxn ang="0">
                  <a:pos x="9" y="181"/>
                </a:cxn>
                <a:cxn ang="0">
                  <a:pos x="11" y="181"/>
                </a:cxn>
                <a:cxn ang="0">
                  <a:pos x="14" y="2"/>
                </a:cxn>
              </a:cxnLst>
              <a:rect l="txL" t="txT" r="txR" b="txB"/>
              <a:pathLst>
                <a:path w="14" h="181">
                  <a:moveTo>
                    <a:pt x="14" y="2"/>
                  </a:moveTo>
                  <a:lnTo>
                    <a:pt x="0" y="0"/>
                  </a:lnTo>
                  <a:lnTo>
                    <a:pt x="0" y="181"/>
                  </a:lnTo>
                  <a:lnTo>
                    <a:pt x="9" y="181"/>
                  </a:lnTo>
                  <a:lnTo>
                    <a:pt x="11" y="181"/>
                  </a:lnTo>
                  <a:lnTo>
                    <a:pt x="14" y="2"/>
                  </a:lnTo>
                  <a:close/>
                </a:path>
              </a:pathLst>
            </a:custGeom>
            <a:solidFill>
              <a:srgbClr val="FFFFFF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620" name="Freeform 112"/>
            <p:cNvSpPr/>
            <p:nvPr/>
          </p:nvSpPr>
          <p:spPr>
            <a:xfrm>
              <a:off x="2024" y="2909"/>
              <a:ext cx="6" cy="61"/>
            </a:xfrm>
            <a:custGeom>
              <a:avLst/>
              <a:gdLst>
                <a:gd name="txL" fmla="*/ 0 w 19"/>
                <a:gd name="txT" fmla="*/ 0 h 183"/>
                <a:gd name="txR" fmla="*/ 19 w 19"/>
                <a:gd name="txB" fmla="*/ 183 h 183"/>
              </a:gdLst>
              <a:ahLst/>
              <a:cxnLst>
                <a:cxn ang="0">
                  <a:pos x="19" y="2"/>
                </a:cxn>
                <a:cxn ang="0">
                  <a:pos x="0" y="0"/>
                </a:cxn>
                <a:cxn ang="0">
                  <a:pos x="0" y="183"/>
                </a:cxn>
                <a:cxn ang="0">
                  <a:pos x="3" y="183"/>
                </a:cxn>
                <a:cxn ang="0">
                  <a:pos x="5" y="183"/>
                </a:cxn>
                <a:cxn ang="0">
                  <a:pos x="7" y="183"/>
                </a:cxn>
                <a:cxn ang="0">
                  <a:pos x="9" y="163"/>
                </a:cxn>
                <a:cxn ang="0">
                  <a:pos x="7" y="183"/>
                </a:cxn>
                <a:cxn ang="0">
                  <a:pos x="13" y="183"/>
                </a:cxn>
                <a:cxn ang="0">
                  <a:pos x="13" y="169"/>
                </a:cxn>
                <a:cxn ang="0">
                  <a:pos x="13" y="183"/>
                </a:cxn>
                <a:cxn ang="0">
                  <a:pos x="19" y="183"/>
                </a:cxn>
                <a:cxn ang="0">
                  <a:pos x="19" y="2"/>
                </a:cxn>
              </a:cxnLst>
              <a:rect l="txL" t="txT" r="txR" b="txB"/>
              <a:pathLst>
                <a:path w="19" h="183">
                  <a:moveTo>
                    <a:pt x="19" y="2"/>
                  </a:moveTo>
                  <a:lnTo>
                    <a:pt x="0" y="0"/>
                  </a:lnTo>
                  <a:lnTo>
                    <a:pt x="0" y="183"/>
                  </a:lnTo>
                  <a:lnTo>
                    <a:pt x="3" y="183"/>
                  </a:lnTo>
                  <a:lnTo>
                    <a:pt x="5" y="183"/>
                  </a:lnTo>
                  <a:lnTo>
                    <a:pt x="7" y="183"/>
                  </a:lnTo>
                  <a:lnTo>
                    <a:pt x="9" y="163"/>
                  </a:lnTo>
                  <a:lnTo>
                    <a:pt x="7" y="183"/>
                  </a:lnTo>
                  <a:lnTo>
                    <a:pt x="13" y="183"/>
                  </a:lnTo>
                  <a:lnTo>
                    <a:pt x="13" y="169"/>
                  </a:lnTo>
                  <a:lnTo>
                    <a:pt x="13" y="183"/>
                  </a:lnTo>
                  <a:lnTo>
                    <a:pt x="19" y="183"/>
                  </a:lnTo>
                  <a:lnTo>
                    <a:pt x="19" y="2"/>
                  </a:lnTo>
                  <a:close/>
                </a:path>
              </a:pathLst>
            </a:custGeom>
            <a:solidFill>
              <a:srgbClr val="FFFFFF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621" name="Freeform 113"/>
            <p:cNvSpPr/>
            <p:nvPr/>
          </p:nvSpPr>
          <p:spPr>
            <a:xfrm>
              <a:off x="2034" y="2910"/>
              <a:ext cx="6" cy="60"/>
            </a:xfrm>
            <a:custGeom>
              <a:avLst/>
              <a:gdLst>
                <a:gd name="txL" fmla="*/ 0 w 18"/>
                <a:gd name="txT" fmla="*/ 0 h 180"/>
                <a:gd name="txR" fmla="*/ 18 w 18"/>
                <a:gd name="txB" fmla="*/ 180 h 180"/>
              </a:gdLst>
              <a:ahLst/>
              <a:cxnLst>
                <a:cxn ang="0">
                  <a:pos x="18" y="4"/>
                </a:cxn>
                <a:cxn ang="0">
                  <a:pos x="3" y="0"/>
                </a:cxn>
                <a:cxn ang="0">
                  <a:pos x="0" y="179"/>
                </a:cxn>
                <a:cxn ang="0">
                  <a:pos x="18" y="180"/>
                </a:cxn>
                <a:cxn ang="0">
                  <a:pos x="18" y="4"/>
                </a:cxn>
              </a:cxnLst>
              <a:rect l="txL" t="txT" r="txR" b="txB"/>
              <a:pathLst>
                <a:path w="18" h="180">
                  <a:moveTo>
                    <a:pt x="18" y="4"/>
                  </a:moveTo>
                  <a:lnTo>
                    <a:pt x="3" y="0"/>
                  </a:lnTo>
                  <a:lnTo>
                    <a:pt x="0" y="179"/>
                  </a:lnTo>
                  <a:lnTo>
                    <a:pt x="18" y="180"/>
                  </a:lnTo>
                  <a:lnTo>
                    <a:pt x="18" y="4"/>
                  </a:lnTo>
                  <a:close/>
                </a:path>
              </a:pathLst>
            </a:custGeom>
            <a:solidFill>
              <a:srgbClr val="FFFFFF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622" name="Freeform 114"/>
            <p:cNvSpPr/>
            <p:nvPr/>
          </p:nvSpPr>
          <p:spPr>
            <a:xfrm>
              <a:off x="2045" y="2979"/>
              <a:ext cx="2" cy="6"/>
            </a:xfrm>
            <a:custGeom>
              <a:avLst/>
              <a:gdLst>
                <a:gd name="txL" fmla="*/ 0 w 6"/>
                <a:gd name="txT" fmla="*/ 0 h 18"/>
                <a:gd name="txR" fmla="*/ 6 w 6"/>
                <a:gd name="txB" fmla="*/ 18 h 18"/>
              </a:gdLst>
              <a:ahLst/>
              <a:cxnLst>
                <a:cxn ang="0">
                  <a:pos x="6" y="10"/>
                </a:cxn>
                <a:cxn ang="0">
                  <a:pos x="0" y="0"/>
                </a:cxn>
                <a:cxn ang="0">
                  <a:pos x="0" y="16"/>
                </a:cxn>
                <a:cxn ang="0">
                  <a:pos x="3" y="17"/>
                </a:cxn>
                <a:cxn ang="0">
                  <a:pos x="6" y="18"/>
                </a:cxn>
                <a:cxn ang="0">
                  <a:pos x="6" y="10"/>
                </a:cxn>
              </a:cxnLst>
              <a:rect l="txL" t="txT" r="txR" b="txB"/>
              <a:pathLst>
                <a:path w="6" h="18">
                  <a:moveTo>
                    <a:pt x="6" y="10"/>
                  </a:moveTo>
                  <a:lnTo>
                    <a:pt x="0" y="0"/>
                  </a:lnTo>
                  <a:lnTo>
                    <a:pt x="0" y="16"/>
                  </a:lnTo>
                  <a:lnTo>
                    <a:pt x="3" y="17"/>
                  </a:lnTo>
                  <a:lnTo>
                    <a:pt x="6" y="18"/>
                  </a:lnTo>
                  <a:lnTo>
                    <a:pt x="6" y="10"/>
                  </a:lnTo>
                  <a:close/>
                </a:path>
              </a:pathLst>
            </a:custGeom>
            <a:solidFill>
              <a:srgbClr val="E4E4E4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623" name="Freeform 115"/>
            <p:cNvSpPr/>
            <p:nvPr/>
          </p:nvSpPr>
          <p:spPr>
            <a:xfrm>
              <a:off x="2048" y="2985"/>
              <a:ext cx="1" cy="1"/>
            </a:xfrm>
            <a:custGeom>
              <a:avLst/>
              <a:gdLst>
                <a:gd name="txL" fmla="*/ 0 w 1"/>
                <a:gd name="txT" fmla="*/ 0 h 3"/>
                <a:gd name="txR" fmla="*/ 1 w 1"/>
                <a:gd name="txB" fmla="*/ 3 h 3"/>
              </a:gdLst>
              <a:ahLst/>
              <a:cxnLst>
                <a:cxn ang="0">
                  <a:pos x="0" y="0"/>
                </a:cxn>
                <a:cxn ang="0">
                  <a:pos x="0" y="3"/>
                </a:cxn>
                <a:cxn ang="0">
                  <a:pos x="1" y="3"/>
                </a:cxn>
                <a:cxn ang="0">
                  <a:pos x="0" y="0"/>
                </a:cxn>
              </a:cxnLst>
              <a:rect l="txL" t="txT" r="txR" b="txB"/>
              <a:pathLst>
                <a:path w="1" h="3">
                  <a:moveTo>
                    <a:pt x="0" y="0"/>
                  </a:moveTo>
                  <a:lnTo>
                    <a:pt x="0" y="3"/>
                  </a:lnTo>
                  <a:lnTo>
                    <a:pt x="1" y="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1E1E1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624" name="Freeform 116"/>
            <p:cNvSpPr/>
            <p:nvPr/>
          </p:nvSpPr>
          <p:spPr>
            <a:xfrm>
              <a:off x="2047" y="2982"/>
              <a:ext cx="1" cy="4"/>
            </a:xfrm>
            <a:custGeom>
              <a:avLst/>
              <a:gdLst>
                <a:gd name="txL" fmla="*/ 0 w 5"/>
                <a:gd name="txT" fmla="*/ 0 h 11"/>
                <a:gd name="txR" fmla="*/ 5 w 5"/>
                <a:gd name="txB" fmla="*/ 11 h 11"/>
              </a:gdLst>
              <a:ahLst/>
              <a:cxnLst>
                <a:cxn ang="0">
                  <a:pos x="5" y="11"/>
                </a:cxn>
                <a:cxn ang="0">
                  <a:pos x="5" y="8"/>
                </a:cxn>
                <a:cxn ang="0">
                  <a:pos x="0" y="0"/>
                </a:cxn>
                <a:cxn ang="0">
                  <a:pos x="0" y="8"/>
                </a:cxn>
                <a:cxn ang="0">
                  <a:pos x="5" y="11"/>
                </a:cxn>
              </a:cxnLst>
              <a:rect l="txL" t="txT" r="txR" b="txB"/>
              <a:pathLst>
                <a:path w="5" h="11">
                  <a:moveTo>
                    <a:pt x="5" y="11"/>
                  </a:moveTo>
                  <a:lnTo>
                    <a:pt x="5" y="8"/>
                  </a:lnTo>
                  <a:lnTo>
                    <a:pt x="0" y="0"/>
                  </a:lnTo>
                  <a:lnTo>
                    <a:pt x="0" y="8"/>
                  </a:lnTo>
                  <a:lnTo>
                    <a:pt x="5" y="11"/>
                  </a:lnTo>
                  <a:close/>
                </a:path>
              </a:pathLst>
            </a:custGeom>
            <a:solidFill>
              <a:srgbClr val="E3E3E3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625" name="Freeform 117"/>
            <p:cNvSpPr/>
            <p:nvPr/>
          </p:nvSpPr>
          <p:spPr>
            <a:xfrm>
              <a:off x="2043" y="2975"/>
              <a:ext cx="2" cy="9"/>
            </a:xfrm>
            <a:custGeom>
              <a:avLst/>
              <a:gdLst>
                <a:gd name="txL" fmla="*/ 0 w 6"/>
                <a:gd name="txT" fmla="*/ 0 h 26"/>
                <a:gd name="txR" fmla="*/ 6 w 6"/>
                <a:gd name="txB" fmla="*/ 26 h 26"/>
              </a:gdLst>
              <a:ahLst/>
              <a:cxnLst>
                <a:cxn ang="0">
                  <a:pos x="6" y="26"/>
                </a:cxn>
                <a:cxn ang="0">
                  <a:pos x="6" y="10"/>
                </a:cxn>
                <a:cxn ang="0">
                  <a:pos x="0" y="0"/>
                </a:cxn>
                <a:cxn ang="0">
                  <a:pos x="0" y="19"/>
                </a:cxn>
                <a:cxn ang="0">
                  <a:pos x="2" y="22"/>
                </a:cxn>
                <a:cxn ang="0">
                  <a:pos x="4" y="24"/>
                </a:cxn>
                <a:cxn ang="0">
                  <a:pos x="4" y="25"/>
                </a:cxn>
                <a:cxn ang="0">
                  <a:pos x="6" y="26"/>
                </a:cxn>
              </a:cxnLst>
              <a:rect l="txL" t="txT" r="txR" b="txB"/>
              <a:pathLst>
                <a:path w="6" h="26">
                  <a:moveTo>
                    <a:pt x="6" y="26"/>
                  </a:moveTo>
                  <a:lnTo>
                    <a:pt x="6" y="10"/>
                  </a:lnTo>
                  <a:lnTo>
                    <a:pt x="0" y="0"/>
                  </a:lnTo>
                  <a:lnTo>
                    <a:pt x="0" y="19"/>
                  </a:lnTo>
                  <a:lnTo>
                    <a:pt x="2" y="22"/>
                  </a:lnTo>
                  <a:lnTo>
                    <a:pt x="4" y="24"/>
                  </a:lnTo>
                  <a:lnTo>
                    <a:pt x="4" y="25"/>
                  </a:lnTo>
                  <a:lnTo>
                    <a:pt x="6" y="26"/>
                  </a:lnTo>
                  <a:close/>
                </a:path>
              </a:pathLst>
            </a:custGeom>
            <a:solidFill>
              <a:srgbClr val="E7E7E7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626" name="Freeform 118"/>
            <p:cNvSpPr/>
            <p:nvPr/>
          </p:nvSpPr>
          <p:spPr>
            <a:xfrm>
              <a:off x="2041" y="2973"/>
              <a:ext cx="2" cy="9"/>
            </a:xfrm>
            <a:custGeom>
              <a:avLst/>
              <a:gdLst>
                <a:gd name="txL" fmla="*/ 0 w 5"/>
                <a:gd name="txT" fmla="*/ 0 h 27"/>
                <a:gd name="txR" fmla="*/ 5 w 5"/>
                <a:gd name="txB" fmla="*/ 27 h 27"/>
              </a:gdLst>
              <a:ahLst/>
              <a:cxnLst>
                <a:cxn ang="0">
                  <a:pos x="5" y="8"/>
                </a:cxn>
                <a:cxn ang="0">
                  <a:pos x="0" y="0"/>
                </a:cxn>
                <a:cxn ang="0">
                  <a:pos x="0" y="15"/>
                </a:cxn>
                <a:cxn ang="0">
                  <a:pos x="4" y="16"/>
                </a:cxn>
                <a:cxn ang="0">
                  <a:pos x="4" y="19"/>
                </a:cxn>
                <a:cxn ang="0">
                  <a:pos x="4" y="24"/>
                </a:cxn>
                <a:cxn ang="0">
                  <a:pos x="4" y="26"/>
                </a:cxn>
                <a:cxn ang="0">
                  <a:pos x="5" y="27"/>
                </a:cxn>
                <a:cxn ang="0">
                  <a:pos x="5" y="8"/>
                </a:cxn>
              </a:cxnLst>
              <a:rect l="txL" t="txT" r="txR" b="txB"/>
              <a:pathLst>
                <a:path w="5" h="27">
                  <a:moveTo>
                    <a:pt x="5" y="8"/>
                  </a:moveTo>
                  <a:lnTo>
                    <a:pt x="0" y="0"/>
                  </a:lnTo>
                  <a:lnTo>
                    <a:pt x="0" y="15"/>
                  </a:lnTo>
                  <a:lnTo>
                    <a:pt x="4" y="16"/>
                  </a:lnTo>
                  <a:lnTo>
                    <a:pt x="4" y="19"/>
                  </a:lnTo>
                  <a:lnTo>
                    <a:pt x="4" y="24"/>
                  </a:lnTo>
                  <a:lnTo>
                    <a:pt x="4" y="26"/>
                  </a:lnTo>
                  <a:lnTo>
                    <a:pt x="5" y="27"/>
                  </a:lnTo>
                  <a:lnTo>
                    <a:pt x="5" y="8"/>
                  </a:lnTo>
                  <a:close/>
                </a:path>
              </a:pathLst>
            </a:custGeom>
            <a:solidFill>
              <a:srgbClr val="E8E8E8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627" name="Freeform 119"/>
            <p:cNvSpPr/>
            <p:nvPr/>
          </p:nvSpPr>
          <p:spPr>
            <a:xfrm>
              <a:off x="2039" y="2970"/>
              <a:ext cx="2" cy="8"/>
            </a:xfrm>
            <a:custGeom>
              <a:avLst/>
              <a:gdLst>
                <a:gd name="txL" fmla="*/ 0 w 6"/>
                <a:gd name="txT" fmla="*/ 0 h 23"/>
                <a:gd name="txR" fmla="*/ 6 w 6"/>
                <a:gd name="txB" fmla="*/ 23 h 23"/>
              </a:gdLst>
              <a:ahLst/>
              <a:cxnLst>
                <a:cxn ang="0">
                  <a:pos x="6" y="8"/>
                </a:cxn>
                <a:cxn ang="0">
                  <a:pos x="2" y="0"/>
                </a:cxn>
                <a:cxn ang="0">
                  <a:pos x="0" y="0"/>
                </a:cxn>
                <a:cxn ang="0">
                  <a:pos x="0" y="22"/>
                </a:cxn>
                <a:cxn ang="0">
                  <a:pos x="1" y="22"/>
                </a:cxn>
                <a:cxn ang="0">
                  <a:pos x="6" y="23"/>
                </a:cxn>
                <a:cxn ang="0">
                  <a:pos x="6" y="8"/>
                </a:cxn>
              </a:cxnLst>
              <a:rect l="txL" t="txT" r="txR" b="txB"/>
              <a:pathLst>
                <a:path w="6" h="23">
                  <a:moveTo>
                    <a:pt x="6" y="8"/>
                  </a:moveTo>
                  <a:lnTo>
                    <a:pt x="2" y="0"/>
                  </a:lnTo>
                  <a:lnTo>
                    <a:pt x="0" y="0"/>
                  </a:lnTo>
                  <a:lnTo>
                    <a:pt x="0" y="22"/>
                  </a:lnTo>
                  <a:lnTo>
                    <a:pt x="1" y="22"/>
                  </a:lnTo>
                  <a:lnTo>
                    <a:pt x="6" y="23"/>
                  </a:lnTo>
                  <a:lnTo>
                    <a:pt x="6" y="8"/>
                  </a:lnTo>
                  <a:close/>
                </a:path>
              </a:pathLst>
            </a:custGeom>
            <a:solidFill>
              <a:srgbClr val="E9E9E9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628" name="Freeform 120"/>
            <p:cNvSpPr/>
            <p:nvPr/>
          </p:nvSpPr>
          <p:spPr>
            <a:xfrm>
              <a:off x="2035" y="2970"/>
              <a:ext cx="2" cy="7"/>
            </a:xfrm>
            <a:custGeom>
              <a:avLst/>
              <a:gdLst>
                <a:gd name="txL" fmla="*/ 0 w 6"/>
                <a:gd name="txT" fmla="*/ 0 h 22"/>
                <a:gd name="txR" fmla="*/ 6 w 6"/>
                <a:gd name="txB" fmla="*/ 22 h 22"/>
              </a:gdLst>
              <a:ahLst/>
              <a:cxnLst>
                <a:cxn ang="0">
                  <a:pos x="6" y="0"/>
                </a:cxn>
                <a:cxn ang="0">
                  <a:pos x="0" y="0"/>
                </a:cxn>
                <a:cxn ang="0">
                  <a:pos x="0" y="21"/>
                </a:cxn>
                <a:cxn ang="0">
                  <a:pos x="1" y="21"/>
                </a:cxn>
                <a:cxn ang="0">
                  <a:pos x="6" y="22"/>
                </a:cxn>
                <a:cxn ang="0">
                  <a:pos x="6" y="0"/>
                </a:cxn>
              </a:cxnLst>
              <a:rect l="txL" t="txT" r="txR" b="txB"/>
              <a:pathLst>
                <a:path w="6" h="22">
                  <a:moveTo>
                    <a:pt x="6" y="0"/>
                  </a:moveTo>
                  <a:lnTo>
                    <a:pt x="0" y="0"/>
                  </a:lnTo>
                  <a:lnTo>
                    <a:pt x="0" y="21"/>
                  </a:lnTo>
                  <a:lnTo>
                    <a:pt x="1" y="21"/>
                  </a:lnTo>
                  <a:lnTo>
                    <a:pt x="6" y="22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EDEDED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629" name="Freeform 121"/>
            <p:cNvSpPr/>
            <p:nvPr/>
          </p:nvSpPr>
          <p:spPr>
            <a:xfrm>
              <a:off x="2034" y="2970"/>
              <a:ext cx="1" cy="7"/>
            </a:xfrm>
            <a:custGeom>
              <a:avLst/>
              <a:gdLst>
                <a:gd name="txL" fmla="*/ 0 w 5"/>
                <a:gd name="txT" fmla="*/ 0 h 22"/>
                <a:gd name="txR" fmla="*/ 5 w 5"/>
                <a:gd name="txB" fmla="*/ 22 h 22"/>
              </a:gdLst>
              <a:ahLst/>
              <a:cxnLst>
                <a:cxn ang="0">
                  <a:pos x="5" y="1"/>
                </a:cxn>
                <a:cxn ang="0">
                  <a:pos x="0" y="0"/>
                </a:cxn>
                <a:cxn ang="0">
                  <a:pos x="0" y="17"/>
                </a:cxn>
                <a:cxn ang="0">
                  <a:pos x="2" y="22"/>
                </a:cxn>
                <a:cxn ang="0">
                  <a:pos x="5" y="22"/>
                </a:cxn>
                <a:cxn ang="0">
                  <a:pos x="5" y="1"/>
                </a:cxn>
              </a:cxnLst>
              <a:rect l="txL" t="txT" r="txR" b="txB"/>
              <a:pathLst>
                <a:path w="5" h="22">
                  <a:moveTo>
                    <a:pt x="5" y="1"/>
                  </a:moveTo>
                  <a:lnTo>
                    <a:pt x="0" y="0"/>
                  </a:lnTo>
                  <a:lnTo>
                    <a:pt x="0" y="17"/>
                  </a:lnTo>
                  <a:lnTo>
                    <a:pt x="2" y="22"/>
                  </a:lnTo>
                  <a:lnTo>
                    <a:pt x="5" y="22"/>
                  </a:lnTo>
                  <a:lnTo>
                    <a:pt x="5" y="1"/>
                  </a:lnTo>
                  <a:close/>
                </a:path>
              </a:pathLst>
            </a:custGeom>
            <a:solidFill>
              <a:srgbClr val="EFEFEF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630" name="Freeform 122"/>
            <p:cNvSpPr/>
            <p:nvPr/>
          </p:nvSpPr>
          <p:spPr>
            <a:xfrm>
              <a:off x="2034" y="2970"/>
              <a:ext cx="1" cy="5"/>
            </a:xfrm>
            <a:custGeom>
              <a:avLst/>
              <a:gdLst>
                <a:gd name="txL" fmla="*/ 0 w 1"/>
                <a:gd name="txT" fmla="*/ 0 h 17"/>
                <a:gd name="txR" fmla="*/ 1 w 1"/>
                <a:gd name="txB" fmla="*/ 17 h 17"/>
              </a:gdLst>
              <a:ahLst/>
              <a:cxnLst>
                <a:cxn ang="0">
                  <a:pos x="0" y="17"/>
                </a:cxn>
                <a:cxn ang="0">
                  <a:pos x="0" y="0"/>
                </a:cxn>
                <a:cxn ang="0">
                  <a:pos x="0" y="14"/>
                </a:cxn>
                <a:cxn ang="0">
                  <a:pos x="0" y="17"/>
                </a:cxn>
              </a:cxnLst>
              <a:rect l="txL" t="txT" r="txR" b="txB"/>
              <a:pathLst>
                <a:path w="1" h="17">
                  <a:moveTo>
                    <a:pt x="0" y="17"/>
                  </a:moveTo>
                  <a:lnTo>
                    <a:pt x="0" y="0"/>
                  </a:lnTo>
                  <a:lnTo>
                    <a:pt x="0" y="14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rgbClr val="CCCCCC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631" name="Rectangle 123"/>
            <p:cNvSpPr/>
            <p:nvPr/>
          </p:nvSpPr>
          <p:spPr>
            <a:xfrm>
              <a:off x="2037" y="2970"/>
              <a:ext cx="2" cy="7"/>
            </a:xfrm>
            <a:prstGeom prst="rect">
              <a:avLst/>
            </a:prstGeom>
            <a:solidFill>
              <a:srgbClr val="ECECEC"/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zh-CN" b="1" dirty="0">
                <a:solidFill>
                  <a:srgbClr val="002EC2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1632" name="Freeform 124"/>
            <p:cNvSpPr/>
            <p:nvPr/>
          </p:nvSpPr>
          <p:spPr>
            <a:xfrm>
              <a:off x="2033" y="2970"/>
              <a:ext cx="1" cy="4"/>
            </a:xfrm>
            <a:custGeom>
              <a:avLst/>
              <a:gdLst>
                <a:gd name="txL" fmla="*/ 0 w 2"/>
                <a:gd name="txT" fmla="*/ 0 h 14"/>
                <a:gd name="txR" fmla="*/ 2 w 2"/>
                <a:gd name="txB" fmla="*/ 14 h 14"/>
              </a:gdLst>
              <a:ahLst/>
              <a:cxnLst>
                <a:cxn ang="0">
                  <a:pos x="2" y="14"/>
                </a:cxn>
                <a:cxn ang="0">
                  <a:pos x="2" y="0"/>
                </a:cxn>
                <a:cxn ang="0">
                  <a:pos x="0" y="0"/>
                </a:cxn>
                <a:cxn ang="0">
                  <a:pos x="2" y="14"/>
                </a:cxn>
              </a:cxnLst>
              <a:rect l="txL" t="txT" r="txR" b="txB"/>
              <a:pathLst>
                <a:path w="2" h="14">
                  <a:moveTo>
                    <a:pt x="2" y="14"/>
                  </a:moveTo>
                  <a:lnTo>
                    <a:pt x="2" y="0"/>
                  </a:lnTo>
                  <a:lnTo>
                    <a:pt x="0" y="0"/>
                  </a:lnTo>
                  <a:lnTo>
                    <a:pt x="2" y="14"/>
                  </a:lnTo>
                  <a:close/>
                </a:path>
              </a:pathLst>
            </a:custGeom>
            <a:solidFill>
              <a:srgbClr val="F0F0F0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633" name="Freeform 125"/>
            <p:cNvSpPr/>
            <p:nvPr/>
          </p:nvSpPr>
          <p:spPr>
            <a:xfrm>
              <a:off x="2034" y="2975"/>
              <a:ext cx="1" cy="2"/>
            </a:xfrm>
            <a:custGeom>
              <a:avLst/>
              <a:gdLst>
                <a:gd name="txL" fmla="*/ 0 w 2"/>
                <a:gd name="txT" fmla="*/ 0 h 5"/>
                <a:gd name="txR" fmla="*/ 2 w 2"/>
                <a:gd name="txB" fmla="*/ 5 h 5"/>
              </a:gdLst>
              <a:ahLst/>
              <a:cxnLst>
                <a:cxn ang="0">
                  <a:pos x="0" y="0"/>
                </a:cxn>
                <a:cxn ang="0">
                  <a:pos x="0" y="5"/>
                </a:cxn>
                <a:cxn ang="0">
                  <a:pos x="2" y="5"/>
                </a:cxn>
                <a:cxn ang="0">
                  <a:pos x="0" y="0"/>
                </a:cxn>
              </a:cxnLst>
              <a:rect l="txL" t="txT" r="txR" b="txB"/>
              <a:pathLst>
                <a:path w="2" h="5">
                  <a:moveTo>
                    <a:pt x="0" y="0"/>
                  </a:moveTo>
                  <a:lnTo>
                    <a:pt x="0" y="5"/>
                  </a:lnTo>
                  <a:lnTo>
                    <a:pt x="2" y="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0F0F0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634" name="Freeform 126"/>
            <p:cNvSpPr/>
            <p:nvPr/>
          </p:nvSpPr>
          <p:spPr>
            <a:xfrm>
              <a:off x="2032" y="2970"/>
              <a:ext cx="2" cy="7"/>
            </a:xfrm>
            <a:custGeom>
              <a:avLst/>
              <a:gdLst>
                <a:gd name="txL" fmla="*/ 0 w 5"/>
                <a:gd name="txT" fmla="*/ 0 h 22"/>
                <a:gd name="txR" fmla="*/ 5 w 5"/>
                <a:gd name="txB" fmla="*/ 22 h 22"/>
              </a:gdLst>
              <a:ahLst/>
              <a:cxnLst>
                <a:cxn ang="0">
                  <a:pos x="5" y="22"/>
                </a:cxn>
                <a:cxn ang="0">
                  <a:pos x="5" y="17"/>
                </a:cxn>
                <a:cxn ang="0">
                  <a:pos x="5" y="14"/>
                </a:cxn>
                <a:cxn ang="0">
                  <a:pos x="3" y="0"/>
                </a:cxn>
                <a:cxn ang="0">
                  <a:pos x="0" y="0"/>
                </a:cxn>
                <a:cxn ang="0">
                  <a:pos x="0" y="21"/>
                </a:cxn>
                <a:cxn ang="0">
                  <a:pos x="5" y="22"/>
                </a:cxn>
              </a:cxnLst>
              <a:rect l="txL" t="txT" r="txR" b="txB"/>
              <a:pathLst>
                <a:path w="5" h="22">
                  <a:moveTo>
                    <a:pt x="5" y="22"/>
                  </a:moveTo>
                  <a:lnTo>
                    <a:pt x="5" y="17"/>
                  </a:lnTo>
                  <a:lnTo>
                    <a:pt x="5" y="14"/>
                  </a:lnTo>
                  <a:lnTo>
                    <a:pt x="3" y="0"/>
                  </a:lnTo>
                  <a:lnTo>
                    <a:pt x="0" y="0"/>
                  </a:lnTo>
                  <a:lnTo>
                    <a:pt x="0" y="21"/>
                  </a:lnTo>
                  <a:lnTo>
                    <a:pt x="5" y="22"/>
                  </a:lnTo>
                  <a:close/>
                </a:path>
              </a:pathLst>
            </a:custGeom>
            <a:solidFill>
              <a:srgbClr val="F2F2F2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635" name="Rectangle 127"/>
            <p:cNvSpPr/>
            <p:nvPr/>
          </p:nvSpPr>
          <p:spPr>
            <a:xfrm>
              <a:off x="2030" y="2970"/>
              <a:ext cx="2" cy="7"/>
            </a:xfrm>
            <a:prstGeom prst="rect">
              <a:avLst/>
            </a:prstGeom>
            <a:solidFill>
              <a:srgbClr val="F3F3F3"/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zh-CN" b="1" dirty="0">
                <a:solidFill>
                  <a:srgbClr val="002EC2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1636" name="Freeform 128"/>
            <p:cNvSpPr/>
            <p:nvPr/>
          </p:nvSpPr>
          <p:spPr>
            <a:xfrm>
              <a:off x="2028" y="2970"/>
              <a:ext cx="2" cy="7"/>
            </a:xfrm>
            <a:custGeom>
              <a:avLst/>
              <a:gdLst>
                <a:gd name="txL" fmla="*/ 0 w 7"/>
                <a:gd name="txT" fmla="*/ 0 h 21"/>
                <a:gd name="txR" fmla="*/ 7 w 7"/>
                <a:gd name="txB" fmla="*/ 21 h 21"/>
              </a:gdLst>
              <a:ahLst/>
              <a:cxnLst>
                <a:cxn ang="0">
                  <a:pos x="7" y="0"/>
                </a:cxn>
                <a:cxn ang="0">
                  <a:pos x="1" y="0"/>
                </a:cxn>
                <a:cxn ang="0">
                  <a:pos x="0" y="19"/>
                </a:cxn>
                <a:cxn ang="0">
                  <a:pos x="7" y="21"/>
                </a:cxn>
                <a:cxn ang="0">
                  <a:pos x="7" y="0"/>
                </a:cxn>
              </a:cxnLst>
              <a:rect l="txL" t="txT" r="txR" b="txB"/>
              <a:pathLst>
                <a:path w="7" h="21">
                  <a:moveTo>
                    <a:pt x="7" y="0"/>
                  </a:moveTo>
                  <a:lnTo>
                    <a:pt x="1" y="0"/>
                  </a:lnTo>
                  <a:lnTo>
                    <a:pt x="0" y="19"/>
                  </a:lnTo>
                  <a:lnTo>
                    <a:pt x="7" y="21"/>
                  </a:lnTo>
                  <a:lnTo>
                    <a:pt x="7" y="0"/>
                  </a:lnTo>
                  <a:close/>
                </a:path>
              </a:pathLst>
            </a:custGeom>
            <a:solidFill>
              <a:srgbClr val="F5F5F5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637" name="Freeform 129"/>
            <p:cNvSpPr/>
            <p:nvPr/>
          </p:nvSpPr>
          <p:spPr>
            <a:xfrm>
              <a:off x="2045" y="2995"/>
              <a:ext cx="2" cy="1"/>
            </a:xfrm>
            <a:custGeom>
              <a:avLst/>
              <a:gdLst>
                <a:gd name="txL" fmla="*/ 0 w 5"/>
                <a:gd name="txT" fmla="*/ 0 h 1"/>
                <a:gd name="txR" fmla="*/ 5 w 5"/>
                <a:gd name="txB" fmla="*/ 1 h 1"/>
              </a:gdLst>
              <a:ahLst/>
              <a:cxnLst>
                <a:cxn ang="0">
                  <a:pos x="0" y="0"/>
                </a:cxn>
                <a:cxn ang="0">
                  <a:pos x="5" y="1"/>
                </a:cxn>
                <a:cxn ang="0">
                  <a:pos x="4" y="0"/>
                </a:cxn>
                <a:cxn ang="0">
                  <a:pos x="0" y="0"/>
                </a:cxn>
              </a:cxnLst>
              <a:rect l="txL" t="txT" r="txR" b="txB"/>
              <a:pathLst>
                <a:path w="5" h="1">
                  <a:moveTo>
                    <a:pt x="0" y="0"/>
                  </a:moveTo>
                  <a:lnTo>
                    <a:pt x="5" y="1"/>
                  </a:lnTo>
                  <a:lnTo>
                    <a:pt x="4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638" name="Freeform 130"/>
            <p:cNvSpPr/>
            <p:nvPr/>
          </p:nvSpPr>
          <p:spPr>
            <a:xfrm>
              <a:off x="2026" y="2970"/>
              <a:ext cx="2" cy="6"/>
            </a:xfrm>
            <a:custGeom>
              <a:avLst/>
              <a:gdLst>
                <a:gd name="txL" fmla="*/ 0 w 5"/>
                <a:gd name="txT" fmla="*/ 0 h 19"/>
                <a:gd name="txR" fmla="*/ 5 w 5"/>
                <a:gd name="txB" fmla="*/ 19 h 19"/>
              </a:gdLst>
              <a:ahLst/>
              <a:cxnLst>
                <a:cxn ang="0">
                  <a:pos x="5" y="0"/>
                </a:cxn>
                <a:cxn ang="0">
                  <a:pos x="0" y="0"/>
                </a:cxn>
                <a:cxn ang="0">
                  <a:pos x="0" y="19"/>
                </a:cxn>
                <a:cxn ang="0">
                  <a:pos x="4" y="19"/>
                </a:cxn>
                <a:cxn ang="0">
                  <a:pos x="5" y="0"/>
                </a:cxn>
              </a:cxnLst>
              <a:rect l="txL" t="txT" r="txR" b="txB"/>
              <a:pathLst>
                <a:path w="5" h="19">
                  <a:moveTo>
                    <a:pt x="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4" y="19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F7F7F7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639" name="Freeform 131"/>
            <p:cNvSpPr/>
            <p:nvPr/>
          </p:nvSpPr>
          <p:spPr>
            <a:xfrm>
              <a:off x="2025" y="2970"/>
              <a:ext cx="1" cy="6"/>
            </a:xfrm>
            <a:custGeom>
              <a:avLst/>
              <a:gdLst>
                <a:gd name="txL" fmla="*/ 0 w 5"/>
                <a:gd name="txT" fmla="*/ 0 h 19"/>
                <a:gd name="txR" fmla="*/ 5 w 5"/>
                <a:gd name="txB" fmla="*/ 19 h 19"/>
              </a:gdLst>
              <a:ahLst/>
              <a:cxnLst>
                <a:cxn ang="0">
                  <a:pos x="5" y="0"/>
                </a:cxn>
                <a:cxn ang="0">
                  <a:pos x="4" y="0"/>
                </a:cxn>
                <a:cxn ang="0">
                  <a:pos x="2" y="0"/>
                </a:cxn>
                <a:cxn ang="0">
                  <a:pos x="0" y="4"/>
                </a:cxn>
                <a:cxn ang="0">
                  <a:pos x="0" y="19"/>
                </a:cxn>
                <a:cxn ang="0">
                  <a:pos x="5" y="19"/>
                </a:cxn>
                <a:cxn ang="0">
                  <a:pos x="5" y="0"/>
                </a:cxn>
              </a:cxnLst>
              <a:rect l="txL" t="txT" r="txR" b="txB"/>
              <a:pathLst>
                <a:path w="5" h="19">
                  <a:moveTo>
                    <a:pt x="5" y="0"/>
                  </a:moveTo>
                  <a:lnTo>
                    <a:pt x="4" y="0"/>
                  </a:lnTo>
                  <a:lnTo>
                    <a:pt x="2" y="0"/>
                  </a:lnTo>
                  <a:lnTo>
                    <a:pt x="0" y="4"/>
                  </a:lnTo>
                  <a:lnTo>
                    <a:pt x="0" y="19"/>
                  </a:lnTo>
                  <a:lnTo>
                    <a:pt x="5" y="19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F7F7F7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640" name="Freeform 132"/>
            <p:cNvSpPr/>
            <p:nvPr/>
          </p:nvSpPr>
          <p:spPr>
            <a:xfrm>
              <a:off x="2021" y="2971"/>
              <a:ext cx="4" cy="5"/>
            </a:xfrm>
            <a:custGeom>
              <a:avLst/>
              <a:gdLst>
                <a:gd name="txL" fmla="*/ 0 w 10"/>
                <a:gd name="txT" fmla="*/ 0 h 15"/>
                <a:gd name="txR" fmla="*/ 10 w 10"/>
                <a:gd name="txB" fmla="*/ 15 h 15"/>
              </a:gdLst>
              <a:ahLst/>
              <a:cxnLst>
                <a:cxn ang="0">
                  <a:pos x="10" y="0"/>
                </a:cxn>
                <a:cxn ang="0">
                  <a:pos x="0" y="14"/>
                </a:cxn>
                <a:cxn ang="0">
                  <a:pos x="9" y="15"/>
                </a:cxn>
                <a:cxn ang="0">
                  <a:pos x="10" y="15"/>
                </a:cxn>
                <a:cxn ang="0">
                  <a:pos x="10" y="0"/>
                </a:cxn>
              </a:cxnLst>
              <a:rect l="txL" t="txT" r="txR" b="txB"/>
              <a:pathLst>
                <a:path w="10" h="15">
                  <a:moveTo>
                    <a:pt x="10" y="0"/>
                  </a:moveTo>
                  <a:lnTo>
                    <a:pt x="0" y="14"/>
                  </a:lnTo>
                  <a:lnTo>
                    <a:pt x="9" y="15"/>
                  </a:lnTo>
                  <a:lnTo>
                    <a:pt x="10" y="15"/>
                  </a:lnTo>
                  <a:lnTo>
                    <a:pt x="10" y="0"/>
                  </a:lnTo>
                  <a:close/>
                </a:path>
              </a:pathLst>
            </a:custGeom>
            <a:solidFill>
              <a:srgbClr val="FBFBFB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641" name="Freeform 133"/>
            <p:cNvSpPr/>
            <p:nvPr/>
          </p:nvSpPr>
          <p:spPr>
            <a:xfrm>
              <a:off x="2025" y="2988"/>
              <a:ext cx="1" cy="1"/>
            </a:xfrm>
            <a:custGeom>
              <a:avLst/>
              <a:gdLst>
                <a:gd name="txL" fmla="*/ 0 w 1"/>
                <a:gd name="txT" fmla="*/ 0 h 3"/>
                <a:gd name="txR" fmla="*/ 1 w 1"/>
                <a:gd name="txB" fmla="*/ 3 h 3"/>
              </a:gdLst>
              <a:ahLst/>
              <a:cxnLst>
                <a:cxn ang="0">
                  <a:pos x="1" y="0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1" y="0"/>
                </a:cxn>
              </a:cxnLst>
              <a:rect l="txL" t="txT" r="txR" b="txB"/>
              <a:pathLst>
                <a:path w="1" h="3">
                  <a:moveTo>
                    <a:pt x="1" y="0"/>
                  </a:moveTo>
                  <a:lnTo>
                    <a:pt x="0" y="0"/>
                  </a:lnTo>
                  <a:lnTo>
                    <a:pt x="0" y="3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FF0000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642" name="Freeform 134"/>
            <p:cNvSpPr/>
            <p:nvPr/>
          </p:nvSpPr>
          <p:spPr>
            <a:xfrm>
              <a:off x="2023" y="2986"/>
              <a:ext cx="8" cy="8"/>
            </a:xfrm>
            <a:custGeom>
              <a:avLst/>
              <a:gdLst>
                <a:gd name="txL" fmla="*/ 0 w 25"/>
                <a:gd name="txT" fmla="*/ 0 h 23"/>
                <a:gd name="txR" fmla="*/ 25 w 25"/>
                <a:gd name="txB" fmla="*/ 23 h 23"/>
              </a:gdLst>
              <a:ahLst/>
              <a:cxnLst>
                <a:cxn ang="0">
                  <a:pos x="7" y="6"/>
                </a:cxn>
                <a:cxn ang="0">
                  <a:pos x="6" y="9"/>
                </a:cxn>
                <a:cxn ang="0">
                  <a:pos x="6" y="10"/>
                </a:cxn>
                <a:cxn ang="0">
                  <a:pos x="6" y="14"/>
                </a:cxn>
                <a:cxn ang="0">
                  <a:pos x="4" y="19"/>
                </a:cxn>
                <a:cxn ang="0">
                  <a:pos x="4" y="20"/>
                </a:cxn>
                <a:cxn ang="0">
                  <a:pos x="3" y="21"/>
                </a:cxn>
                <a:cxn ang="0">
                  <a:pos x="0" y="23"/>
                </a:cxn>
                <a:cxn ang="0">
                  <a:pos x="12" y="18"/>
                </a:cxn>
                <a:cxn ang="0">
                  <a:pos x="18" y="7"/>
                </a:cxn>
                <a:cxn ang="0">
                  <a:pos x="25" y="1"/>
                </a:cxn>
                <a:cxn ang="0">
                  <a:pos x="15" y="0"/>
                </a:cxn>
                <a:cxn ang="0">
                  <a:pos x="11" y="1"/>
                </a:cxn>
                <a:cxn ang="0">
                  <a:pos x="7" y="6"/>
                </a:cxn>
              </a:cxnLst>
              <a:rect l="txL" t="txT" r="txR" b="txB"/>
              <a:pathLst>
                <a:path w="25" h="23">
                  <a:moveTo>
                    <a:pt x="7" y="6"/>
                  </a:moveTo>
                  <a:lnTo>
                    <a:pt x="6" y="9"/>
                  </a:lnTo>
                  <a:lnTo>
                    <a:pt x="6" y="10"/>
                  </a:lnTo>
                  <a:lnTo>
                    <a:pt x="6" y="14"/>
                  </a:lnTo>
                  <a:lnTo>
                    <a:pt x="4" y="19"/>
                  </a:lnTo>
                  <a:lnTo>
                    <a:pt x="4" y="20"/>
                  </a:lnTo>
                  <a:lnTo>
                    <a:pt x="3" y="21"/>
                  </a:lnTo>
                  <a:lnTo>
                    <a:pt x="0" y="23"/>
                  </a:lnTo>
                  <a:lnTo>
                    <a:pt x="12" y="18"/>
                  </a:lnTo>
                  <a:lnTo>
                    <a:pt x="18" y="7"/>
                  </a:lnTo>
                  <a:lnTo>
                    <a:pt x="25" y="1"/>
                  </a:lnTo>
                  <a:lnTo>
                    <a:pt x="15" y="0"/>
                  </a:lnTo>
                  <a:lnTo>
                    <a:pt x="11" y="1"/>
                  </a:lnTo>
                  <a:lnTo>
                    <a:pt x="7" y="6"/>
                  </a:lnTo>
                  <a:close/>
                </a:path>
              </a:pathLst>
            </a:custGeom>
            <a:solidFill>
              <a:srgbClr val="FF0000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643" name="Freeform 135"/>
            <p:cNvSpPr/>
            <p:nvPr/>
          </p:nvSpPr>
          <p:spPr>
            <a:xfrm>
              <a:off x="2024" y="2992"/>
              <a:ext cx="1" cy="1"/>
            </a:xfrm>
            <a:custGeom>
              <a:avLst/>
              <a:gdLst>
                <a:gd name="txL" fmla="*/ 0 w 1"/>
                <a:gd name="txT" fmla="*/ 0 h 1"/>
                <a:gd name="txR" fmla="*/ 1 w 1"/>
                <a:gd name="txB" fmla="*/ 1 h 1"/>
              </a:gdLst>
              <a:ahLst/>
              <a:cxnLst>
                <a:cxn ang="0">
                  <a:pos x="0" y="0"/>
                </a:cxn>
                <a:cxn ang="0">
                  <a:pos x="0" y="1"/>
                </a:cxn>
                <a:cxn ang="0">
                  <a:pos x="0" y="0"/>
                </a:cxn>
              </a:cxnLst>
              <a:rect l="txL" t="txT" r="txR" b="txB"/>
              <a:pathLst>
                <a:path w="1" h="1">
                  <a:moveTo>
                    <a:pt x="0" y="0"/>
                  </a:moveTo>
                  <a:lnTo>
                    <a:pt x="0" y="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644" name="Line 136"/>
            <p:cNvSpPr/>
            <p:nvPr/>
          </p:nvSpPr>
          <p:spPr>
            <a:xfrm flipH="1">
              <a:off x="1974" y="2241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645" name="Line 137"/>
            <p:cNvSpPr/>
            <p:nvPr/>
          </p:nvSpPr>
          <p:spPr>
            <a:xfrm flipH="1">
              <a:off x="1974" y="2263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646" name="Line 138"/>
            <p:cNvSpPr/>
            <p:nvPr/>
          </p:nvSpPr>
          <p:spPr>
            <a:xfrm flipH="1">
              <a:off x="1974" y="1583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647" name="Line 139"/>
            <p:cNvSpPr/>
            <p:nvPr/>
          </p:nvSpPr>
          <p:spPr>
            <a:xfrm flipH="1">
              <a:off x="1976" y="2475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648" name="Line 140"/>
            <p:cNvSpPr/>
            <p:nvPr/>
          </p:nvSpPr>
          <p:spPr>
            <a:xfrm flipH="1">
              <a:off x="1975" y="1606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649" name="Line 141"/>
            <p:cNvSpPr/>
            <p:nvPr/>
          </p:nvSpPr>
          <p:spPr>
            <a:xfrm flipH="1">
              <a:off x="1975" y="2307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650" name="Line 142"/>
            <p:cNvSpPr/>
            <p:nvPr/>
          </p:nvSpPr>
          <p:spPr>
            <a:xfrm flipH="1">
              <a:off x="1976" y="2399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651" name="Line 143"/>
            <p:cNvSpPr/>
            <p:nvPr/>
          </p:nvSpPr>
          <p:spPr>
            <a:xfrm flipH="1">
              <a:off x="1976" y="2378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652" name="Line 144"/>
            <p:cNvSpPr/>
            <p:nvPr/>
          </p:nvSpPr>
          <p:spPr>
            <a:xfrm flipH="1">
              <a:off x="1974" y="979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653" name="Line 145"/>
            <p:cNvSpPr/>
            <p:nvPr/>
          </p:nvSpPr>
          <p:spPr>
            <a:xfrm flipH="1">
              <a:off x="1974" y="957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654" name="Line 146"/>
            <p:cNvSpPr/>
            <p:nvPr/>
          </p:nvSpPr>
          <p:spPr>
            <a:xfrm flipH="1">
              <a:off x="1974" y="1071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655" name="Line 147"/>
            <p:cNvSpPr/>
            <p:nvPr/>
          </p:nvSpPr>
          <p:spPr>
            <a:xfrm flipH="1">
              <a:off x="1975" y="1024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656" name="Line 148"/>
            <p:cNvSpPr/>
            <p:nvPr/>
          </p:nvSpPr>
          <p:spPr>
            <a:xfrm flipH="1">
              <a:off x="1974" y="1001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657" name="Line 149"/>
            <p:cNvSpPr/>
            <p:nvPr/>
          </p:nvSpPr>
          <p:spPr>
            <a:xfrm flipH="1">
              <a:off x="1974" y="1048"/>
              <a:ext cx="33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658" name="Line 150"/>
            <p:cNvSpPr/>
            <p:nvPr/>
          </p:nvSpPr>
          <p:spPr>
            <a:xfrm flipH="1">
              <a:off x="1975" y="2450"/>
              <a:ext cx="33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659" name="Line 151"/>
            <p:cNvSpPr/>
            <p:nvPr/>
          </p:nvSpPr>
          <p:spPr>
            <a:xfrm flipH="1">
              <a:off x="1974" y="1795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660" name="Line 152"/>
            <p:cNvSpPr/>
            <p:nvPr/>
          </p:nvSpPr>
          <p:spPr>
            <a:xfrm flipH="1">
              <a:off x="1974" y="2568"/>
              <a:ext cx="3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661" name="Line 153"/>
            <p:cNvSpPr/>
            <p:nvPr/>
          </p:nvSpPr>
          <p:spPr>
            <a:xfrm flipH="1">
              <a:off x="1975" y="1137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662" name="Line 154"/>
            <p:cNvSpPr/>
            <p:nvPr/>
          </p:nvSpPr>
          <p:spPr>
            <a:xfrm flipH="1">
              <a:off x="1974" y="1093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663" name="Line 155"/>
            <p:cNvSpPr/>
            <p:nvPr/>
          </p:nvSpPr>
          <p:spPr>
            <a:xfrm flipH="1">
              <a:off x="1974" y="1231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664" name="Line 156"/>
            <p:cNvSpPr/>
            <p:nvPr/>
          </p:nvSpPr>
          <p:spPr>
            <a:xfrm flipH="1">
              <a:off x="1975" y="1254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665" name="Line 157"/>
            <p:cNvSpPr/>
            <p:nvPr/>
          </p:nvSpPr>
          <p:spPr>
            <a:xfrm flipH="1">
              <a:off x="1974" y="1188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666" name="Line 158"/>
            <p:cNvSpPr/>
            <p:nvPr/>
          </p:nvSpPr>
          <p:spPr>
            <a:xfrm flipH="1">
              <a:off x="1974" y="1209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667" name="Line 159"/>
            <p:cNvSpPr/>
            <p:nvPr/>
          </p:nvSpPr>
          <p:spPr>
            <a:xfrm flipH="1">
              <a:off x="1974" y="1114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668" name="Line 160"/>
            <p:cNvSpPr/>
            <p:nvPr/>
          </p:nvSpPr>
          <p:spPr>
            <a:xfrm flipH="1">
              <a:off x="1973" y="1281"/>
              <a:ext cx="33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669" name="Line 161"/>
            <p:cNvSpPr/>
            <p:nvPr/>
          </p:nvSpPr>
          <p:spPr>
            <a:xfrm flipH="1">
              <a:off x="1974" y="1421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670" name="Line 162"/>
            <p:cNvSpPr/>
            <p:nvPr/>
          </p:nvSpPr>
          <p:spPr>
            <a:xfrm flipH="1">
              <a:off x="1974" y="1442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671" name="Line 163"/>
            <p:cNvSpPr/>
            <p:nvPr/>
          </p:nvSpPr>
          <p:spPr>
            <a:xfrm flipH="1">
              <a:off x="1974" y="1307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672" name="Line 164"/>
            <p:cNvSpPr/>
            <p:nvPr/>
          </p:nvSpPr>
          <p:spPr>
            <a:xfrm flipH="1">
              <a:off x="1975" y="1373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673" name="Line 165"/>
            <p:cNvSpPr/>
            <p:nvPr/>
          </p:nvSpPr>
          <p:spPr>
            <a:xfrm flipH="1">
              <a:off x="1974" y="1349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674" name="Line 166"/>
            <p:cNvSpPr/>
            <p:nvPr/>
          </p:nvSpPr>
          <p:spPr>
            <a:xfrm flipH="1">
              <a:off x="1974" y="1328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675" name="Line 167"/>
            <p:cNvSpPr/>
            <p:nvPr/>
          </p:nvSpPr>
          <p:spPr>
            <a:xfrm flipH="1">
              <a:off x="1976" y="2497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676" name="Line 168"/>
            <p:cNvSpPr/>
            <p:nvPr/>
          </p:nvSpPr>
          <p:spPr>
            <a:xfrm flipH="1">
              <a:off x="1973" y="1514"/>
              <a:ext cx="33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677" name="Line 169"/>
            <p:cNvSpPr/>
            <p:nvPr/>
          </p:nvSpPr>
          <p:spPr>
            <a:xfrm flipH="1">
              <a:off x="1974" y="1464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678" name="Line 170"/>
            <p:cNvSpPr/>
            <p:nvPr/>
          </p:nvSpPr>
          <p:spPr>
            <a:xfrm flipH="1">
              <a:off x="1977" y="2541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679" name="Line 171"/>
            <p:cNvSpPr/>
            <p:nvPr/>
          </p:nvSpPr>
          <p:spPr>
            <a:xfrm flipH="1">
              <a:off x="1974" y="1540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680" name="Line 172"/>
            <p:cNvSpPr/>
            <p:nvPr/>
          </p:nvSpPr>
          <p:spPr>
            <a:xfrm flipH="1">
              <a:off x="1974" y="1561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681" name="Line 173"/>
            <p:cNvSpPr/>
            <p:nvPr/>
          </p:nvSpPr>
          <p:spPr>
            <a:xfrm flipH="1">
              <a:off x="1975" y="1955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682" name="Line 174"/>
            <p:cNvSpPr/>
            <p:nvPr/>
          </p:nvSpPr>
          <p:spPr>
            <a:xfrm flipH="1">
              <a:off x="1974" y="1889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683" name="Line 175"/>
            <p:cNvSpPr/>
            <p:nvPr/>
          </p:nvSpPr>
          <p:spPr>
            <a:xfrm flipH="1">
              <a:off x="1975" y="1487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684" name="Line 176"/>
            <p:cNvSpPr/>
            <p:nvPr/>
          </p:nvSpPr>
          <p:spPr>
            <a:xfrm flipH="1">
              <a:off x="1974" y="1655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685" name="Line 177"/>
            <p:cNvSpPr/>
            <p:nvPr/>
          </p:nvSpPr>
          <p:spPr>
            <a:xfrm flipH="1">
              <a:off x="1974" y="1774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686" name="Line 178"/>
            <p:cNvSpPr/>
            <p:nvPr/>
          </p:nvSpPr>
          <p:spPr>
            <a:xfrm flipH="1">
              <a:off x="1974" y="1931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687" name="Line 179"/>
            <p:cNvSpPr/>
            <p:nvPr/>
          </p:nvSpPr>
          <p:spPr>
            <a:xfrm flipH="1">
              <a:off x="1974" y="1816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688" name="Line 180"/>
            <p:cNvSpPr/>
            <p:nvPr/>
          </p:nvSpPr>
          <p:spPr>
            <a:xfrm flipH="1">
              <a:off x="1974" y="1676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689" name="Line 181"/>
            <p:cNvSpPr/>
            <p:nvPr/>
          </p:nvSpPr>
          <p:spPr>
            <a:xfrm flipH="1">
              <a:off x="1973" y="1748"/>
              <a:ext cx="33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690" name="Line 182"/>
            <p:cNvSpPr/>
            <p:nvPr/>
          </p:nvSpPr>
          <p:spPr>
            <a:xfrm flipH="1">
              <a:off x="1975" y="1721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691" name="Line 183"/>
            <p:cNvSpPr/>
            <p:nvPr/>
          </p:nvSpPr>
          <p:spPr>
            <a:xfrm flipH="1">
              <a:off x="1974" y="1698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692" name="Line 184"/>
            <p:cNvSpPr/>
            <p:nvPr/>
          </p:nvSpPr>
          <p:spPr>
            <a:xfrm flipH="1">
              <a:off x="1974" y="2008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693" name="Line 185"/>
            <p:cNvSpPr/>
            <p:nvPr/>
          </p:nvSpPr>
          <p:spPr>
            <a:xfrm flipH="1">
              <a:off x="1975" y="1840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694" name="Line 186"/>
            <p:cNvSpPr/>
            <p:nvPr/>
          </p:nvSpPr>
          <p:spPr>
            <a:xfrm flipH="1">
              <a:off x="1973" y="1982"/>
              <a:ext cx="33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695" name="Line 187"/>
            <p:cNvSpPr/>
            <p:nvPr/>
          </p:nvSpPr>
          <p:spPr>
            <a:xfrm flipH="1">
              <a:off x="1974" y="1910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696" name="Line 188"/>
            <p:cNvSpPr/>
            <p:nvPr/>
          </p:nvSpPr>
          <p:spPr>
            <a:xfrm flipH="1">
              <a:off x="1974" y="2284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697" name="Line 189"/>
            <p:cNvSpPr/>
            <p:nvPr/>
          </p:nvSpPr>
          <p:spPr>
            <a:xfrm flipH="1">
              <a:off x="1976" y="2356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698" name="Line 190"/>
            <p:cNvSpPr/>
            <p:nvPr/>
          </p:nvSpPr>
          <p:spPr>
            <a:xfrm flipH="1">
              <a:off x="1974" y="2122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699" name="Line 191"/>
            <p:cNvSpPr/>
            <p:nvPr/>
          </p:nvSpPr>
          <p:spPr>
            <a:xfrm flipH="1">
              <a:off x="1976" y="2518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700" name="Line 192"/>
            <p:cNvSpPr/>
            <p:nvPr/>
          </p:nvSpPr>
          <p:spPr>
            <a:xfrm flipH="1">
              <a:off x="1974" y="2050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701" name="Line 193"/>
            <p:cNvSpPr/>
            <p:nvPr/>
          </p:nvSpPr>
          <p:spPr>
            <a:xfrm flipH="1">
              <a:off x="1974" y="2029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702" name="Line 194"/>
            <p:cNvSpPr/>
            <p:nvPr/>
          </p:nvSpPr>
          <p:spPr>
            <a:xfrm flipH="1">
              <a:off x="1974" y="2165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703" name="Line 195"/>
            <p:cNvSpPr/>
            <p:nvPr/>
          </p:nvSpPr>
          <p:spPr>
            <a:xfrm flipH="1">
              <a:off x="1975" y="2189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704" name="Line 196"/>
            <p:cNvSpPr/>
            <p:nvPr/>
          </p:nvSpPr>
          <p:spPr>
            <a:xfrm flipH="1">
              <a:off x="1974" y="2144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705" name="Line 197"/>
            <p:cNvSpPr/>
            <p:nvPr/>
          </p:nvSpPr>
          <p:spPr>
            <a:xfrm flipH="1">
              <a:off x="1975" y="2074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706" name="Line 198"/>
            <p:cNvSpPr/>
            <p:nvPr/>
          </p:nvSpPr>
          <p:spPr>
            <a:xfrm flipH="1">
              <a:off x="1977" y="2423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707" name="Line 199"/>
            <p:cNvSpPr/>
            <p:nvPr/>
          </p:nvSpPr>
          <p:spPr>
            <a:xfrm flipH="1">
              <a:off x="1973" y="2216"/>
              <a:ext cx="33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708" name="Freeform 200"/>
            <p:cNvSpPr/>
            <p:nvPr/>
          </p:nvSpPr>
          <p:spPr>
            <a:xfrm>
              <a:off x="1973" y="735"/>
              <a:ext cx="118" cy="2300"/>
            </a:xfrm>
            <a:custGeom>
              <a:avLst/>
              <a:gdLst>
                <a:gd name="txL" fmla="*/ 0 w 353"/>
                <a:gd name="txT" fmla="*/ 0 h 6900"/>
                <a:gd name="txR" fmla="*/ 353 w 353"/>
                <a:gd name="txB" fmla="*/ 6900 h 6900"/>
              </a:gdLst>
              <a:ahLst/>
              <a:cxnLst>
                <a:cxn ang="0">
                  <a:pos x="33" y="6700"/>
                </a:cxn>
                <a:cxn ang="0">
                  <a:pos x="16" y="6643"/>
                </a:cxn>
                <a:cxn ang="0">
                  <a:pos x="5" y="6580"/>
                </a:cxn>
                <a:cxn ang="0">
                  <a:pos x="0" y="6513"/>
                </a:cxn>
                <a:cxn ang="0">
                  <a:pos x="0" y="4795"/>
                </a:cxn>
                <a:cxn ang="0">
                  <a:pos x="0" y="3741"/>
                </a:cxn>
                <a:cxn ang="0">
                  <a:pos x="0" y="2336"/>
                </a:cxn>
                <a:cxn ang="0">
                  <a:pos x="0" y="1286"/>
                </a:cxn>
                <a:cxn ang="0">
                  <a:pos x="0" y="336"/>
                </a:cxn>
                <a:cxn ang="0">
                  <a:pos x="6" y="264"/>
                </a:cxn>
                <a:cxn ang="0">
                  <a:pos x="20" y="198"/>
                </a:cxn>
                <a:cxn ang="0">
                  <a:pos x="39" y="138"/>
                </a:cxn>
                <a:cxn ang="0">
                  <a:pos x="65" y="84"/>
                </a:cxn>
                <a:cxn ang="0">
                  <a:pos x="93" y="42"/>
                </a:cxn>
                <a:cxn ang="0">
                  <a:pos x="124" y="14"/>
                </a:cxn>
                <a:cxn ang="0">
                  <a:pos x="159" y="1"/>
                </a:cxn>
                <a:cxn ang="0">
                  <a:pos x="194" y="1"/>
                </a:cxn>
                <a:cxn ang="0">
                  <a:pos x="227" y="14"/>
                </a:cxn>
                <a:cxn ang="0">
                  <a:pos x="258" y="42"/>
                </a:cxn>
                <a:cxn ang="0">
                  <a:pos x="287" y="84"/>
                </a:cxn>
                <a:cxn ang="0">
                  <a:pos x="312" y="138"/>
                </a:cxn>
                <a:cxn ang="0">
                  <a:pos x="332" y="198"/>
                </a:cxn>
                <a:cxn ang="0">
                  <a:pos x="345" y="264"/>
                </a:cxn>
                <a:cxn ang="0">
                  <a:pos x="352" y="336"/>
                </a:cxn>
                <a:cxn ang="0">
                  <a:pos x="353" y="6479"/>
                </a:cxn>
                <a:cxn ang="0">
                  <a:pos x="352" y="6484"/>
                </a:cxn>
                <a:cxn ang="0">
                  <a:pos x="352" y="6502"/>
                </a:cxn>
                <a:cxn ang="0">
                  <a:pos x="351" y="6507"/>
                </a:cxn>
                <a:cxn ang="0">
                  <a:pos x="351" y="6525"/>
                </a:cxn>
                <a:cxn ang="0">
                  <a:pos x="348" y="6570"/>
                </a:cxn>
                <a:cxn ang="0">
                  <a:pos x="341" y="6613"/>
                </a:cxn>
                <a:cxn ang="0">
                  <a:pos x="333" y="6655"/>
                </a:cxn>
              </a:cxnLst>
              <a:rect l="txL" t="txT" r="txR" b="txB"/>
              <a:pathLst>
                <a:path w="353" h="6900">
                  <a:moveTo>
                    <a:pt x="46" y="6728"/>
                  </a:moveTo>
                  <a:lnTo>
                    <a:pt x="33" y="6700"/>
                  </a:lnTo>
                  <a:lnTo>
                    <a:pt x="24" y="6672"/>
                  </a:lnTo>
                  <a:lnTo>
                    <a:pt x="16" y="6643"/>
                  </a:lnTo>
                  <a:lnTo>
                    <a:pt x="11" y="6612"/>
                  </a:lnTo>
                  <a:lnTo>
                    <a:pt x="5" y="6580"/>
                  </a:lnTo>
                  <a:lnTo>
                    <a:pt x="2" y="6547"/>
                  </a:lnTo>
                  <a:lnTo>
                    <a:pt x="0" y="6513"/>
                  </a:lnTo>
                  <a:lnTo>
                    <a:pt x="0" y="6479"/>
                  </a:lnTo>
                  <a:lnTo>
                    <a:pt x="0" y="4795"/>
                  </a:lnTo>
                  <a:lnTo>
                    <a:pt x="0" y="4442"/>
                  </a:lnTo>
                  <a:lnTo>
                    <a:pt x="0" y="3741"/>
                  </a:lnTo>
                  <a:lnTo>
                    <a:pt x="0" y="3038"/>
                  </a:lnTo>
                  <a:lnTo>
                    <a:pt x="0" y="2336"/>
                  </a:lnTo>
                  <a:lnTo>
                    <a:pt x="0" y="1638"/>
                  </a:lnTo>
                  <a:lnTo>
                    <a:pt x="0" y="1286"/>
                  </a:lnTo>
                  <a:lnTo>
                    <a:pt x="0" y="375"/>
                  </a:lnTo>
                  <a:lnTo>
                    <a:pt x="0" y="336"/>
                  </a:lnTo>
                  <a:lnTo>
                    <a:pt x="3" y="299"/>
                  </a:lnTo>
                  <a:lnTo>
                    <a:pt x="6" y="264"/>
                  </a:lnTo>
                  <a:lnTo>
                    <a:pt x="13" y="231"/>
                  </a:lnTo>
                  <a:lnTo>
                    <a:pt x="20" y="198"/>
                  </a:lnTo>
                  <a:lnTo>
                    <a:pt x="29" y="168"/>
                  </a:lnTo>
                  <a:lnTo>
                    <a:pt x="39" y="138"/>
                  </a:lnTo>
                  <a:lnTo>
                    <a:pt x="53" y="111"/>
                  </a:lnTo>
                  <a:lnTo>
                    <a:pt x="65" y="84"/>
                  </a:lnTo>
                  <a:lnTo>
                    <a:pt x="79" y="62"/>
                  </a:lnTo>
                  <a:lnTo>
                    <a:pt x="93" y="42"/>
                  </a:lnTo>
                  <a:lnTo>
                    <a:pt x="109" y="27"/>
                  </a:lnTo>
                  <a:lnTo>
                    <a:pt x="124" y="14"/>
                  </a:lnTo>
                  <a:lnTo>
                    <a:pt x="142" y="6"/>
                  </a:lnTo>
                  <a:lnTo>
                    <a:pt x="159" y="1"/>
                  </a:lnTo>
                  <a:lnTo>
                    <a:pt x="177" y="0"/>
                  </a:lnTo>
                  <a:lnTo>
                    <a:pt x="194" y="1"/>
                  </a:lnTo>
                  <a:lnTo>
                    <a:pt x="211" y="6"/>
                  </a:lnTo>
                  <a:lnTo>
                    <a:pt x="227" y="14"/>
                  </a:lnTo>
                  <a:lnTo>
                    <a:pt x="244" y="27"/>
                  </a:lnTo>
                  <a:lnTo>
                    <a:pt x="258" y="42"/>
                  </a:lnTo>
                  <a:lnTo>
                    <a:pt x="273" y="62"/>
                  </a:lnTo>
                  <a:lnTo>
                    <a:pt x="287" y="84"/>
                  </a:lnTo>
                  <a:lnTo>
                    <a:pt x="301" y="111"/>
                  </a:lnTo>
                  <a:lnTo>
                    <a:pt x="312" y="138"/>
                  </a:lnTo>
                  <a:lnTo>
                    <a:pt x="322" y="168"/>
                  </a:lnTo>
                  <a:lnTo>
                    <a:pt x="332" y="198"/>
                  </a:lnTo>
                  <a:lnTo>
                    <a:pt x="340" y="231"/>
                  </a:lnTo>
                  <a:lnTo>
                    <a:pt x="345" y="264"/>
                  </a:lnTo>
                  <a:lnTo>
                    <a:pt x="349" y="299"/>
                  </a:lnTo>
                  <a:lnTo>
                    <a:pt x="352" y="336"/>
                  </a:lnTo>
                  <a:lnTo>
                    <a:pt x="353" y="375"/>
                  </a:lnTo>
                  <a:lnTo>
                    <a:pt x="353" y="6479"/>
                  </a:lnTo>
                  <a:lnTo>
                    <a:pt x="352" y="6481"/>
                  </a:lnTo>
                  <a:lnTo>
                    <a:pt x="352" y="6484"/>
                  </a:lnTo>
                  <a:lnTo>
                    <a:pt x="352" y="6490"/>
                  </a:lnTo>
                  <a:lnTo>
                    <a:pt x="352" y="6502"/>
                  </a:lnTo>
                  <a:lnTo>
                    <a:pt x="351" y="6504"/>
                  </a:lnTo>
                  <a:lnTo>
                    <a:pt x="351" y="6507"/>
                  </a:lnTo>
                  <a:lnTo>
                    <a:pt x="351" y="6513"/>
                  </a:lnTo>
                  <a:lnTo>
                    <a:pt x="351" y="6525"/>
                  </a:lnTo>
                  <a:lnTo>
                    <a:pt x="349" y="6547"/>
                  </a:lnTo>
                  <a:lnTo>
                    <a:pt x="348" y="6570"/>
                  </a:lnTo>
                  <a:lnTo>
                    <a:pt x="344" y="6591"/>
                  </a:lnTo>
                  <a:lnTo>
                    <a:pt x="341" y="6613"/>
                  </a:lnTo>
                  <a:lnTo>
                    <a:pt x="337" y="6633"/>
                  </a:lnTo>
                  <a:lnTo>
                    <a:pt x="333" y="6655"/>
                  </a:lnTo>
                  <a:lnTo>
                    <a:pt x="288" y="6900"/>
                  </a:lnTo>
                </a:path>
              </a:pathLst>
            </a:custGeom>
            <a:noFill/>
            <a:ln w="9525" cap="flat" cmpd="sng">
              <a:solidFill>
                <a:srgbClr val="000000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709" name="Freeform 201"/>
            <p:cNvSpPr/>
            <p:nvPr/>
          </p:nvSpPr>
          <p:spPr>
            <a:xfrm>
              <a:off x="2050" y="2992"/>
              <a:ext cx="19" cy="43"/>
            </a:xfrm>
            <a:custGeom>
              <a:avLst/>
              <a:gdLst>
                <a:gd name="txL" fmla="*/ 0 w 56"/>
                <a:gd name="txT" fmla="*/ 0 h 130"/>
                <a:gd name="txR" fmla="*/ 56 w 56"/>
                <a:gd name="txB" fmla="*/ 130 h 130"/>
              </a:gdLst>
              <a:ahLst/>
              <a:cxnLst>
                <a:cxn ang="0">
                  <a:pos x="0" y="0"/>
                </a:cxn>
                <a:cxn ang="0">
                  <a:pos x="7" y="8"/>
                </a:cxn>
                <a:cxn ang="0">
                  <a:pos x="14" y="18"/>
                </a:cxn>
                <a:cxn ang="0">
                  <a:pos x="20" y="28"/>
                </a:cxn>
                <a:cxn ang="0">
                  <a:pos x="27" y="40"/>
                </a:cxn>
                <a:cxn ang="0">
                  <a:pos x="28" y="44"/>
                </a:cxn>
                <a:cxn ang="0">
                  <a:pos x="36" y="64"/>
                </a:cxn>
                <a:cxn ang="0">
                  <a:pos x="44" y="85"/>
                </a:cxn>
                <a:cxn ang="0">
                  <a:pos x="56" y="130"/>
                </a:cxn>
              </a:cxnLst>
              <a:rect l="txL" t="txT" r="txR" b="txB"/>
              <a:pathLst>
                <a:path w="56" h="130">
                  <a:moveTo>
                    <a:pt x="0" y="0"/>
                  </a:moveTo>
                  <a:lnTo>
                    <a:pt x="7" y="8"/>
                  </a:lnTo>
                  <a:lnTo>
                    <a:pt x="14" y="18"/>
                  </a:lnTo>
                  <a:lnTo>
                    <a:pt x="20" y="28"/>
                  </a:lnTo>
                  <a:lnTo>
                    <a:pt x="27" y="40"/>
                  </a:lnTo>
                  <a:lnTo>
                    <a:pt x="28" y="44"/>
                  </a:lnTo>
                  <a:lnTo>
                    <a:pt x="36" y="64"/>
                  </a:lnTo>
                  <a:lnTo>
                    <a:pt x="44" y="85"/>
                  </a:lnTo>
                  <a:lnTo>
                    <a:pt x="56" y="130"/>
                  </a:lnTo>
                </a:path>
              </a:pathLst>
            </a:custGeom>
            <a:noFill/>
            <a:ln w="9525" cap="flat" cmpd="sng">
              <a:solidFill>
                <a:srgbClr val="000000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710" name="Line 202"/>
            <p:cNvSpPr/>
            <p:nvPr/>
          </p:nvSpPr>
          <p:spPr>
            <a:xfrm flipH="1" flipV="1">
              <a:off x="2022" y="950"/>
              <a:ext cx="1" cy="42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711" name="Line 203"/>
            <p:cNvSpPr/>
            <p:nvPr/>
          </p:nvSpPr>
          <p:spPr>
            <a:xfrm flipV="1">
              <a:off x="2022" y="904"/>
              <a:ext cx="1" cy="46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712" name="Line 204"/>
            <p:cNvSpPr/>
            <p:nvPr/>
          </p:nvSpPr>
          <p:spPr>
            <a:xfrm flipH="1">
              <a:off x="2037" y="937"/>
              <a:ext cx="1" cy="54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713" name="Freeform 205"/>
            <p:cNvSpPr/>
            <p:nvPr/>
          </p:nvSpPr>
          <p:spPr>
            <a:xfrm>
              <a:off x="1988" y="3018"/>
              <a:ext cx="84" cy="376"/>
            </a:xfrm>
            <a:custGeom>
              <a:avLst/>
              <a:gdLst>
                <a:gd name="txL" fmla="*/ 0 w 253"/>
                <a:gd name="txT" fmla="*/ 0 h 1127"/>
                <a:gd name="txR" fmla="*/ 253 w 253"/>
                <a:gd name="txB" fmla="*/ 1127 h 1127"/>
              </a:gdLst>
              <a:ahLst/>
              <a:cxnLst>
                <a:cxn ang="0">
                  <a:pos x="243" y="52"/>
                </a:cxn>
                <a:cxn ang="0">
                  <a:pos x="247" y="77"/>
                </a:cxn>
                <a:cxn ang="0">
                  <a:pos x="250" y="103"/>
                </a:cxn>
                <a:cxn ang="0">
                  <a:pos x="252" y="129"/>
                </a:cxn>
                <a:cxn ang="0">
                  <a:pos x="253" y="157"/>
                </a:cxn>
                <a:cxn ang="0">
                  <a:pos x="253" y="858"/>
                </a:cxn>
                <a:cxn ang="0">
                  <a:pos x="252" y="884"/>
                </a:cxn>
                <a:cxn ang="0">
                  <a:pos x="250" y="911"/>
                </a:cxn>
                <a:cxn ang="0">
                  <a:pos x="248" y="923"/>
                </a:cxn>
                <a:cxn ang="0">
                  <a:pos x="247" y="929"/>
                </a:cxn>
                <a:cxn ang="0">
                  <a:pos x="247" y="936"/>
                </a:cxn>
                <a:cxn ang="0">
                  <a:pos x="243" y="961"/>
                </a:cxn>
                <a:cxn ang="0">
                  <a:pos x="237" y="984"/>
                </a:cxn>
                <a:cxn ang="0">
                  <a:pos x="231" y="1006"/>
                </a:cxn>
                <a:cxn ang="0">
                  <a:pos x="223" y="1027"/>
                </a:cxn>
                <a:cxn ang="0">
                  <a:pos x="215" y="1048"/>
                </a:cxn>
                <a:cxn ang="0">
                  <a:pos x="205" y="1065"/>
                </a:cxn>
                <a:cxn ang="0">
                  <a:pos x="200" y="1074"/>
                </a:cxn>
                <a:cxn ang="0">
                  <a:pos x="196" y="1082"/>
                </a:cxn>
                <a:cxn ang="0">
                  <a:pos x="189" y="1088"/>
                </a:cxn>
                <a:cxn ang="0">
                  <a:pos x="187" y="1089"/>
                </a:cxn>
                <a:cxn ang="0">
                  <a:pos x="186" y="1091"/>
                </a:cxn>
                <a:cxn ang="0">
                  <a:pos x="184" y="1095"/>
                </a:cxn>
                <a:cxn ang="0">
                  <a:pos x="174" y="1107"/>
                </a:cxn>
                <a:cxn ang="0">
                  <a:pos x="162" y="1115"/>
                </a:cxn>
                <a:cxn ang="0">
                  <a:pos x="156" y="1118"/>
                </a:cxn>
                <a:cxn ang="0">
                  <a:pos x="151" y="1122"/>
                </a:cxn>
                <a:cxn ang="0">
                  <a:pos x="147" y="1122"/>
                </a:cxn>
                <a:cxn ang="0">
                  <a:pos x="145" y="1122"/>
                </a:cxn>
                <a:cxn ang="0">
                  <a:pos x="144" y="1122"/>
                </a:cxn>
                <a:cxn ang="0">
                  <a:pos x="144" y="1123"/>
                </a:cxn>
                <a:cxn ang="0">
                  <a:pos x="138" y="1125"/>
                </a:cxn>
                <a:cxn ang="0">
                  <a:pos x="126" y="1127"/>
                </a:cxn>
                <a:cxn ang="0">
                  <a:pos x="113" y="1125"/>
                </a:cxn>
                <a:cxn ang="0">
                  <a:pos x="101" y="1122"/>
                </a:cxn>
                <a:cxn ang="0">
                  <a:pos x="88" y="1115"/>
                </a:cxn>
                <a:cxn ang="0">
                  <a:pos x="77" y="1107"/>
                </a:cxn>
                <a:cxn ang="0">
                  <a:pos x="66" y="1095"/>
                </a:cxn>
                <a:cxn ang="0">
                  <a:pos x="56" y="1082"/>
                </a:cxn>
                <a:cxn ang="0">
                  <a:pos x="46" y="1065"/>
                </a:cxn>
                <a:cxn ang="0">
                  <a:pos x="37" y="1048"/>
                </a:cxn>
                <a:cxn ang="0">
                  <a:pos x="27" y="1027"/>
                </a:cxn>
                <a:cxn ang="0">
                  <a:pos x="20" y="1006"/>
                </a:cxn>
                <a:cxn ang="0">
                  <a:pos x="13" y="984"/>
                </a:cxn>
                <a:cxn ang="0">
                  <a:pos x="9" y="961"/>
                </a:cxn>
                <a:cxn ang="0">
                  <a:pos x="4" y="936"/>
                </a:cxn>
                <a:cxn ang="0">
                  <a:pos x="2" y="911"/>
                </a:cxn>
                <a:cxn ang="0">
                  <a:pos x="0" y="884"/>
                </a:cxn>
                <a:cxn ang="0">
                  <a:pos x="0" y="858"/>
                </a:cxn>
                <a:cxn ang="0">
                  <a:pos x="0" y="157"/>
                </a:cxn>
                <a:cxn ang="0">
                  <a:pos x="1" y="114"/>
                </a:cxn>
                <a:cxn ang="0">
                  <a:pos x="6" y="74"/>
                </a:cxn>
                <a:cxn ang="0">
                  <a:pos x="13" y="35"/>
                </a:cxn>
                <a:cxn ang="0">
                  <a:pos x="24" y="0"/>
                </a:cxn>
              </a:cxnLst>
              <a:rect l="txL" t="txT" r="txR" b="txB"/>
              <a:pathLst>
                <a:path w="253" h="1127">
                  <a:moveTo>
                    <a:pt x="243" y="52"/>
                  </a:moveTo>
                  <a:lnTo>
                    <a:pt x="247" y="77"/>
                  </a:lnTo>
                  <a:lnTo>
                    <a:pt x="250" y="103"/>
                  </a:lnTo>
                  <a:lnTo>
                    <a:pt x="252" y="129"/>
                  </a:lnTo>
                  <a:lnTo>
                    <a:pt x="253" y="157"/>
                  </a:lnTo>
                  <a:lnTo>
                    <a:pt x="253" y="858"/>
                  </a:lnTo>
                  <a:lnTo>
                    <a:pt x="252" y="884"/>
                  </a:lnTo>
                  <a:lnTo>
                    <a:pt x="250" y="911"/>
                  </a:lnTo>
                  <a:lnTo>
                    <a:pt x="248" y="923"/>
                  </a:lnTo>
                  <a:lnTo>
                    <a:pt x="247" y="929"/>
                  </a:lnTo>
                  <a:lnTo>
                    <a:pt x="247" y="936"/>
                  </a:lnTo>
                  <a:lnTo>
                    <a:pt x="243" y="961"/>
                  </a:lnTo>
                  <a:lnTo>
                    <a:pt x="237" y="984"/>
                  </a:lnTo>
                  <a:lnTo>
                    <a:pt x="231" y="1006"/>
                  </a:lnTo>
                  <a:lnTo>
                    <a:pt x="223" y="1027"/>
                  </a:lnTo>
                  <a:lnTo>
                    <a:pt x="215" y="1048"/>
                  </a:lnTo>
                  <a:lnTo>
                    <a:pt x="205" y="1065"/>
                  </a:lnTo>
                  <a:lnTo>
                    <a:pt x="200" y="1074"/>
                  </a:lnTo>
                  <a:lnTo>
                    <a:pt x="196" y="1082"/>
                  </a:lnTo>
                  <a:lnTo>
                    <a:pt x="189" y="1088"/>
                  </a:lnTo>
                  <a:lnTo>
                    <a:pt x="187" y="1089"/>
                  </a:lnTo>
                  <a:lnTo>
                    <a:pt x="186" y="1091"/>
                  </a:lnTo>
                  <a:lnTo>
                    <a:pt x="184" y="1095"/>
                  </a:lnTo>
                  <a:lnTo>
                    <a:pt x="174" y="1107"/>
                  </a:lnTo>
                  <a:lnTo>
                    <a:pt x="162" y="1115"/>
                  </a:lnTo>
                  <a:lnTo>
                    <a:pt x="156" y="1118"/>
                  </a:lnTo>
                  <a:lnTo>
                    <a:pt x="151" y="1122"/>
                  </a:lnTo>
                  <a:lnTo>
                    <a:pt x="147" y="1122"/>
                  </a:lnTo>
                  <a:lnTo>
                    <a:pt x="145" y="1122"/>
                  </a:lnTo>
                  <a:lnTo>
                    <a:pt x="144" y="1122"/>
                  </a:lnTo>
                  <a:lnTo>
                    <a:pt x="144" y="1123"/>
                  </a:lnTo>
                  <a:lnTo>
                    <a:pt x="138" y="1125"/>
                  </a:lnTo>
                  <a:lnTo>
                    <a:pt x="126" y="1127"/>
                  </a:lnTo>
                  <a:lnTo>
                    <a:pt x="113" y="1125"/>
                  </a:lnTo>
                  <a:lnTo>
                    <a:pt x="101" y="1122"/>
                  </a:lnTo>
                  <a:lnTo>
                    <a:pt x="88" y="1115"/>
                  </a:lnTo>
                  <a:lnTo>
                    <a:pt x="77" y="1107"/>
                  </a:lnTo>
                  <a:lnTo>
                    <a:pt x="66" y="1095"/>
                  </a:lnTo>
                  <a:lnTo>
                    <a:pt x="56" y="1082"/>
                  </a:lnTo>
                  <a:lnTo>
                    <a:pt x="46" y="1065"/>
                  </a:lnTo>
                  <a:lnTo>
                    <a:pt x="37" y="1048"/>
                  </a:lnTo>
                  <a:lnTo>
                    <a:pt x="27" y="1027"/>
                  </a:lnTo>
                  <a:lnTo>
                    <a:pt x="20" y="1006"/>
                  </a:lnTo>
                  <a:lnTo>
                    <a:pt x="13" y="984"/>
                  </a:lnTo>
                  <a:lnTo>
                    <a:pt x="9" y="961"/>
                  </a:lnTo>
                  <a:lnTo>
                    <a:pt x="4" y="936"/>
                  </a:lnTo>
                  <a:lnTo>
                    <a:pt x="2" y="911"/>
                  </a:lnTo>
                  <a:lnTo>
                    <a:pt x="0" y="884"/>
                  </a:lnTo>
                  <a:lnTo>
                    <a:pt x="0" y="858"/>
                  </a:lnTo>
                  <a:lnTo>
                    <a:pt x="0" y="157"/>
                  </a:lnTo>
                  <a:lnTo>
                    <a:pt x="1" y="114"/>
                  </a:lnTo>
                  <a:lnTo>
                    <a:pt x="6" y="74"/>
                  </a:lnTo>
                  <a:lnTo>
                    <a:pt x="13" y="35"/>
                  </a:lnTo>
                  <a:lnTo>
                    <a:pt x="24" y="0"/>
                  </a:lnTo>
                </a:path>
              </a:pathLst>
            </a:custGeom>
            <a:noFill/>
            <a:ln w="9525" cap="flat" cmpd="sng">
              <a:solidFill>
                <a:srgbClr val="000000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714" name="Line 206"/>
            <p:cNvSpPr/>
            <p:nvPr/>
          </p:nvSpPr>
          <p:spPr>
            <a:xfrm flipV="1">
              <a:off x="2038" y="908"/>
              <a:ext cx="1" cy="29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715" name="Freeform 207"/>
            <p:cNvSpPr/>
            <p:nvPr/>
          </p:nvSpPr>
          <p:spPr>
            <a:xfrm>
              <a:off x="2017" y="845"/>
              <a:ext cx="29" cy="59"/>
            </a:xfrm>
            <a:custGeom>
              <a:avLst/>
              <a:gdLst>
                <a:gd name="txL" fmla="*/ 0 w 88"/>
                <a:gd name="txT" fmla="*/ 0 h 179"/>
                <a:gd name="txR" fmla="*/ 88 w 88"/>
                <a:gd name="txB" fmla="*/ 179 h 179"/>
              </a:gdLst>
              <a:ahLst/>
              <a:cxnLst>
                <a:cxn ang="0">
                  <a:pos x="13" y="178"/>
                </a:cxn>
                <a:cxn ang="0">
                  <a:pos x="7" y="161"/>
                </a:cxn>
                <a:cxn ang="0">
                  <a:pos x="3" y="144"/>
                </a:cxn>
                <a:cxn ang="0">
                  <a:pos x="0" y="125"/>
                </a:cxn>
                <a:cxn ang="0">
                  <a:pos x="0" y="106"/>
                </a:cxn>
                <a:cxn ang="0">
                  <a:pos x="0" y="83"/>
                </a:cxn>
                <a:cxn ang="0">
                  <a:pos x="3" y="64"/>
                </a:cxn>
                <a:cxn ang="0">
                  <a:pos x="7" y="46"/>
                </a:cxn>
                <a:cxn ang="0">
                  <a:pos x="14" y="31"/>
                </a:cxn>
                <a:cxn ang="0">
                  <a:pos x="20" y="17"/>
                </a:cxn>
                <a:cxn ang="0">
                  <a:pos x="28" y="8"/>
                </a:cxn>
                <a:cxn ang="0">
                  <a:pos x="36" y="1"/>
                </a:cxn>
                <a:cxn ang="0">
                  <a:pos x="45" y="0"/>
                </a:cxn>
                <a:cxn ang="0">
                  <a:pos x="53" y="1"/>
                </a:cxn>
                <a:cxn ang="0">
                  <a:pos x="61" y="8"/>
                </a:cxn>
                <a:cxn ang="0">
                  <a:pos x="68" y="17"/>
                </a:cxn>
                <a:cxn ang="0">
                  <a:pos x="71" y="23"/>
                </a:cxn>
                <a:cxn ang="0">
                  <a:pos x="75" y="31"/>
                </a:cxn>
                <a:cxn ang="0">
                  <a:pos x="80" y="46"/>
                </a:cxn>
                <a:cxn ang="0">
                  <a:pos x="84" y="64"/>
                </a:cxn>
                <a:cxn ang="0">
                  <a:pos x="87" y="83"/>
                </a:cxn>
                <a:cxn ang="0">
                  <a:pos x="88" y="106"/>
                </a:cxn>
                <a:cxn ang="0">
                  <a:pos x="87" y="126"/>
                </a:cxn>
                <a:cxn ang="0">
                  <a:pos x="85" y="135"/>
                </a:cxn>
                <a:cxn ang="0">
                  <a:pos x="84" y="145"/>
                </a:cxn>
                <a:cxn ang="0">
                  <a:pos x="80" y="162"/>
                </a:cxn>
                <a:cxn ang="0">
                  <a:pos x="77" y="170"/>
                </a:cxn>
                <a:cxn ang="0">
                  <a:pos x="75" y="179"/>
                </a:cxn>
              </a:cxnLst>
              <a:rect l="txL" t="txT" r="txR" b="txB"/>
              <a:pathLst>
                <a:path w="88" h="179">
                  <a:moveTo>
                    <a:pt x="13" y="178"/>
                  </a:moveTo>
                  <a:lnTo>
                    <a:pt x="7" y="161"/>
                  </a:lnTo>
                  <a:lnTo>
                    <a:pt x="3" y="144"/>
                  </a:lnTo>
                  <a:lnTo>
                    <a:pt x="0" y="125"/>
                  </a:lnTo>
                  <a:lnTo>
                    <a:pt x="0" y="106"/>
                  </a:lnTo>
                  <a:lnTo>
                    <a:pt x="0" y="83"/>
                  </a:lnTo>
                  <a:lnTo>
                    <a:pt x="3" y="64"/>
                  </a:lnTo>
                  <a:lnTo>
                    <a:pt x="7" y="46"/>
                  </a:lnTo>
                  <a:lnTo>
                    <a:pt x="14" y="31"/>
                  </a:lnTo>
                  <a:lnTo>
                    <a:pt x="20" y="17"/>
                  </a:lnTo>
                  <a:lnTo>
                    <a:pt x="28" y="8"/>
                  </a:lnTo>
                  <a:lnTo>
                    <a:pt x="36" y="1"/>
                  </a:lnTo>
                  <a:lnTo>
                    <a:pt x="45" y="0"/>
                  </a:lnTo>
                  <a:lnTo>
                    <a:pt x="53" y="1"/>
                  </a:lnTo>
                  <a:lnTo>
                    <a:pt x="61" y="8"/>
                  </a:lnTo>
                  <a:lnTo>
                    <a:pt x="68" y="17"/>
                  </a:lnTo>
                  <a:lnTo>
                    <a:pt x="71" y="23"/>
                  </a:lnTo>
                  <a:lnTo>
                    <a:pt x="75" y="31"/>
                  </a:lnTo>
                  <a:lnTo>
                    <a:pt x="80" y="46"/>
                  </a:lnTo>
                  <a:lnTo>
                    <a:pt x="84" y="64"/>
                  </a:lnTo>
                  <a:lnTo>
                    <a:pt x="87" y="83"/>
                  </a:lnTo>
                  <a:lnTo>
                    <a:pt x="88" y="106"/>
                  </a:lnTo>
                  <a:lnTo>
                    <a:pt x="87" y="126"/>
                  </a:lnTo>
                  <a:lnTo>
                    <a:pt x="85" y="135"/>
                  </a:lnTo>
                  <a:lnTo>
                    <a:pt x="84" y="145"/>
                  </a:lnTo>
                  <a:lnTo>
                    <a:pt x="80" y="162"/>
                  </a:lnTo>
                  <a:lnTo>
                    <a:pt x="77" y="170"/>
                  </a:lnTo>
                  <a:lnTo>
                    <a:pt x="75" y="179"/>
                  </a:lnTo>
                </a:path>
              </a:pathLst>
            </a:custGeom>
            <a:noFill/>
            <a:ln w="9525" cap="flat" cmpd="sng">
              <a:solidFill>
                <a:srgbClr val="000000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716" name="Freeform 208"/>
            <p:cNvSpPr/>
            <p:nvPr/>
          </p:nvSpPr>
          <p:spPr>
            <a:xfrm>
              <a:off x="2050" y="2988"/>
              <a:ext cx="11" cy="18"/>
            </a:xfrm>
            <a:custGeom>
              <a:avLst/>
              <a:gdLst>
                <a:gd name="txL" fmla="*/ 0 w 33"/>
                <a:gd name="txT" fmla="*/ 0 h 53"/>
                <a:gd name="txR" fmla="*/ 33 w 33"/>
                <a:gd name="txB" fmla="*/ 53 h 53"/>
              </a:gdLst>
              <a:ahLst/>
              <a:cxnLst>
                <a:cxn ang="0">
                  <a:pos x="33" y="53"/>
                </a:cxn>
                <a:cxn ang="0">
                  <a:pos x="30" y="49"/>
                </a:cxn>
                <a:cxn ang="0">
                  <a:pos x="0" y="0"/>
                </a:cxn>
              </a:cxnLst>
              <a:rect l="txL" t="txT" r="txR" b="txB"/>
              <a:pathLst>
                <a:path w="33" h="53">
                  <a:moveTo>
                    <a:pt x="33" y="53"/>
                  </a:moveTo>
                  <a:lnTo>
                    <a:pt x="30" y="49"/>
                  </a:lnTo>
                  <a:lnTo>
                    <a:pt x="0" y="0"/>
                  </a:lnTo>
                </a:path>
              </a:pathLst>
            </a:custGeom>
            <a:noFill/>
            <a:ln w="9525" cap="flat" cmpd="sng">
              <a:solidFill>
                <a:srgbClr val="000000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717" name="Line 209"/>
            <p:cNvSpPr/>
            <p:nvPr/>
          </p:nvSpPr>
          <p:spPr>
            <a:xfrm flipH="1">
              <a:off x="2002" y="2967"/>
              <a:ext cx="19" cy="35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718" name="Freeform 210"/>
            <p:cNvSpPr/>
            <p:nvPr/>
          </p:nvSpPr>
          <p:spPr>
            <a:xfrm>
              <a:off x="2002" y="2985"/>
              <a:ext cx="14" cy="18"/>
            </a:xfrm>
            <a:custGeom>
              <a:avLst/>
              <a:gdLst>
                <a:gd name="txL" fmla="*/ 0 w 43"/>
                <a:gd name="txT" fmla="*/ 0 h 53"/>
                <a:gd name="txR" fmla="*/ 43 w 43"/>
                <a:gd name="txB" fmla="*/ 53 h 53"/>
              </a:gdLst>
              <a:ahLst/>
              <a:cxnLst>
                <a:cxn ang="0">
                  <a:pos x="0" y="53"/>
                </a:cxn>
                <a:cxn ang="0">
                  <a:pos x="10" y="35"/>
                </a:cxn>
                <a:cxn ang="0">
                  <a:pos x="20" y="21"/>
                </a:cxn>
                <a:cxn ang="0">
                  <a:pos x="31" y="9"/>
                </a:cxn>
                <a:cxn ang="0">
                  <a:pos x="43" y="0"/>
                </a:cxn>
              </a:cxnLst>
              <a:rect l="txL" t="txT" r="txR" b="txB"/>
              <a:pathLst>
                <a:path w="43" h="53">
                  <a:moveTo>
                    <a:pt x="0" y="53"/>
                  </a:moveTo>
                  <a:lnTo>
                    <a:pt x="10" y="35"/>
                  </a:lnTo>
                  <a:lnTo>
                    <a:pt x="20" y="21"/>
                  </a:lnTo>
                  <a:lnTo>
                    <a:pt x="31" y="9"/>
                  </a:lnTo>
                  <a:lnTo>
                    <a:pt x="43" y="0"/>
                  </a:lnTo>
                </a:path>
              </a:pathLst>
            </a:custGeom>
            <a:noFill/>
            <a:ln w="9525" cap="flat" cmpd="sng">
              <a:solidFill>
                <a:srgbClr val="000000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719" name="Line 211"/>
            <p:cNvSpPr/>
            <p:nvPr/>
          </p:nvSpPr>
          <p:spPr>
            <a:xfrm flipV="1">
              <a:off x="2022" y="950"/>
              <a:ext cx="1" cy="1855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720" name="Line 212"/>
            <p:cNvSpPr/>
            <p:nvPr/>
          </p:nvSpPr>
          <p:spPr>
            <a:xfrm flipV="1">
              <a:off x="2022" y="2835"/>
              <a:ext cx="1" cy="5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721" name="Line 213"/>
            <p:cNvSpPr/>
            <p:nvPr/>
          </p:nvSpPr>
          <p:spPr>
            <a:xfrm flipH="1" flipV="1">
              <a:off x="2000" y="3000"/>
              <a:ext cx="2" cy="2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722" name="Freeform 214"/>
            <p:cNvSpPr/>
            <p:nvPr/>
          </p:nvSpPr>
          <p:spPr>
            <a:xfrm>
              <a:off x="2038" y="937"/>
              <a:ext cx="1" cy="1906"/>
            </a:xfrm>
            <a:custGeom>
              <a:avLst/>
              <a:gdLst>
                <a:gd name="txL" fmla="*/ 0 w 1"/>
                <a:gd name="txT" fmla="*/ 0 h 5718"/>
                <a:gd name="txR" fmla="*/ 1 w 1"/>
                <a:gd name="txB" fmla="*/ 5718 h 5718"/>
              </a:gdLst>
              <a:ahLst/>
              <a:cxnLst>
                <a:cxn ang="0">
                  <a:pos x="0" y="5718"/>
                </a:cxn>
                <a:cxn ang="0">
                  <a:pos x="0" y="5689"/>
                </a:cxn>
                <a:cxn ang="0">
                  <a:pos x="0" y="0"/>
                </a:cxn>
              </a:cxnLst>
              <a:rect l="txL" t="txT" r="txR" b="txB"/>
              <a:pathLst>
                <a:path w="1" h="5718">
                  <a:moveTo>
                    <a:pt x="0" y="5718"/>
                  </a:moveTo>
                  <a:lnTo>
                    <a:pt x="0" y="5689"/>
                  </a:lnTo>
                  <a:lnTo>
                    <a:pt x="0" y="0"/>
                  </a:lnTo>
                </a:path>
              </a:pathLst>
            </a:custGeom>
            <a:noFill/>
            <a:ln w="9525" cap="flat" cmpd="sng">
              <a:solidFill>
                <a:srgbClr val="000000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723" name="Line 215"/>
            <p:cNvSpPr/>
            <p:nvPr/>
          </p:nvSpPr>
          <p:spPr>
            <a:xfrm flipH="1" flipV="1">
              <a:off x="1995" y="3015"/>
              <a:ext cx="1" cy="3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724" name="Freeform 216"/>
            <p:cNvSpPr/>
            <p:nvPr/>
          </p:nvSpPr>
          <p:spPr>
            <a:xfrm>
              <a:off x="1996" y="3003"/>
              <a:ext cx="6" cy="15"/>
            </a:xfrm>
            <a:custGeom>
              <a:avLst/>
              <a:gdLst>
                <a:gd name="txL" fmla="*/ 0 w 18"/>
                <a:gd name="txT" fmla="*/ 0 h 46"/>
                <a:gd name="txR" fmla="*/ 18 w 18"/>
                <a:gd name="txB" fmla="*/ 46 h 46"/>
              </a:gdLst>
              <a:ahLst/>
              <a:cxnLst>
                <a:cxn ang="0">
                  <a:pos x="0" y="46"/>
                </a:cxn>
                <a:cxn ang="0">
                  <a:pos x="13" y="12"/>
                </a:cxn>
                <a:cxn ang="0">
                  <a:pos x="18" y="0"/>
                </a:cxn>
              </a:cxnLst>
              <a:rect l="txL" t="txT" r="txR" b="txB"/>
              <a:pathLst>
                <a:path w="18" h="46">
                  <a:moveTo>
                    <a:pt x="0" y="46"/>
                  </a:moveTo>
                  <a:lnTo>
                    <a:pt x="13" y="12"/>
                  </a:lnTo>
                  <a:lnTo>
                    <a:pt x="18" y="0"/>
                  </a:lnTo>
                </a:path>
              </a:pathLst>
            </a:custGeom>
            <a:noFill/>
            <a:ln w="9525" cap="flat" cmpd="sng">
              <a:solidFill>
                <a:srgbClr val="000000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725" name="Freeform 217"/>
            <p:cNvSpPr/>
            <p:nvPr/>
          </p:nvSpPr>
          <p:spPr>
            <a:xfrm>
              <a:off x="2040" y="2911"/>
              <a:ext cx="9" cy="75"/>
            </a:xfrm>
            <a:custGeom>
              <a:avLst/>
              <a:gdLst>
                <a:gd name="txL" fmla="*/ 0 w 27"/>
                <a:gd name="txT" fmla="*/ 0 h 223"/>
                <a:gd name="txR" fmla="*/ 27 w 27"/>
                <a:gd name="txB" fmla="*/ 223 h 223"/>
              </a:gdLst>
              <a:ahLst/>
              <a:cxnLst>
                <a:cxn ang="0">
                  <a:pos x="27" y="223"/>
                </a:cxn>
                <a:cxn ang="0">
                  <a:pos x="0" y="176"/>
                </a:cxn>
                <a:cxn ang="0">
                  <a:pos x="0" y="0"/>
                </a:cxn>
              </a:cxnLst>
              <a:rect l="txL" t="txT" r="txR" b="txB"/>
              <a:pathLst>
                <a:path w="27" h="223">
                  <a:moveTo>
                    <a:pt x="27" y="223"/>
                  </a:moveTo>
                  <a:lnTo>
                    <a:pt x="0" y="176"/>
                  </a:lnTo>
                  <a:lnTo>
                    <a:pt x="0" y="0"/>
                  </a:lnTo>
                </a:path>
              </a:pathLst>
            </a:custGeom>
            <a:noFill/>
            <a:ln w="9525" cap="flat" cmpd="sng">
              <a:solidFill>
                <a:srgbClr val="000000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726" name="Line 218"/>
            <p:cNvSpPr/>
            <p:nvPr/>
          </p:nvSpPr>
          <p:spPr>
            <a:xfrm>
              <a:off x="1969" y="2918"/>
              <a:ext cx="26" cy="97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727" name="Line 219"/>
            <p:cNvSpPr/>
            <p:nvPr/>
          </p:nvSpPr>
          <p:spPr>
            <a:xfrm>
              <a:off x="2024" y="2909"/>
              <a:ext cx="1" cy="61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728" name="Line 220"/>
            <p:cNvSpPr/>
            <p:nvPr/>
          </p:nvSpPr>
          <p:spPr>
            <a:xfrm>
              <a:off x="2002" y="3002"/>
              <a:ext cx="1" cy="1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729" name="Line 221"/>
            <p:cNvSpPr/>
            <p:nvPr/>
          </p:nvSpPr>
          <p:spPr>
            <a:xfrm flipV="1">
              <a:off x="1995" y="3002"/>
              <a:ext cx="7" cy="13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730" name="Line 222"/>
            <p:cNvSpPr/>
            <p:nvPr/>
          </p:nvSpPr>
          <p:spPr>
            <a:xfrm flipH="1">
              <a:off x="1974" y="930"/>
              <a:ext cx="36" cy="1"/>
            </a:xfrm>
            <a:prstGeom prst="line">
              <a:avLst/>
            </a:prstGeom>
            <a:ln w="9525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731" name="Line 223"/>
            <p:cNvSpPr/>
            <p:nvPr/>
          </p:nvSpPr>
          <p:spPr>
            <a:xfrm flipH="1">
              <a:off x="1973" y="1164"/>
              <a:ext cx="36" cy="1"/>
            </a:xfrm>
            <a:prstGeom prst="line">
              <a:avLst/>
            </a:prstGeom>
            <a:ln w="9525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732" name="Line 224"/>
            <p:cNvSpPr/>
            <p:nvPr/>
          </p:nvSpPr>
          <p:spPr>
            <a:xfrm flipH="1">
              <a:off x="1974" y="1866"/>
              <a:ext cx="36" cy="1"/>
            </a:xfrm>
            <a:prstGeom prst="line">
              <a:avLst/>
            </a:prstGeom>
            <a:ln w="9525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733" name="Line 225"/>
            <p:cNvSpPr/>
            <p:nvPr/>
          </p:nvSpPr>
          <p:spPr>
            <a:xfrm flipH="1">
              <a:off x="1974" y="1398"/>
              <a:ext cx="36" cy="1"/>
            </a:xfrm>
            <a:prstGeom prst="line">
              <a:avLst/>
            </a:prstGeom>
            <a:ln w="9525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734" name="Line 226"/>
            <p:cNvSpPr/>
            <p:nvPr/>
          </p:nvSpPr>
          <p:spPr>
            <a:xfrm flipH="1">
              <a:off x="1974" y="1634"/>
              <a:ext cx="36" cy="1"/>
            </a:xfrm>
            <a:prstGeom prst="line">
              <a:avLst/>
            </a:prstGeom>
            <a:ln w="9525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735" name="Line 227"/>
            <p:cNvSpPr/>
            <p:nvPr/>
          </p:nvSpPr>
          <p:spPr>
            <a:xfrm flipH="1">
              <a:off x="1973" y="2334"/>
              <a:ext cx="36" cy="1"/>
            </a:xfrm>
            <a:prstGeom prst="line">
              <a:avLst/>
            </a:prstGeom>
            <a:ln w="9525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736" name="Line 228"/>
            <p:cNvSpPr/>
            <p:nvPr/>
          </p:nvSpPr>
          <p:spPr>
            <a:xfrm flipV="1">
              <a:off x="2022" y="2805"/>
              <a:ext cx="1" cy="30"/>
            </a:xfrm>
            <a:prstGeom prst="line">
              <a:avLst/>
            </a:prstGeom>
            <a:ln w="9525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737" name="Line 229"/>
            <p:cNvSpPr/>
            <p:nvPr/>
          </p:nvSpPr>
          <p:spPr>
            <a:xfrm flipH="1">
              <a:off x="1974" y="2102"/>
              <a:ext cx="36" cy="1"/>
            </a:xfrm>
            <a:prstGeom prst="line">
              <a:avLst/>
            </a:prstGeom>
            <a:ln w="9525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738" name="Freeform 230"/>
            <p:cNvSpPr/>
            <p:nvPr/>
          </p:nvSpPr>
          <p:spPr>
            <a:xfrm>
              <a:off x="2033" y="2718"/>
              <a:ext cx="1" cy="123"/>
            </a:xfrm>
            <a:custGeom>
              <a:avLst/>
              <a:gdLst>
                <a:gd name="txL" fmla="*/ 0 w 2"/>
                <a:gd name="txT" fmla="*/ 0 h 368"/>
                <a:gd name="txR" fmla="*/ 2 w 2"/>
                <a:gd name="txB" fmla="*/ 368 h 368"/>
              </a:gdLst>
              <a:ahLst/>
              <a:cxnLst>
                <a:cxn ang="0">
                  <a:pos x="0" y="0"/>
                </a:cxn>
                <a:cxn ang="0">
                  <a:pos x="2" y="336"/>
                </a:cxn>
                <a:cxn ang="0">
                  <a:pos x="2" y="368"/>
                </a:cxn>
              </a:cxnLst>
              <a:rect l="txL" t="txT" r="txR" b="txB"/>
              <a:pathLst>
                <a:path w="2" h="368">
                  <a:moveTo>
                    <a:pt x="0" y="0"/>
                  </a:moveTo>
                  <a:lnTo>
                    <a:pt x="2" y="336"/>
                  </a:lnTo>
                  <a:lnTo>
                    <a:pt x="2" y="368"/>
                  </a:lnTo>
                </a:path>
              </a:pathLst>
            </a:custGeom>
            <a:noFill/>
            <a:ln w="9525" cap="flat" cmpd="sng">
              <a:solidFill>
                <a:srgbClr val="FF0000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739" name="Line 231"/>
            <p:cNvSpPr/>
            <p:nvPr/>
          </p:nvSpPr>
          <p:spPr>
            <a:xfrm flipH="1">
              <a:off x="2032" y="2718"/>
              <a:ext cx="1" cy="15"/>
            </a:xfrm>
            <a:prstGeom prst="line">
              <a:avLst/>
            </a:prstGeom>
            <a:ln w="952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740" name="Freeform 232"/>
            <p:cNvSpPr/>
            <p:nvPr/>
          </p:nvSpPr>
          <p:spPr>
            <a:xfrm>
              <a:off x="2034" y="2903"/>
              <a:ext cx="1" cy="71"/>
            </a:xfrm>
            <a:custGeom>
              <a:avLst/>
              <a:gdLst>
                <a:gd name="txL" fmla="*/ 0 w 3"/>
                <a:gd name="txT" fmla="*/ 0 h 215"/>
                <a:gd name="txR" fmla="*/ 3 w 3"/>
                <a:gd name="txB" fmla="*/ 215 h 215"/>
              </a:gdLst>
              <a:ahLst/>
              <a:cxnLst>
                <a:cxn ang="0">
                  <a:pos x="3" y="0"/>
                </a:cxn>
                <a:cxn ang="0">
                  <a:pos x="3" y="22"/>
                </a:cxn>
                <a:cxn ang="0">
                  <a:pos x="0" y="201"/>
                </a:cxn>
                <a:cxn ang="0">
                  <a:pos x="0" y="215"/>
                </a:cxn>
              </a:cxnLst>
              <a:rect l="txL" t="txT" r="txR" b="txB"/>
              <a:pathLst>
                <a:path w="3" h="215">
                  <a:moveTo>
                    <a:pt x="3" y="0"/>
                  </a:moveTo>
                  <a:lnTo>
                    <a:pt x="3" y="22"/>
                  </a:lnTo>
                  <a:lnTo>
                    <a:pt x="0" y="201"/>
                  </a:lnTo>
                  <a:lnTo>
                    <a:pt x="0" y="215"/>
                  </a:lnTo>
                </a:path>
              </a:pathLst>
            </a:custGeom>
            <a:noFill/>
            <a:ln w="9525" cap="flat" cmpd="sng">
              <a:solidFill>
                <a:srgbClr val="FF0000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741" name="Line 233"/>
            <p:cNvSpPr/>
            <p:nvPr/>
          </p:nvSpPr>
          <p:spPr>
            <a:xfrm flipH="1" flipV="1">
              <a:off x="2032" y="2661"/>
              <a:ext cx="1" cy="3"/>
            </a:xfrm>
            <a:prstGeom prst="line">
              <a:avLst/>
            </a:prstGeom>
            <a:ln w="952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742" name="Line 234"/>
            <p:cNvSpPr/>
            <p:nvPr/>
          </p:nvSpPr>
          <p:spPr>
            <a:xfrm flipV="1">
              <a:off x="2032" y="2643"/>
              <a:ext cx="1" cy="18"/>
            </a:xfrm>
            <a:prstGeom prst="line">
              <a:avLst/>
            </a:prstGeom>
            <a:ln w="952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743" name="Freeform 235"/>
            <p:cNvSpPr/>
            <p:nvPr/>
          </p:nvSpPr>
          <p:spPr>
            <a:xfrm>
              <a:off x="2033" y="2664"/>
              <a:ext cx="1" cy="54"/>
            </a:xfrm>
            <a:custGeom>
              <a:avLst/>
              <a:gdLst>
                <a:gd name="txL" fmla="*/ 0 w 2"/>
                <a:gd name="txT" fmla="*/ 0 h 163"/>
                <a:gd name="txR" fmla="*/ 2 w 2"/>
                <a:gd name="txB" fmla="*/ 163 h 163"/>
              </a:gdLst>
              <a:ahLst/>
              <a:cxnLst>
                <a:cxn ang="0">
                  <a:pos x="1" y="163"/>
                </a:cxn>
                <a:cxn ang="0">
                  <a:pos x="2" y="114"/>
                </a:cxn>
                <a:cxn ang="0">
                  <a:pos x="1" y="56"/>
                </a:cxn>
                <a:cxn ang="0">
                  <a:pos x="0" y="0"/>
                </a:cxn>
              </a:cxnLst>
              <a:rect l="txL" t="txT" r="txR" b="txB"/>
              <a:pathLst>
                <a:path w="2" h="163">
                  <a:moveTo>
                    <a:pt x="1" y="163"/>
                  </a:moveTo>
                  <a:lnTo>
                    <a:pt x="2" y="114"/>
                  </a:lnTo>
                  <a:lnTo>
                    <a:pt x="1" y="56"/>
                  </a:lnTo>
                  <a:lnTo>
                    <a:pt x="0" y="0"/>
                  </a:lnTo>
                </a:path>
              </a:pathLst>
            </a:custGeom>
            <a:noFill/>
            <a:ln w="9525" cap="flat" cmpd="sng">
              <a:solidFill>
                <a:srgbClr val="FF0000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744" name="Freeform 236"/>
            <p:cNvSpPr/>
            <p:nvPr/>
          </p:nvSpPr>
          <p:spPr>
            <a:xfrm>
              <a:off x="2032" y="2542"/>
              <a:ext cx="1" cy="101"/>
            </a:xfrm>
            <a:custGeom>
              <a:avLst/>
              <a:gdLst>
                <a:gd name="txL" fmla="*/ 0 w 1"/>
                <a:gd name="txT" fmla="*/ 0 h 304"/>
                <a:gd name="txR" fmla="*/ 1 w 1"/>
                <a:gd name="txB" fmla="*/ 304 h 304"/>
              </a:gdLst>
              <a:ahLst/>
              <a:cxnLst>
                <a:cxn ang="0">
                  <a:pos x="1" y="304"/>
                </a:cxn>
                <a:cxn ang="0">
                  <a:pos x="0" y="142"/>
                </a:cxn>
                <a:cxn ang="0">
                  <a:pos x="0" y="0"/>
                </a:cxn>
              </a:cxnLst>
              <a:rect l="txL" t="txT" r="txR" b="txB"/>
              <a:pathLst>
                <a:path w="1" h="304">
                  <a:moveTo>
                    <a:pt x="1" y="304"/>
                  </a:moveTo>
                  <a:lnTo>
                    <a:pt x="0" y="142"/>
                  </a:lnTo>
                  <a:lnTo>
                    <a:pt x="0" y="0"/>
                  </a:lnTo>
                </a:path>
              </a:pathLst>
            </a:custGeom>
            <a:noFill/>
            <a:ln w="9525" cap="flat" cmpd="sng">
              <a:solidFill>
                <a:srgbClr val="FF0000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745" name="Line 237"/>
            <p:cNvSpPr/>
            <p:nvPr/>
          </p:nvSpPr>
          <p:spPr>
            <a:xfrm flipH="1" flipV="1">
              <a:off x="2037" y="2985"/>
              <a:ext cx="1" cy="2"/>
            </a:xfrm>
            <a:prstGeom prst="line">
              <a:avLst/>
            </a:prstGeom>
            <a:ln w="952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746" name="Freeform 238"/>
            <p:cNvSpPr/>
            <p:nvPr/>
          </p:nvSpPr>
          <p:spPr>
            <a:xfrm>
              <a:off x="2032" y="2348"/>
              <a:ext cx="2" cy="194"/>
            </a:xfrm>
            <a:custGeom>
              <a:avLst/>
              <a:gdLst>
                <a:gd name="txL" fmla="*/ 0 w 5"/>
                <a:gd name="txT" fmla="*/ 0 h 582"/>
                <a:gd name="txR" fmla="*/ 5 w 5"/>
                <a:gd name="txB" fmla="*/ 582 h 582"/>
              </a:gdLst>
              <a:ahLst/>
              <a:cxnLst>
                <a:cxn ang="0">
                  <a:pos x="0" y="582"/>
                </a:cxn>
                <a:cxn ang="0">
                  <a:pos x="3" y="431"/>
                </a:cxn>
                <a:cxn ang="0">
                  <a:pos x="3" y="203"/>
                </a:cxn>
                <a:cxn ang="0">
                  <a:pos x="5" y="0"/>
                </a:cxn>
              </a:cxnLst>
              <a:rect l="txL" t="txT" r="txR" b="txB"/>
              <a:pathLst>
                <a:path w="5" h="582">
                  <a:moveTo>
                    <a:pt x="0" y="582"/>
                  </a:moveTo>
                  <a:lnTo>
                    <a:pt x="3" y="431"/>
                  </a:lnTo>
                  <a:lnTo>
                    <a:pt x="3" y="203"/>
                  </a:lnTo>
                  <a:lnTo>
                    <a:pt x="5" y="0"/>
                  </a:lnTo>
                </a:path>
              </a:pathLst>
            </a:custGeom>
            <a:noFill/>
            <a:ln w="9525" cap="flat" cmpd="sng">
              <a:solidFill>
                <a:srgbClr val="FF0000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747" name="Freeform 239"/>
            <p:cNvSpPr/>
            <p:nvPr/>
          </p:nvSpPr>
          <p:spPr>
            <a:xfrm>
              <a:off x="2036" y="2977"/>
              <a:ext cx="11" cy="18"/>
            </a:xfrm>
            <a:custGeom>
              <a:avLst/>
              <a:gdLst>
                <a:gd name="txL" fmla="*/ 0 w 33"/>
                <a:gd name="txT" fmla="*/ 0 h 54"/>
                <a:gd name="txR" fmla="*/ 33 w 33"/>
                <a:gd name="txB" fmla="*/ 54 h 54"/>
              </a:gdLst>
              <a:ahLst/>
              <a:cxnLst>
                <a:cxn ang="0">
                  <a:pos x="33" y="54"/>
                </a:cxn>
                <a:cxn ang="0">
                  <a:pos x="32" y="53"/>
                </a:cxn>
                <a:cxn ang="0">
                  <a:pos x="0" y="0"/>
                </a:cxn>
              </a:cxnLst>
              <a:rect l="txL" t="txT" r="txR" b="txB"/>
              <a:pathLst>
                <a:path w="33" h="54">
                  <a:moveTo>
                    <a:pt x="33" y="54"/>
                  </a:moveTo>
                  <a:lnTo>
                    <a:pt x="32" y="53"/>
                  </a:lnTo>
                  <a:lnTo>
                    <a:pt x="0" y="0"/>
                  </a:lnTo>
                </a:path>
              </a:pathLst>
            </a:custGeom>
            <a:noFill/>
            <a:ln w="9525" cap="flat" cmpd="sng">
              <a:solidFill>
                <a:srgbClr val="FF0000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748" name="Line 240"/>
            <p:cNvSpPr/>
            <p:nvPr/>
          </p:nvSpPr>
          <p:spPr>
            <a:xfrm flipH="1" flipV="1">
              <a:off x="2047" y="2995"/>
              <a:ext cx="1" cy="2"/>
            </a:xfrm>
            <a:prstGeom prst="line">
              <a:avLst/>
            </a:prstGeom>
            <a:ln w="952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749" name="Freeform 241"/>
            <p:cNvSpPr/>
            <p:nvPr/>
          </p:nvSpPr>
          <p:spPr>
            <a:xfrm>
              <a:off x="2038" y="2987"/>
              <a:ext cx="12" cy="18"/>
            </a:xfrm>
            <a:custGeom>
              <a:avLst/>
              <a:gdLst>
                <a:gd name="txL" fmla="*/ 0 w 36"/>
                <a:gd name="txT" fmla="*/ 0 h 53"/>
                <a:gd name="txR" fmla="*/ 36 w 36"/>
                <a:gd name="txB" fmla="*/ 53 h 53"/>
              </a:gdLst>
              <a:ahLst/>
              <a:cxnLst>
                <a:cxn ang="0">
                  <a:pos x="36" y="53"/>
                </a:cxn>
                <a:cxn ang="0">
                  <a:pos x="22" y="39"/>
                </a:cxn>
                <a:cxn ang="0">
                  <a:pos x="11" y="21"/>
                </a:cxn>
                <a:cxn ang="0">
                  <a:pos x="0" y="0"/>
                </a:cxn>
              </a:cxnLst>
              <a:rect l="txL" t="txT" r="txR" b="txB"/>
              <a:pathLst>
                <a:path w="36" h="53">
                  <a:moveTo>
                    <a:pt x="36" y="53"/>
                  </a:moveTo>
                  <a:lnTo>
                    <a:pt x="22" y="39"/>
                  </a:lnTo>
                  <a:lnTo>
                    <a:pt x="11" y="21"/>
                  </a:lnTo>
                  <a:lnTo>
                    <a:pt x="0" y="0"/>
                  </a:lnTo>
                </a:path>
              </a:pathLst>
            </a:custGeom>
            <a:noFill/>
            <a:ln w="9525" cap="flat" cmpd="sng">
              <a:solidFill>
                <a:srgbClr val="FF0000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750" name="Line 242"/>
            <p:cNvSpPr/>
            <p:nvPr/>
          </p:nvSpPr>
          <p:spPr>
            <a:xfrm>
              <a:off x="2037" y="2985"/>
              <a:ext cx="5" cy="5"/>
            </a:xfrm>
            <a:prstGeom prst="line">
              <a:avLst/>
            </a:prstGeom>
            <a:ln w="952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751" name="Line 243"/>
            <p:cNvSpPr/>
            <p:nvPr/>
          </p:nvSpPr>
          <p:spPr>
            <a:xfrm flipH="1" flipV="1">
              <a:off x="2038" y="2987"/>
              <a:ext cx="4" cy="3"/>
            </a:xfrm>
            <a:prstGeom prst="line">
              <a:avLst/>
            </a:prstGeom>
            <a:ln w="952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752" name="Line 244"/>
            <p:cNvSpPr/>
            <p:nvPr/>
          </p:nvSpPr>
          <p:spPr>
            <a:xfrm>
              <a:off x="2032" y="2661"/>
              <a:ext cx="1" cy="57"/>
            </a:xfrm>
            <a:prstGeom prst="line">
              <a:avLst/>
            </a:prstGeom>
            <a:ln w="952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753" name="Freeform 245"/>
            <p:cNvSpPr/>
            <p:nvPr/>
          </p:nvSpPr>
          <p:spPr>
            <a:xfrm>
              <a:off x="2027" y="2965"/>
              <a:ext cx="1" cy="18"/>
            </a:xfrm>
            <a:custGeom>
              <a:avLst/>
              <a:gdLst>
                <a:gd name="txL" fmla="*/ 0 w 3"/>
                <a:gd name="txT" fmla="*/ 0 h 53"/>
                <a:gd name="txR" fmla="*/ 3 w 3"/>
                <a:gd name="txB" fmla="*/ 53 h 53"/>
              </a:gdLst>
              <a:ahLst/>
              <a:cxnLst>
                <a:cxn ang="0">
                  <a:pos x="3" y="0"/>
                </a:cxn>
                <a:cxn ang="0">
                  <a:pos x="3" y="14"/>
                </a:cxn>
                <a:cxn ang="0">
                  <a:pos x="2" y="33"/>
                </a:cxn>
                <a:cxn ang="0">
                  <a:pos x="0" y="53"/>
                </a:cxn>
              </a:cxnLst>
              <a:rect l="txL" t="txT" r="txR" b="txB"/>
              <a:pathLst>
                <a:path w="3" h="53">
                  <a:moveTo>
                    <a:pt x="3" y="0"/>
                  </a:moveTo>
                  <a:lnTo>
                    <a:pt x="3" y="14"/>
                  </a:lnTo>
                  <a:lnTo>
                    <a:pt x="2" y="33"/>
                  </a:lnTo>
                  <a:lnTo>
                    <a:pt x="0" y="53"/>
                  </a:lnTo>
                </a:path>
              </a:pathLst>
            </a:custGeom>
            <a:noFill/>
            <a:ln w="9525" cap="flat" cmpd="sng">
              <a:solidFill>
                <a:srgbClr val="FF0000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754" name="Freeform 246"/>
            <p:cNvSpPr/>
            <p:nvPr/>
          </p:nvSpPr>
          <p:spPr>
            <a:xfrm>
              <a:off x="2016" y="2970"/>
              <a:ext cx="9" cy="20"/>
            </a:xfrm>
            <a:custGeom>
              <a:avLst/>
              <a:gdLst>
                <a:gd name="txL" fmla="*/ 0 w 27"/>
                <a:gd name="txT" fmla="*/ 0 h 62"/>
                <a:gd name="txR" fmla="*/ 27 w 27"/>
                <a:gd name="txB" fmla="*/ 62 h 62"/>
              </a:gdLst>
              <a:ahLst/>
              <a:cxnLst>
                <a:cxn ang="0">
                  <a:pos x="27" y="0"/>
                </a:cxn>
                <a:cxn ang="0">
                  <a:pos x="15" y="18"/>
                </a:cxn>
                <a:cxn ang="0">
                  <a:pos x="5" y="36"/>
                </a:cxn>
                <a:cxn ang="0">
                  <a:pos x="0" y="55"/>
                </a:cxn>
                <a:cxn ang="0">
                  <a:pos x="0" y="62"/>
                </a:cxn>
              </a:cxnLst>
              <a:rect l="txL" t="txT" r="txR" b="txB"/>
              <a:pathLst>
                <a:path w="27" h="62">
                  <a:moveTo>
                    <a:pt x="27" y="0"/>
                  </a:moveTo>
                  <a:lnTo>
                    <a:pt x="15" y="18"/>
                  </a:lnTo>
                  <a:lnTo>
                    <a:pt x="5" y="36"/>
                  </a:lnTo>
                  <a:lnTo>
                    <a:pt x="0" y="55"/>
                  </a:lnTo>
                  <a:lnTo>
                    <a:pt x="0" y="62"/>
                  </a:lnTo>
                </a:path>
              </a:pathLst>
            </a:custGeom>
            <a:noFill/>
            <a:ln w="9525" cap="flat" cmpd="sng">
              <a:solidFill>
                <a:srgbClr val="FF0000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755" name="Line 247"/>
            <p:cNvSpPr/>
            <p:nvPr/>
          </p:nvSpPr>
          <p:spPr>
            <a:xfrm>
              <a:off x="2025" y="2970"/>
              <a:ext cx="1" cy="1"/>
            </a:xfrm>
            <a:prstGeom prst="line">
              <a:avLst/>
            </a:prstGeom>
            <a:ln w="952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756" name="Freeform 248"/>
            <p:cNvSpPr/>
            <p:nvPr/>
          </p:nvSpPr>
          <p:spPr>
            <a:xfrm>
              <a:off x="2019" y="2986"/>
              <a:ext cx="3" cy="2"/>
            </a:xfrm>
            <a:custGeom>
              <a:avLst/>
              <a:gdLst>
                <a:gd name="txL" fmla="*/ 0 w 7"/>
                <a:gd name="txT" fmla="*/ 0 h 6"/>
                <a:gd name="txR" fmla="*/ 7 w 7"/>
                <a:gd name="txB" fmla="*/ 6 h 6"/>
              </a:gdLst>
              <a:ahLst/>
              <a:cxnLst>
                <a:cxn ang="0">
                  <a:pos x="7" y="0"/>
                </a:cxn>
                <a:cxn ang="0">
                  <a:pos x="3" y="4"/>
                </a:cxn>
                <a:cxn ang="0">
                  <a:pos x="0" y="6"/>
                </a:cxn>
              </a:cxnLst>
              <a:rect l="txL" t="txT" r="txR" b="txB"/>
              <a:pathLst>
                <a:path w="7" h="6">
                  <a:moveTo>
                    <a:pt x="7" y="0"/>
                  </a:moveTo>
                  <a:lnTo>
                    <a:pt x="3" y="4"/>
                  </a:lnTo>
                  <a:lnTo>
                    <a:pt x="0" y="6"/>
                  </a:lnTo>
                </a:path>
              </a:pathLst>
            </a:custGeom>
            <a:noFill/>
            <a:ln w="9525" cap="flat" cmpd="sng">
              <a:solidFill>
                <a:srgbClr val="FF0000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757" name="Freeform 249"/>
            <p:cNvSpPr/>
            <p:nvPr/>
          </p:nvSpPr>
          <p:spPr>
            <a:xfrm>
              <a:off x="2022" y="2976"/>
              <a:ext cx="2" cy="10"/>
            </a:xfrm>
            <a:custGeom>
              <a:avLst/>
              <a:gdLst>
                <a:gd name="txL" fmla="*/ 0 w 8"/>
                <a:gd name="txT" fmla="*/ 0 h 30"/>
                <a:gd name="txR" fmla="*/ 8 w 8"/>
                <a:gd name="txB" fmla="*/ 30 h 30"/>
              </a:gdLst>
              <a:ahLst/>
              <a:cxnLst>
                <a:cxn ang="0">
                  <a:pos x="8" y="0"/>
                </a:cxn>
                <a:cxn ang="0">
                  <a:pos x="6" y="9"/>
                </a:cxn>
                <a:cxn ang="0">
                  <a:pos x="5" y="18"/>
                </a:cxn>
                <a:cxn ang="0">
                  <a:pos x="2" y="24"/>
                </a:cxn>
                <a:cxn ang="0">
                  <a:pos x="0" y="30"/>
                </a:cxn>
              </a:cxnLst>
              <a:rect l="txL" t="txT" r="txR" b="txB"/>
              <a:pathLst>
                <a:path w="8" h="30">
                  <a:moveTo>
                    <a:pt x="8" y="0"/>
                  </a:moveTo>
                  <a:lnTo>
                    <a:pt x="6" y="9"/>
                  </a:lnTo>
                  <a:lnTo>
                    <a:pt x="5" y="18"/>
                  </a:lnTo>
                  <a:lnTo>
                    <a:pt x="2" y="24"/>
                  </a:lnTo>
                  <a:lnTo>
                    <a:pt x="0" y="30"/>
                  </a:lnTo>
                </a:path>
              </a:pathLst>
            </a:custGeom>
            <a:noFill/>
            <a:ln w="9525" cap="flat" cmpd="sng">
              <a:solidFill>
                <a:srgbClr val="FF0000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758" name="Line 250"/>
            <p:cNvSpPr/>
            <p:nvPr/>
          </p:nvSpPr>
          <p:spPr>
            <a:xfrm flipH="1">
              <a:off x="2022" y="2983"/>
              <a:ext cx="5" cy="3"/>
            </a:xfrm>
            <a:prstGeom prst="line">
              <a:avLst/>
            </a:prstGeom>
            <a:ln w="952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759" name="Freeform 251"/>
            <p:cNvSpPr/>
            <p:nvPr/>
          </p:nvSpPr>
          <p:spPr>
            <a:xfrm>
              <a:off x="2025" y="2963"/>
              <a:ext cx="2" cy="7"/>
            </a:xfrm>
            <a:custGeom>
              <a:avLst/>
              <a:gdLst>
                <a:gd name="txL" fmla="*/ 0 w 4"/>
                <a:gd name="txT" fmla="*/ 0 h 20"/>
                <a:gd name="txR" fmla="*/ 4 w 4"/>
                <a:gd name="txB" fmla="*/ 20 h 20"/>
              </a:gdLst>
              <a:ahLst/>
              <a:cxnLst>
                <a:cxn ang="0">
                  <a:pos x="4" y="0"/>
                </a:cxn>
                <a:cxn ang="0">
                  <a:pos x="2" y="20"/>
                </a:cxn>
                <a:cxn ang="0">
                  <a:pos x="0" y="20"/>
                </a:cxn>
              </a:cxnLst>
              <a:rect l="txL" t="txT" r="txR" b="txB"/>
              <a:pathLst>
                <a:path w="4" h="20">
                  <a:moveTo>
                    <a:pt x="4" y="0"/>
                  </a:moveTo>
                  <a:lnTo>
                    <a:pt x="2" y="20"/>
                  </a:lnTo>
                  <a:lnTo>
                    <a:pt x="0" y="20"/>
                  </a:lnTo>
                </a:path>
              </a:pathLst>
            </a:custGeom>
            <a:noFill/>
            <a:ln w="9525" cap="flat" cmpd="sng">
              <a:solidFill>
                <a:srgbClr val="FF0000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760" name="Freeform 252"/>
            <p:cNvSpPr/>
            <p:nvPr/>
          </p:nvSpPr>
          <p:spPr>
            <a:xfrm>
              <a:off x="2024" y="2983"/>
              <a:ext cx="3" cy="10"/>
            </a:xfrm>
            <a:custGeom>
              <a:avLst/>
              <a:gdLst>
                <a:gd name="txL" fmla="*/ 0 w 8"/>
                <a:gd name="txT" fmla="*/ 0 h 30"/>
                <a:gd name="txR" fmla="*/ 8 w 8"/>
                <a:gd name="txB" fmla="*/ 30 h 30"/>
              </a:gdLst>
              <a:ahLst/>
              <a:cxnLst>
                <a:cxn ang="0">
                  <a:pos x="8" y="0"/>
                </a:cxn>
                <a:cxn ang="0">
                  <a:pos x="3" y="16"/>
                </a:cxn>
                <a:cxn ang="0">
                  <a:pos x="2" y="19"/>
                </a:cxn>
                <a:cxn ang="0">
                  <a:pos x="0" y="29"/>
                </a:cxn>
                <a:cxn ang="0">
                  <a:pos x="0" y="30"/>
                </a:cxn>
              </a:cxnLst>
              <a:rect l="txL" t="txT" r="txR" b="txB"/>
              <a:pathLst>
                <a:path w="8" h="30">
                  <a:moveTo>
                    <a:pt x="8" y="0"/>
                  </a:moveTo>
                  <a:lnTo>
                    <a:pt x="3" y="16"/>
                  </a:lnTo>
                  <a:lnTo>
                    <a:pt x="2" y="19"/>
                  </a:lnTo>
                  <a:lnTo>
                    <a:pt x="0" y="29"/>
                  </a:lnTo>
                  <a:lnTo>
                    <a:pt x="0" y="30"/>
                  </a:lnTo>
                </a:path>
              </a:pathLst>
            </a:custGeom>
            <a:noFill/>
            <a:ln w="9525" cap="flat" cmpd="sng">
              <a:solidFill>
                <a:srgbClr val="FF0000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761" name="Freeform 253"/>
            <p:cNvSpPr/>
            <p:nvPr/>
          </p:nvSpPr>
          <p:spPr>
            <a:xfrm>
              <a:off x="2016" y="2986"/>
              <a:ext cx="22" cy="8"/>
            </a:xfrm>
            <a:custGeom>
              <a:avLst/>
              <a:gdLst>
                <a:gd name="txL" fmla="*/ 0 w 65"/>
                <a:gd name="txT" fmla="*/ 0 h 22"/>
                <a:gd name="txR" fmla="*/ 65 w 65"/>
                <a:gd name="txB" fmla="*/ 22 h 22"/>
              </a:gdLst>
              <a:ahLst/>
              <a:cxnLst>
                <a:cxn ang="0">
                  <a:pos x="0" y="13"/>
                </a:cxn>
                <a:cxn ang="0">
                  <a:pos x="20" y="22"/>
                </a:cxn>
                <a:cxn ang="0">
                  <a:pos x="32" y="17"/>
                </a:cxn>
                <a:cxn ang="0">
                  <a:pos x="38" y="6"/>
                </a:cxn>
                <a:cxn ang="0">
                  <a:pos x="45" y="0"/>
                </a:cxn>
                <a:cxn ang="0">
                  <a:pos x="65" y="2"/>
                </a:cxn>
              </a:cxnLst>
              <a:rect l="txL" t="txT" r="txR" b="txB"/>
              <a:pathLst>
                <a:path w="65" h="22">
                  <a:moveTo>
                    <a:pt x="0" y="13"/>
                  </a:moveTo>
                  <a:lnTo>
                    <a:pt x="20" y="22"/>
                  </a:lnTo>
                  <a:lnTo>
                    <a:pt x="32" y="17"/>
                  </a:lnTo>
                  <a:lnTo>
                    <a:pt x="38" y="6"/>
                  </a:lnTo>
                  <a:lnTo>
                    <a:pt x="45" y="0"/>
                  </a:lnTo>
                  <a:lnTo>
                    <a:pt x="65" y="2"/>
                  </a:lnTo>
                </a:path>
              </a:pathLst>
            </a:custGeom>
            <a:noFill/>
            <a:ln w="9525" cap="flat" cmpd="sng">
              <a:solidFill>
                <a:srgbClr val="FF0000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762" name="Line 254"/>
            <p:cNvSpPr/>
            <p:nvPr/>
          </p:nvSpPr>
          <p:spPr>
            <a:xfrm>
              <a:off x="2028" y="2992"/>
              <a:ext cx="9" cy="1"/>
            </a:xfrm>
            <a:prstGeom prst="line">
              <a:avLst/>
            </a:prstGeom>
            <a:ln w="952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763" name="Freeform 255"/>
            <p:cNvSpPr/>
            <p:nvPr/>
          </p:nvSpPr>
          <p:spPr>
            <a:xfrm>
              <a:off x="2027" y="2982"/>
              <a:ext cx="10" cy="3"/>
            </a:xfrm>
            <a:custGeom>
              <a:avLst/>
              <a:gdLst>
                <a:gd name="txL" fmla="*/ 0 w 31"/>
                <a:gd name="txT" fmla="*/ 0 h 9"/>
                <a:gd name="txR" fmla="*/ 31 w 31"/>
                <a:gd name="txB" fmla="*/ 9 h 9"/>
              </a:gdLst>
              <a:ahLst/>
              <a:cxnLst>
                <a:cxn ang="0">
                  <a:pos x="31" y="9"/>
                </a:cxn>
                <a:cxn ang="0">
                  <a:pos x="23" y="3"/>
                </a:cxn>
                <a:cxn ang="0">
                  <a:pos x="15" y="0"/>
                </a:cxn>
                <a:cxn ang="0">
                  <a:pos x="7" y="0"/>
                </a:cxn>
                <a:cxn ang="0">
                  <a:pos x="0" y="3"/>
                </a:cxn>
              </a:cxnLst>
              <a:rect l="txL" t="txT" r="txR" b="txB"/>
              <a:pathLst>
                <a:path w="31" h="9">
                  <a:moveTo>
                    <a:pt x="31" y="9"/>
                  </a:moveTo>
                  <a:lnTo>
                    <a:pt x="23" y="3"/>
                  </a:lnTo>
                  <a:lnTo>
                    <a:pt x="15" y="0"/>
                  </a:lnTo>
                  <a:lnTo>
                    <a:pt x="7" y="0"/>
                  </a:lnTo>
                  <a:lnTo>
                    <a:pt x="0" y="3"/>
                  </a:lnTo>
                </a:path>
              </a:pathLst>
            </a:custGeom>
            <a:noFill/>
            <a:ln w="9525" cap="flat" cmpd="sng">
              <a:solidFill>
                <a:srgbClr val="FF0000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764" name="Line 256"/>
            <p:cNvSpPr/>
            <p:nvPr/>
          </p:nvSpPr>
          <p:spPr>
            <a:xfrm flipH="1" flipV="1">
              <a:off x="2032" y="2643"/>
              <a:ext cx="1" cy="21"/>
            </a:xfrm>
            <a:prstGeom prst="line">
              <a:avLst/>
            </a:prstGeom>
            <a:ln w="952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765" name="Line 257"/>
            <p:cNvSpPr/>
            <p:nvPr/>
          </p:nvSpPr>
          <p:spPr>
            <a:xfrm flipH="1" flipV="1">
              <a:off x="2031" y="2351"/>
              <a:ext cx="1" cy="191"/>
            </a:xfrm>
            <a:prstGeom prst="line">
              <a:avLst/>
            </a:prstGeom>
            <a:ln w="952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766" name="Freeform 258"/>
            <p:cNvSpPr/>
            <p:nvPr/>
          </p:nvSpPr>
          <p:spPr>
            <a:xfrm>
              <a:off x="2031" y="2542"/>
              <a:ext cx="1" cy="18"/>
            </a:xfrm>
            <a:custGeom>
              <a:avLst/>
              <a:gdLst>
                <a:gd name="txL" fmla="*/ 0 w 3"/>
                <a:gd name="txT" fmla="*/ 0 h 54"/>
                <a:gd name="txR" fmla="*/ 3 w 3"/>
                <a:gd name="txB" fmla="*/ 54 h 54"/>
              </a:gdLst>
              <a:ahLst/>
              <a:cxnLst>
                <a:cxn ang="0">
                  <a:pos x="0" y="54"/>
                </a:cxn>
                <a:cxn ang="0">
                  <a:pos x="2" y="18"/>
                </a:cxn>
                <a:cxn ang="0">
                  <a:pos x="3" y="0"/>
                </a:cxn>
              </a:cxnLst>
              <a:rect l="txL" t="txT" r="txR" b="txB"/>
              <a:pathLst>
                <a:path w="3" h="54">
                  <a:moveTo>
                    <a:pt x="0" y="54"/>
                  </a:moveTo>
                  <a:lnTo>
                    <a:pt x="2" y="18"/>
                  </a:lnTo>
                  <a:lnTo>
                    <a:pt x="3" y="0"/>
                  </a:lnTo>
                </a:path>
              </a:pathLst>
            </a:custGeom>
            <a:noFill/>
            <a:ln w="9525" cap="flat" cmpd="sng">
              <a:solidFill>
                <a:srgbClr val="FF0000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767" name="Freeform 259"/>
            <p:cNvSpPr/>
            <p:nvPr/>
          </p:nvSpPr>
          <p:spPr>
            <a:xfrm>
              <a:off x="2027" y="2569"/>
              <a:ext cx="5" cy="92"/>
            </a:xfrm>
            <a:custGeom>
              <a:avLst/>
              <a:gdLst>
                <a:gd name="txL" fmla="*/ 0 w 16"/>
                <a:gd name="txT" fmla="*/ 0 h 275"/>
                <a:gd name="txR" fmla="*/ 16 w 16"/>
                <a:gd name="txB" fmla="*/ 275 h 275"/>
              </a:gdLst>
              <a:ahLst/>
              <a:cxnLst>
                <a:cxn ang="0">
                  <a:pos x="0" y="0"/>
                </a:cxn>
                <a:cxn ang="0">
                  <a:pos x="4" y="16"/>
                </a:cxn>
                <a:cxn ang="0">
                  <a:pos x="6" y="42"/>
                </a:cxn>
                <a:cxn ang="0">
                  <a:pos x="9" y="156"/>
                </a:cxn>
                <a:cxn ang="0">
                  <a:pos x="11" y="211"/>
                </a:cxn>
                <a:cxn ang="0">
                  <a:pos x="15" y="268"/>
                </a:cxn>
                <a:cxn ang="0">
                  <a:pos x="16" y="275"/>
                </a:cxn>
              </a:cxnLst>
              <a:rect l="txL" t="txT" r="txR" b="txB"/>
              <a:pathLst>
                <a:path w="16" h="275">
                  <a:moveTo>
                    <a:pt x="0" y="0"/>
                  </a:moveTo>
                  <a:lnTo>
                    <a:pt x="4" y="16"/>
                  </a:lnTo>
                  <a:lnTo>
                    <a:pt x="6" y="42"/>
                  </a:lnTo>
                  <a:lnTo>
                    <a:pt x="9" y="156"/>
                  </a:lnTo>
                  <a:lnTo>
                    <a:pt x="11" y="211"/>
                  </a:lnTo>
                  <a:lnTo>
                    <a:pt x="15" y="268"/>
                  </a:lnTo>
                  <a:lnTo>
                    <a:pt x="16" y="275"/>
                  </a:lnTo>
                </a:path>
              </a:pathLst>
            </a:custGeom>
            <a:noFill/>
            <a:ln w="9525" cap="flat" cmpd="sng">
              <a:solidFill>
                <a:srgbClr val="FF0000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768" name="Freeform 260"/>
            <p:cNvSpPr/>
            <p:nvPr/>
          </p:nvSpPr>
          <p:spPr>
            <a:xfrm>
              <a:off x="2034" y="2974"/>
              <a:ext cx="3" cy="11"/>
            </a:xfrm>
            <a:custGeom>
              <a:avLst/>
              <a:gdLst>
                <a:gd name="txL" fmla="*/ 0 w 11"/>
                <a:gd name="txT" fmla="*/ 0 h 31"/>
                <a:gd name="txR" fmla="*/ 11 w 11"/>
                <a:gd name="txB" fmla="*/ 31 h 31"/>
              </a:gdLst>
              <a:ahLst/>
              <a:cxnLst>
                <a:cxn ang="0">
                  <a:pos x="0" y="0"/>
                </a:cxn>
                <a:cxn ang="0">
                  <a:pos x="2" y="8"/>
                </a:cxn>
                <a:cxn ang="0">
                  <a:pos x="11" y="31"/>
                </a:cxn>
              </a:cxnLst>
              <a:rect l="txL" t="txT" r="txR" b="txB"/>
              <a:pathLst>
                <a:path w="11" h="31">
                  <a:moveTo>
                    <a:pt x="0" y="0"/>
                  </a:moveTo>
                  <a:lnTo>
                    <a:pt x="2" y="8"/>
                  </a:lnTo>
                  <a:lnTo>
                    <a:pt x="11" y="31"/>
                  </a:lnTo>
                </a:path>
              </a:pathLst>
            </a:custGeom>
            <a:noFill/>
            <a:ln w="9525" cap="flat" cmpd="sng">
              <a:solidFill>
                <a:srgbClr val="FF0000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769" name="Line 261"/>
            <p:cNvSpPr/>
            <p:nvPr/>
          </p:nvSpPr>
          <p:spPr>
            <a:xfrm flipH="1" flipV="1">
              <a:off x="2033" y="2970"/>
              <a:ext cx="1" cy="4"/>
            </a:xfrm>
            <a:prstGeom prst="line">
              <a:avLst/>
            </a:prstGeom>
            <a:ln w="952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770" name="Freeform 262"/>
            <p:cNvSpPr/>
            <p:nvPr/>
          </p:nvSpPr>
          <p:spPr>
            <a:xfrm>
              <a:off x="2042" y="2990"/>
              <a:ext cx="5" cy="5"/>
            </a:xfrm>
            <a:custGeom>
              <a:avLst/>
              <a:gdLst>
                <a:gd name="txL" fmla="*/ 0 w 14"/>
                <a:gd name="txT" fmla="*/ 0 h 15"/>
                <a:gd name="txR" fmla="*/ 14 w 14"/>
                <a:gd name="txB" fmla="*/ 15 h 15"/>
              </a:gdLst>
              <a:ahLst/>
              <a:cxnLst>
                <a:cxn ang="0">
                  <a:pos x="14" y="15"/>
                </a:cxn>
                <a:cxn ang="0">
                  <a:pos x="9" y="14"/>
                </a:cxn>
                <a:cxn ang="0">
                  <a:pos x="0" y="0"/>
                </a:cxn>
              </a:cxnLst>
              <a:rect l="txL" t="txT" r="txR" b="txB"/>
              <a:pathLst>
                <a:path w="14" h="15">
                  <a:moveTo>
                    <a:pt x="14" y="15"/>
                  </a:moveTo>
                  <a:lnTo>
                    <a:pt x="9" y="14"/>
                  </a:lnTo>
                  <a:lnTo>
                    <a:pt x="0" y="0"/>
                  </a:lnTo>
                </a:path>
              </a:pathLst>
            </a:custGeom>
            <a:noFill/>
            <a:ln w="9525" cap="flat" cmpd="sng">
              <a:solidFill>
                <a:srgbClr val="FF0000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771" name="Line 263"/>
            <p:cNvSpPr/>
            <p:nvPr/>
          </p:nvSpPr>
          <p:spPr>
            <a:xfrm>
              <a:off x="2030" y="2909"/>
              <a:ext cx="1" cy="61"/>
            </a:xfrm>
            <a:prstGeom prst="line">
              <a:avLst/>
            </a:prstGeom>
            <a:ln w="20638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772" name="Freeform 264"/>
            <p:cNvSpPr/>
            <p:nvPr/>
          </p:nvSpPr>
          <p:spPr>
            <a:xfrm>
              <a:off x="2028" y="2349"/>
              <a:ext cx="1" cy="483"/>
            </a:xfrm>
            <a:custGeom>
              <a:avLst/>
              <a:gdLst>
                <a:gd name="txL" fmla="*/ 0 w 1"/>
                <a:gd name="txT" fmla="*/ 0 h 1449"/>
                <a:gd name="txR" fmla="*/ 1 w 1"/>
                <a:gd name="txB" fmla="*/ 1449 h 1449"/>
              </a:gdLst>
              <a:ahLst/>
              <a:cxnLst>
                <a:cxn ang="0">
                  <a:pos x="0" y="1449"/>
                </a:cxn>
                <a:cxn ang="0">
                  <a:pos x="0" y="1432"/>
                </a:cxn>
                <a:cxn ang="0">
                  <a:pos x="0" y="676"/>
                </a:cxn>
                <a:cxn ang="0">
                  <a:pos x="0" y="0"/>
                </a:cxn>
              </a:cxnLst>
              <a:rect l="txL" t="txT" r="txR" b="txB"/>
              <a:pathLst>
                <a:path w="1" h="1449">
                  <a:moveTo>
                    <a:pt x="0" y="1449"/>
                  </a:moveTo>
                  <a:lnTo>
                    <a:pt x="0" y="1432"/>
                  </a:lnTo>
                  <a:lnTo>
                    <a:pt x="0" y="676"/>
                  </a:lnTo>
                  <a:lnTo>
                    <a:pt x="0" y="0"/>
                  </a:lnTo>
                </a:path>
              </a:pathLst>
            </a:custGeom>
            <a:noFill/>
            <a:ln w="20638" cap="flat" cmpd="sng">
              <a:solidFill>
                <a:srgbClr val="FF0000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773" name="Freeform 265"/>
            <p:cNvSpPr/>
            <p:nvPr/>
          </p:nvSpPr>
          <p:spPr>
            <a:xfrm>
              <a:off x="2025" y="2825"/>
              <a:ext cx="48" cy="45"/>
            </a:xfrm>
            <a:custGeom>
              <a:avLst/>
              <a:gdLst>
                <a:gd name="txL" fmla="*/ 0 w 145"/>
                <a:gd name="txT" fmla="*/ 0 h 135"/>
                <a:gd name="txR" fmla="*/ 145 w 145"/>
                <a:gd name="txB" fmla="*/ 135 h 135"/>
              </a:gdLst>
              <a:ahLst/>
              <a:cxnLst>
                <a:cxn ang="0">
                  <a:pos x="0" y="0"/>
                </a:cxn>
                <a:cxn ang="0">
                  <a:pos x="11" y="6"/>
                </a:cxn>
                <a:cxn ang="0">
                  <a:pos x="27" y="17"/>
                </a:cxn>
                <a:cxn ang="0">
                  <a:pos x="40" y="25"/>
                </a:cxn>
                <a:cxn ang="0">
                  <a:pos x="63" y="43"/>
                </a:cxn>
                <a:cxn ang="0">
                  <a:pos x="87" y="63"/>
                </a:cxn>
                <a:cxn ang="0">
                  <a:pos x="102" y="78"/>
                </a:cxn>
                <a:cxn ang="0">
                  <a:pos x="117" y="96"/>
                </a:cxn>
                <a:cxn ang="0">
                  <a:pos x="131" y="115"/>
                </a:cxn>
                <a:cxn ang="0">
                  <a:pos x="145" y="135"/>
                </a:cxn>
              </a:cxnLst>
              <a:rect l="txL" t="txT" r="txR" b="txB"/>
              <a:pathLst>
                <a:path w="145" h="135">
                  <a:moveTo>
                    <a:pt x="0" y="0"/>
                  </a:moveTo>
                  <a:lnTo>
                    <a:pt x="11" y="6"/>
                  </a:lnTo>
                  <a:lnTo>
                    <a:pt x="27" y="17"/>
                  </a:lnTo>
                  <a:lnTo>
                    <a:pt x="40" y="25"/>
                  </a:lnTo>
                  <a:lnTo>
                    <a:pt x="63" y="43"/>
                  </a:lnTo>
                  <a:lnTo>
                    <a:pt x="87" y="63"/>
                  </a:lnTo>
                  <a:lnTo>
                    <a:pt x="102" y="78"/>
                  </a:lnTo>
                  <a:lnTo>
                    <a:pt x="117" y="96"/>
                  </a:lnTo>
                  <a:lnTo>
                    <a:pt x="131" y="115"/>
                  </a:lnTo>
                  <a:lnTo>
                    <a:pt x="145" y="135"/>
                  </a:lnTo>
                </a:path>
              </a:pathLst>
            </a:custGeom>
            <a:noFill/>
            <a:ln w="22225" cap="flat" cmpd="sng">
              <a:solidFill>
                <a:srgbClr val="FF0000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774" name="Freeform 266"/>
            <p:cNvSpPr/>
            <p:nvPr/>
          </p:nvSpPr>
          <p:spPr>
            <a:xfrm>
              <a:off x="2032" y="2871"/>
              <a:ext cx="44" cy="31"/>
            </a:xfrm>
            <a:custGeom>
              <a:avLst/>
              <a:gdLst>
                <a:gd name="txL" fmla="*/ 0 w 132"/>
                <a:gd name="txT" fmla="*/ 0 h 91"/>
                <a:gd name="txR" fmla="*/ 132 w 132"/>
                <a:gd name="txB" fmla="*/ 91 h 91"/>
              </a:gdLst>
              <a:ahLst/>
              <a:cxnLst>
                <a:cxn ang="0">
                  <a:pos x="0" y="91"/>
                </a:cxn>
                <a:cxn ang="0">
                  <a:pos x="74" y="39"/>
                </a:cxn>
                <a:cxn ang="0">
                  <a:pos x="132" y="0"/>
                </a:cxn>
              </a:cxnLst>
              <a:rect l="txL" t="txT" r="txR" b="txB"/>
              <a:pathLst>
                <a:path w="132" h="91">
                  <a:moveTo>
                    <a:pt x="0" y="91"/>
                  </a:moveTo>
                  <a:lnTo>
                    <a:pt x="74" y="39"/>
                  </a:lnTo>
                  <a:lnTo>
                    <a:pt x="132" y="0"/>
                  </a:lnTo>
                </a:path>
              </a:pathLst>
            </a:custGeom>
            <a:noFill/>
            <a:ln w="22225" cap="flat" cmpd="sng">
              <a:solidFill>
                <a:srgbClr val="FF0000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775" name="Freeform 267"/>
            <p:cNvSpPr/>
            <p:nvPr/>
          </p:nvSpPr>
          <p:spPr>
            <a:xfrm>
              <a:off x="2044" y="2535"/>
              <a:ext cx="36" cy="27"/>
            </a:xfrm>
            <a:custGeom>
              <a:avLst/>
              <a:gdLst>
                <a:gd name="txL" fmla="*/ 0 w 108"/>
                <a:gd name="txT" fmla="*/ 0 h 80"/>
                <a:gd name="txR" fmla="*/ 108 w 108"/>
                <a:gd name="txB" fmla="*/ 80 h 80"/>
              </a:gdLst>
              <a:ahLst/>
              <a:cxnLst>
                <a:cxn ang="0">
                  <a:pos x="73" y="15"/>
                </a:cxn>
                <a:cxn ang="0">
                  <a:pos x="95" y="18"/>
                </a:cxn>
                <a:cxn ang="0">
                  <a:pos x="101" y="27"/>
                </a:cxn>
                <a:cxn ang="0">
                  <a:pos x="104" y="40"/>
                </a:cxn>
                <a:cxn ang="0">
                  <a:pos x="102" y="57"/>
                </a:cxn>
                <a:cxn ang="0">
                  <a:pos x="94" y="67"/>
                </a:cxn>
                <a:cxn ang="0">
                  <a:pos x="90" y="64"/>
                </a:cxn>
                <a:cxn ang="0">
                  <a:pos x="84" y="61"/>
                </a:cxn>
                <a:cxn ang="0">
                  <a:pos x="79" y="63"/>
                </a:cxn>
                <a:cxn ang="0">
                  <a:pos x="77" y="64"/>
                </a:cxn>
                <a:cxn ang="0">
                  <a:pos x="77" y="69"/>
                </a:cxn>
                <a:cxn ang="0">
                  <a:pos x="79" y="78"/>
                </a:cxn>
                <a:cxn ang="0">
                  <a:pos x="86" y="80"/>
                </a:cxn>
                <a:cxn ang="0">
                  <a:pos x="90" y="79"/>
                </a:cxn>
                <a:cxn ang="0">
                  <a:pos x="94" y="77"/>
                </a:cxn>
                <a:cxn ang="0">
                  <a:pos x="98" y="73"/>
                </a:cxn>
                <a:cxn ang="0">
                  <a:pos x="102" y="68"/>
                </a:cxn>
                <a:cxn ang="0">
                  <a:pos x="108" y="40"/>
                </a:cxn>
                <a:cxn ang="0">
                  <a:pos x="106" y="29"/>
                </a:cxn>
                <a:cxn ang="0">
                  <a:pos x="104" y="21"/>
                </a:cxn>
                <a:cxn ang="0">
                  <a:pos x="101" y="13"/>
                </a:cxn>
                <a:cxn ang="0">
                  <a:pos x="98" y="8"/>
                </a:cxn>
                <a:cxn ang="0">
                  <a:pos x="71" y="0"/>
                </a:cxn>
                <a:cxn ang="0">
                  <a:pos x="58" y="2"/>
                </a:cxn>
                <a:cxn ang="0">
                  <a:pos x="52" y="5"/>
                </a:cxn>
                <a:cxn ang="0">
                  <a:pos x="48" y="11"/>
                </a:cxn>
                <a:cxn ang="0">
                  <a:pos x="43" y="15"/>
                </a:cxn>
                <a:cxn ang="0">
                  <a:pos x="40" y="21"/>
                </a:cxn>
                <a:cxn ang="0">
                  <a:pos x="39" y="36"/>
                </a:cxn>
                <a:cxn ang="0">
                  <a:pos x="41" y="54"/>
                </a:cxn>
                <a:cxn ang="0">
                  <a:pos x="52" y="71"/>
                </a:cxn>
                <a:cxn ang="0">
                  <a:pos x="10" y="70"/>
                </a:cxn>
                <a:cxn ang="0">
                  <a:pos x="9" y="8"/>
                </a:cxn>
                <a:cxn ang="0">
                  <a:pos x="0" y="6"/>
                </a:cxn>
                <a:cxn ang="0">
                  <a:pos x="1" y="74"/>
                </a:cxn>
                <a:cxn ang="0">
                  <a:pos x="58" y="76"/>
                </a:cxn>
                <a:cxn ang="0">
                  <a:pos x="59" y="69"/>
                </a:cxn>
                <a:cxn ang="0">
                  <a:pos x="48" y="56"/>
                </a:cxn>
                <a:cxn ang="0">
                  <a:pos x="46" y="40"/>
                </a:cxn>
                <a:cxn ang="0">
                  <a:pos x="45" y="33"/>
                </a:cxn>
                <a:cxn ang="0">
                  <a:pos x="47" y="28"/>
                </a:cxn>
                <a:cxn ang="0">
                  <a:pos x="49" y="24"/>
                </a:cxn>
                <a:cxn ang="0">
                  <a:pos x="53" y="22"/>
                </a:cxn>
                <a:cxn ang="0">
                  <a:pos x="56" y="18"/>
                </a:cxn>
                <a:cxn ang="0">
                  <a:pos x="61" y="16"/>
                </a:cxn>
                <a:cxn ang="0">
                  <a:pos x="73" y="15"/>
                </a:cxn>
              </a:cxnLst>
              <a:rect l="txL" t="txT" r="txR" b="txB"/>
              <a:pathLst>
                <a:path w="108" h="80">
                  <a:moveTo>
                    <a:pt x="73" y="15"/>
                  </a:moveTo>
                  <a:lnTo>
                    <a:pt x="95" y="18"/>
                  </a:lnTo>
                  <a:lnTo>
                    <a:pt x="101" y="27"/>
                  </a:lnTo>
                  <a:lnTo>
                    <a:pt x="104" y="40"/>
                  </a:lnTo>
                  <a:lnTo>
                    <a:pt x="102" y="57"/>
                  </a:lnTo>
                  <a:lnTo>
                    <a:pt x="94" y="67"/>
                  </a:lnTo>
                  <a:lnTo>
                    <a:pt x="90" y="64"/>
                  </a:lnTo>
                  <a:lnTo>
                    <a:pt x="84" y="61"/>
                  </a:lnTo>
                  <a:lnTo>
                    <a:pt x="79" y="63"/>
                  </a:lnTo>
                  <a:lnTo>
                    <a:pt x="77" y="64"/>
                  </a:lnTo>
                  <a:lnTo>
                    <a:pt x="77" y="69"/>
                  </a:lnTo>
                  <a:lnTo>
                    <a:pt x="79" y="78"/>
                  </a:lnTo>
                  <a:lnTo>
                    <a:pt x="86" y="80"/>
                  </a:lnTo>
                  <a:lnTo>
                    <a:pt x="90" y="79"/>
                  </a:lnTo>
                  <a:lnTo>
                    <a:pt x="94" y="77"/>
                  </a:lnTo>
                  <a:lnTo>
                    <a:pt x="98" y="73"/>
                  </a:lnTo>
                  <a:lnTo>
                    <a:pt x="102" y="68"/>
                  </a:lnTo>
                  <a:lnTo>
                    <a:pt x="108" y="40"/>
                  </a:lnTo>
                  <a:lnTo>
                    <a:pt x="106" y="29"/>
                  </a:lnTo>
                  <a:lnTo>
                    <a:pt x="104" y="21"/>
                  </a:lnTo>
                  <a:lnTo>
                    <a:pt x="101" y="13"/>
                  </a:lnTo>
                  <a:lnTo>
                    <a:pt x="98" y="8"/>
                  </a:lnTo>
                  <a:lnTo>
                    <a:pt x="71" y="0"/>
                  </a:lnTo>
                  <a:lnTo>
                    <a:pt x="58" y="2"/>
                  </a:lnTo>
                  <a:lnTo>
                    <a:pt x="52" y="5"/>
                  </a:lnTo>
                  <a:lnTo>
                    <a:pt x="48" y="11"/>
                  </a:lnTo>
                  <a:lnTo>
                    <a:pt x="43" y="15"/>
                  </a:lnTo>
                  <a:lnTo>
                    <a:pt x="40" y="21"/>
                  </a:lnTo>
                  <a:lnTo>
                    <a:pt x="39" y="36"/>
                  </a:lnTo>
                  <a:lnTo>
                    <a:pt x="41" y="54"/>
                  </a:lnTo>
                  <a:lnTo>
                    <a:pt x="52" y="71"/>
                  </a:lnTo>
                  <a:lnTo>
                    <a:pt x="10" y="70"/>
                  </a:lnTo>
                  <a:lnTo>
                    <a:pt x="9" y="8"/>
                  </a:lnTo>
                  <a:lnTo>
                    <a:pt x="0" y="6"/>
                  </a:lnTo>
                  <a:lnTo>
                    <a:pt x="1" y="74"/>
                  </a:lnTo>
                  <a:lnTo>
                    <a:pt x="58" y="76"/>
                  </a:lnTo>
                  <a:lnTo>
                    <a:pt x="59" y="69"/>
                  </a:lnTo>
                  <a:lnTo>
                    <a:pt x="48" y="56"/>
                  </a:lnTo>
                  <a:lnTo>
                    <a:pt x="46" y="40"/>
                  </a:lnTo>
                  <a:lnTo>
                    <a:pt x="45" y="33"/>
                  </a:lnTo>
                  <a:lnTo>
                    <a:pt x="47" y="28"/>
                  </a:lnTo>
                  <a:lnTo>
                    <a:pt x="49" y="24"/>
                  </a:lnTo>
                  <a:lnTo>
                    <a:pt x="53" y="22"/>
                  </a:lnTo>
                  <a:lnTo>
                    <a:pt x="56" y="18"/>
                  </a:lnTo>
                  <a:lnTo>
                    <a:pt x="61" y="16"/>
                  </a:lnTo>
                  <a:lnTo>
                    <a:pt x="73" y="15"/>
                  </a:lnTo>
                  <a:close/>
                </a:path>
              </a:pathLst>
            </a:custGeom>
            <a:solidFill>
              <a:srgbClr val="000000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776" name="Freeform 268"/>
            <p:cNvSpPr/>
            <p:nvPr/>
          </p:nvSpPr>
          <p:spPr>
            <a:xfrm>
              <a:off x="2045" y="2570"/>
              <a:ext cx="36" cy="28"/>
            </a:xfrm>
            <a:custGeom>
              <a:avLst/>
              <a:gdLst>
                <a:gd name="txL" fmla="*/ 0 w 108"/>
                <a:gd name="txT" fmla="*/ 0 h 83"/>
                <a:gd name="txR" fmla="*/ 108 w 108"/>
                <a:gd name="txB" fmla="*/ 83 h 83"/>
              </a:gdLst>
              <a:ahLst/>
              <a:cxnLst>
                <a:cxn ang="0">
                  <a:pos x="58" y="13"/>
                </a:cxn>
                <a:cxn ang="0">
                  <a:pos x="50" y="35"/>
                </a:cxn>
                <a:cxn ang="0">
                  <a:pos x="33" y="11"/>
                </a:cxn>
                <a:cxn ang="0">
                  <a:pos x="15" y="12"/>
                </a:cxn>
                <a:cxn ang="0">
                  <a:pos x="3" y="25"/>
                </a:cxn>
                <a:cxn ang="0">
                  <a:pos x="0" y="48"/>
                </a:cxn>
                <a:cxn ang="0">
                  <a:pos x="8" y="77"/>
                </a:cxn>
                <a:cxn ang="0">
                  <a:pos x="16" y="82"/>
                </a:cxn>
                <a:cxn ang="0">
                  <a:pos x="29" y="80"/>
                </a:cxn>
                <a:cxn ang="0">
                  <a:pos x="29" y="68"/>
                </a:cxn>
                <a:cxn ang="0">
                  <a:pos x="21" y="68"/>
                </a:cxn>
                <a:cxn ang="0">
                  <a:pos x="7" y="64"/>
                </a:cxn>
                <a:cxn ang="0">
                  <a:pos x="4" y="40"/>
                </a:cxn>
                <a:cxn ang="0">
                  <a:pos x="10" y="31"/>
                </a:cxn>
                <a:cxn ang="0">
                  <a:pos x="27" y="23"/>
                </a:cxn>
                <a:cxn ang="0">
                  <a:pos x="35" y="25"/>
                </a:cxn>
                <a:cxn ang="0">
                  <a:pos x="42" y="31"/>
                </a:cxn>
                <a:cxn ang="0">
                  <a:pos x="47" y="41"/>
                </a:cxn>
                <a:cxn ang="0">
                  <a:pos x="50" y="56"/>
                </a:cxn>
                <a:cxn ang="0">
                  <a:pos x="54" y="36"/>
                </a:cxn>
                <a:cxn ang="0">
                  <a:pos x="60" y="25"/>
                </a:cxn>
                <a:cxn ang="0">
                  <a:pos x="71" y="16"/>
                </a:cxn>
                <a:cxn ang="0">
                  <a:pos x="98" y="22"/>
                </a:cxn>
                <a:cxn ang="0">
                  <a:pos x="103" y="37"/>
                </a:cxn>
                <a:cxn ang="0">
                  <a:pos x="102" y="59"/>
                </a:cxn>
                <a:cxn ang="0">
                  <a:pos x="92" y="65"/>
                </a:cxn>
                <a:cxn ang="0">
                  <a:pos x="82" y="65"/>
                </a:cxn>
                <a:cxn ang="0">
                  <a:pos x="82" y="79"/>
                </a:cxn>
                <a:cxn ang="0">
                  <a:pos x="91" y="80"/>
                </a:cxn>
                <a:cxn ang="0">
                  <a:pos x="103" y="70"/>
                </a:cxn>
                <a:cxn ang="0">
                  <a:pos x="107" y="51"/>
                </a:cxn>
                <a:cxn ang="0">
                  <a:pos x="107" y="33"/>
                </a:cxn>
                <a:cxn ang="0">
                  <a:pos x="102" y="16"/>
                </a:cxn>
                <a:cxn ang="0">
                  <a:pos x="94" y="5"/>
                </a:cxn>
                <a:cxn ang="0">
                  <a:pos x="83" y="0"/>
                </a:cxn>
                <a:cxn ang="0">
                  <a:pos x="63" y="9"/>
                </a:cxn>
              </a:cxnLst>
              <a:rect l="txL" t="txT" r="txR" b="txB"/>
              <a:pathLst>
                <a:path w="108" h="83">
                  <a:moveTo>
                    <a:pt x="63" y="9"/>
                  </a:moveTo>
                  <a:lnTo>
                    <a:pt x="58" y="13"/>
                  </a:lnTo>
                  <a:lnTo>
                    <a:pt x="55" y="19"/>
                  </a:lnTo>
                  <a:lnTo>
                    <a:pt x="50" y="35"/>
                  </a:lnTo>
                  <a:lnTo>
                    <a:pt x="40" y="16"/>
                  </a:lnTo>
                  <a:lnTo>
                    <a:pt x="33" y="11"/>
                  </a:lnTo>
                  <a:lnTo>
                    <a:pt x="25" y="10"/>
                  </a:lnTo>
                  <a:lnTo>
                    <a:pt x="15" y="12"/>
                  </a:lnTo>
                  <a:lnTo>
                    <a:pt x="7" y="20"/>
                  </a:lnTo>
                  <a:lnTo>
                    <a:pt x="3" y="25"/>
                  </a:lnTo>
                  <a:lnTo>
                    <a:pt x="1" y="32"/>
                  </a:lnTo>
                  <a:lnTo>
                    <a:pt x="0" y="48"/>
                  </a:lnTo>
                  <a:lnTo>
                    <a:pt x="6" y="73"/>
                  </a:lnTo>
                  <a:lnTo>
                    <a:pt x="8" y="77"/>
                  </a:lnTo>
                  <a:lnTo>
                    <a:pt x="12" y="80"/>
                  </a:lnTo>
                  <a:lnTo>
                    <a:pt x="16" y="82"/>
                  </a:lnTo>
                  <a:lnTo>
                    <a:pt x="22" y="83"/>
                  </a:lnTo>
                  <a:lnTo>
                    <a:pt x="29" y="80"/>
                  </a:lnTo>
                  <a:lnTo>
                    <a:pt x="30" y="73"/>
                  </a:lnTo>
                  <a:lnTo>
                    <a:pt x="29" y="68"/>
                  </a:lnTo>
                  <a:lnTo>
                    <a:pt x="25" y="66"/>
                  </a:lnTo>
                  <a:lnTo>
                    <a:pt x="21" y="68"/>
                  </a:lnTo>
                  <a:lnTo>
                    <a:pt x="13" y="71"/>
                  </a:lnTo>
                  <a:lnTo>
                    <a:pt x="7" y="64"/>
                  </a:lnTo>
                  <a:lnTo>
                    <a:pt x="3" y="52"/>
                  </a:lnTo>
                  <a:lnTo>
                    <a:pt x="4" y="40"/>
                  </a:lnTo>
                  <a:lnTo>
                    <a:pt x="6" y="34"/>
                  </a:lnTo>
                  <a:lnTo>
                    <a:pt x="10" y="31"/>
                  </a:lnTo>
                  <a:lnTo>
                    <a:pt x="17" y="26"/>
                  </a:lnTo>
                  <a:lnTo>
                    <a:pt x="27" y="23"/>
                  </a:lnTo>
                  <a:lnTo>
                    <a:pt x="31" y="23"/>
                  </a:lnTo>
                  <a:lnTo>
                    <a:pt x="35" y="25"/>
                  </a:lnTo>
                  <a:lnTo>
                    <a:pt x="38" y="27"/>
                  </a:lnTo>
                  <a:lnTo>
                    <a:pt x="42" y="31"/>
                  </a:lnTo>
                  <a:lnTo>
                    <a:pt x="44" y="34"/>
                  </a:lnTo>
                  <a:lnTo>
                    <a:pt x="47" y="41"/>
                  </a:lnTo>
                  <a:lnTo>
                    <a:pt x="48" y="47"/>
                  </a:lnTo>
                  <a:lnTo>
                    <a:pt x="50" y="56"/>
                  </a:lnTo>
                  <a:lnTo>
                    <a:pt x="53" y="56"/>
                  </a:lnTo>
                  <a:lnTo>
                    <a:pt x="54" y="36"/>
                  </a:lnTo>
                  <a:lnTo>
                    <a:pt x="56" y="29"/>
                  </a:lnTo>
                  <a:lnTo>
                    <a:pt x="60" y="25"/>
                  </a:lnTo>
                  <a:lnTo>
                    <a:pt x="67" y="18"/>
                  </a:lnTo>
                  <a:lnTo>
                    <a:pt x="71" y="16"/>
                  </a:lnTo>
                  <a:lnTo>
                    <a:pt x="77" y="16"/>
                  </a:lnTo>
                  <a:lnTo>
                    <a:pt x="98" y="22"/>
                  </a:lnTo>
                  <a:lnTo>
                    <a:pt x="102" y="31"/>
                  </a:lnTo>
                  <a:lnTo>
                    <a:pt x="103" y="37"/>
                  </a:lnTo>
                  <a:lnTo>
                    <a:pt x="104" y="46"/>
                  </a:lnTo>
                  <a:lnTo>
                    <a:pt x="102" y="59"/>
                  </a:lnTo>
                  <a:lnTo>
                    <a:pt x="96" y="66"/>
                  </a:lnTo>
                  <a:lnTo>
                    <a:pt x="92" y="65"/>
                  </a:lnTo>
                  <a:lnTo>
                    <a:pt x="86" y="63"/>
                  </a:lnTo>
                  <a:lnTo>
                    <a:pt x="82" y="65"/>
                  </a:lnTo>
                  <a:lnTo>
                    <a:pt x="79" y="72"/>
                  </a:lnTo>
                  <a:lnTo>
                    <a:pt x="82" y="79"/>
                  </a:lnTo>
                  <a:lnTo>
                    <a:pt x="88" y="82"/>
                  </a:lnTo>
                  <a:lnTo>
                    <a:pt x="91" y="80"/>
                  </a:lnTo>
                  <a:lnTo>
                    <a:pt x="95" y="78"/>
                  </a:lnTo>
                  <a:lnTo>
                    <a:pt x="103" y="70"/>
                  </a:lnTo>
                  <a:lnTo>
                    <a:pt x="107" y="58"/>
                  </a:lnTo>
                  <a:lnTo>
                    <a:pt x="107" y="51"/>
                  </a:lnTo>
                  <a:lnTo>
                    <a:pt x="108" y="45"/>
                  </a:lnTo>
                  <a:lnTo>
                    <a:pt x="107" y="33"/>
                  </a:lnTo>
                  <a:lnTo>
                    <a:pt x="105" y="24"/>
                  </a:lnTo>
                  <a:lnTo>
                    <a:pt x="102" y="16"/>
                  </a:lnTo>
                  <a:lnTo>
                    <a:pt x="99" y="11"/>
                  </a:lnTo>
                  <a:lnTo>
                    <a:pt x="94" y="5"/>
                  </a:lnTo>
                  <a:lnTo>
                    <a:pt x="89" y="2"/>
                  </a:lnTo>
                  <a:lnTo>
                    <a:pt x="83" y="0"/>
                  </a:lnTo>
                  <a:lnTo>
                    <a:pt x="78" y="0"/>
                  </a:lnTo>
                  <a:lnTo>
                    <a:pt x="63" y="9"/>
                  </a:lnTo>
                  <a:close/>
                </a:path>
              </a:pathLst>
            </a:custGeom>
            <a:solidFill>
              <a:srgbClr val="000000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777" name="Freeform 269"/>
            <p:cNvSpPr>
              <a:spLocks noEditPoints="1"/>
            </p:cNvSpPr>
            <p:nvPr/>
          </p:nvSpPr>
          <p:spPr>
            <a:xfrm>
              <a:off x="2044" y="2319"/>
              <a:ext cx="37" cy="31"/>
            </a:xfrm>
            <a:custGeom>
              <a:avLst/>
              <a:gdLst>
                <a:gd name="txL" fmla="*/ 0 w 111"/>
                <a:gd name="txT" fmla="*/ 0 h 92"/>
                <a:gd name="txR" fmla="*/ 111 w 111"/>
                <a:gd name="txB" fmla="*/ 92 h 92"/>
              </a:gdLst>
              <a:ahLst/>
              <a:cxnLst>
                <a:cxn ang="0">
                  <a:pos x="62" y="1"/>
                </a:cxn>
                <a:cxn ang="0">
                  <a:pos x="47" y="12"/>
                </a:cxn>
                <a:cxn ang="0">
                  <a:pos x="42" y="27"/>
                </a:cxn>
                <a:cxn ang="0">
                  <a:pos x="41" y="42"/>
                </a:cxn>
                <a:cxn ang="0">
                  <a:pos x="45" y="59"/>
                </a:cxn>
                <a:cxn ang="0">
                  <a:pos x="41" y="73"/>
                </a:cxn>
                <a:cxn ang="0">
                  <a:pos x="29" y="70"/>
                </a:cxn>
                <a:cxn ang="0">
                  <a:pos x="13" y="62"/>
                </a:cxn>
                <a:cxn ang="0">
                  <a:pos x="6" y="49"/>
                </a:cxn>
                <a:cxn ang="0">
                  <a:pos x="5" y="35"/>
                </a:cxn>
                <a:cxn ang="0">
                  <a:pos x="10" y="23"/>
                </a:cxn>
                <a:cxn ang="0">
                  <a:pos x="15" y="24"/>
                </a:cxn>
                <a:cxn ang="0">
                  <a:pos x="21" y="15"/>
                </a:cxn>
                <a:cxn ang="0">
                  <a:pos x="14" y="5"/>
                </a:cxn>
                <a:cxn ang="0">
                  <a:pos x="2" y="15"/>
                </a:cxn>
                <a:cxn ang="0">
                  <a:pos x="0" y="32"/>
                </a:cxn>
                <a:cxn ang="0">
                  <a:pos x="3" y="55"/>
                </a:cxn>
                <a:cxn ang="0">
                  <a:pos x="15" y="74"/>
                </a:cxn>
                <a:cxn ang="0">
                  <a:pos x="35" y="86"/>
                </a:cxn>
                <a:cxn ang="0">
                  <a:pos x="60" y="92"/>
                </a:cxn>
                <a:cxn ang="0">
                  <a:pos x="65" y="91"/>
                </a:cxn>
                <a:cxn ang="0">
                  <a:pos x="81" y="89"/>
                </a:cxn>
                <a:cxn ang="0">
                  <a:pos x="97" y="82"/>
                </a:cxn>
                <a:cxn ang="0">
                  <a:pos x="100" y="76"/>
                </a:cxn>
                <a:cxn ang="0">
                  <a:pos x="106" y="66"/>
                </a:cxn>
                <a:cxn ang="0">
                  <a:pos x="111" y="44"/>
                </a:cxn>
                <a:cxn ang="0">
                  <a:pos x="108" y="27"/>
                </a:cxn>
                <a:cxn ang="0">
                  <a:pos x="96" y="7"/>
                </a:cxn>
                <a:cxn ang="0">
                  <a:pos x="82" y="0"/>
                </a:cxn>
                <a:cxn ang="0">
                  <a:pos x="55" y="21"/>
                </a:cxn>
                <a:cxn ang="0">
                  <a:pos x="63" y="15"/>
                </a:cxn>
                <a:cxn ang="0">
                  <a:pos x="82" y="15"/>
                </a:cxn>
                <a:cxn ang="0">
                  <a:pos x="94" y="19"/>
                </a:cxn>
                <a:cxn ang="0">
                  <a:pos x="101" y="27"/>
                </a:cxn>
                <a:cxn ang="0">
                  <a:pos x="105" y="37"/>
                </a:cxn>
                <a:cxn ang="0">
                  <a:pos x="105" y="50"/>
                </a:cxn>
                <a:cxn ang="0">
                  <a:pos x="95" y="69"/>
                </a:cxn>
                <a:cxn ang="0">
                  <a:pos x="52" y="59"/>
                </a:cxn>
                <a:cxn ang="0">
                  <a:pos x="47" y="43"/>
                </a:cxn>
                <a:cxn ang="0">
                  <a:pos x="49" y="28"/>
                </a:cxn>
              </a:cxnLst>
              <a:rect l="txL" t="txT" r="txR" b="txB"/>
              <a:pathLst>
                <a:path w="111" h="92">
                  <a:moveTo>
                    <a:pt x="74" y="0"/>
                  </a:moveTo>
                  <a:lnTo>
                    <a:pt x="62" y="1"/>
                  </a:lnTo>
                  <a:lnTo>
                    <a:pt x="52" y="8"/>
                  </a:lnTo>
                  <a:lnTo>
                    <a:pt x="47" y="12"/>
                  </a:lnTo>
                  <a:lnTo>
                    <a:pt x="44" y="19"/>
                  </a:lnTo>
                  <a:lnTo>
                    <a:pt x="42" y="27"/>
                  </a:lnTo>
                  <a:lnTo>
                    <a:pt x="42" y="37"/>
                  </a:lnTo>
                  <a:lnTo>
                    <a:pt x="41" y="42"/>
                  </a:lnTo>
                  <a:lnTo>
                    <a:pt x="42" y="48"/>
                  </a:lnTo>
                  <a:lnTo>
                    <a:pt x="45" y="59"/>
                  </a:lnTo>
                  <a:lnTo>
                    <a:pt x="57" y="75"/>
                  </a:lnTo>
                  <a:lnTo>
                    <a:pt x="41" y="73"/>
                  </a:lnTo>
                  <a:lnTo>
                    <a:pt x="34" y="71"/>
                  </a:lnTo>
                  <a:lnTo>
                    <a:pt x="29" y="70"/>
                  </a:lnTo>
                  <a:lnTo>
                    <a:pt x="19" y="66"/>
                  </a:lnTo>
                  <a:lnTo>
                    <a:pt x="13" y="62"/>
                  </a:lnTo>
                  <a:lnTo>
                    <a:pt x="8" y="55"/>
                  </a:lnTo>
                  <a:lnTo>
                    <a:pt x="6" y="49"/>
                  </a:lnTo>
                  <a:lnTo>
                    <a:pt x="4" y="42"/>
                  </a:lnTo>
                  <a:lnTo>
                    <a:pt x="5" y="35"/>
                  </a:lnTo>
                  <a:lnTo>
                    <a:pt x="6" y="25"/>
                  </a:lnTo>
                  <a:lnTo>
                    <a:pt x="10" y="23"/>
                  </a:lnTo>
                  <a:lnTo>
                    <a:pt x="13" y="23"/>
                  </a:lnTo>
                  <a:lnTo>
                    <a:pt x="15" y="24"/>
                  </a:lnTo>
                  <a:lnTo>
                    <a:pt x="20" y="21"/>
                  </a:lnTo>
                  <a:lnTo>
                    <a:pt x="21" y="15"/>
                  </a:lnTo>
                  <a:lnTo>
                    <a:pt x="20" y="7"/>
                  </a:lnTo>
                  <a:lnTo>
                    <a:pt x="14" y="5"/>
                  </a:lnTo>
                  <a:lnTo>
                    <a:pt x="5" y="12"/>
                  </a:lnTo>
                  <a:lnTo>
                    <a:pt x="2" y="15"/>
                  </a:lnTo>
                  <a:lnTo>
                    <a:pt x="1" y="20"/>
                  </a:lnTo>
                  <a:lnTo>
                    <a:pt x="0" y="32"/>
                  </a:lnTo>
                  <a:lnTo>
                    <a:pt x="0" y="44"/>
                  </a:lnTo>
                  <a:lnTo>
                    <a:pt x="3" y="55"/>
                  </a:lnTo>
                  <a:lnTo>
                    <a:pt x="8" y="65"/>
                  </a:lnTo>
                  <a:lnTo>
                    <a:pt x="15" y="74"/>
                  </a:lnTo>
                  <a:lnTo>
                    <a:pt x="24" y="81"/>
                  </a:lnTo>
                  <a:lnTo>
                    <a:pt x="35" y="86"/>
                  </a:lnTo>
                  <a:lnTo>
                    <a:pt x="46" y="89"/>
                  </a:lnTo>
                  <a:lnTo>
                    <a:pt x="60" y="92"/>
                  </a:lnTo>
                  <a:lnTo>
                    <a:pt x="62" y="91"/>
                  </a:lnTo>
                  <a:lnTo>
                    <a:pt x="65" y="91"/>
                  </a:lnTo>
                  <a:lnTo>
                    <a:pt x="71" y="91"/>
                  </a:lnTo>
                  <a:lnTo>
                    <a:pt x="81" y="89"/>
                  </a:lnTo>
                  <a:lnTo>
                    <a:pt x="89" y="86"/>
                  </a:lnTo>
                  <a:lnTo>
                    <a:pt x="97" y="82"/>
                  </a:lnTo>
                  <a:lnTo>
                    <a:pt x="99" y="78"/>
                  </a:lnTo>
                  <a:lnTo>
                    <a:pt x="100" y="76"/>
                  </a:lnTo>
                  <a:lnTo>
                    <a:pt x="102" y="75"/>
                  </a:lnTo>
                  <a:lnTo>
                    <a:pt x="106" y="66"/>
                  </a:lnTo>
                  <a:lnTo>
                    <a:pt x="109" y="55"/>
                  </a:lnTo>
                  <a:lnTo>
                    <a:pt x="111" y="44"/>
                  </a:lnTo>
                  <a:lnTo>
                    <a:pt x="110" y="35"/>
                  </a:lnTo>
                  <a:lnTo>
                    <a:pt x="108" y="27"/>
                  </a:lnTo>
                  <a:lnTo>
                    <a:pt x="102" y="14"/>
                  </a:lnTo>
                  <a:lnTo>
                    <a:pt x="96" y="7"/>
                  </a:lnTo>
                  <a:lnTo>
                    <a:pt x="90" y="3"/>
                  </a:lnTo>
                  <a:lnTo>
                    <a:pt x="82" y="0"/>
                  </a:lnTo>
                  <a:lnTo>
                    <a:pt x="74" y="0"/>
                  </a:lnTo>
                  <a:close/>
                  <a:moveTo>
                    <a:pt x="55" y="21"/>
                  </a:moveTo>
                  <a:lnTo>
                    <a:pt x="58" y="17"/>
                  </a:lnTo>
                  <a:lnTo>
                    <a:pt x="63" y="15"/>
                  </a:lnTo>
                  <a:lnTo>
                    <a:pt x="74" y="15"/>
                  </a:lnTo>
                  <a:lnTo>
                    <a:pt x="82" y="15"/>
                  </a:lnTo>
                  <a:lnTo>
                    <a:pt x="89" y="17"/>
                  </a:lnTo>
                  <a:lnTo>
                    <a:pt x="94" y="19"/>
                  </a:lnTo>
                  <a:lnTo>
                    <a:pt x="99" y="24"/>
                  </a:lnTo>
                  <a:lnTo>
                    <a:pt x="101" y="27"/>
                  </a:lnTo>
                  <a:lnTo>
                    <a:pt x="104" y="32"/>
                  </a:lnTo>
                  <a:lnTo>
                    <a:pt x="105" y="37"/>
                  </a:lnTo>
                  <a:lnTo>
                    <a:pt x="106" y="44"/>
                  </a:lnTo>
                  <a:lnTo>
                    <a:pt x="105" y="50"/>
                  </a:lnTo>
                  <a:lnTo>
                    <a:pt x="103" y="56"/>
                  </a:lnTo>
                  <a:lnTo>
                    <a:pt x="95" y="69"/>
                  </a:lnTo>
                  <a:lnTo>
                    <a:pt x="67" y="75"/>
                  </a:lnTo>
                  <a:lnTo>
                    <a:pt x="52" y="59"/>
                  </a:lnTo>
                  <a:lnTo>
                    <a:pt x="48" y="49"/>
                  </a:lnTo>
                  <a:lnTo>
                    <a:pt x="47" y="43"/>
                  </a:lnTo>
                  <a:lnTo>
                    <a:pt x="48" y="38"/>
                  </a:lnTo>
                  <a:lnTo>
                    <a:pt x="49" y="28"/>
                  </a:lnTo>
                  <a:lnTo>
                    <a:pt x="55" y="21"/>
                  </a:lnTo>
                  <a:close/>
                </a:path>
              </a:pathLst>
            </a:custGeom>
            <a:solidFill>
              <a:srgbClr val="000000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778" name="Freeform 270"/>
            <p:cNvSpPr/>
            <p:nvPr/>
          </p:nvSpPr>
          <p:spPr>
            <a:xfrm>
              <a:off x="2045" y="2070"/>
              <a:ext cx="36" cy="27"/>
            </a:xfrm>
            <a:custGeom>
              <a:avLst/>
              <a:gdLst>
                <a:gd name="txL" fmla="*/ 0 w 108"/>
                <a:gd name="txT" fmla="*/ 0 h 80"/>
                <a:gd name="txR" fmla="*/ 108 w 108"/>
                <a:gd name="txB" fmla="*/ 80 h 80"/>
              </a:gdLst>
              <a:ahLst/>
              <a:cxnLst>
                <a:cxn ang="0">
                  <a:pos x="99" y="52"/>
                </a:cxn>
                <a:cxn ang="0">
                  <a:pos x="107" y="48"/>
                </a:cxn>
                <a:cxn ang="0">
                  <a:pos x="108" y="40"/>
                </a:cxn>
                <a:cxn ang="0">
                  <a:pos x="107" y="35"/>
                </a:cxn>
                <a:cxn ang="0">
                  <a:pos x="100" y="33"/>
                </a:cxn>
                <a:cxn ang="0">
                  <a:pos x="89" y="33"/>
                </a:cxn>
                <a:cxn ang="0">
                  <a:pos x="82" y="35"/>
                </a:cxn>
                <a:cxn ang="0">
                  <a:pos x="46" y="25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74"/>
                </a:cxn>
                <a:cxn ang="0">
                  <a:pos x="27" y="80"/>
                </a:cxn>
                <a:cxn ang="0">
                  <a:pos x="28" y="74"/>
                </a:cxn>
                <a:cxn ang="0">
                  <a:pos x="13" y="66"/>
                </a:cxn>
                <a:cxn ang="0">
                  <a:pos x="9" y="53"/>
                </a:cxn>
                <a:cxn ang="0">
                  <a:pos x="9" y="11"/>
                </a:cxn>
                <a:cxn ang="0">
                  <a:pos x="18" y="17"/>
                </a:cxn>
                <a:cxn ang="0">
                  <a:pos x="29" y="23"/>
                </a:cxn>
                <a:cxn ang="0">
                  <a:pos x="37" y="28"/>
                </a:cxn>
                <a:cxn ang="0">
                  <a:pos x="45" y="33"/>
                </a:cxn>
                <a:cxn ang="0">
                  <a:pos x="51" y="36"/>
                </a:cxn>
                <a:cxn ang="0">
                  <a:pos x="58" y="40"/>
                </a:cxn>
                <a:cxn ang="0">
                  <a:pos x="63" y="42"/>
                </a:cxn>
                <a:cxn ang="0">
                  <a:pos x="69" y="45"/>
                </a:cxn>
                <a:cxn ang="0">
                  <a:pos x="99" y="52"/>
                </a:cxn>
              </a:cxnLst>
              <a:rect l="txL" t="txT" r="txR" b="txB"/>
              <a:pathLst>
                <a:path w="108" h="80">
                  <a:moveTo>
                    <a:pt x="99" y="52"/>
                  </a:moveTo>
                  <a:lnTo>
                    <a:pt x="107" y="48"/>
                  </a:lnTo>
                  <a:lnTo>
                    <a:pt x="108" y="40"/>
                  </a:lnTo>
                  <a:lnTo>
                    <a:pt x="107" y="35"/>
                  </a:lnTo>
                  <a:lnTo>
                    <a:pt x="100" y="33"/>
                  </a:lnTo>
                  <a:lnTo>
                    <a:pt x="89" y="33"/>
                  </a:lnTo>
                  <a:lnTo>
                    <a:pt x="82" y="35"/>
                  </a:lnTo>
                  <a:lnTo>
                    <a:pt x="46" y="25"/>
                  </a:lnTo>
                  <a:lnTo>
                    <a:pt x="4" y="0"/>
                  </a:lnTo>
                  <a:lnTo>
                    <a:pt x="0" y="0"/>
                  </a:lnTo>
                  <a:lnTo>
                    <a:pt x="0" y="74"/>
                  </a:lnTo>
                  <a:lnTo>
                    <a:pt x="27" y="80"/>
                  </a:lnTo>
                  <a:lnTo>
                    <a:pt x="28" y="74"/>
                  </a:lnTo>
                  <a:lnTo>
                    <a:pt x="13" y="66"/>
                  </a:lnTo>
                  <a:lnTo>
                    <a:pt x="9" y="53"/>
                  </a:lnTo>
                  <a:lnTo>
                    <a:pt x="9" y="11"/>
                  </a:lnTo>
                  <a:lnTo>
                    <a:pt x="18" y="17"/>
                  </a:lnTo>
                  <a:lnTo>
                    <a:pt x="29" y="23"/>
                  </a:lnTo>
                  <a:lnTo>
                    <a:pt x="37" y="28"/>
                  </a:lnTo>
                  <a:lnTo>
                    <a:pt x="45" y="33"/>
                  </a:lnTo>
                  <a:lnTo>
                    <a:pt x="51" y="36"/>
                  </a:lnTo>
                  <a:lnTo>
                    <a:pt x="58" y="40"/>
                  </a:lnTo>
                  <a:lnTo>
                    <a:pt x="63" y="42"/>
                  </a:lnTo>
                  <a:lnTo>
                    <a:pt x="69" y="45"/>
                  </a:lnTo>
                  <a:lnTo>
                    <a:pt x="99" y="52"/>
                  </a:lnTo>
                  <a:close/>
                </a:path>
              </a:pathLst>
            </a:custGeom>
            <a:solidFill>
              <a:srgbClr val="000000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779" name="Freeform 271"/>
            <p:cNvSpPr/>
            <p:nvPr/>
          </p:nvSpPr>
          <p:spPr>
            <a:xfrm>
              <a:off x="2045" y="2104"/>
              <a:ext cx="37" cy="28"/>
            </a:xfrm>
            <a:custGeom>
              <a:avLst/>
              <a:gdLst>
                <a:gd name="txL" fmla="*/ 0 w 110"/>
                <a:gd name="txT" fmla="*/ 0 h 84"/>
                <a:gd name="txR" fmla="*/ 110 w 110"/>
                <a:gd name="txB" fmla="*/ 84 h 84"/>
              </a:gdLst>
              <a:ahLst/>
              <a:cxnLst>
                <a:cxn ang="0">
                  <a:pos x="47" y="28"/>
                </a:cxn>
                <a:cxn ang="0">
                  <a:pos x="40" y="16"/>
                </a:cxn>
                <a:cxn ang="0">
                  <a:pos x="14" y="13"/>
                </a:cxn>
                <a:cxn ang="0">
                  <a:pos x="1" y="33"/>
                </a:cxn>
                <a:cxn ang="0">
                  <a:pos x="1" y="61"/>
                </a:cxn>
                <a:cxn ang="0">
                  <a:pos x="8" y="78"/>
                </a:cxn>
                <a:cxn ang="0">
                  <a:pos x="16" y="83"/>
                </a:cxn>
                <a:cxn ang="0">
                  <a:pos x="29" y="80"/>
                </a:cxn>
                <a:cxn ang="0">
                  <a:pos x="30" y="70"/>
                </a:cxn>
                <a:cxn ang="0">
                  <a:pos x="24" y="67"/>
                </a:cxn>
                <a:cxn ang="0">
                  <a:pos x="13" y="71"/>
                </a:cxn>
                <a:cxn ang="0">
                  <a:pos x="4" y="51"/>
                </a:cxn>
                <a:cxn ang="0">
                  <a:pos x="10" y="32"/>
                </a:cxn>
                <a:cxn ang="0">
                  <a:pos x="26" y="24"/>
                </a:cxn>
                <a:cxn ang="0">
                  <a:pos x="35" y="26"/>
                </a:cxn>
                <a:cxn ang="0">
                  <a:pos x="43" y="32"/>
                </a:cxn>
                <a:cxn ang="0">
                  <a:pos x="47" y="41"/>
                </a:cxn>
                <a:cxn ang="0">
                  <a:pos x="49" y="55"/>
                </a:cxn>
                <a:cxn ang="0">
                  <a:pos x="54" y="44"/>
                </a:cxn>
                <a:cxn ang="0">
                  <a:pos x="57" y="30"/>
                </a:cxn>
                <a:cxn ang="0">
                  <a:pos x="68" y="19"/>
                </a:cxn>
                <a:cxn ang="0">
                  <a:pos x="99" y="24"/>
                </a:cxn>
                <a:cxn ang="0">
                  <a:pos x="105" y="46"/>
                </a:cxn>
                <a:cxn ang="0">
                  <a:pos x="97" y="67"/>
                </a:cxn>
                <a:cxn ang="0">
                  <a:pos x="87" y="62"/>
                </a:cxn>
                <a:cxn ang="0">
                  <a:pos x="80" y="73"/>
                </a:cxn>
                <a:cxn ang="0">
                  <a:pos x="90" y="82"/>
                </a:cxn>
                <a:cxn ang="0">
                  <a:pos x="91" y="81"/>
                </a:cxn>
                <a:cxn ang="0">
                  <a:pos x="97" y="79"/>
                </a:cxn>
                <a:cxn ang="0">
                  <a:pos x="100" y="76"/>
                </a:cxn>
                <a:cxn ang="0">
                  <a:pos x="106" y="64"/>
                </a:cxn>
                <a:cxn ang="0">
                  <a:pos x="108" y="54"/>
                </a:cxn>
                <a:cxn ang="0">
                  <a:pos x="108" y="51"/>
                </a:cxn>
                <a:cxn ang="0">
                  <a:pos x="110" y="45"/>
                </a:cxn>
                <a:cxn ang="0">
                  <a:pos x="107" y="26"/>
                </a:cxn>
                <a:cxn ang="0">
                  <a:pos x="100" y="13"/>
                </a:cxn>
                <a:cxn ang="0">
                  <a:pos x="90" y="3"/>
                </a:cxn>
                <a:cxn ang="0">
                  <a:pos x="80" y="1"/>
                </a:cxn>
                <a:cxn ang="0">
                  <a:pos x="71" y="3"/>
                </a:cxn>
                <a:cxn ang="0">
                  <a:pos x="58" y="12"/>
                </a:cxn>
                <a:cxn ang="0">
                  <a:pos x="50" y="35"/>
                </a:cxn>
              </a:cxnLst>
              <a:rect l="txL" t="txT" r="txR" b="txB"/>
              <a:pathLst>
                <a:path w="110" h="84">
                  <a:moveTo>
                    <a:pt x="50" y="35"/>
                  </a:moveTo>
                  <a:lnTo>
                    <a:pt x="47" y="28"/>
                  </a:lnTo>
                  <a:lnTo>
                    <a:pt x="45" y="23"/>
                  </a:lnTo>
                  <a:lnTo>
                    <a:pt x="40" y="16"/>
                  </a:lnTo>
                  <a:lnTo>
                    <a:pt x="24" y="10"/>
                  </a:lnTo>
                  <a:lnTo>
                    <a:pt x="14" y="13"/>
                  </a:lnTo>
                  <a:lnTo>
                    <a:pt x="6" y="21"/>
                  </a:lnTo>
                  <a:lnTo>
                    <a:pt x="1" y="33"/>
                  </a:lnTo>
                  <a:lnTo>
                    <a:pt x="0" y="48"/>
                  </a:lnTo>
                  <a:lnTo>
                    <a:pt x="1" y="61"/>
                  </a:lnTo>
                  <a:lnTo>
                    <a:pt x="5" y="74"/>
                  </a:lnTo>
                  <a:lnTo>
                    <a:pt x="8" y="78"/>
                  </a:lnTo>
                  <a:lnTo>
                    <a:pt x="12" y="81"/>
                  </a:lnTo>
                  <a:lnTo>
                    <a:pt x="16" y="83"/>
                  </a:lnTo>
                  <a:lnTo>
                    <a:pt x="21" y="84"/>
                  </a:lnTo>
                  <a:lnTo>
                    <a:pt x="29" y="80"/>
                  </a:lnTo>
                  <a:lnTo>
                    <a:pt x="31" y="74"/>
                  </a:lnTo>
                  <a:lnTo>
                    <a:pt x="30" y="70"/>
                  </a:lnTo>
                  <a:lnTo>
                    <a:pt x="29" y="69"/>
                  </a:lnTo>
                  <a:lnTo>
                    <a:pt x="24" y="67"/>
                  </a:lnTo>
                  <a:lnTo>
                    <a:pt x="21" y="69"/>
                  </a:lnTo>
                  <a:lnTo>
                    <a:pt x="13" y="71"/>
                  </a:lnTo>
                  <a:lnTo>
                    <a:pt x="6" y="63"/>
                  </a:lnTo>
                  <a:lnTo>
                    <a:pt x="4" y="51"/>
                  </a:lnTo>
                  <a:lnTo>
                    <a:pt x="5" y="39"/>
                  </a:lnTo>
                  <a:lnTo>
                    <a:pt x="10" y="32"/>
                  </a:lnTo>
                  <a:lnTo>
                    <a:pt x="17" y="26"/>
                  </a:lnTo>
                  <a:lnTo>
                    <a:pt x="26" y="24"/>
                  </a:lnTo>
                  <a:lnTo>
                    <a:pt x="30" y="24"/>
                  </a:lnTo>
                  <a:lnTo>
                    <a:pt x="35" y="26"/>
                  </a:lnTo>
                  <a:lnTo>
                    <a:pt x="39" y="28"/>
                  </a:lnTo>
                  <a:lnTo>
                    <a:pt x="43" y="32"/>
                  </a:lnTo>
                  <a:lnTo>
                    <a:pt x="45" y="35"/>
                  </a:lnTo>
                  <a:lnTo>
                    <a:pt x="47" y="41"/>
                  </a:lnTo>
                  <a:lnTo>
                    <a:pt x="48" y="47"/>
                  </a:lnTo>
                  <a:lnTo>
                    <a:pt x="49" y="55"/>
                  </a:lnTo>
                  <a:lnTo>
                    <a:pt x="54" y="55"/>
                  </a:lnTo>
                  <a:lnTo>
                    <a:pt x="54" y="44"/>
                  </a:lnTo>
                  <a:lnTo>
                    <a:pt x="55" y="37"/>
                  </a:lnTo>
                  <a:lnTo>
                    <a:pt x="57" y="30"/>
                  </a:lnTo>
                  <a:lnTo>
                    <a:pt x="61" y="26"/>
                  </a:lnTo>
                  <a:lnTo>
                    <a:pt x="68" y="19"/>
                  </a:lnTo>
                  <a:lnTo>
                    <a:pt x="77" y="17"/>
                  </a:lnTo>
                  <a:lnTo>
                    <a:pt x="99" y="24"/>
                  </a:lnTo>
                  <a:lnTo>
                    <a:pt x="103" y="33"/>
                  </a:lnTo>
                  <a:lnTo>
                    <a:pt x="105" y="46"/>
                  </a:lnTo>
                  <a:lnTo>
                    <a:pt x="103" y="60"/>
                  </a:lnTo>
                  <a:lnTo>
                    <a:pt x="97" y="67"/>
                  </a:lnTo>
                  <a:lnTo>
                    <a:pt x="92" y="64"/>
                  </a:lnTo>
                  <a:lnTo>
                    <a:pt x="87" y="62"/>
                  </a:lnTo>
                  <a:lnTo>
                    <a:pt x="82" y="67"/>
                  </a:lnTo>
                  <a:lnTo>
                    <a:pt x="80" y="73"/>
                  </a:lnTo>
                  <a:lnTo>
                    <a:pt x="82" y="80"/>
                  </a:lnTo>
                  <a:lnTo>
                    <a:pt x="90" y="82"/>
                  </a:lnTo>
                  <a:lnTo>
                    <a:pt x="90" y="81"/>
                  </a:lnTo>
                  <a:lnTo>
                    <a:pt x="91" y="81"/>
                  </a:lnTo>
                  <a:lnTo>
                    <a:pt x="93" y="81"/>
                  </a:lnTo>
                  <a:lnTo>
                    <a:pt x="97" y="79"/>
                  </a:lnTo>
                  <a:lnTo>
                    <a:pt x="98" y="77"/>
                  </a:lnTo>
                  <a:lnTo>
                    <a:pt x="100" y="76"/>
                  </a:lnTo>
                  <a:lnTo>
                    <a:pt x="104" y="72"/>
                  </a:lnTo>
                  <a:lnTo>
                    <a:pt x="106" y="64"/>
                  </a:lnTo>
                  <a:lnTo>
                    <a:pt x="108" y="58"/>
                  </a:lnTo>
                  <a:lnTo>
                    <a:pt x="108" y="54"/>
                  </a:lnTo>
                  <a:lnTo>
                    <a:pt x="108" y="52"/>
                  </a:lnTo>
                  <a:lnTo>
                    <a:pt x="108" y="51"/>
                  </a:lnTo>
                  <a:lnTo>
                    <a:pt x="109" y="51"/>
                  </a:lnTo>
                  <a:lnTo>
                    <a:pt x="110" y="45"/>
                  </a:lnTo>
                  <a:lnTo>
                    <a:pt x="109" y="34"/>
                  </a:lnTo>
                  <a:lnTo>
                    <a:pt x="107" y="26"/>
                  </a:lnTo>
                  <a:lnTo>
                    <a:pt x="104" y="18"/>
                  </a:lnTo>
                  <a:lnTo>
                    <a:pt x="100" y="13"/>
                  </a:lnTo>
                  <a:lnTo>
                    <a:pt x="94" y="6"/>
                  </a:lnTo>
                  <a:lnTo>
                    <a:pt x="90" y="3"/>
                  </a:lnTo>
                  <a:lnTo>
                    <a:pt x="84" y="0"/>
                  </a:lnTo>
                  <a:lnTo>
                    <a:pt x="80" y="1"/>
                  </a:lnTo>
                  <a:lnTo>
                    <a:pt x="75" y="1"/>
                  </a:lnTo>
                  <a:lnTo>
                    <a:pt x="71" y="3"/>
                  </a:lnTo>
                  <a:lnTo>
                    <a:pt x="63" y="9"/>
                  </a:lnTo>
                  <a:lnTo>
                    <a:pt x="58" y="12"/>
                  </a:lnTo>
                  <a:lnTo>
                    <a:pt x="55" y="18"/>
                  </a:lnTo>
                  <a:lnTo>
                    <a:pt x="50" y="35"/>
                  </a:lnTo>
                  <a:close/>
                </a:path>
              </a:pathLst>
            </a:custGeom>
            <a:solidFill>
              <a:srgbClr val="000000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780" name="Freeform 272"/>
            <p:cNvSpPr>
              <a:spLocks noEditPoints="1"/>
            </p:cNvSpPr>
            <p:nvPr/>
          </p:nvSpPr>
          <p:spPr>
            <a:xfrm>
              <a:off x="2044" y="1405"/>
              <a:ext cx="37" cy="30"/>
            </a:xfrm>
            <a:custGeom>
              <a:avLst/>
              <a:gdLst>
                <a:gd name="txL" fmla="*/ 0 w 110"/>
                <a:gd name="txT" fmla="*/ 0 h 89"/>
                <a:gd name="txR" fmla="*/ 110 w 110"/>
                <a:gd name="txB" fmla="*/ 89 h 89"/>
              </a:gdLst>
              <a:ahLst/>
              <a:cxnLst>
                <a:cxn ang="0">
                  <a:pos x="73" y="0"/>
                </a:cxn>
                <a:cxn ang="0">
                  <a:pos x="73" y="21"/>
                </a:cxn>
                <a:cxn ang="0">
                  <a:pos x="0" y="16"/>
                </a:cxn>
                <a:cxn ang="0">
                  <a:pos x="0" y="24"/>
                </a:cxn>
                <a:cxn ang="0">
                  <a:pos x="71" y="89"/>
                </a:cxn>
                <a:cxn ang="0">
                  <a:pos x="75" y="89"/>
                </a:cxn>
                <a:cxn ang="0">
                  <a:pos x="77" y="35"/>
                </a:cxn>
                <a:cxn ang="0">
                  <a:pos x="97" y="37"/>
                </a:cxn>
                <a:cxn ang="0">
                  <a:pos x="104" y="39"/>
                </a:cxn>
                <a:cxn ang="0">
                  <a:pos x="105" y="48"/>
                </a:cxn>
                <a:cxn ang="0">
                  <a:pos x="105" y="57"/>
                </a:cxn>
                <a:cxn ang="0">
                  <a:pos x="109" y="57"/>
                </a:cxn>
                <a:cxn ang="0">
                  <a:pos x="110" y="4"/>
                </a:cxn>
                <a:cxn ang="0">
                  <a:pos x="105" y="4"/>
                </a:cxn>
                <a:cxn ang="0">
                  <a:pos x="105" y="11"/>
                </a:cxn>
                <a:cxn ang="0">
                  <a:pos x="104" y="20"/>
                </a:cxn>
                <a:cxn ang="0">
                  <a:pos x="97" y="24"/>
                </a:cxn>
                <a:cxn ang="0">
                  <a:pos x="77" y="21"/>
                </a:cxn>
                <a:cxn ang="0">
                  <a:pos x="77" y="0"/>
                </a:cxn>
                <a:cxn ang="0">
                  <a:pos x="73" y="0"/>
                </a:cxn>
                <a:cxn ang="0">
                  <a:pos x="73" y="35"/>
                </a:cxn>
                <a:cxn ang="0">
                  <a:pos x="72" y="82"/>
                </a:cxn>
                <a:cxn ang="0">
                  <a:pos x="15" y="30"/>
                </a:cxn>
                <a:cxn ang="0">
                  <a:pos x="73" y="35"/>
                </a:cxn>
              </a:cxnLst>
              <a:rect l="txL" t="txT" r="txR" b="txB"/>
              <a:pathLst>
                <a:path w="110" h="89">
                  <a:moveTo>
                    <a:pt x="73" y="0"/>
                  </a:moveTo>
                  <a:lnTo>
                    <a:pt x="73" y="21"/>
                  </a:lnTo>
                  <a:lnTo>
                    <a:pt x="0" y="16"/>
                  </a:lnTo>
                  <a:lnTo>
                    <a:pt x="0" y="24"/>
                  </a:lnTo>
                  <a:lnTo>
                    <a:pt x="71" y="89"/>
                  </a:lnTo>
                  <a:lnTo>
                    <a:pt x="75" y="89"/>
                  </a:lnTo>
                  <a:lnTo>
                    <a:pt x="77" y="35"/>
                  </a:lnTo>
                  <a:lnTo>
                    <a:pt x="97" y="37"/>
                  </a:lnTo>
                  <a:lnTo>
                    <a:pt x="104" y="39"/>
                  </a:lnTo>
                  <a:lnTo>
                    <a:pt x="105" y="48"/>
                  </a:lnTo>
                  <a:lnTo>
                    <a:pt x="105" y="57"/>
                  </a:lnTo>
                  <a:lnTo>
                    <a:pt x="109" y="57"/>
                  </a:lnTo>
                  <a:lnTo>
                    <a:pt x="110" y="4"/>
                  </a:lnTo>
                  <a:lnTo>
                    <a:pt x="105" y="4"/>
                  </a:lnTo>
                  <a:lnTo>
                    <a:pt x="105" y="11"/>
                  </a:lnTo>
                  <a:lnTo>
                    <a:pt x="104" y="20"/>
                  </a:lnTo>
                  <a:lnTo>
                    <a:pt x="97" y="24"/>
                  </a:lnTo>
                  <a:lnTo>
                    <a:pt x="77" y="21"/>
                  </a:lnTo>
                  <a:lnTo>
                    <a:pt x="77" y="0"/>
                  </a:lnTo>
                  <a:lnTo>
                    <a:pt x="73" y="0"/>
                  </a:lnTo>
                  <a:close/>
                  <a:moveTo>
                    <a:pt x="73" y="35"/>
                  </a:moveTo>
                  <a:lnTo>
                    <a:pt x="72" y="82"/>
                  </a:lnTo>
                  <a:lnTo>
                    <a:pt x="15" y="30"/>
                  </a:lnTo>
                  <a:lnTo>
                    <a:pt x="73" y="35"/>
                  </a:lnTo>
                  <a:close/>
                </a:path>
              </a:pathLst>
            </a:custGeom>
            <a:solidFill>
              <a:srgbClr val="000000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781" name="Freeform 273"/>
            <p:cNvSpPr>
              <a:spLocks noEditPoints="1"/>
            </p:cNvSpPr>
            <p:nvPr/>
          </p:nvSpPr>
          <p:spPr>
            <a:xfrm>
              <a:off x="2045" y="1371"/>
              <a:ext cx="37" cy="28"/>
            </a:xfrm>
            <a:custGeom>
              <a:avLst/>
              <a:gdLst>
                <a:gd name="txL" fmla="*/ 0 w 111"/>
                <a:gd name="txT" fmla="*/ 0 h 83"/>
                <a:gd name="txR" fmla="*/ 111 w 111"/>
                <a:gd name="txB" fmla="*/ 83 h 83"/>
              </a:gdLst>
              <a:ahLst/>
              <a:cxnLst>
                <a:cxn ang="0">
                  <a:pos x="55" y="83"/>
                </a:cxn>
                <a:cxn ang="0">
                  <a:pos x="96" y="74"/>
                </a:cxn>
                <a:cxn ang="0">
                  <a:pos x="98" y="69"/>
                </a:cxn>
                <a:cxn ang="0">
                  <a:pos x="99" y="67"/>
                </a:cxn>
                <a:cxn ang="0">
                  <a:pos x="101" y="66"/>
                </a:cxn>
                <a:cxn ang="0">
                  <a:pos x="106" y="60"/>
                </a:cxn>
                <a:cxn ang="0">
                  <a:pos x="109" y="52"/>
                </a:cxn>
                <a:cxn ang="0">
                  <a:pos x="111" y="44"/>
                </a:cxn>
                <a:cxn ang="0">
                  <a:pos x="110" y="35"/>
                </a:cxn>
                <a:cxn ang="0">
                  <a:pos x="107" y="27"/>
                </a:cxn>
                <a:cxn ang="0">
                  <a:pos x="102" y="20"/>
                </a:cxn>
                <a:cxn ang="0">
                  <a:pos x="97" y="14"/>
                </a:cxn>
                <a:cxn ang="0">
                  <a:pos x="57" y="0"/>
                </a:cxn>
                <a:cxn ang="0">
                  <a:pos x="16" y="7"/>
                </a:cxn>
                <a:cxn ang="0">
                  <a:pos x="9" y="13"/>
                </a:cxn>
                <a:cxn ang="0">
                  <a:pos x="4" y="20"/>
                </a:cxn>
                <a:cxn ang="0">
                  <a:pos x="1" y="27"/>
                </a:cxn>
                <a:cxn ang="0">
                  <a:pos x="1" y="36"/>
                </a:cxn>
                <a:cxn ang="0">
                  <a:pos x="0" y="44"/>
                </a:cxn>
                <a:cxn ang="0">
                  <a:pos x="3" y="52"/>
                </a:cxn>
                <a:cxn ang="0">
                  <a:pos x="7" y="59"/>
                </a:cxn>
                <a:cxn ang="0">
                  <a:pos x="14" y="66"/>
                </a:cxn>
                <a:cxn ang="0">
                  <a:pos x="22" y="73"/>
                </a:cxn>
                <a:cxn ang="0">
                  <a:pos x="32" y="78"/>
                </a:cxn>
                <a:cxn ang="0">
                  <a:pos x="42" y="81"/>
                </a:cxn>
                <a:cxn ang="0">
                  <a:pos x="55" y="83"/>
                </a:cxn>
                <a:cxn ang="0">
                  <a:pos x="93" y="24"/>
                </a:cxn>
                <a:cxn ang="0">
                  <a:pos x="98" y="27"/>
                </a:cxn>
                <a:cxn ang="0">
                  <a:pos x="102" y="32"/>
                </a:cxn>
                <a:cxn ang="0">
                  <a:pos x="105" y="37"/>
                </a:cxn>
                <a:cxn ang="0">
                  <a:pos x="106" y="44"/>
                </a:cxn>
                <a:cxn ang="0">
                  <a:pos x="105" y="48"/>
                </a:cxn>
                <a:cxn ang="0">
                  <a:pos x="103" y="50"/>
                </a:cxn>
                <a:cxn ang="0">
                  <a:pos x="102" y="50"/>
                </a:cxn>
                <a:cxn ang="0">
                  <a:pos x="102" y="51"/>
                </a:cxn>
                <a:cxn ang="0">
                  <a:pos x="102" y="53"/>
                </a:cxn>
                <a:cxn ang="0">
                  <a:pos x="100" y="53"/>
                </a:cxn>
                <a:cxn ang="0">
                  <a:pos x="99" y="53"/>
                </a:cxn>
                <a:cxn ang="0">
                  <a:pos x="99" y="54"/>
                </a:cxn>
                <a:cxn ang="0">
                  <a:pos x="97" y="56"/>
                </a:cxn>
                <a:cxn ang="0">
                  <a:pos x="92" y="60"/>
                </a:cxn>
                <a:cxn ang="0">
                  <a:pos x="55" y="67"/>
                </a:cxn>
                <a:cxn ang="0">
                  <a:pos x="18" y="56"/>
                </a:cxn>
                <a:cxn ang="0">
                  <a:pos x="12" y="51"/>
                </a:cxn>
                <a:cxn ang="0">
                  <a:pos x="9" y="47"/>
                </a:cxn>
                <a:cxn ang="0">
                  <a:pos x="6" y="37"/>
                </a:cxn>
                <a:cxn ang="0">
                  <a:pos x="6" y="30"/>
                </a:cxn>
                <a:cxn ang="0">
                  <a:pos x="9" y="25"/>
                </a:cxn>
                <a:cxn ang="0">
                  <a:pos x="12" y="21"/>
                </a:cxn>
                <a:cxn ang="0">
                  <a:pos x="19" y="19"/>
                </a:cxn>
                <a:cxn ang="0">
                  <a:pos x="56" y="14"/>
                </a:cxn>
                <a:cxn ang="0">
                  <a:pos x="93" y="24"/>
                </a:cxn>
              </a:cxnLst>
              <a:rect l="txL" t="txT" r="txR" b="txB"/>
              <a:pathLst>
                <a:path w="111" h="83">
                  <a:moveTo>
                    <a:pt x="55" y="83"/>
                  </a:moveTo>
                  <a:lnTo>
                    <a:pt x="96" y="74"/>
                  </a:lnTo>
                  <a:lnTo>
                    <a:pt x="98" y="69"/>
                  </a:lnTo>
                  <a:lnTo>
                    <a:pt x="99" y="67"/>
                  </a:lnTo>
                  <a:lnTo>
                    <a:pt x="101" y="66"/>
                  </a:lnTo>
                  <a:lnTo>
                    <a:pt x="106" y="60"/>
                  </a:lnTo>
                  <a:lnTo>
                    <a:pt x="109" y="52"/>
                  </a:lnTo>
                  <a:lnTo>
                    <a:pt x="111" y="44"/>
                  </a:lnTo>
                  <a:lnTo>
                    <a:pt x="110" y="35"/>
                  </a:lnTo>
                  <a:lnTo>
                    <a:pt x="107" y="27"/>
                  </a:lnTo>
                  <a:lnTo>
                    <a:pt x="102" y="20"/>
                  </a:lnTo>
                  <a:lnTo>
                    <a:pt x="97" y="14"/>
                  </a:lnTo>
                  <a:lnTo>
                    <a:pt x="57" y="0"/>
                  </a:lnTo>
                  <a:lnTo>
                    <a:pt x="16" y="7"/>
                  </a:lnTo>
                  <a:lnTo>
                    <a:pt x="9" y="13"/>
                  </a:lnTo>
                  <a:lnTo>
                    <a:pt x="4" y="20"/>
                  </a:lnTo>
                  <a:lnTo>
                    <a:pt x="1" y="27"/>
                  </a:lnTo>
                  <a:lnTo>
                    <a:pt x="1" y="36"/>
                  </a:lnTo>
                  <a:lnTo>
                    <a:pt x="0" y="44"/>
                  </a:lnTo>
                  <a:lnTo>
                    <a:pt x="3" y="52"/>
                  </a:lnTo>
                  <a:lnTo>
                    <a:pt x="7" y="59"/>
                  </a:lnTo>
                  <a:lnTo>
                    <a:pt x="14" y="66"/>
                  </a:lnTo>
                  <a:lnTo>
                    <a:pt x="22" y="73"/>
                  </a:lnTo>
                  <a:lnTo>
                    <a:pt x="32" y="78"/>
                  </a:lnTo>
                  <a:lnTo>
                    <a:pt x="42" y="81"/>
                  </a:lnTo>
                  <a:lnTo>
                    <a:pt x="55" y="83"/>
                  </a:lnTo>
                  <a:close/>
                  <a:moveTo>
                    <a:pt x="93" y="24"/>
                  </a:moveTo>
                  <a:lnTo>
                    <a:pt x="98" y="27"/>
                  </a:lnTo>
                  <a:lnTo>
                    <a:pt x="102" y="32"/>
                  </a:lnTo>
                  <a:lnTo>
                    <a:pt x="105" y="37"/>
                  </a:lnTo>
                  <a:lnTo>
                    <a:pt x="106" y="44"/>
                  </a:lnTo>
                  <a:lnTo>
                    <a:pt x="105" y="48"/>
                  </a:lnTo>
                  <a:lnTo>
                    <a:pt x="103" y="50"/>
                  </a:lnTo>
                  <a:lnTo>
                    <a:pt x="102" y="50"/>
                  </a:lnTo>
                  <a:lnTo>
                    <a:pt x="102" y="51"/>
                  </a:lnTo>
                  <a:lnTo>
                    <a:pt x="102" y="53"/>
                  </a:lnTo>
                  <a:lnTo>
                    <a:pt x="100" y="53"/>
                  </a:lnTo>
                  <a:lnTo>
                    <a:pt x="99" y="53"/>
                  </a:lnTo>
                  <a:lnTo>
                    <a:pt x="99" y="54"/>
                  </a:lnTo>
                  <a:lnTo>
                    <a:pt x="97" y="56"/>
                  </a:lnTo>
                  <a:lnTo>
                    <a:pt x="92" y="60"/>
                  </a:lnTo>
                  <a:lnTo>
                    <a:pt x="55" y="67"/>
                  </a:lnTo>
                  <a:lnTo>
                    <a:pt x="18" y="56"/>
                  </a:lnTo>
                  <a:lnTo>
                    <a:pt x="12" y="51"/>
                  </a:lnTo>
                  <a:lnTo>
                    <a:pt x="9" y="47"/>
                  </a:lnTo>
                  <a:lnTo>
                    <a:pt x="6" y="37"/>
                  </a:lnTo>
                  <a:lnTo>
                    <a:pt x="6" y="30"/>
                  </a:lnTo>
                  <a:lnTo>
                    <a:pt x="9" y="25"/>
                  </a:lnTo>
                  <a:lnTo>
                    <a:pt x="12" y="21"/>
                  </a:lnTo>
                  <a:lnTo>
                    <a:pt x="19" y="19"/>
                  </a:lnTo>
                  <a:lnTo>
                    <a:pt x="56" y="14"/>
                  </a:lnTo>
                  <a:lnTo>
                    <a:pt x="93" y="24"/>
                  </a:lnTo>
                  <a:close/>
                </a:path>
              </a:pathLst>
            </a:custGeom>
            <a:solidFill>
              <a:srgbClr val="000000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782" name="Freeform 274"/>
            <p:cNvSpPr>
              <a:spLocks noEditPoints="1"/>
            </p:cNvSpPr>
            <p:nvPr/>
          </p:nvSpPr>
          <p:spPr>
            <a:xfrm>
              <a:off x="2044" y="1852"/>
              <a:ext cx="37" cy="33"/>
            </a:xfrm>
            <a:custGeom>
              <a:avLst/>
              <a:gdLst>
                <a:gd name="txL" fmla="*/ 0 w 110"/>
                <a:gd name="txT" fmla="*/ 0 h 99"/>
                <a:gd name="txR" fmla="*/ 110 w 110"/>
                <a:gd name="txB" fmla="*/ 99 h 99"/>
              </a:gdLst>
              <a:ahLst/>
              <a:cxnLst>
                <a:cxn ang="0">
                  <a:pos x="98" y="14"/>
                </a:cxn>
                <a:cxn ang="0">
                  <a:pos x="88" y="7"/>
                </a:cxn>
                <a:cxn ang="0">
                  <a:pos x="75" y="6"/>
                </a:cxn>
                <a:cxn ang="0">
                  <a:pos x="59" y="19"/>
                </a:cxn>
                <a:cxn ang="0">
                  <a:pos x="42" y="10"/>
                </a:cxn>
                <a:cxn ang="0">
                  <a:pos x="29" y="0"/>
                </a:cxn>
                <a:cxn ang="0">
                  <a:pos x="8" y="11"/>
                </a:cxn>
                <a:cxn ang="0">
                  <a:pos x="2" y="25"/>
                </a:cxn>
                <a:cxn ang="0">
                  <a:pos x="0" y="43"/>
                </a:cxn>
                <a:cxn ang="0">
                  <a:pos x="3" y="68"/>
                </a:cxn>
                <a:cxn ang="0">
                  <a:pos x="10" y="80"/>
                </a:cxn>
                <a:cxn ang="0">
                  <a:pos x="20" y="87"/>
                </a:cxn>
                <a:cxn ang="0">
                  <a:pos x="41" y="83"/>
                </a:cxn>
                <a:cxn ang="0">
                  <a:pos x="57" y="79"/>
                </a:cxn>
                <a:cxn ang="0">
                  <a:pos x="83" y="99"/>
                </a:cxn>
                <a:cxn ang="0">
                  <a:pos x="92" y="96"/>
                </a:cxn>
                <a:cxn ang="0">
                  <a:pos x="101" y="88"/>
                </a:cxn>
                <a:cxn ang="0">
                  <a:pos x="105" y="76"/>
                </a:cxn>
                <a:cxn ang="0">
                  <a:pos x="109" y="64"/>
                </a:cxn>
                <a:cxn ang="0">
                  <a:pos x="109" y="45"/>
                </a:cxn>
                <a:cxn ang="0">
                  <a:pos x="106" y="28"/>
                </a:cxn>
                <a:cxn ang="0">
                  <a:pos x="51" y="39"/>
                </a:cxn>
                <a:cxn ang="0">
                  <a:pos x="30" y="74"/>
                </a:cxn>
                <a:cxn ang="0">
                  <a:pos x="24" y="77"/>
                </a:cxn>
                <a:cxn ang="0">
                  <a:pos x="6" y="57"/>
                </a:cxn>
                <a:cxn ang="0">
                  <a:pos x="6" y="29"/>
                </a:cxn>
                <a:cxn ang="0">
                  <a:pos x="12" y="20"/>
                </a:cxn>
                <a:cxn ang="0">
                  <a:pos x="42" y="21"/>
                </a:cxn>
                <a:cxn ang="0">
                  <a:pos x="67" y="79"/>
                </a:cxn>
                <a:cxn ang="0">
                  <a:pos x="69" y="29"/>
                </a:cxn>
                <a:cxn ang="0">
                  <a:pos x="85" y="19"/>
                </a:cxn>
                <a:cxn ang="0">
                  <a:pos x="101" y="29"/>
                </a:cxn>
                <a:cxn ang="0">
                  <a:pos x="104" y="39"/>
                </a:cxn>
                <a:cxn ang="0">
                  <a:pos x="106" y="55"/>
                </a:cxn>
                <a:cxn ang="0">
                  <a:pos x="104" y="61"/>
                </a:cxn>
                <a:cxn ang="0">
                  <a:pos x="104" y="64"/>
                </a:cxn>
                <a:cxn ang="0">
                  <a:pos x="102" y="73"/>
                </a:cxn>
                <a:cxn ang="0">
                  <a:pos x="96" y="82"/>
                </a:cxn>
                <a:cxn ang="0">
                  <a:pos x="89" y="84"/>
                </a:cxn>
                <a:cxn ang="0">
                  <a:pos x="83" y="86"/>
                </a:cxn>
              </a:cxnLst>
              <a:rect l="txL" t="txT" r="txR" b="txB"/>
              <a:pathLst>
                <a:path w="110" h="99">
                  <a:moveTo>
                    <a:pt x="103" y="21"/>
                  </a:moveTo>
                  <a:lnTo>
                    <a:pt x="98" y="14"/>
                  </a:lnTo>
                  <a:lnTo>
                    <a:pt x="94" y="10"/>
                  </a:lnTo>
                  <a:lnTo>
                    <a:pt x="88" y="7"/>
                  </a:lnTo>
                  <a:lnTo>
                    <a:pt x="83" y="6"/>
                  </a:lnTo>
                  <a:lnTo>
                    <a:pt x="75" y="6"/>
                  </a:lnTo>
                  <a:lnTo>
                    <a:pt x="67" y="12"/>
                  </a:lnTo>
                  <a:lnTo>
                    <a:pt x="59" y="19"/>
                  </a:lnTo>
                  <a:lnTo>
                    <a:pt x="53" y="31"/>
                  </a:lnTo>
                  <a:lnTo>
                    <a:pt x="42" y="10"/>
                  </a:lnTo>
                  <a:lnTo>
                    <a:pt x="35" y="3"/>
                  </a:lnTo>
                  <a:lnTo>
                    <a:pt x="29" y="0"/>
                  </a:lnTo>
                  <a:lnTo>
                    <a:pt x="17" y="2"/>
                  </a:lnTo>
                  <a:lnTo>
                    <a:pt x="8" y="11"/>
                  </a:lnTo>
                  <a:lnTo>
                    <a:pt x="4" y="17"/>
                  </a:lnTo>
                  <a:lnTo>
                    <a:pt x="2" y="25"/>
                  </a:lnTo>
                  <a:lnTo>
                    <a:pt x="0" y="33"/>
                  </a:lnTo>
                  <a:lnTo>
                    <a:pt x="0" y="43"/>
                  </a:lnTo>
                  <a:lnTo>
                    <a:pt x="1" y="61"/>
                  </a:lnTo>
                  <a:lnTo>
                    <a:pt x="3" y="68"/>
                  </a:lnTo>
                  <a:lnTo>
                    <a:pt x="7" y="75"/>
                  </a:lnTo>
                  <a:lnTo>
                    <a:pt x="10" y="80"/>
                  </a:lnTo>
                  <a:lnTo>
                    <a:pt x="15" y="84"/>
                  </a:lnTo>
                  <a:lnTo>
                    <a:pt x="20" y="87"/>
                  </a:lnTo>
                  <a:lnTo>
                    <a:pt x="27" y="89"/>
                  </a:lnTo>
                  <a:lnTo>
                    <a:pt x="41" y="83"/>
                  </a:lnTo>
                  <a:lnTo>
                    <a:pt x="52" y="65"/>
                  </a:lnTo>
                  <a:lnTo>
                    <a:pt x="57" y="79"/>
                  </a:lnTo>
                  <a:lnTo>
                    <a:pt x="65" y="90"/>
                  </a:lnTo>
                  <a:lnTo>
                    <a:pt x="83" y="99"/>
                  </a:lnTo>
                  <a:lnTo>
                    <a:pt x="87" y="98"/>
                  </a:lnTo>
                  <a:lnTo>
                    <a:pt x="92" y="96"/>
                  </a:lnTo>
                  <a:lnTo>
                    <a:pt x="96" y="93"/>
                  </a:lnTo>
                  <a:lnTo>
                    <a:pt x="101" y="88"/>
                  </a:lnTo>
                  <a:lnTo>
                    <a:pt x="104" y="80"/>
                  </a:lnTo>
                  <a:lnTo>
                    <a:pt x="105" y="76"/>
                  </a:lnTo>
                  <a:lnTo>
                    <a:pt x="107" y="73"/>
                  </a:lnTo>
                  <a:lnTo>
                    <a:pt x="109" y="64"/>
                  </a:lnTo>
                  <a:lnTo>
                    <a:pt x="110" y="56"/>
                  </a:lnTo>
                  <a:lnTo>
                    <a:pt x="109" y="45"/>
                  </a:lnTo>
                  <a:lnTo>
                    <a:pt x="108" y="36"/>
                  </a:lnTo>
                  <a:lnTo>
                    <a:pt x="106" y="28"/>
                  </a:lnTo>
                  <a:lnTo>
                    <a:pt x="103" y="21"/>
                  </a:lnTo>
                  <a:close/>
                  <a:moveTo>
                    <a:pt x="51" y="39"/>
                  </a:moveTo>
                  <a:lnTo>
                    <a:pt x="38" y="68"/>
                  </a:lnTo>
                  <a:lnTo>
                    <a:pt x="30" y="74"/>
                  </a:lnTo>
                  <a:lnTo>
                    <a:pt x="26" y="76"/>
                  </a:lnTo>
                  <a:lnTo>
                    <a:pt x="24" y="77"/>
                  </a:lnTo>
                  <a:lnTo>
                    <a:pt x="11" y="69"/>
                  </a:lnTo>
                  <a:lnTo>
                    <a:pt x="6" y="57"/>
                  </a:lnTo>
                  <a:lnTo>
                    <a:pt x="5" y="43"/>
                  </a:lnTo>
                  <a:lnTo>
                    <a:pt x="6" y="29"/>
                  </a:lnTo>
                  <a:lnTo>
                    <a:pt x="8" y="23"/>
                  </a:lnTo>
                  <a:lnTo>
                    <a:pt x="12" y="20"/>
                  </a:lnTo>
                  <a:lnTo>
                    <a:pt x="29" y="15"/>
                  </a:lnTo>
                  <a:lnTo>
                    <a:pt x="42" y="21"/>
                  </a:lnTo>
                  <a:lnTo>
                    <a:pt x="51" y="39"/>
                  </a:lnTo>
                  <a:close/>
                  <a:moveTo>
                    <a:pt x="67" y="79"/>
                  </a:moveTo>
                  <a:lnTo>
                    <a:pt x="55" y="61"/>
                  </a:lnTo>
                  <a:lnTo>
                    <a:pt x="69" y="29"/>
                  </a:lnTo>
                  <a:lnTo>
                    <a:pt x="76" y="20"/>
                  </a:lnTo>
                  <a:lnTo>
                    <a:pt x="85" y="19"/>
                  </a:lnTo>
                  <a:lnTo>
                    <a:pt x="93" y="21"/>
                  </a:lnTo>
                  <a:lnTo>
                    <a:pt x="101" y="29"/>
                  </a:lnTo>
                  <a:lnTo>
                    <a:pt x="102" y="33"/>
                  </a:lnTo>
                  <a:lnTo>
                    <a:pt x="104" y="39"/>
                  </a:lnTo>
                  <a:lnTo>
                    <a:pt x="105" y="46"/>
                  </a:lnTo>
                  <a:lnTo>
                    <a:pt x="106" y="55"/>
                  </a:lnTo>
                  <a:lnTo>
                    <a:pt x="105" y="61"/>
                  </a:lnTo>
                  <a:lnTo>
                    <a:pt x="104" y="61"/>
                  </a:lnTo>
                  <a:lnTo>
                    <a:pt x="104" y="62"/>
                  </a:lnTo>
                  <a:lnTo>
                    <a:pt x="104" y="64"/>
                  </a:lnTo>
                  <a:lnTo>
                    <a:pt x="104" y="68"/>
                  </a:lnTo>
                  <a:lnTo>
                    <a:pt x="102" y="73"/>
                  </a:lnTo>
                  <a:lnTo>
                    <a:pt x="100" y="79"/>
                  </a:lnTo>
                  <a:lnTo>
                    <a:pt x="96" y="82"/>
                  </a:lnTo>
                  <a:lnTo>
                    <a:pt x="92" y="84"/>
                  </a:lnTo>
                  <a:lnTo>
                    <a:pt x="89" y="84"/>
                  </a:lnTo>
                  <a:lnTo>
                    <a:pt x="87" y="85"/>
                  </a:lnTo>
                  <a:lnTo>
                    <a:pt x="83" y="86"/>
                  </a:lnTo>
                  <a:lnTo>
                    <a:pt x="67" y="79"/>
                  </a:lnTo>
                  <a:close/>
                </a:path>
              </a:pathLst>
            </a:custGeom>
            <a:solidFill>
              <a:srgbClr val="000000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783" name="Freeform 275"/>
            <p:cNvSpPr>
              <a:spLocks noEditPoints="1"/>
            </p:cNvSpPr>
            <p:nvPr/>
          </p:nvSpPr>
          <p:spPr>
            <a:xfrm>
              <a:off x="2044" y="1618"/>
              <a:ext cx="37" cy="31"/>
            </a:xfrm>
            <a:custGeom>
              <a:avLst/>
              <a:gdLst>
                <a:gd name="txL" fmla="*/ 0 w 110"/>
                <a:gd name="txT" fmla="*/ 0 h 93"/>
                <a:gd name="txR" fmla="*/ 110 w 110"/>
                <a:gd name="txB" fmla="*/ 93 h 93"/>
              </a:gdLst>
              <a:ahLst/>
              <a:cxnLst>
                <a:cxn ang="0">
                  <a:pos x="64" y="77"/>
                </a:cxn>
                <a:cxn ang="0">
                  <a:pos x="68" y="62"/>
                </a:cxn>
                <a:cxn ang="0">
                  <a:pos x="67" y="41"/>
                </a:cxn>
                <a:cxn ang="0">
                  <a:pos x="64" y="31"/>
                </a:cxn>
                <a:cxn ang="0">
                  <a:pos x="65" y="18"/>
                </a:cxn>
                <a:cxn ang="0">
                  <a:pos x="86" y="25"/>
                </a:cxn>
                <a:cxn ang="0">
                  <a:pos x="98" y="35"/>
                </a:cxn>
                <a:cxn ang="0">
                  <a:pos x="105" y="48"/>
                </a:cxn>
                <a:cxn ang="0">
                  <a:pos x="106" y="61"/>
                </a:cxn>
                <a:cxn ang="0">
                  <a:pos x="103" y="67"/>
                </a:cxn>
                <a:cxn ang="0">
                  <a:pos x="92" y="71"/>
                </a:cxn>
                <a:cxn ang="0">
                  <a:pos x="89" y="81"/>
                </a:cxn>
                <a:cxn ang="0">
                  <a:pos x="97" y="86"/>
                </a:cxn>
                <a:cxn ang="0">
                  <a:pos x="99" y="84"/>
                </a:cxn>
                <a:cxn ang="0">
                  <a:pos x="102" y="84"/>
                </a:cxn>
                <a:cxn ang="0">
                  <a:pos x="107" y="79"/>
                </a:cxn>
                <a:cxn ang="0">
                  <a:pos x="109" y="43"/>
                </a:cxn>
                <a:cxn ang="0">
                  <a:pos x="101" y="23"/>
                </a:cxn>
                <a:cxn ang="0">
                  <a:pos x="84" y="9"/>
                </a:cxn>
                <a:cxn ang="0">
                  <a:pos x="63" y="1"/>
                </a:cxn>
                <a:cxn ang="0">
                  <a:pos x="39" y="0"/>
                </a:cxn>
                <a:cxn ang="0">
                  <a:pos x="19" y="6"/>
                </a:cxn>
                <a:cxn ang="0">
                  <a:pos x="3" y="27"/>
                </a:cxn>
                <a:cxn ang="0">
                  <a:pos x="0" y="47"/>
                </a:cxn>
                <a:cxn ang="0">
                  <a:pos x="2" y="67"/>
                </a:cxn>
                <a:cxn ang="0">
                  <a:pos x="9" y="82"/>
                </a:cxn>
                <a:cxn ang="0">
                  <a:pos x="28" y="92"/>
                </a:cxn>
                <a:cxn ang="0">
                  <a:pos x="36" y="92"/>
                </a:cxn>
                <a:cxn ang="0">
                  <a:pos x="39" y="92"/>
                </a:cxn>
                <a:cxn ang="0">
                  <a:pos x="50" y="90"/>
                </a:cxn>
                <a:cxn ang="0">
                  <a:pos x="61" y="83"/>
                </a:cxn>
                <a:cxn ang="0">
                  <a:pos x="62" y="38"/>
                </a:cxn>
                <a:cxn ang="0">
                  <a:pos x="63" y="54"/>
                </a:cxn>
                <a:cxn ang="0">
                  <a:pos x="62" y="59"/>
                </a:cxn>
                <a:cxn ang="0">
                  <a:pos x="59" y="67"/>
                </a:cxn>
                <a:cxn ang="0">
                  <a:pos x="54" y="71"/>
                </a:cxn>
                <a:cxn ang="0">
                  <a:pos x="53" y="72"/>
                </a:cxn>
                <a:cxn ang="0">
                  <a:pos x="47" y="77"/>
                </a:cxn>
                <a:cxn ang="0">
                  <a:pos x="38" y="78"/>
                </a:cxn>
                <a:cxn ang="0">
                  <a:pos x="23" y="77"/>
                </a:cxn>
                <a:cxn ang="0">
                  <a:pos x="8" y="67"/>
                </a:cxn>
                <a:cxn ang="0">
                  <a:pos x="4" y="54"/>
                </a:cxn>
                <a:cxn ang="0">
                  <a:pos x="4" y="39"/>
                </a:cxn>
                <a:cxn ang="0">
                  <a:pos x="9" y="28"/>
                </a:cxn>
                <a:cxn ang="0">
                  <a:pos x="39" y="17"/>
                </a:cxn>
              </a:cxnLst>
              <a:rect l="txL" t="txT" r="txR" b="txB"/>
              <a:pathLst>
                <a:path w="110" h="93">
                  <a:moveTo>
                    <a:pt x="61" y="83"/>
                  </a:moveTo>
                  <a:lnTo>
                    <a:pt x="64" y="77"/>
                  </a:lnTo>
                  <a:lnTo>
                    <a:pt x="67" y="71"/>
                  </a:lnTo>
                  <a:lnTo>
                    <a:pt x="68" y="62"/>
                  </a:lnTo>
                  <a:lnTo>
                    <a:pt x="69" y="54"/>
                  </a:lnTo>
                  <a:lnTo>
                    <a:pt x="67" y="41"/>
                  </a:lnTo>
                  <a:lnTo>
                    <a:pt x="65" y="35"/>
                  </a:lnTo>
                  <a:lnTo>
                    <a:pt x="64" y="31"/>
                  </a:lnTo>
                  <a:lnTo>
                    <a:pt x="52" y="17"/>
                  </a:lnTo>
                  <a:lnTo>
                    <a:pt x="65" y="18"/>
                  </a:lnTo>
                  <a:lnTo>
                    <a:pt x="77" y="21"/>
                  </a:lnTo>
                  <a:lnTo>
                    <a:pt x="86" y="25"/>
                  </a:lnTo>
                  <a:lnTo>
                    <a:pt x="93" y="30"/>
                  </a:lnTo>
                  <a:lnTo>
                    <a:pt x="98" y="35"/>
                  </a:lnTo>
                  <a:lnTo>
                    <a:pt x="102" y="41"/>
                  </a:lnTo>
                  <a:lnTo>
                    <a:pt x="105" y="48"/>
                  </a:lnTo>
                  <a:lnTo>
                    <a:pt x="106" y="56"/>
                  </a:lnTo>
                  <a:lnTo>
                    <a:pt x="106" y="61"/>
                  </a:lnTo>
                  <a:lnTo>
                    <a:pt x="105" y="66"/>
                  </a:lnTo>
                  <a:lnTo>
                    <a:pt x="103" y="67"/>
                  </a:lnTo>
                  <a:lnTo>
                    <a:pt x="99" y="68"/>
                  </a:lnTo>
                  <a:lnTo>
                    <a:pt x="92" y="71"/>
                  </a:lnTo>
                  <a:lnTo>
                    <a:pt x="89" y="77"/>
                  </a:lnTo>
                  <a:lnTo>
                    <a:pt x="89" y="81"/>
                  </a:lnTo>
                  <a:lnTo>
                    <a:pt x="92" y="84"/>
                  </a:lnTo>
                  <a:lnTo>
                    <a:pt x="97" y="86"/>
                  </a:lnTo>
                  <a:lnTo>
                    <a:pt x="99" y="85"/>
                  </a:lnTo>
                  <a:lnTo>
                    <a:pt x="99" y="84"/>
                  </a:lnTo>
                  <a:lnTo>
                    <a:pt x="100" y="84"/>
                  </a:lnTo>
                  <a:lnTo>
                    <a:pt x="102" y="84"/>
                  </a:lnTo>
                  <a:lnTo>
                    <a:pt x="104" y="81"/>
                  </a:lnTo>
                  <a:lnTo>
                    <a:pt x="107" y="79"/>
                  </a:lnTo>
                  <a:lnTo>
                    <a:pt x="110" y="56"/>
                  </a:lnTo>
                  <a:lnTo>
                    <a:pt x="109" y="43"/>
                  </a:lnTo>
                  <a:lnTo>
                    <a:pt x="106" y="33"/>
                  </a:lnTo>
                  <a:lnTo>
                    <a:pt x="101" y="23"/>
                  </a:lnTo>
                  <a:lnTo>
                    <a:pt x="94" y="16"/>
                  </a:lnTo>
                  <a:lnTo>
                    <a:pt x="84" y="9"/>
                  </a:lnTo>
                  <a:lnTo>
                    <a:pt x="74" y="4"/>
                  </a:lnTo>
                  <a:lnTo>
                    <a:pt x="63" y="1"/>
                  </a:lnTo>
                  <a:lnTo>
                    <a:pt x="51" y="0"/>
                  </a:lnTo>
                  <a:lnTo>
                    <a:pt x="39" y="0"/>
                  </a:lnTo>
                  <a:lnTo>
                    <a:pt x="29" y="3"/>
                  </a:lnTo>
                  <a:lnTo>
                    <a:pt x="19" y="6"/>
                  </a:lnTo>
                  <a:lnTo>
                    <a:pt x="13" y="12"/>
                  </a:lnTo>
                  <a:lnTo>
                    <a:pt x="3" y="27"/>
                  </a:lnTo>
                  <a:lnTo>
                    <a:pt x="0" y="36"/>
                  </a:lnTo>
                  <a:lnTo>
                    <a:pt x="0" y="47"/>
                  </a:lnTo>
                  <a:lnTo>
                    <a:pt x="0" y="57"/>
                  </a:lnTo>
                  <a:lnTo>
                    <a:pt x="2" y="67"/>
                  </a:lnTo>
                  <a:lnTo>
                    <a:pt x="4" y="75"/>
                  </a:lnTo>
                  <a:lnTo>
                    <a:pt x="9" y="82"/>
                  </a:lnTo>
                  <a:lnTo>
                    <a:pt x="20" y="90"/>
                  </a:lnTo>
                  <a:lnTo>
                    <a:pt x="28" y="92"/>
                  </a:lnTo>
                  <a:lnTo>
                    <a:pt x="36" y="93"/>
                  </a:lnTo>
                  <a:lnTo>
                    <a:pt x="36" y="92"/>
                  </a:lnTo>
                  <a:lnTo>
                    <a:pt x="37" y="92"/>
                  </a:lnTo>
                  <a:lnTo>
                    <a:pt x="39" y="92"/>
                  </a:lnTo>
                  <a:lnTo>
                    <a:pt x="43" y="92"/>
                  </a:lnTo>
                  <a:lnTo>
                    <a:pt x="50" y="90"/>
                  </a:lnTo>
                  <a:lnTo>
                    <a:pt x="56" y="87"/>
                  </a:lnTo>
                  <a:lnTo>
                    <a:pt x="61" y="83"/>
                  </a:lnTo>
                  <a:close/>
                  <a:moveTo>
                    <a:pt x="56" y="27"/>
                  </a:moveTo>
                  <a:lnTo>
                    <a:pt x="62" y="38"/>
                  </a:lnTo>
                  <a:lnTo>
                    <a:pt x="64" y="52"/>
                  </a:lnTo>
                  <a:lnTo>
                    <a:pt x="63" y="54"/>
                  </a:lnTo>
                  <a:lnTo>
                    <a:pt x="63" y="57"/>
                  </a:lnTo>
                  <a:lnTo>
                    <a:pt x="62" y="59"/>
                  </a:lnTo>
                  <a:lnTo>
                    <a:pt x="62" y="62"/>
                  </a:lnTo>
                  <a:lnTo>
                    <a:pt x="59" y="67"/>
                  </a:lnTo>
                  <a:lnTo>
                    <a:pt x="56" y="71"/>
                  </a:lnTo>
                  <a:lnTo>
                    <a:pt x="54" y="71"/>
                  </a:lnTo>
                  <a:lnTo>
                    <a:pt x="53" y="71"/>
                  </a:lnTo>
                  <a:lnTo>
                    <a:pt x="53" y="72"/>
                  </a:lnTo>
                  <a:lnTo>
                    <a:pt x="51" y="74"/>
                  </a:lnTo>
                  <a:lnTo>
                    <a:pt x="47" y="77"/>
                  </a:lnTo>
                  <a:lnTo>
                    <a:pt x="41" y="78"/>
                  </a:lnTo>
                  <a:lnTo>
                    <a:pt x="38" y="78"/>
                  </a:lnTo>
                  <a:lnTo>
                    <a:pt x="36" y="79"/>
                  </a:lnTo>
                  <a:lnTo>
                    <a:pt x="23" y="77"/>
                  </a:lnTo>
                  <a:lnTo>
                    <a:pt x="13" y="72"/>
                  </a:lnTo>
                  <a:lnTo>
                    <a:pt x="8" y="67"/>
                  </a:lnTo>
                  <a:lnTo>
                    <a:pt x="6" y="61"/>
                  </a:lnTo>
                  <a:lnTo>
                    <a:pt x="4" y="54"/>
                  </a:lnTo>
                  <a:lnTo>
                    <a:pt x="4" y="47"/>
                  </a:lnTo>
                  <a:lnTo>
                    <a:pt x="4" y="39"/>
                  </a:lnTo>
                  <a:lnTo>
                    <a:pt x="6" y="33"/>
                  </a:lnTo>
                  <a:lnTo>
                    <a:pt x="9" y="28"/>
                  </a:lnTo>
                  <a:lnTo>
                    <a:pt x="14" y="25"/>
                  </a:lnTo>
                  <a:lnTo>
                    <a:pt x="39" y="17"/>
                  </a:lnTo>
                  <a:lnTo>
                    <a:pt x="56" y="27"/>
                  </a:lnTo>
                  <a:close/>
                </a:path>
              </a:pathLst>
            </a:custGeom>
            <a:solidFill>
              <a:srgbClr val="000000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784" name="Freeform 276"/>
            <p:cNvSpPr/>
            <p:nvPr/>
          </p:nvSpPr>
          <p:spPr>
            <a:xfrm>
              <a:off x="2046" y="1157"/>
              <a:ext cx="37" cy="23"/>
            </a:xfrm>
            <a:custGeom>
              <a:avLst/>
              <a:gdLst>
                <a:gd name="txL" fmla="*/ 0 w 111"/>
                <a:gd name="txT" fmla="*/ 0 h 68"/>
                <a:gd name="txR" fmla="*/ 111 w 111"/>
                <a:gd name="txB" fmla="*/ 68 h 68"/>
              </a:gdLst>
              <a:ahLst/>
              <a:cxnLst>
                <a:cxn ang="0">
                  <a:pos x="96" y="41"/>
                </a:cxn>
                <a:cxn ang="0">
                  <a:pos x="100" y="42"/>
                </a:cxn>
                <a:cxn ang="0">
                  <a:pos x="103" y="45"/>
                </a:cxn>
                <a:cxn ang="0">
                  <a:pos x="106" y="59"/>
                </a:cxn>
                <a:cxn ang="0">
                  <a:pos x="106" y="68"/>
                </a:cxn>
                <a:cxn ang="0">
                  <a:pos x="109" y="68"/>
                </a:cxn>
                <a:cxn ang="0">
                  <a:pos x="111" y="0"/>
                </a:cxn>
                <a:cxn ang="0">
                  <a:pos x="107" y="0"/>
                </a:cxn>
                <a:cxn ang="0">
                  <a:pos x="107" y="10"/>
                </a:cxn>
                <a:cxn ang="0">
                  <a:pos x="103" y="22"/>
                </a:cxn>
                <a:cxn ang="0">
                  <a:pos x="101" y="23"/>
                </a:cxn>
                <a:cxn ang="0">
                  <a:pos x="100" y="25"/>
                </a:cxn>
                <a:cxn ang="0">
                  <a:pos x="96" y="26"/>
                </a:cxn>
                <a:cxn ang="0">
                  <a:pos x="0" y="17"/>
                </a:cxn>
                <a:cxn ang="0">
                  <a:pos x="0" y="20"/>
                </a:cxn>
                <a:cxn ang="0">
                  <a:pos x="8" y="32"/>
                </a:cxn>
                <a:cxn ang="0">
                  <a:pos x="9" y="50"/>
                </a:cxn>
                <a:cxn ang="0">
                  <a:pos x="9" y="59"/>
                </a:cxn>
                <a:cxn ang="0">
                  <a:pos x="13" y="59"/>
                </a:cxn>
                <a:cxn ang="0">
                  <a:pos x="14" y="42"/>
                </a:cxn>
                <a:cxn ang="0">
                  <a:pos x="15" y="35"/>
                </a:cxn>
                <a:cxn ang="0">
                  <a:pos x="21" y="34"/>
                </a:cxn>
                <a:cxn ang="0">
                  <a:pos x="96" y="41"/>
                </a:cxn>
              </a:cxnLst>
              <a:rect l="txL" t="txT" r="txR" b="txB"/>
              <a:pathLst>
                <a:path w="111" h="68">
                  <a:moveTo>
                    <a:pt x="96" y="41"/>
                  </a:moveTo>
                  <a:lnTo>
                    <a:pt x="100" y="42"/>
                  </a:lnTo>
                  <a:lnTo>
                    <a:pt x="103" y="45"/>
                  </a:lnTo>
                  <a:lnTo>
                    <a:pt x="106" y="59"/>
                  </a:lnTo>
                  <a:lnTo>
                    <a:pt x="106" y="68"/>
                  </a:lnTo>
                  <a:lnTo>
                    <a:pt x="109" y="68"/>
                  </a:lnTo>
                  <a:lnTo>
                    <a:pt x="111" y="0"/>
                  </a:lnTo>
                  <a:lnTo>
                    <a:pt x="107" y="0"/>
                  </a:lnTo>
                  <a:lnTo>
                    <a:pt x="107" y="10"/>
                  </a:lnTo>
                  <a:lnTo>
                    <a:pt x="103" y="22"/>
                  </a:lnTo>
                  <a:lnTo>
                    <a:pt x="101" y="23"/>
                  </a:lnTo>
                  <a:lnTo>
                    <a:pt x="100" y="25"/>
                  </a:lnTo>
                  <a:lnTo>
                    <a:pt x="96" y="26"/>
                  </a:lnTo>
                  <a:lnTo>
                    <a:pt x="0" y="17"/>
                  </a:lnTo>
                  <a:lnTo>
                    <a:pt x="0" y="20"/>
                  </a:lnTo>
                  <a:lnTo>
                    <a:pt x="8" y="32"/>
                  </a:lnTo>
                  <a:lnTo>
                    <a:pt x="9" y="50"/>
                  </a:lnTo>
                  <a:lnTo>
                    <a:pt x="9" y="59"/>
                  </a:lnTo>
                  <a:lnTo>
                    <a:pt x="13" y="59"/>
                  </a:lnTo>
                  <a:lnTo>
                    <a:pt x="14" y="42"/>
                  </a:lnTo>
                  <a:lnTo>
                    <a:pt x="15" y="35"/>
                  </a:lnTo>
                  <a:lnTo>
                    <a:pt x="21" y="34"/>
                  </a:lnTo>
                  <a:lnTo>
                    <a:pt x="96" y="41"/>
                  </a:lnTo>
                  <a:close/>
                </a:path>
              </a:pathLst>
            </a:custGeom>
            <a:solidFill>
              <a:srgbClr val="000000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1785" name="Freeform 277"/>
            <p:cNvSpPr/>
            <p:nvPr/>
          </p:nvSpPr>
          <p:spPr>
            <a:xfrm>
              <a:off x="2044" y="916"/>
              <a:ext cx="37" cy="30"/>
            </a:xfrm>
            <a:custGeom>
              <a:avLst/>
              <a:gdLst>
                <a:gd name="txL" fmla="*/ 0 w 111"/>
                <a:gd name="txT" fmla="*/ 0 h 91"/>
                <a:gd name="txR" fmla="*/ 111 w 111"/>
                <a:gd name="txB" fmla="*/ 91 h 91"/>
              </a:gdLst>
              <a:ahLst/>
              <a:cxnLst>
                <a:cxn ang="0">
                  <a:pos x="110" y="5"/>
                </a:cxn>
                <a:cxn ang="0">
                  <a:pos x="83" y="0"/>
                </a:cxn>
                <a:cxn ang="0">
                  <a:pos x="83" y="5"/>
                </a:cxn>
                <a:cxn ang="0">
                  <a:pos x="96" y="12"/>
                </a:cxn>
                <a:cxn ang="0">
                  <a:pos x="101" y="25"/>
                </a:cxn>
                <a:cxn ang="0">
                  <a:pos x="101" y="81"/>
                </a:cxn>
                <a:cxn ang="0">
                  <a:pos x="57" y="22"/>
                </a:cxn>
                <a:cxn ang="0">
                  <a:pos x="42" y="7"/>
                </a:cxn>
                <a:cxn ang="0">
                  <a:pos x="28" y="3"/>
                </a:cxn>
                <a:cxn ang="0">
                  <a:pos x="8" y="13"/>
                </a:cxn>
                <a:cxn ang="0">
                  <a:pos x="4" y="18"/>
                </a:cxn>
                <a:cxn ang="0">
                  <a:pos x="2" y="26"/>
                </a:cxn>
                <a:cxn ang="0">
                  <a:pos x="0" y="35"/>
                </a:cxn>
                <a:cxn ang="0">
                  <a:pos x="0" y="46"/>
                </a:cxn>
                <a:cxn ang="0">
                  <a:pos x="2" y="60"/>
                </a:cxn>
                <a:cxn ang="0">
                  <a:pos x="8" y="75"/>
                </a:cxn>
                <a:cxn ang="0">
                  <a:pos x="11" y="80"/>
                </a:cxn>
                <a:cxn ang="0">
                  <a:pos x="16" y="84"/>
                </a:cxn>
                <a:cxn ang="0">
                  <a:pos x="21" y="87"/>
                </a:cxn>
                <a:cxn ang="0">
                  <a:pos x="29" y="88"/>
                </a:cxn>
                <a:cxn ang="0">
                  <a:pos x="36" y="86"/>
                </a:cxn>
                <a:cxn ang="0">
                  <a:pos x="36" y="83"/>
                </a:cxn>
                <a:cxn ang="0">
                  <a:pos x="37" y="81"/>
                </a:cxn>
                <a:cxn ang="0">
                  <a:pos x="37" y="78"/>
                </a:cxn>
                <a:cxn ang="0">
                  <a:pos x="38" y="76"/>
                </a:cxn>
                <a:cxn ang="0">
                  <a:pos x="37" y="69"/>
                </a:cxn>
                <a:cxn ang="0">
                  <a:pos x="32" y="68"/>
                </a:cxn>
                <a:cxn ang="0">
                  <a:pos x="27" y="70"/>
                </a:cxn>
                <a:cxn ang="0">
                  <a:pos x="23" y="73"/>
                </a:cxn>
                <a:cxn ang="0">
                  <a:pos x="20" y="74"/>
                </a:cxn>
                <a:cxn ang="0">
                  <a:pos x="13" y="72"/>
                </a:cxn>
                <a:cxn ang="0">
                  <a:pos x="9" y="65"/>
                </a:cxn>
                <a:cxn ang="0">
                  <a:pos x="5" y="47"/>
                </a:cxn>
                <a:cxn ang="0">
                  <a:pos x="11" y="25"/>
                </a:cxn>
                <a:cxn ang="0">
                  <a:pos x="13" y="21"/>
                </a:cxn>
                <a:cxn ang="0">
                  <a:pos x="17" y="19"/>
                </a:cxn>
                <a:cxn ang="0">
                  <a:pos x="29" y="18"/>
                </a:cxn>
                <a:cxn ang="0">
                  <a:pos x="47" y="24"/>
                </a:cxn>
                <a:cxn ang="0">
                  <a:pos x="103" y="91"/>
                </a:cxn>
                <a:cxn ang="0">
                  <a:pos x="111" y="91"/>
                </a:cxn>
                <a:cxn ang="0">
                  <a:pos x="110" y="5"/>
                </a:cxn>
              </a:cxnLst>
              <a:rect l="txL" t="txT" r="txR" b="txB"/>
              <a:pathLst>
                <a:path w="111" h="91">
                  <a:moveTo>
                    <a:pt x="110" y="5"/>
                  </a:moveTo>
                  <a:lnTo>
                    <a:pt x="83" y="0"/>
                  </a:lnTo>
                  <a:lnTo>
                    <a:pt x="83" y="5"/>
                  </a:lnTo>
                  <a:lnTo>
                    <a:pt x="96" y="12"/>
                  </a:lnTo>
                  <a:lnTo>
                    <a:pt x="101" y="25"/>
                  </a:lnTo>
                  <a:lnTo>
                    <a:pt x="101" y="81"/>
                  </a:lnTo>
                  <a:lnTo>
                    <a:pt x="57" y="22"/>
                  </a:lnTo>
                  <a:lnTo>
                    <a:pt x="42" y="7"/>
                  </a:lnTo>
                  <a:lnTo>
                    <a:pt x="28" y="3"/>
                  </a:lnTo>
                  <a:lnTo>
                    <a:pt x="8" y="13"/>
                  </a:lnTo>
                  <a:lnTo>
                    <a:pt x="4" y="18"/>
                  </a:lnTo>
                  <a:lnTo>
                    <a:pt x="2" y="26"/>
                  </a:lnTo>
                  <a:lnTo>
                    <a:pt x="0" y="35"/>
                  </a:lnTo>
                  <a:lnTo>
                    <a:pt x="0" y="46"/>
                  </a:lnTo>
                  <a:lnTo>
                    <a:pt x="2" y="60"/>
                  </a:lnTo>
                  <a:lnTo>
                    <a:pt x="8" y="75"/>
                  </a:lnTo>
                  <a:lnTo>
                    <a:pt x="11" y="80"/>
                  </a:lnTo>
                  <a:lnTo>
                    <a:pt x="16" y="84"/>
                  </a:lnTo>
                  <a:lnTo>
                    <a:pt x="21" y="87"/>
                  </a:lnTo>
                  <a:lnTo>
                    <a:pt x="29" y="88"/>
                  </a:lnTo>
                  <a:lnTo>
                    <a:pt x="36" y="86"/>
                  </a:lnTo>
                  <a:lnTo>
                    <a:pt x="36" y="83"/>
                  </a:lnTo>
                  <a:lnTo>
                    <a:pt x="37" y="81"/>
                  </a:lnTo>
                  <a:lnTo>
                    <a:pt x="37" y="78"/>
                  </a:lnTo>
                  <a:lnTo>
                    <a:pt x="38" y="76"/>
                  </a:lnTo>
                  <a:lnTo>
                    <a:pt x="37" y="69"/>
                  </a:lnTo>
                  <a:lnTo>
                    <a:pt x="32" y="68"/>
                  </a:lnTo>
                  <a:lnTo>
                    <a:pt x="27" y="70"/>
                  </a:lnTo>
                  <a:lnTo>
                    <a:pt x="23" y="73"/>
                  </a:lnTo>
                  <a:lnTo>
                    <a:pt x="20" y="74"/>
                  </a:lnTo>
                  <a:lnTo>
                    <a:pt x="13" y="72"/>
                  </a:lnTo>
                  <a:lnTo>
                    <a:pt x="9" y="65"/>
                  </a:lnTo>
                  <a:lnTo>
                    <a:pt x="5" y="47"/>
                  </a:lnTo>
                  <a:lnTo>
                    <a:pt x="11" y="25"/>
                  </a:lnTo>
                  <a:lnTo>
                    <a:pt x="13" y="21"/>
                  </a:lnTo>
                  <a:lnTo>
                    <a:pt x="17" y="19"/>
                  </a:lnTo>
                  <a:lnTo>
                    <a:pt x="29" y="18"/>
                  </a:lnTo>
                  <a:lnTo>
                    <a:pt x="47" y="24"/>
                  </a:lnTo>
                  <a:lnTo>
                    <a:pt x="103" y="91"/>
                  </a:lnTo>
                  <a:lnTo>
                    <a:pt x="111" y="91"/>
                  </a:lnTo>
                  <a:lnTo>
                    <a:pt x="110" y="5"/>
                  </a:lnTo>
                  <a:close/>
                </a:path>
              </a:pathLst>
            </a:custGeom>
            <a:solidFill>
              <a:srgbClr val="000000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</p:grpSp>
      <p:sp>
        <p:nvSpPr>
          <p:cNvPr id="136471" name="Text Box 279"/>
          <p:cNvSpPr txBox="1"/>
          <p:nvPr/>
        </p:nvSpPr>
        <p:spPr>
          <a:xfrm>
            <a:off x="3203575" y="1557338"/>
            <a:ext cx="793750" cy="3140075"/>
          </a:xfrm>
          <a:prstGeom prst="rect">
            <a:avLst/>
          </a:prstGeom>
          <a:noFill/>
          <a:ln w="9525">
            <a:noFill/>
          </a:ln>
        </p:spPr>
        <p:txBody>
          <a:bodyPr vert="eaVert"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4000" b="1" dirty="0">
                <a:solidFill>
                  <a:srgbClr val="002EC2"/>
                </a:solidFill>
                <a:latin typeface="Arial" panose="020B0604020202020204" pitchFamily="34" charset="0"/>
              </a:rPr>
              <a:t>实验用温度计</a:t>
            </a:r>
          </a:p>
        </p:txBody>
      </p:sp>
      <p:sp>
        <p:nvSpPr>
          <p:cNvPr id="136472" name="Text Box 280"/>
          <p:cNvSpPr txBox="1"/>
          <p:nvPr/>
        </p:nvSpPr>
        <p:spPr>
          <a:xfrm>
            <a:off x="5076825" y="2349500"/>
            <a:ext cx="793750" cy="1616075"/>
          </a:xfrm>
          <a:prstGeom prst="rect">
            <a:avLst/>
          </a:prstGeom>
          <a:noFill/>
          <a:ln w="9525">
            <a:noFill/>
          </a:ln>
        </p:spPr>
        <p:txBody>
          <a:bodyPr vert="eaVert"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4000" b="1" dirty="0">
                <a:solidFill>
                  <a:srgbClr val="002EC2"/>
                </a:solidFill>
                <a:latin typeface="Arial" panose="020B0604020202020204" pitchFamily="34" charset="0"/>
              </a:rPr>
              <a:t>体温计</a:t>
            </a:r>
          </a:p>
        </p:txBody>
      </p:sp>
      <p:sp>
        <p:nvSpPr>
          <p:cNvPr id="136473" name="Text Box 281"/>
          <p:cNvSpPr txBox="1"/>
          <p:nvPr/>
        </p:nvSpPr>
        <p:spPr>
          <a:xfrm>
            <a:off x="7812088" y="2276475"/>
            <a:ext cx="793750" cy="1616075"/>
          </a:xfrm>
          <a:prstGeom prst="rect">
            <a:avLst/>
          </a:prstGeom>
          <a:noFill/>
          <a:ln w="9525">
            <a:noFill/>
          </a:ln>
        </p:spPr>
        <p:txBody>
          <a:bodyPr vert="eaVert"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4000" b="1" dirty="0">
                <a:solidFill>
                  <a:srgbClr val="002EC2"/>
                </a:solidFill>
                <a:latin typeface="Arial" panose="020B0604020202020204" pitchFamily="34" charset="0"/>
              </a:rPr>
              <a:t>寒暑表</a:t>
            </a:r>
          </a:p>
        </p:txBody>
      </p:sp>
      <p:sp>
        <p:nvSpPr>
          <p:cNvPr id="21510" name="Text Box 282"/>
          <p:cNvSpPr txBox="1"/>
          <p:nvPr/>
        </p:nvSpPr>
        <p:spPr>
          <a:xfrm>
            <a:off x="900113" y="908050"/>
            <a:ext cx="854075" cy="4824413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4400" b="1" dirty="0">
                <a:solidFill>
                  <a:srgbClr val="A50021"/>
                </a:solidFill>
                <a:ea typeface="黑体" panose="02010609060101010101" pitchFamily="49" charset="-122"/>
              </a:rPr>
              <a:t> </a:t>
            </a:r>
            <a:r>
              <a:rPr lang="zh-CN" altLang="en-US" sz="4400" b="1" dirty="0">
                <a:solidFill>
                  <a:srgbClr val="A50021"/>
                </a:solidFill>
                <a:ea typeface="黑体" panose="02010609060101010101" pitchFamily="49" charset="-122"/>
              </a:rPr>
              <a:t>温 度 计 的 种 类</a:t>
            </a:r>
          </a:p>
        </p:txBody>
      </p:sp>
      <p:pic>
        <p:nvPicPr>
          <p:cNvPr id="136475" name="Picture 283" descr="tempretrue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88125" y="765175"/>
            <a:ext cx="1047750" cy="50292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36476" name="Picture 284" descr="tempretrue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71775" y="260350"/>
            <a:ext cx="304800" cy="64008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64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64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4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64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64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64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364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364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64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64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64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6472" grpId="0"/>
      <p:bldP spid="13647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WordArt 2"/>
          <p:cNvSpPr>
            <a:spLocks noTextEdit="1"/>
          </p:cNvSpPr>
          <p:nvPr/>
        </p:nvSpPr>
        <p:spPr>
          <a:xfrm>
            <a:off x="609600" y="762000"/>
            <a:ext cx="7258050" cy="242252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6468"/>
              </a:avLst>
            </a:prstTxWarp>
            <a:norm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4800" b="1">
                <a:ln w="9525" cap="flat" cmpd="sng">
                  <a:solidFill>
                    <a:srgbClr val="002EC2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宋体" panose="02010600030101010101" pitchFamily="2" charset="-122"/>
              </a:rPr>
              <a:t>如何正确使用温度计？</a:t>
            </a:r>
          </a:p>
        </p:txBody>
      </p:sp>
      <p:pic>
        <p:nvPicPr>
          <p:cNvPr id="22531" name="图片 -21474826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786188"/>
            <a:ext cx="9185275" cy="25654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AutoShape 2"/>
          <p:cNvSpPr/>
          <p:nvPr/>
        </p:nvSpPr>
        <p:spPr>
          <a:xfrm>
            <a:off x="6959600" y="490538"/>
            <a:ext cx="1524000" cy="704850"/>
          </a:xfrm>
          <a:prstGeom prst="wedgeRoundRectCallout">
            <a:avLst>
              <a:gd name="adj1" fmla="val -105000"/>
              <a:gd name="adj2" fmla="val 100000"/>
              <a:gd name="adj3" fmla="val 16667"/>
            </a:avLst>
          </a:prstGeom>
          <a:solidFill>
            <a:schemeClr val="accent1"/>
          </a:solidFill>
          <a:ln w="9525">
            <a:noFill/>
          </a:ln>
        </p:spPr>
        <p:txBody>
          <a:bodyPr lIns="0" tIns="0" rIns="0" bIns="0"/>
          <a:lstStyle/>
          <a:p>
            <a:pPr algn="ctr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000" b="1" dirty="0">
                <a:solidFill>
                  <a:srgbClr val="002EC2"/>
                </a:solidFill>
              </a:rPr>
              <a:t>最高温度值？</a:t>
            </a:r>
          </a:p>
        </p:txBody>
      </p:sp>
      <p:sp>
        <p:nvSpPr>
          <p:cNvPr id="23555" name="AutoShape 3"/>
          <p:cNvSpPr/>
          <p:nvPr/>
        </p:nvSpPr>
        <p:spPr>
          <a:xfrm flipV="1">
            <a:off x="7112000" y="5878513"/>
            <a:ext cx="1752600" cy="776287"/>
          </a:xfrm>
          <a:prstGeom prst="wedgeRoundRectCallout">
            <a:avLst>
              <a:gd name="adj1" fmla="val -98824"/>
              <a:gd name="adj2" fmla="val 88032"/>
              <a:gd name="adj3" fmla="val 16667"/>
            </a:avLst>
          </a:prstGeom>
          <a:solidFill>
            <a:srgbClr val="FFFFCC"/>
          </a:solidFill>
          <a:ln w="9525">
            <a:noFill/>
          </a:ln>
        </p:spPr>
        <p:txBody>
          <a:bodyPr rot="10800000" lIns="0" tIns="0" rIns="0" bIns="0"/>
          <a:lstStyle/>
          <a:p>
            <a:pPr algn="ctr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400" b="1" dirty="0">
                <a:solidFill>
                  <a:srgbClr val="002EC2"/>
                </a:solidFill>
              </a:rPr>
              <a:t>最低温度值？</a:t>
            </a:r>
          </a:p>
        </p:txBody>
      </p:sp>
      <p:grpSp>
        <p:nvGrpSpPr>
          <p:cNvPr id="2" name="Group 4"/>
          <p:cNvGrpSpPr/>
          <p:nvPr/>
        </p:nvGrpSpPr>
        <p:grpSpPr>
          <a:xfrm>
            <a:off x="5334000" y="365125"/>
            <a:ext cx="1219200" cy="6248400"/>
            <a:chOff x="2400" y="145"/>
            <a:chExt cx="768" cy="3936"/>
          </a:xfrm>
        </p:grpSpPr>
        <p:grpSp>
          <p:nvGrpSpPr>
            <p:cNvPr id="23566" name="Group 5"/>
            <p:cNvGrpSpPr/>
            <p:nvPr/>
          </p:nvGrpSpPr>
          <p:grpSpPr>
            <a:xfrm>
              <a:off x="2400" y="145"/>
              <a:ext cx="432" cy="3936"/>
              <a:chOff x="2400" y="145"/>
              <a:chExt cx="432" cy="3936"/>
            </a:xfrm>
          </p:grpSpPr>
          <p:grpSp>
            <p:nvGrpSpPr>
              <p:cNvPr id="23692" name="Group 6"/>
              <p:cNvGrpSpPr/>
              <p:nvPr/>
            </p:nvGrpSpPr>
            <p:grpSpPr>
              <a:xfrm>
                <a:off x="2400" y="145"/>
                <a:ext cx="432" cy="3936"/>
                <a:chOff x="2400" y="384"/>
                <a:chExt cx="336" cy="3552"/>
              </a:xfrm>
            </p:grpSpPr>
            <p:sp>
              <p:nvSpPr>
                <p:cNvPr id="23694" name="AutoShape 7"/>
                <p:cNvSpPr/>
                <p:nvPr/>
              </p:nvSpPr>
              <p:spPr>
                <a:xfrm>
                  <a:off x="2400" y="720"/>
                  <a:ext cx="336" cy="2928"/>
                </a:xfrm>
                <a:prstGeom prst="roundRect">
                  <a:avLst>
                    <a:gd name="adj" fmla="val 16667"/>
                  </a:avLst>
                </a:prstGeom>
                <a:solidFill>
                  <a:schemeClr val="bg1"/>
                </a:solidFill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buNone/>
                  </a:pPr>
                  <a:endParaRPr lang="zh-CN" altLang="en-US" sz="3600" b="1" dirty="0">
                    <a:solidFill>
                      <a:srgbClr val="002EC2"/>
                    </a:solidFill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23695" name="AutoShape 8"/>
                <p:cNvSpPr/>
                <p:nvPr/>
              </p:nvSpPr>
              <p:spPr>
                <a:xfrm>
                  <a:off x="2518" y="912"/>
                  <a:ext cx="48" cy="2736"/>
                </a:xfrm>
                <a:prstGeom prst="roundRect">
                  <a:avLst>
                    <a:gd name="adj" fmla="val 16667"/>
                  </a:avLst>
                </a:prstGeom>
                <a:solidFill>
                  <a:schemeClr val="bg1"/>
                </a:solidFill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buNone/>
                  </a:pPr>
                  <a:endParaRPr lang="zh-CN" altLang="en-US" sz="3600" b="1" dirty="0">
                    <a:solidFill>
                      <a:srgbClr val="002EC2"/>
                    </a:solidFill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23696" name="AutoShape 9"/>
                <p:cNvSpPr/>
                <p:nvPr/>
              </p:nvSpPr>
              <p:spPr>
                <a:xfrm>
                  <a:off x="2518" y="2492"/>
                  <a:ext cx="48" cy="1152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FF0000"/>
                </a:solidFill>
                <a:ln w="9525" cap="flat" cmpd="sng">
                  <a:solidFill>
                    <a:srgbClr val="FF0000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buNone/>
                  </a:pPr>
                  <a:endParaRPr lang="zh-CN" altLang="zh-CN" sz="2400" b="1" dirty="0">
                    <a:solidFill>
                      <a:srgbClr val="FF0000"/>
                    </a:solidFill>
                  </a:endParaRPr>
                </a:p>
              </p:txBody>
            </p:sp>
            <p:sp>
              <p:nvSpPr>
                <p:cNvPr id="23697" name="AutoShape 10"/>
                <p:cNvSpPr/>
                <p:nvPr/>
              </p:nvSpPr>
              <p:spPr>
                <a:xfrm>
                  <a:off x="2400" y="384"/>
                  <a:ext cx="336" cy="336"/>
                </a:xfrm>
                <a:custGeom>
                  <a:avLst/>
                  <a:gdLst>
                    <a:gd name="txL" fmla="*/ 0 w 21600"/>
                    <a:gd name="txT" fmla="*/ 0 h 21600"/>
                    <a:gd name="txR" fmla="*/ 21600 w 21600"/>
                    <a:gd name="txB" fmla="*/ 21600 h 21600"/>
                  </a:gdLst>
                  <a:ahLst/>
                  <a:cxnLst>
                    <a:cxn ang="0">
                      <a:pos x="0" y="10800"/>
                    </a:cxn>
                    <a:cxn ang="0">
                      <a:pos x="10800" y="0"/>
                    </a:cxn>
                    <a:cxn ang="0">
                      <a:pos x="21600" y="10800"/>
                    </a:cxn>
                    <a:cxn ang="0">
                      <a:pos x="10800" y="21600"/>
                    </a:cxn>
                    <a:cxn ang="0">
                      <a:pos x="0" y="10800"/>
                    </a:cxn>
                    <a:cxn ang="0">
                      <a:pos x="5400" y="10800"/>
                    </a:cxn>
                    <a:cxn ang="0">
                      <a:pos x="10800" y="16200"/>
                    </a:cxn>
                    <a:cxn ang="0">
                      <a:pos x="16200" y="10800"/>
                    </a:cxn>
                    <a:cxn ang="0">
                      <a:pos x="10800" y="5400"/>
                    </a:cxn>
                    <a:cxn ang="0">
                      <a:pos x="5400" y="10800"/>
                    </a:cxn>
                  </a:cxnLst>
                  <a:rect l="txL" t="txT" r="txR" b="txB"/>
                  <a:pathLst>
                    <a:path w="21600" h="21600">
                      <a:moveTo>
                        <a:pt x="0" y="10800"/>
                      </a:moveTo>
                      <a:cubicBezTo>
                        <a:pt x="0" y="4835"/>
                        <a:pt x="4835" y="0"/>
                        <a:pt x="10800" y="0"/>
                      </a:cubicBezTo>
                      <a:cubicBezTo>
                        <a:pt x="16765" y="0"/>
                        <a:pt x="21600" y="4835"/>
                        <a:pt x="21600" y="10800"/>
                      </a:cubicBezTo>
                      <a:cubicBezTo>
                        <a:pt x="21600" y="16765"/>
                        <a:pt x="16765" y="21600"/>
                        <a:pt x="10800" y="21600"/>
                      </a:cubicBezTo>
                      <a:cubicBezTo>
                        <a:pt x="4835" y="21600"/>
                        <a:pt x="0" y="16765"/>
                        <a:pt x="0" y="10800"/>
                      </a:cubicBezTo>
                      <a:close/>
                      <a:moveTo>
                        <a:pt x="5400" y="10800"/>
                      </a:moveTo>
                      <a:cubicBezTo>
                        <a:pt x="5400" y="13782"/>
                        <a:pt x="7818" y="16200"/>
                        <a:pt x="10800" y="16200"/>
                      </a:cubicBezTo>
                      <a:cubicBezTo>
                        <a:pt x="13782" y="16200"/>
                        <a:pt x="16200" y="13782"/>
                        <a:pt x="16200" y="10800"/>
                      </a:cubicBezTo>
                      <a:cubicBezTo>
                        <a:pt x="16200" y="7818"/>
                        <a:pt x="13782" y="5400"/>
                        <a:pt x="10800" y="5400"/>
                      </a:cubicBezTo>
                      <a:cubicBezTo>
                        <a:pt x="7818" y="5400"/>
                        <a:pt x="5400" y="7818"/>
                        <a:pt x="5400" y="10800"/>
                      </a:cubicBezTo>
                      <a:close/>
                    </a:path>
                  </a:pathLst>
                </a:custGeom>
                <a:solidFill>
                  <a:schemeClr val="bg1">
                    <a:alpha val="100000"/>
                  </a:schemeClr>
                </a:solidFill>
                <a:ln w="9525" cap="flat" cmpd="sng">
                  <a:solidFill>
                    <a:schemeClr val="tx1">
                      <a:alpha val="10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buNone/>
                  </a:pPr>
                  <a:endParaRPr lang="zh-CN" altLang="en-US" sz="3600" b="1">
                    <a:solidFill>
                      <a:srgbClr val="002EC2"/>
                    </a:solidFill>
                    <a:ea typeface="楷体_GB2312" pitchFamily="49" charset="-122"/>
                  </a:endParaRPr>
                </a:p>
              </p:txBody>
            </p:sp>
            <p:sp>
              <p:nvSpPr>
                <p:cNvPr id="23698" name="AutoShape 11"/>
                <p:cNvSpPr/>
                <p:nvPr/>
              </p:nvSpPr>
              <p:spPr>
                <a:xfrm>
                  <a:off x="2448" y="3600"/>
                  <a:ext cx="192" cy="336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FF0000"/>
                </a:solidFill>
                <a:ln w="9525" cap="flat" cmpd="sng">
                  <a:solidFill>
                    <a:srgbClr val="FF0000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buNone/>
                  </a:pPr>
                  <a:endParaRPr lang="zh-CN" altLang="en-US" sz="3600" b="1" dirty="0">
                    <a:solidFill>
                      <a:srgbClr val="002EC2"/>
                    </a:solidFill>
                    <a:latin typeface="Arial" panose="020B0604020202020204" pitchFamily="34" charset="0"/>
                  </a:endParaRPr>
                </a:p>
              </p:txBody>
            </p:sp>
          </p:grpSp>
          <p:sp>
            <p:nvSpPr>
              <p:cNvPr id="23693" name="Text Box 12"/>
              <p:cNvSpPr txBox="1"/>
              <p:nvPr/>
            </p:nvSpPr>
            <p:spPr>
              <a:xfrm>
                <a:off x="2486" y="480"/>
                <a:ext cx="321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r>
                  <a:rPr lang="en-US" altLang="zh-CN" sz="2400" b="1" dirty="0">
                    <a:solidFill>
                      <a:srgbClr val="002EC2"/>
                    </a:solidFill>
                    <a:ea typeface="楷体_GB2312" pitchFamily="49" charset="-122"/>
                    <a:cs typeface="Times New Roman" panose="02020603050405020304" pitchFamily="18" charset="0"/>
                  </a:rPr>
                  <a:t>°C</a:t>
                </a:r>
                <a:endParaRPr lang="en-US" altLang="zh-CN" sz="2400" b="1" dirty="0">
                  <a:solidFill>
                    <a:srgbClr val="002EC2"/>
                  </a:solidFill>
                </a:endParaRPr>
              </a:p>
            </p:txBody>
          </p:sp>
        </p:grpSp>
        <p:grpSp>
          <p:nvGrpSpPr>
            <p:cNvPr id="23567" name="Group 13"/>
            <p:cNvGrpSpPr/>
            <p:nvPr/>
          </p:nvGrpSpPr>
          <p:grpSpPr>
            <a:xfrm>
              <a:off x="2688" y="912"/>
              <a:ext cx="480" cy="2534"/>
              <a:chOff x="2688" y="912"/>
              <a:chExt cx="480" cy="2534"/>
            </a:xfrm>
          </p:grpSpPr>
          <p:sp>
            <p:nvSpPr>
              <p:cNvPr id="23568" name="Text Box 14"/>
              <p:cNvSpPr txBox="1"/>
              <p:nvPr/>
            </p:nvSpPr>
            <p:spPr>
              <a:xfrm>
                <a:off x="2880" y="912"/>
                <a:ext cx="288" cy="253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lIns="0" tIns="0" rIns="0" bIns="0">
                <a:spAutoFit/>
              </a:bodyPr>
              <a:lstStyle/>
              <a:p>
                <a:pPr fontAlgn="base">
                  <a:lnSpc>
                    <a:spcPct val="90000"/>
                  </a:lnSpc>
                  <a:spcBef>
                    <a:spcPct val="5000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r>
                  <a:rPr lang="en-US" altLang="zh-CN" sz="1200" b="1" dirty="0">
                    <a:solidFill>
                      <a:srgbClr val="002EC2"/>
                    </a:solidFill>
                  </a:rPr>
                  <a:t>120</a:t>
                </a:r>
              </a:p>
              <a:p>
                <a:pPr fontAlgn="base">
                  <a:lnSpc>
                    <a:spcPct val="90000"/>
                  </a:lnSpc>
                  <a:spcBef>
                    <a:spcPct val="5000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r>
                  <a:rPr lang="en-US" altLang="zh-CN" sz="1200" b="1" dirty="0">
                    <a:solidFill>
                      <a:srgbClr val="002EC2"/>
                    </a:solidFill>
                  </a:rPr>
                  <a:t>110</a:t>
                </a:r>
              </a:p>
              <a:p>
                <a:pPr fontAlgn="base">
                  <a:lnSpc>
                    <a:spcPct val="90000"/>
                  </a:lnSpc>
                  <a:spcBef>
                    <a:spcPct val="5000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r>
                  <a:rPr lang="en-US" altLang="zh-CN" sz="1200" b="1" dirty="0">
                    <a:solidFill>
                      <a:srgbClr val="002EC2"/>
                    </a:solidFill>
                  </a:rPr>
                  <a:t>100</a:t>
                </a:r>
              </a:p>
              <a:p>
                <a:pPr fontAlgn="base">
                  <a:lnSpc>
                    <a:spcPct val="90000"/>
                  </a:lnSpc>
                  <a:spcBef>
                    <a:spcPct val="5000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r>
                  <a:rPr lang="en-US" altLang="zh-CN" sz="1200" b="1" dirty="0">
                    <a:solidFill>
                      <a:srgbClr val="002EC2"/>
                    </a:solidFill>
                  </a:rPr>
                  <a:t>90</a:t>
                </a:r>
              </a:p>
              <a:p>
                <a:pPr fontAlgn="base">
                  <a:lnSpc>
                    <a:spcPct val="90000"/>
                  </a:lnSpc>
                  <a:spcBef>
                    <a:spcPct val="5000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r>
                  <a:rPr lang="en-US" altLang="zh-CN" sz="1200" b="1" dirty="0">
                    <a:solidFill>
                      <a:srgbClr val="002EC2"/>
                    </a:solidFill>
                  </a:rPr>
                  <a:t>80</a:t>
                </a:r>
              </a:p>
              <a:p>
                <a:pPr fontAlgn="base">
                  <a:lnSpc>
                    <a:spcPct val="90000"/>
                  </a:lnSpc>
                  <a:spcBef>
                    <a:spcPct val="5000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r>
                  <a:rPr lang="en-US" altLang="zh-CN" sz="1200" b="1" dirty="0">
                    <a:solidFill>
                      <a:srgbClr val="002EC2"/>
                    </a:solidFill>
                  </a:rPr>
                  <a:t>70</a:t>
                </a:r>
              </a:p>
              <a:p>
                <a:pPr fontAlgn="base">
                  <a:lnSpc>
                    <a:spcPct val="90000"/>
                  </a:lnSpc>
                  <a:spcBef>
                    <a:spcPct val="5000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r>
                  <a:rPr lang="en-US" altLang="zh-CN" sz="1200" b="1" dirty="0">
                    <a:solidFill>
                      <a:srgbClr val="002EC2"/>
                    </a:solidFill>
                  </a:rPr>
                  <a:t>60</a:t>
                </a:r>
              </a:p>
              <a:p>
                <a:pPr fontAlgn="base">
                  <a:lnSpc>
                    <a:spcPct val="90000"/>
                  </a:lnSpc>
                  <a:spcBef>
                    <a:spcPct val="5000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r>
                  <a:rPr lang="en-US" altLang="zh-CN" sz="1200" b="1" dirty="0">
                    <a:solidFill>
                      <a:srgbClr val="002EC2"/>
                    </a:solidFill>
                  </a:rPr>
                  <a:t>50</a:t>
                </a:r>
              </a:p>
              <a:p>
                <a:pPr fontAlgn="base">
                  <a:lnSpc>
                    <a:spcPct val="90000"/>
                  </a:lnSpc>
                  <a:spcBef>
                    <a:spcPct val="5000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r>
                  <a:rPr lang="en-US" altLang="zh-CN" sz="1200" b="1" dirty="0">
                    <a:solidFill>
                      <a:srgbClr val="002EC2"/>
                    </a:solidFill>
                  </a:rPr>
                  <a:t>40</a:t>
                </a:r>
              </a:p>
              <a:p>
                <a:pPr fontAlgn="base">
                  <a:lnSpc>
                    <a:spcPct val="90000"/>
                  </a:lnSpc>
                  <a:spcBef>
                    <a:spcPct val="5000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r>
                  <a:rPr lang="en-US" altLang="zh-CN" sz="1200" b="1" dirty="0">
                    <a:solidFill>
                      <a:srgbClr val="002EC2"/>
                    </a:solidFill>
                  </a:rPr>
                  <a:t>30</a:t>
                </a:r>
              </a:p>
              <a:p>
                <a:pPr fontAlgn="base">
                  <a:lnSpc>
                    <a:spcPct val="90000"/>
                  </a:lnSpc>
                  <a:spcBef>
                    <a:spcPct val="5000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r>
                  <a:rPr lang="en-US" altLang="zh-CN" sz="1200" b="1" dirty="0">
                    <a:solidFill>
                      <a:srgbClr val="002EC2"/>
                    </a:solidFill>
                  </a:rPr>
                  <a:t>20</a:t>
                </a:r>
              </a:p>
              <a:p>
                <a:pPr fontAlgn="base">
                  <a:lnSpc>
                    <a:spcPct val="90000"/>
                  </a:lnSpc>
                  <a:spcBef>
                    <a:spcPct val="5000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r>
                  <a:rPr lang="en-US" altLang="zh-CN" sz="1200" b="1" dirty="0">
                    <a:solidFill>
                      <a:srgbClr val="002EC2"/>
                    </a:solidFill>
                  </a:rPr>
                  <a:t>10</a:t>
                </a:r>
              </a:p>
              <a:p>
                <a:pPr fontAlgn="base">
                  <a:lnSpc>
                    <a:spcPct val="90000"/>
                  </a:lnSpc>
                  <a:spcBef>
                    <a:spcPct val="5000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r>
                  <a:rPr lang="en-US" altLang="zh-CN" sz="1200" b="1" dirty="0">
                    <a:solidFill>
                      <a:srgbClr val="002EC2"/>
                    </a:solidFill>
                  </a:rPr>
                  <a:t>0</a:t>
                </a:r>
              </a:p>
              <a:p>
                <a:pPr fontAlgn="base">
                  <a:lnSpc>
                    <a:spcPct val="90000"/>
                  </a:lnSpc>
                  <a:spcBef>
                    <a:spcPct val="5000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r>
                  <a:rPr lang="en-US" altLang="zh-CN" sz="1200" b="1" dirty="0">
                    <a:solidFill>
                      <a:srgbClr val="002EC2"/>
                    </a:solidFill>
                  </a:rPr>
                  <a:t>-10</a:t>
                </a:r>
              </a:p>
              <a:p>
                <a:pPr fontAlgn="base">
                  <a:lnSpc>
                    <a:spcPct val="90000"/>
                  </a:lnSpc>
                  <a:spcBef>
                    <a:spcPct val="5000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r>
                  <a:rPr lang="en-US" altLang="zh-CN" sz="1200" b="1" dirty="0">
                    <a:solidFill>
                      <a:srgbClr val="002EC2"/>
                    </a:solidFill>
                  </a:rPr>
                  <a:t>-20</a:t>
                </a:r>
              </a:p>
              <a:p>
                <a:pPr fontAlgn="base">
                  <a:lnSpc>
                    <a:spcPct val="90000"/>
                  </a:lnSpc>
                  <a:spcBef>
                    <a:spcPct val="5000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r>
                  <a:rPr lang="en-US" altLang="zh-CN" sz="1200" b="1" dirty="0">
                    <a:solidFill>
                      <a:srgbClr val="002EC2"/>
                    </a:solidFill>
                  </a:rPr>
                  <a:t>-30</a:t>
                </a:r>
              </a:p>
            </p:txBody>
          </p:sp>
          <p:grpSp>
            <p:nvGrpSpPr>
              <p:cNvPr id="23569" name="Group 15"/>
              <p:cNvGrpSpPr/>
              <p:nvPr/>
            </p:nvGrpSpPr>
            <p:grpSpPr>
              <a:xfrm>
                <a:off x="2688" y="960"/>
                <a:ext cx="144" cy="2448"/>
                <a:chOff x="2688" y="960"/>
                <a:chExt cx="144" cy="2448"/>
              </a:xfrm>
            </p:grpSpPr>
            <p:grpSp>
              <p:nvGrpSpPr>
                <p:cNvPr id="23570" name="Group 16"/>
                <p:cNvGrpSpPr/>
                <p:nvPr/>
              </p:nvGrpSpPr>
              <p:grpSpPr>
                <a:xfrm>
                  <a:off x="2688" y="960"/>
                  <a:ext cx="144" cy="2448"/>
                  <a:chOff x="3648" y="1152"/>
                  <a:chExt cx="107" cy="2304"/>
                </a:xfrm>
              </p:grpSpPr>
              <p:sp>
                <p:nvSpPr>
                  <p:cNvPr id="23676" name="Line 17"/>
                  <p:cNvSpPr/>
                  <p:nvPr/>
                </p:nvSpPr>
                <p:spPr>
                  <a:xfrm>
                    <a:off x="3648" y="1305"/>
                    <a:ext cx="107" cy="1"/>
                  </a:xfrm>
                  <a:prstGeom prst="line">
                    <a:avLst/>
                  </a:prstGeom>
                  <a:ln w="19050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3677" name="Line 18"/>
                  <p:cNvSpPr/>
                  <p:nvPr/>
                </p:nvSpPr>
                <p:spPr>
                  <a:xfrm>
                    <a:off x="3659" y="1613"/>
                    <a:ext cx="96" cy="0"/>
                  </a:xfrm>
                  <a:prstGeom prst="line">
                    <a:avLst/>
                  </a:prstGeom>
                  <a:ln w="19050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3678" name="Line 19"/>
                  <p:cNvSpPr/>
                  <p:nvPr/>
                </p:nvSpPr>
                <p:spPr>
                  <a:xfrm>
                    <a:off x="3659" y="1767"/>
                    <a:ext cx="96" cy="0"/>
                  </a:xfrm>
                  <a:prstGeom prst="line">
                    <a:avLst/>
                  </a:prstGeom>
                  <a:ln w="19050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3679" name="Line 20"/>
                  <p:cNvSpPr/>
                  <p:nvPr/>
                </p:nvSpPr>
                <p:spPr>
                  <a:xfrm>
                    <a:off x="3659" y="1920"/>
                    <a:ext cx="96" cy="0"/>
                  </a:xfrm>
                  <a:prstGeom prst="line">
                    <a:avLst/>
                  </a:prstGeom>
                  <a:ln w="19050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3680" name="Line 21"/>
                  <p:cNvSpPr/>
                  <p:nvPr/>
                </p:nvSpPr>
                <p:spPr>
                  <a:xfrm>
                    <a:off x="3659" y="2074"/>
                    <a:ext cx="96" cy="0"/>
                  </a:xfrm>
                  <a:prstGeom prst="line">
                    <a:avLst/>
                  </a:prstGeom>
                  <a:ln w="19050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3681" name="Line 22"/>
                  <p:cNvSpPr/>
                  <p:nvPr/>
                </p:nvSpPr>
                <p:spPr>
                  <a:xfrm>
                    <a:off x="3659" y="2227"/>
                    <a:ext cx="96" cy="0"/>
                  </a:xfrm>
                  <a:prstGeom prst="line">
                    <a:avLst/>
                  </a:prstGeom>
                  <a:ln w="19050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3682" name="Line 23"/>
                  <p:cNvSpPr/>
                  <p:nvPr/>
                </p:nvSpPr>
                <p:spPr>
                  <a:xfrm>
                    <a:off x="3659" y="2381"/>
                    <a:ext cx="96" cy="0"/>
                  </a:xfrm>
                  <a:prstGeom prst="line">
                    <a:avLst/>
                  </a:prstGeom>
                  <a:ln w="19050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3683" name="Line 24"/>
                  <p:cNvSpPr/>
                  <p:nvPr/>
                </p:nvSpPr>
                <p:spPr>
                  <a:xfrm>
                    <a:off x="3659" y="2534"/>
                    <a:ext cx="96" cy="0"/>
                  </a:xfrm>
                  <a:prstGeom prst="line">
                    <a:avLst/>
                  </a:prstGeom>
                  <a:ln w="19050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3684" name="Line 25"/>
                  <p:cNvSpPr/>
                  <p:nvPr/>
                </p:nvSpPr>
                <p:spPr>
                  <a:xfrm>
                    <a:off x="3659" y="2688"/>
                    <a:ext cx="96" cy="0"/>
                  </a:xfrm>
                  <a:prstGeom prst="line">
                    <a:avLst/>
                  </a:prstGeom>
                  <a:ln w="19050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3685" name="Line 26"/>
                  <p:cNvSpPr/>
                  <p:nvPr/>
                </p:nvSpPr>
                <p:spPr>
                  <a:xfrm>
                    <a:off x="3659" y="1152"/>
                    <a:ext cx="96" cy="0"/>
                  </a:xfrm>
                  <a:prstGeom prst="line">
                    <a:avLst/>
                  </a:prstGeom>
                  <a:ln w="19050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3686" name="Line 27"/>
                  <p:cNvSpPr/>
                  <p:nvPr/>
                </p:nvSpPr>
                <p:spPr>
                  <a:xfrm>
                    <a:off x="3659" y="2841"/>
                    <a:ext cx="96" cy="0"/>
                  </a:xfrm>
                  <a:prstGeom prst="line">
                    <a:avLst/>
                  </a:prstGeom>
                  <a:ln w="19050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3687" name="Line 28"/>
                  <p:cNvSpPr/>
                  <p:nvPr/>
                </p:nvSpPr>
                <p:spPr>
                  <a:xfrm>
                    <a:off x="3659" y="1460"/>
                    <a:ext cx="96" cy="0"/>
                  </a:xfrm>
                  <a:prstGeom prst="line">
                    <a:avLst/>
                  </a:prstGeom>
                  <a:ln w="19050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3688" name="Line 29"/>
                  <p:cNvSpPr/>
                  <p:nvPr/>
                </p:nvSpPr>
                <p:spPr>
                  <a:xfrm>
                    <a:off x="3659" y="2995"/>
                    <a:ext cx="96" cy="0"/>
                  </a:xfrm>
                  <a:prstGeom prst="line">
                    <a:avLst/>
                  </a:prstGeom>
                  <a:ln w="19050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3689" name="Line 30"/>
                  <p:cNvSpPr/>
                  <p:nvPr/>
                </p:nvSpPr>
                <p:spPr>
                  <a:xfrm>
                    <a:off x="3659" y="3148"/>
                    <a:ext cx="96" cy="0"/>
                  </a:xfrm>
                  <a:prstGeom prst="line">
                    <a:avLst/>
                  </a:prstGeom>
                  <a:ln w="19050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3690" name="Line 31"/>
                  <p:cNvSpPr/>
                  <p:nvPr/>
                </p:nvSpPr>
                <p:spPr>
                  <a:xfrm>
                    <a:off x="3659" y="3302"/>
                    <a:ext cx="96" cy="0"/>
                  </a:xfrm>
                  <a:prstGeom prst="line">
                    <a:avLst/>
                  </a:prstGeom>
                  <a:ln w="19050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3691" name="Line 32"/>
                  <p:cNvSpPr/>
                  <p:nvPr/>
                </p:nvSpPr>
                <p:spPr>
                  <a:xfrm>
                    <a:off x="3659" y="3456"/>
                    <a:ext cx="96" cy="0"/>
                  </a:xfrm>
                  <a:prstGeom prst="line">
                    <a:avLst/>
                  </a:prstGeom>
                  <a:ln w="19050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  <p:grpSp>
              <p:nvGrpSpPr>
                <p:cNvPr id="23571" name="Group 33"/>
                <p:cNvGrpSpPr/>
                <p:nvPr/>
              </p:nvGrpSpPr>
              <p:grpSpPr>
                <a:xfrm>
                  <a:off x="2736" y="960"/>
                  <a:ext cx="96" cy="163"/>
                  <a:chOff x="3072" y="960"/>
                  <a:chExt cx="96" cy="138"/>
                </a:xfrm>
              </p:grpSpPr>
              <p:sp>
                <p:nvSpPr>
                  <p:cNvPr id="23670" name="Line 34"/>
                  <p:cNvSpPr/>
                  <p:nvPr/>
                </p:nvSpPr>
                <p:spPr>
                  <a:xfrm>
                    <a:off x="3072" y="960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3671" name="Line 35"/>
                  <p:cNvSpPr/>
                  <p:nvPr/>
                </p:nvSpPr>
                <p:spPr>
                  <a:xfrm>
                    <a:off x="3072" y="987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3672" name="Line 36"/>
                  <p:cNvSpPr/>
                  <p:nvPr/>
                </p:nvSpPr>
                <p:spPr>
                  <a:xfrm>
                    <a:off x="3072" y="1015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3673" name="Line 37"/>
                  <p:cNvSpPr/>
                  <p:nvPr/>
                </p:nvSpPr>
                <p:spPr>
                  <a:xfrm>
                    <a:off x="3072" y="1042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3674" name="Line 38"/>
                  <p:cNvSpPr/>
                  <p:nvPr/>
                </p:nvSpPr>
                <p:spPr>
                  <a:xfrm>
                    <a:off x="3072" y="1070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3675" name="Line 39"/>
                  <p:cNvSpPr/>
                  <p:nvPr/>
                </p:nvSpPr>
                <p:spPr>
                  <a:xfrm>
                    <a:off x="3072" y="1098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  <p:grpSp>
              <p:nvGrpSpPr>
                <p:cNvPr id="23572" name="Group 40"/>
                <p:cNvGrpSpPr/>
                <p:nvPr/>
              </p:nvGrpSpPr>
              <p:grpSpPr>
                <a:xfrm>
                  <a:off x="2736" y="1123"/>
                  <a:ext cx="96" cy="163"/>
                  <a:chOff x="3072" y="960"/>
                  <a:chExt cx="96" cy="138"/>
                </a:xfrm>
              </p:grpSpPr>
              <p:sp>
                <p:nvSpPr>
                  <p:cNvPr id="23664" name="Line 41"/>
                  <p:cNvSpPr/>
                  <p:nvPr/>
                </p:nvSpPr>
                <p:spPr>
                  <a:xfrm>
                    <a:off x="3072" y="960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3665" name="Line 42"/>
                  <p:cNvSpPr/>
                  <p:nvPr/>
                </p:nvSpPr>
                <p:spPr>
                  <a:xfrm>
                    <a:off x="3072" y="987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3666" name="Line 43"/>
                  <p:cNvSpPr/>
                  <p:nvPr/>
                </p:nvSpPr>
                <p:spPr>
                  <a:xfrm>
                    <a:off x="3072" y="1015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3667" name="Line 44"/>
                  <p:cNvSpPr/>
                  <p:nvPr/>
                </p:nvSpPr>
                <p:spPr>
                  <a:xfrm>
                    <a:off x="3072" y="1042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3668" name="Line 45"/>
                  <p:cNvSpPr/>
                  <p:nvPr/>
                </p:nvSpPr>
                <p:spPr>
                  <a:xfrm>
                    <a:off x="3072" y="1070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3669" name="Line 46"/>
                  <p:cNvSpPr/>
                  <p:nvPr/>
                </p:nvSpPr>
                <p:spPr>
                  <a:xfrm>
                    <a:off x="3072" y="1098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  <p:grpSp>
              <p:nvGrpSpPr>
                <p:cNvPr id="23573" name="Group 47"/>
                <p:cNvGrpSpPr/>
                <p:nvPr/>
              </p:nvGrpSpPr>
              <p:grpSpPr>
                <a:xfrm>
                  <a:off x="2736" y="1286"/>
                  <a:ext cx="96" cy="163"/>
                  <a:chOff x="3072" y="960"/>
                  <a:chExt cx="96" cy="138"/>
                </a:xfrm>
              </p:grpSpPr>
              <p:sp>
                <p:nvSpPr>
                  <p:cNvPr id="23658" name="Line 48"/>
                  <p:cNvSpPr/>
                  <p:nvPr/>
                </p:nvSpPr>
                <p:spPr>
                  <a:xfrm>
                    <a:off x="3072" y="960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3659" name="Line 49"/>
                  <p:cNvSpPr/>
                  <p:nvPr/>
                </p:nvSpPr>
                <p:spPr>
                  <a:xfrm>
                    <a:off x="3072" y="987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3660" name="Line 50"/>
                  <p:cNvSpPr/>
                  <p:nvPr/>
                </p:nvSpPr>
                <p:spPr>
                  <a:xfrm>
                    <a:off x="3072" y="1015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3661" name="Line 51"/>
                  <p:cNvSpPr/>
                  <p:nvPr/>
                </p:nvSpPr>
                <p:spPr>
                  <a:xfrm>
                    <a:off x="3072" y="1042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3662" name="Line 52"/>
                  <p:cNvSpPr/>
                  <p:nvPr/>
                </p:nvSpPr>
                <p:spPr>
                  <a:xfrm>
                    <a:off x="3072" y="1070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3663" name="Line 53"/>
                  <p:cNvSpPr/>
                  <p:nvPr/>
                </p:nvSpPr>
                <p:spPr>
                  <a:xfrm>
                    <a:off x="3072" y="1098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  <p:grpSp>
              <p:nvGrpSpPr>
                <p:cNvPr id="23574" name="Group 54"/>
                <p:cNvGrpSpPr/>
                <p:nvPr/>
              </p:nvGrpSpPr>
              <p:grpSpPr>
                <a:xfrm>
                  <a:off x="2736" y="1449"/>
                  <a:ext cx="96" cy="163"/>
                  <a:chOff x="3072" y="960"/>
                  <a:chExt cx="96" cy="138"/>
                </a:xfrm>
              </p:grpSpPr>
              <p:sp>
                <p:nvSpPr>
                  <p:cNvPr id="23652" name="Line 55"/>
                  <p:cNvSpPr/>
                  <p:nvPr/>
                </p:nvSpPr>
                <p:spPr>
                  <a:xfrm>
                    <a:off x="3072" y="960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3653" name="Line 56"/>
                  <p:cNvSpPr/>
                  <p:nvPr/>
                </p:nvSpPr>
                <p:spPr>
                  <a:xfrm>
                    <a:off x="3072" y="987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3654" name="Line 57"/>
                  <p:cNvSpPr/>
                  <p:nvPr/>
                </p:nvSpPr>
                <p:spPr>
                  <a:xfrm>
                    <a:off x="3072" y="1015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3655" name="Line 58"/>
                  <p:cNvSpPr/>
                  <p:nvPr/>
                </p:nvSpPr>
                <p:spPr>
                  <a:xfrm>
                    <a:off x="3072" y="1042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3656" name="Line 59"/>
                  <p:cNvSpPr/>
                  <p:nvPr/>
                </p:nvSpPr>
                <p:spPr>
                  <a:xfrm>
                    <a:off x="3072" y="1070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3657" name="Line 60"/>
                  <p:cNvSpPr/>
                  <p:nvPr/>
                </p:nvSpPr>
                <p:spPr>
                  <a:xfrm>
                    <a:off x="3072" y="1098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  <p:grpSp>
              <p:nvGrpSpPr>
                <p:cNvPr id="23575" name="Group 61"/>
                <p:cNvGrpSpPr/>
                <p:nvPr/>
              </p:nvGrpSpPr>
              <p:grpSpPr>
                <a:xfrm>
                  <a:off x="2736" y="1613"/>
                  <a:ext cx="96" cy="163"/>
                  <a:chOff x="3072" y="960"/>
                  <a:chExt cx="96" cy="138"/>
                </a:xfrm>
              </p:grpSpPr>
              <p:sp>
                <p:nvSpPr>
                  <p:cNvPr id="23646" name="Line 62"/>
                  <p:cNvSpPr/>
                  <p:nvPr/>
                </p:nvSpPr>
                <p:spPr>
                  <a:xfrm>
                    <a:off x="3072" y="960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3647" name="Line 63"/>
                  <p:cNvSpPr/>
                  <p:nvPr/>
                </p:nvSpPr>
                <p:spPr>
                  <a:xfrm>
                    <a:off x="3072" y="987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3648" name="Line 64"/>
                  <p:cNvSpPr/>
                  <p:nvPr/>
                </p:nvSpPr>
                <p:spPr>
                  <a:xfrm>
                    <a:off x="3072" y="1015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3649" name="Line 65"/>
                  <p:cNvSpPr/>
                  <p:nvPr/>
                </p:nvSpPr>
                <p:spPr>
                  <a:xfrm>
                    <a:off x="3072" y="1042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3650" name="Line 66"/>
                  <p:cNvSpPr/>
                  <p:nvPr/>
                </p:nvSpPr>
                <p:spPr>
                  <a:xfrm>
                    <a:off x="3072" y="1070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3651" name="Line 67"/>
                  <p:cNvSpPr/>
                  <p:nvPr/>
                </p:nvSpPr>
                <p:spPr>
                  <a:xfrm>
                    <a:off x="3072" y="1098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  <p:grpSp>
              <p:nvGrpSpPr>
                <p:cNvPr id="23576" name="Group 68"/>
                <p:cNvGrpSpPr/>
                <p:nvPr/>
              </p:nvGrpSpPr>
              <p:grpSpPr>
                <a:xfrm>
                  <a:off x="2736" y="1776"/>
                  <a:ext cx="96" cy="163"/>
                  <a:chOff x="3072" y="960"/>
                  <a:chExt cx="96" cy="138"/>
                </a:xfrm>
              </p:grpSpPr>
              <p:sp>
                <p:nvSpPr>
                  <p:cNvPr id="23640" name="Line 69"/>
                  <p:cNvSpPr/>
                  <p:nvPr/>
                </p:nvSpPr>
                <p:spPr>
                  <a:xfrm>
                    <a:off x="3072" y="960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3641" name="Line 70"/>
                  <p:cNvSpPr/>
                  <p:nvPr/>
                </p:nvSpPr>
                <p:spPr>
                  <a:xfrm>
                    <a:off x="3072" y="987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3642" name="Line 71"/>
                  <p:cNvSpPr/>
                  <p:nvPr/>
                </p:nvSpPr>
                <p:spPr>
                  <a:xfrm>
                    <a:off x="3072" y="1015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3643" name="Line 72"/>
                  <p:cNvSpPr/>
                  <p:nvPr/>
                </p:nvSpPr>
                <p:spPr>
                  <a:xfrm>
                    <a:off x="3072" y="1042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3644" name="Line 73"/>
                  <p:cNvSpPr/>
                  <p:nvPr/>
                </p:nvSpPr>
                <p:spPr>
                  <a:xfrm>
                    <a:off x="3072" y="1070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3645" name="Line 74"/>
                  <p:cNvSpPr/>
                  <p:nvPr/>
                </p:nvSpPr>
                <p:spPr>
                  <a:xfrm>
                    <a:off x="3072" y="1098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  <p:grpSp>
              <p:nvGrpSpPr>
                <p:cNvPr id="23577" name="Group 75"/>
                <p:cNvGrpSpPr/>
                <p:nvPr/>
              </p:nvGrpSpPr>
              <p:grpSpPr>
                <a:xfrm>
                  <a:off x="2736" y="1940"/>
                  <a:ext cx="96" cy="163"/>
                  <a:chOff x="3072" y="960"/>
                  <a:chExt cx="96" cy="138"/>
                </a:xfrm>
              </p:grpSpPr>
              <p:sp>
                <p:nvSpPr>
                  <p:cNvPr id="23634" name="Line 76"/>
                  <p:cNvSpPr/>
                  <p:nvPr/>
                </p:nvSpPr>
                <p:spPr>
                  <a:xfrm>
                    <a:off x="3072" y="960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3635" name="Line 77"/>
                  <p:cNvSpPr/>
                  <p:nvPr/>
                </p:nvSpPr>
                <p:spPr>
                  <a:xfrm>
                    <a:off x="3072" y="987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3636" name="Line 78"/>
                  <p:cNvSpPr/>
                  <p:nvPr/>
                </p:nvSpPr>
                <p:spPr>
                  <a:xfrm>
                    <a:off x="3072" y="1015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3637" name="Line 79"/>
                  <p:cNvSpPr/>
                  <p:nvPr/>
                </p:nvSpPr>
                <p:spPr>
                  <a:xfrm>
                    <a:off x="3072" y="1042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3638" name="Line 80"/>
                  <p:cNvSpPr/>
                  <p:nvPr/>
                </p:nvSpPr>
                <p:spPr>
                  <a:xfrm>
                    <a:off x="3072" y="1070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3639" name="Line 81"/>
                  <p:cNvSpPr/>
                  <p:nvPr/>
                </p:nvSpPr>
                <p:spPr>
                  <a:xfrm>
                    <a:off x="3072" y="1098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  <p:grpSp>
              <p:nvGrpSpPr>
                <p:cNvPr id="23578" name="Group 82"/>
                <p:cNvGrpSpPr/>
                <p:nvPr/>
              </p:nvGrpSpPr>
              <p:grpSpPr>
                <a:xfrm>
                  <a:off x="2736" y="2103"/>
                  <a:ext cx="96" cy="163"/>
                  <a:chOff x="3072" y="960"/>
                  <a:chExt cx="96" cy="138"/>
                </a:xfrm>
              </p:grpSpPr>
              <p:sp>
                <p:nvSpPr>
                  <p:cNvPr id="23628" name="Line 83"/>
                  <p:cNvSpPr/>
                  <p:nvPr/>
                </p:nvSpPr>
                <p:spPr>
                  <a:xfrm>
                    <a:off x="3072" y="960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3629" name="Line 84"/>
                  <p:cNvSpPr/>
                  <p:nvPr/>
                </p:nvSpPr>
                <p:spPr>
                  <a:xfrm>
                    <a:off x="3072" y="987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3630" name="Line 85"/>
                  <p:cNvSpPr/>
                  <p:nvPr/>
                </p:nvSpPr>
                <p:spPr>
                  <a:xfrm>
                    <a:off x="3072" y="1015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3631" name="Line 86"/>
                  <p:cNvSpPr/>
                  <p:nvPr/>
                </p:nvSpPr>
                <p:spPr>
                  <a:xfrm>
                    <a:off x="3072" y="1042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3632" name="Line 87"/>
                  <p:cNvSpPr/>
                  <p:nvPr/>
                </p:nvSpPr>
                <p:spPr>
                  <a:xfrm>
                    <a:off x="3072" y="1070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3633" name="Line 88"/>
                  <p:cNvSpPr/>
                  <p:nvPr/>
                </p:nvSpPr>
                <p:spPr>
                  <a:xfrm>
                    <a:off x="3072" y="1098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  <p:grpSp>
              <p:nvGrpSpPr>
                <p:cNvPr id="23579" name="Group 89"/>
                <p:cNvGrpSpPr/>
                <p:nvPr/>
              </p:nvGrpSpPr>
              <p:grpSpPr>
                <a:xfrm>
                  <a:off x="2736" y="2265"/>
                  <a:ext cx="96" cy="163"/>
                  <a:chOff x="3072" y="960"/>
                  <a:chExt cx="96" cy="138"/>
                </a:xfrm>
              </p:grpSpPr>
              <p:sp>
                <p:nvSpPr>
                  <p:cNvPr id="23622" name="Line 90"/>
                  <p:cNvSpPr/>
                  <p:nvPr/>
                </p:nvSpPr>
                <p:spPr>
                  <a:xfrm>
                    <a:off x="3072" y="960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3623" name="Line 91"/>
                  <p:cNvSpPr/>
                  <p:nvPr/>
                </p:nvSpPr>
                <p:spPr>
                  <a:xfrm>
                    <a:off x="3072" y="987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3624" name="Line 92"/>
                  <p:cNvSpPr/>
                  <p:nvPr/>
                </p:nvSpPr>
                <p:spPr>
                  <a:xfrm>
                    <a:off x="3072" y="1015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3625" name="Line 93"/>
                  <p:cNvSpPr/>
                  <p:nvPr/>
                </p:nvSpPr>
                <p:spPr>
                  <a:xfrm>
                    <a:off x="3072" y="1042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3626" name="Line 94"/>
                  <p:cNvSpPr/>
                  <p:nvPr/>
                </p:nvSpPr>
                <p:spPr>
                  <a:xfrm>
                    <a:off x="3072" y="1070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3627" name="Line 95"/>
                  <p:cNvSpPr/>
                  <p:nvPr/>
                </p:nvSpPr>
                <p:spPr>
                  <a:xfrm>
                    <a:off x="3072" y="1098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  <p:grpSp>
              <p:nvGrpSpPr>
                <p:cNvPr id="23580" name="Group 96"/>
                <p:cNvGrpSpPr/>
                <p:nvPr/>
              </p:nvGrpSpPr>
              <p:grpSpPr>
                <a:xfrm>
                  <a:off x="2736" y="2430"/>
                  <a:ext cx="96" cy="163"/>
                  <a:chOff x="3072" y="960"/>
                  <a:chExt cx="96" cy="138"/>
                </a:xfrm>
              </p:grpSpPr>
              <p:sp>
                <p:nvSpPr>
                  <p:cNvPr id="23616" name="Line 97"/>
                  <p:cNvSpPr/>
                  <p:nvPr/>
                </p:nvSpPr>
                <p:spPr>
                  <a:xfrm>
                    <a:off x="3072" y="960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3617" name="Line 98"/>
                  <p:cNvSpPr/>
                  <p:nvPr/>
                </p:nvSpPr>
                <p:spPr>
                  <a:xfrm>
                    <a:off x="3072" y="987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3618" name="Line 99"/>
                  <p:cNvSpPr/>
                  <p:nvPr/>
                </p:nvSpPr>
                <p:spPr>
                  <a:xfrm>
                    <a:off x="3072" y="1015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3619" name="Line 100"/>
                  <p:cNvSpPr/>
                  <p:nvPr/>
                </p:nvSpPr>
                <p:spPr>
                  <a:xfrm>
                    <a:off x="3072" y="1042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3620" name="Line 101"/>
                  <p:cNvSpPr/>
                  <p:nvPr/>
                </p:nvSpPr>
                <p:spPr>
                  <a:xfrm>
                    <a:off x="3072" y="1070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3621" name="Line 102"/>
                  <p:cNvSpPr/>
                  <p:nvPr/>
                </p:nvSpPr>
                <p:spPr>
                  <a:xfrm>
                    <a:off x="3072" y="1098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  <p:grpSp>
              <p:nvGrpSpPr>
                <p:cNvPr id="23581" name="Group 103"/>
                <p:cNvGrpSpPr/>
                <p:nvPr/>
              </p:nvGrpSpPr>
              <p:grpSpPr>
                <a:xfrm>
                  <a:off x="2736" y="2593"/>
                  <a:ext cx="96" cy="163"/>
                  <a:chOff x="3072" y="960"/>
                  <a:chExt cx="96" cy="138"/>
                </a:xfrm>
              </p:grpSpPr>
              <p:sp>
                <p:nvSpPr>
                  <p:cNvPr id="23610" name="Line 104"/>
                  <p:cNvSpPr/>
                  <p:nvPr/>
                </p:nvSpPr>
                <p:spPr>
                  <a:xfrm>
                    <a:off x="3072" y="960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3611" name="Line 105"/>
                  <p:cNvSpPr/>
                  <p:nvPr/>
                </p:nvSpPr>
                <p:spPr>
                  <a:xfrm>
                    <a:off x="3072" y="987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3612" name="Line 106"/>
                  <p:cNvSpPr/>
                  <p:nvPr/>
                </p:nvSpPr>
                <p:spPr>
                  <a:xfrm>
                    <a:off x="3072" y="1015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3613" name="Line 107"/>
                  <p:cNvSpPr/>
                  <p:nvPr/>
                </p:nvSpPr>
                <p:spPr>
                  <a:xfrm>
                    <a:off x="3072" y="1042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3614" name="Line 108"/>
                  <p:cNvSpPr/>
                  <p:nvPr/>
                </p:nvSpPr>
                <p:spPr>
                  <a:xfrm>
                    <a:off x="3072" y="1070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3615" name="Line 109"/>
                  <p:cNvSpPr/>
                  <p:nvPr/>
                </p:nvSpPr>
                <p:spPr>
                  <a:xfrm>
                    <a:off x="3072" y="1098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  <p:grpSp>
              <p:nvGrpSpPr>
                <p:cNvPr id="23582" name="Group 110"/>
                <p:cNvGrpSpPr/>
                <p:nvPr/>
              </p:nvGrpSpPr>
              <p:grpSpPr>
                <a:xfrm>
                  <a:off x="2736" y="2755"/>
                  <a:ext cx="96" cy="163"/>
                  <a:chOff x="3072" y="960"/>
                  <a:chExt cx="96" cy="138"/>
                </a:xfrm>
              </p:grpSpPr>
              <p:sp>
                <p:nvSpPr>
                  <p:cNvPr id="23604" name="Line 111"/>
                  <p:cNvSpPr/>
                  <p:nvPr/>
                </p:nvSpPr>
                <p:spPr>
                  <a:xfrm>
                    <a:off x="3072" y="960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3605" name="Line 112"/>
                  <p:cNvSpPr/>
                  <p:nvPr/>
                </p:nvSpPr>
                <p:spPr>
                  <a:xfrm>
                    <a:off x="3072" y="987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3606" name="Line 113"/>
                  <p:cNvSpPr/>
                  <p:nvPr/>
                </p:nvSpPr>
                <p:spPr>
                  <a:xfrm>
                    <a:off x="3072" y="1015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3607" name="Line 114"/>
                  <p:cNvSpPr/>
                  <p:nvPr/>
                </p:nvSpPr>
                <p:spPr>
                  <a:xfrm>
                    <a:off x="3072" y="1042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3608" name="Line 115"/>
                  <p:cNvSpPr/>
                  <p:nvPr/>
                </p:nvSpPr>
                <p:spPr>
                  <a:xfrm>
                    <a:off x="3072" y="1070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3609" name="Line 116"/>
                  <p:cNvSpPr/>
                  <p:nvPr/>
                </p:nvSpPr>
                <p:spPr>
                  <a:xfrm>
                    <a:off x="3072" y="1098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  <p:grpSp>
              <p:nvGrpSpPr>
                <p:cNvPr id="23583" name="Group 117"/>
                <p:cNvGrpSpPr/>
                <p:nvPr/>
              </p:nvGrpSpPr>
              <p:grpSpPr>
                <a:xfrm>
                  <a:off x="2736" y="2918"/>
                  <a:ext cx="96" cy="163"/>
                  <a:chOff x="3072" y="960"/>
                  <a:chExt cx="96" cy="138"/>
                </a:xfrm>
              </p:grpSpPr>
              <p:sp>
                <p:nvSpPr>
                  <p:cNvPr id="23598" name="Line 118"/>
                  <p:cNvSpPr/>
                  <p:nvPr/>
                </p:nvSpPr>
                <p:spPr>
                  <a:xfrm>
                    <a:off x="3072" y="960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3599" name="Line 119"/>
                  <p:cNvSpPr/>
                  <p:nvPr/>
                </p:nvSpPr>
                <p:spPr>
                  <a:xfrm>
                    <a:off x="3072" y="987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3600" name="Line 120"/>
                  <p:cNvSpPr/>
                  <p:nvPr/>
                </p:nvSpPr>
                <p:spPr>
                  <a:xfrm>
                    <a:off x="3072" y="1015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3601" name="Line 121"/>
                  <p:cNvSpPr/>
                  <p:nvPr/>
                </p:nvSpPr>
                <p:spPr>
                  <a:xfrm>
                    <a:off x="3072" y="1042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3602" name="Line 122"/>
                  <p:cNvSpPr/>
                  <p:nvPr/>
                </p:nvSpPr>
                <p:spPr>
                  <a:xfrm>
                    <a:off x="3072" y="1070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3603" name="Line 123"/>
                  <p:cNvSpPr/>
                  <p:nvPr/>
                </p:nvSpPr>
                <p:spPr>
                  <a:xfrm>
                    <a:off x="3072" y="1098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  <p:grpSp>
              <p:nvGrpSpPr>
                <p:cNvPr id="23584" name="Group 124"/>
                <p:cNvGrpSpPr/>
                <p:nvPr/>
              </p:nvGrpSpPr>
              <p:grpSpPr>
                <a:xfrm>
                  <a:off x="2736" y="3081"/>
                  <a:ext cx="96" cy="163"/>
                  <a:chOff x="3072" y="960"/>
                  <a:chExt cx="96" cy="138"/>
                </a:xfrm>
              </p:grpSpPr>
              <p:sp>
                <p:nvSpPr>
                  <p:cNvPr id="23592" name="Line 125"/>
                  <p:cNvSpPr/>
                  <p:nvPr/>
                </p:nvSpPr>
                <p:spPr>
                  <a:xfrm>
                    <a:off x="3072" y="960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3593" name="Line 126"/>
                  <p:cNvSpPr/>
                  <p:nvPr/>
                </p:nvSpPr>
                <p:spPr>
                  <a:xfrm>
                    <a:off x="3072" y="987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3594" name="Line 127"/>
                  <p:cNvSpPr/>
                  <p:nvPr/>
                </p:nvSpPr>
                <p:spPr>
                  <a:xfrm>
                    <a:off x="3072" y="1015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3595" name="Line 128"/>
                  <p:cNvSpPr/>
                  <p:nvPr/>
                </p:nvSpPr>
                <p:spPr>
                  <a:xfrm>
                    <a:off x="3072" y="1042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3596" name="Line 129"/>
                  <p:cNvSpPr/>
                  <p:nvPr/>
                </p:nvSpPr>
                <p:spPr>
                  <a:xfrm>
                    <a:off x="3072" y="1070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3597" name="Line 130"/>
                  <p:cNvSpPr/>
                  <p:nvPr/>
                </p:nvSpPr>
                <p:spPr>
                  <a:xfrm>
                    <a:off x="3072" y="1098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  <p:grpSp>
              <p:nvGrpSpPr>
                <p:cNvPr id="23585" name="Group 131"/>
                <p:cNvGrpSpPr/>
                <p:nvPr/>
              </p:nvGrpSpPr>
              <p:grpSpPr>
                <a:xfrm>
                  <a:off x="2736" y="3245"/>
                  <a:ext cx="96" cy="163"/>
                  <a:chOff x="3072" y="960"/>
                  <a:chExt cx="96" cy="138"/>
                </a:xfrm>
              </p:grpSpPr>
              <p:sp>
                <p:nvSpPr>
                  <p:cNvPr id="23586" name="Line 132"/>
                  <p:cNvSpPr/>
                  <p:nvPr/>
                </p:nvSpPr>
                <p:spPr>
                  <a:xfrm>
                    <a:off x="3072" y="960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3587" name="Line 133"/>
                  <p:cNvSpPr/>
                  <p:nvPr/>
                </p:nvSpPr>
                <p:spPr>
                  <a:xfrm>
                    <a:off x="3072" y="987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3588" name="Line 134"/>
                  <p:cNvSpPr/>
                  <p:nvPr/>
                </p:nvSpPr>
                <p:spPr>
                  <a:xfrm>
                    <a:off x="3072" y="1015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3589" name="Line 135"/>
                  <p:cNvSpPr/>
                  <p:nvPr/>
                </p:nvSpPr>
                <p:spPr>
                  <a:xfrm>
                    <a:off x="3072" y="1042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3590" name="Line 136"/>
                  <p:cNvSpPr/>
                  <p:nvPr/>
                </p:nvSpPr>
                <p:spPr>
                  <a:xfrm>
                    <a:off x="3072" y="1070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3591" name="Line 137"/>
                  <p:cNvSpPr/>
                  <p:nvPr/>
                </p:nvSpPr>
                <p:spPr>
                  <a:xfrm>
                    <a:off x="3072" y="1098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</p:grpSp>
        </p:grpSp>
      </p:grpSp>
      <p:sp>
        <p:nvSpPr>
          <p:cNvPr id="28810" name="Rectangle 138"/>
          <p:cNvSpPr/>
          <p:nvPr/>
        </p:nvSpPr>
        <p:spPr>
          <a:xfrm>
            <a:off x="5862638" y="3810000"/>
            <a:ext cx="144462" cy="36513"/>
          </a:xfrm>
          <a:prstGeom prst="rect">
            <a:avLst/>
          </a:prstGeom>
          <a:solidFill>
            <a:srgbClr val="FF0000"/>
          </a:solidFill>
          <a:ln w="9525">
            <a:noFill/>
          </a:ln>
        </p:spPr>
        <p:txBody>
          <a:bodyPr lIns="0" tIns="0" rIns="0" bIns="0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3600" b="1" dirty="0">
              <a:solidFill>
                <a:srgbClr val="002EC2"/>
              </a:solidFill>
              <a:latin typeface="Arial" panose="020B0604020202020204" pitchFamily="34" charset="0"/>
            </a:endParaRPr>
          </a:p>
        </p:txBody>
      </p:sp>
      <p:sp>
        <p:nvSpPr>
          <p:cNvPr id="28811" name="AutoShape 139"/>
          <p:cNvSpPr/>
          <p:nvPr/>
        </p:nvSpPr>
        <p:spPr>
          <a:xfrm>
            <a:off x="7067550" y="2903538"/>
            <a:ext cx="1981200" cy="601662"/>
          </a:xfrm>
          <a:prstGeom prst="wedgeEllipseCallout">
            <a:avLst>
              <a:gd name="adj1" fmla="val -93269"/>
              <a:gd name="adj2" fmla="val 105407"/>
            </a:avLst>
          </a:prstGeom>
          <a:solidFill>
            <a:srgbClr val="CC99FF"/>
          </a:solidFill>
          <a:ln w="9525">
            <a:noFill/>
          </a:ln>
        </p:spPr>
        <p:txBody>
          <a:bodyPr lIns="0" tIns="0" rIns="0" bIns="0"/>
          <a:lstStyle/>
          <a:p>
            <a:pPr algn="ctr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000" b="1" dirty="0">
                <a:solidFill>
                  <a:srgbClr val="002EC2"/>
                </a:solidFill>
              </a:rPr>
              <a:t>最小分度值？</a:t>
            </a:r>
          </a:p>
        </p:txBody>
      </p:sp>
      <p:sp>
        <p:nvSpPr>
          <p:cNvPr id="28812" name="Text Box 140"/>
          <p:cNvSpPr txBox="1"/>
          <p:nvPr/>
        </p:nvSpPr>
        <p:spPr>
          <a:xfrm>
            <a:off x="468313" y="955675"/>
            <a:ext cx="3024187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400" b="1" dirty="0">
                <a:solidFill>
                  <a:srgbClr val="FF3300"/>
                </a:solidFill>
              </a:rPr>
              <a:t>超出最高温度</a:t>
            </a:r>
          </a:p>
        </p:txBody>
      </p:sp>
      <p:sp>
        <p:nvSpPr>
          <p:cNvPr id="28813" name="Text Box 141"/>
          <p:cNvSpPr txBox="1"/>
          <p:nvPr/>
        </p:nvSpPr>
        <p:spPr>
          <a:xfrm>
            <a:off x="484188" y="2276475"/>
            <a:ext cx="315277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400" b="1" dirty="0">
                <a:solidFill>
                  <a:srgbClr val="FF3300"/>
                </a:solidFill>
              </a:rPr>
              <a:t>低于最低温度</a:t>
            </a:r>
          </a:p>
        </p:txBody>
      </p:sp>
      <p:sp>
        <p:nvSpPr>
          <p:cNvPr id="23561" name="Text Box 142"/>
          <p:cNvSpPr txBox="1"/>
          <p:nvPr/>
        </p:nvSpPr>
        <p:spPr>
          <a:xfrm>
            <a:off x="1187450" y="2276475"/>
            <a:ext cx="184150" cy="3365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zh-CN" sz="3600" b="1" dirty="0">
              <a:solidFill>
                <a:srgbClr val="002EC2"/>
              </a:solidFill>
              <a:latin typeface="Arial" panose="020B0604020202020204" pitchFamily="34" charset="0"/>
            </a:endParaRPr>
          </a:p>
        </p:txBody>
      </p:sp>
      <p:sp>
        <p:nvSpPr>
          <p:cNvPr id="28815" name="Rectangle 143"/>
          <p:cNvSpPr/>
          <p:nvPr/>
        </p:nvSpPr>
        <p:spPr>
          <a:xfrm>
            <a:off x="1622425" y="1563688"/>
            <a:ext cx="1508125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2400" b="1" dirty="0">
                <a:solidFill>
                  <a:srgbClr val="FF3300"/>
                </a:solidFill>
                <a:latin typeface="Arial" panose="020B0604020202020204" pitchFamily="34" charset="0"/>
              </a:rPr>
              <a:t>-------</a:t>
            </a:r>
            <a:r>
              <a:rPr lang="zh-CN" altLang="en-US" sz="2400" b="1" dirty="0">
                <a:solidFill>
                  <a:srgbClr val="FF3300"/>
                </a:solidFill>
                <a:latin typeface="Arial" panose="020B0604020202020204" pitchFamily="34" charset="0"/>
              </a:rPr>
              <a:t>胀破</a:t>
            </a:r>
          </a:p>
        </p:txBody>
      </p:sp>
      <p:sp>
        <p:nvSpPr>
          <p:cNvPr id="28817" name="Text Box 145"/>
          <p:cNvSpPr txBox="1"/>
          <p:nvPr/>
        </p:nvSpPr>
        <p:spPr>
          <a:xfrm>
            <a:off x="1570038" y="2932113"/>
            <a:ext cx="2160587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2400" b="1" dirty="0">
                <a:solidFill>
                  <a:srgbClr val="FF3300"/>
                </a:solidFill>
                <a:latin typeface="Arial" panose="020B0604020202020204" pitchFamily="34" charset="0"/>
              </a:rPr>
              <a:t>-------</a:t>
            </a:r>
            <a:r>
              <a:rPr lang="zh-CN" altLang="en-US" sz="2400" b="1" dirty="0">
                <a:solidFill>
                  <a:srgbClr val="FF3300"/>
                </a:solidFill>
                <a:latin typeface="Arial" panose="020B0604020202020204" pitchFamily="34" charset="0"/>
              </a:rPr>
              <a:t>测不出来</a:t>
            </a:r>
          </a:p>
        </p:txBody>
      </p:sp>
      <p:sp>
        <p:nvSpPr>
          <p:cNvPr id="50316" name="文本框 50315"/>
          <p:cNvSpPr txBox="1"/>
          <p:nvPr/>
        </p:nvSpPr>
        <p:spPr>
          <a:xfrm>
            <a:off x="530225" y="3810000"/>
            <a:ext cx="3694113" cy="28987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60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华文行楷" panose="02010800040101010101" pitchFamily="2" charset="-122"/>
              </a:rPr>
              <a:t>使用前应认清</a:t>
            </a:r>
            <a:r>
              <a:rPr lang="zh-CN" altLang="en-US" sz="6000" b="1">
                <a:solidFill>
                  <a:srgbClr val="00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华文行楷" panose="02010800040101010101" pitchFamily="2" charset="-122"/>
              </a:rPr>
              <a:t>量程</a:t>
            </a:r>
            <a:r>
              <a:rPr lang="zh-CN" altLang="en-US" sz="60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华文行楷" panose="02010800040101010101" pitchFamily="2" charset="-122"/>
              </a:rPr>
              <a:t>和</a:t>
            </a:r>
            <a:r>
              <a:rPr lang="zh-CN" altLang="en-US" sz="6000" b="1">
                <a:solidFill>
                  <a:srgbClr val="00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华文行楷" panose="02010800040101010101" pitchFamily="2" charset="-122"/>
              </a:rPr>
              <a:t>分度值</a:t>
            </a:r>
          </a:p>
        </p:txBody>
      </p:sp>
      <p:sp>
        <p:nvSpPr>
          <p:cNvPr id="23565" name="Text Box 3"/>
          <p:cNvSpPr txBox="1"/>
          <p:nvPr/>
        </p:nvSpPr>
        <p:spPr>
          <a:xfrm>
            <a:off x="36513" y="120650"/>
            <a:ext cx="4681537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600" b="1" dirty="0">
                <a:solidFill>
                  <a:srgbClr val="0066CC"/>
                </a:solidFill>
                <a:latin typeface="黑体" panose="02010609060101010101" pitchFamily="49" charset="-122"/>
              </a:rPr>
              <a:t>四、温度计的使用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88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88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7" dur="500"/>
                                        <p:tgtEl>
                                          <p:spTgt spid="288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288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88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88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88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88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88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88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3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503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03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4" grpId="0" bldLvl="0" animBg="1"/>
      <p:bldP spid="23555" grpId="0" bldLvl="0" animBg="1"/>
      <p:bldP spid="28810" grpId="0" bldLvl="0" animBg="1"/>
      <p:bldP spid="28811" grpId="0" bldLvl="0" animBg="1"/>
      <p:bldP spid="28812" grpId="0"/>
      <p:bldP spid="28813" grpId="0"/>
      <p:bldP spid="28815" grpId="0"/>
      <p:bldP spid="2881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 Box 4"/>
          <p:cNvSpPr txBox="1"/>
          <p:nvPr/>
        </p:nvSpPr>
        <p:spPr>
          <a:xfrm>
            <a:off x="1066800" y="838200"/>
            <a:ext cx="7772400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观察实验用温度计、体温计和寒暑表在刻度上有什么不同？（量程和分度值）</a:t>
            </a:r>
          </a:p>
        </p:txBody>
      </p:sp>
      <p:graphicFrame>
        <p:nvGraphicFramePr>
          <p:cNvPr id="137255" name="Group 39"/>
          <p:cNvGraphicFramePr>
            <a:graphicFrameLocks noGrp="1"/>
          </p:cNvGraphicFramePr>
          <p:nvPr/>
        </p:nvGraphicFramePr>
        <p:xfrm>
          <a:off x="1258888" y="2565400"/>
          <a:ext cx="6772275" cy="2663825"/>
        </p:xfrm>
        <a:graphic>
          <a:graphicData uri="http://schemas.openxmlformats.org/drawingml/2006/table">
            <a:tbl>
              <a:tblPr/>
              <a:tblGrid>
                <a:gridCol w="2160587"/>
                <a:gridCol w="2952750"/>
                <a:gridCol w="1658938"/>
              </a:tblGrid>
              <a:tr h="719138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量    程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 </a:t>
                      </a:r>
                      <a:r>
                        <a:rPr kumimoji="0" lang="zh-CN" alt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分度值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770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常用温度计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770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 </a:t>
                      </a: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体温计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9288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 </a:t>
                      </a: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寒暑表</a:t>
                      </a: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7243" name="Rectangle 27"/>
          <p:cNvSpPr/>
          <p:nvPr/>
        </p:nvSpPr>
        <p:spPr>
          <a:xfrm>
            <a:off x="3779838" y="3429000"/>
            <a:ext cx="2259012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400" b="1" dirty="0">
                <a:solidFill>
                  <a:srgbClr val="002EC2"/>
                </a:solidFill>
                <a:latin typeface="Arial" panose="020B0604020202020204" pitchFamily="34" charset="0"/>
              </a:rPr>
              <a:t>－</a:t>
            </a:r>
            <a:r>
              <a:rPr lang="en-US" altLang="zh-CN" sz="2400" b="1" dirty="0">
                <a:solidFill>
                  <a:srgbClr val="002EC2"/>
                </a:solidFill>
                <a:latin typeface="Arial" panose="020B0604020202020204" pitchFamily="34" charset="0"/>
              </a:rPr>
              <a:t>21℃</a:t>
            </a:r>
            <a:r>
              <a:rPr lang="zh-CN" altLang="en-US" sz="2400" b="1" dirty="0">
                <a:solidFill>
                  <a:srgbClr val="002EC2"/>
                </a:solidFill>
                <a:latin typeface="Arial" panose="020B0604020202020204" pitchFamily="34" charset="0"/>
              </a:rPr>
              <a:t>～</a:t>
            </a:r>
            <a:r>
              <a:rPr lang="en-US" altLang="zh-CN" sz="2400" b="1" dirty="0">
                <a:solidFill>
                  <a:srgbClr val="002EC2"/>
                </a:solidFill>
                <a:latin typeface="Arial" panose="020B0604020202020204" pitchFamily="34" charset="0"/>
              </a:rPr>
              <a:t>110℃</a:t>
            </a:r>
          </a:p>
        </p:txBody>
      </p:sp>
      <p:sp>
        <p:nvSpPr>
          <p:cNvPr id="137244" name="Rectangle 28"/>
          <p:cNvSpPr/>
          <p:nvPr/>
        </p:nvSpPr>
        <p:spPr>
          <a:xfrm>
            <a:off x="6877050" y="3367088"/>
            <a:ext cx="744538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ctr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2400" b="1" dirty="0">
                <a:solidFill>
                  <a:srgbClr val="002EC2"/>
                </a:solidFill>
                <a:latin typeface="Arial" panose="020B0604020202020204" pitchFamily="34" charset="0"/>
              </a:rPr>
              <a:t>1 ℃</a:t>
            </a:r>
          </a:p>
        </p:txBody>
      </p:sp>
      <p:sp>
        <p:nvSpPr>
          <p:cNvPr id="137246" name="Rectangle 30"/>
          <p:cNvSpPr/>
          <p:nvPr/>
        </p:nvSpPr>
        <p:spPr>
          <a:xfrm>
            <a:off x="3995738" y="4005263"/>
            <a:ext cx="2035175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2400" b="1" dirty="0">
                <a:solidFill>
                  <a:srgbClr val="002EC2"/>
                </a:solidFill>
                <a:latin typeface="Arial" panose="020B0604020202020204" pitchFamily="34" charset="0"/>
              </a:rPr>
              <a:t>35 ℃</a:t>
            </a:r>
            <a:r>
              <a:rPr lang="zh-CN" altLang="en-US" sz="2400" b="1" dirty="0">
                <a:solidFill>
                  <a:srgbClr val="002EC2"/>
                </a:solidFill>
                <a:latin typeface="Arial" panose="020B0604020202020204" pitchFamily="34" charset="0"/>
              </a:rPr>
              <a:t>～ </a:t>
            </a:r>
            <a:r>
              <a:rPr lang="en-US" altLang="zh-CN" sz="2400" b="1" dirty="0">
                <a:solidFill>
                  <a:srgbClr val="002EC2"/>
                </a:solidFill>
                <a:latin typeface="Arial" panose="020B0604020202020204" pitchFamily="34" charset="0"/>
              </a:rPr>
              <a:t>42 ℃</a:t>
            </a:r>
          </a:p>
        </p:txBody>
      </p:sp>
      <p:sp>
        <p:nvSpPr>
          <p:cNvPr id="137248" name="Rectangle 32"/>
          <p:cNvSpPr/>
          <p:nvPr/>
        </p:nvSpPr>
        <p:spPr>
          <a:xfrm>
            <a:off x="6732588" y="4005263"/>
            <a:ext cx="914400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ctr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2400" b="1" dirty="0">
                <a:solidFill>
                  <a:srgbClr val="002EC2"/>
                </a:solidFill>
                <a:latin typeface="Arial" panose="020B0604020202020204" pitchFamily="34" charset="0"/>
              </a:rPr>
              <a:t>0.1℃</a:t>
            </a:r>
          </a:p>
        </p:txBody>
      </p:sp>
      <p:sp>
        <p:nvSpPr>
          <p:cNvPr id="137250" name="Rectangle 34"/>
          <p:cNvSpPr/>
          <p:nvPr/>
        </p:nvSpPr>
        <p:spPr>
          <a:xfrm>
            <a:off x="3851275" y="4652963"/>
            <a:ext cx="2173288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400" b="1" dirty="0">
                <a:solidFill>
                  <a:srgbClr val="002EC2"/>
                </a:solidFill>
                <a:latin typeface="Arial" panose="020B0604020202020204" pitchFamily="34" charset="0"/>
              </a:rPr>
              <a:t>－</a:t>
            </a:r>
            <a:r>
              <a:rPr lang="en-US" altLang="zh-CN" sz="2400" b="1" dirty="0">
                <a:solidFill>
                  <a:srgbClr val="002EC2"/>
                </a:solidFill>
                <a:latin typeface="Arial" panose="020B0604020202020204" pitchFamily="34" charset="0"/>
              </a:rPr>
              <a:t>30℃</a:t>
            </a:r>
            <a:r>
              <a:rPr lang="zh-CN" altLang="en-US" sz="2400" b="1" dirty="0">
                <a:solidFill>
                  <a:srgbClr val="002EC2"/>
                </a:solidFill>
                <a:latin typeface="Arial" panose="020B0604020202020204" pitchFamily="34" charset="0"/>
              </a:rPr>
              <a:t>～</a:t>
            </a:r>
            <a:r>
              <a:rPr lang="en-US" altLang="zh-CN" sz="2400" b="1" dirty="0">
                <a:solidFill>
                  <a:srgbClr val="002EC2"/>
                </a:solidFill>
                <a:latin typeface="Arial" panose="020B0604020202020204" pitchFamily="34" charset="0"/>
              </a:rPr>
              <a:t>50 ℃</a:t>
            </a:r>
          </a:p>
        </p:txBody>
      </p:sp>
      <p:sp>
        <p:nvSpPr>
          <p:cNvPr id="137252" name="Rectangle 36"/>
          <p:cNvSpPr/>
          <p:nvPr/>
        </p:nvSpPr>
        <p:spPr>
          <a:xfrm>
            <a:off x="6804025" y="4652963"/>
            <a:ext cx="744538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2400" b="1" dirty="0">
                <a:solidFill>
                  <a:srgbClr val="002EC2"/>
                </a:solidFill>
                <a:latin typeface="Arial" panose="020B0604020202020204" pitchFamily="34" charset="0"/>
              </a:rPr>
              <a:t>1 ℃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7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7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7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7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37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7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72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372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1" dur="500"/>
                                        <p:tgtEl>
                                          <p:spTgt spid="137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6" dur="500"/>
                                        <p:tgtEl>
                                          <p:spTgt spid="137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7244" grpId="0"/>
      <p:bldP spid="137246" grpId="0"/>
      <p:bldP spid="137248" grpId="0"/>
      <p:bldP spid="137250" grpId="0"/>
      <p:bldP spid="13725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Oval 2"/>
          <p:cNvSpPr/>
          <p:nvPr/>
        </p:nvSpPr>
        <p:spPr>
          <a:xfrm>
            <a:off x="3640138" y="3733800"/>
            <a:ext cx="1981200" cy="568325"/>
          </a:xfrm>
          <a:prstGeom prst="ellipse">
            <a:avLst/>
          </a:prstGeom>
          <a:solidFill>
            <a:srgbClr val="FFA7D3">
              <a:alpha val="50195"/>
            </a:srgbClr>
          </a:solidFill>
          <a:ln w="9525" cap="flat" cmpd="sng">
            <a:solidFill>
              <a:srgbClr val="FFA7D3"/>
            </a:solidFill>
            <a:prstDash val="solid"/>
            <a:headEnd type="none" w="med" len="med"/>
            <a:tailEnd type="none" w="med" len="med"/>
          </a:ln>
        </p:spPr>
        <p:txBody>
          <a:bodyPr lIns="0" tIns="0" rIns="0" bIns="0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3600" b="1" dirty="0">
              <a:solidFill>
                <a:srgbClr val="002EC2"/>
              </a:solidFill>
              <a:latin typeface="Arial" panose="020B0604020202020204" pitchFamily="34" charset="0"/>
            </a:endParaRPr>
          </a:p>
        </p:txBody>
      </p:sp>
      <p:grpSp>
        <p:nvGrpSpPr>
          <p:cNvPr id="2" name="Group 3"/>
          <p:cNvGrpSpPr/>
          <p:nvPr/>
        </p:nvGrpSpPr>
        <p:grpSpPr>
          <a:xfrm rot="-2018530">
            <a:off x="3978275" y="595313"/>
            <a:ext cx="441325" cy="4967287"/>
            <a:chOff x="3107" y="185"/>
            <a:chExt cx="278" cy="2480"/>
          </a:xfrm>
        </p:grpSpPr>
        <p:grpSp>
          <p:nvGrpSpPr>
            <p:cNvPr id="25892" name="Group 4"/>
            <p:cNvGrpSpPr/>
            <p:nvPr/>
          </p:nvGrpSpPr>
          <p:grpSpPr>
            <a:xfrm>
              <a:off x="3109" y="185"/>
              <a:ext cx="211" cy="2480"/>
              <a:chOff x="2400" y="384"/>
              <a:chExt cx="336" cy="3552"/>
            </a:xfrm>
          </p:grpSpPr>
          <p:sp>
            <p:nvSpPr>
              <p:cNvPr id="26016" name="AutoShape 5"/>
              <p:cNvSpPr/>
              <p:nvPr/>
            </p:nvSpPr>
            <p:spPr>
              <a:xfrm>
                <a:off x="2400" y="720"/>
                <a:ext cx="336" cy="2928"/>
              </a:xfrm>
              <a:prstGeom prst="roundRect">
                <a:avLst>
                  <a:gd name="adj" fmla="val 16667"/>
                </a:avLst>
              </a:prstGeom>
              <a:solidFill>
                <a:schemeClr val="bg1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endParaRPr lang="zh-CN" altLang="en-US" sz="3600" b="1" dirty="0">
                  <a:solidFill>
                    <a:srgbClr val="002EC2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26017" name="AutoShape 6"/>
              <p:cNvSpPr/>
              <p:nvPr/>
            </p:nvSpPr>
            <p:spPr>
              <a:xfrm>
                <a:off x="2518" y="912"/>
                <a:ext cx="48" cy="2736"/>
              </a:xfrm>
              <a:prstGeom prst="roundRect">
                <a:avLst>
                  <a:gd name="adj" fmla="val 16667"/>
                </a:avLst>
              </a:prstGeom>
              <a:solidFill>
                <a:schemeClr val="bg1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endParaRPr lang="zh-CN" altLang="en-US" sz="3600" b="1" dirty="0">
                  <a:solidFill>
                    <a:srgbClr val="002EC2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26018" name="AutoShape 7"/>
              <p:cNvSpPr/>
              <p:nvPr/>
            </p:nvSpPr>
            <p:spPr>
              <a:xfrm>
                <a:off x="2518" y="2492"/>
                <a:ext cx="48" cy="1152"/>
              </a:xfrm>
              <a:prstGeom prst="roundRect">
                <a:avLst>
                  <a:gd name="adj" fmla="val 16667"/>
                </a:avLst>
              </a:prstGeom>
              <a:solidFill>
                <a:srgbClr val="FF0000"/>
              </a:solidFill>
              <a:ln w="9525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endParaRPr lang="zh-CN" altLang="zh-CN" sz="2400" b="1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26019" name="AutoShape 8"/>
              <p:cNvSpPr/>
              <p:nvPr/>
            </p:nvSpPr>
            <p:spPr>
              <a:xfrm>
                <a:off x="2400" y="384"/>
                <a:ext cx="336" cy="336"/>
              </a:xfrm>
              <a:custGeom>
                <a:avLst/>
                <a:gdLst>
                  <a:gd name="txL" fmla="*/ 0 w 21600"/>
                  <a:gd name="txT" fmla="*/ 0 h 21600"/>
                  <a:gd name="txR" fmla="*/ 21600 w 21600"/>
                  <a:gd name="txB" fmla="*/ 21600 h 21600"/>
                </a:gdLst>
                <a:ahLst/>
                <a:cxnLst>
                  <a:cxn ang="0">
                    <a:pos x="0" y="10800"/>
                  </a:cxn>
                  <a:cxn ang="0">
                    <a:pos x="10800" y="0"/>
                  </a:cxn>
                  <a:cxn ang="0">
                    <a:pos x="21600" y="10800"/>
                  </a:cxn>
                  <a:cxn ang="0">
                    <a:pos x="10800" y="21600"/>
                  </a:cxn>
                  <a:cxn ang="0">
                    <a:pos x="0" y="10800"/>
                  </a:cxn>
                  <a:cxn ang="0">
                    <a:pos x="5400" y="10800"/>
                  </a:cxn>
                  <a:cxn ang="0">
                    <a:pos x="10800" y="16200"/>
                  </a:cxn>
                  <a:cxn ang="0">
                    <a:pos x="16200" y="10800"/>
                  </a:cxn>
                  <a:cxn ang="0">
                    <a:pos x="10800" y="5400"/>
                  </a:cxn>
                  <a:cxn ang="0">
                    <a:pos x="5400" y="10800"/>
                  </a:cxn>
                </a:cxnLst>
                <a:rect l="txL" t="txT" r="txR" b="txB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solidFill>
                <a:schemeClr val="bg1">
                  <a:alpha val="100000"/>
                </a:schemeClr>
              </a:solidFill>
              <a:ln w="9525" cap="flat" cmpd="sng">
                <a:solidFill>
                  <a:schemeClr val="tx1">
                    <a:alpha val="100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endParaRPr lang="zh-CN" altLang="en-US" sz="3600" b="1">
                  <a:solidFill>
                    <a:srgbClr val="002EC2"/>
                  </a:solidFill>
                  <a:ea typeface="楷体_GB2312" pitchFamily="49" charset="-122"/>
                </a:endParaRPr>
              </a:p>
            </p:txBody>
          </p:sp>
          <p:sp>
            <p:nvSpPr>
              <p:cNvPr id="26020" name="AutoShape 9"/>
              <p:cNvSpPr/>
              <p:nvPr/>
            </p:nvSpPr>
            <p:spPr>
              <a:xfrm>
                <a:off x="2448" y="3600"/>
                <a:ext cx="192" cy="336"/>
              </a:xfrm>
              <a:prstGeom prst="roundRect">
                <a:avLst>
                  <a:gd name="adj" fmla="val 16667"/>
                </a:avLst>
              </a:prstGeom>
              <a:solidFill>
                <a:srgbClr val="FF0000"/>
              </a:solidFill>
              <a:ln w="9525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endParaRPr lang="zh-CN" altLang="en-US" sz="3600" b="1" dirty="0">
                  <a:solidFill>
                    <a:srgbClr val="002EC2"/>
                  </a:solidFill>
                  <a:latin typeface="Arial" panose="020B0604020202020204" pitchFamily="34" charset="0"/>
                </a:endParaRPr>
              </a:p>
            </p:txBody>
          </p:sp>
        </p:grpSp>
        <p:sp>
          <p:nvSpPr>
            <p:cNvPr id="25893" name="Text Box 10"/>
            <p:cNvSpPr txBox="1"/>
            <p:nvPr/>
          </p:nvSpPr>
          <p:spPr>
            <a:xfrm>
              <a:off x="3107" y="395"/>
              <a:ext cx="278" cy="22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altLang="zh-CN" sz="2400" b="1" dirty="0">
                  <a:solidFill>
                    <a:srgbClr val="002EC2"/>
                  </a:solidFill>
                  <a:ea typeface="楷体_GB2312" pitchFamily="49" charset="-122"/>
                  <a:cs typeface="Times New Roman" panose="02020603050405020304" pitchFamily="18" charset="0"/>
                </a:rPr>
                <a:t>°c</a:t>
              </a:r>
              <a:endParaRPr lang="en-US" altLang="zh-CN" sz="2400" b="1" dirty="0">
                <a:solidFill>
                  <a:srgbClr val="002EC2"/>
                </a:solidFill>
              </a:endParaRPr>
            </a:p>
          </p:txBody>
        </p:sp>
        <p:grpSp>
          <p:nvGrpSpPr>
            <p:cNvPr id="25894" name="Group 11"/>
            <p:cNvGrpSpPr/>
            <p:nvPr/>
          </p:nvGrpSpPr>
          <p:grpSpPr>
            <a:xfrm>
              <a:off x="3262" y="698"/>
              <a:ext cx="70" cy="1543"/>
              <a:chOff x="3648" y="1152"/>
              <a:chExt cx="107" cy="2304"/>
            </a:xfrm>
          </p:grpSpPr>
          <p:sp>
            <p:nvSpPr>
              <p:cNvPr id="26000" name="Line 12"/>
              <p:cNvSpPr/>
              <p:nvPr/>
            </p:nvSpPr>
            <p:spPr>
              <a:xfrm>
                <a:off x="3648" y="1305"/>
                <a:ext cx="107" cy="1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001" name="Line 13"/>
              <p:cNvSpPr/>
              <p:nvPr/>
            </p:nvSpPr>
            <p:spPr>
              <a:xfrm>
                <a:off x="3659" y="1613"/>
                <a:ext cx="96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002" name="Line 14"/>
              <p:cNvSpPr/>
              <p:nvPr/>
            </p:nvSpPr>
            <p:spPr>
              <a:xfrm>
                <a:off x="3659" y="1767"/>
                <a:ext cx="96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003" name="Line 15"/>
              <p:cNvSpPr/>
              <p:nvPr/>
            </p:nvSpPr>
            <p:spPr>
              <a:xfrm>
                <a:off x="3659" y="1920"/>
                <a:ext cx="96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004" name="Line 16"/>
              <p:cNvSpPr/>
              <p:nvPr/>
            </p:nvSpPr>
            <p:spPr>
              <a:xfrm>
                <a:off x="3659" y="2074"/>
                <a:ext cx="96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005" name="Line 17"/>
              <p:cNvSpPr/>
              <p:nvPr/>
            </p:nvSpPr>
            <p:spPr>
              <a:xfrm>
                <a:off x="3659" y="2227"/>
                <a:ext cx="96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006" name="Line 18"/>
              <p:cNvSpPr/>
              <p:nvPr/>
            </p:nvSpPr>
            <p:spPr>
              <a:xfrm>
                <a:off x="3659" y="2381"/>
                <a:ext cx="96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007" name="Line 19"/>
              <p:cNvSpPr/>
              <p:nvPr/>
            </p:nvSpPr>
            <p:spPr>
              <a:xfrm>
                <a:off x="3659" y="2534"/>
                <a:ext cx="96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008" name="Line 20"/>
              <p:cNvSpPr/>
              <p:nvPr/>
            </p:nvSpPr>
            <p:spPr>
              <a:xfrm>
                <a:off x="3659" y="2688"/>
                <a:ext cx="96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009" name="Line 21"/>
              <p:cNvSpPr/>
              <p:nvPr/>
            </p:nvSpPr>
            <p:spPr>
              <a:xfrm>
                <a:off x="3659" y="1152"/>
                <a:ext cx="96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010" name="Line 22"/>
              <p:cNvSpPr/>
              <p:nvPr/>
            </p:nvSpPr>
            <p:spPr>
              <a:xfrm>
                <a:off x="3659" y="2841"/>
                <a:ext cx="96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011" name="Line 23"/>
              <p:cNvSpPr/>
              <p:nvPr/>
            </p:nvSpPr>
            <p:spPr>
              <a:xfrm>
                <a:off x="3659" y="1460"/>
                <a:ext cx="96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012" name="Line 24"/>
              <p:cNvSpPr/>
              <p:nvPr/>
            </p:nvSpPr>
            <p:spPr>
              <a:xfrm>
                <a:off x="3659" y="2995"/>
                <a:ext cx="96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013" name="Line 25"/>
              <p:cNvSpPr/>
              <p:nvPr/>
            </p:nvSpPr>
            <p:spPr>
              <a:xfrm>
                <a:off x="3659" y="3148"/>
                <a:ext cx="96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014" name="Line 26"/>
              <p:cNvSpPr/>
              <p:nvPr/>
            </p:nvSpPr>
            <p:spPr>
              <a:xfrm>
                <a:off x="3659" y="3302"/>
                <a:ext cx="96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015" name="Line 27"/>
              <p:cNvSpPr/>
              <p:nvPr/>
            </p:nvSpPr>
            <p:spPr>
              <a:xfrm>
                <a:off x="3659" y="3456"/>
                <a:ext cx="96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5895" name="Group 28"/>
            <p:cNvGrpSpPr/>
            <p:nvPr/>
          </p:nvGrpSpPr>
          <p:grpSpPr>
            <a:xfrm>
              <a:off x="3285" y="698"/>
              <a:ext cx="47" cy="103"/>
              <a:chOff x="3072" y="960"/>
              <a:chExt cx="96" cy="138"/>
            </a:xfrm>
          </p:grpSpPr>
          <p:sp>
            <p:nvSpPr>
              <p:cNvPr id="25994" name="Line 29"/>
              <p:cNvSpPr/>
              <p:nvPr/>
            </p:nvSpPr>
            <p:spPr>
              <a:xfrm>
                <a:off x="3072" y="96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995" name="Line 30"/>
              <p:cNvSpPr/>
              <p:nvPr/>
            </p:nvSpPr>
            <p:spPr>
              <a:xfrm>
                <a:off x="3072" y="987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996" name="Line 31"/>
              <p:cNvSpPr/>
              <p:nvPr/>
            </p:nvSpPr>
            <p:spPr>
              <a:xfrm>
                <a:off x="3072" y="1015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997" name="Line 32"/>
              <p:cNvSpPr/>
              <p:nvPr/>
            </p:nvSpPr>
            <p:spPr>
              <a:xfrm>
                <a:off x="3072" y="1042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998" name="Line 33"/>
              <p:cNvSpPr/>
              <p:nvPr/>
            </p:nvSpPr>
            <p:spPr>
              <a:xfrm>
                <a:off x="3072" y="107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999" name="Line 34"/>
              <p:cNvSpPr/>
              <p:nvPr/>
            </p:nvSpPr>
            <p:spPr>
              <a:xfrm>
                <a:off x="3072" y="1098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5896" name="Group 35"/>
            <p:cNvGrpSpPr/>
            <p:nvPr/>
          </p:nvGrpSpPr>
          <p:grpSpPr>
            <a:xfrm>
              <a:off x="3285" y="801"/>
              <a:ext cx="47" cy="102"/>
              <a:chOff x="3072" y="960"/>
              <a:chExt cx="96" cy="138"/>
            </a:xfrm>
          </p:grpSpPr>
          <p:sp>
            <p:nvSpPr>
              <p:cNvPr id="25988" name="Line 36"/>
              <p:cNvSpPr/>
              <p:nvPr/>
            </p:nvSpPr>
            <p:spPr>
              <a:xfrm>
                <a:off x="3072" y="96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989" name="Line 37"/>
              <p:cNvSpPr/>
              <p:nvPr/>
            </p:nvSpPr>
            <p:spPr>
              <a:xfrm>
                <a:off x="3072" y="987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990" name="Line 38"/>
              <p:cNvSpPr/>
              <p:nvPr/>
            </p:nvSpPr>
            <p:spPr>
              <a:xfrm>
                <a:off x="3072" y="1015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991" name="Line 39"/>
              <p:cNvSpPr/>
              <p:nvPr/>
            </p:nvSpPr>
            <p:spPr>
              <a:xfrm>
                <a:off x="3072" y="1042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992" name="Line 40"/>
              <p:cNvSpPr/>
              <p:nvPr/>
            </p:nvSpPr>
            <p:spPr>
              <a:xfrm>
                <a:off x="3072" y="107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993" name="Line 41"/>
              <p:cNvSpPr/>
              <p:nvPr/>
            </p:nvSpPr>
            <p:spPr>
              <a:xfrm>
                <a:off x="3072" y="1098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5897" name="Group 42"/>
            <p:cNvGrpSpPr/>
            <p:nvPr/>
          </p:nvGrpSpPr>
          <p:grpSpPr>
            <a:xfrm>
              <a:off x="3285" y="903"/>
              <a:ext cx="47" cy="103"/>
              <a:chOff x="3072" y="960"/>
              <a:chExt cx="96" cy="138"/>
            </a:xfrm>
          </p:grpSpPr>
          <p:sp>
            <p:nvSpPr>
              <p:cNvPr id="25982" name="Line 43"/>
              <p:cNvSpPr/>
              <p:nvPr/>
            </p:nvSpPr>
            <p:spPr>
              <a:xfrm>
                <a:off x="3072" y="96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983" name="Line 44"/>
              <p:cNvSpPr/>
              <p:nvPr/>
            </p:nvSpPr>
            <p:spPr>
              <a:xfrm>
                <a:off x="3072" y="987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984" name="Line 45"/>
              <p:cNvSpPr/>
              <p:nvPr/>
            </p:nvSpPr>
            <p:spPr>
              <a:xfrm>
                <a:off x="3072" y="1015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985" name="Line 46"/>
              <p:cNvSpPr/>
              <p:nvPr/>
            </p:nvSpPr>
            <p:spPr>
              <a:xfrm>
                <a:off x="3072" y="1042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986" name="Line 47"/>
              <p:cNvSpPr/>
              <p:nvPr/>
            </p:nvSpPr>
            <p:spPr>
              <a:xfrm>
                <a:off x="3072" y="107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987" name="Line 48"/>
              <p:cNvSpPr/>
              <p:nvPr/>
            </p:nvSpPr>
            <p:spPr>
              <a:xfrm>
                <a:off x="3072" y="1098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5898" name="Group 49"/>
            <p:cNvGrpSpPr/>
            <p:nvPr/>
          </p:nvGrpSpPr>
          <p:grpSpPr>
            <a:xfrm>
              <a:off x="3285" y="1006"/>
              <a:ext cx="47" cy="103"/>
              <a:chOff x="3072" y="960"/>
              <a:chExt cx="96" cy="138"/>
            </a:xfrm>
          </p:grpSpPr>
          <p:sp>
            <p:nvSpPr>
              <p:cNvPr id="25976" name="Line 50"/>
              <p:cNvSpPr/>
              <p:nvPr/>
            </p:nvSpPr>
            <p:spPr>
              <a:xfrm>
                <a:off x="3072" y="96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977" name="Line 51"/>
              <p:cNvSpPr/>
              <p:nvPr/>
            </p:nvSpPr>
            <p:spPr>
              <a:xfrm>
                <a:off x="3072" y="987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978" name="Line 52"/>
              <p:cNvSpPr/>
              <p:nvPr/>
            </p:nvSpPr>
            <p:spPr>
              <a:xfrm>
                <a:off x="3072" y="1015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979" name="Line 53"/>
              <p:cNvSpPr/>
              <p:nvPr/>
            </p:nvSpPr>
            <p:spPr>
              <a:xfrm>
                <a:off x="3072" y="1042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980" name="Line 54"/>
              <p:cNvSpPr/>
              <p:nvPr/>
            </p:nvSpPr>
            <p:spPr>
              <a:xfrm>
                <a:off x="3072" y="107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981" name="Line 55"/>
              <p:cNvSpPr/>
              <p:nvPr/>
            </p:nvSpPr>
            <p:spPr>
              <a:xfrm>
                <a:off x="3072" y="1098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5899" name="Group 56"/>
            <p:cNvGrpSpPr/>
            <p:nvPr/>
          </p:nvGrpSpPr>
          <p:grpSpPr>
            <a:xfrm>
              <a:off x="3285" y="1110"/>
              <a:ext cx="47" cy="102"/>
              <a:chOff x="3072" y="960"/>
              <a:chExt cx="96" cy="138"/>
            </a:xfrm>
          </p:grpSpPr>
          <p:sp>
            <p:nvSpPr>
              <p:cNvPr id="25970" name="Line 57"/>
              <p:cNvSpPr/>
              <p:nvPr/>
            </p:nvSpPr>
            <p:spPr>
              <a:xfrm>
                <a:off x="3072" y="96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971" name="Line 58"/>
              <p:cNvSpPr/>
              <p:nvPr/>
            </p:nvSpPr>
            <p:spPr>
              <a:xfrm>
                <a:off x="3072" y="987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972" name="Line 59"/>
              <p:cNvSpPr/>
              <p:nvPr/>
            </p:nvSpPr>
            <p:spPr>
              <a:xfrm>
                <a:off x="3072" y="1015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973" name="Line 60"/>
              <p:cNvSpPr/>
              <p:nvPr/>
            </p:nvSpPr>
            <p:spPr>
              <a:xfrm>
                <a:off x="3072" y="1042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974" name="Line 61"/>
              <p:cNvSpPr/>
              <p:nvPr/>
            </p:nvSpPr>
            <p:spPr>
              <a:xfrm>
                <a:off x="3072" y="107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975" name="Line 62"/>
              <p:cNvSpPr/>
              <p:nvPr/>
            </p:nvSpPr>
            <p:spPr>
              <a:xfrm>
                <a:off x="3072" y="1098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5900" name="Group 63"/>
            <p:cNvGrpSpPr/>
            <p:nvPr/>
          </p:nvGrpSpPr>
          <p:grpSpPr>
            <a:xfrm>
              <a:off x="3285" y="1212"/>
              <a:ext cx="47" cy="103"/>
              <a:chOff x="3072" y="960"/>
              <a:chExt cx="96" cy="138"/>
            </a:xfrm>
          </p:grpSpPr>
          <p:sp>
            <p:nvSpPr>
              <p:cNvPr id="25964" name="Line 64"/>
              <p:cNvSpPr/>
              <p:nvPr/>
            </p:nvSpPr>
            <p:spPr>
              <a:xfrm>
                <a:off x="3072" y="96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965" name="Line 65"/>
              <p:cNvSpPr/>
              <p:nvPr/>
            </p:nvSpPr>
            <p:spPr>
              <a:xfrm>
                <a:off x="3072" y="987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966" name="Line 66"/>
              <p:cNvSpPr/>
              <p:nvPr/>
            </p:nvSpPr>
            <p:spPr>
              <a:xfrm>
                <a:off x="3072" y="1015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967" name="Line 67"/>
              <p:cNvSpPr/>
              <p:nvPr/>
            </p:nvSpPr>
            <p:spPr>
              <a:xfrm>
                <a:off x="3072" y="1042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968" name="Line 68"/>
              <p:cNvSpPr/>
              <p:nvPr/>
            </p:nvSpPr>
            <p:spPr>
              <a:xfrm>
                <a:off x="3072" y="107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969" name="Line 69"/>
              <p:cNvSpPr/>
              <p:nvPr/>
            </p:nvSpPr>
            <p:spPr>
              <a:xfrm>
                <a:off x="3072" y="1098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5901" name="Group 70"/>
            <p:cNvGrpSpPr/>
            <p:nvPr/>
          </p:nvGrpSpPr>
          <p:grpSpPr>
            <a:xfrm>
              <a:off x="3285" y="1316"/>
              <a:ext cx="47" cy="102"/>
              <a:chOff x="3072" y="960"/>
              <a:chExt cx="96" cy="138"/>
            </a:xfrm>
          </p:grpSpPr>
          <p:sp>
            <p:nvSpPr>
              <p:cNvPr id="25958" name="Line 71"/>
              <p:cNvSpPr/>
              <p:nvPr/>
            </p:nvSpPr>
            <p:spPr>
              <a:xfrm>
                <a:off x="3072" y="96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959" name="Line 72"/>
              <p:cNvSpPr/>
              <p:nvPr/>
            </p:nvSpPr>
            <p:spPr>
              <a:xfrm>
                <a:off x="3072" y="987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960" name="Line 73"/>
              <p:cNvSpPr/>
              <p:nvPr/>
            </p:nvSpPr>
            <p:spPr>
              <a:xfrm>
                <a:off x="3072" y="1015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961" name="Line 74"/>
              <p:cNvSpPr/>
              <p:nvPr/>
            </p:nvSpPr>
            <p:spPr>
              <a:xfrm>
                <a:off x="3072" y="1042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962" name="Line 75"/>
              <p:cNvSpPr/>
              <p:nvPr/>
            </p:nvSpPr>
            <p:spPr>
              <a:xfrm>
                <a:off x="3072" y="107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963" name="Line 76"/>
              <p:cNvSpPr/>
              <p:nvPr/>
            </p:nvSpPr>
            <p:spPr>
              <a:xfrm>
                <a:off x="3072" y="1098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5902" name="Group 77"/>
            <p:cNvGrpSpPr/>
            <p:nvPr/>
          </p:nvGrpSpPr>
          <p:grpSpPr>
            <a:xfrm>
              <a:off x="3285" y="1418"/>
              <a:ext cx="47" cy="103"/>
              <a:chOff x="3072" y="960"/>
              <a:chExt cx="96" cy="138"/>
            </a:xfrm>
          </p:grpSpPr>
          <p:sp>
            <p:nvSpPr>
              <p:cNvPr id="25952" name="Line 78"/>
              <p:cNvSpPr/>
              <p:nvPr/>
            </p:nvSpPr>
            <p:spPr>
              <a:xfrm>
                <a:off x="3072" y="96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953" name="Line 79"/>
              <p:cNvSpPr/>
              <p:nvPr/>
            </p:nvSpPr>
            <p:spPr>
              <a:xfrm>
                <a:off x="3072" y="987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954" name="Line 80"/>
              <p:cNvSpPr/>
              <p:nvPr/>
            </p:nvSpPr>
            <p:spPr>
              <a:xfrm>
                <a:off x="3072" y="1015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955" name="Line 81"/>
              <p:cNvSpPr/>
              <p:nvPr/>
            </p:nvSpPr>
            <p:spPr>
              <a:xfrm>
                <a:off x="3072" y="1042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956" name="Line 82"/>
              <p:cNvSpPr/>
              <p:nvPr/>
            </p:nvSpPr>
            <p:spPr>
              <a:xfrm>
                <a:off x="3072" y="107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957" name="Line 83"/>
              <p:cNvSpPr/>
              <p:nvPr/>
            </p:nvSpPr>
            <p:spPr>
              <a:xfrm>
                <a:off x="3072" y="1098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5903" name="Group 84"/>
            <p:cNvGrpSpPr/>
            <p:nvPr/>
          </p:nvGrpSpPr>
          <p:grpSpPr>
            <a:xfrm>
              <a:off x="3285" y="1521"/>
              <a:ext cx="47" cy="102"/>
              <a:chOff x="3072" y="960"/>
              <a:chExt cx="96" cy="138"/>
            </a:xfrm>
          </p:grpSpPr>
          <p:sp>
            <p:nvSpPr>
              <p:cNvPr id="25946" name="Line 85"/>
              <p:cNvSpPr/>
              <p:nvPr/>
            </p:nvSpPr>
            <p:spPr>
              <a:xfrm>
                <a:off x="3072" y="96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947" name="Line 86"/>
              <p:cNvSpPr/>
              <p:nvPr/>
            </p:nvSpPr>
            <p:spPr>
              <a:xfrm>
                <a:off x="3072" y="987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948" name="Line 87"/>
              <p:cNvSpPr/>
              <p:nvPr/>
            </p:nvSpPr>
            <p:spPr>
              <a:xfrm>
                <a:off x="3072" y="1015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949" name="Line 88"/>
              <p:cNvSpPr/>
              <p:nvPr/>
            </p:nvSpPr>
            <p:spPr>
              <a:xfrm>
                <a:off x="3072" y="1042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950" name="Line 89"/>
              <p:cNvSpPr/>
              <p:nvPr/>
            </p:nvSpPr>
            <p:spPr>
              <a:xfrm>
                <a:off x="3072" y="107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951" name="Line 90"/>
              <p:cNvSpPr/>
              <p:nvPr/>
            </p:nvSpPr>
            <p:spPr>
              <a:xfrm>
                <a:off x="3072" y="1098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5904" name="Group 91"/>
            <p:cNvGrpSpPr/>
            <p:nvPr/>
          </p:nvGrpSpPr>
          <p:grpSpPr>
            <a:xfrm>
              <a:off x="3285" y="1625"/>
              <a:ext cx="47" cy="102"/>
              <a:chOff x="3072" y="960"/>
              <a:chExt cx="96" cy="138"/>
            </a:xfrm>
          </p:grpSpPr>
          <p:sp>
            <p:nvSpPr>
              <p:cNvPr id="25940" name="Line 92"/>
              <p:cNvSpPr/>
              <p:nvPr/>
            </p:nvSpPr>
            <p:spPr>
              <a:xfrm>
                <a:off x="3072" y="96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941" name="Line 93"/>
              <p:cNvSpPr/>
              <p:nvPr/>
            </p:nvSpPr>
            <p:spPr>
              <a:xfrm>
                <a:off x="3072" y="987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942" name="Line 94"/>
              <p:cNvSpPr/>
              <p:nvPr/>
            </p:nvSpPr>
            <p:spPr>
              <a:xfrm>
                <a:off x="3072" y="1015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943" name="Line 95"/>
              <p:cNvSpPr/>
              <p:nvPr/>
            </p:nvSpPr>
            <p:spPr>
              <a:xfrm>
                <a:off x="3072" y="1042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944" name="Line 96"/>
              <p:cNvSpPr/>
              <p:nvPr/>
            </p:nvSpPr>
            <p:spPr>
              <a:xfrm>
                <a:off x="3072" y="107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945" name="Line 97"/>
              <p:cNvSpPr/>
              <p:nvPr/>
            </p:nvSpPr>
            <p:spPr>
              <a:xfrm>
                <a:off x="3072" y="1098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5905" name="Group 98"/>
            <p:cNvGrpSpPr/>
            <p:nvPr/>
          </p:nvGrpSpPr>
          <p:grpSpPr>
            <a:xfrm>
              <a:off x="3285" y="1727"/>
              <a:ext cx="47" cy="103"/>
              <a:chOff x="3072" y="960"/>
              <a:chExt cx="96" cy="138"/>
            </a:xfrm>
          </p:grpSpPr>
          <p:sp>
            <p:nvSpPr>
              <p:cNvPr id="25934" name="Line 99"/>
              <p:cNvSpPr/>
              <p:nvPr/>
            </p:nvSpPr>
            <p:spPr>
              <a:xfrm>
                <a:off x="3072" y="96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935" name="Line 100"/>
              <p:cNvSpPr/>
              <p:nvPr/>
            </p:nvSpPr>
            <p:spPr>
              <a:xfrm>
                <a:off x="3072" y="987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936" name="Line 101"/>
              <p:cNvSpPr/>
              <p:nvPr/>
            </p:nvSpPr>
            <p:spPr>
              <a:xfrm>
                <a:off x="3072" y="1015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937" name="Line 102"/>
              <p:cNvSpPr/>
              <p:nvPr/>
            </p:nvSpPr>
            <p:spPr>
              <a:xfrm>
                <a:off x="3072" y="1042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938" name="Line 103"/>
              <p:cNvSpPr/>
              <p:nvPr/>
            </p:nvSpPr>
            <p:spPr>
              <a:xfrm>
                <a:off x="3072" y="107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939" name="Line 104"/>
              <p:cNvSpPr/>
              <p:nvPr/>
            </p:nvSpPr>
            <p:spPr>
              <a:xfrm>
                <a:off x="3072" y="1098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5906" name="Group 105"/>
            <p:cNvGrpSpPr/>
            <p:nvPr/>
          </p:nvGrpSpPr>
          <p:grpSpPr>
            <a:xfrm>
              <a:off x="3285" y="1829"/>
              <a:ext cx="47" cy="103"/>
              <a:chOff x="3072" y="960"/>
              <a:chExt cx="96" cy="138"/>
            </a:xfrm>
          </p:grpSpPr>
          <p:sp>
            <p:nvSpPr>
              <p:cNvPr id="25928" name="Line 106"/>
              <p:cNvSpPr/>
              <p:nvPr/>
            </p:nvSpPr>
            <p:spPr>
              <a:xfrm>
                <a:off x="3072" y="96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929" name="Line 107"/>
              <p:cNvSpPr/>
              <p:nvPr/>
            </p:nvSpPr>
            <p:spPr>
              <a:xfrm>
                <a:off x="3072" y="987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930" name="Line 108"/>
              <p:cNvSpPr/>
              <p:nvPr/>
            </p:nvSpPr>
            <p:spPr>
              <a:xfrm>
                <a:off x="3072" y="1015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931" name="Line 109"/>
              <p:cNvSpPr/>
              <p:nvPr/>
            </p:nvSpPr>
            <p:spPr>
              <a:xfrm>
                <a:off x="3072" y="1042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932" name="Line 110"/>
              <p:cNvSpPr/>
              <p:nvPr/>
            </p:nvSpPr>
            <p:spPr>
              <a:xfrm>
                <a:off x="3072" y="107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933" name="Line 111"/>
              <p:cNvSpPr/>
              <p:nvPr/>
            </p:nvSpPr>
            <p:spPr>
              <a:xfrm>
                <a:off x="3072" y="1098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5907" name="Group 112"/>
            <p:cNvGrpSpPr/>
            <p:nvPr/>
          </p:nvGrpSpPr>
          <p:grpSpPr>
            <a:xfrm>
              <a:off x="3285" y="1932"/>
              <a:ext cx="47" cy="103"/>
              <a:chOff x="3072" y="960"/>
              <a:chExt cx="96" cy="138"/>
            </a:xfrm>
          </p:grpSpPr>
          <p:sp>
            <p:nvSpPr>
              <p:cNvPr id="25922" name="Line 113"/>
              <p:cNvSpPr/>
              <p:nvPr/>
            </p:nvSpPr>
            <p:spPr>
              <a:xfrm>
                <a:off x="3072" y="96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923" name="Line 114"/>
              <p:cNvSpPr/>
              <p:nvPr/>
            </p:nvSpPr>
            <p:spPr>
              <a:xfrm>
                <a:off x="3072" y="987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924" name="Line 115"/>
              <p:cNvSpPr/>
              <p:nvPr/>
            </p:nvSpPr>
            <p:spPr>
              <a:xfrm>
                <a:off x="3072" y="1015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925" name="Line 116"/>
              <p:cNvSpPr/>
              <p:nvPr/>
            </p:nvSpPr>
            <p:spPr>
              <a:xfrm>
                <a:off x="3072" y="1042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926" name="Line 117"/>
              <p:cNvSpPr/>
              <p:nvPr/>
            </p:nvSpPr>
            <p:spPr>
              <a:xfrm>
                <a:off x="3072" y="107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927" name="Line 118"/>
              <p:cNvSpPr/>
              <p:nvPr/>
            </p:nvSpPr>
            <p:spPr>
              <a:xfrm>
                <a:off x="3072" y="1098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5908" name="Group 119"/>
            <p:cNvGrpSpPr/>
            <p:nvPr/>
          </p:nvGrpSpPr>
          <p:grpSpPr>
            <a:xfrm>
              <a:off x="3285" y="2035"/>
              <a:ext cx="47" cy="103"/>
              <a:chOff x="3072" y="960"/>
              <a:chExt cx="96" cy="138"/>
            </a:xfrm>
          </p:grpSpPr>
          <p:sp>
            <p:nvSpPr>
              <p:cNvPr id="25916" name="Line 120"/>
              <p:cNvSpPr/>
              <p:nvPr/>
            </p:nvSpPr>
            <p:spPr>
              <a:xfrm>
                <a:off x="3072" y="96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917" name="Line 121"/>
              <p:cNvSpPr/>
              <p:nvPr/>
            </p:nvSpPr>
            <p:spPr>
              <a:xfrm>
                <a:off x="3072" y="987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918" name="Line 122"/>
              <p:cNvSpPr/>
              <p:nvPr/>
            </p:nvSpPr>
            <p:spPr>
              <a:xfrm>
                <a:off x="3072" y="1015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919" name="Line 123"/>
              <p:cNvSpPr/>
              <p:nvPr/>
            </p:nvSpPr>
            <p:spPr>
              <a:xfrm>
                <a:off x="3072" y="1042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920" name="Line 124"/>
              <p:cNvSpPr/>
              <p:nvPr/>
            </p:nvSpPr>
            <p:spPr>
              <a:xfrm>
                <a:off x="3072" y="107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921" name="Line 125"/>
              <p:cNvSpPr/>
              <p:nvPr/>
            </p:nvSpPr>
            <p:spPr>
              <a:xfrm>
                <a:off x="3072" y="1098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5909" name="Group 126"/>
            <p:cNvGrpSpPr/>
            <p:nvPr/>
          </p:nvGrpSpPr>
          <p:grpSpPr>
            <a:xfrm>
              <a:off x="3285" y="2138"/>
              <a:ext cx="47" cy="103"/>
              <a:chOff x="3072" y="960"/>
              <a:chExt cx="96" cy="138"/>
            </a:xfrm>
          </p:grpSpPr>
          <p:sp>
            <p:nvSpPr>
              <p:cNvPr id="25910" name="Line 127"/>
              <p:cNvSpPr/>
              <p:nvPr/>
            </p:nvSpPr>
            <p:spPr>
              <a:xfrm>
                <a:off x="3072" y="96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911" name="Line 128"/>
              <p:cNvSpPr/>
              <p:nvPr/>
            </p:nvSpPr>
            <p:spPr>
              <a:xfrm>
                <a:off x="3072" y="987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912" name="Line 129"/>
              <p:cNvSpPr/>
              <p:nvPr/>
            </p:nvSpPr>
            <p:spPr>
              <a:xfrm>
                <a:off x="3072" y="1015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913" name="Line 130"/>
              <p:cNvSpPr/>
              <p:nvPr/>
            </p:nvSpPr>
            <p:spPr>
              <a:xfrm>
                <a:off x="3072" y="1042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914" name="Line 131"/>
              <p:cNvSpPr/>
              <p:nvPr/>
            </p:nvSpPr>
            <p:spPr>
              <a:xfrm>
                <a:off x="3072" y="107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915" name="Line 132"/>
              <p:cNvSpPr/>
              <p:nvPr/>
            </p:nvSpPr>
            <p:spPr>
              <a:xfrm>
                <a:off x="3072" y="1098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</p:grpSp>
      <p:sp>
        <p:nvSpPr>
          <p:cNvPr id="25604" name="Line 133"/>
          <p:cNvSpPr/>
          <p:nvPr/>
        </p:nvSpPr>
        <p:spPr>
          <a:xfrm>
            <a:off x="3635375" y="3384550"/>
            <a:ext cx="0" cy="2009775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5605" name="Line 134"/>
          <p:cNvSpPr/>
          <p:nvPr/>
        </p:nvSpPr>
        <p:spPr>
          <a:xfrm>
            <a:off x="5616575" y="3384550"/>
            <a:ext cx="0" cy="2009775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5606" name="Oval 135"/>
          <p:cNvSpPr/>
          <p:nvPr/>
        </p:nvSpPr>
        <p:spPr>
          <a:xfrm>
            <a:off x="3640138" y="5102225"/>
            <a:ext cx="1981200" cy="568325"/>
          </a:xfrm>
          <a:prstGeom prst="ellipse">
            <a:avLst/>
          </a:prstGeom>
          <a:solidFill>
            <a:srgbClr val="FFA7D3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lIns="0" tIns="0" rIns="0" bIns="0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3600" b="1" dirty="0">
              <a:solidFill>
                <a:srgbClr val="002EC2"/>
              </a:solidFill>
              <a:latin typeface="Arial" panose="020B0604020202020204" pitchFamily="34" charset="0"/>
            </a:endParaRPr>
          </a:p>
        </p:txBody>
      </p:sp>
      <p:sp>
        <p:nvSpPr>
          <p:cNvPr id="25607" name="Oval 136"/>
          <p:cNvSpPr/>
          <p:nvPr/>
        </p:nvSpPr>
        <p:spPr>
          <a:xfrm>
            <a:off x="3641725" y="3084513"/>
            <a:ext cx="1981200" cy="568325"/>
          </a:xfrm>
          <a:prstGeom prst="ellipse">
            <a:avLst/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lIns="0" tIns="0" rIns="0" bIns="0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3600" b="1" dirty="0">
              <a:solidFill>
                <a:srgbClr val="002EC2"/>
              </a:solidFill>
              <a:latin typeface="Arial" panose="020B0604020202020204" pitchFamily="34" charset="0"/>
            </a:endParaRPr>
          </a:p>
        </p:txBody>
      </p:sp>
      <p:sp>
        <p:nvSpPr>
          <p:cNvPr id="25608" name="Oval 137"/>
          <p:cNvSpPr/>
          <p:nvPr/>
        </p:nvSpPr>
        <p:spPr>
          <a:xfrm>
            <a:off x="6451600" y="3629025"/>
            <a:ext cx="1981200" cy="568325"/>
          </a:xfrm>
          <a:prstGeom prst="ellipse">
            <a:avLst/>
          </a:prstGeom>
          <a:solidFill>
            <a:srgbClr val="FFA7D3">
              <a:alpha val="50195"/>
            </a:srgbClr>
          </a:solidFill>
          <a:ln w="9525" cap="flat" cmpd="sng">
            <a:solidFill>
              <a:srgbClr val="FFA7D3"/>
            </a:solidFill>
            <a:prstDash val="solid"/>
            <a:headEnd type="none" w="med" len="med"/>
            <a:tailEnd type="none" w="med" len="med"/>
          </a:ln>
        </p:spPr>
        <p:txBody>
          <a:bodyPr lIns="0" tIns="0" rIns="0" bIns="0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3600" b="1" dirty="0">
              <a:solidFill>
                <a:srgbClr val="002EC2"/>
              </a:solidFill>
              <a:latin typeface="Arial" panose="020B0604020202020204" pitchFamily="34" charset="0"/>
            </a:endParaRPr>
          </a:p>
        </p:txBody>
      </p:sp>
      <p:grpSp>
        <p:nvGrpSpPr>
          <p:cNvPr id="20" name="Group 138"/>
          <p:cNvGrpSpPr/>
          <p:nvPr/>
        </p:nvGrpSpPr>
        <p:grpSpPr>
          <a:xfrm>
            <a:off x="7335838" y="285750"/>
            <a:ext cx="441325" cy="4583113"/>
            <a:chOff x="3108" y="185"/>
            <a:chExt cx="278" cy="2480"/>
          </a:xfrm>
        </p:grpSpPr>
        <p:grpSp>
          <p:nvGrpSpPr>
            <p:cNvPr id="25763" name="Group 139"/>
            <p:cNvGrpSpPr/>
            <p:nvPr/>
          </p:nvGrpSpPr>
          <p:grpSpPr>
            <a:xfrm>
              <a:off x="3108" y="185"/>
              <a:ext cx="211" cy="2480"/>
              <a:chOff x="2400" y="384"/>
              <a:chExt cx="336" cy="3552"/>
            </a:xfrm>
          </p:grpSpPr>
          <p:sp>
            <p:nvSpPr>
              <p:cNvPr id="25887" name="AutoShape 140"/>
              <p:cNvSpPr/>
              <p:nvPr/>
            </p:nvSpPr>
            <p:spPr>
              <a:xfrm>
                <a:off x="2400" y="720"/>
                <a:ext cx="336" cy="2928"/>
              </a:xfrm>
              <a:prstGeom prst="roundRect">
                <a:avLst>
                  <a:gd name="adj" fmla="val 16667"/>
                </a:avLst>
              </a:prstGeom>
              <a:solidFill>
                <a:schemeClr val="bg1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endParaRPr lang="zh-CN" altLang="en-US" sz="3600" b="1" dirty="0">
                  <a:solidFill>
                    <a:srgbClr val="002EC2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25888" name="AutoShape 141"/>
              <p:cNvSpPr/>
              <p:nvPr/>
            </p:nvSpPr>
            <p:spPr>
              <a:xfrm>
                <a:off x="2518" y="912"/>
                <a:ext cx="48" cy="2736"/>
              </a:xfrm>
              <a:prstGeom prst="roundRect">
                <a:avLst>
                  <a:gd name="adj" fmla="val 16667"/>
                </a:avLst>
              </a:prstGeom>
              <a:solidFill>
                <a:schemeClr val="bg1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endParaRPr lang="zh-CN" altLang="en-US" sz="3600" b="1" dirty="0">
                  <a:solidFill>
                    <a:srgbClr val="002EC2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25889" name="AutoShape 142"/>
              <p:cNvSpPr/>
              <p:nvPr/>
            </p:nvSpPr>
            <p:spPr>
              <a:xfrm>
                <a:off x="2518" y="2492"/>
                <a:ext cx="48" cy="1152"/>
              </a:xfrm>
              <a:prstGeom prst="roundRect">
                <a:avLst>
                  <a:gd name="adj" fmla="val 16667"/>
                </a:avLst>
              </a:prstGeom>
              <a:solidFill>
                <a:srgbClr val="FF0000"/>
              </a:solidFill>
              <a:ln w="9525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endParaRPr lang="zh-CN" altLang="zh-CN" sz="2400" b="1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25890" name="AutoShape 143"/>
              <p:cNvSpPr/>
              <p:nvPr/>
            </p:nvSpPr>
            <p:spPr>
              <a:xfrm>
                <a:off x="2400" y="384"/>
                <a:ext cx="336" cy="336"/>
              </a:xfrm>
              <a:custGeom>
                <a:avLst/>
                <a:gdLst>
                  <a:gd name="txL" fmla="*/ 0 w 21600"/>
                  <a:gd name="txT" fmla="*/ 0 h 21600"/>
                  <a:gd name="txR" fmla="*/ 21600 w 21600"/>
                  <a:gd name="txB" fmla="*/ 21600 h 21600"/>
                </a:gdLst>
                <a:ahLst/>
                <a:cxnLst>
                  <a:cxn ang="0">
                    <a:pos x="0" y="10800"/>
                  </a:cxn>
                  <a:cxn ang="0">
                    <a:pos x="10800" y="0"/>
                  </a:cxn>
                  <a:cxn ang="0">
                    <a:pos x="21600" y="10800"/>
                  </a:cxn>
                  <a:cxn ang="0">
                    <a:pos x="10800" y="21600"/>
                  </a:cxn>
                  <a:cxn ang="0">
                    <a:pos x="0" y="10800"/>
                  </a:cxn>
                  <a:cxn ang="0">
                    <a:pos x="5400" y="10800"/>
                  </a:cxn>
                  <a:cxn ang="0">
                    <a:pos x="10800" y="16200"/>
                  </a:cxn>
                  <a:cxn ang="0">
                    <a:pos x="16200" y="10800"/>
                  </a:cxn>
                  <a:cxn ang="0">
                    <a:pos x="10800" y="5400"/>
                  </a:cxn>
                  <a:cxn ang="0">
                    <a:pos x="5400" y="10800"/>
                  </a:cxn>
                </a:cxnLst>
                <a:rect l="txL" t="txT" r="txR" b="txB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solidFill>
                <a:schemeClr val="bg1">
                  <a:alpha val="100000"/>
                </a:schemeClr>
              </a:solidFill>
              <a:ln w="9525" cap="flat" cmpd="sng">
                <a:solidFill>
                  <a:schemeClr val="tx1">
                    <a:alpha val="100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endParaRPr lang="zh-CN" altLang="en-US" sz="3600" b="1">
                  <a:solidFill>
                    <a:srgbClr val="002EC2"/>
                  </a:solidFill>
                  <a:ea typeface="楷体_GB2312" pitchFamily="49" charset="-122"/>
                </a:endParaRPr>
              </a:p>
            </p:txBody>
          </p:sp>
          <p:sp>
            <p:nvSpPr>
              <p:cNvPr id="25891" name="AutoShape 144"/>
              <p:cNvSpPr/>
              <p:nvPr/>
            </p:nvSpPr>
            <p:spPr>
              <a:xfrm>
                <a:off x="2448" y="3600"/>
                <a:ext cx="192" cy="336"/>
              </a:xfrm>
              <a:prstGeom prst="roundRect">
                <a:avLst>
                  <a:gd name="adj" fmla="val 16667"/>
                </a:avLst>
              </a:prstGeom>
              <a:solidFill>
                <a:srgbClr val="FF0000"/>
              </a:solidFill>
              <a:ln w="9525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endParaRPr lang="zh-CN" altLang="en-US" sz="3600" b="1" dirty="0">
                  <a:solidFill>
                    <a:srgbClr val="002EC2"/>
                  </a:solidFill>
                  <a:latin typeface="Arial" panose="020B0604020202020204" pitchFamily="34" charset="0"/>
                </a:endParaRPr>
              </a:p>
            </p:txBody>
          </p:sp>
        </p:grpSp>
        <p:sp>
          <p:nvSpPr>
            <p:cNvPr id="25764" name="Text Box 145"/>
            <p:cNvSpPr txBox="1"/>
            <p:nvPr/>
          </p:nvSpPr>
          <p:spPr>
            <a:xfrm>
              <a:off x="3108" y="396"/>
              <a:ext cx="278" cy="24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altLang="zh-CN" sz="2400" b="1" dirty="0">
                  <a:solidFill>
                    <a:srgbClr val="002EC2"/>
                  </a:solidFill>
                  <a:ea typeface="楷体_GB2312" pitchFamily="49" charset="-122"/>
                  <a:cs typeface="Times New Roman" panose="02020603050405020304" pitchFamily="18" charset="0"/>
                </a:rPr>
                <a:t>°c</a:t>
              </a:r>
              <a:endParaRPr lang="en-US" altLang="zh-CN" sz="2400" b="1" dirty="0">
                <a:solidFill>
                  <a:srgbClr val="002EC2"/>
                </a:solidFill>
              </a:endParaRPr>
            </a:p>
          </p:txBody>
        </p:sp>
        <p:grpSp>
          <p:nvGrpSpPr>
            <p:cNvPr id="25765" name="Group 146"/>
            <p:cNvGrpSpPr/>
            <p:nvPr/>
          </p:nvGrpSpPr>
          <p:grpSpPr>
            <a:xfrm>
              <a:off x="3261" y="698"/>
              <a:ext cx="70" cy="1543"/>
              <a:chOff x="3648" y="1152"/>
              <a:chExt cx="107" cy="2304"/>
            </a:xfrm>
          </p:grpSpPr>
          <p:sp>
            <p:nvSpPr>
              <p:cNvPr id="25871" name="Line 147"/>
              <p:cNvSpPr/>
              <p:nvPr/>
            </p:nvSpPr>
            <p:spPr>
              <a:xfrm>
                <a:off x="3648" y="1305"/>
                <a:ext cx="107" cy="1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872" name="Line 148"/>
              <p:cNvSpPr/>
              <p:nvPr/>
            </p:nvSpPr>
            <p:spPr>
              <a:xfrm>
                <a:off x="3659" y="1613"/>
                <a:ext cx="96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873" name="Line 149"/>
              <p:cNvSpPr/>
              <p:nvPr/>
            </p:nvSpPr>
            <p:spPr>
              <a:xfrm>
                <a:off x="3659" y="1767"/>
                <a:ext cx="96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874" name="Line 150"/>
              <p:cNvSpPr/>
              <p:nvPr/>
            </p:nvSpPr>
            <p:spPr>
              <a:xfrm>
                <a:off x="3659" y="1920"/>
                <a:ext cx="96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875" name="Line 151"/>
              <p:cNvSpPr/>
              <p:nvPr/>
            </p:nvSpPr>
            <p:spPr>
              <a:xfrm>
                <a:off x="3659" y="2074"/>
                <a:ext cx="96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876" name="Line 152"/>
              <p:cNvSpPr/>
              <p:nvPr/>
            </p:nvSpPr>
            <p:spPr>
              <a:xfrm>
                <a:off x="3659" y="2227"/>
                <a:ext cx="96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877" name="Line 153"/>
              <p:cNvSpPr/>
              <p:nvPr/>
            </p:nvSpPr>
            <p:spPr>
              <a:xfrm>
                <a:off x="3659" y="2381"/>
                <a:ext cx="96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878" name="Line 154"/>
              <p:cNvSpPr/>
              <p:nvPr/>
            </p:nvSpPr>
            <p:spPr>
              <a:xfrm>
                <a:off x="3659" y="2534"/>
                <a:ext cx="96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879" name="Line 155"/>
              <p:cNvSpPr/>
              <p:nvPr/>
            </p:nvSpPr>
            <p:spPr>
              <a:xfrm>
                <a:off x="3659" y="2688"/>
                <a:ext cx="96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880" name="Line 156"/>
              <p:cNvSpPr/>
              <p:nvPr/>
            </p:nvSpPr>
            <p:spPr>
              <a:xfrm>
                <a:off x="3659" y="1152"/>
                <a:ext cx="96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881" name="Line 157"/>
              <p:cNvSpPr/>
              <p:nvPr/>
            </p:nvSpPr>
            <p:spPr>
              <a:xfrm>
                <a:off x="3659" y="2841"/>
                <a:ext cx="96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882" name="Line 158"/>
              <p:cNvSpPr/>
              <p:nvPr/>
            </p:nvSpPr>
            <p:spPr>
              <a:xfrm>
                <a:off x="3659" y="1460"/>
                <a:ext cx="96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883" name="Line 159"/>
              <p:cNvSpPr/>
              <p:nvPr/>
            </p:nvSpPr>
            <p:spPr>
              <a:xfrm>
                <a:off x="3659" y="2995"/>
                <a:ext cx="96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884" name="Line 160"/>
              <p:cNvSpPr/>
              <p:nvPr/>
            </p:nvSpPr>
            <p:spPr>
              <a:xfrm>
                <a:off x="3659" y="3148"/>
                <a:ext cx="96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885" name="Line 161"/>
              <p:cNvSpPr/>
              <p:nvPr/>
            </p:nvSpPr>
            <p:spPr>
              <a:xfrm>
                <a:off x="3659" y="3302"/>
                <a:ext cx="96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886" name="Line 162"/>
              <p:cNvSpPr/>
              <p:nvPr/>
            </p:nvSpPr>
            <p:spPr>
              <a:xfrm>
                <a:off x="3659" y="3456"/>
                <a:ext cx="96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5766" name="Group 163"/>
            <p:cNvGrpSpPr/>
            <p:nvPr/>
          </p:nvGrpSpPr>
          <p:grpSpPr>
            <a:xfrm>
              <a:off x="3284" y="698"/>
              <a:ext cx="47" cy="103"/>
              <a:chOff x="3072" y="960"/>
              <a:chExt cx="96" cy="138"/>
            </a:xfrm>
          </p:grpSpPr>
          <p:sp>
            <p:nvSpPr>
              <p:cNvPr id="25865" name="Line 164"/>
              <p:cNvSpPr/>
              <p:nvPr/>
            </p:nvSpPr>
            <p:spPr>
              <a:xfrm>
                <a:off x="3072" y="96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866" name="Line 165"/>
              <p:cNvSpPr/>
              <p:nvPr/>
            </p:nvSpPr>
            <p:spPr>
              <a:xfrm>
                <a:off x="3072" y="987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867" name="Line 166"/>
              <p:cNvSpPr/>
              <p:nvPr/>
            </p:nvSpPr>
            <p:spPr>
              <a:xfrm>
                <a:off x="3072" y="1015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868" name="Line 167"/>
              <p:cNvSpPr/>
              <p:nvPr/>
            </p:nvSpPr>
            <p:spPr>
              <a:xfrm>
                <a:off x="3072" y="1042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869" name="Line 168"/>
              <p:cNvSpPr/>
              <p:nvPr/>
            </p:nvSpPr>
            <p:spPr>
              <a:xfrm>
                <a:off x="3072" y="107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870" name="Line 169"/>
              <p:cNvSpPr/>
              <p:nvPr/>
            </p:nvSpPr>
            <p:spPr>
              <a:xfrm>
                <a:off x="3072" y="1098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5767" name="Group 170"/>
            <p:cNvGrpSpPr/>
            <p:nvPr/>
          </p:nvGrpSpPr>
          <p:grpSpPr>
            <a:xfrm>
              <a:off x="3284" y="801"/>
              <a:ext cx="47" cy="102"/>
              <a:chOff x="3072" y="960"/>
              <a:chExt cx="96" cy="138"/>
            </a:xfrm>
          </p:grpSpPr>
          <p:sp>
            <p:nvSpPr>
              <p:cNvPr id="25859" name="Line 171"/>
              <p:cNvSpPr/>
              <p:nvPr/>
            </p:nvSpPr>
            <p:spPr>
              <a:xfrm>
                <a:off x="3072" y="96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860" name="Line 172"/>
              <p:cNvSpPr/>
              <p:nvPr/>
            </p:nvSpPr>
            <p:spPr>
              <a:xfrm>
                <a:off x="3072" y="987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861" name="Line 173"/>
              <p:cNvSpPr/>
              <p:nvPr/>
            </p:nvSpPr>
            <p:spPr>
              <a:xfrm>
                <a:off x="3072" y="1015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862" name="Line 174"/>
              <p:cNvSpPr/>
              <p:nvPr/>
            </p:nvSpPr>
            <p:spPr>
              <a:xfrm>
                <a:off x="3072" y="1042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863" name="Line 175"/>
              <p:cNvSpPr/>
              <p:nvPr/>
            </p:nvSpPr>
            <p:spPr>
              <a:xfrm>
                <a:off x="3072" y="107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864" name="Line 176"/>
              <p:cNvSpPr/>
              <p:nvPr/>
            </p:nvSpPr>
            <p:spPr>
              <a:xfrm>
                <a:off x="3072" y="1098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5768" name="Group 177"/>
            <p:cNvGrpSpPr/>
            <p:nvPr/>
          </p:nvGrpSpPr>
          <p:grpSpPr>
            <a:xfrm>
              <a:off x="3284" y="903"/>
              <a:ext cx="47" cy="103"/>
              <a:chOff x="3072" y="960"/>
              <a:chExt cx="96" cy="138"/>
            </a:xfrm>
          </p:grpSpPr>
          <p:sp>
            <p:nvSpPr>
              <p:cNvPr id="25853" name="Line 178"/>
              <p:cNvSpPr/>
              <p:nvPr/>
            </p:nvSpPr>
            <p:spPr>
              <a:xfrm>
                <a:off x="3072" y="96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854" name="Line 179"/>
              <p:cNvSpPr/>
              <p:nvPr/>
            </p:nvSpPr>
            <p:spPr>
              <a:xfrm>
                <a:off x="3072" y="987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855" name="Line 180"/>
              <p:cNvSpPr/>
              <p:nvPr/>
            </p:nvSpPr>
            <p:spPr>
              <a:xfrm>
                <a:off x="3072" y="1015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856" name="Line 181"/>
              <p:cNvSpPr/>
              <p:nvPr/>
            </p:nvSpPr>
            <p:spPr>
              <a:xfrm>
                <a:off x="3072" y="1042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857" name="Line 182"/>
              <p:cNvSpPr/>
              <p:nvPr/>
            </p:nvSpPr>
            <p:spPr>
              <a:xfrm>
                <a:off x="3072" y="107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858" name="Line 183"/>
              <p:cNvSpPr/>
              <p:nvPr/>
            </p:nvSpPr>
            <p:spPr>
              <a:xfrm>
                <a:off x="3072" y="1098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5769" name="Group 184"/>
            <p:cNvGrpSpPr/>
            <p:nvPr/>
          </p:nvGrpSpPr>
          <p:grpSpPr>
            <a:xfrm>
              <a:off x="3284" y="1006"/>
              <a:ext cx="47" cy="103"/>
              <a:chOff x="3072" y="960"/>
              <a:chExt cx="96" cy="138"/>
            </a:xfrm>
          </p:grpSpPr>
          <p:sp>
            <p:nvSpPr>
              <p:cNvPr id="25847" name="Line 185"/>
              <p:cNvSpPr/>
              <p:nvPr/>
            </p:nvSpPr>
            <p:spPr>
              <a:xfrm>
                <a:off x="3072" y="96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848" name="Line 186"/>
              <p:cNvSpPr/>
              <p:nvPr/>
            </p:nvSpPr>
            <p:spPr>
              <a:xfrm>
                <a:off x="3072" y="987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849" name="Line 187"/>
              <p:cNvSpPr/>
              <p:nvPr/>
            </p:nvSpPr>
            <p:spPr>
              <a:xfrm>
                <a:off x="3072" y="1015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850" name="Line 188"/>
              <p:cNvSpPr/>
              <p:nvPr/>
            </p:nvSpPr>
            <p:spPr>
              <a:xfrm>
                <a:off x="3072" y="1042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851" name="Line 189"/>
              <p:cNvSpPr/>
              <p:nvPr/>
            </p:nvSpPr>
            <p:spPr>
              <a:xfrm>
                <a:off x="3072" y="107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852" name="Line 190"/>
              <p:cNvSpPr/>
              <p:nvPr/>
            </p:nvSpPr>
            <p:spPr>
              <a:xfrm>
                <a:off x="3072" y="1098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5770" name="Group 191"/>
            <p:cNvGrpSpPr/>
            <p:nvPr/>
          </p:nvGrpSpPr>
          <p:grpSpPr>
            <a:xfrm>
              <a:off x="3284" y="1110"/>
              <a:ext cx="47" cy="102"/>
              <a:chOff x="3072" y="960"/>
              <a:chExt cx="96" cy="138"/>
            </a:xfrm>
          </p:grpSpPr>
          <p:sp>
            <p:nvSpPr>
              <p:cNvPr id="25841" name="Line 192"/>
              <p:cNvSpPr/>
              <p:nvPr/>
            </p:nvSpPr>
            <p:spPr>
              <a:xfrm>
                <a:off x="3072" y="96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842" name="Line 193"/>
              <p:cNvSpPr/>
              <p:nvPr/>
            </p:nvSpPr>
            <p:spPr>
              <a:xfrm>
                <a:off x="3072" y="987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843" name="Line 194"/>
              <p:cNvSpPr/>
              <p:nvPr/>
            </p:nvSpPr>
            <p:spPr>
              <a:xfrm>
                <a:off x="3072" y="1015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844" name="Line 195"/>
              <p:cNvSpPr/>
              <p:nvPr/>
            </p:nvSpPr>
            <p:spPr>
              <a:xfrm>
                <a:off x="3072" y="1042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845" name="Line 196"/>
              <p:cNvSpPr/>
              <p:nvPr/>
            </p:nvSpPr>
            <p:spPr>
              <a:xfrm>
                <a:off x="3072" y="107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846" name="Line 197"/>
              <p:cNvSpPr/>
              <p:nvPr/>
            </p:nvSpPr>
            <p:spPr>
              <a:xfrm>
                <a:off x="3072" y="1098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5771" name="Group 198"/>
            <p:cNvGrpSpPr/>
            <p:nvPr/>
          </p:nvGrpSpPr>
          <p:grpSpPr>
            <a:xfrm>
              <a:off x="3284" y="1212"/>
              <a:ext cx="47" cy="103"/>
              <a:chOff x="3072" y="960"/>
              <a:chExt cx="96" cy="138"/>
            </a:xfrm>
          </p:grpSpPr>
          <p:sp>
            <p:nvSpPr>
              <p:cNvPr id="25835" name="Line 199"/>
              <p:cNvSpPr/>
              <p:nvPr/>
            </p:nvSpPr>
            <p:spPr>
              <a:xfrm>
                <a:off x="3072" y="96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836" name="Line 200"/>
              <p:cNvSpPr/>
              <p:nvPr/>
            </p:nvSpPr>
            <p:spPr>
              <a:xfrm>
                <a:off x="3072" y="987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837" name="Line 201"/>
              <p:cNvSpPr/>
              <p:nvPr/>
            </p:nvSpPr>
            <p:spPr>
              <a:xfrm>
                <a:off x="3072" y="1015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838" name="Line 202"/>
              <p:cNvSpPr/>
              <p:nvPr/>
            </p:nvSpPr>
            <p:spPr>
              <a:xfrm>
                <a:off x="3072" y="1042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839" name="Line 203"/>
              <p:cNvSpPr/>
              <p:nvPr/>
            </p:nvSpPr>
            <p:spPr>
              <a:xfrm>
                <a:off x="3072" y="107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840" name="Line 204"/>
              <p:cNvSpPr/>
              <p:nvPr/>
            </p:nvSpPr>
            <p:spPr>
              <a:xfrm>
                <a:off x="3072" y="1098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5772" name="Group 205"/>
            <p:cNvGrpSpPr/>
            <p:nvPr/>
          </p:nvGrpSpPr>
          <p:grpSpPr>
            <a:xfrm>
              <a:off x="3284" y="1316"/>
              <a:ext cx="47" cy="102"/>
              <a:chOff x="3072" y="960"/>
              <a:chExt cx="96" cy="138"/>
            </a:xfrm>
          </p:grpSpPr>
          <p:sp>
            <p:nvSpPr>
              <p:cNvPr id="25829" name="Line 206"/>
              <p:cNvSpPr/>
              <p:nvPr/>
            </p:nvSpPr>
            <p:spPr>
              <a:xfrm>
                <a:off x="3072" y="96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830" name="Line 207"/>
              <p:cNvSpPr/>
              <p:nvPr/>
            </p:nvSpPr>
            <p:spPr>
              <a:xfrm>
                <a:off x="3072" y="987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831" name="Line 208"/>
              <p:cNvSpPr/>
              <p:nvPr/>
            </p:nvSpPr>
            <p:spPr>
              <a:xfrm>
                <a:off x="3072" y="1015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832" name="Line 209"/>
              <p:cNvSpPr/>
              <p:nvPr/>
            </p:nvSpPr>
            <p:spPr>
              <a:xfrm>
                <a:off x="3072" y="1042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833" name="Line 210"/>
              <p:cNvSpPr/>
              <p:nvPr/>
            </p:nvSpPr>
            <p:spPr>
              <a:xfrm>
                <a:off x="3072" y="107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834" name="Line 211"/>
              <p:cNvSpPr/>
              <p:nvPr/>
            </p:nvSpPr>
            <p:spPr>
              <a:xfrm>
                <a:off x="3072" y="1098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5773" name="Group 212"/>
            <p:cNvGrpSpPr/>
            <p:nvPr/>
          </p:nvGrpSpPr>
          <p:grpSpPr>
            <a:xfrm>
              <a:off x="3284" y="1418"/>
              <a:ext cx="47" cy="103"/>
              <a:chOff x="3072" y="960"/>
              <a:chExt cx="96" cy="138"/>
            </a:xfrm>
          </p:grpSpPr>
          <p:sp>
            <p:nvSpPr>
              <p:cNvPr id="25823" name="Line 213"/>
              <p:cNvSpPr/>
              <p:nvPr/>
            </p:nvSpPr>
            <p:spPr>
              <a:xfrm>
                <a:off x="3072" y="96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824" name="Line 214"/>
              <p:cNvSpPr/>
              <p:nvPr/>
            </p:nvSpPr>
            <p:spPr>
              <a:xfrm>
                <a:off x="3072" y="987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825" name="Line 215"/>
              <p:cNvSpPr/>
              <p:nvPr/>
            </p:nvSpPr>
            <p:spPr>
              <a:xfrm>
                <a:off x="3072" y="1015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826" name="Line 216"/>
              <p:cNvSpPr/>
              <p:nvPr/>
            </p:nvSpPr>
            <p:spPr>
              <a:xfrm>
                <a:off x="3072" y="1042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827" name="Line 217"/>
              <p:cNvSpPr/>
              <p:nvPr/>
            </p:nvSpPr>
            <p:spPr>
              <a:xfrm>
                <a:off x="3072" y="107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828" name="Line 218"/>
              <p:cNvSpPr/>
              <p:nvPr/>
            </p:nvSpPr>
            <p:spPr>
              <a:xfrm>
                <a:off x="3072" y="1098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5774" name="Group 219"/>
            <p:cNvGrpSpPr/>
            <p:nvPr/>
          </p:nvGrpSpPr>
          <p:grpSpPr>
            <a:xfrm>
              <a:off x="3284" y="1521"/>
              <a:ext cx="47" cy="102"/>
              <a:chOff x="3072" y="960"/>
              <a:chExt cx="96" cy="138"/>
            </a:xfrm>
          </p:grpSpPr>
          <p:sp>
            <p:nvSpPr>
              <p:cNvPr id="25817" name="Line 220"/>
              <p:cNvSpPr/>
              <p:nvPr/>
            </p:nvSpPr>
            <p:spPr>
              <a:xfrm>
                <a:off x="3072" y="96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818" name="Line 221"/>
              <p:cNvSpPr/>
              <p:nvPr/>
            </p:nvSpPr>
            <p:spPr>
              <a:xfrm>
                <a:off x="3072" y="987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819" name="Line 222"/>
              <p:cNvSpPr/>
              <p:nvPr/>
            </p:nvSpPr>
            <p:spPr>
              <a:xfrm>
                <a:off x="3072" y="1015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820" name="Line 223"/>
              <p:cNvSpPr/>
              <p:nvPr/>
            </p:nvSpPr>
            <p:spPr>
              <a:xfrm>
                <a:off x="3072" y="1042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821" name="Line 224"/>
              <p:cNvSpPr/>
              <p:nvPr/>
            </p:nvSpPr>
            <p:spPr>
              <a:xfrm>
                <a:off x="3072" y="107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822" name="Line 225"/>
              <p:cNvSpPr/>
              <p:nvPr/>
            </p:nvSpPr>
            <p:spPr>
              <a:xfrm>
                <a:off x="3072" y="1098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5775" name="Group 226"/>
            <p:cNvGrpSpPr/>
            <p:nvPr/>
          </p:nvGrpSpPr>
          <p:grpSpPr>
            <a:xfrm>
              <a:off x="3284" y="1625"/>
              <a:ext cx="47" cy="102"/>
              <a:chOff x="3072" y="960"/>
              <a:chExt cx="96" cy="138"/>
            </a:xfrm>
          </p:grpSpPr>
          <p:sp>
            <p:nvSpPr>
              <p:cNvPr id="25811" name="Line 227"/>
              <p:cNvSpPr/>
              <p:nvPr/>
            </p:nvSpPr>
            <p:spPr>
              <a:xfrm>
                <a:off x="3072" y="96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812" name="Line 228"/>
              <p:cNvSpPr/>
              <p:nvPr/>
            </p:nvSpPr>
            <p:spPr>
              <a:xfrm>
                <a:off x="3072" y="987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813" name="Line 229"/>
              <p:cNvSpPr/>
              <p:nvPr/>
            </p:nvSpPr>
            <p:spPr>
              <a:xfrm>
                <a:off x="3072" y="1015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814" name="Line 230"/>
              <p:cNvSpPr/>
              <p:nvPr/>
            </p:nvSpPr>
            <p:spPr>
              <a:xfrm>
                <a:off x="3072" y="1042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815" name="Line 231"/>
              <p:cNvSpPr/>
              <p:nvPr/>
            </p:nvSpPr>
            <p:spPr>
              <a:xfrm>
                <a:off x="3072" y="107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816" name="Line 232"/>
              <p:cNvSpPr/>
              <p:nvPr/>
            </p:nvSpPr>
            <p:spPr>
              <a:xfrm>
                <a:off x="3072" y="1098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5776" name="Group 233"/>
            <p:cNvGrpSpPr/>
            <p:nvPr/>
          </p:nvGrpSpPr>
          <p:grpSpPr>
            <a:xfrm>
              <a:off x="3284" y="1727"/>
              <a:ext cx="47" cy="103"/>
              <a:chOff x="3072" y="960"/>
              <a:chExt cx="96" cy="138"/>
            </a:xfrm>
          </p:grpSpPr>
          <p:sp>
            <p:nvSpPr>
              <p:cNvPr id="25805" name="Line 234"/>
              <p:cNvSpPr/>
              <p:nvPr/>
            </p:nvSpPr>
            <p:spPr>
              <a:xfrm>
                <a:off x="3072" y="96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806" name="Line 235"/>
              <p:cNvSpPr/>
              <p:nvPr/>
            </p:nvSpPr>
            <p:spPr>
              <a:xfrm>
                <a:off x="3072" y="987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807" name="Line 236"/>
              <p:cNvSpPr/>
              <p:nvPr/>
            </p:nvSpPr>
            <p:spPr>
              <a:xfrm>
                <a:off x="3072" y="1015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808" name="Line 237"/>
              <p:cNvSpPr/>
              <p:nvPr/>
            </p:nvSpPr>
            <p:spPr>
              <a:xfrm>
                <a:off x="3072" y="1042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809" name="Line 238"/>
              <p:cNvSpPr/>
              <p:nvPr/>
            </p:nvSpPr>
            <p:spPr>
              <a:xfrm>
                <a:off x="3072" y="107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810" name="Line 239"/>
              <p:cNvSpPr/>
              <p:nvPr/>
            </p:nvSpPr>
            <p:spPr>
              <a:xfrm>
                <a:off x="3072" y="1098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5777" name="Group 240"/>
            <p:cNvGrpSpPr/>
            <p:nvPr/>
          </p:nvGrpSpPr>
          <p:grpSpPr>
            <a:xfrm>
              <a:off x="3284" y="1829"/>
              <a:ext cx="47" cy="103"/>
              <a:chOff x="3072" y="960"/>
              <a:chExt cx="96" cy="138"/>
            </a:xfrm>
          </p:grpSpPr>
          <p:sp>
            <p:nvSpPr>
              <p:cNvPr id="25799" name="Line 241"/>
              <p:cNvSpPr/>
              <p:nvPr/>
            </p:nvSpPr>
            <p:spPr>
              <a:xfrm>
                <a:off x="3072" y="96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800" name="Line 242"/>
              <p:cNvSpPr/>
              <p:nvPr/>
            </p:nvSpPr>
            <p:spPr>
              <a:xfrm>
                <a:off x="3072" y="987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801" name="Line 243"/>
              <p:cNvSpPr/>
              <p:nvPr/>
            </p:nvSpPr>
            <p:spPr>
              <a:xfrm>
                <a:off x="3072" y="1015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802" name="Line 244"/>
              <p:cNvSpPr/>
              <p:nvPr/>
            </p:nvSpPr>
            <p:spPr>
              <a:xfrm>
                <a:off x="3072" y="1042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803" name="Line 245"/>
              <p:cNvSpPr/>
              <p:nvPr/>
            </p:nvSpPr>
            <p:spPr>
              <a:xfrm>
                <a:off x="3072" y="107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804" name="Line 246"/>
              <p:cNvSpPr/>
              <p:nvPr/>
            </p:nvSpPr>
            <p:spPr>
              <a:xfrm>
                <a:off x="3072" y="1098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5778" name="Group 247"/>
            <p:cNvGrpSpPr/>
            <p:nvPr/>
          </p:nvGrpSpPr>
          <p:grpSpPr>
            <a:xfrm>
              <a:off x="3284" y="1932"/>
              <a:ext cx="47" cy="103"/>
              <a:chOff x="3072" y="960"/>
              <a:chExt cx="96" cy="138"/>
            </a:xfrm>
          </p:grpSpPr>
          <p:sp>
            <p:nvSpPr>
              <p:cNvPr id="25793" name="Line 248"/>
              <p:cNvSpPr/>
              <p:nvPr/>
            </p:nvSpPr>
            <p:spPr>
              <a:xfrm>
                <a:off x="3072" y="96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794" name="Line 249"/>
              <p:cNvSpPr/>
              <p:nvPr/>
            </p:nvSpPr>
            <p:spPr>
              <a:xfrm>
                <a:off x="3072" y="987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795" name="Line 250"/>
              <p:cNvSpPr/>
              <p:nvPr/>
            </p:nvSpPr>
            <p:spPr>
              <a:xfrm>
                <a:off x="3072" y="1015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796" name="Line 251"/>
              <p:cNvSpPr/>
              <p:nvPr/>
            </p:nvSpPr>
            <p:spPr>
              <a:xfrm>
                <a:off x="3072" y="1042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797" name="Line 252"/>
              <p:cNvSpPr/>
              <p:nvPr/>
            </p:nvSpPr>
            <p:spPr>
              <a:xfrm>
                <a:off x="3072" y="107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798" name="Line 253"/>
              <p:cNvSpPr/>
              <p:nvPr/>
            </p:nvSpPr>
            <p:spPr>
              <a:xfrm>
                <a:off x="3072" y="1098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5779" name="Group 254"/>
            <p:cNvGrpSpPr/>
            <p:nvPr/>
          </p:nvGrpSpPr>
          <p:grpSpPr>
            <a:xfrm>
              <a:off x="3284" y="2035"/>
              <a:ext cx="47" cy="103"/>
              <a:chOff x="3072" y="960"/>
              <a:chExt cx="96" cy="138"/>
            </a:xfrm>
          </p:grpSpPr>
          <p:sp>
            <p:nvSpPr>
              <p:cNvPr id="25787" name="Line 255"/>
              <p:cNvSpPr/>
              <p:nvPr/>
            </p:nvSpPr>
            <p:spPr>
              <a:xfrm>
                <a:off x="3072" y="96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788" name="Line 256"/>
              <p:cNvSpPr/>
              <p:nvPr/>
            </p:nvSpPr>
            <p:spPr>
              <a:xfrm>
                <a:off x="3072" y="987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789" name="Line 257"/>
              <p:cNvSpPr/>
              <p:nvPr/>
            </p:nvSpPr>
            <p:spPr>
              <a:xfrm>
                <a:off x="3072" y="1015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790" name="Line 258"/>
              <p:cNvSpPr/>
              <p:nvPr/>
            </p:nvSpPr>
            <p:spPr>
              <a:xfrm>
                <a:off x="3072" y="1042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791" name="Line 259"/>
              <p:cNvSpPr/>
              <p:nvPr/>
            </p:nvSpPr>
            <p:spPr>
              <a:xfrm>
                <a:off x="3072" y="107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792" name="Line 260"/>
              <p:cNvSpPr/>
              <p:nvPr/>
            </p:nvSpPr>
            <p:spPr>
              <a:xfrm>
                <a:off x="3072" y="1098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5780" name="Group 261"/>
            <p:cNvGrpSpPr/>
            <p:nvPr/>
          </p:nvGrpSpPr>
          <p:grpSpPr>
            <a:xfrm>
              <a:off x="3284" y="2138"/>
              <a:ext cx="47" cy="103"/>
              <a:chOff x="3072" y="960"/>
              <a:chExt cx="96" cy="138"/>
            </a:xfrm>
          </p:grpSpPr>
          <p:sp>
            <p:nvSpPr>
              <p:cNvPr id="25781" name="Line 262"/>
              <p:cNvSpPr/>
              <p:nvPr/>
            </p:nvSpPr>
            <p:spPr>
              <a:xfrm>
                <a:off x="3072" y="96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782" name="Line 263"/>
              <p:cNvSpPr/>
              <p:nvPr/>
            </p:nvSpPr>
            <p:spPr>
              <a:xfrm>
                <a:off x="3072" y="987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783" name="Line 264"/>
              <p:cNvSpPr/>
              <p:nvPr/>
            </p:nvSpPr>
            <p:spPr>
              <a:xfrm>
                <a:off x="3072" y="1015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784" name="Line 265"/>
              <p:cNvSpPr/>
              <p:nvPr/>
            </p:nvSpPr>
            <p:spPr>
              <a:xfrm>
                <a:off x="3072" y="1042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785" name="Line 266"/>
              <p:cNvSpPr/>
              <p:nvPr/>
            </p:nvSpPr>
            <p:spPr>
              <a:xfrm>
                <a:off x="3072" y="107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786" name="Line 267"/>
              <p:cNvSpPr/>
              <p:nvPr/>
            </p:nvSpPr>
            <p:spPr>
              <a:xfrm>
                <a:off x="3072" y="1098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</p:grpSp>
      <p:sp>
        <p:nvSpPr>
          <p:cNvPr id="25610" name="WordArt 268"/>
          <p:cNvSpPr>
            <a:spLocks noTextEdit="1"/>
          </p:cNvSpPr>
          <p:nvPr/>
        </p:nvSpPr>
        <p:spPr>
          <a:xfrm>
            <a:off x="2339975" y="3933825"/>
            <a:ext cx="1573213" cy="1143000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normAutofit/>
            <a:scene3d>
              <a:camera prst="legacyPerspectiveTopLeft">
                <a:rot lat="0" lon="20520000" rev="0"/>
              </a:camera>
              <a:lightRig rig="legacyHarsh3" dir="r"/>
            </a:scene3d>
            <a:sp3d extrusionH="430200" prstMaterial="legacyMatte">
              <a:extrusionClr>
                <a:srgbClr val="006600"/>
              </a:extrusionClr>
            </a:sp3d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600" b="1">
                <a:solidFill>
                  <a:srgbClr val="FFFF00">
                    <a:alpha val="50195"/>
                  </a:srgbClr>
                </a:solidFill>
                <a:latin typeface="宋体" panose="02010600030101010101" pitchFamily="2" charset="-122"/>
              </a:rPr>
              <a:t>错误</a:t>
            </a:r>
          </a:p>
        </p:txBody>
      </p:sp>
      <p:sp>
        <p:nvSpPr>
          <p:cNvPr id="25611" name="WordArt 269"/>
          <p:cNvSpPr>
            <a:spLocks noTextEdit="1"/>
          </p:cNvSpPr>
          <p:nvPr/>
        </p:nvSpPr>
        <p:spPr>
          <a:xfrm>
            <a:off x="6781800" y="5638800"/>
            <a:ext cx="1524000" cy="9239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600" b="1">
                <a:ln w="19050" cap="flat" cmpd="sng">
                  <a:solidFill>
                    <a:srgbClr val="FFCC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00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宋体" panose="02010600030101010101" pitchFamily="2" charset="-122"/>
              </a:rPr>
              <a:t>正确</a:t>
            </a:r>
          </a:p>
        </p:txBody>
      </p:sp>
      <p:sp>
        <p:nvSpPr>
          <p:cNvPr id="25612" name="Line 270"/>
          <p:cNvSpPr/>
          <p:nvPr/>
        </p:nvSpPr>
        <p:spPr>
          <a:xfrm>
            <a:off x="3149600" y="1731963"/>
            <a:ext cx="2108200" cy="12700"/>
          </a:xfrm>
          <a:prstGeom prst="line">
            <a:avLst/>
          </a:prstGeom>
          <a:ln w="9525">
            <a:noFill/>
          </a:ln>
        </p:spPr>
      </p:sp>
      <p:sp>
        <p:nvSpPr>
          <p:cNvPr id="25613" name="Line 271"/>
          <p:cNvSpPr/>
          <p:nvPr/>
        </p:nvSpPr>
        <p:spPr>
          <a:xfrm>
            <a:off x="2870200" y="1062038"/>
            <a:ext cx="1625600" cy="0"/>
          </a:xfrm>
          <a:prstGeom prst="line">
            <a:avLst/>
          </a:prstGeom>
          <a:ln w="9525">
            <a:noFill/>
          </a:ln>
        </p:spPr>
      </p:sp>
      <p:sp>
        <p:nvSpPr>
          <p:cNvPr id="25614" name="Line 272"/>
          <p:cNvSpPr/>
          <p:nvPr/>
        </p:nvSpPr>
        <p:spPr>
          <a:xfrm>
            <a:off x="2711450" y="1179513"/>
            <a:ext cx="1784350" cy="0"/>
          </a:xfrm>
          <a:prstGeom prst="line">
            <a:avLst/>
          </a:prstGeom>
          <a:ln w="9525">
            <a:noFill/>
          </a:ln>
        </p:spPr>
      </p:sp>
      <p:sp>
        <p:nvSpPr>
          <p:cNvPr id="25615" name="Line 273"/>
          <p:cNvSpPr/>
          <p:nvPr/>
        </p:nvSpPr>
        <p:spPr>
          <a:xfrm>
            <a:off x="3048000" y="1468438"/>
            <a:ext cx="1954213" cy="0"/>
          </a:xfrm>
          <a:prstGeom prst="line">
            <a:avLst/>
          </a:prstGeom>
          <a:ln w="9525">
            <a:noFill/>
          </a:ln>
        </p:spPr>
      </p:sp>
      <p:sp>
        <p:nvSpPr>
          <p:cNvPr id="25616" name="Line 274"/>
          <p:cNvSpPr/>
          <p:nvPr/>
        </p:nvSpPr>
        <p:spPr>
          <a:xfrm>
            <a:off x="539750" y="4027488"/>
            <a:ext cx="0" cy="1016000"/>
          </a:xfrm>
          <a:prstGeom prst="line">
            <a:avLst/>
          </a:prstGeom>
          <a:ln w="9525">
            <a:noFill/>
          </a:ln>
        </p:spPr>
      </p:sp>
      <p:sp>
        <p:nvSpPr>
          <p:cNvPr id="25617" name="Line 275"/>
          <p:cNvSpPr/>
          <p:nvPr/>
        </p:nvSpPr>
        <p:spPr>
          <a:xfrm>
            <a:off x="539750" y="4067175"/>
            <a:ext cx="0" cy="2403475"/>
          </a:xfrm>
          <a:prstGeom prst="line">
            <a:avLst/>
          </a:prstGeom>
          <a:ln w="9525">
            <a:noFill/>
          </a:ln>
        </p:spPr>
      </p:sp>
      <p:sp>
        <p:nvSpPr>
          <p:cNvPr id="25618" name="Oval 276"/>
          <p:cNvSpPr/>
          <p:nvPr/>
        </p:nvSpPr>
        <p:spPr>
          <a:xfrm>
            <a:off x="539750" y="5130800"/>
            <a:ext cx="828675" cy="603250"/>
          </a:xfrm>
          <a:prstGeom prst="ellipse">
            <a:avLst/>
          </a:prstGeom>
          <a:noFill/>
          <a:ln w="9525">
            <a:noFill/>
          </a:ln>
        </p:spPr>
        <p:txBody>
          <a:bodyPr wrap="none" lIns="0" tIns="0" rIns="0" bIns="0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3600" b="1" dirty="0">
              <a:solidFill>
                <a:srgbClr val="002EC2"/>
              </a:solidFill>
              <a:latin typeface="Arial" panose="020B0604020202020204" pitchFamily="34" charset="0"/>
            </a:endParaRPr>
          </a:p>
        </p:txBody>
      </p:sp>
      <p:sp>
        <p:nvSpPr>
          <p:cNvPr id="25619" name="Line 277"/>
          <p:cNvSpPr/>
          <p:nvPr/>
        </p:nvSpPr>
        <p:spPr>
          <a:xfrm>
            <a:off x="6469063" y="3359150"/>
            <a:ext cx="0" cy="2009775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5620" name="Line 278"/>
          <p:cNvSpPr/>
          <p:nvPr/>
        </p:nvSpPr>
        <p:spPr>
          <a:xfrm>
            <a:off x="8450263" y="3359150"/>
            <a:ext cx="0" cy="2009775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5621" name="Oval 279"/>
          <p:cNvSpPr/>
          <p:nvPr/>
        </p:nvSpPr>
        <p:spPr>
          <a:xfrm>
            <a:off x="6480175" y="3017838"/>
            <a:ext cx="1981200" cy="568325"/>
          </a:xfrm>
          <a:prstGeom prst="ellipse">
            <a:avLst/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lIns="0" tIns="0" rIns="0" bIns="0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3600" b="1" dirty="0">
              <a:solidFill>
                <a:srgbClr val="002EC2"/>
              </a:solidFill>
              <a:latin typeface="Arial" panose="020B0604020202020204" pitchFamily="34" charset="0"/>
            </a:endParaRPr>
          </a:p>
        </p:txBody>
      </p:sp>
      <p:sp>
        <p:nvSpPr>
          <p:cNvPr id="25622" name="Rectangle 280"/>
          <p:cNvSpPr/>
          <p:nvPr/>
        </p:nvSpPr>
        <p:spPr>
          <a:xfrm>
            <a:off x="6461125" y="3932238"/>
            <a:ext cx="1981200" cy="1406525"/>
          </a:xfrm>
          <a:prstGeom prst="rect">
            <a:avLst/>
          </a:prstGeom>
          <a:solidFill>
            <a:srgbClr val="FFA7D3">
              <a:alpha val="50195"/>
            </a:srgbClr>
          </a:solidFill>
          <a:ln w="9525">
            <a:noFill/>
          </a:ln>
        </p:spPr>
        <p:txBody>
          <a:bodyPr lIns="0" tIns="0" rIns="0" bIns="0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3600" b="1" dirty="0">
              <a:solidFill>
                <a:srgbClr val="002EC2"/>
              </a:solidFill>
              <a:latin typeface="Arial" panose="020B0604020202020204" pitchFamily="34" charset="0"/>
            </a:endParaRPr>
          </a:p>
        </p:txBody>
      </p:sp>
      <p:sp>
        <p:nvSpPr>
          <p:cNvPr id="25623" name="Oval 281"/>
          <p:cNvSpPr/>
          <p:nvPr/>
        </p:nvSpPr>
        <p:spPr>
          <a:xfrm>
            <a:off x="6451600" y="5054600"/>
            <a:ext cx="1981200" cy="568325"/>
          </a:xfrm>
          <a:prstGeom prst="ellipse">
            <a:avLst/>
          </a:prstGeom>
          <a:solidFill>
            <a:srgbClr val="FFA7D3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lIns="0" tIns="0" rIns="0" bIns="0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3600" b="1" dirty="0">
              <a:solidFill>
                <a:srgbClr val="002EC2"/>
              </a:solidFill>
              <a:latin typeface="Arial" panose="020B0604020202020204" pitchFamily="34" charset="0"/>
            </a:endParaRPr>
          </a:p>
        </p:txBody>
      </p:sp>
      <p:sp>
        <p:nvSpPr>
          <p:cNvPr id="25624" name="Oval 282"/>
          <p:cNvSpPr/>
          <p:nvPr/>
        </p:nvSpPr>
        <p:spPr>
          <a:xfrm>
            <a:off x="539750" y="3570288"/>
            <a:ext cx="1981200" cy="568325"/>
          </a:xfrm>
          <a:prstGeom prst="ellipse">
            <a:avLst/>
          </a:prstGeom>
          <a:solidFill>
            <a:srgbClr val="FFA7D3">
              <a:alpha val="50195"/>
            </a:srgbClr>
          </a:solidFill>
          <a:ln w="9525" cap="flat" cmpd="sng">
            <a:solidFill>
              <a:srgbClr val="FFA7D3"/>
            </a:solidFill>
            <a:prstDash val="solid"/>
            <a:headEnd type="none" w="med" len="med"/>
            <a:tailEnd type="none" w="med" len="med"/>
          </a:ln>
        </p:spPr>
        <p:txBody>
          <a:bodyPr lIns="0" tIns="0" rIns="0" bIns="0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3600" b="1" dirty="0">
              <a:solidFill>
                <a:srgbClr val="002EC2"/>
              </a:solidFill>
              <a:latin typeface="Arial" panose="020B0604020202020204" pitchFamily="34" charset="0"/>
            </a:endParaRPr>
          </a:p>
        </p:txBody>
      </p:sp>
      <p:grpSp>
        <p:nvGrpSpPr>
          <p:cNvPr id="3" name="Group 283"/>
          <p:cNvGrpSpPr/>
          <p:nvPr/>
        </p:nvGrpSpPr>
        <p:grpSpPr>
          <a:xfrm>
            <a:off x="638175" y="285750"/>
            <a:ext cx="441325" cy="4583113"/>
            <a:chOff x="3108" y="185"/>
            <a:chExt cx="278" cy="2480"/>
          </a:xfrm>
        </p:grpSpPr>
        <p:grpSp>
          <p:nvGrpSpPr>
            <p:cNvPr id="25634" name="Group 284"/>
            <p:cNvGrpSpPr/>
            <p:nvPr/>
          </p:nvGrpSpPr>
          <p:grpSpPr>
            <a:xfrm>
              <a:off x="3108" y="185"/>
              <a:ext cx="211" cy="2480"/>
              <a:chOff x="2400" y="384"/>
              <a:chExt cx="336" cy="3552"/>
            </a:xfrm>
          </p:grpSpPr>
          <p:sp>
            <p:nvSpPr>
              <p:cNvPr id="25758" name="AutoShape 285"/>
              <p:cNvSpPr/>
              <p:nvPr/>
            </p:nvSpPr>
            <p:spPr>
              <a:xfrm>
                <a:off x="2400" y="720"/>
                <a:ext cx="336" cy="2928"/>
              </a:xfrm>
              <a:prstGeom prst="roundRect">
                <a:avLst>
                  <a:gd name="adj" fmla="val 16667"/>
                </a:avLst>
              </a:prstGeom>
              <a:solidFill>
                <a:schemeClr val="bg1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endParaRPr lang="zh-CN" altLang="en-US" sz="3600" b="1" dirty="0">
                  <a:solidFill>
                    <a:srgbClr val="002EC2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25759" name="AutoShape 286"/>
              <p:cNvSpPr/>
              <p:nvPr/>
            </p:nvSpPr>
            <p:spPr>
              <a:xfrm>
                <a:off x="2518" y="912"/>
                <a:ext cx="48" cy="2736"/>
              </a:xfrm>
              <a:prstGeom prst="roundRect">
                <a:avLst>
                  <a:gd name="adj" fmla="val 16667"/>
                </a:avLst>
              </a:prstGeom>
              <a:solidFill>
                <a:schemeClr val="bg1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endParaRPr lang="zh-CN" altLang="en-US" sz="3600" b="1" dirty="0">
                  <a:solidFill>
                    <a:srgbClr val="002EC2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25760" name="AutoShape 287"/>
              <p:cNvSpPr/>
              <p:nvPr/>
            </p:nvSpPr>
            <p:spPr>
              <a:xfrm>
                <a:off x="2518" y="2492"/>
                <a:ext cx="48" cy="1152"/>
              </a:xfrm>
              <a:prstGeom prst="roundRect">
                <a:avLst>
                  <a:gd name="adj" fmla="val 16667"/>
                </a:avLst>
              </a:prstGeom>
              <a:solidFill>
                <a:srgbClr val="FF0000"/>
              </a:solidFill>
              <a:ln w="9525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endParaRPr lang="zh-CN" altLang="zh-CN" sz="2400" b="1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25761" name="AutoShape 288"/>
              <p:cNvSpPr/>
              <p:nvPr/>
            </p:nvSpPr>
            <p:spPr>
              <a:xfrm>
                <a:off x="2400" y="384"/>
                <a:ext cx="336" cy="336"/>
              </a:xfrm>
              <a:custGeom>
                <a:avLst/>
                <a:gdLst>
                  <a:gd name="txL" fmla="*/ 0 w 21600"/>
                  <a:gd name="txT" fmla="*/ 0 h 21600"/>
                  <a:gd name="txR" fmla="*/ 21600 w 21600"/>
                  <a:gd name="txB" fmla="*/ 21600 h 21600"/>
                </a:gdLst>
                <a:ahLst/>
                <a:cxnLst>
                  <a:cxn ang="0">
                    <a:pos x="0" y="10800"/>
                  </a:cxn>
                  <a:cxn ang="0">
                    <a:pos x="10800" y="0"/>
                  </a:cxn>
                  <a:cxn ang="0">
                    <a:pos x="21600" y="10800"/>
                  </a:cxn>
                  <a:cxn ang="0">
                    <a:pos x="10800" y="21600"/>
                  </a:cxn>
                  <a:cxn ang="0">
                    <a:pos x="0" y="10800"/>
                  </a:cxn>
                  <a:cxn ang="0">
                    <a:pos x="5400" y="10800"/>
                  </a:cxn>
                  <a:cxn ang="0">
                    <a:pos x="10800" y="16200"/>
                  </a:cxn>
                  <a:cxn ang="0">
                    <a:pos x="16200" y="10800"/>
                  </a:cxn>
                  <a:cxn ang="0">
                    <a:pos x="10800" y="5400"/>
                  </a:cxn>
                  <a:cxn ang="0">
                    <a:pos x="5400" y="10800"/>
                  </a:cxn>
                </a:cxnLst>
                <a:rect l="txL" t="txT" r="txR" b="txB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solidFill>
                <a:schemeClr val="bg1">
                  <a:alpha val="100000"/>
                </a:schemeClr>
              </a:solidFill>
              <a:ln w="9525" cap="flat" cmpd="sng">
                <a:solidFill>
                  <a:schemeClr val="tx1">
                    <a:alpha val="100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endParaRPr lang="zh-CN" altLang="en-US" sz="3600" b="1">
                  <a:solidFill>
                    <a:srgbClr val="002EC2"/>
                  </a:solidFill>
                  <a:ea typeface="楷体_GB2312" pitchFamily="49" charset="-122"/>
                </a:endParaRPr>
              </a:p>
            </p:txBody>
          </p:sp>
          <p:sp>
            <p:nvSpPr>
              <p:cNvPr id="25762" name="AutoShape 289"/>
              <p:cNvSpPr/>
              <p:nvPr/>
            </p:nvSpPr>
            <p:spPr>
              <a:xfrm>
                <a:off x="2448" y="3600"/>
                <a:ext cx="192" cy="336"/>
              </a:xfrm>
              <a:prstGeom prst="roundRect">
                <a:avLst>
                  <a:gd name="adj" fmla="val 16667"/>
                </a:avLst>
              </a:prstGeom>
              <a:solidFill>
                <a:srgbClr val="FF0000"/>
              </a:solidFill>
              <a:ln w="9525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endParaRPr lang="zh-CN" altLang="en-US" sz="3600" b="1" dirty="0">
                  <a:solidFill>
                    <a:srgbClr val="002EC2"/>
                  </a:solidFill>
                  <a:latin typeface="Arial" panose="020B0604020202020204" pitchFamily="34" charset="0"/>
                </a:endParaRPr>
              </a:p>
            </p:txBody>
          </p:sp>
        </p:grpSp>
        <p:sp>
          <p:nvSpPr>
            <p:cNvPr id="25635" name="Text Box 290"/>
            <p:cNvSpPr txBox="1"/>
            <p:nvPr/>
          </p:nvSpPr>
          <p:spPr>
            <a:xfrm>
              <a:off x="3108" y="396"/>
              <a:ext cx="278" cy="24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altLang="zh-CN" sz="2400" b="1" dirty="0">
                  <a:solidFill>
                    <a:srgbClr val="002EC2"/>
                  </a:solidFill>
                  <a:ea typeface="楷体_GB2312" pitchFamily="49" charset="-122"/>
                  <a:cs typeface="Times New Roman" panose="02020603050405020304" pitchFamily="18" charset="0"/>
                </a:rPr>
                <a:t>°c</a:t>
              </a:r>
              <a:endParaRPr lang="en-US" altLang="zh-CN" sz="2400" b="1" dirty="0">
                <a:solidFill>
                  <a:srgbClr val="002EC2"/>
                </a:solidFill>
              </a:endParaRPr>
            </a:p>
          </p:txBody>
        </p:sp>
        <p:grpSp>
          <p:nvGrpSpPr>
            <p:cNvPr id="25636" name="Group 291"/>
            <p:cNvGrpSpPr/>
            <p:nvPr/>
          </p:nvGrpSpPr>
          <p:grpSpPr>
            <a:xfrm>
              <a:off x="3261" y="698"/>
              <a:ext cx="70" cy="1543"/>
              <a:chOff x="3648" y="1152"/>
              <a:chExt cx="107" cy="2304"/>
            </a:xfrm>
          </p:grpSpPr>
          <p:sp>
            <p:nvSpPr>
              <p:cNvPr id="25742" name="Line 292"/>
              <p:cNvSpPr/>
              <p:nvPr/>
            </p:nvSpPr>
            <p:spPr>
              <a:xfrm>
                <a:off x="3648" y="1305"/>
                <a:ext cx="107" cy="1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743" name="Line 293"/>
              <p:cNvSpPr/>
              <p:nvPr/>
            </p:nvSpPr>
            <p:spPr>
              <a:xfrm>
                <a:off x="3659" y="1613"/>
                <a:ext cx="96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744" name="Line 294"/>
              <p:cNvSpPr/>
              <p:nvPr/>
            </p:nvSpPr>
            <p:spPr>
              <a:xfrm>
                <a:off x="3659" y="1767"/>
                <a:ext cx="96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745" name="Line 295"/>
              <p:cNvSpPr/>
              <p:nvPr/>
            </p:nvSpPr>
            <p:spPr>
              <a:xfrm>
                <a:off x="3659" y="1920"/>
                <a:ext cx="96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746" name="Line 296"/>
              <p:cNvSpPr/>
              <p:nvPr/>
            </p:nvSpPr>
            <p:spPr>
              <a:xfrm>
                <a:off x="3659" y="2074"/>
                <a:ext cx="96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747" name="Line 297"/>
              <p:cNvSpPr/>
              <p:nvPr/>
            </p:nvSpPr>
            <p:spPr>
              <a:xfrm>
                <a:off x="3659" y="2227"/>
                <a:ext cx="96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748" name="Line 298"/>
              <p:cNvSpPr/>
              <p:nvPr/>
            </p:nvSpPr>
            <p:spPr>
              <a:xfrm>
                <a:off x="3659" y="2381"/>
                <a:ext cx="96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749" name="Line 299"/>
              <p:cNvSpPr/>
              <p:nvPr/>
            </p:nvSpPr>
            <p:spPr>
              <a:xfrm>
                <a:off x="3659" y="2534"/>
                <a:ext cx="96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750" name="Line 300"/>
              <p:cNvSpPr/>
              <p:nvPr/>
            </p:nvSpPr>
            <p:spPr>
              <a:xfrm>
                <a:off x="3659" y="2688"/>
                <a:ext cx="96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751" name="Line 301"/>
              <p:cNvSpPr/>
              <p:nvPr/>
            </p:nvSpPr>
            <p:spPr>
              <a:xfrm>
                <a:off x="3659" y="1152"/>
                <a:ext cx="96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752" name="Line 302"/>
              <p:cNvSpPr/>
              <p:nvPr/>
            </p:nvSpPr>
            <p:spPr>
              <a:xfrm>
                <a:off x="3659" y="2841"/>
                <a:ext cx="96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753" name="Line 303"/>
              <p:cNvSpPr/>
              <p:nvPr/>
            </p:nvSpPr>
            <p:spPr>
              <a:xfrm>
                <a:off x="3659" y="1460"/>
                <a:ext cx="96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754" name="Line 304"/>
              <p:cNvSpPr/>
              <p:nvPr/>
            </p:nvSpPr>
            <p:spPr>
              <a:xfrm>
                <a:off x="3659" y="2995"/>
                <a:ext cx="96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755" name="Line 305"/>
              <p:cNvSpPr/>
              <p:nvPr/>
            </p:nvSpPr>
            <p:spPr>
              <a:xfrm>
                <a:off x="3659" y="3148"/>
                <a:ext cx="96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756" name="Line 306"/>
              <p:cNvSpPr/>
              <p:nvPr/>
            </p:nvSpPr>
            <p:spPr>
              <a:xfrm>
                <a:off x="3659" y="3302"/>
                <a:ext cx="96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757" name="Line 307"/>
              <p:cNvSpPr/>
              <p:nvPr/>
            </p:nvSpPr>
            <p:spPr>
              <a:xfrm>
                <a:off x="3659" y="3456"/>
                <a:ext cx="96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5637" name="Group 308"/>
            <p:cNvGrpSpPr/>
            <p:nvPr/>
          </p:nvGrpSpPr>
          <p:grpSpPr>
            <a:xfrm>
              <a:off x="3284" y="698"/>
              <a:ext cx="47" cy="103"/>
              <a:chOff x="3072" y="960"/>
              <a:chExt cx="96" cy="138"/>
            </a:xfrm>
          </p:grpSpPr>
          <p:sp>
            <p:nvSpPr>
              <p:cNvPr id="25736" name="Line 309"/>
              <p:cNvSpPr/>
              <p:nvPr/>
            </p:nvSpPr>
            <p:spPr>
              <a:xfrm>
                <a:off x="3072" y="96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737" name="Line 310"/>
              <p:cNvSpPr/>
              <p:nvPr/>
            </p:nvSpPr>
            <p:spPr>
              <a:xfrm>
                <a:off x="3072" y="987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738" name="Line 311"/>
              <p:cNvSpPr/>
              <p:nvPr/>
            </p:nvSpPr>
            <p:spPr>
              <a:xfrm>
                <a:off x="3072" y="1015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739" name="Line 312"/>
              <p:cNvSpPr/>
              <p:nvPr/>
            </p:nvSpPr>
            <p:spPr>
              <a:xfrm>
                <a:off x="3072" y="1042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740" name="Line 313"/>
              <p:cNvSpPr/>
              <p:nvPr/>
            </p:nvSpPr>
            <p:spPr>
              <a:xfrm>
                <a:off x="3072" y="107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741" name="Line 314"/>
              <p:cNvSpPr/>
              <p:nvPr/>
            </p:nvSpPr>
            <p:spPr>
              <a:xfrm>
                <a:off x="3072" y="1098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5638" name="Group 315"/>
            <p:cNvGrpSpPr/>
            <p:nvPr/>
          </p:nvGrpSpPr>
          <p:grpSpPr>
            <a:xfrm>
              <a:off x="3284" y="801"/>
              <a:ext cx="47" cy="102"/>
              <a:chOff x="3072" y="960"/>
              <a:chExt cx="96" cy="138"/>
            </a:xfrm>
          </p:grpSpPr>
          <p:sp>
            <p:nvSpPr>
              <p:cNvPr id="25730" name="Line 316"/>
              <p:cNvSpPr/>
              <p:nvPr/>
            </p:nvSpPr>
            <p:spPr>
              <a:xfrm>
                <a:off x="3072" y="96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731" name="Line 317"/>
              <p:cNvSpPr/>
              <p:nvPr/>
            </p:nvSpPr>
            <p:spPr>
              <a:xfrm>
                <a:off x="3072" y="987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732" name="Line 318"/>
              <p:cNvSpPr/>
              <p:nvPr/>
            </p:nvSpPr>
            <p:spPr>
              <a:xfrm>
                <a:off x="3072" y="1015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733" name="Line 319"/>
              <p:cNvSpPr/>
              <p:nvPr/>
            </p:nvSpPr>
            <p:spPr>
              <a:xfrm>
                <a:off x="3072" y="1042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734" name="Line 320"/>
              <p:cNvSpPr/>
              <p:nvPr/>
            </p:nvSpPr>
            <p:spPr>
              <a:xfrm>
                <a:off x="3072" y="107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735" name="Line 321"/>
              <p:cNvSpPr/>
              <p:nvPr/>
            </p:nvSpPr>
            <p:spPr>
              <a:xfrm>
                <a:off x="3072" y="1098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5639" name="Group 322"/>
            <p:cNvGrpSpPr/>
            <p:nvPr/>
          </p:nvGrpSpPr>
          <p:grpSpPr>
            <a:xfrm>
              <a:off x="3284" y="903"/>
              <a:ext cx="47" cy="103"/>
              <a:chOff x="3072" y="960"/>
              <a:chExt cx="96" cy="138"/>
            </a:xfrm>
          </p:grpSpPr>
          <p:sp>
            <p:nvSpPr>
              <p:cNvPr id="25724" name="Line 323"/>
              <p:cNvSpPr/>
              <p:nvPr/>
            </p:nvSpPr>
            <p:spPr>
              <a:xfrm>
                <a:off x="3072" y="96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725" name="Line 324"/>
              <p:cNvSpPr/>
              <p:nvPr/>
            </p:nvSpPr>
            <p:spPr>
              <a:xfrm>
                <a:off x="3072" y="987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726" name="Line 325"/>
              <p:cNvSpPr/>
              <p:nvPr/>
            </p:nvSpPr>
            <p:spPr>
              <a:xfrm>
                <a:off x="3072" y="1015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727" name="Line 326"/>
              <p:cNvSpPr/>
              <p:nvPr/>
            </p:nvSpPr>
            <p:spPr>
              <a:xfrm>
                <a:off x="3072" y="1042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728" name="Line 327"/>
              <p:cNvSpPr/>
              <p:nvPr/>
            </p:nvSpPr>
            <p:spPr>
              <a:xfrm>
                <a:off x="3072" y="107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729" name="Line 328"/>
              <p:cNvSpPr/>
              <p:nvPr/>
            </p:nvSpPr>
            <p:spPr>
              <a:xfrm>
                <a:off x="3072" y="1098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5640" name="Group 329"/>
            <p:cNvGrpSpPr/>
            <p:nvPr/>
          </p:nvGrpSpPr>
          <p:grpSpPr>
            <a:xfrm>
              <a:off x="3284" y="1006"/>
              <a:ext cx="47" cy="103"/>
              <a:chOff x="3072" y="960"/>
              <a:chExt cx="96" cy="138"/>
            </a:xfrm>
          </p:grpSpPr>
          <p:sp>
            <p:nvSpPr>
              <p:cNvPr id="25718" name="Line 330"/>
              <p:cNvSpPr/>
              <p:nvPr/>
            </p:nvSpPr>
            <p:spPr>
              <a:xfrm>
                <a:off x="3072" y="96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719" name="Line 331"/>
              <p:cNvSpPr/>
              <p:nvPr/>
            </p:nvSpPr>
            <p:spPr>
              <a:xfrm>
                <a:off x="3072" y="987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720" name="Line 332"/>
              <p:cNvSpPr/>
              <p:nvPr/>
            </p:nvSpPr>
            <p:spPr>
              <a:xfrm>
                <a:off x="3072" y="1015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721" name="Line 333"/>
              <p:cNvSpPr/>
              <p:nvPr/>
            </p:nvSpPr>
            <p:spPr>
              <a:xfrm>
                <a:off x="3072" y="1042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722" name="Line 334"/>
              <p:cNvSpPr/>
              <p:nvPr/>
            </p:nvSpPr>
            <p:spPr>
              <a:xfrm>
                <a:off x="3072" y="107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723" name="Line 335"/>
              <p:cNvSpPr/>
              <p:nvPr/>
            </p:nvSpPr>
            <p:spPr>
              <a:xfrm>
                <a:off x="3072" y="1098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5641" name="Group 336"/>
            <p:cNvGrpSpPr/>
            <p:nvPr/>
          </p:nvGrpSpPr>
          <p:grpSpPr>
            <a:xfrm>
              <a:off x="3284" y="1110"/>
              <a:ext cx="47" cy="102"/>
              <a:chOff x="3072" y="960"/>
              <a:chExt cx="96" cy="138"/>
            </a:xfrm>
          </p:grpSpPr>
          <p:sp>
            <p:nvSpPr>
              <p:cNvPr id="25712" name="Line 337"/>
              <p:cNvSpPr/>
              <p:nvPr/>
            </p:nvSpPr>
            <p:spPr>
              <a:xfrm>
                <a:off x="3072" y="96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713" name="Line 338"/>
              <p:cNvSpPr/>
              <p:nvPr/>
            </p:nvSpPr>
            <p:spPr>
              <a:xfrm>
                <a:off x="3072" y="987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714" name="Line 339"/>
              <p:cNvSpPr/>
              <p:nvPr/>
            </p:nvSpPr>
            <p:spPr>
              <a:xfrm>
                <a:off x="3072" y="1015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715" name="Line 340"/>
              <p:cNvSpPr/>
              <p:nvPr/>
            </p:nvSpPr>
            <p:spPr>
              <a:xfrm>
                <a:off x="3072" y="1042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716" name="Line 341"/>
              <p:cNvSpPr/>
              <p:nvPr/>
            </p:nvSpPr>
            <p:spPr>
              <a:xfrm>
                <a:off x="3072" y="107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717" name="Line 342"/>
              <p:cNvSpPr/>
              <p:nvPr/>
            </p:nvSpPr>
            <p:spPr>
              <a:xfrm>
                <a:off x="3072" y="1098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5642" name="Group 343"/>
            <p:cNvGrpSpPr/>
            <p:nvPr/>
          </p:nvGrpSpPr>
          <p:grpSpPr>
            <a:xfrm>
              <a:off x="3284" y="1212"/>
              <a:ext cx="47" cy="103"/>
              <a:chOff x="3072" y="960"/>
              <a:chExt cx="96" cy="138"/>
            </a:xfrm>
          </p:grpSpPr>
          <p:sp>
            <p:nvSpPr>
              <p:cNvPr id="25706" name="Line 344"/>
              <p:cNvSpPr/>
              <p:nvPr/>
            </p:nvSpPr>
            <p:spPr>
              <a:xfrm>
                <a:off x="3072" y="96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707" name="Line 345"/>
              <p:cNvSpPr/>
              <p:nvPr/>
            </p:nvSpPr>
            <p:spPr>
              <a:xfrm>
                <a:off x="3072" y="987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708" name="Line 346"/>
              <p:cNvSpPr/>
              <p:nvPr/>
            </p:nvSpPr>
            <p:spPr>
              <a:xfrm>
                <a:off x="3072" y="1015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709" name="Line 347"/>
              <p:cNvSpPr/>
              <p:nvPr/>
            </p:nvSpPr>
            <p:spPr>
              <a:xfrm>
                <a:off x="3072" y="1042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710" name="Line 348"/>
              <p:cNvSpPr/>
              <p:nvPr/>
            </p:nvSpPr>
            <p:spPr>
              <a:xfrm>
                <a:off x="3072" y="107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711" name="Line 349"/>
              <p:cNvSpPr/>
              <p:nvPr/>
            </p:nvSpPr>
            <p:spPr>
              <a:xfrm>
                <a:off x="3072" y="1098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5643" name="Group 350"/>
            <p:cNvGrpSpPr/>
            <p:nvPr/>
          </p:nvGrpSpPr>
          <p:grpSpPr>
            <a:xfrm>
              <a:off x="3284" y="1316"/>
              <a:ext cx="47" cy="102"/>
              <a:chOff x="3072" y="960"/>
              <a:chExt cx="96" cy="138"/>
            </a:xfrm>
          </p:grpSpPr>
          <p:sp>
            <p:nvSpPr>
              <p:cNvPr id="25700" name="Line 351"/>
              <p:cNvSpPr/>
              <p:nvPr/>
            </p:nvSpPr>
            <p:spPr>
              <a:xfrm>
                <a:off x="3072" y="96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701" name="Line 352"/>
              <p:cNvSpPr/>
              <p:nvPr/>
            </p:nvSpPr>
            <p:spPr>
              <a:xfrm>
                <a:off x="3072" y="987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702" name="Line 353"/>
              <p:cNvSpPr/>
              <p:nvPr/>
            </p:nvSpPr>
            <p:spPr>
              <a:xfrm>
                <a:off x="3072" y="1015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703" name="Line 354"/>
              <p:cNvSpPr/>
              <p:nvPr/>
            </p:nvSpPr>
            <p:spPr>
              <a:xfrm>
                <a:off x="3072" y="1042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704" name="Line 355"/>
              <p:cNvSpPr/>
              <p:nvPr/>
            </p:nvSpPr>
            <p:spPr>
              <a:xfrm>
                <a:off x="3072" y="107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705" name="Line 356"/>
              <p:cNvSpPr/>
              <p:nvPr/>
            </p:nvSpPr>
            <p:spPr>
              <a:xfrm>
                <a:off x="3072" y="1098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5644" name="Group 357"/>
            <p:cNvGrpSpPr/>
            <p:nvPr/>
          </p:nvGrpSpPr>
          <p:grpSpPr>
            <a:xfrm>
              <a:off x="3284" y="1418"/>
              <a:ext cx="47" cy="103"/>
              <a:chOff x="3072" y="960"/>
              <a:chExt cx="96" cy="138"/>
            </a:xfrm>
          </p:grpSpPr>
          <p:sp>
            <p:nvSpPr>
              <p:cNvPr id="25694" name="Line 358"/>
              <p:cNvSpPr/>
              <p:nvPr/>
            </p:nvSpPr>
            <p:spPr>
              <a:xfrm>
                <a:off x="3072" y="96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695" name="Line 359"/>
              <p:cNvSpPr/>
              <p:nvPr/>
            </p:nvSpPr>
            <p:spPr>
              <a:xfrm>
                <a:off x="3072" y="987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696" name="Line 360"/>
              <p:cNvSpPr/>
              <p:nvPr/>
            </p:nvSpPr>
            <p:spPr>
              <a:xfrm>
                <a:off x="3072" y="1015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697" name="Line 361"/>
              <p:cNvSpPr/>
              <p:nvPr/>
            </p:nvSpPr>
            <p:spPr>
              <a:xfrm>
                <a:off x="3072" y="1042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698" name="Line 362"/>
              <p:cNvSpPr/>
              <p:nvPr/>
            </p:nvSpPr>
            <p:spPr>
              <a:xfrm>
                <a:off x="3072" y="107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699" name="Line 363"/>
              <p:cNvSpPr/>
              <p:nvPr/>
            </p:nvSpPr>
            <p:spPr>
              <a:xfrm>
                <a:off x="3072" y="1098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5645" name="Group 364"/>
            <p:cNvGrpSpPr/>
            <p:nvPr/>
          </p:nvGrpSpPr>
          <p:grpSpPr>
            <a:xfrm>
              <a:off x="3284" y="1521"/>
              <a:ext cx="47" cy="102"/>
              <a:chOff x="3072" y="960"/>
              <a:chExt cx="96" cy="138"/>
            </a:xfrm>
          </p:grpSpPr>
          <p:sp>
            <p:nvSpPr>
              <p:cNvPr id="25688" name="Line 365"/>
              <p:cNvSpPr/>
              <p:nvPr/>
            </p:nvSpPr>
            <p:spPr>
              <a:xfrm>
                <a:off x="3072" y="96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689" name="Line 366"/>
              <p:cNvSpPr/>
              <p:nvPr/>
            </p:nvSpPr>
            <p:spPr>
              <a:xfrm>
                <a:off x="3072" y="987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690" name="Line 367"/>
              <p:cNvSpPr/>
              <p:nvPr/>
            </p:nvSpPr>
            <p:spPr>
              <a:xfrm>
                <a:off x="3072" y="1015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691" name="Line 368"/>
              <p:cNvSpPr/>
              <p:nvPr/>
            </p:nvSpPr>
            <p:spPr>
              <a:xfrm>
                <a:off x="3072" y="1042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692" name="Line 369"/>
              <p:cNvSpPr/>
              <p:nvPr/>
            </p:nvSpPr>
            <p:spPr>
              <a:xfrm>
                <a:off x="3072" y="107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693" name="Line 370"/>
              <p:cNvSpPr/>
              <p:nvPr/>
            </p:nvSpPr>
            <p:spPr>
              <a:xfrm>
                <a:off x="3072" y="1098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5646" name="Group 371"/>
            <p:cNvGrpSpPr/>
            <p:nvPr/>
          </p:nvGrpSpPr>
          <p:grpSpPr>
            <a:xfrm>
              <a:off x="3284" y="1625"/>
              <a:ext cx="47" cy="102"/>
              <a:chOff x="3072" y="960"/>
              <a:chExt cx="96" cy="138"/>
            </a:xfrm>
          </p:grpSpPr>
          <p:sp>
            <p:nvSpPr>
              <p:cNvPr id="25682" name="Line 372"/>
              <p:cNvSpPr/>
              <p:nvPr/>
            </p:nvSpPr>
            <p:spPr>
              <a:xfrm>
                <a:off x="3072" y="96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683" name="Line 373"/>
              <p:cNvSpPr/>
              <p:nvPr/>
            </p:nvSpPr>
            <p:spPr>
              <a:xfrm>
                <a:off x="3072" y="987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684" name="Line 374"/>
              <p:cNvSpPr/>
              <p:nvPr/>
            </p:nvSpPr>
            <p:spPr>
              <a:xfrm>
                <a:off x="3072" y="1015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685" name="Line 375"/>
              <p:cNvSpPr/>
              <p:nvPr/>
            </p:nvSpPr>
            <p:spPr>
              <a:xfrm>
                <a:off x="3072" y="1042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686" name="Line 376"/>
              <p:cNvSpPr/>
              <p:nvPr/>
            </p:nvSpPr>
            <p:spPr>
              <a:xfrm>
                <a:off x="3072" y="107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687" name="Line 377"/>
              <p:cNvSpPr/>
              <p:nvPr/>
            </p:nvSpPr>
            <p:spPr>
              <a:xfrm>
                <a:off x="3072" y="1098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5647" name="Group 378"/>
            <p:cNvGrpSpPr/>
            <p:nvPr/>
          </p:nvGrpSpPr>
          <p:grpSpPr>
            <a:xfrm>
              <a:off x="3284" y="1727"/>
              <a:ext cx="47" cy="103"/>
              <a:chOff x="3072" y="960"/>
              <a:chExt cx="96" cy="138"/>
            </a:xfrm>
          </p:grpSpPr>
          <p:sp>
            <p:nvSpPr>
              <p:cNvPr id="25676" name="Line 379"/>
              <p:cNvSpPr/>
              <p:nvPr/>
            </p:nvSpPr>
            <p:spPr>
              <a:xfrm>
                <a:off x="3072" y="96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677" name="Line 380"/>
              <p:cNvSpPr/>
              <p:nvPr/>
            </p:nvSpPr>
            <p:spPr>
              <a:xfrm>
                <a:off x="3072" y="987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678" name="Line 381"/>
              <p:cNvSpPr/>
              <p:nvPr/>
            </p:nvSpPr>
            <p:spPr>
              <a:xfrm>
                <a:off x="3072" y="1015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679" name="Line 382"/>
              <p:cNvSpPr/>
              <p:nvPr/>
            </p:nvSpPr>
            <p:spPr>
              <a:xfrm>
                <a:off x="3072" y="1042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680" name="Line 383"/>
              <p:cNvSpPr/>
              <p:nvPr/>
            </p:nvSpPr>
            <p:spPr>
              <a:xfrm>
                <a:off x="3072" y="107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681" name="Line 384"/>
              <p:cNvSpPr/>
              <p:nvPr/>
            </p:nvSpPr>
            <p:spPr>
              <a:xfrm>
                <a:off x="3072" y="1098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5648" name="Group 385"/>
            <p:cNvGrpSpPr/>
            <p:nvPr/>
          </p:nvGrpSpPr>
          <p:grpSpPr>
            <a:xfrm>
              <a:off x="3284" y="1829"/>
              <a:ext cx="47" cy="103"/>
              <a:chOff x="3072" y="960"/>
              <a:chExt cx="96" cy="138"/>
            </a:xfrm>
          </p:grpSpPr>
          <p:sp>
            <p:nvSpPr>
              <p:cNvPr id="25670" name="Line 386"/>
              <p:cNvSpPr/>
              <p:nvPr/>
            </p:nvSpPr>
            <p:spPr>
              <a:xfrm>
                <a:off x="3072" y="96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671" name="Line 387"/>
              <p:cNvSpPr/>
              <p:nvPr/>
            </p:nvSpPr>
            <p:spPr>
              <a:xfrm>
                <a:off x="3072" y="987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672" name="Line 388"/>
              <p:cNvSpPr/>
              <p:nvPr/>
            </p:nvSpPr>
            <p:spPr>
              <a:xfrm>
                <a:off x="3072" y="1015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673" name="Line 389"/>
              <p:cNvSpPr/>
              <p:nvPr/>
            </p:nvSpPr>
            <p:spPr>
              <a:xfrm>
                <a:off x="3072" y="1042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674" name="Line 390"/>
              <p:cNvSpPr/>
              <p:nvPr/>
            </p:nvSpPr>
            <p:spPr>
              <a:xfrm>
                <a:off x="3072" y="107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675" name="Line 391"/>
              <p:cNvSpPr/>
              <p:nvPr/>
            </p:nvSpPr>
            <p:spPr>
              <a:xfrm>
                <a:off x="3072" y="1098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5649" name="Group 392"/>
            <p:cNvGrpSpPr/>
            <p:nvPr/>
          </p:nvGrpSpPr>
          <p:grpSpPr>
            <a:xfrm>
              <a:off x="3284" y="1932"/>
              <a:ext cx="47" cy="103"/>
              <a:chOff x="3072" y="960"/>
              <a:chExt cx="96" cy="138"/>
            </a:xfrm>
          </p:grpSpPr>
          <p:sp>
            <p:nvSpPr>
              <p:cNvPr id="25664" name="Line 393"/>
              <p:cNvSpPr/>
              <p:nvPr/>
            </p:nvSpPr>
            <p:spPr>
              <a:xfrm>
                <a:off x="3072" y="96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665" name="Line 394"/>
              <p:cNvSpPr/>
              <p:nvPr/>
            </p:nvSpPr>
            <p:spPr>
              <a:xfrm>
                <a:off x="3072" y="987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666" name="Line 395"/>
              <p:cNvSpPr/>
              <p:nvPr/>
            </p:nvSpPr>
            <p:spPr>
              <a:xfrm>
                <a:off x="3072" y="1015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667" name="Line 396"/>
              <p:cNvSpPr/>
              <p:nvPr/>
            </p:nvSpPr>
            <p:spPr>
              <a:xfrm>
                <a:off x="3072" y="1042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668" name="Line 397"/>
              <p:cNvSpPr/>
              <p:nvPr/>
            </p:nvSpPr>
            <p:spPr>
              <a:xfrm>
                <a:off x="3072" y="107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669" name="Line 398"/>
              <p:cNvSpPr/>
              <p:nvPr/>
            </p:nvSpPr>
            <p:spPr>
              <a:xfrm>
                <a:off x="3072" y="1098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5650" name="Group 399"/>
            <p:cNvGrpSpPr/>
            <p:nvPr/>
          </p:nvGrpSpPr>
          <p:grpSpPr>
            <a:xfrm>
              <a:off x="3284" y="2035"/>
              <a:ext cx="47" cy="103"/>
              <a:chOff x="3072" y="960"/>
              <a:chExt cx="96" cy="138"/>
            </a:xfrm>
          </p:grpSpPr>
          <p:sp>
            <p:nvSpPr>
              <p:cNvPr id="25658" name="Line 400"/>
              <p:cNvSpPr/>
              <p:nvPr/>
            </p:nvSpPr>
            <p:spPr>
              <a:xfrm>
                <a:off x="3072" y="96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659" name="Line 401"/>
              <p:cNvSpPr/>
              <p:nvPr/>
            </p:nvSpPr>
            <p:spPr>
              <a:xfrm>
                <a:off x="3072" y="987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660" name="Line 402"/>
              <p:cNvSpPr/>
              <p:nvPr/>
            </p:nvSpPr>
            <p:spPr>
              <a:xfrm>
                <a:off x="3072" y="1015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661" name="Line 403"/>
              <p:cNvSpPr/>
              <p:nvPr/>
            </p:nvSpPr>
            <p:spPr>
              <a:xfrm>
                <a:off x="3072" y="1042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662" name="Line 404"/>
              <p:cNvSpPr/>
              <p:nvPr/>
            </p:nvSpPr>
            <p:spPr>
              <a:xfrm>
                <a:off x="3072" y="107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663" name="Line 405"/>
              <p:cNvSpPr/>
              <p:nvPr/>
            </p:nvSpPr>
            <p:spPr>
              <a:xfrm>
                <a:off x="3072" y="1098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5651" name="Group 406"/>
            <p:cNvGrpSpPr/>
            <p:nvPr/>
          </p:nvGrpSpPr>
          <p:grpSpPr>
            <a:xfrm>
              <a:off x="3284" y="2138"/>
              <a:ext cx="47" cy="103"/>
              <a:chOff x="3072" y="960"/>
              <a:chExt cx="96" cy="138"/>
            </a:xfrm>
          </p:grpSpPr>
          <p:sp>
            <p:nvSpPr>
              <p:cNvPr id="25652" name="Line 407"/>
              <p:cNvSpPr/>
              <p:nvPr/>
            </p:nvSpPr>
            <p:spPr>
              <a:xfrm>
                <a:off x="3072" y="96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653" name="Line 408"/>
              <p:cNvSpPr/>
              <p:nvPr/>
            </p:nvSpPr>
            <p:spPr>
              <a:xfrm>
                <a:off x="3072" y="987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654" name="Line 409"/>
              <p:cNvSpPr/>
              <p:nvPr/>
            </p:nvSpPr>
            <p:spPr>
              <a:xfrm>
                <a:off x="3072" y="1015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655" name="Line 410"/>
              <p:cNvSpPr/>
              <p:nvPr/>
            </p:nvSpPr>
            <p:spPr>
              <a:xfrm>
                <a:off x="3072" y="1042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656" name="Line 411"/>
              <p:cNvSpPr/>
              <p:nvPr/>
            </p:nvSpPr>
            <p:spPr>
              <a:xfrm>
                <a:off x="3072" y="107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657" name="Line 412"/>
              <p:cNvSpPr/>
              <p:nvPr/>
            </p:nvSpPr>
            <p:spPr>
              <a:xfrm>
                <a:off x="3072" y="1098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</p:grpSp>
      <p:sp>
        <p:nvSpPr>
          <p:cNvPr id="25626" name="Rectangle 413"/>
          <p:cNvSpPr/>
          <p:nvPr/>
        </p:nvSpPr>
        <p:spPr>
          <a:xfrm>
            <a:off x="3613150" y="3960813"/>
            <a:ext cx="1981200" cy="1406525"/>
          </a:xfrm>
          <a:prstGeom prst="rect">
            <a:avLst/>
          </a:prstGeom>
          <a:solidFill>
            <a:srgbClr val="FFA7D3">
              <a:alpha val="50195"/>
            </a:srgbClr>
          </a:solidFill>
          <a:ln w="9525">
            <a:noFill/>
          </a:ln>
        </p:spPr>
        <p:txBody>
          <a:bodyPr lIns="0" tIns="0" rIns="0" bIns="0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3600" b="1" dirty="0">
              <a:solidFill>
                <a:srgbClr val="002EC2"/>
              </a:solidFill>
              <a:latin typeface="Arial" panose="020B0604020202020204" pitchFamily="34" charset="0"/>
            </a:endParaRPr>
          </a:p>
        </p:txBody>
      </p:sp>
      <p:grpSp>
        <p:nvGrpSpPr>
          <p:cNvPr id="25627" name="Group 414"/>
          <p:cNvGrpSpPr/>
          <p:nvPr/>
        </p:nvGrpSpPr>
        <p:grpSpPr>
          <a:xfrm>
            <a:off x="539750" y="2986088"/>
            <a:ext cx="1998663" cy="2605087"/>
            <a:chOff x="3546" y="1901"/>
            <a:chExt cx="1259" cy="1641"/>
          </a:xfrm>
        </p:grpSpPr>
        <p:sp>
          <p:nvSpPr>
            <p:cNvPr id="25628" name="Line 415"/>
            <p:cNvSpPr/>
            <p:nvPr/>
          </p:nvSpPr>
          <p:spPr>
            <a:xfrm>
              <a:off x="3557" y="2116"/>
              <a:ext cx="0" cy="126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grpSp>
          <p:nvGrpSpPr>
            <p:cNvPr id="25629" name="Group 416"/>
            <p:cNvGrpSpPr/>
            <p:nvPr/>
          </p:nvGrpSpPr>
          <p:grpSpPr>
            <a:xfrm>
              <a:off x="3546" y="1901"/>
              <a:ext cx="1259" cy="1641"/>
              <a:chOff x="3546" y="1901"/>
              <a:chExt cx="1259" cy="1641"/>
            </a:xfrm>
          </p:grpSpPr>
          <p:sp>
            <p:nvSpPr>
              <p:cNvPr id="25630" name="Line 417"/>
              <p:cNvSpPr/>
              <p:nvPr/>
            </p:nvSpPr>
            <p:spPr>
              <a:xfrm>
                <a:off x="4805" y="2116"/>
                <a:ext cx="0" cy="1266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631" name="Oval 418"/>
              <p:cNvSpPr/>
              <p:nvPr/>
            </p:nvSpPr>
            <p:spPr>
              <a:xfrm>
                <a:off x="3552" y="1901"/>
                <a:ext cx="1248" cy="358"/>
              </a:xfrm>
              <a:prstGeom prst="ellipse">
                <a:avLst/>
              </a:prstGeom>
              <a:noFill/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lIns="0" tIns="0" rIns="0" bIns="0" anchor="ctr">
                <a:spAutoFit/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endParaRPr lang="zh-CN" altLang="en-US" sz="3600" b="1" dirty="0">
                  <a:solidFill>
                    <a:srgbClr val="002EC2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25632" name="Rectangle 419"/>
              <p:cNvSpPr/>
              <p:nvPr/>
            </p:nvSpPr>
            <p:spPr>
              <a:xfrm>
                <a:off x="3552" y="2477"/>
                <a:ext cx="1248" cy="886"/>
              </a:xfrm>
              <a:prstGeom prst="rect">
                <a:avLst/>
              </a:prstGeom>
              <a:solidFill>
                <a:srgbClr val="FFA7D3">
                  <a:alpha val="50195"/>
                </a:srgbClr>
              </a:solidFill>
              <a:ln w="9525">
                <a:noFill/>
              </a:ln>
            </p:spPr>
            <p:txBody>
              <a:bodyPr lIns="0" tIns="0" rIns="0" bIns="0" anchor="ctr">
                <a:spAutoFit/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endParaRPr lang="zh-CN" altLang="en-US" sz="3600" b="1" dirty="0">
                  <a:solidFill>
                    <a:srgbClr val="002EC2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25633" name="Oval 420"/>
              <p:cNvSpPr/>
              <p:nvPr/>
            </p:nvSpPr>
            <p:spPr>
              <a:xfrm>
                <a:off x="3546" y="3184"/>
                <a:ext cx="1248" cy="358"/>
              </a:xfrm>
              <a:prstGeom prst="ellipse">
                <a:avLst/>
              </a:prstGeom>
              <a:solidFill>
                <a:srgbClr val="FFA7D3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lIns="0" tIns="0" rIns="0" bIns="0" anchor="ctr">
                <a:spAutoFit/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endParaRPr lang="zh-CN" altLang="en-US" sz="3600" b="1" dirty="0">
                  <a:solidFill>
                    <a:srgbClr val="002EC2"/>
                  </a:solidFill>
                  <a:latin typeface="Arial" panose="020B0604020202020204" pitchFamily="34" charset="0"/>
                </a:endParaRPr>
              </a:p>
            </p:txBody>
          </p:sp>
        </p:grp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2" dur="500"/>
                                        <p:tgtEl>
                                          <p:spTgt spid="256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56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56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56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56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Oval 471"/>
          <p:cNvSpPr/>
          <p:nvPr/>
        </p:nvSpPr>
        <p:spPr>
          <a:xfrm>
            <a:off x="5632450" y="4683125"/>
            <a:ext cx="1981200" cy="568325"/>
          </a:xfrm>
          <a:prstGeom prst="ellipse">
            <a:avLst/>
          </a:prstGeom>
          <a:solidFill>
            <a:srgbClr val="FFA7D3">
              <a:alpha val="50195"/>
            </a:srgbClr>
          </a:solidFill>
          <a:ln w="9525" cap="flat" cmpd="sng">
            <a:solidFill>
              <a:srgbClr val="FFA7D3"/>
            </a:solidFill>
            <a:prstDash val="solid"/>
            <a:headEnd type="none" w="med" len="med"/>
            <a:tailEnd type="none" w="med" len="med"/>
          </a:ln>
        </p:spPr>
        <p:txBody>
          <a:bodyPr lIns="0" tIns="0" rIns="0" bIns="0" anchor="ctr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zh-CN" sz="2400" b="1" dirty="0">
              <a:solidFill>
                <a:srgbClr val="002EC2"/>
              </a:solidFill>
            </a:endParaRPr>
          </a:p>
        </p:txBody>
      </p:sp>
      <p:sp>
        <p:nvSpPr>
          <p:cNvPr id="26627" name="Oval 473"/>
          <p:cNvSpPr/>
          <p:nvPr/>
        </p:nvSpPr>
        <p:spPr>
          <a:xfrm>
            <a:off x="990600" y="4724400"/>
            <a:ext cx="1981200" cy="568325"/>
          </a:xfrm>
          <a:prstGeom prst="ellipse">
            <a:avLst/>
          </a:prstGeom>
          <a:solidFill>
            <a:srgbClr val="FFA7D3">
              <a:alpha val="50195"/>
            </a:srgbClr>
          </a:solidFill>
          <a:ln w="9525" cap="flat" cmpd="sng">
            <a:solidFill>
              <a:srgbClr val="FFA7D3"/>
            </a:solidFill>
            <a:prstDash val="solid"/>
            <a:headEnd type="none" w="med" len="med"/>
            <a:tailEnd type="none" w="med" len="med"/>
          </a:ln>
        </p:spPr>
        <p:txBody>
          <a:bodyPr lIns="0" tIns="0" rIns="0" bIns="0" anchor="ctr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zh-CN" sz="2400" b="1" dirty="0">
              <a:solidFill>
                <a:srgbClr val="002EC2"/>
              </a:solidFill>
            </a:endParaRPr>
          </a:p>
        </p:txBody>
      </p:sp>
      <p:grpSp>
        <p:nvGrpSpPr>
          <p:cNvPr id="2" name="Group 24"/>
          <p:cNvGrpSpPr/>
          <p:nvPr/>
        </p:nvGrpSpPr>
        <p:grpSpPr>
          <a:xfrm>
            <a:off x="1697038" y="1187450"/>
            <a:ext cx="441325" cy="4583113"/>
            <a:chOff x="3108" y="185"/>
            <a:chExt cx="278" cy="2480"/>
          </a:xfrm>
        </p:grpSpPr>
        <p:grpSp>
          <p:nvGrpSpPr>
            <p:cNvPr id="26901" name="Group 25"/>
            <p:cNvGrpSpPr/>
            <p:nvPr/>
          </p:nvGrpSpPr>
          <p:grpSpPr>
            <a:xfrm>
              <a:off x="3108" y="185"/>
              <a:ext cx="211" cy="2480"/>
              <a:chOff x="2400" y="384"/>
              <a:chExt cx="336" cy="3552"/>
            </a:xfrm>
          </p:grpSpPr>
          <p:sp>
            <p:nvSpPr>
              <p:cNvPr id="27025" name="AutoShape 26"/>
              <p:cNvSpPr/>
              <p:nvPr/>
            </p:nvSpPr>
            <p:spPr>
              <a:xfrm>
                <a:off x="2400" y="720"/>
                <a:ext cx="336" cy="2928"/>
              </a:xfrm>
              <a:prstGeom prst="roundRect">
                <a:avLst>
                  <a:gd name="adj" fmla="val 16667"/>
                </a:avLst>
              </a:prstGeom>
              <a:solidFill>
                <a:schemeClr val="bg1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fontAlgn="base">
                  <a:spcBef>
                    <a:spcPct val="5000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endParaRPr lang="zh-CN" altLang="zh-CN" sz="2400" b="1" dirty="0">
                  <a:solidFill>
                    <a:srgbClr val="002EC2"/>
                  </a:solidFill>
                </a:endParaRPr>
              </a:p>
            </p:txBody>
          </p:sp>
          <p:sp>
            <p:nvSpPr>
              <p:cNvPr id="27026" name="AutoShape 27"/>
              <p:cNvSpPr/>
              <p:nvPr/>
            </p:nvSpPr>
            <p:spPr>
              <a:xfrm>
                <a:off x="2518" y="912"/>
                <a:ext cx="48" cy="2736"/>
              </a:xfrm>
              <a:prstGeom prst="roundRect">
                <a:avLst>
                  <a:gd name="adj" fmla="val 16667"/>
                </a:avLst>
              </a:prstGeom>
              <a:solidFill>
                <a:schemeClr val="bg1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fontAlgn="base">
                  <a:spcBef>
                    <a:spcPct val="5000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endParaRPr lang="zh-CN" altLang="zh-CN" sz="2400" b="1" dirty="0">
                  <a:solidFill>
                    <a:srgbClr val="002EC2"/>
                  </a:solidFill>
                </a:endParaRPr>
              </a:p>
            </p:txBody>
          </p:sp>
          <p:sp>
            <p:nvSpPr>
              <p:cNvPr id="27027" name="AutoShape 28"/>
              <p:cNvSpPr/>
              <p:nvPr/>
            </p:nvSpPr>
            <p:spPr>
              <a:xfrm>
                <a:off x="2518" y="2492"/>
                <a:ext cx="48" cy="1152"/>
              </a:xfrm>
              <a:prstGeom prst="roundRect">
                <a:avLst>
                  <a:gd name="adj" fmla="val 16667"/>
                </a:avLst>
              </a:prstGeom>
              <a:solidFill>
                <a:srgbClr val="FF0000"/>
              </a:solidFill>
              <a:ln w="9525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endParaRPr lang="zh-CN" altLang="zh-CN" sz="2400" b="1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27028" name="AutoShape 29"/>
              <p:cNvSpPr/>
              <p:nvPr/>
            </p:nvSpPr>
            <p:spPr>
              <a:xfrm>
                <a:off x="2400" y="384"/>
                <a:ext cx="336" cy="336"/>
              </a:xfrm>
              <a:custGeom>
                <a:avLst/>
                <a:gdLst>
                  <a:gd name="txL" fmla="*/ 0 w 21600"/>
                  <a:gd name="txT" fmla="*/ 0 h 21600"/>
                  <a:gd name="txR" fmla="*/ 21600 w 21600"/>
                  <a:gd name="txB" fmla="*/ 21600 h 21600"/>
                </a:gdLst>
                <a:ahLst/>
                <a:cxnLst>
                  <a:cxn ang="0">
                    <a:pos x="0" y="10800"/>
                  </a:cxn>
                  <a:cxn ang="0">
                    <a:pos x="10800" y="0"/>
                  </a:cxn>
                  <a:cxn ang="0">
                    <a:pos x="21600" y="10800"/>
                  </a:cxn>
                  <a:cxn ang="0">
                    <a:pos x="10800" y="21600"/>
                  </a:cxn>
                  <a:cxn ang="0">
                    <a:pos x="0" y="10800"/>
                  </a:cxn>
                  <a:cxn ang="0">
                    <a:pos x="5400" y="10800"/>
                  </a:cxn>
                  <a:cxn ang="0">
                    <a:pos x="10800" y="16200"/>
                  </a:cxn>
                  <a:cxn ang="0">
                    <a:pos x="16200" y="10800"/>
                  </a:cxn>
                  <a:cxn ang="0">
                    <a:pos x="10800" y="5400"/>
                  </a:cxn>
                  <a:cxn ang="0">
                    <a:pos x="5400" y="10800"/>
                  </a:cxn>
                </a:cxnLst>
                <a:rect l="txL" t="txT" r="txR" b="txB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solidFill>
                <a:schemeClr val="bg1">
                  <a:alpha val="100000"/>
                </a:schemeClr>
              </a:solidFill>
              <a:ln w="9525" cap="flat" cmpd="sng">
                <a:solidFill>
                  <a:schemeClr val="tx1">
                    <a:alpha val="100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endParaRPr lang="zh-CN" altLang="en-US" sz="3600" b="1">
                  <a:solidFill>
                    <a:srgbClr val="002EC2"/>
                  </a:solidFill>
                  <a:ea typeface="楷体_GB2312" pitchFamily="49" charset="-122"/>
                </a:endParaRPr>
              </a:p>
            </p:txBody>
          </p:sp>
          <p:sp>
            <p:nvSpPr>
              <p:cNvPr id="27029" name="AutoShape 30"/>
              <p:cNvSpPr/>
              <p:nvPr/>
            </p:nvSpPr>
            <p:spPr>
              <a:xfrm>
                <a:off x="2448" y="3600"/>
                <a:ext cx="192" cy="336"/>
              </a:xfrm>
              <a:prstGeom prst="roundRect">
                <a:avLst>
                  <a:gd name="adj" fmla="val 16667"/>
                </a:avLst>
              </a:prstGeom>
              <a:solidFill>
                <a:srgbClr val="FF0000"/>
              </a:solidFill>
              <a:ln w="9525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fontAlgn="base">
                  <a:spcBef>
                    <a:spcPct val="5000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endParaRPr lang="zh-CN" altLang="zh-CN" sz="2400" b="1" dirty="0">
                  <a:solidFill>
                    <a:srgbClr val="002EC2"/>
                  </a:solidFill>
                </a:endParaRPr>
              </a:p>
            </p:txBody>
          </p:sp>
        </p:grpSp>
        <p:sp>
          <p:nvSpPr>
            <p:cNvPr id="26902" name="Text Box 31"/>
            <p:cNvSpPr txBox="1"/>
            <p:nvPr/>
          </p:nvSpPr>
          <p:spPr>
            <a:xfrm>
              <a:off x="3108" y="396"/>
              <a:ext cx="278" cy="24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altLang="zh-CN" sz="2400" b="1" dirty="0">
                  <a:solidFill>
                    <a:srgbClr val="002EC2"/>
                  </a:solidFill>
                  <a:ea typeface="楷体_GB2312" pitchFamily="49" charset="-122"/>
                  <a:cs typeface="Times New Roman" panose="02020603050405020304" pitchFamily="18" charset="0"/>
                </a:rPr>
                <a:t>°c</a:t>
              </a:r>
              <a:endParaRPr lang="en-US" altLang="zh-CN" sz="2400" b="1" dirty="0">
                <a:solidFill>
                  <a:srgbClr val="002EC2"/>
                </a:solidFill>
              </a:endParaRPr>
            </a:p>
          </p:txBody>
        </p:sp>
        <p:grpSp>
          <p:nvGrpSpPr>
            <p:cNvPr id="26903" name="Group 32"/>
            <p:cNvGrpSpPr/>
            <p:nvPr/>
          </p:nvGrpSpPr>
          <p:grpSpPr>
            <a:xfrm>
              <a:off x="3261" y="698"/>
              <a:ext cx="70" cy="1543"/>
              <a:chOff x="3648" y="1152"/>
              <a:chExt cx="107" cy="2304"/>
            </a:xfrm>
          </p:grpSpPr>
          <p:sp>
            <p:nvSpPr>
              <p:cNvPr id="27009" name="Line 33"/>
              <p:cNvSpPr/>
              <p:nvPr/>
            </p:nvSpPr>
            <p:spPr>
              <a:xfrm>
                <a:off x="3648" y="1305"/>
                <a:ext cx="107" cy="1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010" name="Line 34"/>
              <p:cNvSpPr/>
              <p:nvPr/>
            </p:nvSpPr>
            <p:spPr>
              <a:xfrm>
                <a:off x="3659" y="1613"/>
                <a:ext cx="96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011" name="Line 35"/>
              <p:cNvSpPr/>
              <p:nvPr/>
            </p:nvSpPr>
            <p:spPr>
              <a:xfrm>
                <a:off x="3659" y="1767"/>
                <a:ext cx="96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012" name="Line 36"/>
              <p:cNvSpPr/>
              <p:nvPr/>
            </p:nvSpPr>
            <p:spPr>
              <a:xfrm>
                <a:off x="3659" y="1920"/>
                <a:ext cx="96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013" name="Line 37"/>
              <p:cNvSpPr/>
              <p:nvPr/>
            </p:nvSpPr>
            <p:spPr>
              <a:xfrm>
                <a:off x="3659" y="2074"/>
                <a:ext cx="96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014" name="Line 38"/>
              <p:cNvSpPr/>
              <p:nvPr/>
            </p:nvSpPr>
            <p:spPr>
              <a:xfrm>
                <a:off x="3659" y="2227"/>
                <a:ext cx="96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015" name="Line 39"/>
              <p:cNvSpPr/>
              <p:nvPr/>
            </p:nvSpPr>
            <p:spPr>
              <a:xfrm>
                <a:off x="3659" y="2381"/>
                <a:ext cx="96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016" name="Line 40"/>
              <p:cNvSpPr/>
              <p:nvPr/>
            </p:nvSpPr>
            <p:spPr>
              <a:xfrm>
                <a:off x="3659" y="2534"/>
                <a:ext cx="96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017" name="Line 41"/>
              <p:cNvSpPr/>
              <p:nvPr/>
            </p:nvSpPr>
            <p:spPr>
              <a:xfrm>
                <a:off x="3659" y="2688"/>
                <a:ext cx="96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018" name="Line 42"/>
              <p:cNvSpPr/>
              <p:nvPr/>
            </p:nvSpPr>
            <p:spPr>
              <a:xfrm>
                <a:off x="3659" y="1152"/>
                <a:ext cx="96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019" name="Line 43"/>
              <p:cNvSpPr/>
              <p:nvPr/>
            </p:nvSpPr>
            <p:spPr>
              <a:xfrm>
                <a:off x="3659" y="2841"/>
                <a:ext cx="96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020" name="Line 44"/>
              <p:cNvSpPr/>
              <p:nvPr/>
            </p:nvSpPr>
            <p:spPr>
              <a:xfrm>
                <a:off x="3659" y="1460"/>
                <a:ext cx="96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021" name="Line 45"/>
              <p:cNvSpPr/>
              <p:nvPr/>
            </p:nvSpPr>
            <p:spPr>
              <a:xfrm>
                <a:off x="3659" y="2995"/>
                <a:ext cx="96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022" name="Line 46"/>
              <p:cNvSpPr/>
              <p:nvPr/>
            </p:nvSpPr>
            <p:spPr>
              <a:xfrm>
                <a:off x="3659" y="3148"/>
                <a:ext cx="96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023" name="Line 47"/>
              <p:cNvSpPr/>
              <p:nvPr/>
            </p:nvSpPr>
            <p:spPr>
              <a:xfrm>
                <a:off x="3659" y="3302"/>
                <a:ext cx="96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024" name="Line 48"/>
              <p:cNvSpPr/>
              <p:nvPr/>
            </p:nvSpPr>
            <p:spPr>
              <a:xfrm>
                <a:off x="3659" y="3456"/>
                <a:ext cx="96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6904" name="Group 49"/>
            <p:cNvGrpSpPr/>
            <p:nvPr/>
          </p:nvGrpSpPr>
          <p:grpSpPr>
            <a:xfrm>
              <a:off x="3284" y="698"/>
              <a:ext cx="47" cy="103"/>
              <a:chOff x="3072" y="960"/>
              <a:chExt cx="96" cy="138"/>
            </a:xfrm>
          </p:grpSpPr>
          <p:sp>
            <p:nvSpPr>
              <p:cNvPr id="27003" name="Line 50"/>
              <p:cNvSpPr/>
              <p:nvPr/>
            </p:nvSpPr>
            <p:spPr>
              <a:xfrm>
                <a:off x="3072" y="96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004" name="Line 51"/>
              <p:cNvSpPr/>
              <p:nvPr/>
            </p:nvSpPr>
            <p:spPr>
              <a:xfrm>
                <a:off x="3072" y="987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005" name="Line 52"/>
              <p:cNvSpPr/>
              <p:nvPr/>
            </p:nvSpPr>
            <p:spPr>
              <a:xfrm>
                <a:off x="3072" y="1015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006" name="Line 53"/>
              <p:cNvSpPr/>
              <p:nvPr/>
            </p:nvSpPr>
            <p:spPr>
              <a:xfrm>
                <a:off x="3072" y="1042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007" name="Line 54"/>
              <p:cNvSpPr/>
              <p:nvPr/>
            </p:nvSpPr>
            <p:spPr>
              <a:xfrm>
                <a:off x="3072" y="107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008" name="Line 55"/>
              <p:cNvSpPr/>
              <p:nvPr/>
            </p:nvSpPr>
            <p:spPr>
              <a:xfrm>
                <a:off x="3072" y="1098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6905" name="Group 56"/>
            <p:cNvGrpSpPr/>
            <p:nvPr/>
          </p:nvGrpSpPr>
          <p:grpSpPr>
            <a:xfrm>
              <a:off x="3284" y="801"/>
              <a:ext cx="47" cy="102"/>
              <a:chOff x="3072" y="960"/>
              <a:chExt cx="96" cy="138"/>
            </a:xfrm>
          </p:grpSpPr>
          <p:sp>
            <p:nvSpPr>
              <p:cNvPr id="26997" name="Line 57"/>
              <p:cNvSpPr/>
              <p:nvPr/>
            </p:nvSpPr>
            <p:spPr>
              <a:xfrm>
                <a:off x="3072" y="96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998" name="Line 58"/>
              <p:cNvSpPr/>
              <p:nvPr/>
            </p:nvSpPr>
            <p:spPr>
              <a:xfrm>
                <a:off x="3072" y="987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999" name="Line 59"/>
              <p:cNvSpPr/>
              <p:nvPr/>
            </p:nvSpPr>
            <p:spPr>
              <a:xfrm>
                <a:off x="3072" y="1015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000" name="Line 60"/>
              <p:cNvSpPr/>
              <p:nvPr/>
            </p:nvSpPr>
            <p:spPr>
              <a:xfrm>
                <a:off x="3072" y="1042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001" name="Line 61"/>
              <p:cNvSpPr/>
              <p:nvPr/>
            </p:nvSpPr>
            <p:spPr>
              <a:xfrm>
                <a:off x="3072" y="107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002" name="Line 62"/>
              <p:cNvSpPr/>
              <p:nvPr/>
            </p:nvSpPr>
            <p:spPr>
              <a:xfrm>
                <a:off x="3072" y="1098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6906" name="Group 63"/>
            <p:cNvGrpSpPr/>
            <p:nvPr/>
          </p:nvGrpSpPr>
          <p:grpSpPr>
            <a:xfrm>
              <a:off x="3284" y="903"/>
              <a:ext cx="47" cy="103"/>
              <a:chOff x="3072" y="960"/>
              <a:chExt cx="96" cy="138"/>
            </a:xfrm>
          </p:grpSpPr>
          <p:sp>
            <p:nvSpPr>
              <p:cNvPr id="26991" name="Line 64"/>
              <p:cNvSpPr/>
              <p:nvPr/>
            </p:nvSpPr>
            <p:spPr>
              <a:xfrm>
                <a:off x="3072" y="96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992" name="Line 65"/>
              <p:cNvSpPr/>
              <p:nvPr/>
            </p:nvSpPr>
            <p:spPr>
              <a:xfrm>
                <a:off x="3072" y="987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993" name="Line 66"/>
              <p:cNvSpPr/>
              <p:nvPr/>
            </p:nvSpPr>
            <p:spPr>
              <a:xfrm>
                <a:off x="3072" y="1015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994" name="Line 67"/>
              <p:cNvSpPr/>
              <p:nvPr/>
            </p:nvSpPr>
            <p:spPr>
              <a:xfrm>
                <a:off x="3072" y="1042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995" name="Line 68"/>
              <p:cNvSpPr/>
              <p:nvPr/>
            </p:nvSpPr>
            <p:spPr>
              <a:xfrm>
                <a:off x="3072" y="107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996" name="Line 69"/>
              <p:cNvSpPr/>
              <p:nvPr/>
            </p:nvSpPr>
            <p:spPr>
              <a:xfrm>
                <a:off x="3072" y="1098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6907" name="Group 70"/>
            <p:cNvGrpSpPr/>
            <p:nvPr/>
          </p:nvGrpSpPr>
          <p:grpSpPr>
            <a:xfrm>
              <a:off x="3284" y="1006"/>
              <a:ext cx="47" cy="103"/>
              <a:chOff x="3072" y="960"/>
              <a:chExt cx="96" cy="138"/>
            </a:xfrm>
          </p:grpSpPr>
          <p:sp>
            <p:nvSpPr>
              <p:cNvPr id="26985" name="Line 71"/>
              <p:cNvSpPr/>
              <p:nvPr/>
            </p:nvSpPr>
            <p:spPr>
              <a:xfrm>
                <a:off x="3072" y="96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986" name="Line 72"/>
              <p:cNvSpPr/>
              <p:nvPr/>
            </p:nvSpPr>
            <p:spPr>
              <a:xfrm>
                <a:off x="3072" y="987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987" name="Line 73"/>
              <p:cNvSpPr/>
              <p:nvPr/>
            </p:nvSpPr>
            <p:spPr>
              <a:xfrm>
                <a:off x="3072" y="1015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988" name="Line 74"/>
              <p:cNvSpPr/>
              <p:nvPr/>
            </p:nvSpPr>
            <p:spPr>
              <a:xfrm>
                <a:off x="3072" y="1042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989" name="Line 75"/>
              <p:cNvSpPr/>
              <p:nvPr/>
            </p:nvSpPr>
            <p:spPr>
              <a:xfrm>
                <a:off x="3072" y="107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990" name="Line 76"/>
              <p:cNvSpPr/>
              <p:nvPr/>
            </p:nvSpPr>
            <p:spPr>
              <a:xfrm>
                <a:off x="3072" y="1098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6908" name="Group 77"/>
            <p:cNvGrpSpPr/>
            <p:nvPr/>
          </p:nvGrpSpPr>
          <p:grpSpPr>
            <a:xfrm>
              <a:off x="3284" y="1110"/>
              <a:ext cx="47" cy="102"/>
              <a:chOff x="3072" y="960"/>
              <a:chExt cx="96" cy="138"/>
            </a:xfrm>
          </p:grpSpPr>
          <p:sp>
            <p:nvSpPr>
              <p:cNvPr id="26979" name="Line 78"/>
              <p:cNvSpPr/>
              <p:nvPr/>
            </p:nvSpPr>
            <p:spPr>
              <a:xfrm>
                <a:off x="3072" y="96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980" name="Line 79"/>
              <p:cNvSpPr/>
              <p:nvPr/>
            </p:nvSpPr>
            <p:spPr>
              <a:xfrm>
                <a:off x="3072" y="987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981" name="Line 80"/>
              <p:cNvSpPr/>
              <p:nvPr/>
            </p:nvSpPr>
            <p:spPr>
              <a:xfrm>
                <a:off x="3072" y="1015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982" name="Line 81"/>
              <p:cNvSpPr/>
              <p:nvPr/>
            </p:nvSpPr>
            <p:spPr>
              <a:xfrm>
                <a:off x="3072" y="1042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983" name="Line 82"/>
              <p:cNvSpPr/>
              <p:nvPr/>
            </p:nvSpPr>
            <p:spPr>
              <a:xfrm>
                <a:off x="3072" y="107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984" name="Line 83"/>
              <p:cNvSpPr/>
              <p:nvPr/>
            </p:nvSpPr>
            <p:spPr>
              <a:xfrm>
                <a:off x="3072" y="1098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6909" name="Group 84"/>
            <p:cNvGrpSpPr/>
            <p:nvPr/>
          </p:nvGrpSpPr>
          <p:grpSpPr>
            <a:xfrm>
              <a:off x="3284" y="1212"/>
              <a:ext cx="47" cy="103"/>
              <a:chOff x="3072" y="960"/>
              <a:chExt cx="96" cy="138"/>
            </a:xfrm>
          </p:grpSpPr>
          <p:sp>
            <p:nvSpPr>
              <p:cNvPr id="26973" name="Line 85"/>
              <p:cNvSpPr/>
              <p:nvPr/>
            </p:nvSpPr>
            <p:spPr>
              <a:xfrm>
                <a:off x="3072" y="96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974" name="Line 86"/>
              <p:cNvSpPr/>
              <p:nvPr/>
            </p:nvSpPr>
            <p:spPr>
              <a:xfrm>
                <a:off x="3072" y="987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975" name="Line 87"/>
              <p:cNvSpPr/>
              <p:nvPr/>
            </p:nvSpPr>
            <p:spPr>
              <a:xfrm>
                <a:off x="3072" y="1015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976" name="Line 88"/>
              <p:cNvSpPr/>
              <p:nvPr/>
            </p:nvSpPr>
            <p:spPr>
              <a:xfrm>
                <a:off x="3072" y="1042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977" name="Line 89"/>
              <p:cNvSpPr/>
              <p:nvPr/>
            </p:nvSpPr>
            <p:spPr>
              <a:xfrm>
                <a:off x="3072" y="107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978" name="Line 90"/>
              <p:cNvSpPr/>
              <p:nvPr/>
            </p:nvSpPr>
            <p:spPr>
              <a:xfrm>
                <a:off x="3072" y="1098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6910" name="Group 91"/>
            <p:cNvGrpSpPr/>
            <p:nvPr/>
          </p:nvGrpSpPr>
          <p:grpSpPr>
            <a:xfrm>
              <a:off x="3284" y="1316"/>
              <a:ext cx="47" cy="102"/>
              <a:chOff x="3072" y="960"/>
              <a:chExt cx="96" cy="138"/>
            </a:xfrm>
          </p:grpSpPr>
          <p:sp>
            <p:nvSpPr>
              <p:cNvPr id="26967" name="Line 92"/>
              <p:cNvSpPr/>
              <p:nvPr/>
            </p:nvSpPr>
            <p:spPr>
              <a:xfrm>
                <a:off x="3072" y="96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968" name="Line 93"/>
              <p:cNvSpPr/>
              <p:nvPr/>
            </p:nvSpPr>
            <p:spPr>
              <a:xfrm>
                <a:off x="3072" y="987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969" name="Line 94"/>
              <p:cNvSpPr/>
              <p:nvPr/>
            </p:nvSpPr>
            <p:spPr>
              <a:xfrm>
                <a:off x="3072" y="1015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970" name="Line 95"/>
              <p:cNvSpPr/>
              <p:nvPr/>
            </p:nvSpPr>
            <p:spPr>
              <a:xfrm>
                <a:off x="3072" y="1042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971" name="Line 96"/>
              <p:cNvSpPr/>
              <p:nvPr/>
            </p:nvSpPr>
            <p:spPr>
              <a:xfrm>
                <a:off x="3072" y="107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972" name="Line 97"/>
              <p:cNvSpPr/>
              <p:nvPr/>
            </p:nvSpPr>
            <p:spPr>
              <a:xfrm>
                <a:off x="3072" y="1098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6911" name="Group 98"/>
            <p:cNvGrpSpPr/>
            <p:nvPr/>
          </p:nvGrpSpPr>
          <p:grpSpPr>
            <a:xfrm>
              <a:off x="3284" y="1418"/>
              <a:ext cx="47" cy="103"/>
              <a:chOff x="3072" y="960"/>
              <a:chExt cx="96" cy="138"/>
            </a:xfrm>
          </p:grpSpPr>
          <p:sp>
            <p:nvSpPr>
              <p:cNvPr id="26961" name="Line 99"/>
              <p:cNvSpPr/>
              <p:nvPr/>
            </p:nvSpPr>
            <p:spPr>
              <a:xfrm>
                <a:off x="3072" y="96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962" name="Line 100"/>
              <p:cNvSpPr/>
              <p:nvPr/>
            </p:nvSpPr>
            <p:spPr>
              <a:xfrm>
                <a:off x="3072" y="987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963" name="Line 101"/>
              <p:cNvSpPr/>
              <p:nvPr/>
            </p:nvSpPr>
            <p:spPr>
              <a:xfrm>
                <a:off x="3072" y="1015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964" name="Line 102"/>
              <p:cNvSpPr/>
              <p:nvPr/>
            </p:nvSpPr>
            <p:spPr>
              <a:xfrm>
                <a:off x="3072" y="1042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965" name="Line 103"/>
              <p:cNvSpPr/>
              <p:nvPr/>
            </p:nvSpPr>
            <p:spPr>
              <a:xfrm>
                <a:off x="3072" y="107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966" name="Line 104"/>
              <p:cNvSpPr/>
              <p:nvPr/>
            </p:nvSpPr>
            <p:spPr>
              <a:xfrm>
                <a:off x="3072" y="1098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6912" name="Group 105"/>
            <p:cNvGrpSpPr/>
            <p:nvPr/>
          </p:nvGrpSpPr>
          <p:grpSpPr>
            <a:xfrm>
              <a:off x="3284" y="1521"/>
              <a:ext cx="47" cy="102"/>
              <a:chOff x="3072" y="960"/>
              <a:chExt cx="96" cy="138"/>
            </a:xfrm>
          </p:grpSpPr>
          <p:sp>
            <p:nvSpPr>
              <p:cNvPr id="26955" name="Line 106"/>
              <p:cNvSpPr/>
              <p:nvPr/>
            </p:nvSpPr>
            <p:spPr>
              <a:xfrm>
                <a:off x="3072" y="96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956" name="Line 107"/>
              <p:cNvSpPr/>
              <p:nvPr/>
            </p:nvSpPr>
            <p:spPr>
              <a:xfrm>
                <a:off x="3072" y="987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957" name="Line 108"/>
              <p:cNvSpPr/>
              <p:nvPr/>
            </p:nvSpPr>
            <p:spPr>
              <a:xfrm>
                <a:off x="3072" y="1015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958" name="Line 109"/>
              <p:cNvSpPr/>
              <p:nvPr/>
            </p:nvSpPr>
            <p:spPr>
              <a:xfrm>
                <a:off x="3072" y="1042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959" name="Line 110"/>
              <p:cNvSpPr/>
              <p:nvPr/>
            </p:nvSpPr>
            <p:spPr>
              <a:xfrm>
                <a:off x="3072" y="107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960" name="Line 111"/>
              <p:cNvSpPr/>
              <p:nvPr/>
            </p:nvSpPr>
            <p:spPr>
              <a:xfrm>
                <a:off x="3072" y="1098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6913" name="Group 112"/>
            <p:cNvGrpSpPr/>
            <p:nvPr/>
          </p:nvGrpSpPr>
          <p:grpSpPr>
            <a:xfrm>
              <a:off x="3284" y="1625"/>
              <a:ext cx="47" cy="102"/>
              <a:chOff x="3072" y="960"/>
              <a:chExt cx="96" cy="138"/>
            </a:xfrm>
          </p:grpSpPr>
          <p:sp>
            <p:nvSpPr>
              <p:cNvPr id="26949" name="Line 113"/>
              <p:cNvSpPr/>
              <p:nvPr/>
            </p:nvSpPr>
            <p:spPr>
              <a:xfrm>
                <a:off x="3072" y="96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950" name="Line 114"/>
              <p:cNvSpPr/>
              <p:nvPr/>
            </p:nvSpPr>
            <p:spPr>
              <a:xfrm>
                <a:off x="3072" y="987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951" name="Line 115"/>
              <p:cNvSpPr/>
              <p:nvPr/>
            </p:nvSpPr>
            <p:spPr>
              <a:xfrm>
                <a:off x="3072" y="1015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952" name="Line 116"/>
              <p:cNvSpPr/>
              <p:nvPr/>
            </p:nvSpPr>
            <p:spPr>
              <a:xfrm>
                <a:off x="3072" y="1042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953" name="Line 117"/>
              <p:cNvSpPr/>
              <p:nvPr/>
            </p:nvSpPr>
            <p:spPr>
              <a:xfrm>
                <a:off x="3072" y="107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954" name="Line 118"/>
              <p:cNvSpPr/>
              <p:nvPr/>
            </p:nvSpPr>
            <p:spPr>
              <a:xfrm>
                <a:off x="3072" y="1098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6914" name="Group 119"/>
            <p:cNvGrpSpPr/>
            <p:nvPr/>
          </p:nvGrpSpPr>
          <p:grpSpPr>
            <a:xfrm>
              <a:off x="3284" y="1727"/>
              <a:ext cx="47" cy="103"/>
              <a:chOff x="3072" y="960"/>
              <a:chExt cx="96" cy="138"/>
            </a:xfrm>
          </p:grpSpPr>
          <p:sp>
            <p:nvSpPr>
              <p:cNvPr id="26943" name="Line 120"/>
              <p:cNvSpPr/>
              <p:nvPr/>
            </p:nvSpPr>
            <p:spPr>
              <a:xfrm>
                <a:off x="3072" y="96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944" name="Line 121"/>
              <p:cNvSpPr/>
              <p:nvPr/>
            </p:nvSpPr>
            <p:spPr>
              <a:xfrm>
                <a:off x="3072" y="987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945" name="Line 122"/>
              <p:cNvSpPr/>
              <p:nvPr/>
            </p:nvSpPr>
            <p:spPr>
              <a:xfrm>
                <a:off x="3072" y="1015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946" name="Line 123"/>
              <p:cNvSpPr/>
              <p:nvPr/>
            </p:nvSpPr>
            <p:spPr>
              <a:xfrm>
                <a:off x="3072" y="1042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947" name="Line 124"/>
              <p:cNvSpPr/>
              <p:nvPr/>
            </p:nvSpPr>
            <p:spPr>
              <a:xfrm>
                <a:off x="3072" y="107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948" name="Line 125"/>
              <p:cNvSpPr/>
              <p:nvPr/>
            </p:nvSpPr>
            <p:spPr>
              <a:xfrm>
                <a:off x="3072" y="1098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6915" name="Group 126"/>
            <p:cNvGrpSpPr/>
            <p:nvPr/>
          </p:nvGrpSpPr>
          <p:grpSpPr>
            <a:xfrm>
              <a:off x="3284" y="1829"/>
              <a:ext cx="47" cy="103"/>
              <a:chOff x="3072" y="960"/>
              <a:chExt cx="96" cy="138"/>
            </a:xfrm>
          </p:grpSpPr>
          <p:sp>
            <p:nvSpPr>
              <p:cNvPr id="26937" name="Line 127"/>
              <p:cNvSpPr/>
              <p:nvPr/>
            </p:nvSpPr>
            <p:spPr>
              <a:xfrm>
                <a:off x="3072" y="96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938" name="Line 128"/>
              <p:cNvSpPr/>
              <p:nvPr/>
            </p:nvSpPr>
            <p:spPr>
              <a:xfrm>
                <a:off x="3072" y="987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939" name="Line 129"/>
              <p:cNvSpPr/>
              <p:nvPr/>
            </p:nvSpPr>
            <p:spPr>
              <a:xfrm>
                <a:off x="3072" y="1015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940" name="Line 130"/>
              <p:cNvSpPr/>
              <p:nvPr/>
            </p:nvSpPr>
            <p:spPr>
              <a:xfrm>
                <a:off x="3072" y="1042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941" name="Line 131"/>
              <p:cNvSpPr/>
              <p:nvPr/>
            </p:nvSpPr>
            <p:spPr>
              <a:xfrm>
                <a:off x="3072" y="107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942" name="Line 132"/>
              <p:cNvSpPr/>
              <p:nvPr/>
            </p:nvSpPr>
            <p:spPr>
              <a:xfrm>
                <a:off x="3072" y="1098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6916" name="Group 133"/>
            <p:cNvGrpSpPr/>
            <p:nvPr/>
          </p:nvGrpSpPr>
          <p:grpSpPr>
            <a:xfrm>
              <a:off x="3284" y="1932"/>
              <a:ext cx="47" cy="103"/>
              <a:chOff x="3072" y="960"/>
              <a:chExt cx="96" cy="138"/>
            </a:xfrm>
          </p:grpSpPr>
          <p:sp>
            <p:nvSpPr>
              <p:cNvPr id="26931" name="Line 134"/>
              <p:cNvSpPr/>
              <p:nvPr/>
            </p:nvSpPr>
            <p:spPr>
              <a:xfrm>
                <a:off x="3072" y="96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932" name="Line 135"/>
              <p:cNvSpPr/>
              <p:nvPr/>
            </p:nvSpPr>
            <p:spPr>
              <a:xfrm>
                <a:off x="3072" y="987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933" name="Line 136"/>
              <p:cNvSpPr/>
              <p:nvPr/>
            </p:nvSpPr>
            <p:spPr>
              <a:xfrm>
                <a:off x="3072" y="1015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934" name="Line 137"/>
              <p:cNvSpPr/>
              <p:nvPr/>
            </p:nvSpPr>
            <p:spPr>
              <a:xfrm>
                <a:off x="3072" y="1042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935" name="Line 138"/>
              <p:cNvSpPr/>
              <p:nvPr/>
            </p:nvSpPr>
            <p:spPr>
              <a:xfrm>
                <a:off x="3072" y="107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936" name="Line 139"/>
              <p:cNvSpPr/>
              <p:nvPr/>
            </p:nvSpPr>
            <p:spPr>
              <a:xfrm>
                <a:off x="3072" y="1098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6917" name="Group 140"/>
            <p:cNvGrpSpPr/>
            <p:nvPr/>
          </p:nvGrpSpPr>
          <p:grpSpPr>
            <a:xfrm>
              <a:off x="3284" y="2035"/>
              <a:ext cx="47" cy="103"/>
              <a:chOff x="3072" y="960"/>
              <a:chExt cx="96" cy="138"/>
            </a:xfrm>
          </p:grpSpPr>
          <p:sp>
            <p:nvSpPr>
              <p:cNvPr id="26925" name="Line 141"/>
              <p:cNvSpPr/>
              <p:nvPr/>
            </p:nvSpPr>
            <p:spPr>
              <a:xfrm>
                <a:off x="3072" y="96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926" name="Line 142"/>
              <p:cNvSpPr/>
              <p:nvPr/>
            </p:nvSpPr>
            <p:spPr>
              <a:xfrm>
                <a:off x="3072" y="987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927" name="Line 143"/>
              <p:cNvSpPr/>
              <p:nvPr/>
            </p:nvSpPr>
            <p:spPr>
              <a:xfrm>
                <a:off x="3072" y="1015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928" name="Line 144"/>
              <p:cNvSpPr/>
              <p:nvPr/>
            </p:nvSpPr>
            <p:spPr>
              <a:xfrm>
                <a:off x="3072" y="1042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929" name="Line 145"/>
              <p:cNvSpPr/>
              <p:nvPr/>
            </p:nvSpPr>
            <p:spPr>
              <a:xfrm>
                <a:off x="3072" y="107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930" name="Line 146"/>
              <p:cNvSpPr/>
              <p:nvPr/>
            </p:nvSpPr>
            <p:spPr>
              <a:xfrm>
                <a:off x="3072" y="1098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6918" name="Group 147"/>
            <p:cNvGrpSpPr/>
            <p:nvPr/>
          </p:nvGrpSpPr>
          <p:grpSpPr>
            <a:xfrm>
              <a:off x="3284" y="2138"/>
              <a:ext cx="47" cy="103"/>
              <a:chOff x="3072" y="960"/>
              <a:chExt cx="96" cy="138"/>
            </a:xfrm>
          </p:grpSpPr>
          <p:sp>
            <p:nvSpPr>
              <p:cNvPr id="26919" name="Line 148"/>
              <p:cNvSpPr/>
              <p:nvPr/>
            </p:nvSpPr>
            <p:spPr>
              <a:xfrm>
                <a:off x="3072" y="96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920" name="Line 149"/>
              <p:cNvSpPr/>
              <p:nvPr/>
            </p:nvSpPr>
            <p:spPr>
              <a:xfrm>
                <a:off x="3072" y="987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921" name="Line 150"/>
              <p:cNvSpPr/>
              <p:nvPr/>
            </p:nvSpPr>
            <p:spPr>
              <a:xfrm>
                <a:off x="3072" y="1015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922" name="Line 151"/>
              <p:cNvSpPr/>
              <p:nvPr/>
            </p:nvSpPr>
            <p:spPr>
              <a:xfrm>
                <a:off x="3072" y="1042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923" name="Line 152"/>
              <p:cNvSpPr/>
              <p:nvPr/>
            </p:nvSpPr>
            <p:spPr>
              <a:xfrm>
                <a:off x="3072" y="107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924" name="Line 153"/>
              <p:cNvSpPr/>
              <p:nvPr/>
            </p:nvSpPr>
            <p:spPr>
              <a:xfrm>
                <a:off x="3072" y="1098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</p:grpSp>
      <p:sp>
        <p:nvSpPr>
          <p:cNvPr id="26629" name="Line 155"/>
          <p:cNvSpPr/>
          <p:nvPr/>
        </p:nvSpPr>
        <p:spPr>
          <a:xfrm>
            <a:off x="990600" y="4341813"/>
            <a:ext cx="0" cy="2009775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6630" name="Line 156"/>
          <p:cNvSpPr/>
          <p:nvPr/>
        </p:nvSpPr>
        <p:spPr>
          <a:xfrm>
            <a:off x="2971800" y="4341813"/>
            <a:ext cx="0" cy="2009775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6631" name="Oval 157"/>
          <p:cNvSpPr/>
          <p:nvPr/>
        </p:nvSpPr>
        <p:spPr>
          <a:xfrm>
            <a:off x="990600" y="4030663"/>
            <a:ext cx="1981200" cy="568325"/>
          </a:xfrm>
          <a:prstGeom prst="ellipse">
            <a:avLst/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lIns="0" tIns="0" rIns="0" bIns="0" anchor="ctr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zh-CN" sz="2400" b="1" dirty="0">
              <a:solidFill>
                <a:srgbClr val="002EC2"/>
              </a:solidFill>
            </a:endParaRPr>
          </a:p>
        </p:txBody>
      </p:sp>
      <p:sp>
        <p:nvSpPr>
          <p:cNvPr id="26632" name="Rectangle 159"/>
          <p:cNvSpPr/>
          <p:nvPr/>
        </p:nvSpPr>
        <p:spPr>
          <a:xfrm>
            <a:off x="990600" y="4945063"/>
            <a:ext cx="1981200" cy="1406525"/>
          </a:xfrm>
          <a:prstGeom prst="rect">
            <a:avLst/>
          </a:prstGeom>
          <a:solidFill>
            <a:srgbClr val="FF99CC">
              <a:alpha val="50195"/>
            </a:srgbClr>
          </a:solidFill>
          <a:ln w="9525">
            <a:noFill/>
          </a:ln>
        </p:spPr>
        <p:txBody>
          <a:bodyPr lIns="0" tIns="0" rIns="0" bIns="0" anchor="ctr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zh-CN" sz="2400" b="1" dirty="0">
              <a:solidFill>
                <a:srgbClr val="002EC2"/>
              </a:solidFill>
            </a:endParaRPr>
          </a:p>
        </p:txBody>
      </p:sp>
      <p:grpSp>
        <p:nvGrpSpPr>
          <p:cNvPr id="20" name="Group 160"/>
          <p:cNvGrpSpPr/>
          <p:nvPr/>
        </p:nvGrpSpPr>
        <p:grpSpPr>
          <a:xfrm>
            <a:off x="6345238" y="1293813"/>
            <a:ext cx="441325" cy="4583112"/>
            <a:chOff x="3108" y="185"/>
            <a:chExt cx="278" cy="2480"/>
          </a:xfrm>
        </p:grpSpPr>
        <p:grpSp>
          <p:nvGrpSpPr>
            <p:cNvPr id="26772" name="Group 161"/>
            <p:cNvGrpSpPr/>
            <p:nvPr/>
          </p:nvGrpSpPr>
          <p:grpSpPr>
            <a:xfrm>
              <a:off x="3108" y="185"/>
              <a:ext cx="211" cy="2480"/>
              <a:chOff x="2400" y="384"/>
              <a:chExt cx="336" cy="3552"/>
            </a:xfrm>
          </p:grpSpPr>
          <p:sp>
            <p:nvSpPr>
              <p:cNvPr id="26896" name="AutoShape 162"/>
              <p:cNvSpPr/>
              <p:nvPr/>
            </p:nvSpPr>
            <p:spPr>
              <a:xfrm>
                <a:off x="2400" y="720"/>
                <a:ext cx="336" cy="2928"/>
              </a:xfrm>
              <a:prstGeom prst="roundRect">
                <a:avLst>
                  <a:gd name="adj" fmla="val 16667"/>
                </a:avLst>
              </a:prstGeom>
              <a:solidFill>
                <a:schemeClr val="bg1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fontAlgn="base">
                  <a:spcBef>
                    <a:spcPct val="5000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endParaRPr lang="zh-CN" altLang="zh-CN" sz="2400" b="1" dirty="0">
                  <a:solidFill>
                    <a:srgbClr val="002EC2"/>
                  </a:solidFill>
                </a:endParaRPr>
              </a:p>
            </p:txBody>
          </p:sp>
          <p:sp>
            <p:nvSpPr>
              <p:cNvPr id="26897" name="AutoShape 163"/>
              <p:cNvSpPr/>
              <p:nvPr/>
            </p:nvSpPr>
            <p:spPr>
              <a:xfrm>
                <a:off x="2518" y="912"/>
                <a:ext cx="48" cy="2736"/>
              </a:xfrm>
              <a:prstGeom prst="roundRect">
                <a:avLst>
                  <a:gd name="adj" fmla="val 16667"/>
                </a:avLst>
              </a:prstGeom>
              <a:solidFill>
                <a:schemeClr val="bg1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fontAlgn="base">
                  <a:spcBef>
                    <a:spcPct val="5000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endParaRPr lang="zh-CN" altLang="zh-CN" sz="2400" b="1" dirty="0">
                  <a:solidFill>
                    <a:srgbClr val="002EC2"/>
                  </a:solidFill>
                </a:endParaRPr>
              </a:p>
            </p:txBody>
          </p:sp>
          <p:sp>
            <p:nvSpPr>
              <p:cNvPr id="26898" name="AutoShape 164"/>
              <p:cNvSpPr/>
              <p:nvPr/>
            </p:nvSpPr>
            <p:spPr>
              <a:xfrm>
                <a:off x="2518" y="2492"/>
                <a:ext cx="48" cy="1152"/>
              </a:xfrm>
              <a:prstGeom prst="roundRect">
                <a:avLst>
                  <a:gd name="adj" fmla="val 16667"/>
                </a:avLst>
              </a:prstGeom>
              <a:solidFill>
                <a:srgbClr val="FF0000"/>
              </a:solidFill>
              <a:ln w="9525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endParaRPr lang="zh-CN" altLang="zh-CN" sz="2400" b="1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26899" name="AutoShape 165"/>
              <p:cNvSpPr/>
              <p:nvPr/>
            </p:nvSpPr>
            <p:spPr>
              <a:xfrm>
                <a:off x="2400" y="384"/>
                <a:ext cx="336" cy="336"/>
              </a:xfrm>
              <a:custGeom>
                <a:avLst/>
                <a:gdLst>
                  <a:gd name="txL" fmla="*/ 0 w 21600"/>
                  <a:gd name="txT" fmla="*/ 0 h 21600"/>
                  <a:gd name="txR" fmla="*/ 21600 w 21600"/>
                  <a:gd name="txB" fmla="*/ 21600 h 21600"/>
                </a:gdLst>
                <a:ahLst/>
                <a:cxnLst>
                  <a:cxn ang="0">
                    <a:pos x="0" y="10800"/>
                  </a:cxn>
                  <a:cxn ang="0">
                    <a:pos x="10800" y="0"/>
                  </a:cxn>
                  <a:cxn ang="0">
                    <a:pos x="21600" y="10800"/>
                  </a:cxn>
                  <a:cxn ang="0">
                    <a:pos x="10800" y="21600"/>
                  </a:cxn>
                  <a:cxn ang="0">
                    <a:pos x="0" y="10800"/>
                  </a:cxn>
                  <a:cxn ang="0">
                    <a:pos x="5400" y="10800"/>
                  </a:cxn>
                  <a:cxn ang="0">
                    <a:pos x="10800" y="16200"/>
                  </a:cxn>
                  <a:cxn ang="0">
                    <a:pos x="16200" y="10800"/>
                  </a:cxn>
                  <a:cxn ang="0">
                    <a:pos x="10800" y="5400"/>
                  </a:cxn>
                  <a:cxn ang="0">
                    <a:pos x="5400" y="10800"/>
                  </a:cxn>
                </a:cxnLst>
                <a:rect l="txL" t="txT" r="txR" b="txB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solidFill>
                <a:schemeClr val="bg1">
                  <a:alpha val="100000"/>
                </a:schemeClr>
              </a:solidFill>
              <a:ln w="9525" cap="flat" cmpd="sng">
                <a:solidFill>
                  <a:schemeClr val="tx1">
                    <a:alpha val="100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endParaRPr lang="zh-CN" altLang="en-US" sz="3600" b="1">
                  <a:solidFill>
                    <a:srgbClr val="002EC2"/>
                  </a:solidFill>
                  <a:ea typeface="楷体_GB2312" pitchFamily="49" charset="-122"/>
                </a:endParaRPr>
              </a:p>
            </p:txBody>
          </p:sp>
          <p:sp>
            <p:nvSpPr>
              <p:cNvPr id="26900" name="AutoShape 166"/>
              <p:cNvSpPr/>
              <p:nvPr/>
            </p:nvSpPr>
            <p:spPr>
              <a:xfrm>
                <a:off x="2448" y="3600"/>
                <a:ext cx="192" cy="336"/>
              </a:xfrm>
              <a:prstGeom prst="roundRect">
                <a:avLst>
                  <a:gd name="adj" fmla="val 16667"/>
                </a:avLst>
              </a:prstGeom>
              <a:solidFill>
                <a:srgbClr val="FF0000"/>
              </a:solidFill>
              <a:ln w="9525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fontAlgn="base">
                  <a:spcBef>
                    <a:spcPct val="5000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endParaRPr lang="zh-CN" altLang="zh-CN" sz="2400" b="1" dirty="0">
                  <a:solidFill>
                    <a:srgbClr val="002EC2"/>
                  </a:solidFill>
                </a:endParaRPr>
              </a:p>
            </p:txBody>
          </p:sp>
        </p:grpSp>
        <p:sp>
          <p:nvSpPr>
            <p:cNvPr id="26773" name="Text Box 167"/>
            <p:cNvSpPr txBox="1"/>
            <p:nvPr/>
          </p:nvSpPr>
          <p:spPr>
            <a:xfrm>
              <a:off x="3108" y="396"/>
              <a:ext cx="278" cy="24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altLang="zh-CN" sz="2400" b="1" dirty="0">
                  <a:solidFill>
                    <a:srgbClr val="002EC2"/>
                  </a:solidFill>
                  <a:ea typeface="楷体_GB2312" pitchFamily="49" charset="-122"/>
                  <a:cs typeface="Times New Roman" panose="02020603050405020304" pitchFamily="18" charset="0"/>
                </a:rPr>
                <a:t>°c</a:t>
              </a:r>
              <a:endParaRPr lang="en-US" altLang="zh-CN" sz="2400" b="1" dirty="0">
                <a:solidFill>
                  <a:srgbClr val="002EC2"/>
                </a:solidFill>
              </a:endParaRPr>
            </a:p>
          </p:txBody>
        </p:sp>
        <p:grpSp>
          <p:nvGrpSpPr>
            <p:cNvPr id="26774" name="Group 168"/>
            <p:cNvGrpSpPr/>
            <p:nvPr/>
          </p:nvGrpSpPr>
          <p:grpSpPr>
            <a:xfrm>
              <a:off x="3261" y="698"/>
              <a:ext cx="70" cy="1543"/>
              <a:chOff x="3648" y="1152"/>
              <a:chExt cx="107" cy="2304"/>
            </a:xfrm>
          </p:grpSpPr>
          <p:sp>
            <p:nvSpPr>
              <p:cNvPr id="26880" name="Line 169"/>
              <p:cNvSpPr/>
              <p:nvPr/>
            </p:nvSpPr>
            <p:spPr>
              <a:xfrm>
                <a:off x="3648" y="1305"/>
                <a:ext cx="107" cy="1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881" name="Line 170"/>
              <p:cNvSpPr/>
              <p:nvPr/>
            </p:nvSpPr>
            <p:spPr>
              <a:xfrm>
                <a:off x="3659" y="1613"/>
                <a:ext cx="96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882" name="Line 171"/>
              <p:cNvSpPr/>
              <p:nvPr/>
            </p:nvSpPr>
            <p:spPr>
              <a:xfrm>
                <a:off x="3659" y="1767"/>
                <a:ext cx="96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883" name="Line 172"/>
              <p:cNvSpPr/>
              <p:nvPr/>
            </p:nvSpPr>
            <p:spPr>
              <a:xfrm>
                <a:off x="3659" y="1920"/>
                <a:ext cx="96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884" name="Line 173"/>
              <p:cNvSpPr/>
              <p:nvPr/>
            </p:nvSpPr>
            <p:spPr>
              <a:xfrm>
                <a:off x="3659" y="2074"/>
                <a:ext cx="96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885" name="Line 174"/>
              <p:cNvSpPr/>
              <p:nvPr/>
            </p:nvSpPr>
            <p:spPr>
              <a:xfrm>
                <a:off x="3659" y="2227"/>
                <a:ext cx="96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886" name="Line 175"/>
              <p:cNvSpPr/>
              <p:nvPr/>
            </p:nvSpPr>
            <p:spPr>
              <a:xfrm>
                <a:off x="3659" y="2381"/>
                <a:ext cx="96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887" name="Line 176"/>
              <p:cNvSpPr/>
              <p:nvPr/>
            </p:nvSpPr>
            <p:spPr>
              <a:xfrm>
                <a:off x="3659" y="2534"/>
                <a:ext cx="96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888" name="Line 177"/>
              <p:cNvSpPr/>
              <p:nvPr/>
            </p:nvSpPr>
            <p:spPr>
              <a:xfrm>
                <a:off x="3659" y="2688"/>
                <a:ext cx="96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889" name="Line 178"/>
              <p:cNvSpPr/>
              <p:nvPr/>
            </p:nvSpPr>
            <p:spPr>
              <a:xfrm>
                <a:off x="3659" y="1152"/>
                <a:ext cx="96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890" name="Line 179"/>
              <p:cNvSpPr/>
              <p:nvPr/>
            </p:nvSpPr>
            <p:spPr>
              <a:xfrm>
                <a:off x="3659" y="2841"/>
                <a:ext cx="96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891" name="Line 180"/>
              <p:cNvSpPr/>
              <p:nvPr/>
            </p:nvSpPr>
            <p:spPr>
              <a:xfrm>
                <a:off x="3659" y="1460"/>
                <a:ext cx="96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892" name="Line 181"/>
              <p:cNvSpPr/>
              <p:nvPr/>
            </p:nvSpPr>
            <p:spPr>
              <a:xfrm>
                <a:off x="3659" y="2995"/>
                <a:ext cx="96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893" name="Line 182"/>
              <p:cNvSpPr/>
              <p:nvPr/>
            </p:nvSpPr>
            <p:spPr>
              <a:xfrm>
                <a:off x="3659" y="3148"/>
                <a:ext cx="96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894" name="Line 183"/>
              <p:cNvSpPr/>
              <p:nvPr/>
            </p:nvSpPr>
            <p:spPr>
              <a:xfrm>
                <a:off x="3659" y="3302"/>
                <a:ext cx="96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895" name="Line 184"/>
              <p:cNvSpPr/>
              <p:nvPr/>
            </p:nvSpPr>
            <p:spPr>
              <a:xfrm>
                <a:off x="3659" y="3456"/>
                <a:ext cx="96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6775" name="Group 185"/>
            <p:cNvGrpSpPr/>
            <p:nvPr/>
          </p:nvGrpSpPr>
          <p:grpSpPr>
            <a:xfrm>
              <a:off x="3284" y="698"/>
              <a:ext cx="47" cy="103"/>
              <a:chOff x="3072" y="960"/>
              <a:chExt cx="96" cy="138"/>
            </a:xfrm>
          </p:grpSpPr>
          <p:sp>
            <p:nvSpPr>
              <p:cNvPr id="26874" name="Line 186"/>
              <p:cNvSpPr/>
              <p:nvPr/>
            </p:nvSpPr>
            <p:spPr>
              <a:xfrm>
                <a:off x="3072" y="96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875" name="Line 187"/>
              <p:cNvSpPr/>
              <p:nvPr/>
            </p:nvSpPr>
            <p:spPr>
              <a:xfrm>
                <a:off x="3072" y="987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876" name="Line 188"/>
              <p:cNvSpPr/>
              <p:nvPr/>
            </p:nvSpPr>
            <p:spPr>
              <a:xfrm>
                <a:off x="3072" y="1015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877" name="Line 189"/>
              <p:cNvSpPr/>
              <p:nvPr/>
            </p:nvSpPr>
            <p:spPr>
              <a:xfrm>
                <a:off x="3072" y="1042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878" name="Line 190"/>
              <p:cNvSpPr/>
              <p:nvPr/>
            </p:nvSpPr>
            <p:spPr>
              <a:xfrm>
                <a:off x="3072" y="107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879" name="Line 191"/>
              <p:cNvSpPr/>
              <p:nvPr/>
            </p:nvSpPr>
            <p:spPr>
              <a:xfrm>
                <a:off x="3072" y="1098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6776" name="Group 192"/>
            <p:cNvGrpSpPr/>
            <p:nvPr/>
          </p:nvGrpSpPr>
          <p:grpSpPr>
            <a:xfrm>
              <a:off x="3284" y="801"/>
              <a:ext cx="47" cy="102"/>
              <a:chOff x="3072" y="960"/>
              <a:chExt cx="96" cy="138"/>
            </a:xfrm>
          </p:grpSpPr>
          <p:sp>
            <p:nvSpPr>
              <p:cNvPr id="26868" name="Line 193"/>
              <p:cNvSpPr/>
              <p:nvPr/>
            </p:nvSpPr>
            <p:spPr>
              <a:xfrm>
                <a:off x="3072" y="96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869" name="Line 194"/>
              <p:cNvSpPr/>
              <p:nvPr/>
            </p:nvSpPr>
            <p:spPr>
              <a:xfrm>
                <a:off x="3072" y="987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870" name="Line 195"/>
              <p:cNvSpPr/>
              <p:nvPr/>
            </p:nvSpPr>
            <p:spPr>
              <a:xfrm>
                <a:off x="3072" y="1015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871" name="Line 196"/>
              <p:cNvSpPr/>
              <p:nvPr/>
            </p:nvSpPr>
            <p:spPr>
              <a:xfrm>
                <a:off x="3072" y="1042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872" name="Line 197"/>
              <p:cNvSpPr/>
              <p:nvPr/>
            </p:nvSpPr>
            <p:spPr>
              <a:xfrm>
                <a:off x="3072" y="107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873" name="Line 198"/>
              <p:cNvSpPr/>
              <p:nvPr/>
            </p:nvSpPr>
            <p:spPr>
              <a:xfrm>
                <a:off x="3072" y="1098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6777" name="Group 199"/>
            <p:cNvGrpSpPr/>
            <p:nvPr/>
          </p:nvGrpSpPr>
          <p:grpSpPr>
            <a:xfrm>
              <a:off x="3284" y="903"/>
              <a:ext cx="47" cy="103"/>
              <a:chOff x="3072" y="960"/>
              <a:chExt cx="96" cy="138"/>
            </a:xfrm>
          </p:grpSpPr>
          <p:sp>
            <p:nvSpPr>
              <p:cNvPr id="26862" name="Line 200"/>
              <p:cNvSpPr/>
              <p:nvPr/>
            </p:nvSpPr>
            <p:spPr>
              <a:xfrm>
                <a:off x="3072" y="96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863" name="Line 201"/>
              <p:cNvSpPr/>
              <p:nvPr/>
            </p:nvSpPr>
            <p:spPr>
              <a:xfrm>
                <a:off x="3072" y="987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864" name="Line 202"/>
              <p:cNvSpPr/>
              <p:nvPr/>
            </p:nvSpPr>
            <p:spPr>
              <a:xfrm>
                <a:off x="3072" y="1015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865" name="Line 203"/>
              <p:cNvSpPr/>
              <p:nvPr/>
            </p:nvSpPr>
            <p:spPr>
              <a:xfrm>
                <a:off x="3072" y="1042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866" name="Line 204"/>
              <p:cNvSpPr/>
              <p:nvPr/>
            </p:nvSpPr>
            <p:spPr>
              <a:xfrm>
                <a:off x="3072" y="107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867" name="Line 205"/>
              <p:cNvSpPr/>
              <p:nvPr/>
            </p:nvSpPr>
            <p:spPr>
              <a:xfrm>
                <a:off x="3072" y="1098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6778" name="Group 206"/>
            <p:cNvGrpSpPr/>
            <p:nvPr/>
          </p:nvGrpSpPr>
          <p:grpSpPr>
            <a:xfrm>
              <a:off x="3284" y="1006"/>
              <a:ext cx="47" cy="103"/>
              <a:chOff x="3072" y="960"/>
              <a:chExt cx="96" cy="138"/>
            </a:xfrm>
          </p:grpSpPr>
          <p:sp>
            <p:nvSpPr>
              <p:cNvPr id="26856" name="Line 207"/>
              <p:cNvSpPr/>
              <p:nvPr/>
            </p:nvSpPr>
            <p:spPr>
              <a:xfrm>
                <a:off x="3072" y="96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857" name="Line 208"/>
              <p:cNvSpPr/>
              <p:nvPr/>
            </p:nvSpPr>
            <p:spPr>
              <a:xfrm>
                <a:off x="3072" y="987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858" name="Line 209"/>
              <p:cNvSpPr/>
              <p:nvPr/>
            </p:nvSpPr>
            <p:spPr>
              <a:xfrm>
                <a:off x="3072" y="1015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859" name="Line 210"/>
              <p:cNvSpPr/>
              <p:nvPr/>
            </p:nvSpPr>
            <p:spPr>
              <a:xfrm>
                <a:off x="3072" y="1042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860" name="Line 211"/>
              <p:cNvSpPr/>
              <p:nvPr/>
            </p:nvSpPr>
            <p:spPr>
              <a:xfrm>
                <a:off x="3072" y="107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861" name="Line 212"/>
              <p:cNvSpPr/>
              <p:nvPr/>
            </p:nvSpPr>
            <p:spPr>
              <a:xfrm>
                <a:off x="3072" y="1098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6779" name="Group 213"/>
            <p:cNvGrpSpPr/>
            <p:nvPr/>
          </p:nvGrpSpPr>
          <p:grpSpPr>
            <a:xfrm>
              <a:off x="3284" y="1110"/>
              <a:ext cx="47" cy="102"/>
              <a:chOff x="3072" y="960"/>
              <a:chExt cx="96" cy="138"/>
            </a:xfrm>
          </p:grpSpPr>
          <p:sp>
            <p:nvSpPr>
              <p:cNvPr id="26850" name="Line 214"/>
              <p:cNvSpPr/>
              <p:nvPr/>
            </p:nvSpPr>
            <p:spPr>
              <a:xfrm>
                <a:off x="3072" y="96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851" name="Line 215"/>
              <p:cNvSpPr/>
              <p:nvPr/>
            </p:nvSpPr>
            <p:spPr>
              <a:xfrm>
                <a:off x="3072" y="987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852" name="Line 216"/>
              <p:cNvSpPr/>
              <p:nvPr/>
            </p:nvSpPr>
            <p:spPr>
              <a:xfrm>
                <a:off x="3072" y="1015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853" name="Line 217"/>
              <p:cNvSpPr/>
              <p:nvPr/>
            </p:nvSpPr>
            <p:spPr>
              <a:xfrm>
                <a:off x="3072" y="1042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854" name="Line 218"/>
              <p:cNvSpPr/>
              <p:nvPr/>
            </p:nvSpPr>
            <p:spPr>
              <a:xfrm>
                <a:off x="3072" y="107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855" name="Line 219"/>
              <p:cNvSpPr/>
              <p:nvPr/>
            </p:nvSpPr>
            <p:spPr>
              <a:xfrm>
                <a:off x="3072" y="1098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6780" name="Group 220"/>
            <p:cNvGrpSpPr/>
            <p:nvPr/>
          </p:nvGrpSpPr>
          <p:grpSpPr>
            <a:xfrm>
              <a:off x="3284" y="1212"/>
              <a:ext cx="47" cy="103"/>
              <a:chOff x="3072" y="960"/>
              <a:chExt cx="96" cy="138"/>
            </a:xfrm>
          </p:grpSpPr>
          <p:sp>
            <p:nvSpPr>
              <p:cNvPr id="26844" name="Line 221"/>
              <p:cNvSpPr/>
              <p:nvPr/>
            </p:nvSpPr>
            <p:spPr>
              <a:xfrm>
                <a:off x="3072" y="96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845" name="Line 222"/>
              <p:cNvSpPr/>
              <p:nvPr/>
            </p:nvSpPr>
            <p:spPr>
              <a:xfrm>
                <a:off x="3072" y="987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846" name="Line 223"/>
              <p:cNvSpPr/>
              <p:nvPr/>
            </p:nvSpPr>
            <p:spPr>
              <a:xfrm>
                <a:off x="3072" y="1015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847" name="Line 224"/>
              <p:cNvSpPr/>
              <p:nvPr/>
            </p:nvSpPr>
            <p:spPr>
              <a:xfrm>
                <a:off x="3072" y="1042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848" name="Line 225"/>
              <p:cNvSpPr/>
              <p:nvPr/>
            </p:nvSpPr>
            <p:spPr>
              <a:xfrm>
                <a:off x="3072" y="107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849" name="Line 226"/>
              <p:cNvSpPr/>
              <p:nvPr/>
            </p:nvSpPr>
            <p:spPr>
              <a:xfrm>
                <a:off x="3072" y="1098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6781" name="Group 227"/>
            <p:cNvGrpSpPr/>
            <p:nvPr/>
          </p:nvGrpSpPr>
          <p:grpSpPr>
            <a:xfrm>
              <a:off x="3284" y="1316"/>
              <a:ext cx="47" cy="102"/>
              <a:chOff x="3072" y="960"/>
              <a:chExt cx="96" cy="138"/>
            </a:xfrm>
          </p:grpSpPr>
          <p:sp>
            <p:nvSpPr>
              <p:cNvPr id="26838" name="Line 228"/>
              <p:cNvSpPr/>
              <p:nvPr/>
            </p:nvSpPr>
            <p:spPr>
              <a:xfrm>
                <a:off x="3072" y="96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839" name="Line 229"/>
              <p:cNvSpPr/>
              <p:nvPr/>
            </p:nvSpPr>
            <p:spPr>
              <a:xfrm>
                <a:off x="3072" y="987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840" name="Line 230"/>
              <p:cNvSpPr/>
              <p:nvPr/>
            </p:nvSpPr>
            <p:spPr>
              <a:xfrm>
                <a:off x="3072" y="1015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841" name="Line 231"/>
              <p:cNvSpPr/>
              <p:nvPr/>
            </p:nvSpPr>
            <p:spPr>
              <a:xfrm>
                <a:off x="3072" y="1042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842" name="Line 232"/>
              <p:cNvSpPr/>
              <p:nvPr/>
            </p:nvSpPr>
            <p:spPr>
              <a:xfrm>
                <a:off x="3072" y="107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843" name="Line 233"/>
              <p:cNvSpPr/>
              <p:nvPr/>
            </p:nvSpPr>
            <p:spPr>
              <a:xfrm>
                <a:off x="3072" y="1098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6782" name="Group 234"/>
            <p:cNvGrpSpPr/>
            <p:nvPr/>
          </p:nvGrpSpPr>
          <p:grpSpPr>
            <a:xfrm>
              <a:off x="3284" y="1418"/>
              <a:ext cx="47" cy="103"/>
              <a:chOff x="3072" y="960"/>
              <a:chExt cx="96" cy="138"/>
            </a:xfrm>
          </p:grpSpPr>
          <p:sp>
            <p:nvSpPr>
              <p:cNvPr id="26832" name="Line 235"/>
              <p:cNvSpPr/>
              <p:nvPr/>
            </p:nvSpPr>
            <p:spPr>
              <a:xfrm>
                <a:off x="3072" y="96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833" name="Line 236"/>
              <p:cNvSpPr/>
              <p:nvPr/>
            </p:nvSpPr>
            <p:spPr>
              <a:xfrm>
                <a:off x="3072" y="987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834" name="Line 237"/>
              <p:cNvSpPr/>
              <p:nvPr/>
            </p:nvSpPr>
            <p:spPr>
              <a:xfrm>
                <a:off x="3072" y="1015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835" name="Line 238"/>
              <p:cNvSpPr/>
              <p:nvPr/>
            </p:nvSpPr>
            <p:spPr>
              <a:xfrm>
                <a:off x="3072" y="1042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836" name="Line 239"/>
              <p:cNvSpPr/>
              <p:nvPr/>
            </p:nvSpPr>
            <p:spPr>
              <a:xfrm>
                <a:off x="3072" y="107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837" name="Line 240"/>
              <p:cNvSpPr/>
              <p:nvPr/>
            </p:nvSpPr>
            <p:spPr>
              <a:xfrm>
                <a:off x="3072" y="1098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6783" name="Group 241"/>
            <p:cNvGrpSpPr/>
            <p:nvPr/>
          </p:nvGrpSpPr>
          <p:grpSpPr>
            <a:xfrm>
              <a:off x="3284" y="1521"/>
              <a:ext cx="47" cy="102"/>
              <a:chOff x="3072" y="960"/>
              <a:chExt cx="96" cy="138"/>
            </a:xfrm>
          </p:grpSpPr>
          <p:sp>
            <p:nvSpPr>
              <p:cNvPr id="26826" name="Line 242"/>
              <p:cNvSpPr/>
              <p:nvPr/>
            </p:nvSpPr>
            <p:spPr>
              <a:xfrm>
                <a:off x="3072" y="96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827" name="Line 243"/>
              <p:cNvSpPr/>
              <p:nvPr/>
            </p:nvSpPr>
            <p:spPr>
              <a:xfrm>
                <a:off x="3072" y="987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828" name="Line 244"/>
              <p:cNvSpPr/>
              <p:nvPr/>
            </p:nvSpPr>
            <p:spPr>
              <a:xfrm>
                <a:off x="3072" y="1015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829" name="Line 245"/>
              <p:cNvSpPr/>
              <p:nvPr/>
            </p:nvSpPr>
            <p:spPr>
              <a:xfrm>
                <a:off x="3072" y="1042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830" name="Line 246"/>
              <p:cNvSpPr/>
              <p:nvPr/>
            </p:nvSpPr>
            <p:spPr>
              <a:xfrm>
                <a:off x="3072" y="107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831" name="Line 247"/>
              <p:cNvSpPr/>
              <p:nvPr/>
            </p:nvSpPr>
            <p:spPr>
              <a:xfrm>
                <a:off x="3072" y="1098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6784" name="Group 248"/>
            <p:cNvGrpSpPr/>
            <p:nvPr/>
          </p:nvGrpSpPr>
          <p:grpSpPr>
            <a:xfrm>
              <a:off x="3284" y="1625"/>
              <a:ext cx="47" cy="102"/>
              <a:chOff x="3072" y="960"/>
              <a:chExt cx="96" cy="138"/>
            </a:xfrm>
          </p:grpSpPr>
          <p:sp>
            <p:nvSpPr>
              <p:cNvPr id="26820" name="Line 249"/>
              <p:cNvSpPr/>
              <p:nvPr/>
            </p:nvSpPr>
            <p:spPr>
              <a:xfrm>
                <a:off x="3072" y="96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821" name="Line 250"/>
              <p:cNvSpPr/>
              <p:nvPr/>
            </p:nvSpPr>
            <p:spPr>
              <a:xfrm>
                <a:off x="3072" y="987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822" name="Line 251"/>
              <p:cNvSpPr/>
              <p:nvPr/>
            </p:nvSpPr>
            <p:spPr>
              <a:xfrm>
                <a:off x="3072" y="1015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823" name="Line 252"/>
              <p:cNvSpPr/>
              <p:nvPr/>
            </p:nvSpPr>
            <p:spPr>
              <a:xfrm>
                <a:off x="3072" y="1042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824" name="Line 253"/>
              <p:cNvSpPr/>
              <p:nvPr/>
            </p:nvSpPr>
            <p:spPr>
              <a:xfrm>
                <a:off x="3072" y="107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825" name="Line 254"/>
              <p:cNvSpPr/>
              <p:nvPr/>
            </p:nvSpPr>
            <p:spPr>
              <a:xfrm>
                <a:off x="3072" y="1098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6785" name="Group 255"/>
            <p:cNvGrpSpPr/>
            <p:nvPr/>
          </p:nvGrpSpPr>
          <p:grpSpPr>
            <a:xfrm>
              <a:off x="3284" y="1727"/>
              <a:ext cx="47" cy="103"/>
              <a:chOff x="3072" y="960"/>
              <a:chExt cx="96" cy="138"/>
            </a:xfrm>
          </p:grpSpPr>
          <p:sp>
            <p:nvSpPr>
              <p:cNvPr id="26814" name="Line 256"/>
              <p:cNvSpPr/>
              <p:nvPr/>
            </p:nvSpPr>
            <p:spPr>
              <a:xfrm>
                <a:off x="3072" y="96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815" name="Line 257"/>
              <p:cNvSpPr/>
              <p:nvPr/>
            </p:nvSpPr>
            <p:spPr>
              <a:xfrm>
                <a:off x="3072" y="987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816" name="Line 258"/>
              <p:cNvSpPr/>
              <p:nvPr/>
            </p:nvSpPr>
            <p:spPr>
              <a:xfrm>
                <a:off x="3072" y="1015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817" name="Line 259"/>
              <p:cNvSpPr/>
              <p:nvPr/>
            </p:nvSpPr>
            <p:spPr>
              <a:xfrm>
                <a:off x="3072" y="1042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818" name="Line 260"/>
              <p:cNvSpPr/>
              <p:nvPr/>
            </p:nvSpPr>
            <p:spPr>
              <a:xfrm>
                <a:off x="3072" y="107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819" name="Line 261"/>
              <p:cNvSpPr/>
              <p:nvPr/>
            </p:nvSpPr>
            <p:spPr>
              <a:xfrm>
                <a:off x="3072" y="1098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6786" name="Group 262"/>
            <p:cNvGrpSpPr/>
            <p:nvPr/>
          </p:nvGrpSpPr>
          <p:grpSpPr>
            <a:xfrm>
              <a:off x="3284" y="1829"/>
              <a:ext cx="47" cy="103"/>
              <a:chOff x="3072" y="960"/>
              <a:chExt cx="96" cy="138"/>
            </a:xfrm>
          </p:grpSpPr>
          <p:sp>
            <p:nvSpPr>
              <p:cNvPr id="26808" name="Line 263"/>
              <p:cNvSpPr/>
              <p:nvPr/>
            </p:nvSpPr>
            <p:spPr>
              <a:xfrm>
                <a:off x="3072" y="96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809" name="Line 264"/>
              <p:cNvSpPr/>
              <p:nvPr/>
            </p:nvSpPr>
            <p:spPr>
              <a:xfrm>
                <a:off x="3072" y="987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810" name="Line 265"/>
              <p:cNvSpPr/>
              <p:nvPr/>
            </p:nvSpPr>
            <p:spPr>
              <a:xfrm>
                <a:off x="3072" y="1015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811" name="Line 266"/>
              <p:cNvSpPr/>
              <p:nvPr/>
            </p:nvSpPr>
            <p:spPr>
              <a:xfrm>
                <a:off x="3072" y="1042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812" name="Line 267"/>
              <p:cNvSpPr/>
              <p:nvPr/>
            </p:nvSpPr>
            <p:spPr>
              <a:xfrm>
                <a:off x="3072" y="107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813" name="Line 268"/>
              <p:cNvSpPr/>
              <p:nvPr/>
            </p:nvSpPr>
            <p:spPr>
              <a:xfrm>
                <a:off x="3072" y="1098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6787" name="Group 269"/>
            <p:cNvGrpSpPr/>
            <p:nvPr/>
          </p:nvGrpSpPr>
          <p:grpSpPr>
            <a:xfrm>
              <a:off x="3284" y="1932"/>
              <a:ext cx="47" cy="103"/>
              <a:chOff x="3072" y="960"/>
              <a:chExt cx="96" cy="138"/>
            </a:xfrm>
          </p:grpSpPr>
          <p:sp>
            <p:nvSpPr>
              <p:cNvPr id="26802" name="Line 270"/>
              <p:cNvSpPr/>
              <p:nvPr/>
            </p:nvSpPr>
            <p:spPr>
              <a:xfrm>
                <a:off x="3072" y="96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803" name="Line 271"/>
              <p:cNvSpPr/>
              <p:nvPr/>
            </p:nvSpPr>
            <p:spPr>
              <a:xfrm>
                <a:off x="3072" y="987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804" name="Line 272"/>
              <p:cNvSpPr/>
              <p:nvPr/>
            </p:nvSpPr>
            <p:spPr>
              <a:xfrm>
                <a:off x="3072" y="1015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805" name="Line 273"/>
              <p:cNvSpPr/>
              <p:nvPr/>
            </p:nvSpPr>
            <p:spPr>
              <a:xfrm>
                <a:off x="3072" y="1042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806" name="Line 274"/>
              <p:cNvSpPr/>
              <p:nvPr/>
            </p:nvSpPr>
            <p:spPr>
              <a:xfrm>
                <a:off x="3072" y="107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807" name="Line 275"/>
              <p:cNvSpPr/>
              <p:nvPr/>
            </p:nvSpPr>
            <p:spPr>
              <a:xfrm>
                <a:off x="3072" y="1098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6788" name="Group 276"/>
            <p:cNvGrpSpPr/>
            <p:nvPr/>
          </p:nvGrpSpPr>
          <p:grpSpPr>
            <a:xfrm>
              <a:off x="3284" y="2035"/>
              <a:ext cx="47" cy="103"/>
              <a:chOff x="3072" y="960"/>
              <a:chExt cx="96" cy="138"/>
            </a:xfrm>
          </p:grpSpPr>
          <p:sp>
            <p:nvSpPr>
              <p:cNvPr id="26796" name="Line 277"/>
              <p:cNvSpPr/>
              <p:nvPr/>
            </p:nvSpPr>
            <p:spPr>
              <a:xfrm>
                <a:off x="3072" y="96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97" name="Line 278"/>
              <p:cNvSpPr/>
              <p:nvPr/>
            </p:nvSpPr>
            <p:spPr>
              <a:xfrm>
                <a:off x="3072" y="987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98" name="Line 279"/>
              <p:cNvSpPr/>
              <p:nvPr/>
            </p:nvSpPr>
            <p:spPr>
              <a:xfrm>
                <a:off x="3072" y="1015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99" name="Line 280"/>
              <p:cNvSpPr/>
              <p:nvPr/>
            </p:nvSpPr>
            <p:spPr>
              <a:xfrm>
                <a:off x="3072" y="1042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800" name="Line 281"/>
              <p:cNvSpPr/>
              <p:nvPr/>
            </p:nvSpPr>
            <p:spPr>
              <a:xfrm>
                <a:off x="3072" y="107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801" name="Line 282"/>
              <p:cNvSpPr/>
              <p:nvPr/>
            </p:nvSpPr>
            <p:spPr>
              <a:xfrm>
                <a:off x="3072" y="1098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6789" name="Group 283"/>
            <p:cNvGrpSpPr/>
            <p:nvPr/>
          </p:nvGrpSpPr>
          <p:grpSpPr>
            <a:xfrm>
              <a:off x="3284" y="2138"/>
              <a:ext cx="47" cy="103"/>
              <a:chOff x="3072" y="960"/>
              <a:chExt cx="96" cy="138"/>
            </a:xfrm>
          </p:grpSpPr>
          <p:sp>
            <p:nvSpPr>
              <p:cNvPr id="26790" name="Line 284"/>
              <p:cNvSpPr/>
              <p:nvPr/>
            </p:nvSpPr>
            <p:spPr>
              <a:xfrm>
                <a:off x="3072" y="96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91" name="Line 285"/>
              <p:cNvSpPr/>
              <p:nvPr/>
            </p:nvSpPr>
            <p:spPr>
              <a:xfrm>
                <a:off x="3072" y="987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92" name="Line 286"/>
              <p:cNvSpPr/>
              <p:nvPr/>
            </p:nvSpPr>
            <p:spPr>
              <a:xfrm>
                <a:off x="3072" y="1015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93" name="Line 287"/>
              <p:cNvSpPr/>
              <p:nvPr/>
            </p:nvSpPr>
            <p:spPr>
              <a:xfrm>
                <a:off x="3072" y="1042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94" name="Line 288"/>
              <p:cNvSpPr/>
              <p:nvPr/>
            </p:nvSpPr>
            <p:spPr>
              <a:xfrm>
                <a:off x="3072" y="107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95" name="Line 289"/>
              <p:cNvSpPr/>
              <p:nvPr/>
            </p:nvSpPr>
            <p:spPr>
              <a:xfrm>
                <a:off x="3072" y="1098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</p:grpSp>
      <p:sp>
        <p:nvSpPr>
          <p:cNvPr id="26634" name="Line 309"/>
          <p:cNvSpPr/>
          <p:nvPr/>
        </p:nvSpPr>
        <p:spPr>
          <a:xfrm>
            <a:off x="5638800" y="4314825"/>
            <a:ext cx="0" cy="2009775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6635" name="Line 310"/>
          <p:cNvSpPr/>
          <p:nvPr/>
        </p:nvSpPr>
        <p:spPr>
          <a:xfrm>
            <a:off x="7620000" y="4314825"/>
            <a:ext cx="0" cy="2009775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6636" name="Oval 311"/>
          <p:cNvSpPr/>
          <p:nvPr/>
        </p:nvSpPr>
        <p:spPr>
          <a:xfrm>
            <a:off x="5629275" y="6040438"/>
            <a:ext cx="1981200" cy="568325"/>
          </a:xfrm>
          <a:prstGeom prst="ellipse">
            <a:avLst/>
          </a:prstGeom>
          <a:solidFill>
            <a:srgbClr val="FFA7D3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lIns="0" tIns="0" rIns="0" bIns="0" anchor="ctr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zh-CN" sz="2400" b="1" dirty="0">
              <a:solidFill>
                <a:srgbClr val="002EC2"/>
              </a:solidFill>
            </a:endParaRPr>
          </a:p>
        </p:txBody>
      </p:sp>
      <p:sp>
        <p:nvSpPr>
          <p:cNvPr id="26637" name="Rectangle 313"/>
          <p:cNvSpPr/>
          <p:nvPr/>
        </p:nvSpPr>
        <p:spPr>
          <a:xfrm>
            <a:off x="5629275" y="4940300"/>
            <a:ext cx="1981200" cy="1406525"/>
          </a:xfrm>
          <a:prstGeom prst="rect">
            <a:avLst/>
          </a:prstGeom>
          <a:solidFill>
            <a:srgbClr val="FF99CC">
              <a:alpha val="50195"/>
            </a:srgbClr>
          </a:solidFill>
          <a:ln w="9525">
            <a:noFill/>
          </a:ln>
        </p:spPr>
        <p:txBody>
          <a:bodyPr lIns="0" tIns="0" rIns="0" bIns="0" anchor="ctr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zh-CN" sz="2400" b="1" dirty="0">
              <a:solidFill>
                <a:srgbClr val="002EC2"/>
              </a:solidFill>
            </a:endParaRPr>
          </a:p>
        </p:txBody>
      </p:sp>
      <p:sp>
        <p:nvSpPr>
          <p:cNvPr id="12627" name="AutoShape 339"/>
          <p:cNvSpPr/>
          <p:nvPr/>
        </p:nvSpPr>
        <p:spPr>
          <a:xfrm>
            <a:off x="7315200" y="138113"/>
            <a:ext cx="1371600" cy="1023937"/>
          </a:xfrm>
          <a:prstGeom prst="cloudCallout">
            <a:avLst>
              <a:gd name="adj1" fmla="val -70139"/>
              <a:gd name="adj2" fmla="val 90310"/>
            </a:avLst>
          </a:prstGeom>
          <a:solidFill>
            <a:srgbClr val="FFCC00"/>
          </a:solidFill>
          <a:ln w="9525">
            <a:noFill/>
          </a:ln>
        </p:spPr>
        <p:txBody>
          <a:bodyPr lIns="0" tIns="0" rIns="0" bIns="0"/>
          <a:lstStyle/>
          <a:p>
            <a:pPr algn="ctr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400" b="1" dirty="0">
                <a:solidFill>
                  <a:srgbClr val="002EC2"/>
                </a:solidFill>
              </a:rPr>
              <a:t>正确！</a:t>
            </a:r>
          </a:p>
        </p:txBody>
      </p:sp>
      <p:sp>
        <p:nvSpPr>
          <p:cNvPr id="12628" name="AutoShape 340"/>
          <p:cNvSpPr/>
          <p:nvPr/>
        </p:nvSpPr>
        <p:spPr>
          <a:xfrm>
            <a:off x="2971800" y="225425"/>
            <a:ext cx="1381125" cy="860425"/>
          </a:xfrm>
          <a:prstGeom prst="cloudCallout">
            <a:avLst>
              <a:gd name="adj1" fmla="val -73102"/>
              <a:gd name="adj2" fmla="val 109593"/>
            </a:avLst>
          </a:prstGeom>
          <a:solidFill>
            <a:srgbClr val="FFFF99"/>
          </a:solidFill>
          <a:ln w="9525">
            <a:noFill/>
          </a:ln>
        </p:spPr>
        <p:txBody>
          <a:bodyPr lIns="0" tIns="0" rIns="0" bIns="0"/>
          <a:lstStyle/>
          <a:p>
            <a:pPr algn="ctr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400" b="1" dirty="0">
                <a:solidFill>
                  <a:srgbClr val="002EC2"/>
                </a:solidFill>
              </a:rPr>
              <a:t>错误！</a:t>
            </a:r>
          </a:p>
        </p:txBody>
      </p:sp>
      <p:grpSp>
        <p:nvGrpSpPr>
          <p:cNvPr id="12614" name="Group 341"/>
          <p:cNvGrpSpPr/>
          <p:nvPr/>
        </p:nvGrpSpPr>
        <p:grpSpPr>
          <a:xfrm>
            <a:off x="1697038" y="395288"/>
            <a:ext cx="441325" cy="4583112"/>
            <a:chOff x="3108" y="185"/>
            <a:chExt cx="278" cy="2480"/>
          </a:xfrm>
        </p:grpSpPr>
        <p:grpSp>
          <p:nvGrpSpPr>
            <p:cNvPr id="26643" name="Group 342"/>
            <p:cNvGrpSpPr/>
            <p:nvPr/>
          </p:nvGrpSpPr>
          <p:grpSpPr>
            <a:xfrm>
              <a:off x="3108" y="185"/>
              <a:ext cx="211" cy="2480"/>
              <a:chOff x="2400" y="384"/>
              <a:chExt cx="336" cy="3552"/>
            </a:xfrm>
          </p:grpSpPr>
          <p:sp>
            <p:nvSpPr>
              <p:cNvPr id="26767" name="AutoShape 343"/>
              <p:cNvSpPr/>
              <p:nvPr/>
            </p:nvSpPr>
            <p:spPr>
              <a:xfrm>
                <a:off x="2400" y="720"/>
                <a:ext cx="336" cy="2928"/>
              </a:xfrm>
              <a:prstGeom prst="roundRect">
                <a:avLst>
                  <a:gd name="adj" fmla="val 16667"/>
                </a:avLst>
              </a:prstGeom>
              <a:solidFill>
                <a:schemeClr val="bg1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fontAlgn="base">
                  <a:spcBef>
                    <a:spcPct val="5000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endParaRPr lang="zh-CN" altLang="zh-CN" sz="2400" b="1" dirty="0">
                  <a:solidFill>
                    <a:srgbClr val="002EC2"/>
                  </a:solidFill>
                </a:endParaRPr>
              </a:p>
            </p:txBody>
          </p:sp>
          <p:sp>
            <p:nvSpPr>
              <p:cNvPr id="26768" name="AutoShape 344"/>
              <p:cNvSpPr/>
              <p:nvPr/>
            </p:nvSpPr>
            <p:spPr>
              <a:xfrm>
                <a:off x="2518" y="912"/>
                <a:ext cx="48" cy="2736"/>
              </a:xfrm>
              <a:prstGeom prst="roundRect">
                <a:avLst>
                  <a:gd name="adj" fmla="val 16667"/>
                </a:avLst>
              </a:prstGeom>
              <a:solidFill>
                <a:schemeClr val="bg1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fontAlgn="base">
                  <a:spcBef>
                    <a:spcPct val="5000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endParaRPr lang="zh-CN" altLang="zh-CN" sz="2400" b="1" dirty="0">
                  <a:solidFill>
                    <a:srgbClr val="002EC2"/>
                  </a:solidFill>
                </a:endParaRPr>
              </a:p>
            </p:txBody>
          </p:sp>
          <p:sp>
            <p:nvSpPr>
              <p:cNvPr id="26769" name="AutoShape 345"/>
              <p:cNvSpPr/>
              <p:nvPr/>
            </p:nvSpPr>
            <p:spPr>
              <a:xfrm>
                <a:off x="2518" y="2492"/>
                <a:ext cx="48" cy="1152"/>
              </a:xfrm>
              <a:prstGeom prst="roundRect">
                <a:avLst>
                  <a:gd name="adj" fmla="val 16667"/>
                </a:avLst>
              </a:prstGeom>
              <a:solidFill>
                <a:srgbClr val="FF0000"/>
              </a:solidFill>
              <a:ln w="9525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endParaRPr lang="zh-CN" altLang="zh-CN" sz="2400" b="1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26770" name="AutoShape 346"/>
              <p:cNvSpPr/>
              <p:nvPr/>
            </p:nvSpPr>
            <p:spPr>
              <a:xfrm>
                <a:off x="2400" y="384"/>
                <a:ext cx="336" cy="336"/>
              </a:xfrm>
              <a:custGeom>
                <a:avLst/>
                <a:gdLst>
                  <a:gd name="txL" fmla="*/ 0 w 21600"/>
                  <a:gd name="txT" fmla="*/ 0 h 21600"/>
                  <a:gd name="txR" fmla="*/ 21600 w 21600"/>
                  <a:gd name="txB" fmla="*/ 21600 h 21600"/>
                </a:gdLst>
                <a:ahLst/>
                <a:cxnLst>
                  <a:cxn ang="0">
                    <a:pos x="0" y="10800"/>
                  </a:cxn>
                  <a:cxn ang="0">
                    <a:pos x="10800" y="0"/>
                  </a:cxn>
                  <a:cxn ang="0">
                    <a:pos x="21600" y="10800"/>
                  </a:cxn>
                  <a:cxn ang="0">
                    <a:pos x="10800" y="21600"/>
                  </a:cxn>
                  <a:cxn ang="0">
                    <a:pos x="0" y="10800"/>
                  </a:cxn>
                  <a:cxn ang="0">
                    <a:pos x="5400" y="10800"/>
                  </a:cxn>
                  <a:cxn ang="0">
                    <a:pos x="10800" y="16200"/>
                  </a:cxn>
                  <a:cxn ang="0">
                    <a:pos x="16200" y="10800"/>
                  </a:cxn>
                  <a:cxn ang="0">
                    <a:pos x="10800" y="5400"/>
                  </a:cxn>
                  <a:cxn ang="0">
                    <a:pos x="5400" y="10800"/>
                  </a:cxn>
                </a:cxnLst>
                <a:rect l="txL" t="txT" r="txR" b="txB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solidFill>
                <a:schemeClr val="bg1">
                  <a:alpha val="100000"/>
                </a:schemeClr>
              </a:solidFill>
              <a:ln w="9525" cap="flat" cmpd="sng">
                <a:solidFill>
                  <a:schemeClr val="tx1">
                    <a:alpha val="100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endParaRPr lang="zh-CN" altLang="en-US" sz="3600" b="1">
                  <a:solidFill>
                    <a:srgbClr val="002EC2"/>
                  </a:solidFill>
                  <a:ea typeface="楷体_GB2312" pitchFamily="49" charset="-122"/>
                </a:endParaRPr>
              </a:p>
            </p:txBody>
          </p:sp>
          <p:sp>
            <p:nvSpPr>
              <p:cNvPr id="26771" name="AutoShape 347"/>
              <p:cNvSpPr/>
              <p:nvPr/>
            </p:nvSpPr>
            <p:spPr>
              <a:xfrm>
                <a:off x="2448" y="3600"/>
                <a:ext cx="192" cy="336"/>
              </a:xfrm>
              <a:prstGeom prst="roundRect">
                <a:avLst>
                  <a:gd name="adj" fmla="val 16667"/>
                </a:avLst>
              </a:prstGeom>
              <a:solidFill>
                <a:srgbClr val="FF0000"/>
              </a:solidFill>
              <a:ln w="9525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fontAlgn="base">
                  <a:spcBef>
                    <a:spcPct val="5000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endParaRPr lang="zh-CN" altLang="zh-CN" sz="2400" b="1" dirty="0">
                  <a:solidFill>
                    <a:srgbClr val="002EC2"/>
                  </a:solidFill>
                </a:endParaRPr>
              </a:p>
            </p:txBody>
          </p:sp>
        </p:grpSp>
        <p:sp>
          <p:nvSpPr>
            <p:cNvPr id="26644" name="Text Box 348"/>
            <p:cNvSpPr txBox="1"/>
            <p:nvPr/>
          </p:nvSpPr>
          <p:spPr>
            <a:xfrm>
              <a:off x="3108" y="396"/>
              <a:ext cx="278" cy="24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altLang="zh-CN" sz="2400" b="1" dirty="0">
                  <a:solidFill>
                    <a:srgbClr val="002EC2"/>
                  </a:solidFill>
                  <a:ea typeface="楷体_GB2312" pitchFamily="49" charset="-122"/>
                  <a:cs typeface="Times New Roman" panose="02020603050405020304" pitchFamily="18" charset="0"/>
                </a:rPr>
                <a:t>°c</a:t>
              </a:r>
              <a:endParaRPr lang="en-US" altLang="zh-CN" sz="2400" b="1" dirty="0">
                <a:solidFill>
                  <a:srgbClr val="002EC2"/>
                </a:solidFill>
              </a:endParaRPr>
            </a:p>
          </p:txBody>
        </p:sp>
        <p:grpSp>
          <p:nvGrpSpPr>
            <p:cNvPr id="26645" name="Group 349"/>
            <p:cNvGrpSpPr/>
            <p:nvPr/>
          </p:nvGrpSpPr>
          <p:grpSpPr>
            <a:xfrm>
              <a:off x="3261" y="698"/>
              <a:ext cx="70" cy="1543"/>
              <a:chOff x="3648" y="1152"/>
              <a:chExt cx="107" cy="2304"/>
            </a:xfrm>
          </p:grpSpPr>
          <p:sp>
            <p:nvSpPr>
              <p:cNvPr id="26751" name="Line 350"/>
              <p:cNvSpPr/>
              <p:nvPr/>
            </p:nvSpPr>
            <p:spPr>
              <a:xfrm>
                <a:off x="3648" y="1305"/>
                <a:ext cx="107" cy="1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52" name="Line 351"/>
              <p:cNvSpPr/>
              <p:nvPr/>
            </p:nvSpPr>
            <p:spPr>
              <a:xfrm>
                <a:off x="3659" y="1613"/>
                <a:ext cx="96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53" name="Line 352"/>
              <p:cNvSpPr/>
              <p:nvPr/>
            </p:nvSpPr>
            <p:spPr>
              <a:xfrm>
                <a:off x="3659" y="1767"/>
                <a:ext cx="96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54" name="Line 353"/>
              <p:cNvSpPr/>
              <p:nvPr/>
            </p:nvSpPr>
            <p:spPr>
              <a:xfrm>
                <a:off x="3659" y="1920"/>
                <a:ext cx="96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55" name="Line 354"/>
              <p:cNvSpPr/>
              <p:nvPr/>
            </p:nvSpPr>
            <p:spPr>
              <a:xfrm>
                <a:off x="3659" y="2074"/>
                <a:ext cx="96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56" name="Line 355"/>
              <p:cNvSpPr/>
              <p:nvPr/>
            </p:nvSpPr>
            <p:spPr>
              <a:xfrm>
                <a:off x="3659" y="2227"/>
                <a:ext cx="96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57" name="Line 356"/>
              <p:cNvSpPr/>
              <p:nvPr/>
            </p:nvSpPr>
            <p:spPr>
              <a:xfrm>
                <a:off x="3659" y="2381"/>
                <a:ext cx="96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58" name="Line 357"/>
              <p:cNvSpPr/>
              <p:nvPr/>
            </p:nvSpPr>
            <p:spPr>
              <a:xfrm>
                <a:off x="3659" y="2534"/>
                <a:ext cx="96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59" name="Line 358"/>
              <p:cNvSpPr/>
              <p:nvPr/>
            </p:nvSpPr>
            <p:spPr>
              <a:xfrm>
                <a:off x="3659" y="2688"/>
                <a:ext cx="96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60" name="Line 359"/>
              <p:cNvSpPr/>
              <p:nvPr/>
            </p:nvSpPr>
            <p:spPr>
              <a:xfrm>
                <a:off x="3659" y="1152"/>
                <a:ext cx="96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61" name="Line 360"/>
              <p:cNvSpPr/>
              <p:nvPr/>
            </p:nvSpPr>
            <p:spPr>
              <a:xfrm>
                <a:off x="3659" y="2841"/>
                <a:ext cx="96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62" name="Line 361"/>
              <p:cNvSpPr/>
              <p:nvPr/>
            </p:nvSpPr>
            <p:spPr>
              <a:xfrm>
                <a:off x="3659" y="1460"/>
                <a:ext cx="96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63" name="Line 362"/>
              <p:cNvSpPr/>
              <p:nvPr/>
            </p:nvSpPr>
            <p:spPr>
              <a:xfrm>
                <a:off x="3659" y="2995"/>
                <a:ext cx="96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64" name="Line 363"/>
              <p:cNvSpPr/>
              <p:nvPr/>
            </p:nvSpPr>
            <p:spPr>
              <a:xfrm>
                <a:off x="3659" y="3148"/>
                <a:ext cx="96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65" name="Line 364"/>
              <p:cNvSpPr/>
              <p:nvPr/>
            </p:nvSpPr>
            <p:spPr>
              <a:xfrm>
                <a:off x="3659" y="3302"/>
                <a:ext cx="96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66" name="Line 365"/>
              <p:cNvSpPr/>
              <p:nvPr/>
            </p:nvSpPr>
            <p:spPr>
              <a:xfrm>
                <a:off x="3659" y="3456"/>
                <a:ext cx="96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6646" name="Group 366"/>
            <p:cNvGrpSpPr/>
            <p:nvPr/>
          </p:nvGrpSpPr>
          <p:grpSpPr>
            <a:xfrm>
              <a:off x="3284" y="698"/>
              <a:ext cx="47" cy="103"/>
              <a:chOff x="3072" y="960"/>
              <a:chExt cx="96" cy="138"/>
            </a:xfrm>
          </p:grpSpPr>
          <p:sp>
            <p:nvSpPr>
              <p:cNvPr id="26745" name="Line 367"/>
              <p:cNvSpPr/>
              <p:nvPr/>
            </p:nvSpPr>
            <p:spPr>
              <a:xfrm>
                <a:off x="3072" y="96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46" name="Line 368"/>
              <p:cNvSpPr/>
              <p:nvPr/>
            </p:nvSpPr>
            <p:spPr>
              <a:xfrm>
                <a:off x="3072" y="987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47" name="Line 369"/>
              <p:cNvSpPr/>
              <p:nvPr/>
            </p:nvSpPr>
            <p:spPr>
              <a:xfrm>
                <a:off x="3072" y="1015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48" name="Line 370"/>
              <p:cNvSpPr/>
              <p:nvPr/>
            </p:nvSpPr>
            <p:spPr>
              <a:xfrm>
                <a:off x="3072" y="1042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49" name="Line 371"/>
              <p:cNvSpPr/>
              <p:nvPr/>
            </p:nvSpPr>
            <p:spPr>
              <a:xfrm>
                <a:off x="3072" y="107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50" name="Line 372"/>
              <p:cNvSpPr/>
              <p:nvPr/>
            </p:nvSpPr>
            <p:spPr>
              <a:xfrm>
                <a:off x="3072" y="1098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6647" name="Group 373"/>
            <p:cNvGrpSpPr/>
            <p:nvPr/>
          </p:nvGrpSpPr>
          <p:grpSpPr>
            <a:xfrm>
              <a:off x="3284" y="801"/>
              <a:ext cx="47" cy="102"/>
              <a:chOff x="3072" y="960"/>
              <a:chExt cx="96" cy="138"/>
            </a:xfrm>
          </p:grpSpPr>
          <p:sp>
            <p:nvSpPr>
              <p:cNvPr id="26739" name="Line 374"/>
              <p:cNvSpPr/>
              <p:nvPr/>
            </p:nvSpPr>
            <p:spPr>
              <a:xfrm>
                <a:off x="3072" y="96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40" name="Line 375"/>
              <p:cNvSpPr/>
              <p:nvPr/>
            </p:nvSpPr>
            <p:spPr>
              <a:xfrm>
                <a:off x="3072" y="987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41" name="Line 376"/>
              <p:cNvSpPr/>
              <p:nvPr/>
            </p:nvSpPr>
            <p:spPr>
              <a:xfrm>
                <a:off x="3072" y="1015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42" name="Line 377"/>
              <p:cNvSpPr/>
              <p:nvPr/>
            </p:nvSpPr>
            <p:spPr>
              <a:xfrm>
                <a:off x="3072" y="1042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43" name="Line 378"/>
              <p:cNvSpPr/>
              <p:nvPr/>
            </p:nvSpPr>
            <p:spPr>
              <a:xfrm>
                <a:off x="3072" y="107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44" name="Line 379"/>
              <p:cNvSpPr/>
              <p:nvPr/>
            </p:nvSpPr>
            <p:spPr>
              <a:xfrm>
                <a:off x="3072" y="1098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6648" name="Group 380"/>
            <p:cNvGrpSpPr/>
            <p:nvPr/>
          </p:nvGrpSpPr>
          <p:grpSpPr>
            <a:xfrm>
              <a:off x="3284" y="903"/>
              <a:ext cx="47" cy="103"/>
              <a:chOff x="3072" y="960"/>
              <a:chExt cx="96" cy="138"/>
            </a:xfrm>
          </p:grpSpPr>
          <p:sp>
            <p:nvSpPr>
              <p:cNvPr id="26733" name="Line 381"/>
              <p:cNvSpPr/>
              <p:nvPr/>
            </p:nvSpPr>
            <p:spPr>
              <a:xfrm>
                <a:off x="3072" y="96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34" name="Line 382"/>
              <p:cNvSpPr/>
              <p:nvPr/>
            </p:nvSpPr>
            <p:spPr>
              <a:xfrm>
                <a:off x="3072" y="987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35" name="Line 383"/>
              <p:cNvSpPr/>
              <p:nvPr/>
            </p:nvSpPr>
            <p:spPr>
              <a:xfrm>
                <a:off x="3072" y="1015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36" name="Line 384"/>
              <p:cNvSpPr/>
              <p:nvPr/>
            </p:nvSpPr>
            <p:spPr>
              <a:xfrm>
                <a:off x="3072" y="1042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37" name="Line 385"/>
              <p:cNvSpPr/>
              <p:nvPr/>
            </p:nvSpPr>
            <p:spPr>
              <a:xfrm>
                <a:off x="3072" y="107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38" name="Line 386"/>
              <p:cNvSpPr/>
              <p:nvPr/>
            </p:nvSpPr>
            <p:spPr>
              <a:xfrm>
                <a:off x="3072" y="1098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6649" name="Group 387"/>
            <p:cNvGrpSpPr/>
            <p:nvPr/>
          </p:nvGrpSpPr>
          <p:grpSpPr>
            <a:xfrm>
              <a:off x="3284" y="1006"/>
              <a:ext cx="47" cy="103"/>
              <a:chOff x="3072" y="960"/>
              <a:chExt cx="96" cy="138"/>
            </a:xfrm>
          </p:grpSpPr>
          <p:sp>
            <p:nvSpPr>
              <p:cNvPr id="26727" name="Line 388"/>
              <p:cNvSpPr/>
              <p:nvPr/>
            </p:nvSpPr>
            <p:spPr>
              <a:xfrm>
                <a:off x="3072" y="96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28" name="Line 389"/>
              <p:cNvSpPr/>
              <p:nvPr/>
            </p:nvSpPr>
            <p:spPr>
              <a:xfrm>
                <a:off x="3072" y="987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29" name="Line 390"/>
              <p:cNvSpPr/>
              <p:nvPr/>
            </p:nvSpPr>
            <p:spPr>
              <a:xfrm>
                <a:off x="3072" y="1015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30" name="Line 391"/>
              <p:cNvSpPr/>
              <p:nvPr/>
            </p:nvSpPr>
            <p:spPr>
              <a:xfrm>
                <a:off x="3072" y="1042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31" name="Line 392"/>
              <p:cNvSpPr/>
              <p:nvPr/>
            </p:nvSpPr>
            <p:spPr>
              <a:xfrm>
                <a:off x="3072" y="107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32" name="Line 393"/>
              <p:cNvSpPr/>
              <p:nvPr/>
            </p:nvSpPr>
            <p:spPr>
              <a:xfrm>
                <a:off x="3072" y="1098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6650" name="Group 394"/>
            <p:cNvGrpSpPr/>
            <p:nvPr/>
          </p:nvGrpSpPr>
          <p:grpSpPr>
            <a:xfrm>
              <a:off x="3284" y="1110"/>
              <a:ext cx="47" cy="102"/>
              <a:chOff x="3072" y="960"/>
              <a:chExt cx="96" cy="138"/>
            </a:xfrm>
          </p:grpSpPr>
          <p:sp>
            <p:nvSpPr>
              <p:cNvPr id="26721" name="Line 395"/>
              <p:cNvSpPr/>
              <p:nvPr/>
            </p:nvSpPr>
            <p:spPr>
              <a:xfrm>
                <a:off x="3072" y="96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22" name="Line 396"/>
              <p:cNvSpPr/>
              <p:nvPr/>
            </p:nvSpPr>
            <p:spPr>
              <a:xfrm>
                <a:off x="3072" y="987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23" name="Line 397"/>
              <p:cNvSpPr/>
              <p:nvPr/>
            </p:nvSpPr>
            <p:spPr>
              <a:xfrm>
                <a:off x="3072" y="1015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24" name="Line 398"/>
              <p:cNvSpPr/>
              <p:nvPr/>
            </p:nvSpPr>
            <p:spPr>
              <a:xfrm>
                <a:off x="3072" y="1042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25" name="Line 399"/>
              <p:cNvSpPr/>
              <p:nvPr/>
            </p:nvSpPr>
            <p:spPr>
              <a:xfrm>
                <a:off x="3072" y="107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26" name="Line 400"/>
              <p:cNvSpPr/>
              <p:nvPr/>
            </p:nvSpPr>
            <p:spPr>
              <a:xfrm>
                <a:off x="3072" y="1098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6651" name="Group 401"/>
            <p:cNvGrpSpPr/>
            <p:nvPr/>
          </p:nvGrpSpPr>
          <p:grpSpPr>
            <a:xfrm>
              <a:off x="3284" y="1212"/>
              <a:ext cx="47" cy="103"/>
              <a:chOff x="3072" y="960"/>
              <a:chExt cx="96" cy="138"/>
            </a:xfrm>
          </p:grpSpPr>
          <p:sp>
            <p:nvSpPr>
              <p:cNvPr id="26715" name="Line 402"/>
              <p:cNvSpPr/>
              <p:nvPr/>
            </p:nvSpPr>
            <p:spPr>
              <a:xfrm>
                <a:off x="3072" y="96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16" name="Line 403"/>
              <p:cNvSpPr/>
              <p:nvPr/>
            </p:nvSpPr>
            <p:spPr>
              <a:xfrm>
                <a:off x="3072" y="987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17" name="Line 404"/>
              <p:cNvSpPr/>
              <p:nvPr/>
            </p:nvSpPr>
            <p:spPr>
              <a:xfrm>
                <a:off x="3072" y="1015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18" name="Line 405"/>
              <p:cNvSpPr/>
              <p:nvPr/>
            </p:nvSpPr>
            <p:spPr>
              <a:xfrm>
                <a:off x="3072" y="1042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19" name="Line 406"/>
              <p:cNvSpPr/>
              <p:nvPr/>
            </p:nvSpPr>
            <p:spPr>
              <a:xfrm>
                <a:off x="3072" y="107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20" name="Line 407"/>
              <p:cNvSpPr/>
              <p:nvPr/>
            </p:nvSpPr>
            <p:spPr>
              <a:xfrm>
                <a:off x="3072" y="1098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6652" name="Group 408"/>
            <p:cNvGrpSpPr/>
            <p:nvPr/>
          </p:nvGrpSpPr>
          <p:grpSpPr>
            <a:xfrm>
              <a:off x="3284" y="1316"/>
              <a:ext cx="47" cy="102"/>
              <a:chOff x="3072" y="960"/>
              <a:chExt cx="96" cy="138"/>
            </a:xfrm>
          </p:grpSpPr>
          <p:sp>
            <p:nvSpPr>
              <p:cNvPr id="26709" name="Line 409"/>
              <p:cNvSpPr/>
              <p:nvPr/>
            </p:nvSpPr>
            <p:spPr>
              <a:xfrm>
                <a:off x="3072" y="96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10" name="Line 410"/>
              <p:cNvSpPr/>
              <p:nvPr/>
            </p:nvSpPr>
            <p:spPr>
              <a:xfrm>
                <a:off x="3072" y="987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11" name="Line 411"/>
              <p:cNvSpPr/>
              <p:nvPr/>
            </p:nvSpPr>
            <p:spPr>
              <a:xfrm>
                <a:off x="3072" y="1015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12" name="Line 412"/>
              <p:cNvSpPr/>
              <p:nvPr/>
            </p:nvSpPr>
            <p:spPr>
              <a:xfrm>
                <a:off x="3072" y="1042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13" name="Line 413"/>
              <p:cNvSpPr/>
              <p:nvPr/>
            </p:nvSpPr>
            <p:spPr>
              <a:xfrm>
                <a:off x="3072" y="107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14" name="Line 414"/>
              <p:cNvSpPr/>
              <p:nvPr/>
            </p:nvSpPr>
            <p:spPr>
              <a:xfrm>
                <a:off x="3072" y="1098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6653" name="Group 415"/>
            <p:cNvGrpSpPr/>
            <p:nvPr/>
          </p:nvGrpSpPr>
          <p:grpSpPr>
            <a:xfrm>
              <a:off x="3284" y="1418"/>
              <a:ext cx="47" cy="103"/>
              <a:chOff x="3072" y="960"/>
              <a:chExt cx="96" cy="138"/>
            </a:xfrm>
          </p:grpSpPr>
          <p:sp>
            <p:nvSpPr>
              <p:cNvPr id="26703" name="Line 416"/>
              <p:cNvSpPr/>
              <p:nvPr/>
            </p:nvSpPr>
            <p:spPr>
              <a:xfrm>
                <a:off x="3072" y="96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04" name="Line 417"/>
              <p:cNvSpPr/>
              <p:nvPr/>
            </p:nvSpPr>
            <p:spPr>
              <a:xfrm>
                <a:off x="3072" y="987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05" name="Line 418"/>
              <p:cNvSpPr/>
              <p:nvPr/>
            </p:nvSpPr>
            <p:spPr>
              <a:xfrm>
                <a:off x="3072" y="1015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06" name="Line 419"/>
              <p:cNvSpPr/>
              <p:nvPr/>
            </p:nvSpPr>
            <p:spPr>
              <a:xfrm>
                <a:off x="3072" y="1042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07" name="Line 420"/>
              <p:cNvSpPr/>
              <p:nvPr/>
            </p:nvSpPr>
            <p:spPr>
              <a:xfrm>
                <a:off x="3072" y="107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08" name="Line 421"/>
              <p:cNvSpPr/>
              <p:nvPr/>
            </p:nvSpPr>
            <p:spPr>
              <a:xfrm>
                <a:off x="3072" y="1098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6654" name="Group 422"/>
            <p:cNvGrpSpPr/>
            <p:nvPr/>
          </p:nvGrpSpPr>
          <p:grpSpPr>
            <a:xfrm>
              <a:off x="3284" y="1521"/>
              <a:ext cx="47" cy="102"/>
              <a:chOff x="3072" y="960"/>
              <a:chExt cx="96" cy="138"/>
            </a:xfrm>
          </p:grpSpPr>
          <p:sp>
            <p:nvSpPr>
              <p:cNvPr id="26697" name="Line 423"/>
              <p:cNvSpPr/>
              <p:nvPr/>
            </p:nvSpPr>
            <p:spPr>
              <a:xfrm>
                <a:off x="3072" y="96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698" name="Line 424"/>
              <p:cNvSpPr/>
              <p:nvPr/>
            </p:nvSpPr>
            <p:spPr>
              <a:xfrm>
                <a:off x="3072" y="987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699" name="Line 425"/>
              <p:cNvSpPr/>
              <p:nvPr/>
            </p:nvSpPr>
            <p:spPr>
              <a:xfrm>
                <a:off x="3072" y="1015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00" name="Line 426"/>
              <p:cNvSpPr/>
              <p:nvPr/>
            </p:nvSpPr>
            <p:spPr>
              <a:xfrm>
                <a:off x="3072" y="1042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01" name="Line 427"/>
              <p:cNvSpPr/>
              <p:nvPr/>
            </p:nvSpPr>
            <p:spPr>
              <a:xfrm>
                <a:off x="3072" y="107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02" name="Line 428"/>
              <p:cNvSpPr/>
              <p:nvPr/>
            </p:nvSpPr>
            <p:spPr>
              <a:xfrm>
                <a:off x="3072" y="1098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6655" name="Group 429"/>
            <p:cNvGrpSpPr/>
            <p:nvPr/>
          </p:nvGrpSpPr>
          <p:grpSpPr>
            <a:xfrm>
              <a:off x="3284" y="1625"/>
              <a:ext cx="47" cy="102"/>
              <a:chOff x="3072" y="960"/>
              <a:chExt cx="96" cy="138"/>
            </a:xfrm>
          </p:grpSpPr>
          <p:sp>
            <p:nvSpPr>
              <p:cNvPr id="26691" name="Line 430"/>
              <p:cNvSpPr/>
              <p:nvPr/>
            </p:nvSpPr>
            <p:spPr>
              <a:xfrm>
                <a:off x="3072" y="96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692" name="Line 431"/>
              <p:cNvSpPr/>
              <p:nvPr/>
            </p:nvSpPr>
            <p:spPr>
              <a:xfrm>
                <a:off x="3072" y="987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693" name="Line 432"/>
              <p:cNvSpPr/>
              <p:nvPr/>
            </p:nvSpPr>
            <p:spPr>
              <a:xfrm>
                <a:off x="3072" y="1015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694" name="Line 433"/>
              <p:cNvSpPr/>
              <p:nvPr/>
            </p:nvSpPr>
            <p:spPr>
              <a:xfrm>
                <a:off x="3072" y="1042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695" name="Line 434"/>
              <p:cNvSpPr/>
              <p:nvPr/>
            </p:nvSpPr>
            <p:spPr>
              <a:xfrm>
                <a:off x="3072" y="107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696" name="Line 435"/>
              <p:cNvSpPr/>
              <p:nvPr/>
            </p:nvSpPr>
            <p:spPr>
              <a:xfrm>
                <a:off x="3072" y="1098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6656" name="Group 436"/>
            <p:cNvGrpSpPr/>
            <p:nvPr/>
          </p:nvGrpSpPr>
          <p:grpSpPr>
            <a:xfrm>
              <a:off x="3284" y="1727"/>
              <a:ext cx="47" cy="103"/>
              <a:chOff x="3072" y="960"/>
              <a:chExt cx="96" cy="138"/>
            </a:xfrm>
          </p:grpSpPr>
          <p:sp>
            <p:nvSpPr>
              <p:cNvPr id="26685" name="Line 437"/>
              <p:cNvSpPr/>
              <p:nvPr/>
            </p:nvSpPr>
            <p:spPr>
              <a:xfrm>
                <a:off x="3072" y="96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686" name="Line 438"/>
              <p:cNvSpPr/>
              <p:nvPr/>
            </p:nvSpPr>
            <p:spPr>
              <a:xfrm>
                <a:off x="3072" y="987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687" name="Line 439"/>
              <p:cNvSpPr/>
              <p:nvPr/>
            </p:nvSpPr>
            <p:spPr>
              <a:xfrm>
                <a:off x="3072" y="1015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688" name="Line 440"/>
              <p:cNvSpPr/>
              <p:nvPr/>
            </p:nvSpPr>
            <p:spPr>
              <a:xfrm>
                <a:off x="3072" y="1042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689" name="Line 441"/>
              <p:cNvSpPr/>
              <p:nvPr/>
            </p:nvSpPr>
            <p:spPr>
              <a:xfrm>
                <a:off x="3072" y="107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690" name="Line 442"/>
              <p:cNvSpPr/>
              <p:nvPr/>
            </p:nvSpPr>
            <p:spPr>
              <a:xfrm>
                <a:off x="3072" y="1098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6657" name="Group 443"/>
            <p:cNvGrpSpPr/>
            <p:nvPr/>
          </p:nvGrpSpPr>
          <p:grpSpPr>
            <a:xfrm>
              <a:off x="3284" y="1829"/>
              <a:ext cx="47" cy="103"/>
              <a:chOff x="3072" y="960"/>
              <a:chExt cx="96" cy="138"/>
            </a:xfrm>
          </p:grpSpPr>
          <p:sp>
            <p:nvSpPr>
              <p:cNvPr id="26679" name="Line 444"/>
              <p:cNvSpPr/>
              <p:nvPr/>
            </p:nvSpPr>
            <p:spPr>
              <a:xfrm>
                <a:off x="3072" y="96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680" name="Line 445"/>
              <p:cNvSpPr/>
              <p:nvPr/>
            </p:nvSpPr>
            <p:spPr>
              <a:xfrm>
                <a:off x="3072" y="987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681" name="Line 446"/>
              <p:cNvSpPr/>
              <p:nvPr/>
            </p:nvSpPr>
            <p:spPr>
              <a:xfrm>
                <a:off x="3072" y="1015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682" name="Line 447"/>
              <p:cNvSpPr/>
              <p:nvPr/>
            </p:nvSpPr>
            <p:spPr>
              <a:xfrm>
                <a:off x="3072" y="1042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683" name="Line 448"/>
              <p:cNvSpPr/>
              <p:nvPr/>
            </p:nvSpPr>
            <p:spPr>
              <a:xfrm>
                <a:off x="3072" y="107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684" name="Line 449"/>
              <p:cNvSpPr/>
              <p:nvPr/>
            </p:nvSpPr>
            <p:spPr>
              <a:xfrm>
                <a:off x="3072" y="1098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6658" name="Group 450"/>
            <p:cNvGrpSpPr/>
            <p:nvPr/>
          </p:nvGrpSpPr>
          <p:grpSpPr>
            <a:xfrm>
              <a:off x="3284" y="1932"/>
              <a:ext cx="47" cy="103"/>
              <a:chOff x="3072" y="960"/>
              <a:chExt cx="96" cy="138"/>
            </a:xfrm>
          </p:grpSpPr>
          <p:sp>
            <p:nvSpPr>
              <p:cNvPr id="26673" name="Line 451"/>
              <p:cNvSpPr/>
              <p:nvPr/>
            </p:nvSpPr>
            <p:spPr>
              <a:xfrm>
                <a:off x="3072" y="96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674" name="Line 452"/>
              <p:cNvSpPr/>
              <p:nvPr/>
            </p:nvSpPr>
            <p:spPr>
              <a:xfrm>
                <a:off x="3072" y="987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675" name="Line 453"/>
              <p:cNvSpPr/>
              <p:nvPr/>
            </p:nvSpPr>
            <p:spPr>
              <a:xfrm>
                <a:off x="3072" y="1015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676" name="Line 454"/>
              <p:cNvSpPr/>
              <p:nvPr/>
            </p:nvSpPr>
            <p:spPr>
              <a:xfrm>
                <a:off x="3072" y="1042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677" name="Line 455"/>
              <p:cNvSpPr/>
              <p:nvPr/>
            </p:nvSpPr>
            <p:spPr>
              <a:xfrm>
                <a:off x="3072" y="107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678" name="Line 456"/>
              <p:cNvSpPr/>
              <p:nvPr/>
            </p:nvSpPr>
            <p:spPr>
              <a:xfrm>
                <a:off x="3072" y="1098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6659" name="Group 457"/>
            <p:cNvGrpSpPr/>
            <p:nvPr/>
          </p:nvGrpSpPr>
          <p:grpSpPr>
            <a:xfrm>
              <a:off x="3284" y="2035"/>
              <a:ext cx="47" cy="103"/>
              <a:chOff x="3072" y="960"/>
              <a:chExt cx="96" cy="138"/>
            </a:xfrm>
          </p:grpSpPr>
          <p:sp>
            <p:nvSpPr>
              <p:cNvPr id="26667" name="Line 458"/>
              <p:cNvSpPr/>
              <p:nvPr/>
            </p:nvSpPr>
            <p:spPr>
              <a:xfrm>
                <a:off x="3072" y="96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668" name="Line 459"/>
              <p:cNvSpPr/>
              <p:nvPr/>
            </p:nvSpPr>
            <p:spPr>
              <a:xfrm>
                <a:off x="3072" y="987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669" name="Line 460"/>
              <p:cNvSpPr/>
              <p:nvPr/>
            </p:nvSpPr>
            <p:spPr>
              <a:xfrm>
                <a:off x="3072" y="1015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670" name="Line 461"/>
              <p:cNvSpPr/>
              <p:nvPr/>
            </p:nvSpPr>
            <p:spPr>
              <a:xfrm>
                <a:off x="3072" y="1042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671" name="Line 462"/>
              <p:cNvSpPr/>
              <p:nvPr/>
            </p:nvSpPr>
            <p:spPr>
              <a:xfrm>
                <a:off x="3072" y="107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672" name="Line 463"/>
              <p:cNvSpPr/>
              <p:nvPr/>
            </p:nvSpPr>
            <p:spPr>
              <a:xfrm>
                <a:off x="3072" y="1098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6660" name="Group 464"/>
            <p:cNvGrpSpPr/>
            <p:nvPr/>
          </p:nvGrpSpPr>
          <p:grpSpPr>
            <a:xfrm>
              <a:off x="3284" y="2138"/>
              <a:ext cx="47" cy="103"/>
              <a:chOff x="3072" y="960"/>
              <a:chExt cx="96" cy="138"/>
            </a:xfrm>
          </p:grpSpPr>
          <p:sp>
            <p:nvSpPr>
              <p:cNvPr id="26661" name="Line 465"/>
              <p:cNvSpPr/>
              <p:nvPr/>
            </p:nvSpPr>
            <p:spPr>
              <a:xfrm>
                <a:off x="3072" y="96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662" name="Line 466"/>
              <p:cNvSpPr/>
              <p:nvPr/>
            </p:nvSpPr>
            <p:spPr>
              <a:xfrm>
                <a:off x="3072" y="987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663" name="Line 467"/>
              <p:cNvSpPr/>
              <p:nvPr/>
            </p:nvSpPr>
            <p:spPr>
              <a:xfrm>
                <a:off x="3072" y="1015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664" name="Line 468"/>
              <p:cNvSpPr/>
              <p:nvPr/>
            </p:nvSpPr>
            <p:spPr>
              <a:xfrm>
                <a:off x="3072" y="1042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665" name="Line 469"/>
              <p:cNvSpPr/>
              <p:nvPr/>
            </p:nvSpPr>
            <p:spPr>
              <a:xfrm>
                <a:off x="3072" y="107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666" name="Line 470"/>
              <p:cNvSpPr/>
              <p:nvPr/>
            </p:nvSpPr>
            <p:spPr>
              <a:xfrm>
                <a:off x="3072" y="1098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</p:grpSp>
      <p:sp>
        <p:nvSpPr>
          <p:cNvPr id="26641" name="Oval 472"/>
          <p:cNvSpPr/>
          <p:nvPr/>
        </p:nvSpPr>
        <p:spPr>
          <a:xfrm>
            <a:off x="5638800" y="4056063"/>
            <a:ext cx="1981200" cy="568325"/>
          </a:xfrm>
          <a:prstGeom prst="ellipse">
            <a:avLst/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lIns="0" tIns="0" rIns="0" bIns="0" anchor="ctr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zh-CN" sz="2400" b="1" dirty="0">
              <a:solidFill>
                <a:srgbClr val="002EC2"/>
              </a:solidFill>
            </a:endParaRPr>
          </a:p>
        </p:txBody>
      </p:sp>
      <p:sp>
        <p:nvSpPr>
          <p:cNvPr id="26642" name="Oval 474"/>
          <p:cNvSpPr/>
          <p:nvPr/>
        </p:nvSpPr>
        <p:spPr>
          <a:xfrm>
            <a:off x="990600" y="6067425"/>
            <a:ext cx="1981200" cy="568325"/>
          </a:xfrm>
          <a:prstGeom prst="ellipse">
            <a:avLst/>
          </a:prstGeom>
          <a:solidFill>
            <a:srgbClr val="FFA7D3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lIns="0" tIns="0" rIns="0" bIns="0" anchor="ctr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zh-CN" sz="2400" b="1" dirty="0">
              <a:solidFill>
                <a:srgbClr val="002EC2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6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6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6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6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5" dur="500"/>
                                        <p:tgtEl>
                                          <p:spTgt spid="1262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6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26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6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6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627" grpId="0" bldLvl="0" animBg="1"/>
      <p:bldP spid="12628" grpId="0" bldLvl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8334375" y="3711575"/>
            <a:ext cx="458788" cy="384175"/>
            <a:chOff x="2909" y="2254"/>
            <a:chExt cx="289" cy="242"/>
          </a:xfrm>
        </p:grpSpPr>
        <p:grpSp>
          <p:nvGrpSpPr>
            <p:cNvPr id="27948" name="Group 3"/>
            <p:cNvGrpSpPr/>
            <p:nvPr/>
          </p:nvGrpSpPr>
          <p:grpSpPr>
            <a:xfrm flipH="1">
              <a:off x="2928" y="2387"/>
              <a:ext cx="240" cy="109"/>
              <a:chOff x="2928" y="2387"/>
              <a:chExt cx="240" cy="109"/>
            </a:xfrm>
          </p:grpSpPr>
          <p:sp>
            <p:nvSpPr>
              <p:cNvPr id="27954" name="Oval 4"/>
              <p:cNvSpPr/>
              <p:nvPr/>
            </p:nvSpPr>
            <p:spPr>
              <a:xfrm flipH="1">
                <a:off x="2928" y="2387"/>
                <a:ext cx="240" cy="97"/>
              </a:xfrm>
              <a:prstGeom prst="ellipse">
                <a:avLst/>
              </a:prstGeom>
              <a:noFill/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lIns="0" tIns="0" rIns="0" bIns="0" anchor="ctr">
                <a:spAutoFit/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endParaRPr lang="zh-CN" altLang="en-US" sz="3600" b="1" dirty="0">
                  <a:solidFill>
                    <a:srgbClr val="002EC2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27955" name="Oval 5"/>
              <p:cNvSpPr/>
              <p:nvPr/>
            </p:nvSpPr>
            <p:spPr>
              <a:xfrm flipH="1">
                <a:off x="3024" y="2387"/>
                <a:ext cx="96" cy="109"/>
              </a:xfrm>
              <a:prstGeom prst="ellipse">
                <a:avLst/>
              </a:prstGeom>
              <a:solidFill>
                <a:schemeClr val="tx1"/>
              </a:solidFill>
              <a:ln w="9525">
                <a:noFill/>
              </a:ln>
            </p:spPr>
            <p:txBody>
              <a:bodyPr lIns="0" tIns="0" rIns="0" bIns="0" anchor="ctr">
                <a:spAutoFit/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endParaRPr lang="zh-CN" altLang="en-US" sz="3600" b="1" dirty="0">
                  <a:solidFill>
                    <a:srgbClr val="002EC2"/>
                  </a:solidFill>
                  <a:latin typeface="Arial" panose="020B0604020202020204" pitchFamily="34" charset="0"/>
                </a:endParaRPr>
              </a:p>
            </p:txBody>
          </p:sp>
        </p:grpSp>
        <p:sp>
          <p:nvSpPr>
            <p:cNvPr id="27949" name="Arc 6"/>
            <p:cNvSpPr/>
            <p:nvPr/>
          </p:nvSpPr>
          <p:spPr>
            <a:xfrm rot="7973509" flipH="1" flipV="1">
              <a:off x="2930" y="2226"/>
              <a:ext cx="240" cy="289"/>
            </a:xfrm>
            <a:custGeom>
              <a:avLst/>
              <a:gdLst>
                <a:gd name="txL" fmla="*/ 0 w 21600"/>
                <a:gd name="txT" fmla="*/ 0 h 29132"/>
                <a:gd name="txR" fmla="*/ 21600 w 21600"/>
                <a:gd name="txB" fmla="*/ 29132 h 29132"/>
              </a:gdLst>
              <a:ahLst/>
              <a:cxnLst>
                <a:cxn ang="0">
                  <a:pos x="-1" y="0"/>
                </a:cxn>
                <a:cxn ang="0">
                  <a:pos x="21600" y="21600"/>
                </a:cxn>
                <a:cxn ang="0">
                  <a:pos x="20244" y="29132"/>
                </a:cxn>
                <a:cxn ang="0">
                  <a:pos x="-1" y="0"/>
                </a:cxn>
                <a:cxn ang="0">
                  <a:pos x="21600" y="21600"/>
                </a:cxn>
                <a:cxn ang="0">
                  <a:pos x="20244" y="29132"/>
                </a:cxn>
                <a:cxn ang="0">
                  <a:pos x="0" y="21600"/>
                </a:cxn>
              </a:cxnLst>
              <a:rect l="txL" t="txT" r="txR" b="txB"/>
              <a:pathLst>
                <a:path w="21600" h="29132" fill="none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24171"/>
                    <a:pt x="21140" y="26722"/>
                    <a:pt x="20244" y="29132"/>
                  </a:cubicBezTo>
                </a:path>
                <a:path w="21600" h="29132" stroke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24171"/>
                    <a:pt x="21140" y="26722"/>
                    <a:pt x="20244" y="29132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9525" cap="flat" cmpd="sng">
              <a:solidFill>
                <a:schemeClr val="tx1">
                  <a:alpha val="100000"/>
                </a:scheme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7950" name="Line 7"/>
            <p:cNvSpPr/>
            <p:nvPr/>
          </p:nvSpPr>
          <p:spPr>
            <a:xfrm>
              <a:off x="2913" y="2338"/>
              <a:ext cx="0" cy="25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7951" name="Line 8"/>
            <p:cNvSpPr/>
            <p:nvPr/>
          </p:nvSpPr>
          <p:spPr>
            <a:xfrm>
              <a:off x="2976" y="2315"/>
              <a:ext cx="0" cy="47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7952" name="Line 9"/>
            <p:cNvSpPr/>
            <p:nvPr/>
          </p:nvSpPr>
          <p:spPr>
            <a:xfrm>
              <a:off x="3072" y="2291"/>
              <a:ext cx="0" cy="71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7953" name="Line 10"/>
            <p:cNvSpPr/>
            <p:nvPr/>
          </p:nvSpPr>
          <p:spPr>
            <a:xfrm>
              <a:off x="3168" y="2315"/>
              <a:ext cx="0" cy="47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27651" name="Line 11"/>
          <p:cNvSpPr/>
          <p:nvPr/>
        </p:nvSpPr>
        <p:spPr>
          <a:xfrm>
            <a:off x="5057775" y="4314825"/>
            <a:ext cx="0" cy="2009775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7652" name="Oval 12"/>
          <p:cNvSpPr/>
          <p:nvPr/>
        </p:nvSpPr>
        <p:spPr>
          <a:xfrm>
            <a:off x="5032375" y="4633913"/>
            <a:ext cx="1981200" cy="568325"/>
          </a:xfrm>
          <a:prstGeom prst="ellipse">
            <a:avLst/>
          </a:prstGeom>
          <a:solidFill>
            <a:srgbClr val="FFA7D3">
              <a:alpha val="50195"/>
            </a:srgbClr>
          </a:solidFill>
          <a:ln w="9525" cap="flat" cmpd="sng">
            <a:solidFill>
              <a:srgbClr val="FFA7D3"/>
            </a:solidFill>
            <a:prstDash val="solid"/>
            <a:headEnd type="none" w="med" len="med"/>
            <a:tailEnd type="none" w="med" len="med"/>
          </a:ln>
        </p:spPr>
        <p:txBody>
          <a:bodyPr lIns="0" tIns="0" rIns="0" bIns="0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3600" b="1" dirty="0">
              <a:solidFill>
                <a:srgbClr val="002EC2"/>
              </a:solidFill>
              <a:latin typeface="Arial" panose="020B0604020202020204" pitchFamily="34" charset="0"/>
            </a:endParaRPr>
          </a:p>
        </p:txBody>
      </p:sp>
      <p:grpSp>
        <p:nvGrpSpPr>
          <p:cNvPr id="4" name="Group 13"/>
          <p:cNvGrpSpPr/>
          <p:nvPr/>
        </p:nvGrpSpPr>
        <p:grpSpPr>
          <a:xfrm>
            <a:off x="5867400" y="1208088"/>
            <a:ext cx="441325" cy="4583112"/>
            <a:chOff x="3108" y="185"/>
            <a:chExt cx="278" cy="2480"/>
          </a:xfrm>
        </p:grpSpPr>
        <p:grpSp>
          <p:nvGrpSpPr>
            <p:cNvPr id="27819" name="Group 14"/>
            <p:cNvGrpSpPr/>
            <p:nvPr/>
          </p:nvGrpSpPr>
          <p:grpSpPr>
            <a:xfrm>
              <a:off x="3108" y="185"/>
              <a:ext cx="211" cy="2480"/>
              <a:chOff x="2400" y="384"/>
              <a:chExt cx="336" cy="3552"/>
            </a:xfrm>
          </p:grpSpPr>
          <p:sp>
            <p:nvSpPr>
              <p:cNvPr id="27943" name="AutoShape 15"/>
              <p:cNvSpPr/>
              <p:nvPr/>
            </p:nvSpPr>
            <p:spPr>
              <a:xfrm>
                <a:off x="2400" y="720"/>
                <a:ext cx="336" cy="2928"/>
              </a:xfrm>
              <a:prstGeom prst="roundRect">
                <a:avLst>
                  <a:gd name="adj" fmla="val 16667"/>
                </a:avLst>
              </a:prstGeom>
              <a:solidFill>
                <a:schemeClr val="bg1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endParaRPr lang="zh-CN" altLang="en-US" sz="3600" b="1" dirty="0">
                  <a:solidFill>
                    <a:srgbClr val="002EC2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27944" name="AutoShape 16"/>
              <p:cNvSpPr/>
              <p:nvPr/>
            </p:nvSpPr>
            <p:spPr>
              <a:xfrm>
                <a:off x="2518" y="912"/>
                <a:ext cx="48" cy="2736"/>
              </a:xfrm>
              <a:prstGeom prst="roundRect">
                <a:avLst>
                  <a:gd name="adj" fmla="val 16667"/>
                </a:avLst>
              </a:prstGeom>
              <a:solidFill>
                <a:schemeClr val="bg1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endParaRPr lang="zh-CN" altLang="en-US" sz="3600" b="1" dirty="0">
                  <a:solidFill>
                    <a:srgbClr val="002EC2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27945" name="AutoShape 17"/>
              <p:cNvSpPr/>
              <p:nvPr/>
            </p:nvSpPr>
            <p:spPr>
              <a:xfrm>
                <a:off x="2518" y="2492"/>
                <a:ext cx="48" cy="1152"/>
              </a:xfrm>
              <a:prstGeom prst="roundRect">
                <a:avLst>
                  <a:gd name="adj" fmla="val 16667"/>
                </a:avLst>
              </a:prstGeom>
              <a:solidFill>
                <a:srgbClr val="FF0000"/>
              </a:solidFill>
              <a:ln w="9525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endParaRPr lang="zh-CN" altLang="zh-CN" sz="2400" b="1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27946" name="AutoShape 18"/>
              <p:cNvSpPr/>
              <p:nvPr/>
            </p:nvSpPr>
            <p:spPr>
              <a:xfrm>
                <a:off x="2400" y="384"/>
                <a:ext cx="336" cy="336"/>
              </a:xfrm>
              <a:custGeom>
                <a:avLst/>
                <a:gdLst>
                  <a:gd name="txL" fmla="*/ 0 w 21600"/>
                  <a:gd name="txT" fmla="*/ 0 h 21600"/>
                  <a:gd name="txR" fmla="*/ 21600 w 21600"/>
                  <a:gd name="txB" fmla="*/ 21600 h 21600"/>
                </a:gdLst>
                <a:ahLst/>
                <a:cxnLst>
                  <a:cxn ang="0">
                    <a:pos x="0" y="10800"/>
                  </a:cxn>
                  <a:cxn ang="0">
                    <a:pos x="10800" y="0"/>
                  </a:cxn>
                  <a:cxn ang="0">
                    <a:pos x="21600" y="10800"/>
                  </a:cxn>
                  <a:cxn ang="0">
                    <a:pos x="10800" y="21600"/>
                  </a:cxn>
                  <a:cxn ang="0">
                    <a:pos x="0" y="10800"/>
                  </a:cxn>
                  <a:cxn ang="0">
                    <a:pos x="5400" y="10800"/>
                  </a:cxn>
                  <a:cxn ang="0">
                    <a:pos x="10800" y="16200"/>
                  </a:cxn>
                  <a:cxn ang="0">
                    <a:pos x="16200" y="10800"/>
                  </a:cxn>
                  <a:cxn ang="0">
                    <a:pos x="10800" y="5400"/>
                  </a:cxn>
                  <a:cxn ang="0">
                    <a:pos x="5400" y="10800"/>
                  </a:cxn>
                </a:cxnLst>
                <a:rect l="txL" t="txT" r="txR" b="txB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solidFill>
                <a:schemeClr val="bg1">
                  <a:alpha val="100000"/>
                </a:schemeClr>
              </a:solidFill>
              <a:ln w="9525" cap="flat" cmpd="sng">
                <a:solidFill>
                  <a:schemeClr val="tx1">
                    <a:alpha val="100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endParaRPr lang="zh-CN" altLang="en-US" sz="3600" b="1">
                  <a:solidFill>
                    <a:srgbClr val="002EC2"/>
                  </a:solidFill>
                  <a:ea typeface="楷体_GB2312" pitchFamily="49" charset="-122"/>
                </a:endParaRPr>
              </a:p>
            </p:txBody>
          </p:sp>
          <p:sp>
            <p:nvSpPr>
              <p:cNvPr id="27947" name="AutoShape 19"/>
              <p:cNvSpPr/>
              <p:nvPr/>
            </p:nvSpPr>
            <p:spPr>
              <a:xfrm>
                <a:off x="2448" y="3600"/>
                <a:ext cx="192" cy="336"/>
              </a:xfrm>
              <a:prstGeom prst="roundRect">
                <a:avLst>
                  <a:gd name="adj" fmla="val 16667"/>
                </a:avLst>
              </a:prstGeom>
              <a:solidFill>
                <a:srgbClr val="FF0000"/>
              </a:solidFill>
              <a:ln w="9525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endParaRPr lang="zh-CN" altLang="en-US" sz="3600" b="1" dirty="0">
                  <a:solidFill>
                    <a:srgbClr val="002EC2"/>
                  </a:solidFill>
                  <a:latin typeface="Arial" panose="020B0604020202020204" pitchFamily="34" charset="0"/>
                </a:endParaRPr>
              </a:p>
            </p:txBody>
          </p:sp>
        </p:grpSp>
        <p:sp>
          <p:nvSpPr>
            <p:cNvPr id="27820" name="Text Box 20"/>
            <p:cNvSpPr txBox="1"/>
            <p:nvPr/>
          </p:nvSpPr>
          <p:spPr>
            <a:xfrm>
              <a:off x="3108" y="396"/>
              <a:ext cx="278" cy="24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altLang="zh-CN" sz="2400" b="1" dirty="0">
                  <a:solidFill>
                    <a:srgbClr val="002EC2"/>
                  </a:solidFill>
                  <a:ea typeface="楷体_GB2312" pitchFamily="49" charset="-122"/>
                  <a:cs typeface="Times New Roman" panose="02020603050405020304" pitchFamily="18" charset="0"/>
                </a:rPr>
                <a:t>°c</a:t>
              </a:r>
              <a:endParaRPr lang="en-US" altLang="zh-CN" sz="2400" b="1" dirty="0">
                <a:solidFill>
                  <a:srgbClr val="002EC2"/>
                </a:solidFill>
              </a:endParaRPr>
            </a:p>
          </p:txBody>
        </p:sp>
        <p:grpSp>
          <p:nvGrpSpPr>
            <p:cNvPr id="27821" name="Group 21"/>
            <p:cNvGrpSpPr/>
            <p:nvPr/>
          </p:nvGrpSpPr>
          <p:grpSpPr>
            <a:xfrm>
              <a:off x="3261" y="698"/>
              <a:ext cx="70" cy="1543"/>
              <a:chOff x="3648" y="1152"/>
              <a:chExt cx="107" cy="2304"/>
            </a:xfrm>
          </p:grpSpPr>
          <p:sp>
            <p:nvSpPr>
              <p:cNvPr id="27927" name="Line 22"/>
              <p:cNvSpPr/>
              <p:nvPr/>
            </p:nvSpPr>
            <p:spPr>
              <a:xfrm>
                <a:off x="3648" y="1305"/>
                <a:ext cx="107" cy="1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928" name="Line 23"/>
              <p:cNvSpPr/>
              <p:nvPr/>
            </p:nvSpPr>
            <p:spPr>
              <a:xfrm>
                <a:off x="3659" y="1613"/>
                <a:ext cx="96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929" name="Line 24"/>
              <p:cNvSpPr/>
              <p:nvPr/>
            </p:nvSpPr>
            <p:spPr>
              <a:xfrm>
                <a:off x="3659" y="1767"/>
                <a:ext cx="96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930" name="Line 25"/>
              <p:cNvSpPr/>
              <p:nvPr/>
            </p:nvSpPr>
            <p:spPr>
              <a:xfrm>
                <a:off x="3659" y="1920"/>
                <a:ext cx="96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931" name="Line 26"/>
              <p:cNvSpPr/>
              <p:nvPr/>
            </p:nvSpPr>
            <p:spPr>
              <a:xfrm>
                <a:off x="3659" y="2074"/>
                <a:ext cx="96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932" name="Line 27"/>
              <p:cNvSpPr/>
              <p:nvPr/>
            </p:nvSpPr>
            <p:spPr>
              <a:xfrm>
                <a:off x="3659" y="2227"/>
                <a:ext cx="96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933" name="Line 28"/>
              <p:cNvSpPr/>
              <p:nvPr/>
            </p:nvSpPr>
            <p:spPr>
              <a:xfrm>
                <a:off x="3659" y="2381"/>
                <a:ext cx="96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934" name="Line 29"/>
              <p:cNvSpPr/>
              <p:nvPr/>
            </p:nvSpPr>
            <p:spPr>
              <a:xfrm>
                <a:off x="3659" y="2534"/>
                <a:ext cx="96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935" name="Line 30"/>
              <p:cNvSpPr/>
              <p:nvPr/>
            </p:nvSpPr>
            <p:spPr>
              <a:xfrm>
                <a:off x="3659" y="2688"/>
                <a:ext cx="96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936" name="Line 31"/>
              <p:cNvSpPr/>
              <p:nvPr/>
            </p:nvSpPr>
            <p:spPr>
              <a:xfrm>
                <a:off x="3659" y="1152"/>
                <a:ext cx="96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937" name="Line 32"/>
              <p:cNvSpPr/>
              <p:nvPr/>
            </p:nvSpPr>
            <p:spPr>
              <a:xfrm>
                <a:off x="3659" y="2841"/>
                <a:ext cx="96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938" name="Line 33"/>
              <p:cNvSpPr/>
              <p:nvPr/>
            </p:nvSpPr>
            <p:spPr>
              <a:xfrm>
                <a:off x="3659" y="1460"/>
                <a:ext cx="96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939" name="Line 34"/>
              <p:cNvSpPr/>
              <p:nvPr/>
            </p:nvSpPr>
            <p:spPr>
              <a:xfrm>
                <a:off x="3659" y="2995"/>
                <a:ext cx="96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940" name="Line 35"/>
              <p:cNvSpPr/>
              <p:nvPr/>
            </p:nvSpPr>
            <p:spPr>
              <a:xfrm>
                <a:off x="3659" y="3148"/>
                <a:ext cx="96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941" name="Line 36"/>
              <p:cNvSpPr/>
              <p:nvPr/>
            </p:nvSpPr>
            <p:spPr>
              <a:xfrm>
                <a:off x="3659" y="3302"/>
                <a:ext cx="96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942" name="Line 37"/>
              <p:cNvSpPr/>
              <p:nvPr/>
            </p:nvSpPr>
            <p:spPr>
              <a:xfrm>
                <a:off x="3659" y="3456"/>
                <a:ext cx="96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7822" name="Group 38"/>
            <p:cNvGrpSpPr/>
            <p:nvPr/>
          </p:nvGrpSpPr>
          <p:grpSpPr>
            <a:xfrm>
              <a:off x="3284" y="698"/>
              <a:ext cx="47" cy="103"/>
              <a:chOff x="3072" y="960"/>
              <a:chExt cx="96" cy="138"/>
            </a:xfrm>
          </p:grpSpPr>
          <p:sp>
            <p:nvSpPr>
              <p:cNvPr id="27921" name="Line 39"/>
              <p:cNvSpPr/>
              <p:nvPr/>
            </p:nvSpPr>
            <p:spPr>
              <a:xfrm>
                <a:off x="3072" y="96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922" name="Line 40"/>
              <p:cNvSpPr/>
              <p:nvPr/>
            </p:nvSpPr>
            <p:spPr>
              <a:xfrm>
                <a:off x="3072" y="987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923" name="Line 41"/>
              <p:cNvSpPr/>
              <p:nvPr/>
            </p:nvSpPr>
            <p:spPr>
              <a:xfrm>
                <a:off x="3072" y="1015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924" name="Line 42"/>
              <p:cNvSpPr/>
              <p:nvPr/>
            </p:nvSpPr>
            <p:spPr>
              <a:xfrm>
                <a:off x="3072" y="1042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925" name="Line 43"/>
              <p:cNvSpPr/>
              <p:nvPr/>
            </p:nvSpPr>
            <p:spPr>
              <a:xfrm>
                <a:off x="3072" y="107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926" name="Line 44"/>
              <p:cNvSpPr/>
              <p:nvPr/>
            </p:nvSpPr>
            <p:spPr>
              <a:xfrm>
                <a:off x="3072" y="1098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7823" name="Group 45"/>
            <p:cNvGrpSpPr/>
            <p:nvPr/>
          </p:nvGrpSpPr>
          <p:grpSpPr>
            <a:xfrm>
              <a:off x="3284" y="801"/>
              <a:ext cx="47" cy="102"/>
              <a:chOff x="3072" y="960"/>
              <a:chExt cx="96" cy="138"/>
            </a:xfrm>
          </p:grpSpPr>
          <p:sp>
            <p:nvSpPr>
              <p:cNvPr id="27915" name="Line 46"/>
              <p:cNvSpPr/>
              <p:nvPr/>
            </p:nvSpPr>
            <p:spPr>
              <a:xfrm>
                <a:off x="3072" y="96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916" name="Line 47"/>
              <p:cNvSpPr/>
              <p:nvPr/>
            </p:nvSpPr>
            <p:spPr>
              <a:xfrm>
                <a:off x="3072" y="987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917" name="Line 48"/>
              <p:cNvSpPr/>
              <p:nvPr/>
            </p:nvSpPr>
            <p:spPr>
              <a:xfrm>
                <a:off x="3072" y="1015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918" name="Line 49"/>
              <p:cNvSpPr/>
              <p:nvPr/>
            </p:nvSpPr>
            <p:spPr>
              <a:xfrm>
                <a:off x="3072" y="1042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919" name="Line 50"/>
              <p:cNvSpPr/>
              <p:nvPr/>
            </p:nvSpPr>
            <p:spPr>
              <a:xfrm>
                <a:off x="3072" y="107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920" name="Line 51"/>
              <p:cNvSpPr/>
              <p:nvPr/>
            </p:nvSpPr>
            <p:spPr>
              <a:xfrm>
                <a:off x="3072" y="1098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7824" name="Group 52"/>
            <p:cNvGrpSpPr/>
            <p:nvPr/>
          </p:nvGrpSpPr>
          <p:grpSpPr>
            <a:xfrm>
              <a:off x="3284" y="903"/>
              <a:ext cx="47" cy="103"/>
              <a:chOff x="3072" y="960"/>
              <a:chExt cx="96" cy="138"/>
            </a:xfrm>
          </p:grpSpPr>
          <p:sp>
            <p:nvSpPr>
              <p:cNvPr id="27909" name="Line 53"/>
              <p:cNvSpPr/>
              <p:nvPr/>
            </p:nvSpPr>
            <p:spPr>
              <a:xfrm>
                <a:off x="3072" y="96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910" name="Line 54"/>
              <p:cNvSpPr/>
              <p:nvPr/>
            </p:nvSpPr>
            <p:spPr>
              <a:xfrm>
                <a:off x="3072" y="987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911" name="Line 55"/>
              <p:cNvSpPr/>
              <p:nvPr/>
            </p:nvSpPr>
            <p:spPr>
              <a:xfrm>
                <a:off x="3072" y="1015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912" name="Line 56"/>
              <p:cNvSpPr/>
              <p:nvPr/>
            </p:nvSpPr>
            <p:spPr>
              <a:xfrm>
                <a:off x="3072" y="1042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913" name="Line 57"/>
              <p:cNvSpPr/>
              <p:nvPr/>
            </p:nvSpPr>
            <p:spPr>
              <a:xfrm>
                <a:off x="3072" y="107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914" name="Line 58"/>
              <p:cNvSpPr/>
              <p:nvPr/>
            </p:nvSpPr>
            <p:spPr>
              <a:xfrm>
                <a:off x="3072" y="1098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7825" name="Group 59"/>
            <p:cNvGrpSpPr/>
            <p:nvPr/>
          </p:nvGrpSpPr>
          <p:grpSpPr>
            <a:xfrm>
              <a:off x="3284" y="1006"/>
              <a:ext cx="47" cy="103"/>
              <a:chOff x="3072" y="960"/>
              <a:chExt cx="96" cy="138"/>
            </a:xfrm>
          </p:grpSpPr>
          <p:sp>
            <p:nvSpPr>
              <p:cNvPr id="27903" name="Line 60"/>
              <p:cNvSpPr/>
              <p:nvPr/>
            </p:nvSpPr>
            <p:spPr>
              <a:xfrm>
                <a:off x="3072" y="96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904" name="Line 61"/>
              <p:cNvSpPr/>
              <p:nvPr/>
            </p:nvSpPr>
            <p:spPr>
              <a:xfrm>
                <a:off x="3072" y="987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905" name="Line 62"/>
              <p:cNvSpPr/>
              <p:nvPr/>
            </p:nvSpPr>
            <p:spPr>
              <a:xfrm>
                <a:off x="3072" y="1015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906" name="Line 63"/>
              <p:cNvSpPr/>
              <p:nvPr/>
            </p:nvSpPr>
            <p:spPr>
              <a:xfrm>
                <a:off x="3072" y="1042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907" name="Line 64"/>
              <p:cNvSpPr/>
              <p:nvPr/>
            </p:nvSpPr>
            <p:spPr>
              <a:xfrm>
                <a:off x="3072" y="107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908" name="Line 65"/>
              <p:cNvSpPr/>
              <p:nvPr/>
            </p:nvSpPr>
            <p:spPr>
              <a:xfrm>
                <a:off x="3072" y="1098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7826" name="Group 66"/>
            <p:cNvGrpSpPr/>
            <p:nvPr/>
          </p:nvGrpSpPr>
          <p:grpSpPr>
            <a:xfrm>
              <a:off x="3284" y="1110"/>
              <a:ext cx="47" cy="102"/>
              <a:chOff x="3072" y="960"/>
              <a:chExt cx="96" cy="138"/>
            </a:xfrm>
          </p:grpSpPr>
          <p:sp>
            <p:nvSpPr>
              <p:cNvPr id="27897" name="Line 67"/>
              <p:cNvSpPr/>
              <p:nvPr/>
            </p:nvSpPr>
            <p:spPr>
              <a:xfrm>
                <a:off x="3072" y="96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898" name="Line 68"/>
              <p:cNvSpPr/>
              <p:nvPr/>
            </p:nvSpPr>
            <p:spPr>
              <a:xfrm>
                <a:off x="3072" y="987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899" name="Line 69"/>
              <p:cNvSpPr/>
              <p:nvPr/>
            </p:nvSpPr>
            <p:spPr>
              <a:xfrm>
                <a:off x="3072" y="1015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900" name="Line 70"/>
              <p:cNvSpPr/>
              <p:nvPr/>
            </p:nvSpPr>
            <p:spPr>
              <a:xfrm>
                <a:off x="3072" y="1042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901" name="Line 71"/>
              <p:cNvSpPr/>
              <p:nvPr/>
            </p:nvSpPr>
            <p:spPr>
              <a:xfrm>
                <a:off x="3072" y="107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902" name="Line 72"/>
              <p:cNvSpPr/>
              <p:nvPr/>
            </p:nvSpPr>
            <p:spPr>
              <a:xfrm>
                <a:off x="3072" y="1098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7827" name="Group 73"/>
            <p:cNvGrpSpPr/>
            <p:nvPr/>
          </p:nvGrpSpPr>
          <p:grpSpPr>
            <a:xfrm>
              <a:off x="3284" y="1212"/>
              <a:ext cx="47" cy="103"/>
              <a:chOff x="3072" y="960"/>
              <a:chExt cx="96" cy="138"/>
            </a:xfrm>
          </p:grpSpPr>
          <p:sp>
            <p:nvSpPr>
              <p:cNvPr id="27891" name="Line 74"/>
              <p:cNvSpPr/>
              <p:nvPr/>
            </p:nvSpPr>
            <p:spPr>
              <a:xfrm>
                <a:off x="3072" y="96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892" name="Line 75"/>
              <p:cNvSpPr/>
              <p:nvPr/>
            </p:nvSpPr>
            <p:spPr>
              <a:xfrm>
                <a:off x="3072" y="987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893" name="Line 76"/>
              <p:cNvSpPr/>
              <p:nvPr/>
            </p:nvSpPr>
            <p:spPr>
              <a:xfrm>
                <a:off x="3072" y="1015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894" name="Line 77"/>
              <p:cNvSpPr/>
              <p:nvPr/>
            </p:nvSpPr>
            <p:spPr>
              <a:xfrm>
                <a:off x="3072" y="1042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895" name="Line 78"/>
              <p:cNvSpPr/>
              <p:nvPr/>
            </p:nvSpPr>
            <p:spPr>
              <a:xfrm>
                <a:off x="3072" y="107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896" name="Line 79"/>
              <p:cNvSpPr/>
              <p:nvPr/>
            </p:nvSpPr>
            <p:spPr>
              <a:xfrm>
                <a:off x="3072" y="1098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7828" name="Group 80"/>
            <p:cNvGrpSpPr/>
            <p:nvPr/>
          </p:nvGrpSpPr>
          <p:grpSpPr>
            <a:xfrm>
              <a:off x="3284" y="1316"/>
              <a:ext cx="47" cy="102"/>
              <a:chOff x="3072" y="960"/>
              <a:chExt cx="96" cy="138"/>
            </a:xfrm>
          </p:grpSpPr>
          <p:sp>
            <p:nvSpPr>
              <p:cNvPr id="27885" name="Line 81"/>
              <p:cNvSpPr/>
              <p:nvPr/>
            </p:nvSpPr>
            <p:spPr>
              <a:xfrm>
                <a:off x="3072" y="96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886" name="Line 82"/>
              <p:cNvSpPr/>
              <p:nvPr/>
            </p:nvSpPr>
            <p:spPr>
              <a:xfrm>
                <a:off x="3072" y="987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887" name="Line 83"/>
              <p:cNvSpPr/>
              <p:nvPr/>
            </p:nvSpPr>
            <p:spPr>
              <a:xfrm>
                <a:off x="3072" y="1015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888" name="Line 84"/>
              <p:cNvSpPr/>
              <p:nvPr/>
            </p:nvSpPr>
            <p:spPr>
              <a:xfrm>
                <a:off x="3072" y="1042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889" name="Line 85"/>
              <p:cNvSpPr/>
              <p:nvPr/>
            </p:nvSpPr>
            <p:spPr>
              <a:xfrm>
                <a:off x="3072" y="107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890" name="Line 86"/>
              <p:cNvSpPr/>
              <p:nvPr/>
            </p:nvSpPr>
            <p:spPr>
              <a:xfrm>
                <a:off x="3072" y="1098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7829" name="Group 87"/>
            <p:cNvGrpSpPr/>
            <p:nvPr/>
          </p:nvGrpSpPr>
          <p:grpSpPr>
            <a:xfrm>
              <a:off x="3284" y="1418"/>
              <a:ext cx="47" cy="103"/>
              <a:chOff x="3072" y="960"/>
              <a:chExt cx="96" cy="138"/>
            </a:xfrm>
          </p:grpSpPr>
          <p:sp>
            <p:nvSpPr>
              <p:cNvPr id="27879" name="Line 88"/>
              <p:cNvSpPr/>
              <p:nvPr/>
            </p:nvSpPr>
            <p:spPr>
              <a:xfrm>
                <a:off x="3072" y="96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880" name="Line 89"/>
              <p:cNvSpPr/>
              <p:nvPr/>
            </p:nvSpPr>
            <p:spPr>
              <a:xfrm>
                <a:off x="3072" y="987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881" name="Line 90"/>
              <p:cNvSpPr/>
              <p:nvPr/>
            </p:nvSpPr>
            <p:spPr>
              <a:xfrm>
                <a:off x="3072" y="1015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882" name="Line 91"/>
              <p:cNvSpPr/>
              <p:nvPr/>
            </p:nvSpPr>
            <p:spPr>
              <a:xfrm>
                <a:off x="3072" y="1042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883" name="Line 92"/>
              <p:cNvSpPr/>
              <p:nvPr/>
            </p:nvSpPr>
            <p:spPr>
              <a:xfrm>
                <a:off x="3072" y="107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884" name="Line 93"/>
              <p:cNvSpPr/>
              <p:nvPr/>
            </p:nvSpPr>
            <p:spPr>
              <a:xfrm>
                <a:off x="3072" y="1098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7830" name="Group 94"/>
            <p:cNvGrpSpPr/>
            <p:nvPr/>
          </p:nvGrpSpPr>
          <p:grpSpPr>
            <a:xfrm>
              <a:off x="3284" y="1521"/>
              <a:ext cx="47" cy="102"/>
              <a:chOff x="3072" y="960"/>
              <a:chExt cx="96" cy="138"/>
            </a:xfrm>
          </p:grpSpPr>
          <p:sp>
            <p:nvSpPr>
              <p:cNvPr id="27873" name="Line 95"/>
              <p:cNvSpPr/>
              <p:nvPr/>
            </p:nvSpPr>
            <p:spPr>
              <a:xfrm>
                <a:off x="3072" y="96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874" name="Line 96"/>
              <p:cNvSpPr/>
              <p:nvPr/>
            </p:nvSpPr>
            <p:spPr>
              <a:xfrm>
                <a:off x="3072" y="987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875" name="Line 97"/>
              <p:cNvSpPr/>
              <p:nvPr/>
            </p:nvSpPr>
            <p:spPr>
              <a:xfrm>
                <a:off x="3072" y="1015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876" name="Line 98"/>
              <p:cNvSpPr/>
              <p:nvPr/>
            </p:nvSpPr>
            <p:spPr>
              <a:xfrm>
                <a:off x="3072" y="1042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877" name="Line 99"/>
              <p:cNvSpPr/>
              <p:nvPr/>
            </p:nvSpPr>
            <p:spPr>
              <a:xfrm>
                <a:off x="3072" y="107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878" name="Line 100"/>
              <p:cNvSpPr/>
              <p:nvPr/>
            </p:nvSpPr>
            <p:spPr>
              <a:xfrm>
                <a:off x="3072" y="1098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7831" name="Group 101"/>
            <p:cNvGrpSpPr/>
            <p:nvPr/>
          </p:nvGrpSpPr>
          <p:grpSpPr>
            <a:xfrm>
              <a:off x="3284" y="1625"/>
              <a:ext cx="47" cy="102"/>
              <a:chOff x="3072" y="960"/>
              <a:chExt cx="96" cy="138"/>
            </a:xfrm>
          </p:grpSpPr>
          <p:sp>
            <p:nvSpPr>
              <p:cNvPr id="27867" name="Line 102"/>
              <p:cNvSpPr/>
              <p:nvPr/>
            </p:nvSpPr>
            <p:spPr>
              <a:xfrm>
                <a:off x="3072" y="96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868" name="Line 103"/>
              <p:cNvSpPr/>
              <p:nvPr/>
            </p:nvSpPr>
            <p:spPr>
              <a:xfrm>
                <a:off x="3072" y="987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869" name="Line 104"/>
              <p:cNvSpPr/>
              <p:nvPr/>
            </p:nvSpPr>
            <p:spPr>
              <a:xfrm>
                <a:off x="3072" y="1015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870" name="Line 105"/>
              <p:cNvSpPr/>
              <p:nvPr/>
            </p:nvSpPr>
            <p:spPr>
              <a:xfrm>
                <a:off x="3072" y="1042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871" name="Line 106"/>
              <p:cNvSpPr/>
              <p:nvPr/>
            </p:nvSpPr>
            <p:spPr>
              <a:xfrm>
                <a:off x="3072" y="107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872" name="Line 107"/>
              <p:cNvSpPr/>
              <p:nvPr/>
            </p:nvSpPr>
            <p:spPr>
              <a:xfrm>
                <a:off x="3072" y="1098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7832" name="Group 108"/>
            <p:cNvGrpSpPr/>
            <p:nvPr/>
          </p:nvGrpSpPr>
          <p:grpSpPr>
            <a:xfrm>
              <a:off x="3284" y="1727"/>
              <a:ext cx="47" cy="103"/>
              <a:chOff x="3072" y="960"/>
              <a:chExt cx="96" cy="138"/>
            </a:xfrm>
          </p:grpSpPr>
          <p:sp>
            <p:nvSpPr>
              <p:cNvPr id="27861" name="Line 109"/>
              <p:cNvSpPr/>
              <p:nvPr/>
            </p:nvSpPr>
            <p:spPr>
              <a:xfrm>
                <a:off x="3072" y="96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862" name="Line 110"/>
              <p:cNvSpPr/>
              <p:nvPr/>
            </p:nvSpPr>
            <p:spPr>
              <a:xfrm>
                <a:off x="3072" y="987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863" name="Line 111"/>
              <p:cNvSpPr/>
              <p:nvPr/>
            </p:nvSpPr>
            <p:spPr>
              <a:xfrm>
                <a:off x="3072" y="1015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864" name="Line 112"/>
              <p:cNvSpPr/>
              <p:nvPr/>
            </p:nvSpPr>
            <p:spPr>
              <a:xfrm>
                <a:off x="3072" y="1042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865" name="Line 113"/>
              <p:cNvSpPr/>
              <p:nvPr/>
            </p:nvSpPr>
            <p:spPr>
              <a:xfrm>
                <a:off x="3072" y="107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866" name="Line 114"/>
              <p:cNvSpPr/>
              <p:nvPr/>
            </p:nvSpPr>
            <p:spPr>
              <a:xfrm>
                <a:off x="3072" y="1098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7833" name="Group 115"/>
            <p:cNvGrpSpPr/>
            <p:nvPr/>
          </p:nvGrpSpPr>
          <p:grpSpPr>
            <a:xfrm>
              <a:off x="3284" y="1829"/>
              <a:ext cx="47" cy="103"/>
              <a:chOff x="3072" y="960"/>
              <a:chExt cx="96" cy="138"/>
            </a:xfrm>
          </p:grpSpPr>
          <p:sp>
            <p:nvSpPr>
              <p:cNvPr id="27855" name="Line 116"/>
              <p:cNvSpPr/>
              <p:nvPr/>
            </p:nvSpPr>
            <p:spPr>
              <a:xfrm>
                <a:off x="3072" y="96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856" name="Line 117"/>
              <p:cNvSpPr/>
              <p:nvPr/>
            </p:nvSpPr>
            <p:spPr>
              <a:xfrm>
                <a:off x="3072" y="987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857" name="Line 118"/>
              <p:cNvSpPr/>
              <p:nvPr/>
            </p:nvSpPr>
            <p:spPr>
              <a:xfrm>
                <a:off x="3072" y="1015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858" name="Line 119"/>
              <p:cNvSpPr/>
              <p:nvPr/>
            </p:nvSpPr>
            <p:spPr>
              <a:xfrm>
                <a:off x="3072" y="1042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859" name="Line 120"/>
              <p:cNvSpPr/>
              <p:nvPr/>
            </p:nvSpPr>
            <p:spPr>
              <a:xfrm>
                <a:off x="3072" y="107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860" name="Line 121"/>
              <p:cNvSpPr/>
              <p:nvPr/>
            </p:nvSpPr>
            <p:spPr>
              <a:xfrm>
                <a:off x="3072" y="1098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7834" name="Group 122"/>
            <p:cNvGrpSpPr/>
            <p:nvPr/>
          </p:nvGrpSpPr>
          <p:grpSpPr>
            <a:xfrm>
              <a:off x="3284" y="1932"/>
              <a:ext cx="47" cy="103"/>
              <a:chOff x="3072" y="960"/>
              <a:chExt cx="96" cy="138"/>
            </a:xfrm>
          </p:grpSpPr>
          <p:sp>
            <p:nvSpPr>
              <p:cNvPr id="27849" name="Line 123"/>
              <p:cNvSpPr/>
              <p:nvPr/>
            </p:nvSpPr>
            <p:spPr>
              <a:xfrm>
                <a:off x="3072" y="96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850" name="Line 124"/>
              <p:cNvSpPr/>
              <p:nvPr/>
            </p:nvSpPr>
            <p:spPr>
              <a:xfrm>
                <a:off x="3072" y="987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851" name="Line 125"/>
              <p:cNvSpPr/>
              <p:nvPr/>
            </p:nvSpPr>
            <p:spPr>
              <a:xfrm>
                <a:off x="3072" y="1015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852" name="Line 126"/>
              <p:cNvSpPr/>
              <p:nvPr/>
            </p:nvSpPr>
            <p:spPr>
              <a:xfrm>
                <a:off x="3072" y="1042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853" name="Line 127"/>
              <p:cNvSpPr/>
              <p:nvPr/>
            </p:nvSpPr>
            <p:spPr>
              <a:xfrm>
                <a:off x="3072" y="107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854" name="Line 128"/>
              <p:cNvSpPr/>
              <p:nvPr/>
            </p:nvSpPr>
            <p:spPr>
              <a:xfrm>
                <a:off x="3072" y="1098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7835" name="Group 129"/>
            <p:cNvGrpSpPr/>
            <p:nvPr/>
          </p:nvGrpSpPr>
          <p:grpSpPr>
            <a:xfrm>
              <a:off x="3284" y="2035"/>
              <a:ext cx="47" cy="103"/>
              <a:chOff x="3072" y="960"/>
              <a:chExt cx="96" cy="138"/>
            </a:xfrm>
          </p:grpSpPr>
          <p:sp>
            <p:nvSpPr>
              <p:cNvPr id="27843" name="Line 130"/>
              <p:cNvSpPr/>
              <p:nvPr/>
            </p:nvSpPr>
            <p:spPr>
              <a:xfrm>
                <a:off x="3072" y="96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844" name="Line 131"/>
              <p:cNvSpPr/>
              <p:nvPr/>
            </p:nvSpPr>
            <p:spPr>
              <a:xfrm>
                <a:off x="3072" y="987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845" name="Line 132"/>
              <p:cNvSpPr/>
              <p:nvPr/>
            </p:nvSpPr>
            <p:spPr>
              <a:xfrm>
                <a:off x="3072" y="1015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846" name="Line 133"/>
              <p:cNvSpPr/>
              <p:nvPr/>
            </p:nvSpPr>
            <p:spPr>
              <a:xfrm>
                <a:off x="3072" y="1042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847" name="Line 134"/>
              <p:cNvSpPr/>
              <p:nvPr/>
            </p:nvSpPr>
            <p:spPr>
              <a:xfrm>
                <a:off x="3072" y="107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848" name="Line 135"/>
              <p:cNvSpPr/>
              <p:nvPr/>
            </p:nvSpPr>
            <p:spPr>
              <a:xfrm>
                <a:off x="3072" y="1098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7836" name="Group 136"/>
            <p:cNvGrpSpPr/>
            <p:nvPr/>
          </p:nvGrpSpPr>
          <p:grpSpPr>
            <a:xfrm>
              <a:off x="3284" y="2138"/>
              <a:ext cx="47" cy="103"/>
              <a:chOff x="3072" y="960"/>
              <a:chExt cx="96" cy="138"/>
            </a:xfrm>
          </p:grpSpPr>
          <p:sp>
            <p:nvSpPr>
              <p:cNvPr id="27837" name="Line 137"/>
              <p:cNvSpPr/>
              <p:nvPr/>
            </p:nvSpPr>
            <p:spPr>
              <a:xfrm>
                <a:off x="3072" y="96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838" name="Line 138"/>
              <p:cNvSpPr/>
              <p:nvPr/>
            </p:nvSpPr>
            <p:spPr>
              <a:xfrm>
                <a:off x="3072" y="987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839" name="Line 139"/>
              <p:cNvSpPr/>
              <p:nvPr/>
            </p:nvSpPr>
            <p:spPr>
              <a:xfrm>
                <a:off x="3072" y="1015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840" name="Line 140"/>
              <p:cNvSpPr/>
              <p:nvPr/>
            </p:nvSpPr>
            <p:spPr>
              <a:xfrm>
                <a:off x="3072" y="1042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841" name="Line 141"/>
              <p:cNvSpPr/>
              <p:nvPr/>
            </p:nvSpPr>
            <p:spPr>
              <a:xfrm>
                <a:off x="3072" y="107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842" name="Line 142"/>
              <p:cNvSpPr/>
              <p:nvPr/>
            </p:nvSpPr>
            <p:spPr>
              <a:xfrm>
                <a:off x="3072" y="1098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</p:grpSp>
      <p:sp>
        <p:nvSpPr>
          <p:cNvPr id="27654" name="Line 143"/>
          <p:cNvSpPr/>
          <p:nvPr/>
        </p:nvSpPr>
        <p:spPr>
          <a:xfrm>
            <a:off x="7038975" y="4314825"/>
            <a:ext cx="0" cy="2009775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7655" name="Oval 144"/>
          <p:cNvSpPr/>
          <p:nvPr/>
        </p:nvSpPr>
        <p:spPr>
          <a:xfrm>
            <a:off x="812800" y="4608513"/>
            <a:ext cx="1981200" cy="568325"/>
          </a:xfrm>
          <a:prstGeom prst="ellipse">
            <a:avLst/>
          </a:prstGeom>
          <a:solidFill>
            <a:srgbClr val="FFA7D3">
              <a:alpha val="50195"/>
            </a:srgbClr>
          </a:solidFill>
          <a:ln w="9525" cap="flat" cmpd="sng">
            <a:solidFill>
              <a:srgbClr val="FFA7D3"/>
            </a:solidFill>
            <a:prstDash val="solid"/>
            <a:headEnd type="none" w="med" len="med"/>
            <a:tailEnd type="none" w="med" len="med"/>
          </a:ln>
        </p:spPr>
        <p:txBody>
          <a:bodyPr lIns="0" tIns="0" rIns="0" bIns="0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3600" b="1" dirty="0">
              <a:solidFill>
                <a:srgbClr val="002EC2"/>
              </a:solidFill>
              <a:latin typeface="Arial" panose="020B0604020202020204" pitchFamily="34" charset="0"/>
            </a:endParaRPr>
          </a:p>
        </p:txBody>
      </p:sp>
      <p:sp>
        <p:nvSpPr>
          <p:cNvPr id="27656" name="Line 145"/>
          <p:cNvSpPr/>
          <p:nvPr/>
        </p:nvSpPr>
        <p:spPr>
          <a:xfrm>
            <a:off x="5057775" y="6324600"/>
            <a:ext cx="19812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7657" name="Rectangle 146"/>
          <p:cNvSpPr/>
          <p:nvPr/>
        </p:nvSpPr>
        <p:spPr>
          <a:xfrm>
            <a:off x="5057775" y="4918075"/>
            <a:ext cx="1981200" cy="1406525"/>
          </a:xfrm>
          <a:prstGeom prst="rect">
            <a:avLst/>
          </a:prstGeom>
          <a:solidFill>
            <a:srgbClr val="FF99CC">
              <a:alpha val="50195"/>
            </a:srgbClr>
          </a:solidFill>
          <a:ln w="9525">
            <a:noFill/>
          </a:ln>
        </p:spPr>
        <p:txBody>
          <a:bodyPr lIns="0" tIns="0" rIns="0" bIns="0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3600" b="1" dirty="0">
              <a:solidFill>
                <a:srgbClr val="002EC2"/>
              </a:solidFill>
              <a:latin typeface="Arial" panose="020B0604020202020204" pitchFamily="34" charset="0"/>
            </a:endParaRPr>
          </a:p>
        </p:txBody>
      </p:sp>
      <p:sp>
        <p:nvSpPr>
          <p:cNvPr id="31891" name="AutoShape 147"/>
          <p:cNvSpPr/>
          <p:nvPr/>
        </p:nvSpPr>
        <p:spPr>
          <a:xfrm>
            <a:off x="7191375" y="1282700"/>
            <a:ext cx="1371600" cy="1023938"/>
          </a:xfrm>
          <a:prstGeom prst="cloudCallout">
            <a:avLst>
              <a:gd name="adj1" fmla="val 43750"/>
              <a:gd name="adj2" fmla="val 142403"/>
            </a:avLst>
          </a:prstGeom>
          <a:solidFill>
            <a:srgbClr val="FFCC00"/>
          </a:solidFill>
          <a:ln w="9525">
            <a:noFill/>
          </a:ln>
        </p:spPr>
        <p:txBody>
          <a:bodyPr lIns="0" tIns="0" rIns="0" bIns="0"/>
          <a:lstStyle/>
          <a:p>
            <a:pPr algn="ctr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400" b="1" dirty="0">
                <a:solidFill>
                  <a:srgbClr val="002EC2"/>
                </a:solidFill>
              </a:rPr>
              <a:t>正确！</a:t>
            </a:r>
          </a:p>
        </p:txBody>
      </p:sp>
      <p:grpSp>
        <p:nvGrpSpPr>
          <p:cNvPr id="22" name="Group 148"/>
          <p:cNvGrpSpPr/>
          <p:nvPr/>
        </p:nvGrpSpPr>
        <p:grpSpPr>
          <a:xfrm>
            <a:off x="1524000" y="1284288"/>
            <a:ext cx="441325" cy="4583112"/>
            <a:chOff x="3108" y="185"/>
            <a:chExt cx="278" cy="2480"/>
          </a:xfrm>
        </p:grpSpPr>
        <p:grpSp>
          <p:nvGrpSpPr>
            <p:cNvPr id="27690" name="Group 149"/>
            <p:cNvGrpSpPr/>
            <p:nvPr/>
          </p:nvGrpSpPr>
          <p:grpSpPr>
            <a:xfrm>
              <a:off x="3108" y="185"/>
              <a:ext cx="211" cy="2480"/>
              <a:chOff x="2400" y="384"/>
              <a:chExt cx="336" cy="3552"/>
            </a:xfrm>
          </p:grpSpPr>
          <p:sp>
            <p:nvSpPr>
              <p:cNvPr id="27814" name="AutoShape 150"/>
              <p:cNvSpPr/>
              <p:nvPr/>
            </p:nvSpPr>
            <p:spPr>
              <a:xfrm>
                <a:off x="2400" y="720"/>
                <a:ext cx="336" cy="2928"/>
              </a:xfrm>
              <a:prstGeom prst="roundRect">
                <a:avLst>
                  <a:gd name="adj" fmla="val 16667"/>
                </a:avLst>
              </a:prstGeom>
              <a:solidFill>
                <a:schemeClr val="bg1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endParaRPr lang="zh-CN" altLang="en-US" sz="3600" b="1" dirty="0">
                  <a:solidFill>
                    <a:srgbClr val="002EC2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27815" name="AutoShape 151"/>
              <p:cNvSpPr/>
              <p:nvPr/>
            </p:nvSpPr>
            <p:spPr>
              <a:xfrm>
                <a:off x="2518" y="912"/>
                <a:ext cx="48" cy="2736"/>
              </a:xfrm>
              <a:prstGeom prst="roundRect">
                <a:avLst>
                  <a:gd name="adj" fmla="val 16667"/>
                </a:avLst>
              </a:prstGeom>
              <a:solidFill>
                <a:schemeClr val="bg1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endParaRPr lang="zh-CN" altLang="en-US" sz="3600" b="1" dirty="0">
                  <a:solidFill>
                    <a:srgbClr val="002EC2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27816" name="AutoShape 152"/>
              <p:cNvSpPr/>
              <p:nvPr/>
            </p:nvSpPr>
            <p:spPr>
              <a:xfrm>
                <a:off x="2518" y="2492"/>
                <a:ext cx="48" cy="1152"/>
              </a:xfrm>
              <a:prstGeom prst="roundRect">
                <a:avLst>
                  <a:gd name="adj" fmla="val 16667"/>
                </a:avLst>
              </a:prstGeom>
              <a:solidFill>
                <a:srgbClr val="FF0000"/>
              </a:solidFill>
              <a:ln w="9525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endParaRPr lang="zh-CN" altLang="zh-CN" sz="2400" b="1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27817" name="AutoShape 153"/>
              <p:cNvSpPr/>
              <p:nvPr/>
            </p:nvSpPr>
            <p:spPr>
              <a:xfrm>
                <a:off x="2400" y="384"/>
                <a:ext cx="336" cy="336"/>
              </a:xfrm>
              <a:custGeom>
                <a:avLst/>
                <a:gdLst>
                  <a:gd name="txL" fmla="*/ 0 w 21600"/>
                  <a:gd name="txT" fmla="*/ 0 h 21600"/>
                  <a:gd name="txR" fmla="*/ 21600 w 21600"/>
                  <a:gd name="txB" fmla="*/ 21600 h 21600"/>
                </a:gdLst>
                <a:ahLst/>
                <a:cxnLst>
                  <a:cxn ang="0">
                    <a:pos x="0" y="10800"/>
                  </a:cxn>
                  <a:cxn ang="0">
                    <a:pos x="10800" y="0"/>
                  </a:cxn>
                  <a:cxn ang="0">
                    <a:pos x="21600" y="10800"/>
                  </a:cxn>
                  <a:cxn ang="0">
                    <a:pos x="10800" y="21600"/>
                  </a:cxn>
                  <a:cxn ang="0">
                    <a:pos x="0" y="10800"/>
                  </a:cxn>
                  <a:cxn ang="0">
                    <a:pos x="5400" y="10800"/>
                  </a:cxn>
                  <a:cxn ang="0">
                    <a:pos x="10800" y="16200"/>
                  </a:cxn>
                  <a:cxn ang="0">
                    <a:pos x="16200" y="10800"/>
                  </a:cxn>
                  <a:cxn ang="0">
                    <a:pos x="10800" y="5400"/>
                  </a:cxn>
                  <a:cxn ang="0">
                    <a:pos x="5400" y="10800"/>
                  </a:cxn>
                </a:cxnLst>
                <a:rect l="txL" t="txT" r="txR" b="txB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solidFill>
                <a:schemeClr val="bg1">
                  <a:alpha val="100000"/>
                </a:schemeClr>
              </a:solidFill>
              <a:ln w="9525" cap="flat" cmpd="sng">
                <a:solidFill>
                  <a:schemeClr val="tx1">
                    <a:alpha val="100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endParaRPr lang="zh-CN" altLang="en-US" sz="3600" b="1">
                  <a:solidFill>
                    <a:srgbClr val="002EC2"/>
                  </a:solidFill>
                  <a:ea typeface="楷体_GB2312" pitchFamily="49" charset="-122"/>
                </a:endParaRPr>
              </a:p>
            </p:txBody>
          </p:sp>
          <p:sp>
            <p:nvSpPr>
              <p:cNvPr id="27818" name="AutoShape 154"/>
              <p:cNvSpPr/>
              <p:nvPr/>
            </p:nvSpPr>
            <p:spPr>
              <a:xfrm>
                <a:off x="2448" y="3600"/>
                <a:ext cx="192" cy="336"/>
              </a:xfrm>
              <a:prstGeom prst="roundRect">
                <a:avLst>
                  <a:gd name="adj" fmla="val 16667"/>
                </a:avLst>
              </a:prstGeom>
              <a:solidFill>
                <a:srgbClr val="FF0000"/>
              </a:solidFill>
              <a:ln w="9525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endParaRPr lang="zh-CN" altLang="en-US" sz="3600" b="1" dirty="0">
                  <a:solidFill>
                    <a:srgbClr val="002EC2"/>
                  </a:solidFill>
                  <a:latin typeface="Arial" panose="020B0604020202020204" pitchFamily="34" charset="0"/>
                </a:endParaRPr>
              </a:p>
            </p:txBody>
          </p:sp>
        </p:grpSp>
        <p:sp>
          <p:nvSpPr>
            <p:cNvPr id="27691" name="Text Box 155"/>
            <p:cNvSpPr txBox="1"/>
            <p:nvPr/>
          </p:nvSpPr>
          <p:spPr>
            <a:xfrm>
              <a:off x="3108" y="396"/>
              <a:ext cx="278" cy="24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altLang="zh-CN" sz="2400" b="1" dirty="0">
                  <a:solidFill>
                    <a:srgbClr val="002EC2"/>
                  </a:solidFill>
                  <a:ea typeface="楷体_GB2312" pitchFamily="49" charset="-122"/>
                  <a:cs typeface="Times New Roman" panose="02020603050405020304" pitchFamily="18" charset="0"/>
                </a:rPr>
                <a:t>°c</a:t>
              </a:r>
              <a:endParaRPr lang="en-US" altLang="zh-CN" sz="2400" b="1" dirty="0">
                <a:solidFill>
                  <a:srgbClr val="002EC2"/>
                </a:solidFill>
              </a:endParaRPr>
            </a:p>
          </p:txBody>
        </p:sp>
        <p:grpSp>
          <p:nvGrpSpPr>
            <p:cNvPr id="27692" name="Group 156"/>
            <p:cNvGrpSpPr/>
            <p:nvPr/>
          </p:nvGrpSpPr>
          <p:grpSpPr>
            <a:xfrm>
              <a:off x="3261" y="698"/>
              <a:ext cx="70" cy="1543"/>
              <a:chOff x="3648" y="1152"/>
              <a:chExt cx="107" cy="2304"/>
            </a:xfrm>
          </p:grpSpPr>
          <p:sp>
            <p:nvSpPr>
              <p:cNvPr id="27798" name="Line 157"/>
              <p:cNvSpPr/>
              <p:nvPr/>
            </p:nvSpPr>
            <p:spPr>
              <a:xfrm>
                <a:off x="3648" y="1305"/>
                <a:ext cx="107" cy="1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799" name="Line 158"/>
              <p:cNvSpPr/>
              <p:nvPr/>
            </p:nvSpPr>
            <p:spPr>
              <a:xfrm>
                <a:off x="3659" y="1613"/>
                <a:ext cx="96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800" name="Line 159"/>
              <p:cNvSpPr/>
              <p:nvPr/>
            </p:nvSpPr>
            <p:spPr>
              <a:xfrm>
                <a:off x="3659" y="1767"/>
                <a:ext cx="96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801" name="Line 160"/>
              <p:cNvSpPr/>
              <p:nvPr/>
            </p:nvSpPr>
            <p:spPr>
              <a:xfrm>
                <a:off x="3659" y="1920"/>
                <a:ext cx="96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802" name="Line 161"/>
              <p:cNvSpPr/>
              <p:nvPr/>
            </p:nvSpPr>
            <p:spPr>
              <a:xfrm>
                <a:off x="3659" y="2074"/>
                <a:ext cx="96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803" name="Line 162"/>
              <p:cNvSpPr/>
              <p:nvPr/>
            </p:nvSpPr>
            <p:spPr>
              <a:xfrm>
                <a:off x="3659" y="2227"/>
                <a:ext cx="96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804" name="Line 163"/>
              <p:cNvSpPr/>
              <p:nvPr/>
            </p:nvSpPr>
            <p:spPr>
              <a:xfrm>
                <a:off x="3659" y="2381"/>
                <a:ext cx="96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805" name="Line 164"/>
              <p:cNvSpPr/>
              <p:nvPr/>
            </p:nvSpPr>
            <p:spPr>
              <a:xfrm>
                <a:off x="3659" y="2534"/>
                <a:ext cx="96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806" name="Line 165"/>
              <p:cNvSpPr/>
              <p:nvPr/>
            </p:nvSpPr>
            <p:spPr>
              <a:xfrm>
                <a:off x="3659" y="2688"/>
                <a:ext cx="96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807" name="Line 166"/>
              <p:cNvSpPr/>
              <p:nvPr/>
            </p:nvSpPr>
            <p:spPr>
              <a:xfrm>
                <a:off x="3659" y="1152"/>
                <a:ext cx="96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808" name="Line 167"/>
              <p:cNvSpPr/>
              <p:nvPr/>
            </p:nvSpPr>
            <p:spPr>
              <a:xfrm>
                <a:off x="3659" y="2841"/>
                <a:ext cx="96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809" name="Line 168"/>
              <p:cNvSpPr/>
              <p:nvPr/>
            </p:nvSpPr>
            <p:spPr>
              <a:xfrm>
                <a:off x="3659" y="1460"/>
                <a:ext cx="96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810" name="Line 169"/>
              <p:cNvSpPr/>
              <p:nvPr/>
            </p:nvSpPr>
            <p:spPr>
              <a:xfrm>
                <a:off x="3659" y="2995"/>
                <a:ext cx="96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811" name="Line 170"/>
              <p:cNvSpPr/>
              <p:nvPr/>
            </p:nvSpPr>
            <p:spPr>
              <a:xfrm>
                <a:off x="3659" y="3148"/>
                <a:ext cx="96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812" name="Line 171"/>
              <p:cNvSpPr/>
              <p:nvPr/>
            </p:nvSpPr>
            <p:spPr>
              <a:xfrm>
                <a:off x="3659" y="3302"/>
                <a:ext cx="96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813" name="Line 172"/>
              <p:cNvSpPr/>
              <p:nvPr/>
            </p:nvSpPr>
            <p:spPr>
              <a:xfrm>
                <a:off x="3659" y="3456"/>
                <a:ext cx="96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7693" name="Group 173"/>
            <p:cNvGrpSpPr/>
            <p:nvPr/>
          </p:nvGrpSpPr>
          <p:grpSpPr>
            <a:xfrm>
              <a:off x="3284" y="698"/>
              <a:ext cx="47" cy="103"/>
              <a:chOff x="3072" y="960"/>
              <a:chExt cx="96" cy="138"/>
            </a:xfrm>
          </p:grpSpPr>
          <p:sp>
            <p:nvSpPr>
              <p:cNvPr id="27792" name="Line 174"/>
              <p:cNvSpPr/>
              <p:nvPr/>
            </p:nvSpPr>
            <p:spPr>
              <a:xfrm>
                <a:off x="3072" y="96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793" name="Line 175"/>
              <p:cNvSpPr/>
              <p:nvPr/>
            </p:nvSpPr>
            <p:spPr>
              <a:xfrm>
                <a:off x="3072" y="987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794" name="Line 176"/>
              <p:cNvSpPr/>
              <p:nvPr/>
            </p:nvSpPr>
            <p:spPr>
              <a:xfrm>
                <a:off x="3072" y="1015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795" name="Line 177"/>
              <p:cNvSpPr/>
              <p:nvPr/>
            </p:nvSpPr>
            <p:spPr>
              <a:xfrm>
                <a:off x="3072" y="1042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796" name="Line 178"/>
              <p:cNvSpPr/>
              <p:nvPr/>
            </p:nvSpPr>
            <p:spPr>
              <a:xfrm>
                <a:off x="3072" y="107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797" name="Line 179"/>
              <p:cNvSpPr/>
              <p:nvPr/>
            </p:nvSpPr>
            <p:spPr>
              <a:xfrm>
                <a:off x="3072" y="1098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7694" name="Group 180"/>
            <p:cNvGrpSpPr/>
            <p:nvPr/>
          </p:nvGrpSpPr>
          <p:grpSpPr>
            <a:xfrm>
              <a:off x="3284" y="801"/>
              <a:ext cx="47" cy="102"/>
              <a:chOff x="3072" y="960"/>
              <a:chExt cx="96" cy="138"/>
            </a:xfrm>
          </p:grpSpPr>
          <p:sp>
            <p:nvSpPr>
              <p:cNvPr id="27786" name="Line 181"/>
              <p:cNvSpPr/>
              <p:nvPr/>
            </p:nvSpPr>
            <p:spPr>
              <a:xfrm>
                <a:off x="3072" y="96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787" name="Line 182"/>
              <p:cNvSpPr/>
              <p:nvPr/>
            </p:nvSpPr>
            <p:spPr>
              <a:xfrm>
                <a:off x="3072" y="987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788" name="Line 183"/>
              <p:cNvSpPr/>
              <p:nvPr/>
            </p:nvSpPr>
            <p:spPr>
              <a:xfrm>
                <a:off x="3072" y="1015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789" name="Line 184"/>
              <p:cNvSpPr/>
              <p:nvPr/>
            </p:nvSpPr>
            <p:spPr>
              <a:xfrm>
                <a:off x="3072" y="1042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790" name="Line 185"/>
              <p:cNvSpPr/>
              <p:nvPr/>
            </p:nvSpPr>
            <p:spPr>
              <a:xfrm>
                <a:off x="3072" y="107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791" name="Line 186"/>
              <p:cNvSpPr/>
              <p:nvPr/>
            </p:nvSpPr>
            <p:spPr>
              <a:xfrm>
                <a:off x="3072" y="1098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7695" name="Group 187"/>
            <p:cNvGrpSpPr/>
            <p:nvPr/>
          </p:nvGrpSpPr>
          <p:grpSpPr>
            <a:xfrm>
              <a:off x="3284" y="903"/>
              <a:ext cx="47" cy="103"/>
              <a:chOff x="3072" y="960"/>
              <a:chExt cx="96" cy="138"/>
            </a:xfrm>
          </p:grpSpPr>
          <p:sp>
            <p:nvSpPr>
              <p:cNvPr id="27780" name="Line 188"/>
              <p:cNvSpPr/>
              <p:nvPr/>
            </p:nvSpPr>
            <p:spPr>
              <a:xfrm>
                <a:off x="3072" y="96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781" name="Line 189"/>
              <p:cNvSpPr/>
              <p:nvPr/>
            </p:nvSpPr>
            <p:spPr>
              <a:xfrm>
                <a:off x="3072" y="987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782" name="Line 190"/>
              <p:cNvSpPr/>
              <p:nvPr/>
            </p:nvSpPr>
            <p:spPr>
              <a:xfrm>
                <a:off x="3072" y="1015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783" name="Line 191"/>
              <p:cNvSpPr/>
              <p:nvPr/>
            </p:nvSpPr>
            <p:spPr>
              <a:xfrm>
                <a:off x="3072" y="1042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784" name="Line 192"/>
              <p:cNvSpPr/>
              <p:nvPr/>
            </p:nvSpPr>
            <p:spPr>
              <a:xfrm>
                <a:off x="3072" y="107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785" name="Line 193"/>
              <p:cNvSpPr/>
              <p:nvPr/>
            </p:nvSpPr>
            <p:spPr>
              <a:xfrm>
                <a:off x="3072" y="1098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7696" name="Group 194"/>
            <p:cNvGrpSpPr/>
            <p:nvPr/>
          </p:nvGrpSpPr>
          <p:grpSpPr>
            <a:xfrm>
              <a:off x="3284" y="1006"/>
              <a:ext cx="47" cy="103"/>
              <a:chOff x="3072" y="960"/>
              <a:chExt cx="96" cy="138"/>
            </a:xfrm>
          </p:grpSpPr>
          <p:sp>
            <p:nvSpPr>
              <p:cNvPr id="27774" name="Line 195"/>
              <p:cNvSpPr/>
              <p:nvPr/>
            </p:nvSpPr>
            <p:spPr>
              <a:xfrm>
                <a:off x="3072" y="96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775" name="Line 196"/>
              <p:cNvSpPr/>
              <p:nvPr/>
            </p:nvSpPr>
            <p:spPr>
              <a:xfrm>
                <a:off x="3072" y="987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776" name="Line 197"/>
              <p:cNvSpPr/>
              <p:nvPr/>
            </p:nvSpPr>
            <p:spPr>
              <a:xfrm>
                <a:off x="3072" y="1015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777" name="Line 198"/>
              <p:cNvSpPr/>
              <p:nvPr/>
            </p:nvSpPr>
            <p:spPr>
              <a:xfrm>
                <a:off x="3072" y="1042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778" name="Line 199"/>
              <p:cNvSpPr/>
              <p:nvPr/>
            </p:nvSpPr>
            <p:spPr>
              <a:xfrm>
                <a:off x="3072" y="107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779" name="Line 200"/>
              <p:cNvSpPr/>
              <p:nvPr/>
            </p:nvSpPr>
            <p:spPr>
              <a:xfrm>
                <a:off x="3072" y="1098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7697" name="Group 201"/>
            <p:cNvGrpSpPr/>
            <p:nvPr/>
          </p:nvGrpSpPr>
          <p:grpSpPr>
            <a:xfrm>
              <a:off x="3284" y="1110"/>
              <a:ext cx="47" cy="102"/>
              <a:chOff x="3072" y="960"/>
              <a:chExt cx="96" cy="138"/>
            </a:xfrm>
          </p:grpSpPr>
          <p:sp>
            <p:nvSpPr>
              <p:cNvPr id="27768" name="Line 202"/>
              <p:cNvSpPr/>
              <p:nvPr/>
            </p:nvSpPr>
            <p:spPr>
              <a:xfrm>
                <a:off x="3072" y="96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769" name="Line 203"/>
              <p:cNvSpPr/>
              <p:nvPr/>
            </p:nvSpPr>
            <p:spPr>
              <a:xfrm>
                <a:off x="3072" y="987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770" name="Line 204"/>
              <p:cNvSpPr/>
              <p:nvPr/>
            </p:nvSpPr>
            <p:spPr>
              <a:xfrm>
                <a:off x="3072" y="1015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771" name="Line 205"/>
              <p:cNvSpPr/>
              <p:nvPr/>
            </p:nvSpPr>
            <p:spPr>
              <a:xfrm>
                <a:off x="3072" y="1042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772" name="Line 206"/>
              <p:cNvSpPr/>
              <p:nvPr/>
            </p:nvSpPr>
            <p:spPr>
              <a:xfrm>
                <a:off x="3072" y="107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773" name="Line 207"/>
              <p:cNvSpPr/>
              <p:nvPr/>
            </p:nvSpPr>
            <p:spPr>
              <a:xfrm>
                <a:off x="3072" y="1098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7698" name="Group 208"/>
            <p:cNvGrpSpPr/>
            <p:nvPr/>
          </p:nvGrpSpPr>
          <p:grpSpPr>
            <a:xfrm>
              <a:off x="3284" y="1212"/>
              <a:ext cx="47" cy="103"/>
              <a:chOff x="3072" y="960"/>
              <a:chExt cx="96" cy="138"/>
            </a:xfrm>
          </p:grpSpPr>
          <p:sp>
            <p:nvSpPr>
              <p:cNvPr id="27762" name="Line 209"/>
              <p:cNvSpPr/>
              <p:nvPr/>
            </p:nvSpPr>
            <p:spPr>
              <a:xfrm>
                <a:off x="3072" y="96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763" name="Line 210"/>
              <p:cNvSpPr/>
              <p:nvPr/>
            </p:nvSpPr>
            <p:spPr>
              <a:xfrm>
                <a:off x="3072" y="987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764" name="Line 211"/>
              <p:cNvSpPr/>
              <p:nvPr/>
            </p:nvSpPr>
            <p:spPr>
              <a:xfrm>
                <a:off x="3072" y="1015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765" name="Line 212"/>
              <p:cNvSpPr/>
              <p:nvPr/>
            </p:nvSpPr>
            <p:spPr>
              <a:xfrm>
                <a:off x="3072" y="1042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766" name="Line 213"/>
              <p:cNvSpPr/>
              <p:nvPr/>
            </p:nvSpPr>
            <p:spPr>
              <a:xfrm>
                <a:off x="3072" y="107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767" name="Line 214"/>
              <p:cNvSpPr/>
              <p:nvPr/>
            </p:nvSpPr>
            <p:spPr>
              <a:xfrm>
                <a:off x="3072" y="1098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7699" name="Group 215"/>
            <p:cNvGrpSpPr/>
            <p:nvPr/>
          </p:nvGrpSpPr>
          <p:grpSpPr>
            <a:xfrm>
              <a:off x="3284" y="1316"/>
              <a:ext cx="47" cy="102"/>
              <a:chOff x="3072" y="960"/>
              <a:chExt cx="96" cy="138"/>
            </a:xfrm>
          </p:grpSpPr>
          <p:sp>
            <p:nvSpPr>
              <p:cNvPr id="27756" name="Line 216"/>
              <p:cNvSpPr/>
              <p:nvPr/>
            </p:nvSpPr>
            <p:spPr>
              <a:xfrm>
                <a:off x="3072" y="96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757" name="Line 217"/>
              <p:cNvSpPr/>
              <p:nvPr/>
            </p:nvSpPr>
            <p:spPr>
              <a:xfrm>
                <a:off x="3072" y="987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758" name="Line 218"/>
              <p:cNvSpPr/>
              <p:nvPr/>
            </p:nvSpPr>
            <p:spPr>
              <a:xfrm>
                <a:off x="3072" y="1015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759" name="Line 219"/>
              <p:cNvSpPr/>
              <p:nvPr/>
            </p:nvSpPr>
            <p:spPr>
              <a:xfrm>
                <a:off x="3072" y="1042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760" name="Line 220"/>
              <p:cNvSpPr/>
              <p:nvPr/>
            </p:nvSpPr>
            <p:spPr>
              <a:xfrm>
                <a:off x="3072" y="107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761" name="Line 221"/>
              <p:cNvSpPr/>
              <p:nvPr/>
            </p:nvSpPr>
            <p:spPr>
              <a:xfrm>
                <a:off x="3072" y="1098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7700" name="Group 222"/>
            <p:cNvGrpSpPr/>
            <p:nvPr/>
          </p:nvGrpSpPr>
          <p:grpSpPr>
            <a:xfrm>
              <a:off x="3284" y="1418"/>
              <a:ext cx="47" cy="103"/>
              <a:chOff x="3072" y="960"/>
              <a:chExt cx="96" cy="138"/>
            </a:xfrm>
          </p:grpSpPr>
          <p:sp>
            <p:nvSpPr>
              <p:cNvPr id="27750" name="Line 223"/>
              <p:cNvSpPr/>
              <p:nvPr/>
            </p:nvSpPr>
            <p:spPr>
              <a:xfrm>
                <a:off x="3072" y="96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751" name="Line 224"/>
              <p:cNvSpPr/>
              <p:nvPr/>
            </p:nvSpPr>
            <p:spPr>
              <a:xfrm>
                <a:off x="3072" y="987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752" name="Line 225"/>
              <p:cNvSpPr/>
              <p:nvPr/>
            </p:nvSpPr>
            <p:spPr>
              <a:xfrm>
                <a:off x="3072" y="1015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753" name="Line 226"/>
              <p:cNvSpPr/>
              <p:nvPr/>
            </p:nvSpPr>
            <p:spPr>
              <a:xfrm>
                <a:off x="3072" y="1042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754" name="Line 227"/>
              <p:cNvSpPr/>
              <p:nvPr/>
            </p:nvSpPr>
            <p:spPr>
              <a:xfrm>
                <a:off x="3072" y="107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755" name="Line 228"/>
              <p:cNvSpPr/>
              <p:nvPr/>
            </p:nvSpPr>
            <p:spPr>
              <a:xfrm>
                <a:off x="3072" y="1098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7701" name="Group 229"/>
            <p:cNvGrpSpPr/>
            <p:nvPr/>
          </p:nvGrpSpPr>
          <p:grpSpPr>
            <a:xfrm>
              <a:off x="3284" y="1521"/>
              <a:ext cx="47" cy="102"/>
              <a:chOff x="3072" y="960"/>
              <a:chExt cx="96" cy="138"/>
            </a:xfrm>
          </p:grpSpPr>
          <p:sp>
            <p:nvSpPr>
              <p:cNvPr id="27744" name="Line 230"/>
              <p:cNvSpPr/>
              <p:nvPr/>
            </p:nvSpPr>
            <p:spPr>
              <a:xfrm>
                <a:off x="3072" y="96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745" name="Line 231"/>
              <p:cNvSpPr/>
              <p:nvPr/>
            </p:nvSpPr>
            <p:spPr>
              <a:xfrm>
                <a:off x="3072" y="987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746" name="Line 232"/>
              <p:cNvSpPr/>
              <p:nvPr/>
            </p:nvSpPr>
            <p:spPr>
              <a:xfrm>
                <a:off x="3072" y="1015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747" name="Line 233"/>
              <p:cNvSpPr/>
              <p:nvPr/>
            </p:nvSpPr>
            <p:spPr>
              <a:xfrm>
                <a:off x="3072" y="1042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748" name="Line 234"/>
              <p:cNvSpPr/>
              <p:nvPr/>
            </p:nvSpPr>
            <p:spPr>
              <a:xfrm>
                <a:off x="3072" y="107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749" name="Line 235"/>
              <p:cNvSpPr/>
              <p:nvPr/>
            </p:nvSpPr>
            <p:spPr>
              <a:xfrm>
                <a:off x="3072" y="1098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7702" name="Group 236"/>
            <p:cNvGrpSpPr/>
            <p:nvPr/>
          </p:nvGrpSpPr>
          <p:grpSpPr>
            <a:xfrm>
              <a:off x="3284" y="1625"/>
              <a:ext cx="47" cy="102"/>
              <a:chOff x="3072" y="960"/>
              <a:chExt cx="96" cy="138"/>
            </a:xfrm>
          </p:grpSpPr>
          <p:sp>
            <p:nvSpPr>
              <p:cNvPr id="27738" name="Line 237"/>
              <p:cNvSpPr/>
              <p:nvPr/>
            </p:nvSpPr>
            <p:spPr>
              <a:xfrm>
                <a:off x="3072" y="96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739" name="Line 238"/>
              <p:cNvSpPr/>
              <p:nvPr/>
            </p:nvSpPr>
            <p:spPr>
              <a:xfrm>
                <a:off x="3072" y="987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740" name="Line 239"/>
              <p:cNvSpPr/>
              <p:nvPr/>
            </p:nvSpPr>
            <p:spPr>
              <a:xfrm>
                <a:off x="3072" y="1015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741" name="Line 240"/>
              <p:cNvSpPr/>
              <p:nvPr/>
            </p:nvSpPr>
            <p:spPr>
              <a:xfrm>
                <a:off x="3072" y="1042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742" name="Line 241"/>
              <p:cNvSpPr/>
              <p:nvPr/>
            </p:nvSpPr>
            <p:spPr>
              <a:xfrm>
                <a:off x="3072" y="107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743" name="Line 242"/>
              <p:cNvSpPr/>
              <p:nvPr/>
            </p:nvSpPr>
            <p:spPr>
              <a:xfrm>
                <a:off x="3072" y="1098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7703" name="Group 243"/>
            <p:cNvGrpSpPr/>
            <p:nvPr/>
          </p:nvGrpSpPr>
          <p:grpSpPr>
            <a:xfrm>
              <a:off x="3284" y="1727"/>
              <a:ext cx="47" cy="103"/>
              <a:chOff x="3072" y="960"/>
              <a:chExt cx="96" cy="138"/>
            </a:xfrm>
          </p:grpSpPr>
          <p:sp>
            <p:nvSpPr>
              <p:cNvPr id="27732" name="Line 244"/>
              <p:cNvSpPr/>
              <p:nvPr/>
            </p:nvSpPr>
            <p:spPr>
              <a:xfrm>
                <a:off x="3072" y="96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733" name="Line 245"/>
              <p:cNvSpPr/>
              <p:nvPr/>
            </p:nvSpPr>
            <p:spPr>
              <a:xfrm>
                <a:off x="3072" y="987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734" name="Line 246"/>
              <p:cNvSpPr/>
              <p:nvPr/>
            </p:nvSpPr>
            <p:spPr>
              <a:xfrm>
                <a:off x="3072" y="1015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735" name="Line 247"/>
              <p:cNvSpPr/>
              <p:nvPr/>
            </p:nvSpPr>
            <p:spPr>
              <a:xfrm>
                <a:off x="3072" y="1042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736" name="Line 248"/>
              <p:cNvSpPr/>
              <p:nvPr/>
            </p:nvSpPr>
            <p:spPr>
              <a:xfrm>
                <a:off x="3072" y="107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737" name="Line 249"/>
              <p:cNvSpPr/>
              <p:nvPr/>
            </p:nvSpPr>
            <p:spPr>
              <a:xfrm>
                <a:off x="3072" y="1098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7704" name="Group 250"/>
            <p:cNvGrpSpPr/>
            <p:nvPr/>
          </p:nvGrpSpPr>
          <p:grpSpPr>
            <a:xfrm>
              <a:off x="3284" y="1829"/>
              <a:ext cx="47" cy="103"/>
              <a:chOff x="3072" y="960"/>
              <a:chExt cx="96" cy="138"/>
            </a:xfrm>
          </p:grpSpPr>
          <p:sp>
            <p:nvSpPr>
              <p:cNvPr id="27726" name="Line 251"/>
              <p:cNvSpPr/>
              <p:nvPr/>
            </p:nvSpPr>
            <p:spPr>
              <a:xfrm>
                <a:off x="3072" y="96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727" name="Line 252"/>
              <p:cNvSpPr/>
              <p:nvPr/>
            </p:nvSpPr>
            <p:spPr>
              <a:xfrm>
                <a:off x="3072" y="987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728" name="Line 253"/>
              <p:cNvSpPr/>
              <p:nvPr/>
            </p:nvSpPr>
            <p:spPr>
              <a:xfrm>
                <a:off x="3072" y="1015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729" name="Line 254"/>
              <p:cNvSpPr/>
              <p:nvPr/>
            </p:nvSpPr>
            <p:spPr>
              <a:xfrm>
                <a:off x="3072" y="1042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730" name="Line 255"/>
              <p:cNvSpPr/>
              <p:nvPr/>
            </p:nvSpPr>
            <p:spPr>
              <a:xfrm>
                <a:off x="3072" y="107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731" name="Line 256"/>
              <p:cNvSpPr/>
              <p:nvPr/>
            </p:nvSpPr>
            <p:spPr>
              <a:xfrm>
                <a:off x="3072" y="1098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7705" name="Group 257"/>
            <p:cNvGrpSpPr/>
            <p:nvPr/>
          </p:nvGrpSpPr>
          <p:grpSpPr>
            <a:xfrm>
              <a:off x="3284" y="1932"/>
              <a:ext cx="47" cy="103"/>
              <a:chOff x="3072" y="960"/>
              <a:chExt cx="96" cy="138"/>
            </a:xfrm>
          </p:grpSpPr>
          <p:sp>
            <p:nvSpPr>
              <p:cNvPr id="27720" name="Line 258"/>
              <p:cNvSpPr/>
              <p:nvPr/>
            </p:nvSpPr>
            <p:spPr>
              <a:xfrm>
                <a:off x="3072" y="96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721" name="Line 259"/>
              <p:cNvSpPr/>
              <p:nvPr/>
            </p:nvSpPr>
            <p:spPr>
              <a:xfrm>
                <a:off x="3072" y="987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722" name="Line 260"/>
              <p:cNvSpPr/>
              <p:nvPr/>
            </p:nvSpPr>
            <p:spPr>
              <a:xfrm>
                <a:off x="3072" y="1015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723" name="Line 261"/>
              <p:cNvSpPr/>
              <p:nvPr/>
            </p:nvSpPr>
            <p:spPr>
              <a:xfrm>
                <a:off x="3072" y="1042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724" name="Line 262"/>
              <p:cNvSpPr/>
              <p:nvPr/>
            </p:nvSpPr>
            <p:spPr>
              <a:xfrm>
                <a:off x="3072" y="107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725" name="Line 263"/>
              <p:cNvSpPr/>
              <p:nvPr/>
            </p:nvSpPr>
            <p:spPr>
              <a:xfrm>
                <a:off x="3072" y="1098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7706" name="Group 264"/>
            <p:cNvGrpSpPr/>
            <p:nvPr/>
          </p:nvGrpSpPr>
          <p:grpSpPr>
            <a:xfrm>
              <a:off x="3284" y="2035"/>
              <a:ext cx="47" cy="103"/>
              <a:chOff x="3072" y="960"/>
              <a:chExt cx="96" cy="138"/>
            </a:xfrm>
          </p:grpSpPr>
          <p:sp>
            <p:nvSpPr>
              <p:cNvPr id="27714" name="Line 265"/>
              <p:cNvSpPr/>
              <p:nvPr/>
            </p:nvSpPr>
            <p:spPr>
              <a:xfrm>
                <a:off x="3072" y="96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715" name="Line 266"/>
              <p:cNvSpPr/>
              <p:nvPr/>
            </p:nvSpPr>
            <p:spPr>
              <a:xfrm>
                <a:off x="3072" y="987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716" name="Line 267"/>
              <p:cNvSpPr/>
              <p:nvPr/>
            </p:nvSpPr>
            <p:spPr>
              <a:xfrm>
                <a:off x="3072" y="1015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717" name="Line 268"/>
              <p:cNvSpPr/>
              <p:nvPr/>
            </p:nvSpPr>
            <p:spPr>
              <a:xfrm>
                <a:off x="3072" y="1042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718" name="Line 269"/>
              <p:cNvSpPr/>
              <p:nvPr/>
            </p:nvSpPr>
            <p:spPr>
              <a:xfrm>
                <a:off x="3072" y="107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719" name="Line 270"/>
              <p:cNvSpPr/>
              <p:nvPr/>
            </p:nvSpPr>
            <p:spPr>
              <a:xfrm>
                <a:off x="3072" y="1098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7707" name="Group 271"/>
            <p:cNvGrpSpPr/>
            <p:nvPr/>
          </p:nvGrpSpPr>
          <p:grpSpPr>
            <a:xfrm>
              <a:off x="3284" y="2138"/>
              <a:ext cx="47" cy="103"/>
              <a:chOff x="3072" y="960"/>
              <a:chExt cx="96" cy="138"/>
            </a:xfrm>
          </p:grpSpPr>
          <p:sp>
            <p:nvSpPr>
              <p:cNvPr id="27708" name="Line 272"/>
              <p:cNvSpPr/>
              <p:nvPr/>
            </p:nvSpPr>
            <p:spPr>
              <a:xfrm>
                <a:off x="3072" y="96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709" name="Line 273"/>
              <p:cNvSpPr/>
              <p:nvPr/>
            </p:nvSpPr>
            <p:spPr>
              <a:xfrm>
                <a:off x="3072" y="987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710" name="Line 274"/>
              <p:cNvSpPr/>
              <p:nvPr/>
            </p:nvSpPr>
            <p:spPr>
              <a:xfrm>
                <a:off x="3072" y="1015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711" name="Line 275"/>
              <p:cNvSpPr/>
              <p:nvPr/>
            </p:nvSpPr>
            <p:spPr>
              <a:xfrm>
                <a:off x="3072" y="1042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712" name="Line 276"/>
              <p:cNvSpPr/>
              <p:nvPr/>
            </p:nvSpPr>
            <p:spPr>
              <a:xfrm>
                <a:off x="3072" y="1070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713" name="Line 277"/>
              <p:cNvSpPr/>
              <p:nvPr/>
            </p:nvSpPr>
            <p:spPr>
              <a:xfrm>
                <a:off x="3072" y="1098"/>
                <a:ext cx="9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</p:grpSp>
      <p:sp>
        <p:nvSpPr>
          <p:cNvPr id="27660" name="Line 278"/>
          <p:cNvSpPr/>
          <p:nvPr/>
        </p:nvSpPr>
        <p:spPr>
          <a:xfrm>
            <a:off x="838200" y="4314825"/>
            <a:ext cx="0" cy="2009775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7661" name="Line 279"/>
          <p:cNvSpPr/>
          <p:nvPr/>
        </p:nvSpPr>
        <p:spPr>
          <a:xfrm>
            <a:off x="2819400" y="4314825"/>
            <a:ext cx="0" cy="2009775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7662" name="Oval 280"/>
          <p:cNvSpPr/>
          <p:nvPr/>
        </p:nvSpPr>
        <p:spPr>
          <a:xfrm>
            <a:off x="838200" y="4003675"/>
            <a:ext cx="1981200" cy="568325"/>
          </a:xfrm>
          <a:prstGeom prst="ellipse">
            <a:avLst/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lIns="0" tIns="0" rIns="0" bIns="0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3600" b="1" dirty="0">
              <a:solidFill>
                <a:srgbClr val="002EC2"/>
              </a:solidFill>
              <a:latin typeface="Arial" panose="020B0604020202020204" pitchFamily="34" charset="0"/>
            </a:endParaRPr>
          </a:p>
        </p:txBody>
      </p:sp>
      <p:sp>
        <p:nvSpPr>
          <p:cNvPr id="27663" name="Rectangle 281"/>
          <p:cNvSpPr/>
          <p:nvPr/>
        </p:nvSpPr>
        <p:spPr>
          <a:xfrm>
            <a:off x="838200" y="4918075"/>
            <a:ext cx="1981200" cy="1406525"/>
          </a:xfrm>
          <a:prstGeom prst="rect">
            <a:avLst/>
          </a:prstGeom>
          <a:solidFill>
            <a:srgbClr val="FF99CC">
              <a:alpha val="50195"/>
            </a:srgbClr>
          </a:solidFill>
          <a:ln w="9525">
            <a:noFill/>
          </a:ln>
        </p:spPr>
        <p:txBody>
          <a:bodyPr lIns="0" tIns="0" rIns="0" bIns="0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3600" b="1" dirty="0">
              <a:solidFill>
                <a:srgbClr val="002EC2"/>
              </a:solidFill>
              <a:latin typeface="Arial" panose="020B0604020202020204" pitchFamily="34" charset="0"/>
            </a:endParaRPr>
          </a:p>
        </p:txBody>
      </p:sp>
      <p:grpSp>
        <p:nvGrpSpPr>
          <p:cNvPr id="31880" name="Group 282"/>
          <p:cNvGrpSpPr/>
          <p:nvPr/>
        </p:nvGrpSpPr>
        <p:grpSpPr>
          <a:xfrm rot="-2163772">
            <a:off x="3544888" y="2132013"/>
            <a:ext cx="458787" cy="384175"/>
            <a:chOff x="2909" y="2254"/>
            <a:chExt cx="289" cy="242"/>
          </a:xfrm>
        </p:grpSpPr>
        <p:grpSp>
          <p:nvGrpSpPr>
            <p:cNvPr id="27682" name="Group 283"/>
            <p:cNvGrpSpPr/>
            <p:nvPr/>
          </p:nvGrpSpPr>
          <p:grpSpPr>
            <a:xfrm flipH="1">
              <a:off x="2928" y="2387"/>
              <a:ext cx="240" cy="109"/>
              <a:chOff x="2928" y="2387"/>
              <a:chExt cx="240" cy="109"/>
            </a:xfrm>
          </p:grpSpPr>
          <p:sp>
            <p:nvSpPr>
              <p:cNvPr id="27688" name="Oval 284"/>
              <p:cNvSpPr/>
              <p:nvPr/>
            </p:nvSpPr>
            <p:spPr>
              <a:xfrm flipH="1">
                <a:off x="2928" y="2387"/>
                <a:ext cx="240" cy="97"/>
              </a:xfrm>
              <a:prstGeom prst="ellipse">
                <a:avLst/>
              </a:prstGeom>
              <a:noFill/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lIns="0" tIns="0" rIns="0" bIns="0" anchor="ctr">
                <a:spAutoFit/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endParaRPr lang="zh-CN" altLang="en-US" sz="3600" b="1" dirty="0">
                  <a:solidFill>
                    <a:srgbClr val="002EC2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27689" name="Oval 285"/>
              <p:cNvSpPr/>
              <p:nvPr/>
            </p:nvSpPr>
            <p:spPr>
              <a:xfrm flipH="1">
                <a:off x="3024" y="2387"/>
                <a:ext cx="96" cy="109"/>
              </a:xfrm>
              <a:prstGeom prst="ellipse">
                <a:avLst/>
              </a:prstGeom>
              <a:solidFill>
                <a:schemeClr val="tx1"/>
              </a:solidFill>
              <a:ln w="9525">
                <a:noFill/>
              </a:ln>
            </p:spPr>
            <p:txBody>
              <a:bodyPr lIns="0" tIns="0" rIns="0" bIns="0" anchor="ctr">
                <a:spAutoFit/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endParaRPr lang="zh-CN" altLang="en-US" sz="3600" b="1" dirty="0">
                  <a:solidFill>
                    <a:srgbClr val="002EC2"/>
                  </a:solidFill>
                  <a:latin typeface="Arial" panose="020B0604020202020204" pitchFamily="34" charset="0"/>
                </a:endParaRPr>
              </a:p>
            </p:txBody>
          </p:sp>
        </p:grpSp>
        <p:sp>
          <p:nvSpPr>
            <p:cNvPr id="27683" name="Arc 286"/>
            <p:cNvSpPr/>
            <p:nvPr/>
          </p:nvSpPr>
          <p:spPr>
            <a:xfrm rot="7973509" flipH="1" flipV="1">
              <a:off x="2930" y="2226"/>
              <a:ext cx="240" cy="289"/>
            </a:xfrm>
            <a:custGeom>
              <a:avLst/>
              <a:gdLst>
                <a:gd name="txL" fmla="*/ 0 w 21600"/>
                <a:gd name="txT" fmla="*/ 0 h 29132"/>
                <a:gd name="txR" fmla="*/ 21600 w 21600"/>
                <a:gd name="txB" fmla="*/ 29132 h 29132"/>
              </a:gdLst>
              <a:ahLst/>
              <a:cxnLst>
                <a:cxn ang="0">
                  <a:pos x="-1" y="0"/>
                </a:cxn>
                <a:cxn ang="0">
                  <a:pos x="21600" y="21600"/>
                </a:cxn>
                <a:cxn ang="0">
                  <a:pos x="20244" y="29132"/>
                </a:cxn>
                <a:cxn ang="0">
                  <a:pos x="-1" y="0"/>
                </a:cxn>
                <a:cxn ang="0">
                  <a:pos x="21600" y="21600"/>
                </a:cxn>
                <a:cxn ang="0">
                  <a:pos x="20244" y="29132"/>
                </a:cxn>
                <a:cxn ang="0">
                  <a:pos x="0" y="21600"/>
                </a:cxn>
              </a:cxnLst>
              <a:rect l="txL" t="txT" r="txR" b="txB"/>
              <a:pathLst>
                <a:path w="21600" h="29132" fill="none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24171"/>
                    <a:pt x="21140" y="26722"/>
                    <a:pt x="20244" y="29132"/>
                  </a:cubicBezTo>
                </a:path>
                <a:path w="21600" h="29132" stroke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24171"/>
                    <a:pt x="21140" y="26722"/>
                    <a:pt x="20244" y="29132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9525" cap="flat" cmpd="sng">
              <a:solidFill>
                <a:schemeClr val="tx1">
                  <a:alpha val="100000"/>
                </a:scheme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7684" name="Line 287"/>
            <p:cNvSpPr/>
            <p:nvPr/>
          </p:nvSpPr>
          <p:spPr>
            <a:xfrm>
              <a:off x="2913" y="2338"/>
              <a:ext cx="0" cy="25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7685" name="Line 288"/>
            <p:cNvSpPr/>
            <p:nvPr/>
          </p:nvSpPr>
          <p:spPr>
            <a:xfrm>
              <a:off x="2976" y="2315"/>
              <a:ext cx="0" cy="47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7686" name="Line 289"/>
            <p:cNvSpPr/>
            <p:nvPr/>
          </p:nvSpPr>
          <p:spPr>
            <a:xfrm>
              <a:off x="3072" y="2291"/>
              <a:ext cx="0" cy="71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7687" name="Line 290"/>
            <p:cNvSpPr/>
            <p:nvPr/>
          </p:nvSpPr>
          <p:spPr>
            <a:xfrm>
              <a:off x="3168" y="2315"/>
              <a:ext cx="0" cy="47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32035" name="Line 291"/>
          <p:cNvSpPr/>
          <p:nvPr/>
        </p:nvSpPr>
        <p:spPr>
          <a:xfrm rot="-2281777" flipH="1">
            <a:off x="1447800" y="3275013"/>
            <a:ext cx="2225675" cy="1587"/>
          </a:xfrm>
          <a:prstGeom prst="line">
            <a:avLst/>
          </a:prstGeom>
          <a:ln w="57150" cap="flat" cmpd="sng">
            <a:solidFill>
              <a:srgbClr val="FF0000"/>
            </a:solidFill>
            <a:prstDash val="sysDot"/>
            <a:headEnd type="none" w="med" len="med"/>
            <a:tailEnd type="none" w="med" len="med"/>
          </a:ln>
        </p:spPr>
      </p:sp>
      <p:grpSp>
        <p:nvGrpSpPr>
          <p:cNvPr id="31882" name="Group 292"/>
          <p:cNvGrpSpPr/>
          <p:nvPr/>
        </p:nvGrpSpPr>
        <p:grpSpPr>
          <a:xfrm rot="2033260">
            <a:off x="3529013" y="5407025"/>
            <a:ext cx="458787" cy="384175"/>
            <a:chOff x="2909" y="2254"/>
            <a:chExt cx="289" cy="242"/>
          </a:xfrm>
        </p:grpSpPr>
        <p:grpSp>
          <p:nvGrpSpPr>
            <p:cNvPr id="27674" name="Group 293"/>
            <p:cNvGrpSpPr/>
            <p:nvPr/>
          </p:nvGrpSpPr>
          <p:grpSpPr>
            <a:xfrm flipH="1">
              <a:off x="2928" y="2387"/>
              <a:ext cx="240" cy="109"/>
              <a:chOff x="2928" y="2387"/>
              <a:chExt cx="240" cy="109"/>
            </a:xfrm>
          </p:grpSpPr>
          <p:sp>
            <p:nvSpPr>
              <p:cNvPr id="27680" name="Oval 294"/>
              <p:cNvSpPr/>
              <p:nvPr/>
            </p:nvSpPr>
            <p:spPr>
              <a:xfrm flipH="1">
                <a:off x="2928" y="2387"/>
                <a:ext cx="240" cy="97"/>
              </a:xfrm>
              <a:prstGeom prst="ellipse">
                <a:avLst/>
              </a:prstGeom>
              <a:noFill/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lIns="0" tIns="0" rIns="0" bIns="0" anchor="ctr">
                <a:spAutoFit/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endParaRPr lang="zh-CN" altLang="en-US" sz="3600" b="1" dirty="0">
                  <a:solidFill>
                    <a:srgbClr val="002EC2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27681" name="Oval 295"/>
              <p:cNvSpPr/>
              <p:nvPr/>
            </p:nvSpPr>
            <p:spPr>
              <a:xfrm flipH="1">
                <a:off x="3024" y="2387"/>
                <a:ext cx="96" cy="109"/>
              </a:xfrm>
              <a:prstGeom prst="ellipse">
                <a:avLst/>
              </a:prstGeom>
              <a:solidFill>
                <a:schemeClr val="tx1"/>
              </a:solidFill>
              <a:ln w="9525">
                <a:noFill/>
              </a:ln>
            </p:spPr>
            <p:txBody>
              <a:bodyPr lIns="0" tIns="0" rIns="0" bIns="0" anchor="ctr">
                <a:spAutoFit/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endParaRPr lang="zh-CN" altLang="en-US" sz="3600" b="1" dirty="0">
                  <a:solidFill>
                    <a:srgbClr val="002EC2"/>
                  </a:solidFill>
                  <a:latin typeface="Arial" panose="020B0604020202020204" pitchFamily="34" charset="0"/>
                </a:endParaRPr>
              </a:p>
            </p:txBody>
          </p:sp>
        </p:grpSp>
        <p:sp>
          <p:nvSpPr>
            <p:cNvPr id="27675" name="Arc 296"/>
            <p:cNvSpPr/>
            <p:nvPr/>
          </p:nvSpPr>
          <p:spPr>
            <a:xfrm rot="7973509" flipH="1" flipV="1">
              <a:off x="2930" y="2226"/>
              <a:ext cx="240" cy="289"/>
            </a:xfrm>
            <a:custGeom>
              <a:avLst/>
              <a:gdLst>
                <a:gd name="txL" fmla="*/ 0 w 21600"/>
                <a:gd name="txT" fmla="*/ 0 h 29132"/>
                <a:gd name="txR" fmla="*/ 21600 w 21600"/>
                <a:gd name="txB" fmla="*/ 29132 h 29132"/>
              </a:gdLst>
              <a:ahLst/>
              <a:cxnLst>
                <a:cxn ang="0">
                  <a:pos x="-1" y="0"/>
                </a:cxn>
                <a:cxn ang="0">
                  <a:pos x="21600" y="21600"/>
                </a:cxn>
                <a:cxn ang="0">
                  <a:pos x="20244" y="29132"/>
                </a:cxn>
                <a:cxn ang="0">
                  <a:pos x="-1" y="0"/>
                </a:cxn>
                <a:cxn ang="0">
                  <a:pos x="21600" y="21600"/>
                </a:cxn>
                <a:cxn ang="0">
                  <a:pos x="20244" y="29132"/>
                </a:cxn>
                <a:cxn ang="0">
                  <a:pos x="0" y="21600"/>
                </a:cxn>
              </a:cxnLst>
              <a:rect l="txL" t="txT" r="txR" b="txB"/>
              <a:pathLst>
                <a:path w="21600" h="29132" fill="none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24171"/>
                    <a:pt x="21140" y="26722"/>
                    <a:pt x="20244" y="29132"/>
                  </a:cubicBezTo>
                </a:path>
                <a:path w="21600" h="29132" stroke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24171"/>
                    <a:pt x="21140" y="26722"/>
                    <a:pt x="20244" y="29132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9525" cap="flat" cmpd="sng">
              <a:solidFill>
                <a:schemeClr val="tx1">
                  <a:alpha val="100000"/>
                </a:scheme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>
                <a:solidFill>
                  <a:srgbClr val="002EC2"/>
                </a:solidFill>
                <a:ea typeface="楷体_GB2312" pitchFamily="49" charset="-122"/>
              </a:endParaRPr>
            </a:p>
          </p:txBody>
        </p:sp>
        <p:sp>
          <p:nvSpPr>
            <p:cNvPr id="27676" name="Line 297"/>
            <p:cNvSpPr/>
            <p:nvPr/>
          </p:nvSpPr>
          <p:spPr>
            <a:xfrm>
              <a:off x="2913" y="2338"/>
              <a:ext cx="0" cy="25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7677" name="Line 298"/>
            <p:cNvSpPr/>
            <p:nvPr/>
          </p:nvSpPr>
          <p:spPr>
            <a:xfrm>
              <a:off x="2976" y="2315"/>
              <a:ext cx="0" cy="47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7678" name="Line 299"/>
            <p:cNvSpPr/>
            <p:nvPr/>
          </p:nvSpPr>
          <p:spPr>
            <a:xfrm>
              <a:off x="3072" y="2291"/>
              <a:ext cx="0" cy="71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7679" name="Line 300"/>
            <p:cNvSpPr/>
            <p:nvPr/>
          </p:nvSpPr>
          <p:spPr>
            <a:xfrm>
              <a:off x="3168" y="2315"/>
              <a:ext cx="0" cy="47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32045" name="Line 301"/>
          <p:cNvSpPr/>
          <p:nvPr/>
        </p:nvSpPr>
        <p:spPr>
          <a:xfrm rot="2427150" flipH="1">
            <a:off x="1447800" y="4722813"/>
            <a:ext cx="2225675" cy="1587"/>
          </a:xfrm>
          <a:prstGeom prst="line">
            <a:avLst/>
          </a:prstGeom>
          <a:ln w="57150" cap="flat" cmpd="sng">
            <a:solidFill>
              <a:srgbClr val="FF0000"/>
            </a:solidFill>
            <a:prstDash val="sysDot"/>
            <a:headEnd type="none" w="med" len="med"/>
            <a:tailEnd type="none" w="med" len="med"/>
          </a:ln>
        </p:spPr>
      </p:sp>
      <p:sp>
        <p:nvSpPr>
          <p:cNvPr id="32046" name="AutoShape 302"/>
          <p:cNvSpPr/>
          <p:nvPr/>
        </p:nvSpPr>
        <p:spPr>
          <a:xfrm>
            <a:off x="3419475" y="4581525"/>
            <a:ext cx="1584325" cy="860425"/>
          </a:xfrm>
          <a:prstGeom prst="cloudCallout">
            <a:avLst>
              <a:gd name="adj1" fmla="val -28556"/>
              <a:gd name="adj2" fmla="val 35056"/>
            </a:avLst>
          </a:prstGeom>
          <a:solidFill>
            <a:srgbClr val="FFFF99"/>
          </a:solidFill>
          <a:ln w="9525">
            <a:noFill/>
          </a:ln>
        </p:spPr>
        <p:txBody>
          <a:bodyPr lIns="0" tIns="0" rIns="0" bIns="0"/>
          <a:lstStyle/>
          <a:p>
            <a:pPr algn="ctr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400" b="1" dirty="0">
                <a:solidFill>
                  <a:srgbClr val="002EC2"/>
                </a:solidFill>
              </a:rPr>
              <a:t>偏 小！</a:t>
            </a:r>
          </a:p>
        </p:txBody>
      </p:sp>
      <p:sp>
        <p:nvSpPr>
          <p:cNvPr id="32047" name="AutoShape 303"/>
          <p:cNvSpPr/>
          <p:nvPr/>
        </p:nvSpPr>
        <p:spPr>
          <a:xfrm>
            <a:off x="3419475" y="1196975"/>
            <a:ext cx="1800225" cy="860425"/>
          </a:xfrm>
          <a:prstGeom prst="cloudCallout">
            <a:avLst>
              <a:gd name="adj1" fmla="val -12083"/>
              <a:gd name="adj2" fmla="val 56458"/>
            </a:avLst>
          </a:prstGeom>
          <a:solidFill>
            <a:srgbClr val="FFFF99"/>
          </a:solidFill>
          <a:ln w="9525">
            <a:noFill/>
          </a:ln>
        </p:spPr>
        <p:txBody>
          <a:bodyPr lIns="0" tIns="0" rIns="0" bIns="0"/>
          <a:lstStyle/>
          <a:p>
            <a:pPr algn="ctr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400" b="1" dirty="0">
                <a:solidFill>
                  <a:srgbClr val="002EC2"/>
                </a:solidFill>
              </a:rPr>
              <a:t>偏   大！</a:t>
            </a:r>
          </a:p>
        </p:txBody>
      </p:sp>
      <p:sp>
        <p:nvSpPr>
          <p:cNvPr id="27670" name="Arc 304"/>
          <p:cNvSpPr/>
          <p:nvPr/>
        </p:nvSpPr>
        <p:spPr>
          <a:xfrm rot="10798351" flipV="1">
            <a:off x="855663" y="6010275"/>
            <a:ext cx="1963737" cy="642938"/>
          </a:xfrm>
          <a:custGeom>
            <a:avLst/>
            <a:gdLst>
              <a:gd name="txL" fmla="*/ 0 w 43200"/>
              <a:gd name="txT" fmla="*/ 0 h 43200"/>
              <a:gd name="txR" fmla="*/ 43200 w 43200"/>
              <a:gd name="txB" fmla="*/ 43200 h 43200"/>
            </a:gdLst>
            <a:ahLst/>
            <a:cxnLst>
              <a:cxn ang="0">
                <a:pos x="7369" y="5349"/>
              </a:cxn>
              <a:cxn ang="0">
                <a:pos x="21600" y="0"/>
              </a:cxn>
              <a:cxn ang="0">
                <a:pos x="43200" y="21600"/>
              </a:cxn>
              <a:cxn ang="0">
                <a:pos x="21600" y="43200"/>
              </a:cxn>
              <a:cxn ang="0">
                <a:pos x="0" y="21600"/>
              </a:cxn>
              <a:cxn ang="0">
                <a:pos x="4390" y="8545"/>
              </a:cxn>
              <a:cxn ang="0">
                <a:pos x="7369" y="5349"/>
              </a:cxn>
              <a:cxn ang="0">
                <a:pos x="21600" y="0"/>
              </a:cxn>
              <a:cxn ang="0">
                <a:pos x="43200" y="21600"/>
              </a:cxn>
              <a:cxn ang="0">
                <a:pos x="21600" y="43200"/>
              </a:cxn>
              <a:cxn ang="0">
                <a:pos x="0" y="21600"/>
              </a:cxn>
              <a:cxn ang="0">
                <a:pos x="4390" y="8545"/>
              </a:cxn>
              <a:cxn ang="0">
                <a:pos x="21600" y="21600"/>
              </a:cxn>
            </a:cxnLst>
            <a:rect l="txL" t="txT" r="txR" b="txB"/>
            <a:pathLst>
              <a:path w="43200" h="43200" fill="none">
                <a:moveTo>
                  <a:pt x="7369" y="5349"/>
                </a:moveTo>
                <a:cubicBezTo>
                  <a:pt x="11308" y="1901"/>
                  <a:pt x="16365" y="-1"/>
                  <a:pt x="21600" y="0"/>
                </a:cubicBezTo>
                <a:cubicBezTo>
                  <a:pt x="33529" y="0"/>
                  <a:pt x="43200" y="9670"/>
                  <a:pt x="43200" y="21600"/>
                </a:cubicBezTo>
                <a:cubicBezTo>
                  <a:pt x="43200" y="33529"/>
                  <a:pt x="33529" y="43200"/>
                  <a:pt x="21600" y="43200"/>
                </a:cubicBezTo>
                <a:cubicBezTo>
                  <a:pt x="9670" y="43200"/>
                  <a:pt x="0" y="33529"/>
                  <a:pt x="0" y="21600"/>
                </a:cubicBezTo>
                <a:cubicBezTo>
                  <a:pt x="-1" y="16886"/>
                  <a:pt x="1542" y="12301"/>
                  <a:pt x="4390" y="8545"/>
                </a:cubicBezTo>
              </a:path>
              <a:path w="43200" h="43200" stroke="0">
                <a:moveTo>
                  <a:pt x="7369" y="5349"/>
                </a:moveTo>
                <a:cubicBezTo>
                  <a:pt x="11308" y="1901"/>
                  <a:pt x="16365" y="-1"/>
                  <a:pt x="21600" y="0"/>
                </a:cubicBezTo>
                <a:cubicBezTo>
                  <a:pt x="33529" y="0"/>
                  <a:pt x="43200" y="9670"/>
                  <a:pt x="43200" y="21600"/>
                </a:cubicBezTo>
                <a:cubicBezTo>
                  <a:pt x="43200" y="33529"/>
                  <a:pt x="33529" y="43200"/>
                  <a:pt x="21600" y="43200"/>
                </a:cubicBezTo>
                <a:cubicBezTo>
                  <a:pt x="9670" y="43200"/>
                  <a:pt x="0" y="33529"/>
                  <a:pt x="0" y="21600"/>
                </a:cubicBezTo>
                <a:cubicBezTo>
                  <a:pt x="-1" y="16886"/>
                  <a:pt x="1542" y="12301"/>
                  <a:pt x="4390" y="8545"/>
                </a:cubicBezTo>
                <a:lnTo>
                  <a:pt x="21600" y="21600"/>
                </a:lnTo>
                <a:close/>
              </a:path>
            </a:pathLst>
          </a:custGeom>
          <a:solidFill>
            <a:srgbClr val="FFA7D3">
              <a:alpha val="100000"/>
            </a:srgbClr>
          </a:solidFill>
          <a:ln w="12700" cap="flat" cmpd="sng">
            <a:solidFill>
              <a:schemeClr val="tx1">
                <a:alpha val="10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3600" b="1">
              <a:solidFill>
                <a:srgbClr val="002EC2"/>
              </a:solidFill>
              <a:ea typeface="楷体_GB2312" pitchFamily="49" charset="-122"/>
            </a:endParaRPr>
          </a:p>
        </p:txBody>
      </p:sp>
      <p:sp>
        <p:nvSpPr>
          <p:cNvPr id="27671" name="Oval 305"/>
          <p:cNvSpPr/>
          <p:nvPr/>
        </p:nvSpPr>
        <p:spPr>
          <a:xfrm>
            <a:off x="5057775" y="6040438"/>
            <a:ext cx="1981200" cy="568325"/>
          </a:xfrm>
          <a:prstGeom prst="ellipse">
            <a:avLst/>
          </a:prstGeom>
          <a:solidFill>
            <a:srgbClr val="FFA7D3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lIns="0" tIns="0" rIns="0" bIns="0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3600" b="1" dirty="0">
              <a:solidFill>
                <a:srgbClr val="002EC2"/>
              </a:solidFill>
              <a:latin typeface="Arial" panose="020B0604020202020204" pitchFamily="34" charset="0"/>
            </a:endParaRPr>
          </a:p>
        </p:txBody>
      </p:sp>
      <p:sp>
        <p:nvSpPr>
          <p:cNvPr id="27672" name="Oval 306"/>
          <p:cNvSpPr/>
          <p:nvPr/>
        </p:nvSpPr>
        <p:spPr>
          <a:xfrm>
            <a:off x="5048250" y="4038600"/>
            <a:ext cx="1981200" cy="568325"/>
          </a:xfrm>
          <a:prstGeom prst="ellipse">
            <a:avLst/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lIns="0" tIns="0" rIns="0" bIns="0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3600" b="1" dirty="0">
              <a:solidFill>
                <a:srgbClr val="002EC2"/>
              </a:solidFill>
              <a:latin typeface="Arial" panose="020B0604020202020204" pitchFamily="34" charset="0"/>
            </a:endParaRPr>
          </a:p>
        </p:txBody>
      </p:sp>
      <p:sp>
        <p:nvSpPr>
          <p:cNvPr id="32051" name="Line 307"/>
          <p:cNvSpPr/>
          <p:nvPr/>
        </p:nvSpPr>
        <p:spPr>
          <a:xfrm flipH="1">
            <a:off x="6003925" y="3924300"/>
            <a:ext cx="2225675" cy="0"/>
          </a:xfrm>
          <a:prstGeom prst="line">
            <a:avLst/>
          </a:prstGeom>
          <a:ln w="57150" cap="flat" cmpd="sng">
            <a:solidFill>
              <a:srgbClr val="FF0000"/>
            </a:solidFill>
            <a:prstDash val="sysDot"/>
            <a:headEnd type="none" w="med" len="med"/>
            <a:tailEnd type="none" w="med" len="med"/>
          </a:ln>
        </p:spPr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2" dur="500"/>
                                        <p:tgtEl>
                                          <p:spTgt spid="318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32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8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320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1" dur="500"/>
                                        <p:tgtEl>
                                          <p:spTgt spid="3204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6" dur="500"/>
                                        <p:tgtEl>
                                          <p:spTgt spid="3204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49" dur="500"/>
                                        <p:tgtEl>
                                          <p:spTgt spid="3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4" dur="500"/>
                                        <p:tgtEl>
                                          <p:spTgt spid="3189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891" grpId="0" bldLvl="0" animBg="1"/>
      <p:bldP spid="32046" grpId="0" bldLvl="0" animBg="1"/>
      <p:bldP spid="32047" grpId="0" bldLvl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 Box 2"/>
          <p:cNvSpPr txBox="1"/>
          <p:nvPr/>
        </p:nvSpPr>
        <p:spPr>
          <a:xfrm>
            <a:off x="685800" y="228600"/>
            <a:ext cx="7772400" cy="609600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4000" b="1" dirty="0">
                <a:solidFill>
                  <a:srgbClr val="009900"/>
                </a:solidFill>
                <a:ea typeface="隶书" panose="02010509060101010101" pitchFamily="49" charset="-122"/>
              </a:rPr>
              <a:t>正确使用温度计</a:t>
            </a:r>
            <a:r>
              <a:rPr lang="zh-CN" altLang="en-US" sz="3200" b="1" dirty="0">
                <a:solidFill>
                  <a:srgbClr val="009900"/>
                </a:solidFill>
                <a:ea typeface="隶书" panose="02010509060101010101" pitchFamily="49" charset="-122"/>
              </a:rPr>
              <a:t>：</a:t>
            </a:r>
          </a:p>
        </p:txBody>
      </p:sp>
      <p:sp>
        <p:nvSpPr>
          <p:cNvPr id="40963" name="Text Box 3"/>
          <p:cNvSpPr txBox="1"/>
          <p:nvPr/>
        </p:nvSpPr>
        <p:spPr>
          <a:xfrm>
            <a:off x="539750" y="1066800"/>
            <a:ext cx="8064500" cy="822325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5400" b="1" i="1" dirty="0">
                <a:solidFill>
                  <a:srgbClr val="FF0000"/>
                </a:solidFill>
              </a:rPr>
              <a:t>A.</a:t>
            </a:r>
            <a:r>
              <a:rPr lang="zh-CN" altLang="en-US" sz="3200" b="1" dirty="0">
                <a:solidFill>
                  <a:srgbClr val="002EC2"/>
                </a:solidFill>
              </a:rPr>
              <a:t>看清温度计的 量程和最小分度值；</a:t>
            </a:r>
          </a:p>
        </p:txBody>
      </p:sp>
      <p:sp>
        <p:nvSpPr>
          <p:cNvPr id="40964" name="Text Box 4"/>
          <p:cNvSpPr txBox="1"/>
          <p:nvPr/>
        </p:nvSpPr>
        <p:spPr>
          <a:xfrm>
            <a:off x="539750" y="1874838"/>
            <a:ext cx="8280400" cy="1309687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5400" b="1" i="1" dirty="0">
                <a:solidFill>
                  <a:srgbClr val="FF0000"/>
                </a:solidFill>
              </a:rPr>
              <a:t>B.</a:t>
            </a:r>
            <a:r>
              <a:rPr lang="zh-CN" altLang="en-US" sz="3200" b="1" dirty="0">
                <a:solidFill>
                  <a:srgbClr val="002EC2"/>
                </a:solidFill>
              </a:rPr>
              <a:t>温度计的玻璃泡要全部浸入被测的液体中</a:t>
            </a:r>
            <a:r>
              <a:rPr lang="en-US" altLang="zh-CN" sz="3200" b="1" dirty="0">
                <a:solidFill>
                  <a:srgbClr val="002EC2"/>
                </a:solidFill>
              </a:rPr>
              <a:t>,          </a:t>
            </a:r>
            <a:r>
              <a:rPr lang="zh-CN" altLang="en-US" sz="3200" b="1" dirty="0">
                <a:solidFill>
                  <a:srgbClr val="002EC2"/>
                </a:solidFill>
              </a:rPr>
              <a:t>不要碰到容器底或容器壁；</a:t>
            </a:r>
          </a:p>
        </p:txBody>
      </p:sp>
      <p:sp>
        <p:nvSpPr>
          <p:cNvPr id="40965" name="Text Box 5"/>
          <p:cNvSpPr txBox="1"/>
          <p:nvPr/>
        </p:nvSpPr>
        <p:spPr>
          <a:xfrm>
            <a:off x="539750" y="3292475"/>
            <a:ext cx="8604250" cy="1309688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5400" b="1" i="1" dirty="0">
                <a:solidFill>
                  <a:srgbClr val="FF0000"/>
                </a:solidFill>
              </a:rPr>
              <a:t>C.</a:t>
            </a:r>
            <a:r>
              <a:rPr lang="zh-CN" altLang="en-US" sz="3200" b="1" dirty="0">
                <a:solidFill>
                  <a:srgbClr val="002EC2"/>
                </a:solidFill>
              </a:rPr>
              <a:t>温度计玻璃泡浸入被测液体后要稍侯一会儿</a:t>
            </a:r>
            <a:r>
              <a:rPr lang="en-US" altLang="zh-CN" sz="3200" b="1" dirty="0">
                <a:solidFill>
                  <a:srgbClr val="002EC2"/>
                </a:solidFill>
              </a:rPr>
              <a:t>,</a:t>
            </a:r>
            <a:r>
              <a:rPr lang="zh-CN" altLang="en-US" sz="3200" b="1" dirty="0">
                <a:solidFill>
                  <a:srgbClr val="002EC2"/>
                </a:solidFill>
              </a:rPr>
              <a:t>待温度计的示数稳定后再读数；  </a:t>
            </a:r>
          </a:p>
        </p:txBody>
      </p:sp>
      <p:sp>
        <p:nvSpPr>
          <p:cNvPr id="40966" name="Text Box 6"/>
          <p:cNvSpPr txBox="1"/>
          <p:nvPr/>
        </p:nvSpPr>
        <p:spPr>
          <a:xfrm>
            <a:off x="611188" y="4581525"/>
            <a:ext cx="8281987" cy="1309688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5400" b="1" i="1" dirty="0">
                <a:solidFill>
                  <a:srgbClr val="FF0000"/>
                </a:solidFill>
              </a:rPr>
              <a:t>D.</a:t>
            </a:r>
            <a:r>
              <a:rPr lang="zh-CN" altLang="en-US" sz="3200" b="1" dirty="0">
                <a:solidFill>
                  <a:srgbClr val="002EC2"/>
                </a:solidFill>
              </a:rPr>
              <a:t>读数时温度计的玻璃泡要继续留在液体中</a:t>
            </a:r>
            <a:r>
              <a:rPr lang="en-US" altLang="zh-CN" sz="3200" b="1" dirty="0">
                <a:solidFill>
                  <a:srgbClr val="002EC2"/>
                </a:solidFill>
              </a:rPr>
              <a:t>,</a:t>
            </a:r>
            <a:r>
              <a:rPr lang="zh-CN" altLang="en-US" sz="3200" b="1" dirty="0">
                <a:solidFill>
                  <a:srgbClr val="002EC2"/>
                </a:solidFill>
              </a:rPr>
              <a:t>视线要与温度计中液柱的上表面相平</a:t>
            </a:r>
            <a:r>
              <a:rPr lang="en-US" altLang="zh-CN" sz="3200" b="1" dirty="0">
                <a:solidFill>
                  <a:srgbClr val="002EC2"/>
                </a:solidFill>
              </a:rPr>
              <a:t>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409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2" dur="500"/>
                                        <p:tgtEl>
                                          <p:spTgt spid="409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7" dur="500"/>
                                        <p:tgtEl>
                                          <p:spTgt spid="409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2" dur="500"/>
                                        <p:tgtEl>
                                          <p:spTgt spid="409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3" grpId="0"/>
      <p:bldP spid="40964" grpId="0"/>
      <p:bldP spid="40965" grpId="0"/>
      <p:bldP spid="4096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文本框 46083"/>
          <p:cNvSpPr txBox="1"/>
          <p:nvPr/>
        </p:nvSpPr>
        <p:spPr>
          <a:xfrm>
            <a:off x="611188" y="188913"/>
            <a:ext cx="3889375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rgbClr val="0000FF"/>
                </a:solidFill>
                <a:ea typeface="黑体" panose="02010609060101010101" pitchFamily="49" charset="-122"/>
              </a:rPr>
              <a:t>小结：温度计的使用</a:t>
            </a:r>
          </a:p>
        </p:txBody>
      </p:sp>
      <p:sp>
        <p:nvSpPr>
          <p:cNvPr id="29699" name="文本框 46084"/>
          <p:cNvSpPr txBox="1"/>
          <p:nvPr/>
        </p:nvSpPr>
        <p:spPr>
          <a:xfrm>
            <a:off x="755650" y="981075"/>
            <a:ext cx="7653338" cy="4713288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>
                <a:srgbClr val="009900"/>
              </a:buClr>
              <a:buFont typeface="Arial" panose="020B0604020202020204" pitchFamily="34" charset="0"/>
              <a:buChar char="•"/>
            </a:pPr>
            <a:r>
              <a:rPr lang="zh-CN" altLang="en-US" sz="3600" b="1" dirty="0">
                <a:solidFill>
                  <a:srgbClr val="A50021"/>
                </a:solidFill>
                <a:ea typeface="黑体" panose="02010609060101010101" pitchFamily="49" charset="-122"/>
              </a:rPr>
              <a:t>使用前观察</a:t>
            </a:r>
            <a:r>
              <a:rPr lang="zh-CN" altLang="en-US" sz="3600" b="1" u="sng" dirty="0">
                <a:solidFill>
                  <a:srgbClr val="A50021"/>
                </a:solidFill>
                <a:ea typeface="黑体" panose="02010609060101010101" pitchFamily="49" charset="-122"/>
              </a:rPr>
              <a:t>        </a:t>
            </a:r>
            <a:r>
              <a:rPr lang="zh-CN" altLang="en-US" sz="3600" b="1" dirty="0">
                <a:solidFill>
                  <a:srgbClr val="A50021"/>
                </a:solidFill>
                <a:ea typeface="黑体" panose="02010609060101010101" pitchFamily="49" charset="-122"/>
              </a:rPr>
              <a:t>和</a:t>
            </a:r>
            <a:r>
              <a:rPr lang="zh-CN" altLang="en-US" sz="3600" b="1" u="sng" dirty="0">
                <a:solidFill>
                  <a:srgbClr val="A50021"/>
                </a:solidFill>
                <a:ea typeface="黑体" panose="02010609060101010101" pitchFamily="49" charset="-122"/>
              </a:rPr>
              <a:t>          </a:t>
            </a:r>
            <a:r>
              <a:rPr lang="zh-CN" altLang="en-US" sz="3600" b="1" dirty="0">
                <a:solidFill>
                  <a:srgbClr val="A50021"/>
                </a:solidFill>
                <a:ea typeface="黑体" panose="02010609060101010101" pitchFamily="49" charset="-122"/>
              </a:rPr>
              <a:t>。</a:t>
            </a:r>
          </a:p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>
                <a:srgbClr val="009900"/>
              </a:buClr>
              <a:buFont typeface="Arial" panose="020B0604020202020204" pitchFamily="34" charset="0"/>
              <a:buChar char="•"/>
            </a:pPr>
            <a:r>
              <a:rPr lang="zh-CN" altLang="en-US" sz="3600" b="1" dirty="0">
                <a:solidFill>
                  <a:srgbClr val="A50021"/>
                </a:solidFill>
                <a:ea typeface="黑体" panose="02010609060101010101" pitchFamily="49" charset="-122"/>
              </a:rPr>
              <a:t>温度计玻璃泡要                  被测液体中，不要碰到</a:t>
            </a:r>
            <a:r>
              <a:rPr lang="zh-CN" altLang="en-US" sz="3600" b="1" u="sng" dirty="0">
                <a:solidFill>
                  <a:srgbClr val="A50021"/>
                </a:solidFill>
                <a:ea typeface="黑体" panose="02010609060101010101" pitchFamily="49" charset="-122"/>
              </a:rPr>
              <a:t>              </a:t>
            </a:r>
            <a:r>
              <a:rPr lang="zh-CN" altLang="en-US" sz="3600" b="1" dirty="0">
                <a:solidFill>
                  <a:srgbClr val="A50021"/>
                </a:solidFill>
                <a:ea typeface="黑体" panose="02010609060101010101" pitchFamily="49" charset="-122"/>
              </a:rPr>
              <a:t>或 </a:t>
            </a:r>
            <a:r>
              <a:rPr lang="zh-CN" altLang="en-US" sz="3600" b="1" u="sng" dirty="0">
                <a:solidFill>
                  <a:srgbClr val="A50021"/>
                </a:solidFill>
                <a:ea typeface="黑体" panose="02010609060101010101" pitchFamily="49" charset="-122"/>
              </a:rPr>
              <a:t>                </a:t>
            </a:r>
            <a:r>
              <a:rPr lang="zh-CN" altLang="en-US" sz="3600" b="1" dirty="0">
                <a:solidFill>
                  <a:srgbClr val="A50021"/>
                </a:solidFill>
                <a:ea typeface="黑体" panose="02010609060101010101" pitchFamily="49" charset="-122"/>
              </a:rPr>
              <a:t>。</a:t>
            </a:r>
          </a:p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>
                <a:srgbClr val="009900"/>
              </a:buClr>
              <a:buFont typeface="Arial" panose="020B0604020202020204" pitchFamily="34" charset="0"/>
              <a:buChar char="•"/>
            </a:pPr>
            <a:r>
              <a:rPr lang="zh-CN" altLang="en-US" sz="3600" b="1" dirty="0">
                <a:solidFill>
                  <a:srgbClr val="A50021"/>
                </a:solidFill>
                <a:ea typeface="黑体" panose="02010609060101010101" pitchFamily="49" charset="-122"/>
              </a:rPr>
              <a:t>待示数  </a:t>
            </a:r>
            <a:r>
              <a:rPr lang="zh-CN" altLang="en-US" sz="3600" b="1" u="sng" dirty="0">
                <a:solidFill>
                  <a:srgbClr val="A50021"/>
                </a:solidFill>
                <a:ea typeface="黑体" panose="02010609060101010101" pitchFamily="49" charset="-122"/>
              </a:rPr>
              <a:t>                </a:t>
            </a:r>
            <a:r>
              <a:rPr lang="zh-CN" altLang="en-US" sz="3600" b="1" dirty="0">
                <a:solidFill>
                  <a:srgbClr val="A50021"/>
                </a:solidFill>
                <a:ea typeface="黑体" panose="02010609060101010101" pitchFamily="49" charset="-122"/>
              </a:rPr>
              <a:t> 后再读数。</a:t>
            </a:r>
          </a:p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>
                <a:srgbClr val="009900"/>
              </a:buClr>
              <a:buFont typeface="Arial" panose="020B0604020202020204" pitchFamily="34" charset="0"/>
              <a:buChar char="•"/>
            </a:pPr>
            <a:r>
              <a:rPr lang="zh-CN" altLang="en-US" sz="3600" b="1" dirty="0">
                <a:solidFill>
                  <a:srgbClr val="A50021"/>
                </a:solidFill>
                <a:ea typeface="黑体" panose="02010609060101010101" pitchFamily="49" charset="-122"/>
              </a:rPr>
              <a:t>不能将温度计从被测液体中拿出来读数，看温度计是视线要与温度计内液面</a:t>
            </a:r>
            <a:r>
              <a:rPr lang="zh-CN" altLang="en-US" sz="3600" b="1" u="sng" dirty="0">
                <a:solidFill>
                  <a:srgbClr val="A50021"/>
                </a:solidFill>
                <a:ea typeface="黑体" panose="02010609060101010101" pitchFamily="49" charset="-122"/>
              </a:rPr>
              <a:t>             </a:t>
            </a:r>
            <a:r>
              <a:rPr lang="zh-CN" altLang="en-US" sz="3600" b="1" dirty="0">
                <a:solidFill>
                  <a:srgbClr val="A50021"/>
                </a:solidFill>
                <a:ea typeface="黑体" panose="02010609060101010101" pitchFamily="49" charset="-122"/>
              </a:rPr>
              <a:t>。</a:t>
            </a:r>
          </a:p>
        </p:txBody>
      </p:sp>
      <p:sp>
        <p:nvSpPr>
          <p:cNvPr id="46086" name="文本框 46085"/>
          <p:cNvSpPr txBox="1"/>
          <p:nvPr/>
        </p:nvSpPr>
        <p:spPr>
          <a:xfrm>
            <a:off x="3203575" y="1125538"/>
            <a:ext cx="3744913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200" b="1" u="sng" dirty="0">
                <a:solidFill>
                  <a:srgbClr val="0066FF"/>
                </a:solidFill>
                <a:ea typeface="黑体" panose="02010609060101010101" pitchFamily="49" charset="-122"/>
              </a:rPr>
              <a:t>量程      分度值</a:t>
            </a:r>
            <a:r>
              <a:rPr lang="zh-CN" altLang="en-US" sz="3200" b="1" u="sng" dirty="0">
                <a:solidFill>
                  <a:srgbClr val="A50021"/>
                </a:solidFill>
                <a:ea typeface="黑体" panose="02010609060101010101" pitchFamily="49" charset="-122"/>
              </a:rPr>
              <a:t> </a:t>
            </a:r>
          </a:p>
        </p:txBody>
      </p:sp>
      <p:sp>
        <p:nvSpPr>
          <p:cNvPr id="46087" name="文本框 46086"/>
          <p:cNvSpPr txBox="1"/>
          <p:nvPr/>
        </p:nvSpPr>
        <p:spPr>
          <a:xfrm>
            <a:off x="4356100" y="1773238"/>
            <a:ext cx="1871663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200" b="1" u="sng" dirty="0">
                <a:solidFill>
                  <a:srgbClr val="0066FF"/>
                </a:solidFill>
                <a:ea typeface="黑体" panose="02010609060101010101" pitchFamily="49" charset="-122"/>
              </a:rPr>
              <a:t>全部浸入</a:t>
            </a:r>
          </a:p>
        </p:txBody>
      </p:sp>
      <p:sp>
        <p:nvSpPr>
          <p:cNvPr id="46088" name="文本框 46087"/>
          <p:cNvSpPr txBox="1"/>
          <p:nvPr/>
        </p:nvSpPr>
        <p:spPr>
          <a:xfrm>
            <a:off x="3851275" y="2349500"/>
            <a:ext cx="417512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rgbClr val="0066FF"/>
                </a:solidFill>
                <a:ea typeface="黑体" panose="02010609060101010101" pitchFamily="49" charset="-122"/>
              </a:rPr>
              <a:t>容器壁     容器底</a:t>
            </a:r>
          </a:p>
        </p:txBody>
      </p:sp>
      <p:sp>
        <p:nvSpPr>
          <p:cNvPr id="46089" name="文本框 46088"/>
          <p:cNvSpPr txBox="1"/>
          <p:nvPr/>
        </p:nvSpPr>
        <p:spPr>
          <a:xfrm>
            <a:off x="2843213" y="3068638"/>
            <a:ext cx="12954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rgbClr val="0066FF"/>
                </a:solidFill>
                <a:ea typeface="黑体" panose="02010609060101010101" pitchFamily="49" charset="-122"/>
              </a:rPr>
              <a:t>稳定</a:t>
            </a:r>
          </a:p>
        </p:txBody>
      </p:sp>
      <p:sp>
        <p:nvSpPr>
          <p:cNvPr id="46090" name="文本框 46089"/>
          <p:cNvSpPr txBox="1"/>
          <p:nvPr/>
        </p:nvSpPr>
        <p:spPr>
          <a:xfrm>
            <a:off x="1835150" y="5013325"/>
            <a:ext cx="1150938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rgbClr val="0066FF"/>
                </a:solidFill>
                <a:ea typeface="黑体" panose="02010609060101010101" pitchFamily="49" charset="-122"/>
              </a:rPr>
              <a:t>齐平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60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60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60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60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60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60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60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60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60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60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6" grpId="0"/>
      <p:bldP spid="46087" grpId="0"/>
      <p:bldP spid="46088" grpId="0"/>
      <p:bldP spid="46089" grpId="0"/>
      <p:bldP spid="46090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Text Box 3"/>
          <p:cNvSpPr txBox="1"/>
          <p:nvPr/>
        </p:nvSpPr>
        <p:spPr>
          <a:xfrm>
            <a:off x="161925" y="1089025"/>
            <a:ext cx="8820150" cy="1158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600" b="1" dirty="0">
                <a:solidFill>
                  <a:srgbClr val="0D0D0D"/>
                </a:solidFill>
                <a:latin typeface="宋体" panose="02010600030101010101" pitchFamily="2" charset="-122"/>
              </a:rPr>
              <a:t>　　体温计用于测量人体温度。根据人体温度的变化情况，体温计的刻度范围通常为</a:t>
            </a:r>
            <a:r>
              <a:rPr lang="en-US" altLang="zh-CN" sz="3600" b="1" dirty="0">
                <a:solidFill>
                  <a:srgbClr val="0D0D0D"/>
                </a:solidFill>
                <a:latin typeface="宋体" panose="02010600030101010101" pitchFamily="2" charset="-122"/>
              </a:rPr>
              <a:t>35</a:t>
            </a:r>
            <a:r>
              <a:rPr lang="zh-CN" altLang="en-US" sz="3600" b="1" dirty="0">
                <a:solidFill>
                  <a:srgbClr val="0D0D0D"/>
                </a:solidFill>
                <a:latin typeface="宋体" panose="02010600030101010101" pitchFamily="2" charset="-122"/>
              </a:rPr>
              <a:t>～</a:t>
            </a:r>
            <a:r>
              <a:rPr lang="en-US" altLang="zh-CN" sz="3600" b="1" dirty="0">
                <a:solidFill>
                  <a:srgbClr val="0D0D0D"/>
                </a:solidFill>
                <a:latin typeface="宋体" panose="02010600030101010101" pitchFamily="2" charset="-122"/>
              </a:rPr>
              <a:t>42 </a:t>
            </a:r>
            <a:r>
              <a:rPr lang="en-US" altLang="zh-CN" sz="3600" b="1" dirty="0">
                <a:solidFill>
                  <a:srgbClr val="000000"/>
                </a:solidFill>
                <a:latin typeface="宋体" panose="02010600030101010101" pitchFamily="2" charset="-122"/>
              </a:rPr>
              <a:t>℃</a:t>
            </a:r>
            <a:r>
              <a:rPr lang="zh-CN" altLang="en-US" sz="3600" b="1" dirty="0">
                <a:solidFill>
                  <a:srgbClr val="000000"/>
                </a:solidFill>
                <a:latin typeface="宋体" panose="02010600030101010101" pitchFamily="2" charset="-122"/>
              </a:rPr>
              <a:t>。</a:t>
            </a:r>
            <a:r>
              <a:rPr lang="zh-CN" altLang="en-US" sz="3600" b="1" dirty="0">
                <a:solidFill>
                  <a:srgbClr val="002EC2"/>
                </a:solidFill>
                <a:latin typeface="宋体" panose="02010600030101010101" pitchFamily="2" charset="-122"/>
              </a:rPr>
              <a:t> </a:t>
            </a:r>
            <a:endParaRPr lang="en-US" altLang="zh-CN" sz="3600" b="1" dirty="0">
              <a:solidFill>
                <a:srgbClr val="002EC2"/>
              </a:solidFill>
              <a:latin typeface="宋体" panose="02010600030101010101" pitchFamily="2" charset="-122"/>
            </a:endParaRPr>
          </a:p>
        </p:txBody>
      </p:sp>
      <p:sp>
        <p:nvSpPr>
          <p:cNvPr id="36887" name="Text Box 23"/>
          <p:cNvSpPr txBox="1"/>
          <p:nvPr/>
        </p:nvSpPr>
        <p:spPr>
          <a:xfrm>
            <a:off x="385763" y="4751388"/>
            <a:ext cx="8461375" cy="1692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600" b="1" dirty="0">
                <a:solidFill>
                  <a:srgbClr val="0D0D0D"/>
                </a:solidFill>
                <a:latin typeface="宋体" panose="02010600030101010101" pitchFamily="2" charset="-122"/>
              </a:rPr>
              <a:t>思考：</a:t>
            </a:r>
          </a:p>
          <a:p>
            <a:pPr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600" b="1" dirty="0">
                <a:solidFill>
                  <a:srgbClr val="0D0D0D"/>
                </a:solidFill>
                <a:latin typeface="宋体" panose="02010600030101010101" pitchFamily="2" charset="-122"/>
              </a:rPr>
              <a:t>    为什么体温计可以离开人体后再读数？试着从书中找到答案。</a:t>
            </a:r>
            <a:endParaRPr lang="en-US" altLang="zh-CN" sz="3600" b="1" dirty="0">
              <a:solidFill>
                <a:srgbClr val="0D0D0D"/>
              </a:solidFill>
              <a:latin typeface="宋体" panose="02010600030101010101" pitchFamily="2" charset="-122"/>
            </a:endParaRPr>
          </a:p>
        </p:txBody>
      </p:sp>
      <p:sp>
        <p:nvSpPr>
          <p:cNvPr id="30724" name="Text Box 3"/>
          <p:cNvSpPr txBox="1"/>
          <p:nvPr/>
        </p:nvSpPr>
        <p:spPr>
          <a:xfrm>
            <a:off x="611188" y="447675"/>
            <a:ext cx="3097212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600" b="1" dirty="0">
                <a:solidFill>
                  <a:srgbClr val="0066CC"/>
                </a:solidFill>
              </a:rPr>
              <a:t>五、体温计</a:t>
            </a:r>
          </a:p>
        </p:txBody>
      </p:sp>
      <p:pic>
        <p:nvPicPr>
          <p:cNvPr id="25705" name="图片 2570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6738" y="3168650"/>
            <a:ext cx="8226425" cy="16271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5706" name="图片 2570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62325" y="2632075"/>
            <a:ext cx="4949825" cy="2698750"/>
          </a:xfrm>
          <a:prstGeom prst="rect">
            <a:avLst/>
          </a:prstGeom>
          <a:noFill/>
          <a:ln w="28575" cap="flat" cmpd="sng">
            <a:solidFill>
              <a:srgbClr val="3399FF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30727" name="Picture 9" descr="E:\李燃\教师教学用书\2012人教教师用书项目\ppt\物理\图标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2948" name="文本框 82947"/>
          <p:cNvSpPr txBox="1"/>
          <p:nvPr/>
        </p:nvSpPr>
        <p:spPr>
          <a:xfrm>
            <a:off x="6619875" y="4751388"/>
            <a:ext cx="1524000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4400" b="1" dirty="0">
                <a:solidFill>
                  <a:srgbClr val="FF0000"/>
                </a:solidFill>
              </a:rPr>
              <a:t>缩口</a:t>
            </a:r>
          </a:p>
        </p:txBody>
      </p:sp>
      <p:sp>
        <p:nvSpPr>
          <p:cNvPr id="82949" name="直接连接符 82948"/>
          <p:cNvSpPr/>
          <p:nvPr/>
        </p:nvSpPr>
        <p:spPr>
          <a:xfrm flipH="1" flipV="1">
            <a:off x="6559550" y="4027488"/>
            <a:ext cx="228600" cy="768350"/>
          </a:xfrm>
          <a:prstGeom prst="line">
            <a:avLst/>
          </a:prstGeom>
          <a:ln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29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29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29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29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7" grpId="0"/>
      <p:bldP spid="36887" grpId="0"/>
      <p:bldP spid="82948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图片 48131" descr="aabb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图片 49155" descr="aabb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2771" name="动作按钮: 第一张 49156">
            <a:hlinkClick r:id="" action="ppaction://noaction"/>
          </p:cNvPr>
          <p:cNvSpPr/>
          <p:nvPr/>
        </p:nvSpPr>
        <p:spPr>
          <a:xfrm rot="-10800000" flipV="1">
            <a:off x="0" y="6237288"/>
            <a:ext cx="827088" cy="620712"/>
          </a:xfrm>
          <a:prstGeom prst="actionButtonHome">
            <a:avLst/>
          </a:prstGeom>
          <a:solidFill>
            <a:schemeClr val="accent1"/>
          </a:solidFill>
          <a:ln w="9525">
            <a:noFill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3600" b="1" dirty="0">
              <a:solidFill>
                <a:srgbClr val="002EC2"/>
              </a:solidFill>
              <a:ea typeface="楷体_GB2312" pitchFamily="49" charset="-122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图片 50179" descr="aabb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/>
          </p:cNvSpPr>
          <p:nvPr>
            <p:ph type="title"/>
          </p:nvPr>
        </p:nvSpPr>
        <p:spPr>
          <a:xfrm>
            <a:off x="604838" y="282575"/>
            <a:ext cx="7772400" cy="1143000"/>
          </a:xfrm>
          <a:ln/>
        </p:spPr>
        <p:txBody>
          <a:bodyPr vert="horz" wrap="square" lIns="91440" tIns="45720" rIns="91440" bIns="45720" anchor="ctr"/>
          <a:lstStyle/>
          <a:p>
            <a:pPr eaLnBrk="1" hangingPunct="1"/>
            <a:r>
              <a:rPr lang="zh-CN" altLang="en-US" sz="4800" dirty="0">
                <a:latin typeface="楷体_GB2312" pitchFamily="49" charset="-122"/>
                <a:ea typeface="楷体_GB2312" pitchFamily="49" charset="-122"/>
              </a:rPr>
              <a:t>思考</a:t>
            </a:r>
            <a:r>
              <a:rPr lang="en-US" altLang="zh-CN" sz="4800" dirty="0">
                <a:latin typeface="楷体_GB2312" pitchFamily="49" charset="-122"/>
                <a:ea typeface="楷体_GB2312" pitchFamily="49" charset="-122"/>
              </a:rPr>
              <a:t>:</a:t>
            </a:r>
          </a:p>
        </p:txBody>
      </p:sp>
      <p:sp>
        <p:nvSpPr>
          <p:cNvPr id="69635" name="Rectangle 3"/>
          <p:cNvSpPr>
            <a:spLocks noGrp="1"/>
          </p:cNvSpPr>
          <p:nvPr>
            <p:ph idx="1"/>
          </p:nvPr>
        </p:nvSpPr>
        <p:spPr>
          <a:xfrm>
            <a:off x="685800" y="1849438"/>
            <a:ext cx="7772400" cy="4114800"/>
          </a:xfrm>
          <a:ln/>
        </p:spPr>
        <p:txBody>
          <a:bodyPr vert="horz" wrap="square" lIns="91440" tIns="45720" rIns="91440" bIns="45720" anchor="t"/>
          <a:lstStyle/>
          <a:p>
            <a:pPr eaLnBrk="1" hangingPunct="1">
              <a:lnSpc>
                <a:spcPct val="90000"/>
              </a:lnSpc>
            </a:pPr>
            <a:r>
              <a:rPr lang="en-US" altLang="zh-CN" sz="4000" dirty="0">
                <a:latin typeface="楷体_GB2312" pitchFamily="49" charset="-122"/>
                <a:ea typeface="楷体_GB2312" pitchFamily="49" charset="-122"/>
              </a:rPr>
              <a:t>1.</a:t>
            </a:r>
            <a:r>
              <a:rPr lang="zh-CN" altLang="en-US" sz="4000" dirty="0">
                <a:latin typeface="楷体_GB2312" pitchFamily="49" charset="-122"/>
                <a:ea typeface="楷体_GB2312" pitchFamily="49" charset="-122"/>
              </a:rPr>
              <a:t>为什么有的体温计的玻璃管做成棱柱形状</a:t>
            </a:r>
            <a:r>
              <a:rPr lang="en-US" altLang="zh-CN" sz="4000" dirty="0">
                <a:latin typeface="楷体_GB2312" pitchFamily="49" charset="-122"/>
                <a:ea typeface="楷体_GB2312" pitchFamily="49" charset="-122"/>
              </a:rPr>
              <a:t>?</a:t>
            </a:r>
          </a:p>
          <a:p>
            <a:pPr eaLnBrk="1" hangingPunct="1">
              <a:lnSpc>
                <a:spcPct val="90000"/>
              </a:lnSpc>
              <a:buNone/>
            </a:pPr>
            <a:r>
              <a:rPr lang="en-US" altLang="zh-CN" sz="4000" dirty="0">
                <a:solidFill>
                  <a:srgbClr val="FE1604"/>
                </a:solidFill>
                <a:latin typeface="楷体_GB2312" pitchFamily="49" charset="-122"/>
                <a:ea typeface="楷体_GB2312" pitchFamily="49" charset="-122"/>
              </a:rPr>
              <a:t>  </a:t>
            </a:r>
            <a:r>
              <a:rPr lang="zh-CN" altLang="en-US" sz="4000" dirty="0">
                <a:solidFill>
                  <a:srgbClr val="FE1604"/>
                </a:solidFill>
                <a:latin typeface="楷体_GB2312" pitchFamily="49" charset="-122"/>
                <a:ea typeface="楷体_GB2312" pitchFamily="49" charset="-122"/>
              </a:rPr>
              <a:t>起放大液柱的作用</a:t>
            </a:r>
          </a:p>
          <a:p>
            <a:pPr eaLnBrk="1" hangingPunct="1">
              <a:lnSpc>
                <a:spcPct val="90000"/>
              </a:lnSpc>
            </a:pPr>
            <a:r>
              <a:rPr lang="en-US" altLang="zh-CN" sz="4000" dirty="0">
                <a:latin typeface="楷体_GB2312" pitchFamily="49" charset="-122"/>
                <a:ea typeface="楷体_GB2312" pitchFamily="49" charset="-122"/>
              </a:rPr>
              <a:t>2.</a:t>
            </a:r>
            <a:r>
              <a:rPr lang="zh-CN" altLang="en-US" sz="4000" dirty="0">
                <a:latin typeface="楷体_GB2312" pitchFamily="49" charset="-122"/>
                <a:ea typeface="楷体_GB2312" pitchFamily="49" charset="-122"/>
              </a:rPr>
              <a:t>为什么体温计的玻璃泡容积大而内管很细</a:t>
            </a:r>
            <a:r>
              <a:rPr lang="en-US" altLang="zh-CN" sz="4000" dirty="0">
                <a:latin typeface="楷体_GB2312" pitchFamily="49" charset="-122"/>
                <a:ea typeface="楷体_GB2312" pitchFamily="49" charset="-122"/>
              </a:rPr>
              <a:t>?</a:t>
            </a:r>
          </a:p>
          <a:p>
            <a:pPr eaLnBrk="1" hangingPunct="1">
              <a:lnSpc>
                <a:spcPct val="90000"/>
              </a:lnSpc>
              <a:buNone/>
            </a:pPr>
            <a:r>
              <a:rPr lang="en-US" altLang="zh-CN" sz="4000" dirty="0">
                <a:solidFill>
                  <a:srgbClr val="FE1604"/>
                </a:solidFill>
                <a:latin typeface="楷体_GB2312" pitchFamily="49" charset="-122"/>
                <a:ea typeface="楷体_GB2312" pitchFamily="49" charset="-122"/>
              </a:rPr>
              <a:t>  </a:t>
            </a:r>
            <a:r>
              <a:rPr lang="zh-CN" altLang="en-US" sz="4000" dirty="0">
                <a:solidFill>
                  <a:srgbClr val="FE1604"/>
                </a:solidFill>
                <a:latin typeface="楷体_GB2312" pitchFamily="49" charset="-122"/>
                <a:ea typeface="楷体_GB2312" pitchFamily="49" charset="-122"/>
              </a:rPr>
              <a:t>为了使读数更精确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96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96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96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96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/>
          <p:nvPr/>
        </p:nvSpPr>
        <p:spPr>
          <a:xfrm>
            <a:off x="-304800" y="411163"/>
            <a:ext cx="9144000" cy="6537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2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600" b="1" dirty="0">
                <a:solidFill>
                  <a:srgbClr val="FF3300"/>
                </a:solidFill>
                <a:latin typeface="宋体" panose="02010600030101010101" pitchFamily="2" charset="-122"/>
              </a:rPr>
              <a:t>     </a:t>
            </a:r>
            <a:r>
              <a:rPr lang="zh-CN" altLang="en-US" sz="3600" b="1" dirty="0">
                <a:solidFill>
                  <a:srgbClr val="FF3300"/>
                </a:solidFill>
                <a:latin typeface="宋体" panose="02010600030101010101" pitchFamily="2" charset="-122"/>
              </a:rPr>
              <a:t>课堂练习</a:t>
            </a:r>
            <a:endParaRPr lang="zh-CN" altLang="en-US" sz="3600" b="1" dirty="0">
              <a:solidFill>
                <a:srgbClr val="FF3300"/>
              </a:solidFill>
            </a:endParaRPr>
          </a:p>
          <a:p>
            <a:pPr lvl="2" fontAlgn="base">
              <a:lnSpc>
                <a:spcPct val="110000"/>
              </a:lnSpc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400" b="1" dirty="0">
                <a:solidFill>
                  <a:srgbClr val="002EC2"/>
                </a:solidFill>
              </a:rPr>
              <a:t>  </a:t>
            </a:r>
            <a:r>
              <a:rPr lang="en-US" altLang="zh-CN" sz="3200" b="1" dirty="0">
                <a:solidFill>
                  <a:srgbClr val="002EC2"/>
                </a:solidFill>
              </a:rPr>
              <a:t>1</a:t>
            </a:r>
            <a:r>
              <a:rPr lang="zh-CN" altLang="en-US" sz="3200" b="1" dirty="0">
                <a:solidFill>
                  <a:srgbClr val="002EC2"/>
                </a:solidFill>
                <a:latin typeface="宋体" panose="02010600030101010101" pitchFamily="2" charset="-122"/>
              </a:rPr>
              <a:t>．温度是表示    </a:t>
            </a:r>
            <a:r>
              <a:rPr lang="en-US" altLang="zh-CN" sz="3200" b="1" dirty="0">
                <a:solidFill>
                  <a:srgbClr val="002EC2"/>
                </a:solidFill>
                <a:latin typeface="Symbol" panose="05050102010706020507" pitchFamily="18" charset="2"/>
              </a:rPr>
              <a:t>______   </a:t>
            </a:r>
            <a:r>
              <a:rPr lang="zh-CN" altLang="en-US" sz="3200" b="1" dirty="0">
                <a:solidFill>
                  <a:srgbClr val="002EC2"/>
                </a:solidFill>
                <a:latin typeface="宋体" panose="02010600030101010101" pitchFamily="2" charset="-122"/>
              </a:rPr>
              <a:t>的物理量，常用的温度计是根据    </a:t>
            </a:r>
            <a:r>
              <a:rPr lang="en-US" altLang="zh-CN" sz="3200" b="1" dirty="0">
                <a:solidFill>
                  <a:srgbClr val="002EC2"/>
                </a:solidFill>
                <a:latin typeface="Symbol" panose="05050102010706020507" pitchFamily="18" charset="2"/>
              </a:rPr>
              <a:t>______   </a:t>
            </a:r>
            <a:r>
              <a:rPr lang="zh-CN" altLang="en-US" sz="3200" b="1" dirty="0">
                <a:solidFill>
                  <a:srgbClr val="002EC2"/>
                </a:solidFill>
                <a:latin typeface="宋体" panose="02010600030101010101" pitchFamily="2" charset="-122"/>
              </a:rPr>
              <a:t>的性质来测量温度的，温度计上的字母</a:t>
            </a:r>
            <a:r>
              <a:rPr lang="en-US" altLang="zh-CN" sz="3200" b="1" dirty="0">
                <a:solidFill>
                  <a:srgbClr val="002EC2"/>
                </a:solidFill>
              </a:rPr>
              <a:t>C</a:t>
            </a:r>
            <a:r>
              <a:rPr lang="zh-CN" altLang="en-US" sz="3200" b="1" dirty="0">
                <a:solidFill>
                  <a:srgbClr val="002EC2"/>
                </a:solidFill>
                <a:latin typeface="宋体" panose="02010600030101010101" pitchFamily="2" charset="-122"/>
              </a:rPr>
              <a:t>表示采用的</a:t>
            </a:r>
            <a:r>
              <a:rPr lang="en-US" altLang="zh-CN" sz="3200" b="1" dirty="0">
                <a:solidFill>
                  <a:srgbClr val="002EC2"/>
                </a:solidFill>
                <a:latin typeface="Symbol" panose="05050102010706020507" pitchFamily="18" charset="2"/>
              </a:rPr>
              <a:t>______</a:t>
            </a:r>
            <a:r>
              <a:rPr lang="zh-CN" altLang="en-US" sz="3200" b="1" dirty="0">
                <a:solidFill>
                  <a:srgbClr val="002EC2"/>
                </a:solidFill>
                <a:latin typeface="宋体" panose="02010600030101010101" pitchFamily="2" charset="-122"/>
              </a:rPr>
              <a:t>温度，它把一标准大气压下   </a:t>
            </a:r>
            <a:r>
              <a:rPr lang="en-US" altLang="zh-CN" sz="3200" b="1" dirty="0">
                <a:solidFill>
                  <a:srgbClr val="002EC2"/>
                </a:solidFill>
                <a:latin typeface="Symbol" panose="05050102010706020507" pitchFamily="18" charset="2"/>
              </a:rPr>
              <a:t>______   </a:t>
            </a:r>
            <a:r>
              <a:rPr lang="zh-CN" altLang="en-US" sz="3200" b="1" dirty="0">
                <a:solidFill>
                  <a:srgbClr val="002EC2"/>
                </a:solidFill>
                <a:latin typeface="宋体" panose="02010600030101010101" pitchFamily="2" charset="-122"/>
              </a:rPr>
              <a:t>的温度规定为</a:t>
            </a:r>
            <a:r>
              <a:rPr lang="zh-CN" altLang="en-US" sz="3200" b="1" dirty="0">
                <a:solidFill>
                  <a:srgbClr val="002EC2"/>
                </a:solidFill>
              </a:rPr>
              <a:t> </a:t>
            </a:r>
            <a:r>
              <a:rPr lang="en-US" altLang="zh-CN" sz="3200" b="1" dirty="0">
                <a:solidFill>
                  <a:srgbClr val="002EC2"/>
                </a:solidFill>
              </a:rPr>
              <a:t>0</a:t>
            </a:r>
            <a:r>
              <a:rPr lang="en-US" altLang="zh-CN" sz="3200" b="1" dirty="0">
                <a:solidFill>
                  <a:srgbClr val="002EC2"/>
                </a:solidFill>
                <a:latin typeface="宋体" panose="02010600030101010101" pitchFamily="2" charset="-122"/>
              </a:rPr>
              <a:t>℃</a:t>
            </a:r>
            <a:r>
              <a:rPr lang="zh-CN" altLang="en-US" sz="3200" b="1" dirty="0">
                <a:solidFill>
                  <a:srgbClr val="002EC2"/>
                </a:solidFill>
                <a:latin typeface="宋体" panose="02010600030101010101" pitchFamily="2" charset="-122"/>
              </a:rPr>
              <a:t>，把</a:t>
            </a:r>
            <a:r>
              <a:rPr lang="en-US" altLang="zh-CN" sz="3200" b="1" dirty="0">
                <a:solidFill>
                  <a:srgbClr val="002EC2"/>
                </a:solidFill>
                <a:latin typeface="Symbol" panose="05050102010706020507" pitchFamily="18" charset="2"/>
              </a:rPr>
              <a:t>______</a:t>
            </a:r>
            <a:r>
              <a:rPr lang="zh-CN" altLang="en-US" sz="3200" b="1" dirty="0">
                <a:solidFill>
                  <a:srgbClr val="002EC2"/>
                </a:solidFill>
                <a:latin typeface="宋体" panose="02010600030101010101" pitchFamily="2" charset="-122"/>
              </a:rPr>
              <a:t>的温度规定为</a:t>
            </a:r>
            <a:r>
              <a:rPr lang="en-US" altLang="zh-CN" sz="3200" b="1" dirty="0">
                <a:solidFill>
                  <a:srgbClr val="002EC2"/>
                </a:solidFill>
              </a:rPr>
              <a:t>100</a:t>
            </a:r>
            <a:r>
              <a:rPr lang="en-US" altLang="zh-CN" sz="3200" b="1" dirty="0">
                <a:solidFill>
                  <a:srgbClr val="002EC2"/>
                </a:solidFill>
                <a:latin typeface="宋体" panose="02010600030101010101" pitchFamily="2" charset="-122"/>
              </a:rPr>
              <a:t>℃</a:t>
            </a:r>
            <a:r>
              <a:rPr lang="zh-CN" altLang="en-US" sz="3200" b="1" dirty="0">
                <a:solidFill>
                  <a:srgbClr val="002EC2"/>
                </a:solidFill>
                <a:latin typeface="宋体" panose="02010600030101010101" pitchFamily="2" charset="-122"/>
              </a:rPr>
              <a:t>．</a:t>
            </a:r>
            <a:endParaRPr lang="zh-CN" altLang="en-US" sz="3200" b="1" dirty="0">
              <a:solidFill>
                <a:srgbClr val="002EC2"/>
              </a:solidFill>
            </a:endParaRPr>
          </a:p>
          <a:p>
            <a:pPr lvl="2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200" b="1" dirty="0">
                <a:solidFill>
                  <a:srgbClr val="002EC2"/>
                </a:solidFill>
              </a:rPr>
              <a:t>2</a:t>
            </a:r>
            <a:r>
              <a:rPr lang="zh-CN" altLang="en-US" sz="3200" b="1" dirty="0">
                <a:solidFill>
                  <a:srgbClr val="002EC2"/>
                </a:solidFill>
                <a:latin typeface="宋体" panose="02010600030101010101" pitchFamily="2" charset="-122"/>
              </a:rPr>
              <a:t>．人的正常体温（口腔温）大约是</a:t>
            </a:r>
            <a:r>
              <a:rPr lang="en-US" altLang="zh-CN" sz="3200" b="1" dirty="0">
                <a:solidFill>
                  <a:srgbClr val="002EC2"/>
                </a:solidFill>
                <a:latin typeface="Symbol" panose="05050102010706020507" pitchFamily="18" charset="2"/>
              </a:rPr>
              <a:t>______</a:t>
            </a:r>
            <a:r>
              <a:rPr lang="zh-CN" altLang="en-US" sz="3200" b="1" dirty="0">
                <a:solidFill>
                  <a:srgbClr val="002EC2"/>
                </a:solidFill>
                <a:latin typeface="宋体" panose="02010600030101010101" pitchFamily="2" charset="-122"/>
              </a:rPr>
              <a:t>，读作  </a:t>
            </a:r>
            <a:r>
              <a:rPr lang="en-US" altLang="zh-CN" sz="3200" b="1" dirty="0">
                <a:solidFill>
                  <a:srgbClr val="002EC2"/>
                </a:solidFill>
                <a:latin typeface="Symbol" panose="05050102010706020507" pitchFamily="18" charset="2"/>
              </a:rPr>
              <a:t>______    </a:t>
            </a:r>
            <a:r>
              <a:rPr lang="zh-CN" altLang="en-US" sz="3200" b="1" dirty="0">
                <a:solidFill>
                  <a:srgbClr val="002EC2"/>
                </a:solidFill>
                <a:latin typeface="宋体" panose="02010600030101010101" pitchFamily="2" charset="-122"/>
              </a:rPr>
              <a:t>．</a:t>
            </a:r>
            <a:endParaRPr lang="zh-CN" altLang="en-US" sz="3200" b="1" dirty="0">
              <a:solidFill>
                <a:srgbClr val="002EC2"/>
              </a:solidFill>
            </a:endParaRPr>
          </a:p>
          <a:p>
            <a:pPr lvl="2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200" b="1" dirty="0">
                <a:solidFill>
                  <a:srgbClr val="002EC2"/>
                </a:solidFill>
              </a:rPr>
              <a:t>3</a:t>
            </a:r>
            <a:r>
              <a:rPr lang="zh-CN" altLang="en-US" sz="3200" b="1" dirty="0">
                <a:solidFill>
                  <a:srgbClr val="002EC2"/>
                </a:solidFill>
                <a:latin typeface="宋体" panose="02010600030101010101" pitchFamily="2" charset="-122"/>
              </a:rPr>
              <a:t>．体温计的测量范围是  </a:t>
            </a:r>
            <a:r>
              <a:rPr lang="en-US" altLang="zh-CN" sz="3200" b="1" dirty="0">
                <a:solidFill>
                  <a:srgbClr val="002EC2"/>
                </a:solidFill>
                <a:latin typeface="Symbol" panose="05050102010706020507" pitchFamily="18" charset="2"/>
              </a:rPr>
              <a:t>______   </a:t>
            </a:r>
            <a:r>
              <a:rPr lang="zh-CN" altLang="en-US" sz="3200" b="1" dirty="0">
                <a:solidFill>
                  <a:srgbClr val="002EC2"/>
                </a:solidFill>
                <a:latin typeface="宋体" panose="02010600030101010101" pitchFamily="2" charset="-122"/>
              </a:rPr>
              <a:t>，最小分度值是</a:t>
            </a:r>
            <a:r>
              <a:rPr lang="en-US" altLang="zh-CN" sz="3200" b="1" dirty="0">
                <a:solidFill>
                  <a:srgbClr val="002EC2"/>
                </a:solidFill>
                <a:latin typeface="Symbol" panose="05050102010706020507" pitchFamily="18" charset="2"/>
              </a:rPr>
              <a:t>______</a:t>
            </a:r>
            <a:r>
              <a:rPr lang="zh-CN" altLang="en-US" sz="3200" b="1" dirty="0">
                <a:solidFill>
                  <a:srgbClr val="002EC2"/>
                </a:solidFill>
                <a:latin typeface="宋体" panose="02010600030101010101" pitchFamily="2" charset="-122"/>
              </a:rPr>
              <a:t>．</a:t>
            </a:r>
          </a:p>
        </p:txBody>
      </p:sp>
      <p:sp>
        <p:nvSpPr>
          <p:cNvPr id="56323" name="Text Box 3"/>
          <p:cNvSpPr txBox="1"/>
          <p:nvPr/>
        </p:nvSpPr>
        <p:spPr>
          <a:xfrm>
            <a:off x="3825875" y="1263650"/>
            <a:ext cx="2022475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400" b="1" dirty="0">
                <a:solidFill>
                  <a:srgbClr val="FF3300"/>
                </a:solidFill>
              </a:rPr>
              <a:t>物体冷热程度</a:t>
            </a:r>
          </a:p>
        </p:txBody>
      </p:sp>
      <p:sp>
        <p:nvSpPr>
          <p:cNvPr id="56324" name="Text Box 4"/>
          <p:cNvSpPr txBox="1"/>
          <p:nvPr/>
        </p:nvSpPr>
        <p:spPr>
          <a:xfrm>
            <a:off x="3825875" y="1831975"/>
            <a:ext cx="2022475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400" b="1" dirty="0">
                <a:solidFill>
                  <a:srgbClr val="FF3300"/>
                </a:solidFill>
                <a:latin typeface="宋体" panose="02010600030101010101" pitchFamily="2" charset="-122"/>
              </a:rPr>
              <a:t>液体热胀冷缩</a:t>
            </a:r>
          </a:p>
        </p:txBody>
      </p:sp>
      <p:sp>
        <p:nvSpPr>
          <p:cNvPr id="56325" name="Text Box 5"/>
          <p:cNvSpPr txBox="1"/>
          <p:nvPr/>
        </p:nvSpPr>
        <p:spPr>
          <a:xfrm>
            <a:off x="947738" y="2863850"/>
            <a:ext cx="796925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400" b="1" dirty="0">
                <a:solidFill>
                  <a:srgbClr val="FF3300"/>
                </a:solidFill>
                <a:latin typeface="宋体" panose="02010600030101010101" pitchFamily="2" charset="-122"/>
              </a:rPr>
              <a:t>摄氏</a:t>
            </a:r>
          </a:p>
        </p:txBody>
      </p:sp>
      <p:sp>
        <p:nvSpPr>
          <p:cNvPr id="56326" name="Text Box 6"/>
          <p:cNvSpPr txBox="1"/>
          <p:nvPr/>
        </p:nvSpPr>
        <p:spPr>
          <a:xfrm>
            <a:off x="6931025" y="2863850"/>
            <a:ext cx="200342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400" b="1" dirty="0">
                <a:solidFill>
                  <a:srgbClr val="FF3300"/>
                </a:solidFill>
                <a:latin typeface="宋体" panose="02010600030101010101" pitchFamily="2" charset="-122"/>
              </a:rPr>
              <a:t>冰水混合物</a:t>
            </a:r>
          </a:p>
        </p:txBody>
      </p:sp>
      <p:sp>
        <p:nvSpPr>
          <p:cNvPr id="56327" name="Text Box 7"/>
          <p:cNvSpPr txBox="1"/>
          <p:nvPr/>
        </p:nvSpPr>
        <p:spPr>
          <a:xfrm>
            <a:off x="4953000" y="3451225"/>
            <a:ext cx="796925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400" b="1" dirty="0">
                <a:solidFill>
                  <a:srgbClr val="FF3300"/>
                </a:solidFill>
                <a:latin typeface="宋体" panose="02010600030101010101" pitchFamily="2" charset="-122"/>
              </a:rPr>
              <a:t>沸水</a:t>
            </a:r>
          </a:p>
        </p:txBody>
      </p:sp>
      <p:sp>
        <p:nvSpPr>
          <p:cNvPr id="56328" name="Text Box 8"/>
          <p:cNvSpPr txBox="1"/>
          <p:nvPr/>
        </p:nvSpPr>
        <p:spPr>
          <a:xfrm>
            <a:off x="7092950" y="4573588"/>
            <a:ext cx="1098550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600" b="1" dirty="0">
                <a:solidFill>
                  <a:srgbClr val="FF3300"/>
                </a:solidFill>
              </a:rPr>
              <a:t>37</a:t>
            </a:r>
            <a:r>
              <a:rPr lang="en-US" altLang="zh-CN" sz="3600" b="1" dirty="0">
                <a:solidFill>
                  <a:srgbClr val="FF3300"/>
                </a:solidFill>
                <a:latin typeface="宋体" panose="02010600030101010101" pitchFamily="2" charset="-122"/>
              </a:rPr>
              <a:t>℃</a:t>
            </a:r>
          </a:p>
        </p:txBody>
      </p:sp>
      <p:sp>
        <p:nvSpPr>
          <p:cNvPr id="56329" name="Text Box 9"/>
          <p:cNvSpPr txBox="1"/>
          <p:nvPr/>
        </p:nvSpPr>
        <p:spPr>
          <a:xfrm>
            <a:off x="1744663" y="5122863"/>
            <a:ext cx="1611312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2800" b="1" dirty="0">
                <a:solidFill>
                  <a:srgbClr val="FF3300"/>
                </a:solidFill>
              </a:rPr>
              <a:t>37</a:t>
            </a:r>
            <a:r>
              <a:rPr lang="zh-CN" altLang="en-US" sz="2800" b="1" dirty="0">
                <a:solidFill>
                  <a:srgbClr val="FF3300"/>
                </a:solidFill>
                <a:latin typeface="宋体" panose="02010600030101010101" pitchFamily="2" charset="-122"/>
              </a:rPr>
              <a:t>摄氏度</a:t>
            </a:r>
          </a:p>
        </p:txBody>
      </p:sp>
      <p:sp>
        <p:nvSpPr>
          <p:cNvPr id="56330" name="Text Box 10"/>
          <p:cNvSpPr txBox="1"/>
          <p:nvPr/>
        </p:nvSpPr>
        <p:spPr>
          <a:xfrm>
            <a:off x="5130800" y="5819775"/>
            <a:ext cx="1962150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2800" b="1" dirty="0">
                <a:solidFill>
                  <a:srgbClr val="FF3300"/>
                </a:solidFill>
              </a:rPr>
              <a:t>35</a:t>
            </a:r>
            <a:r>
              <a:rPr lang="en-US" altLang="zh-CN" sz="2800" b="1" dirty="0">
                <a:solidFill>
                  <a:srgbClr val="FF3300"/>
                </a:solidFill>
                <a:latin typeface="宋体" panose="02010600030101010101" pitchFamily="2" charset="-122"/>
              </a:rPr>
              <a:t>℃</a:t>
            </a:r>
            <a:r>
              <a:rPr lang="zh-CN" altLang="en-US" sz="2800" b="1" dirty="0">
                <a:solidFill>
                  <a:srgbClr val="FF3300"/>
                </a:solidFill>
                <a:latin typeface="宋体" panose="02010600030101010101" pitchFamily="2" charset="-122"/>
              </a:rPr>
              <a:t>～</a:t>
            </a:r>
            <a:r>
              <a:rPr lang="en-US" altLang="zh-CN" sz="2800" b="1" dirty="0">
                <a:solidFill>
                  <a:srgbClr val="FF3300"/>
                </a:solidFill>
              </a:rPr>
              <a:t>42</a:t>
            </a:r>
            <a:r>
              <a:rPr lang="en-US" altLang="zh-CN" sz="2800" b="1" dirty="0">
                <a:solidFill>
                  <a:srgbClr val="FF3300"/>
                </a:solidFill>
                <a:latin typeface="宋体" panose="02010600030101010101" pitchFamily="2" charset="-122"/>
              </a:rPr>
              <a:t>℃</a:t>
            </a:r>
          </a:p>
        </p:txBody>
      </p:sp>
      <p:sp>
        <p:nvSpPr>
          <p:cNvPr id="56331" name="Text Box 11"/>
          <p:cNvSpPr txBox="1"/>
          <p:nvPr/>
        </p:nvSpPr>
        <p:spPr>
          <a:xfrm>
            <a:off x="2057400" y="6340475"/>
            <a:ext cx="987425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2800" b="1" dirty="0">
                <a:solidFill>
                  <a:srgbClr val="FF3300"/>
                </a:solidFill>
              </a:rPr>
              <a:t>0.1</a:t>
            </a:r>
            <a:r>
              <a:rPr lang="en-US" altLang="zh-CN" sz="2800" b="1" dirty="0">
                <a:solidFill>
                  <a:srgbClr val="FF3300"/>
                </a:solidFill>
                <a:latin typeface="宋体" panose="02010600030101010101" pitchFamily="2" charset="-122"/>
              </a:rPr>
              <a:t>℃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63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63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63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63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63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63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63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63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63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63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63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63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63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63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63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63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563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63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3" grpId="0"/>
      <p:bldP spid="56324" grpId="0"/>
      <p:bldP spid="56325" grpId="0"/>
      <p:bldP spid="56326" grpId="0"/>
      <p:bldP spid="56327" grpId="0"/>
      <p:bldP spid="56328" grpId="0"/>
      <p:bldP spid="56329" grpId="0"/>
      <p:bldP spid="56330" grpId="0"/>
      <p:bldP spid="56331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/>
          <p:nvPr/>
        </p:nvSpPr>
        <p:spPr>
          <a:xfrm>
            <a:off x="0" y="0"/>
            <a:ext cx="9144000" cy="61896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2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200" b="1" dirty="0">
                <a:solidFill>
                  <a:srgbClr val="002EC2"/>
                </a:solidFill>
              </a:rPr>
              <a:t>4</a:t>
            </a:r>
            <a:r>
              <a:rPr lang="zh-CN" altLang="en-US" sz="3200" b="1" dirty="0">
                <a:solidFill>
                  <a:srgbClr val="002EC2"/>
                </a:solidFill>
                <a:latin typeface="宋体" panose="02010600030101010101" pitchFamily="2" charset="-122"/>
              </a:rPr>
              <a:t>．用同一只温度计测</a:t>
            </a:r>
            <a:r>
              <a:rPr lang="zh-CN" altLang="en-US" sz="3200" b="1" dirty="0">
                <a:solidFill>
                  <a:srgbClr val="002EC2"/>
                </a:solidFill>
              </a:rPr>
              <a:t> </a:t>
            </a:r>
            <a:r>
              <a:rPr lang="en-US" altLang="zh-CN" sz="3200" b="1" dirty="0">
                <a:solidFill>
                  <a:srgbClr val="002EC2"/>
                </a:solidFill>
              </a:rPr>
              <a:t>0</a:t>
            </a:r>
            <a:r>
              <a:rPr lang="en-US" altLang="zh-CN" sz="3200" b="1" dirty="0">
                <a:solidFill>
                  <a:srgbClr val="002EC2"/>
                </a:solidFill>
                <a:latin typeface="宋体" panose="02010600030101010101" pitchFamily="2" charset="-122"/>
              </a:rPr>
              <a:t>℃</a:t>
            </a:r>
            <a:r>
              <a:rPr lang="zh-CN" altLang="en-US" sz="3200" b="1" dirty="0">
                <a:solidFill>
                  <a:srgbClr val="002EC2"/>
                </a:solidFill>
                <a:latin typeface="宋体" panose="02010600030101010101" pitchFamily="2" charset="-122"/>
              </a:rPr>
              <a:t>的水和</a:t>
            </a:r>
            <a:r>
              <a:rPr lang="en-US" altLang="zh-CN" sz="3200" b="1" dirty="0">
                <a:solidFill>
                  <a:srgbClr val="002EC2"/>
                </a:solidFill>
              </a:rPr>
              <a:t>0</a:t>
            </a:r>
            <a:r>
              <a:rPr lang="en-US" altLang="zh-CN" sz="3200" b="1" dirty="0">
                <a:solidFill>
                  <a:srgbClr val="002EC2"/>
                </a:solidFill>
                <a:latin typeface="宋体" panose="02010600030101010101" pitchFamily="2" charset="-122"/>
              </a:rPr>
              <a:t>℃</a:t>
            </a:r>
            <a:r>
              <a:rPr lang="zh-CN" altLang="en-US" sz="3200" b="1" dirty="0">
                <a:solidFill>
                  <a:srgbClr val="002EC2"/>
                </a:solidFill>
                <a:latin typeface="宋体" panose="02010600030101010101" pitchFamily="2" charset="-122"/>
              </a:rPr>
              <a:t>的冰水混合物的温度，下列说法正确的是</a:t>
            </a:r>
            <a:r>
              <a:rPr lang="zh-CN" altLang="en-US" sz="3200" b="1" dirty="0">
                <a:solidFill>
                  <a:srgbClr val="002EC2"/>
                </a:solidFill>
              </a:rPr>
              <a:t>	</a:t>
            </a:r>
            <a:r>
              <a:rPr lang="en-US" altLang="zh-CN" sz="3200" b="1" dirty="0">
                <a:solidFill>
                  <a:srgbClr val="002EC2"/>
                </a:solidFill>
              </a:rPr>
              <a:t>[    ]</a:t>
            </a:r>
          </a:p>
          <a:p>
            <a:pPr lvl="2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200" b="1" dirty="0">
                <a:solidFill>
                  <a:srgbClr val="002EC2"/>
                </a:solidFill>
              </a:rPr>
              <a:t>A</a:t>
            </a:r>
            <a:r>
              <a:rPr lang="zh-CN" altLang="en-US" sz="3200" b="1" dirty="0">
                <a:solidFill>
                  <a:srgbClr val="002EC2"/>
                </a:solidFill>
                <a:latin typeface="宋体" panose="02010600030101010101" pitchFamily="2" charset="-122"/>
              </a:rPr>
              <a:t>．</a:t>
            </a:r>
            <a:r>
              <a:rPr lang="en-US" altLang="zh-CN" sz="3200" b="1" dirty="0">
                <a:solidFill>
                  <a:srgbClr val="002EC2"/>
                </a:solidFill>
              </a:rPr>
              <a:t>0</a:t>
            </a:r>
            <a:r>
              <a:rPr lang="en-US" altLang="zh-CN" sz="3200" b="1" dirty="0">
                <a:solidFill>
                  <a:srgbClr val="002EC2"/>
                </a:solidFill>
                <a:latin typeface="宋体" panose="02010600030101010101" pitchFamily="2" charset="-122"/>
              </a:rPr>
              <a:t>℃</a:t>
            </a:r>
            <a:r>
              <a:rPr lang="zh-CN" altLang="en-US" sz="3200" b="1" dirty="0">
                <a:solidFill>
                  <a:srgbClr val="002EC2"/>
                </a:solidFill>
                <a:latin typeface="宋体" panose="02010600030101010101" pitchFamily="2" charset="-122"/>
              </a:rPr>
              <a:t>的水温度高</a:t>
            </a:r>
            <a:endParaRPr lang="zh-CN" altLang="en-US" sz="3200" b="1" dirty="0">
              <a:solidFill>
                <a:srgbClr val="002EC2"/>
              </a:solidFill>
            </a:endParaRPr>
          </a:p>
          <a:p>
            <a:pPr lvl="2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200" b="1" dirty="0">
                <a:solidFill>
                  <a:srgbClr val="002EC2"/>
                </a:solidFill>
              </a:rPr>
              <a:t>B</a:t>
            </a:r>
            <a:r>
              <a:rPr lang="zh-CN" altLang="en-US" sz="3200" b="1" dirty="0">
                <a:solidFill>
                  <a:srgbClr val="002EC2"/>
                </a:solidFill>
                <a:latin typeface="宋体" panose="02010600030101010101" pitchFamily="2" charset="-122"/>
              </a:rPr>
              <a:t>．</a:t>
            </a:r>
            <a:r>
              <a:rPr lang="en-US" altLang="zh-CN" sz="3200" b="1" dirty="0">
                <a:solidFill>
                  <a:srgbClr val="002EC2"/>
                </a:solidFill>
              </a:rPr>
              <a:t>0</a:t>
            </a:r>
            <a:r>
              <a:rPr lang="en-US" altLang="zh-CN" sz="3200" b="1" dirty="0">
                <a:solidFill>
                  <a:srgbClr val="002EC2"/>
                </a:solidFill>
                <a:latin typeface="宋体" panose="02010600030101010101" pitchFamily="2" charset="-122"/>
              </a:rPr>
              <a:t>℃</a:t>
            </a:r>
            <a:r>
              <a:rPr lang="zh-CN" altLang="en-US" sz="3200" b="1" dirty="0">
                <a:solidFill>
                  <a:srgbClr val="002EC2"/>
                </a:solidFill>
                <a:latin typeface="宋体" panose="02010600030101010101" pitchFamily="2" charset="-122"/>
              </a:rPr>
              <a:t>的冰水混合物温度高</a:t>
            </a:r>
            <a:endParaRPr lang="zh-CN" altLang="en-US" sz="3200" b="1" dirty="0">
              <a:solidFill>
                <a:srgbClr val="002EC2"/>
              </a:solidFill>
            </a:endParaRPr>
          </a:p>
          <a:p>
            <a:pPr lvl="2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200" b="1" dirty="0">
                <a:solidFill>
                  <a:srgbClr val="002EC2"/>
                </a:solidFill>
              </a:rPr>
              <a:t>C</a:t>
            </a:r>
            <a:r>
              <a:rPr lang="zh-CN" altLang="en-US" sz="3200" b="1" dirty="0">
                <a:solidFill>
                  <a:srgbClr val="002EC2"/>
                </a:solidFill>
                <a:latin typeface="宋体" panose="02010600030101010101" pitchFamily="2" charset="-122"/>
              </a:rPr>
              <a:t>．二者温度相同</a:t>
            </a:r>
            <a:endParaRPr lang="zh-CN" altLang="en-US" sz="3200" b="1" dirty="0">
              <a:solidFill>
                <a:srgbClr val="002EC2"/>
              </a:solidFill>
            </a:endParaRPr>
          </a:p>
          <a:p>
            <a:pPr lvl="2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200" b="1" dirty="0">
                <a:solidFill>
                  <a:srgbClr val="002EC2"/>
                </a:solidFill>
              </a:rPr>
              <a:t>D</a:t>
            </a:r>
            <a:r>
              <a:rPr lang="zh-CN" altLang="en-US" sz="3200" b="1" dirty="0">
                <a:solidFill>
                  <a:srgbClr val="002EC2"/>
                </a:solidFill>
                <a:latin typeface="宋体" panose="02010600030101010101" pitchFamily="2" charset="-122"/>
              </a:rPr>
              <a:t>．无法比较</a:t>
            </a:r>
            <a:endParaRPr lang="zh-CN" altLang="en-US" sz="3200" b="1" dirty="0">
              <a:solidFill>
                <a:srgbClr val="002EC2"/>
              </a:solidFill>
            </a:endParaRPr>
          </a:p>
          <a:p>
            <a:pPr lvl="2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200" b="1" dirty="0">
                <a:solidFill>
                  <a:srgbClr val="002EC2"/>
                </a:solidFill>
              </a:rPr>
              <a:t>5</a:t>
            </a:r>
            <a:r>
              <a:rPr lang="zh-CN" altLang="en-US" sz="3200" b="1" dirty="0">
                <a:solidFill>
                  <a:srgbClr val="002EC2"/>
                </a:solidFill>
                <a:latin typeface="宋体" panose="02010600030101010101" pitchFamily="2" charset="-122"/>
              </a:rPr>
              <a:t>．给体温计消毒的正确方法是  </a:t>
            </a:r>
            <a:r>
              <a:rPr lang="zh-CN" altLang="en-US" sz="3200" b="1" dirty="0">
                <a:solidFill>
                  <a:srgbClr val="002EC2"/>
                </a:solidFill>
              </a:rPr>
              <a:t>	</a:t>
            </a:r>
            <a:r>
              <a:rPr lang="en-US" altLang="zh-CN" sz="3200" b="1" dirty="0">
                <a:solidFill>
                  <a:srgbClr val="002EC2"/>
                </a:solidFill>
              </a:rPr>
              <a:t>[    ]</a:t>
            </a:r>
          </a:p>
          <a:p>
            <a:pPr lvl="2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200" b="1" dirty="0">
                <a:solidFill>
                  <a:srgbClr val="002EC2"/>
                </a:solidFill>
              </a:rPr>
              <a:t>A</a:t>
            </a:r>
            <a:r>
              <a:rPr lang="zh-CN" altLang="en-US" sz="3200" b="1" dirty="0">
                <a:solidFill>
                  <a:srgbClr val="002EC2"/>
                </a:solidFill>
                <a:latin typeface="宋体" panose="02010600030101010101" pitchFamily="2" charset="-122"/>
              </a:rPr>
              <a:t>．用开水煮．</a:t>
            </a:r>
            <a:r>
              <a:rPr lang="zh-CN" altLang="en-US" sz="3200" b="1" dirty="0">
                <a:solidFill>
                  <a:srgbClr val="002EC2"/>
                </a:solidFill>
              </a:rPr>
              <a:t>	         </a:t>
            </a:r>
            <a:r>
              <a:rPr lang="en-US" altLang="zh-CN" sz="3200" b="1" dirty="0">
                <a:solidFill>
                  <a:srgbClr val="002EC2"/>
                </a:solidFill>
              </a:rPr>
              <a:t>B</a:t>
            </a:r>
            <a:r>
              <a:rPr lang="zh-CN" altLang="en-US" sz="3200" b="1" dirty="0">
                <a:solidFill>
                  <a:srgbClr val="002EC2"/>
                </a:solidFill>
                <a:latin typeface="宋体" panose="02010600030101010101" pitchFamily="2" charset="-122"/>
              </a:rPr>
              <a:t>．用酒精灯加热．</a:t>
            </a:r>
            <a:endParaRPr lang="zh-CN" altLang="en-US" sz="3200" b="1" dirty="0">
              <a:solidFill>
                <a:srgbClr val="002EC2"/>
              </a:solidFill>
            </a:endParaRPr>
          </a:p>
          <a:p>
            <a:pPr lvl="2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200" b="1" dirty="0">
                <a:solidFill>
                  <a:srgbClr val="002EC2"/>
                </a:solidFill>
              </a:rPr>
              <a:t>C</a:t>
            </a:r>
            <a:r>
              <a:rPr lang="zh-CN" altLang="en-US" sz="3200" b="1" dirty="0">
                <a:solidFill>
                  <a:srgbClr val="002EC2"/>
                </a:solidFill>
                <a:latin typeface="宋体" panose="02010600030101010101" pitchFamily="2" charset="-122"/>
              </a:rPr>
              <a:t>．用自来水冲洗．</a:t>
            </a:r>
            <a:r>
              <a:rPr lang="zh-CN" altLang="en-US" sz="3200" b="1" dirty="0">
                <a:solidFill>
                  <a:srgbClr val="002EC2"/>
                </a:solidFill>
              </a:rPr>
              <a:t>	</a:t>
            </a:r>
            <a:r>
              <a:rPr lang="en-US" altLang="zh-CN" sz="3200" b="1" dirty="0">
                <a:solidFill>
                  <a:srgbClr val="002EC2"/>
                </a:solidFill>
              </a:rPr>
              <a:t>D</a:t>
            </a:r>
            <a:r>
              <a:rPr lang="zh-CN" altLang="en-US" sz="3200" b="1" dirty="0">
                <a:solidFill>
                  <a:srgbClr val="002EC2"/>
                </a:solidFill>
                <a:latin typeface="宋体" panose="02010600030101010101" pitchFamily="2" charset="-122"/>
              </a:rPr>
              <a:t>．用酒精棉花擦．</a:t>
            </a:r>
          </a:p>
        </p:txBody>
      </p:sp>
      <p:sp>
        <p:nvSpPr>
          <p:cNvPr id="57347" name="Text Box 3"/>
          <p:cNvSpPr txBox="1"/>
          <p:nvPr/>
        </p:nvSpPr>
        <p:spPr>
          <a:xfrm>
            <a:off x="7467600" y="501650"/>
            <a:ext cx="514350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600" b="1" dirty="0">
                <a:solidFill>
                  <a:srgbClr val="FF3300"/>
                </a:solidFill>
              </a:rPr>
              <a:t>C</a:t>
            </a:r>
          </a:p>
        </p:txBody>
      </p:sp>
      <p:sp>
        <p:nvSpPr>
          <p:cNvPr id="57348" name="Text Box 4"/>
          <p:cNvSpPr txBox="1"/>
          <p:nvPr/>
        </p:nvSpPr>
        <p:spPr>
          <a:xfrm>
            <a:off x="7467600" y="4114800"/>
            <a:ext cx="514350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600" b="1" dirty="0">
                <a:solidFill>
                  <a:srgbClr val="FF3300"/>
                </a:solidFill>
              </a:rPr>
              <a:t>D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73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73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73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73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7" grpId="0"/>
      <p:bldP spid="57348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/>
          <p:nvPr/>
        </p:nvSpPr>
        <p:spPr>
          <a:xfrm>
            <a:off x="539750" y="990600"/>
            <a:ext cx="7632700" cy="4486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2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2400" b="1" dirty="0">
                <a:solidFill>
                  <a:srgbClr val="002EC2"/>
                </a:solidFill>
              </a:rPr>
              <a:t> </a:t>
            </a:r>
            <a:r>
              <a:rPr lang="en-US" altLang="zh-CN" sz="3600" b="1" dirty="0">
                <a:solidFill>
                  <a:srgbClr val="002EC2"/>
                </a:solidFill>
              </a:rPr>
              <a:t>6</a:t>
            </a:r>
            <a:r>
              <a:rPr lang="zh-CN" altLang="en-US" sz="3600" b="1" dirty="0">
                <a:solidFill>
                  <a:srgbClr val="002EC2"/>
                </a:solidFill>
                <a:latin typeface="宋体" panose="02010600030101010101" pitchFamily="2" charset="-122"/>
              </a:rPr>
              <a:t>．家庭用的寒暑表的变化范围是</a:t>
            </a:r>
            <a:r>
              <a:rPr lang="zh-CN" altLang="en-US" sz="3600" b="1" dirty="0">
                <a:solidFill>
                  <a:srgbClr val="002EC2"/>
                </a:solidFill>
              </a:rPr>
              <a:t>	</a:t>
            </a:r>
            <a:r>
              <a:rPr lang="en-US" altLang="zh-CN" sz="3600" b="1" dirty="0">
                <a:solidFill>
                  <a:srgbClr val="002EC2"/>
                </a:solidFill>
              </a:rPr>
              <a:t>[    ]</a:t>
            </a:r>
          </a:p>
          <a:p>
            <a:pPr lvl="2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600" b="1" dirty="0">
                <a:solidFill>
                  <a:srgbClr val="002EC2"/>
                </a:solidFill>
              </a:rPr>
              <a:t>A</a:t>
            </a:r>
            <a:r>
              <a:rPr lang="zh-CN" altLang="en-US" sz="3600" b="1" dirty="0">
                <a:solidFill>
                  <a:srgbClr val="002EC2"/>
                </a:solidFill>
                <a:latin typeface="宋体" panose="02010600030101010101" pitchFamily="2" charset="-122"/>
              </a:rPr>
              <a:t>．</a:t>
            </a:r>
            <a:r>
              <a:rPr lang="en-US" altLang="zh-CN" sz="3600" b="1" dirty="0">
                <a:solidFill>
                  <a:srgbClr val="002EC2"/>
                </a:solidFill>
              </a:rPr>
              <a:t>0</a:t>
            </a:r>
            <a:r>
              <a:rPr lang="en-US" altLang="zh-CN" sz="3600" b="1" dirty="0">
                <a:solidFill>
                  <a:srgbClr val="002EC2"/>
                </a:solidFill>
                <a:latin typeface="宋体" panose="02010600030101010101" pitchFamily="2" charset="-122"/>
              </a:rPr>
              <a:t>℃</a:t>
            </a:r>
            <a:r>
              <a:rPr lang="zh-CN" altLang="en-US" sz="3600" b="1" dirty="0">
                <a:solidFill>
                  <a:srgbClr val="002EC2"/>
                </a:solidFill>
                <a:latin typeface="宋体" panose="02010600030101010101" pitchFamily="2" charset="-122"/>
              </a:rPr>
              <a:t>～</a:t>
            </a:r>
            <a:r>
              <a:rPr lang="en-US" altLang="zh-CN" sz="3600" b="1" dirty="0">
                <a:solidFill>
                  <a:srgbClr val="002EC2"/>
                </a:solidFill>
              </a:rPr>
              <a:t>100</a:t>
            </a:r>
            <a:r>
              <a:rPr lang="en-US" altLang="zh-CN" sz="3600" b="1" dirty="0">
                <a:solidFill>
                  <a:srgbClr val="002EC2"/>
                </a:solidFill>
                <a:latin typeface="宋体" panose="02010600030101010101" pitchFamily="2" charset="-122"/>
              </a:rPr>
              <a:t>℃</a:t>
            </a:r>
            <a:r>
              <a:rPr lang="zh-CN" altLang="en-US" sz="3600" b="1" dirty="0">
                <a:solidFill>
                  <a:srgbClr val="002EC2"/>
                </a:solidFill>
                <a:latin typeface="宋体" panose="02010600030101010101" pitchFamily="2" charset="-122"/>
              </a:rPr>
              <a:t>．</a:t>
            </a:r>
            <a:r>
              <a:rPr lang="zh-CN" altLang="en-US" sz="3600" b="1" dirty="0">
                <a:solidFill>
                  <a:srgbClr val="002EC2"/>
                </a:solidFill>
              </a:rPr>
              <a:t>	</a:t>
            </a:r>
          </a:p>
          <a:p>
            <a:pPr lvl="2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600" b="1" dirty="0">
                <a:solidFill>
                  <a:srgbClr val="002EC2"/>
                </a:solidFill>
              </a:rPr>
              <a:t>B</a:t>
            </a:r>
            <a:r>
              <a:rPr lang="zh-CN" altLang="en-US" sz="3600" b="1" dirty="0">
                <a:solidFill>
                  <a:srgbClr val="002EC2"/>
                </a:solidFill>
                <a:latin typeface="宋体" panose="02010600030101010101" pitchFamily="2" charset="-122"/>
              </a:rPr>
              <a:t>．</a:t>
            </a:r>
            <a:r>
              <a:rPr lang="en-US" altLang="zh-CN" sz="3600" b="1" dirty="0">
                <a:solidFill>
                  <a:srgbClr val="002EC2"/>
                </a:solidFill>
              </a:rPr>
              <a:t>35</a:t>
            </a:r>
            <a:r>
              <a:rPr lang="en-US" altLang="zh-CN" sz="3600" b="1" dirty="0">
                <a:solidFill>
                  <a:srgbClr val="002EC2"/>
                </a:solidFill>
                <a:latin typeface="宋体" panose="02010600030101010101" pitchFamily="2" charset="-122"/>
              </a:rPr>
              <a:t>℃</a:t>
            </a:r>
            <a:r>
              <a:rPr lang="zh-CN" altLang="en-US" sz="3600" b="1" dirty="0">
                <a:solidFill>
                  <a:srgbClr val="002EC2"/>
                </a:solidFill>
                <a:latin typeface="宋体" panose="02010600030101010101" pitchFamily="2" charset="-122"/>
              </a:rPr>
              <a:t>～</a:t>
            </a:r>
            <a:r>
              <a:rPr lang="en-US" altLang="zh-CN" sz="3600" b="1" dirty="0">
                <a:solidFill>
                  <a:srgbClr val="002EC2"/>
                </a:solidFill>
              </a:rPr>
              <a:t>42</a:t>
            </a:r>
            <a:r>
              <a:rPr lang="en-US" altLang="zh-CN" sz="3600" b="1" dirty="0">
                <a:solidFill>
                  <a:srgbClr val="002EC2"/>
                </a:solidFill>
                <a:latin typeface="宋体" panose="02010600030101010101" pitchFamily="2" charset="-122"/>
              </a:rPr>
              <a:t>℃</a:t>
            </a:r>
            <a:r>
              <a:rPr lang="zh-CN" altLang="en-US" sz="3600" b="1" dirty="0">
                <a:solidFill>
                  <a:srgbClr val="002EC2"/>
                </a:solidFill>
                <a:latin typeface="宋体" panose="02010600030101010101" pitchFamily="2" charset="-122"/>
              </a:rPr>
              <a:t>．</a:t>
            </a:r>
            <a:endParaRPr lang="zh-CN" altLang="en-US" sz="3600" b="1" dirty="0">
              <a:solidFill>
                <a:srgbClr val="002EC2"/>
              </a:solidFill>
            </a:endParaRPr>
          </a:p>
          <a:p>
            <a:pPr lvl="2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600" b="1" dirty="0">
                <a:solidFill>
                  <a:srgbClr val="002EC2"/>
                </a:solidFill>
              </a:rPr>
              <a:t>C</a:t>
            </a:r>
            <a:r>
              <a:rPr lang="zh-CN" altLang="en-US" sz="3600" b="1" dirty="0">
                <a:solidFill>
                  <a:srgbClr val="002EC2"/>
                </a:solidFill>
                <a:latin typeface="宋体" panose="02010600030101010101" pitchFamily="2" charset="-122"/>
              </a:rPr>
              <a:t>．</a:t>
            </a:r>
            <a:r>
              <a:rPr lang="en-US" altLang="zh-CN" sz="3600" b="1" dirty="0">
                <a:solidFill>
                  <a:srgbClr val="002EC2"/>
                </a:solidFill>
                <a:latin typeface="Symbol" panose="05050102010706020507" pitchFamily="18" charset="2"/>
              </a:rPr>
              <a:t>-</a:t>
            </a:r>
            <a:r>
              <a:rPr lang="en-US" altLang="zh-CN" sz="3600" b="1" dirty="0">
                <a:solidFill>
                  <a:srgbClr val="002EC2"/>
                </a:solidFill>
              </a:rPr>
              <a:t>10</a:t>
            </a:r>
            <a:r>
              <a:rPr lang="en-US" altLang="zh-CN" sz="3600" b="1" dirty="0">
                <a:solidFill>
                  <a:srgbClr val="002EC2"/>
                </a:solidFill>
                <a:latin typeface="宋体" panose="02010600030101010101" pitchFamily="2" charset="-122"/>
              </a:rPr>
              <a:t>℃</a:t>
            </a:r>
            <a:r>
              <a:rPr lang="zh-CN" altLang="en-US" sz="3600" b="1" dirty="0">
                <a:solidFill>
                  <a:srgbClr val="002EC2"/>
                </a:solidFill>
                <a:latin typeface="宋体" panose="02010600030101010101" pitchFamily="2" charset="-122"/>
              </a:rPr>
              <a:t>～</a:t>
            </a:r>
            <a:r>
              <a:rPr lang="en-US" altLang="zh-CN" sz="3600" b="1" dirty="0">
                <a:solidFill>
                  <a:srgbClr val="002EC2"/>
                </a:solidFill>
              </a:rPr>
              <a:t>100</a:t>
            </a:r>
            <a:r>
              <a:rPr lang="en-US" altLang="zh-CN" sz="3600" b="1" dirty="0">
                <a:solidFill>
                  <a:srgbClr val="002EC2"/>
                </a:solidFill>
                <a:latin typeface="宋体" panose="02010600030101010101" pitchFamily="2" charset="-122"/>
              </a:rPr>
              <a:t>℃</a:t>
            </a:r>
            <a:r>
              <a:rPr lang="zh-CN" altLang="en-US" sz="3600" b="1" dirty="0">
                <a:solidFill>
                  <a:srgbClr val="002EC2"/>
                </a:solidFill>
                <a:latin typeface="宋体" panose="02010600030101010101" pitchFamily="2" charset="-122"/>
              </a:rPr>
              <a:t>．</a:t>
            </a:r>
            <a:r>
              <a:rPr lang="zh-CN" altLang="en-US" sz="3600" b="1" dirty="0">
                <a:solidFill>
                  <a:srgbClr val="002EC2"/>
                </a:solidFill>
              </a:rPr>
              <a:t>	</a:t>
            </a:r>
          </a:p>
          <a:p>
            <a:pPr lvl="2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600" b="1" dirty="0">
                <a:solidFill>
                  <a:srgbClr val="002EC2"/>
                </a:solidFill>
              </a:rPr>
              <a:t>D</a:t>
            </a:r>
            <a:r>
              <a:rPr lang="zh-CN" altLang="en-US" sz="3600" b="1" dirty="0">
                <a:solidFill>
                  <a:srgbClr val="002EC2"/>
                </a:solidFill>
                <a:latin typeface="宋体" panose="02010600030101010101" pitchFamily="2" charset="-122"/>
              </a:rPr>
              <a:t>．</a:t>
            </a:r>
            <a:r>
              <a:rPr lang="en-US" altLang="zh-CN" sz="3600" b="1" dirty="0">
                <a:solidFill>
                  <a:srgbClr val="002EC2"/>
                </a:solidFill>
                <a:latin typeface="Symbol" panose="05050102010706020507" pitchFamily="18" charset="2"/>
              </a:rPr>
              <a:t>-3</a:t>
            </a:r>
            <a:r>
              <a:rPr lang="en-US" altLang="zh-CN" sz="3600" b="1" dirty="0">
                <a:solidFill>
                  <a:srgbClr val="002EC2"/>
                </a:solidFill>
              </a:rPr>
              <a:t>0</a:t>
            </a:r>
            <a:r>
              <a:rPr lang="en-US" altLang="zh-CN" sz="3600" b="1" dirty="0">
                <a:solidFill>
                  <a:srgbClr val="002EC2"/>
                </a:solidFill>
                <a:latin typeface="宋体" panose="02010600030101010101" pitchFamily="2" charset="-122"/>
              </a:rPr>
              <a:t>℃</a:t>
            </a:r>
            <a:r>
              <a:rPr lang="zh-CN" altLang="en-US" sz="3600" b="1" dirty="0">
                <a:solidFill>
                  <a:srgbClr val="002EC2"/>
                </a:solidFill>
                <a:latin typeface="宋体" panose="02010600030101010101" pitchFamily="2" charset="-122"/>
              </a:rPr>
              <a:t>～</a:t>
            </a:r>
            <a:r>
              <a:rPr lang="en-US" altLang="zh-CN" sz="3600" b="1" dirty="0">
                <a:solidFill>
                  <a:srgbClr val="002EC2"/>
                </a:solidFill>
              </a:rPr>
              <a:t>50</a:t>
            </a:r>
            <a:r>
              <a:rPr lang="en-US" altLang="zh-CN" sz="3600" b="1" dirty="0">
                <a:solidFill>
                  <a:srgbClr val="002EC2"/>
                </a:solidFill>
                <a:latin typeface="宋体" panose="02010600030101010101" pitchFamily="2" charset="-122"/>
              </a:rPr>
              <a:t>℃</a:t>
            </a:r>
            <a:r>
              <a:rPr lang="zh-CN" altLang="en-US" sz="3600" b="1" dirty="0">
                <a:solidFill>
                  <a:srgbClr val="002EC2"/>
                </a:solidFill>
                <a:latin typeface="宋体" panose="02010600030101010101" pitchFamily="2" charset="-122"/>
              </a:rPr>
              <a:t>．</a:t>
            </a:r>
            <a:endParaRPr lang="zh-CN" altLang="en-US" sz="3600" b="1" dirty="0">
              <a:solidFill>
                <a:srgbClr val="002EC2"/>
              </a:solidFill>
            </a:endParaRPr>
          </a:p>
        </p:txBody>
      </p:sp>
      <p:sp>
        <p:nvSpPr>
          <p:cNvPr id="58371" name="Text Box 3"/>
          <p:cNvSpPr txBox="1"/>
          <p:nvPr/>
        </p:nvSpPr>
        <p:spPr>
          <a:xfrm>
            <a:off x="2627313" y="1628775"/>
            <a:ext cx="514350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600" b="1" dirty="0">
                <a:solidFill>
                  <a:srgbClr val="FF3300"/>
                </a:solidFill>
              </a:rPr>
              <a:t>D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83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83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1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/>
          </p:cNvSpPr>
          <p:nvPr>
            <p:ph type="title"/>
          </p:nvPr>
        </p:nvSpPr>
        <p:spPr>
          <a:xfrm>
            <a:off x="323850" y="476250"/>
            <a:ext cx="8229600" cy="144463"/>
          </a:xfrm>
          <a:ln/>
        </p:spPr>
        <p:txBody>
          <a:bodyPr vert="horz" wrap="square" lIns="91440" tIns="45720" rIns="91440" bIns="45720" anchor="ctr"/>
          <a:lstStyle/>
          <a:p>
            <a:pPr eaLnBrk="1" hangingPunct="1"/>
            <a:endParaRPr lang="zh-CN" altLang="zh-CN" sz="4000" dirty="0"/>
          </a:p>
        </p:txBody>
      </p:sp>
      <p:pic>
        <p:nvPicPr>
          <p:cNvPr id="115716" name="Picture 4" descr="tempretrue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411413" y="0"/>
            <a:ext cx="4392612" cy="6913563"/>
          </a:xfrm>
          <a:ln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57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57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ext Box 2"/>
          <p:cNvSpPr txBox="1"/>
          <p:nvPr/>
        </p:nvSpPr>
        <p:spPr>
          <a:xfrm>
            <a:off x="468313" y="908050"/>
            <a:ext cx="8301037" cy="44783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200" b="1" dirty="0">
                <a:solidFill>
                  <a:srgbClr val="002EC2"/>
                </a:solidFill>
                <a:ea typeface="黑体" panose="02010609060101010101" pitchFamily="49" charset="-122"/>
              </a:rPr>
              <a:t>7</a:t>
            </a:r>
            <a:r>
              <a:rPr lang="zh-CN" altLang="en-US" sz="3200" b="1" dirty="0">
                <a:solidFill>
                  <a:srgbClr val="002EC2"/>
                </a:solidFill>
                <a:ea typeface="黑体" panose="02010609060101010101" pitchFamily="49" charset="-122"/>
              </a:rPr>
              <a:t>、两支没有甩过的体温计的读数都是</a:t>
            </a:r>
            <a:r>
              <a:rPr lang="en-US" altLang="zh-CN" sz="3200" b="1" dirty="0">
                <a:solidFill>
                  <a:srgbClr val="002EC2"/>
                </a:solidFill>
                <a:ea typeface="黑体" panose="02010609060101010101" pitchFamily="49" charset="-122"/>
              </a:rPr>
              <a:t>39ºC </a:t>
            </a:r>
            <a:r>
              <a:rPr lang="zh-CN" altLang="en-US" sz="3200" b="1" dirty="0">
                <a:solidFill>
                  <a:srgbClr val="002EC2"/>
                </a:solidFill>
                <a:ea typeface="黑体" panose="02010609060101010101" pitchFamily="49" charset="-122"/>
              </a:rPr>
              <a:t>，经过消毒后直接用来测量体温是</a:t>
            </a:r>
            <a:r>
              <a:rPr lang="en-US" altLang="zh-CN" sz="3200" b="1" dirty="0">
                <a:solidFill>
                  <a:srgbClr val="002EC2"/>
                </a:solidFill>
                <a:ea typeface="黑体" panose="02010609060101010101" pitchFamily="49" charset="-122"/>
              </a:rPr>
              <a:t>36 ºC</a:t>
            </a:r>
            <a:r>
              <a:rPr lang="zh-CN" altLang="en-US" sz="3200" b="1" dirty="0">
                <a:solidFill>
                  <a:srgbClr val="002EC2"/>
                </a:solidFill>
                <a:ea typeface="黑体" panose="02010609060101010101" pitchFamily="49" charset="-122"/>
              </a:rPr>
              <a:t>和</a:t>
            </a:r>
            <a:r>
              <a:rPr lang="en-US" altLang="zh-CN" sz="3200" b="1" dirty="0">
                <a:solidFill>
                  <a:srgbClr val="002EC2"/>
                </a:solidFill>
                <a:ea typeface="黑体" panose="02010609060101010101" pitchFamily="49" charset="-122"/>
              </a:rPr>
              <a:t>40 ºC</a:t>
            </a:r>
            <a:r>
              <a:rPr lang="zh-CN" altLang="en-US" sz="3200" b="1" dirty="0">
                <a:solidFill>
                  <a:srgbClr val="002EC2"/>
                </a:solidFill>
                <a:ea typeface="黑体" panose="02010609060101010101" pitchFamily="49" charset="-122"/>
              </a:rPr>
              <a:t>的两个病人，则这两支温度计的读数分别是（      ）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200" b="1" dirty="0">
                <a:solidFill>
                  <a:srgbClr val="002EC2"/>
                </a:solidFill>
                <a:ea typeface="黑体" panose="02010609060101010101" pitchFamily="49" charset="-122"/>
              </a:rPr>
              <a:t>A</a:t>
            </a:r>
            <a:r>
              <a:rPr lang="zh-CN" altLang="en-US" sz="3200" b="1" dirty="0">
                <a:solidFill>
                  <a:srgbClr val="002EC2"/>
                </a:solidFill>
                <a:ea typeface="黑体" panose="02010609060101010101" pitchFamily="49" charset="-122"/>
              </a:rPr>
              <a:t>、</a:t>
            </a:r>
            <a:r>
              <a:rPr lang="en-US" altLang="zh-CN" sz="3200" b="1" dirty="0">
                <a:solidFill>
                  <a:srgbClr val="002EC2"/>
                </a:solidFill>
                <a:ea typeface="黑体" panose="02010609060101010101" pitchFamily="49" charset="-122"/>
              </a:rPr>
              <a:t>36 ºC</a:t>
            </a:r>
            <a:r>
              <a:rPr lang="zh-CN" altLang="en-US" sz="3200" b="1" dirty="0">
                <a:solidFill>
                  <a:srgbClr val="002EC2"/>
                </a:solidFill>
                <a:ea typeface="黑体" panose="02010609060101010101" pitchFamily="49" charset="-122"/>
              </a:rPr>
              <a:t>和</a:t>
            </a:r>
            <a:r>
              <a:rPr lang="en-US" altLang="zh-CN" sz="3200" b="1" dirty="0">
                <a:solidFill>
                  <a:srgbClr val="002EC2"/>
                </a:solidFill>
                <a:ea typeface="黑体" panose="02010609060101010101" pitchFamily="49" charset="-122"/>
              </a:rPr>
              <a:t>40 ºC                   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200" b="1" dirty="0">
                <a:solidFill>
                  <a:srgbClr val="002EC2"/>
                </a:solidFill>
                <a:ea typeface="黑体" panose="02010609060101010101" pitchFamily="49" charset="-122"/>
              </a:rPr>
              <a:t>B</a:t>
            </a:r>
            <a:r>
              <a:rPr lang="zh-CN" altLang="en-US" sz="3200" b="1" dirty="0">
                <a:solidFill>
                  <a:srgbClr val="002EC2"/>
                </a:solidFill>
                <a:ea typeface="黑体" panose="02010609060101010101" pitchFamily="49" charset="-122"/>
              </a:rPr>
              <a:t>、</a:t>
            </a:r>
            <a:r>
              <a:rPr lang="en-US" altLang="zh-CN" sz="3200" b="1" dirty="0">
                <a:solidFill>
                  <a:srgbClr val="002EC2"/>
                </a:solidFill>
                <a:ea typeface="黑体" panose="02010609060101010101" pitchFamily="49" charset="-122"/>
              </a:rPr>
              <a:t>40 ºC</a:t>
            </a:r>
            <a:r>
              <a:rPr lang="zh-CN" altLang="en-US" sz="3200" b="1" dirty="0">
                <a:solidFill>
                  <a:srgbClr val="002EC2"/>
                </a:solidFill>
                <a:ea typeface="黑体" panose="02010609060101010101" pitchFamily="49" charset="-122"/>
              </a:rPr>
              <a:t>和</a:t>
            </a:r>
            <a:r>
              <a:rPr lang="en-US" altLang="zh-CN" sz="3200" b="1" dirty="0">
                <a:solidFill>
                  <a:srgbClr val="002EC2"/>
                </a:solidFill>
                <a:ea typeface="黑体" panose="02010609060101010101" pitchFamily="49" charset="-122"/>
              </a:rPr>
              <a:t>40 ºC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200" b="1" dirty="0">
                <a:solidFill>
                  <a:srgbClr val="002EC2"/>
                </a:solidFill>
                <a:ea typeface="黑体" panose="02010609060101010101" pitchFamily="49" charset="-122"/>
              </a:rPr>
              <a:t>C</a:t>
            </a:r>
            <a:r>
              <a:rPr lang="zh-CN" altLang="en-US" sz="3200" b="1" dirty="0">
                <a:solidFill>
                  <a:srgbClr val="002EC2"/>
                </a:solidFill>
                <a:ea typeface="黑体" panose="02010609060101010101" pitchFamily="49" charset="-122"/>
              </a:rPr>
              <a:t>、</a:t>
            </a:r>
            <a:r>
              <a:rPr lang="en-US" altLang="zh-CN" sz="3200" b="1" dirty="0">
                <a:solidFill>
                  <a:srgbClr val="002EC2"/>
                </a:solidFill>
                <a:ea typeface="黑体" panose="02010609060101010101" pitchFamily="49" charset="-122"/>
              </a:rPr>
              <a:t>39 ºC</a:t>
            </a:r>
            <a:r>
              <a:rPr lang="zh-CN" altLang="en-US" sz="3200" b="1" dirty="0">
                <a:solidFill>
                  <a:srgbClr val="002EC2"/>
                </a:solidFill>
                <a:ea typeface="黑体" panose="02010609060101010101" pitchFamily="49" charset="-122"/>
              </a:rPr>
              <a:t>和</a:t>
            </a:r>
            <a:r>
              <a:rPr lang="en-US" altLang="zh-CN" sz="3200" b="1" dirty="0">
                <a:solidFill>
                  <a:srgbClr val="002EC2"/>
                </a:solidFill>
                <a:ea typeface="黑体" panose="02010609060101010101" pitchFamily="49" charset="-122"/>
              </a:rPr>
              <a:t>40 ºC                   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200" b="1" dirty="0">
                <a:solidFill>
                  <a:srgbClr val="002EC2"/>
                </a:solidFill>
                <a:ea typeface="黑体" panose="02010609060101010101" pitchFamily="49" charset="-122"/>
              </a:rPr>
              <a:t>D</a:t>
            </a:r>
            <a:r>
              <a:rPr lang="zh-CN" altLang="en-US" sz="3200" b="1" dirty="0">
                <a:solidFill>
                  <a:srgbClr val="002EC2"/>
                </a:solidFill>
                <a:ea typeface="黑体" panose="02010609060101010101" pitchFamily="49" charset="-122"/>
              </a:rPr>
              <a:t>、</a:t>
            </a:r>
            <a:r>
              <a:rPr lang="en-US" altLang="zh-CN" sz="3200" b="1" dirty="0">
                <a:solidFill>
                  <a:srgbClr val="002EC2"/>
                </a:solidFill>
                <a:ea typeface="黑体" panose="02010609060101010101" pitchFamily="49" charset="-122"/>
              </a:rPr>
              <a:t>39 ºC</a:t>
            </a:r>
            <a:r>
              <a:rPr lang="zh-CN" altLang="en-US" sz="3200" b="1" dirty="0">
                <a:solidFill>
                  <a:srgbClr val="002EC2"/>
                </a:solidFill>
                <a:ea typeface="黑体" panose="02010609060101010101" pitchFamily="49" charset="-122"/>
              </a:rPr>
              <a:t>和</a:t>
            </a:r>
            <a:r>
              <a:rPr lang="en-US" altLang="zh-CN" sz="3200" b="1" dirty="0">
                <a:solidFill>
                  <a:srgbClr val="002EC2"/>
                </a:solidFill>
                <a:ea typeface="黑体" panose="02010609060101010101" pitchFamily="49" charset="-122"/>
              </a:rPr>
              <a:t>39 ºC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en-US" altLang="zh-CN" sz="3200" b="1" dirty="0">
              <a:solidFill>
                <a:srgbClr val="A50021"/>
              </a:solidFill>
              <a:ea typeface="黑体" panose="02010609060101010101" pitchFamily="49" charset="-122"/>
            </a:endParaRPr>
          </a:p>
        </p:txBody>
      </p:sp>
      <p:sp>
        <p:nvSpPr>
          <p:cNvPr id="130053" name="Text Box 5"/>
          <p:cNvSpPr txBox="1"/>
          <p:nvPr/>
        </p:nvSpPr>
        <p:spPr>
          <a:xfrm>
            <a:off x="971550" y="2349500"/>
            <a:ext cx="72072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200" b="1" dirty="0">
                <a:solidFill>
                  <a:srgbClr val="FF3300"/>
                </a:solidFill>
                <a:latin typeface="Arial" panose="020B0604020202020204" pitchFamily="34" charset="0"/>
              </a:rPr>
              <a:t>C</a:t>
            </a: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00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00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ext Box 2"/>
          <p:cNvSpPr txBox="1"/>
          <p:nvPr/>
        </p:nvSpPr>
        <p:spPr>
          <a:xfrm>
            <a:off x="685800" y="533400"/>
            <a:ext cx="7543800" cy="15541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rgbClr val="002EC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８</a:t>
            </a:r>
            <a:r>
              <a:rPr lang="en-US" altLang="zh-CN" sz="3200" b="1" dirty="0">
                <a:solidFill>
                  <a:srgbClr val="002EC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r>
              <a:rPr lang="zh-CN" altLang="en-US" sz="3200" b="1" dirty="0">
                <a:solidFill>
                  <a:srgbClr val="002EC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下面是小明用温度计测量液体温度的顺序</a:t>
            </a:r>
            <a:r>
              <a:rPr lang="en-US" altLang="zh-CN" sz="3200" b="1" dirty="0">
                <a:solidFill>
                  <a:srgbClr val="002EC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3200" b="1" dirty="0">
                <a:solidFill>
                  <a:srgbClr val="002EC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你认为对吗</a:t>
            </a:r>
            <a:r>
              <a:rPr lang="en-US" altLang="zh-CN" sz="3200" b="1" dirty="0">
                <a:solidFill>
                  <a:srgbClr val="002EC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?</a:t>
            </a:r>
            <a:r>
              <a:rPr lang="zh-CN" altLang="en-US" sz="3200" b="1" dirty="0">
                <a:solidFill>
                  <a:srgbClr val="002EC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若不对</a:t>
            </a:r>
            <a:r>
              <a:rPr lang="en-US" altLang="zh-CN" sz="3200" b="1" dirty="0">
                <a:solidFill>
                  <a:srgbClr val="002EC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3200" b="1" dirty="0">
                <a:solidFill>
                  <a:srgbClr val="002EC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正确的顺序应是</a:t>
            </a:r>
            <a:r>
              <a:rPr lang="en-US" altLang="zh-CN" sz="3200" b="1" dirty="0">
                <a:solidFill>
                  <a:srgbClr val="002EC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:_________________</a:t>
            </a:r>
          </a:p>
        </p:txBody>
      </p:sp>
      <p:sp>
        <p:nvSpPr>
          <p:cNvPr id="40963" name="Text Box 3"/>
          <p:cNvSpPr txBox="1"/>
          <p:nvPr/>
        </p:nvSpPr>
        <p:spPr>
          <a:xfrm>
            <a:off x="685800" y="2209800"/>
            <a:ext cx="8001000" cy="42386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200" b="1" dirty="0">
                <a:solidFill>
                  <a:srgbClr val="002EC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A.</a:t>
            </a:r>
            <a:r>
              <a:rPr lang="zh-CN" altLang="en-US" sz="3200" b="1" dirty="0">
                <a:solidFill>
                  <a:srgbClr val="002EC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选取适当的温度计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200" b="1" dirty="0">
                <a:solidFill>
                  <a:srgbClr val="002EC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B.</a:t>
            </a:r>
            <a:r>
              <a:rPr lang="zh-CN" altLang="en-US" sz="3200" b="1" dirty="0">
                <a:solidFill>
                  <a:srgbClr val="002EC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估测被测液体的温度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200" b="1" dirty="0">
                <a:solidFill>
                  <a:srgbClr val="002EC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C.</a:t>
            </a:r>
            <a:r>
              <a:rPr lang="zh-CN" altLang="en-US" sz="3200" b="1" dirty="0">
                <a:solidFill>
                  <a:srgbClr val="002EC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让温度计与被测液体接触一定时间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200" b="1" dirty="0">
                <a:solidFill>
                  <a:srgbClr val="002EC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D.</a:t>
            </a:r>
            <a:r>
              <a:rPr lang="zh-CN" altLang="en-US" sz="3200" b="1" dirty="0">
                <a:solidFill>
                  <a:srgbClr val="002EC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让温度计的玻璃泡全部浸在被测液体中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200" b="1" dirty="0">
                <a:solidFill>
                  <a:srgbClr val="002EC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E.</a:t>
            </a:r>
            <a:r>
              <a:rPr lang="zh-CN" altLang="en-US" sz="3200" b="1" dirty="0">
                <a:solidFill>
                  <a:srgbClr val="002EC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取出温度计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200" b="1" dirty="0">
                <a:solidFill>
                  <a:srgbClr val="002EC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F.</a:t>
            </a:r>
            <a:r>
              <a:rPr lang="zh-CN" altLang="en-US" sz="3200" b="1" dirty="0">
                <a:solidFill>
                  <a:srgbClr val="002EC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读出温度计的示数</a:t>
            </a:r>
          </a:p>
        </p:txBody>
      </p:sp>
      <p:sp>
        <p:nvSpPr>
          <p:cNvPr id="69636" name="Text Box 4"/>
          <p:cNvSpPr txBox="1"/>
          <p:nvPr/>
        </p:nvSpPr>
        <p:spPr>
          <a:xfrm>
            <a:off x="1600200" y="1447800"/>
            <a:ext cx="4572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6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B</a:t>
            </a:r>
          </a:p>
        </p:txBody>
      </p:sp>
      <p:sp>
        <p:nvSpPr>
          <p:cNvPr id="69637" name="Text Box 5"/>
          <p:cNvSpPr txBox="1"/>
          <p:nvPr/>
        </p:nvSpPr>
        <p:spPr>
          <a:xfrm>
            <a:off x="2133600" y="1447800"/>
            <a:ext cx="4572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6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A</a:t>
            </a:r>
          </a:p>
        </p:txBody>
      </p:sp>
      <p:sp>
        <p:nvSpPr>
          <p:cNvPr id="69638" name="Text Box 6"/>
          <p:cNvSpPr txBox="1"/>
          <p:nvPr/>
        </p:nvSpPr>
        <p:spPr>
          <a:xfrm>
            <a:off x="2743200" y="1447800"/>
            <a:ext cx="412750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6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D</a:t>
            </a:r>
          </a:p>
        </p:txBody>
      </p:sp>
      <p:sp>
        <p:nvSpPr>
          <p:cNvPr id="69639" name="Text Box 7"/>
          <p:cNvSpPr txBox="1"/>
          <p:nvPr/>
        </p:nvSpPr>
        <p:spPr>
          <a:xfrm>
            <a:off x="3352800" y="1447800"/>
            <a:ext cx="3810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6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C</a:t>
            </a:r>
          </a:p>
        </p:txBody>
      </p:sp>
      <p:sp>
        <p:nvSpPr>
          <p:cNvPr id="69640" name="Text Box 8"/>
          <p:cNvSpPr txBox="1"/>
          <p:nvPr/>
        </p:nvSpPr>
        <p:spPr>
          <a:xfrm>
            <a:off x="3886200" y="1447800"/>
            <a:ext cx="412750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6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F</a:t>
            </a:r>
          </a:p>
        </p:txBody>
      </p:sp>
      <p:sp>
        <p:nvSpPr>
          <p:cNvPr id="69641" name="Text Box 9"/>
          <p:cNvSpPr txBox="1"/>
          <p:nvPr/>
        </p:nvSpPr>
        <p:spPr>
          <a:xfrm>
            <a:off x="4419600" y="1447800"/>
            <a:ext cx="412750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6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E</a:t>
            </a:r>
          </a:p>
        </p:txBody>
      </p:sp>
      <p:sp>
        <p:nvSpPr>
          <p:cNvPr id="69642" name="Text Box 10"/>
          <p:cNvSpPr txBox="1"/>
          <p:nvPr/>
        </p:nvSpPr>
        <p:spPr>
          <a:xfrm>
            <a:off x="5334000" y="2209800"/>
            <a:ext cx="3276600" cy="1200150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600" b="1" dirty="0">
                <a:solidFill>
                  <a:srgbClr val="FF3300"/>
                </a:solidFill>
                <a:latin typeface="Arial" panose="020B0604020202020204" pitchFamily="34" charset="0"/>
              </a:rPr>
              <a:t>估</a:t>
            </a:r>
            <a:r>
              <a:rPr lang="en-US" altLang="zh-CN" sz="3600" b="1" dirty="0">
                <a:solidFill>
                  <a:srgbClr val="FF3300"/>
                </a:solidFill>
                <a:latin typeface="Arial" panose="020B0604020202020204" pitchFamily="34" charset="0"/>
              </a:rPr>
              <a:t>—</a:t>
            </a:r>
            <a:r>
              <a:rPr lang="zh-CN" altLang="en-US" sz="3600" b="1" dirty="0">
                <a:solidFill>
                  <a:srgbClr val="FF3300"/>
                </a:solidFill>
                <a:latin typeface="Arial" panose="020B0604020202020204" pitchFamily="34" charset="0"/>
              </a:rPr>
              <a:t>选</a:t>
            </a:r>
            <a:r>
              <a:rPr lang="en-US" altLang="zh-CN" sz="3600" b="1" dirty="0">
                <a:solidFill>
                  <a:srgbClr val="FF3300"/>
                </a:solidFill>
                <a:latin typeface="Arial" panose="020B0604020202020204" pitchFamily="34" charset="0"/>
              </a:rPr>
              <a:t>—</a:t>
            </a:r>
            <a:r>
              <a:rPr lang="zh-CN" altLang="en-US" sz="3600" b="1" dirty="0">
                <a:solidFill>
                  <a:srgbClr val="FF3300"/>
                </a:solidFill>
                <a:latin typeface="Arial" panose="020B0604020202020204" pitchFamily="34" charset="0"/>
              </a:rPr>
              <a:t>看</a:t>
            </a:r>
            <a:r>
              <a:rPr lang="en-US" altLang="zh-CN" sz="3600" b="1" dirty="0">
                <a:solidFill>
                  <a:srgbClr val="FF3300"/>
                </a:solidFill>
                <a:latin typeface="Arial" panose="020B0604020202020204" pitchFamily="34" charset="0"/>
              </a:rPr>
              <a:t>—</a:t>
            </a:r>
            <a:r>
              <a:rPr lang="zh-CN" altLang="en-US" sz="3600" b="1" dirty="0">
                <a:solidFill>
                  <a:srgbClr val="FF3300"/>
                </a:solidFill>
                <a:latin typeface="Arial" panose="020B0604020202020204" pitchFamily="34" charset="0"/>
              </a:rPr>
              <a:t>测</a:t>
            </a:r>
            <a:r>
              <a:rPr lang="en-US" altLang="zh-CN" sz="3600" b="1" dirty="0">
                <a:solidFill>
                  <a:srgbClr val="FF3300"/>
                </a:solidFill>
                <a:latin typeface="Arial" panose="020B0604020202020204" pitchFamily="34" charset="0"/>
              </a:rPr>
              <a:t>—</a:t>
            </a:r>
            <a:r>
              <a:rPr lang="zh-CN" altLang="en-US" sz="3600" b="1" dirty="0">
                <a:solidFill>
                  <a:srgbClr val="FF3300"/>
                </a:solidFill>
                <a:latin typeface="Arial" panose="020B0604020202020204" pitchFamily="34" charset="0"/>
              </a:rPr>
              <a:t>读</a:t>
            </a:r>
            <a:r>
              <a:rPr lang="en-US" altLang="zh-CN" sz="3600" b="1" dirty="0">
                <a:solidFill>
                  <a:srgbClr val="FF3300"/>
                </a:solidFill>
                <a:latin typeface="Arial" panose="020B0604020202020204" pitchFamily="34" charset="0"/>
              </a:rPr>
              <a:t>—</a:t>
            </a:r>
            <a:r>
              <a:rPr lang="zh-CN" altLang="en-US" sz="3600" b="1" dirty="0">
                <a:solidFill>
                  <a:srgbClr val="FF3300"/>
                </a:solidFill>
                <a:latin typeface="Arial" panose="020B0604020202020204" pitchFamily="34" charset="0"/>
              </a:rPr>
              <a:t>记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96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96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96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96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96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96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96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96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96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96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96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96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96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96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6" grpId="0"/>
      <p:bldP spid="69637" grpId="0"/>
      <p:bldP spid="69638" grpId="0"/>
      <p:bldP spid="69639" grpId="0"/>
      <p:bldP spid="69640" grpId="0"/>
      <p:bldP spid="69641" grpId="0"/>
      <p:bldP spid="69642" grpId="0" bldLvl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ext Box 2"/>
          <p:cNvSpPr txBox="1"/>
          <p:nvPr/>
        </p:nvSpPr>
        <p:spPr>
          <a:xfrm>
            <a:off x="0" y="0"/>
            <a:ext cx="8820150" cy="2852738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marL="342900" indent="-342900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4000" b="1" dirty="0">
                <a:solidFill>
                  <a:srgbClr val="002EC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10</a:t>
            </a:r>
            <a:r>
              <a:rPr lang="zh-CN" altLang="en-US" sz="4000" b="1" dirty="0">
                <a:solidFill>
                  <a:srgbClr val="002EC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、铆在一起的铜和铁片，铜受热或冷却时体积变化大。则如下图的双金属片中，温度升高时双金属片将向</a:t>
            </a:r>
            <a:r>
              <a:rPr lang="en-US" altLang="zh-CN" sz="4000" b="1" dirty="0">
                <a:solidFill>
                  <a:srgbClr val="002EC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__</a:t>
            </a:r>
            <a:r>
              <a:rPr lang="zh-CN" altLang="en-US" sz="4000" b="1" dirty="0">
                <a:solidFill>
                  <a:srgbClr val="002EC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弯，当温度降低时，双金属片将向</a:t>
            </a:r>
            <a:r>
              <a:rPr lang="en-US" altLang="zh-CN" sz="4000" b="1" dirty="0">
                <a:solidFill>
                  <a:srgbClr val="002EC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__</a:t>
            </a:r>
            <a:r>
              <a:rPr lang="zh-CN" altLang="en-US" sz="4000" b="1" dirty="0">
                <a:solidFill>
                  <a:srgbClr val="002EC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弯。</a:t>
            </a:r>
          </a:p>
        </p:txBody>
      </p:sp>
      <p:grpSp>
        <p:nvGrpSpPr>
          <p:cNvPr id="41987" name="Group 3"/>
          <p:cNvGrpSpPr/>
          <p:nvPr/>
        </p:nvGrpSpPr>
        <p:grpSpPr>
          <a:xfrm>
            <a:off x="5003800" y="3573463"/>
            <a:ext cx="1584325" cy="2305050"/>
            <a:chOff x="3107" y="2704"/>
            <a:chExt cx="998" cy="1452"/>
          </a:xfrm>
        </p:grpSpPr>
        <p:sp>
          <p:nvSpPr>
            <p:cNvPr id="41992" name="Rectangle 4"/>
            <p:cNvSpPr/>
            <p:nvPr/>
          </p:nvSpPr>
          <p:spPr>
            <a:xfrm>
              <a:off x="3696" y="2704"/>
              <a:ext cx="90" cy="1406"/>
            </a:xfrm>
            <a:prstGeom prst="rect">
              <a:avLst/>
            </a:prstGeom>
            <a:solidFill>
              <a:schemeClr val="tx1"/>
            </a:solidFill>
            <a:ln w="7620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 dirty="0">
                <a:solidFill>
                  <a:srgbClr val="002EC2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41993" name="Rectangle 5"/>
            <p:cNvSpPr/>
            <p:nvPr/>
          </p:nvSpPr>
          <p:spPr>
            <a:xfrm>
              <a:off x="3424" y="2704"/>
              <a:ext cx="226" cy="1406"/>
            </a:xfrm>
            <a:prstGeom prst="rect">
              <a:avLst/>
            </a:prstGeom>
            <a:solidFill>
              <a:srgbClr val="CDF40A"/>
            </a:solidFill>
            <a:ln w="7620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 dirty="0">
                <a:solidFill>
                  <a:srgbClr val="002EC2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41994" name="Rectangle 6"/>
            <p:cNvSpPr/>
            <p:nvPr/>
          </p:nvSpPr>
          <p:spPr>
            <a:xfrm>
              <a:off x="3107" y="4110"/>
              <a:ext cx="998" cy="46"/>
            </a:xfrm>
            <a:prstGeom prst="rect">
              <a:avLst/>
            </a:prstGeom>
            <a:noFill/>
            <a:ln w="7620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 dirty="0">
                <a:solidFill>
                  <a:srgbClr val="002EC2"/>
                </a:solidFill>
                <a:latin typeface="Arial" panose="020B0604020202020204" pitchFamily="34" charset="0"/>
              </a:endParaRPr>
            </a:p>
          </p:txBody>
        </p:sp>
      </p:grpSp>
      <p:sp>
        <p:nvSpPr>
          <p:cNvPr id="41988" name="AutoShape 7"/>
          <p:cNvSpPr/>
          <p:nvPr/>
        </p:nvSpPr>
        <p:spPr>
          <a:xfrm>
            <a:off x="4572000" y="4868863"/>
            <a:ext cx="863600" cy="4318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CDF40A"/>
          </a:solidFill>
          <a:ln w="3810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3600" b="1" dirty="0">
              <a:solidFill>
                <a:srgbClr val="002EC2"/>
              </a:solidFill>
              <a:latin typeface="Arial" panose="020B0604020202020204" pitchFamily="34" charset="0"/>
            </a:endParaRPr>
          </a:p>
        </p:txBody>
      </p:sp>
      <p:sp>
        <p:nvSpPr>
          <p:cNvPr id="41989" name="Rectangle 8"/>
          <p:cNvSpPr/>
          <p:nvPr/>
        </p:nvSpPr>
        <p:spPr>
          <a:xfrm>
            <a:off x="7140575" y="4889500"/>
            <a:ext cx="1203325" cy="701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4000" b="1" dirty="0">
                <a:solidFill>
                  <a:srgbClr val="0000FF"/>
                </a:solidFill>
                <a:latin typeface="Arial" panose="020B0604020202020204" pitchFamily="34" charset="0"/>
              </a:rPr>
              <a:t>铁片</a:t>
            </a:r>
          </a:p>
        </p:txBody>
      </p:sp>
      <p:sp>
        <p:nvSpPr>
          <p:cNvPr id="41990" name="AutoShape 9"/>
          <p:cNvSpPr/>
          <p:nvPr/>
        </p:nvSpPr>
        <p:spPr>
          <a:xfrm rot="10672734">
            <a:off x="6227763" y="4581525"/>
            <a:ext cx="863600" cy="4318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CDF40A"/>
          </a:solidFill>
          <a:ln w="3810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3600" b="1" dirty="0">
              <a:solidFill>
                <a:srgbClr val="002EC2"/>
              </a:solidFill>
              <a:latin typeface="Arial" panose="020B0604020202020204" pitchFamily="34" charset="0"/>
            </a:endParaRPr>
          </a:p>
        </p:txBody>
      </p:sp>
      <p:sp>
        <p:nvSpPr>
          <p:cNvPr id="41991" name="Rectangle 10"/>
          <p:cNvSpPr/>
          <p:nvPr/>
        </p:nvSpPr>
        <p:spPr>
          <a:xfrm>
            <a:off x="3635375" y="4221163"/>
            <a:ext cx="1203325" cy="701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4000" b="1" dirty="0">
                <a:solidFill>
                  <a:srgbClr val="0000FF"/>
                </a:solidFill>
                <a:latin typeface="Arial" panose="020B0604020202020204" pitchFamily="34" charset="0"/>
              </a:rPr>
              <a:t>铜片</a:t>
            </a:r>
          </a:p>
        </p:txBody>
      </p:sp>
    </p:spTree>
  </p:cSld>
  <p:clrMapOvr>
    <a:masterClrMapping/>
  </p:clrMapOvr>
  <p:transition/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010" name="Group 2"/>
          <p:cNvGrpSpPr/>
          <p:nvPr/>
        </p:nvGrpSpPr>
        <p:grpSpPr>
          <a:xfrm>
            <a:off x="4140200" y="3068638"/>
            <a:ext cx="1368425" cy="3095625"/>
            <a:chOff x="3107" y="2704"/>
            <a:chExt cx="998" cy="1452"/>
          </a:xfrm>
        </p:grpSpPr>
        <p:sp>
          <p:nvSpPr>
            <p:cNvPr id="43018" name="Rectangle 3"/>
            <p:cNvSpPr/>
            <p:nvPr/>
          </p:nvSpPr>
          <p:spPr>
            <a:xfrm>
              <a:off x="3696" y="2704"/>
              <a:ext cx="90" cy="1406"/>
            </a:xfrm>
            <a:prstGeom prst="rect">
              <a:avLst/>
            </a:prstGeom>
            <a:solidFill>
              <a:schemeClr val="tx1"/>
            </a:solidFill>
            <a:ln w="7620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 dirty="0">
                <a:solidFill>
                  <a:srgbClr val="002EC2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43019" name="Rectangle 4"/>
            <p:cNvSpPr/>
            <p:nvPr/>
          </p:nvSpPr>
          <p:spPr>
            <a:xfrm>
              <a:off x="3424" y="2704"/>
              <a:ext cx="226" cy="1406"/>
            </a:xfrm>
            <a:prstGeom prst="rect">
              <a:avLst/>
            </a:prstGeom>
            <a:solidFill>
              <a:srgbClr val="CDF40A"/>
            </a:solidFill>
            <a:ln w="7620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 dirty="0">
                <a:solidFill>
                  <a:srgbClr val="002EC2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43020" name="Rectangle 5"/>
            <p:cNvSpPr/>
            <p:nvPr/>
          </p:nvSpPr>
          <p:spPr>
            <a:xfrm>
              <a:off x="3107" y="4110"/>
              <a:ext cx="998" cy="46"/>
            </a:xfrm>
            <a:prstGeom prst="rect">
              <a:avLst/>
            </a:prstGeom>
            <a:noFill/>
            <a:ln w="7620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3600" b="1" dirty="0">
                <a:solidFill>
                  <a:srgbClr val="002EC2"/>
                </a:solidFill>
                <a:latin typeface="Arial" panose="020B0604020202020204" pitchFamily="34" charset="0"/>
              </a:endParaRPr>
            </a:p>
          </p:txBody>
        </p:sp>
      </p:grpSp>
      <p:sp>
        <p:nvSpPr>
          <p:cNvPr id="43011" name="Rectangle 6"/>
          <p:cNvSpPr/>
          <p:nvPr/>
        </p:nvSpPr>
        <p:spPr>
          <a:xfrm>
            <a:off x="7380288" y="4221163"/>
            <a:ext cx="1203325" cy="701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4000" b="1" dirty="0">
                <a:solidFill>
                  <a:srgbClr val="0000FF"/>
                </a:solidFill>
                <a:latin typeface="Arial" panose="020B0604020202020204" pitchFamily="34" charset="0"/>
              </a:rPr>
              <a:t>铁片</a:t>
            </a:r>
          </a:p>
        </p:txBody>
      </p:sp>
      <p:sp>
        <p:nvSpPr>
          <p:cNvPr id="43012" name="Rectangle 7"/>
          <p:cNvSpPr/>
          <p:nvPr/>
        </p:nvSpPr>
        <p:spPr>
          <a:xfrm>
            <a:off x="900113" y="4005263"/>
            <a:ext cx="1547812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4000" b="1" dirty="0">
                <a:solidFill>
                  <a:srgbClr val="0000FF"/>
                </a:solidFill>
                <a:latin typeface="Arial" panose="020B0604020202020204" pitchFamily="34" charset="0"/>
              </a:rPr>
              <a:t>铜片</a:t>
            </a:r>
          </a:p>
        </p:txBody>
      </p:sp>
      <p:sp>
        <p:nvSpPr>
          <p:cNvPr id="43013" name="Rectangle 8"/>
          <p:cNvSpPr/>
          <p:nvPr/>
        </p:nvSpPr>
        <p:spPr>
          <a:xfrm>
            <a:off x="4283075" y="1341438"/>
            <a:ext cx="2909888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4000" b="1" dirty="0">
                <a:solidFill>
                  <a:srgbClr val="0000FF"/>
                </a:solidFill>
                <a:latin typeface="Arial" panose="020B0604020202020204" pitchFamily="34" charset="0"/>
              </a:rPr>
              <a:t>物体受热</a:t>
            </a:r>
          </a:p>
        </p:txBody>
      </p:sp>
      <p:sp>
        <p:nvSpPr>
          <p:cNvPr id="43014" name="Text Box 9" descr="纸莎草纸"/>
          <p:cNvSpPr txBox="1"/>
          <p:nvPr/>
        </p:nvSpPr>
        <p:spPr>
          <a:xfrm>
            <a:off x="215900" y="215900"/>
            <a:ext cx="2339975" cy="1311275"/>
          </a:xfrm>
          <a:prstGeom prst="rect">
            <a:avLst/>
          </a:prstGeom>
          <a:blipFill rotWithShape="1">
            <a:blip r:embed="rId2"/>
          </a:blipFill>
          <a:ln w="9525">
            <a:noFill/>
          </a:ln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8000" b="1" dirty="0">
                <a:solidFill>
                  <a:srgbClr val="0000FF"/>
                </a:solidFill>
                <a:latin typeface="Arial" panose="020B0604020202020204" pitchFamily="34" charset="0"/>
              </a:rPr>
              <a:t>分析</a:t>
            </a:r>
          </a:p>
        </p:txBody>
      </p:sp>
      <p:sp>
        <p:nvSpPr>
          <p:cNvPr id="43015" name="AutoShape 10"/>
          <p:cNvSpPr/>
          <p:nvPr/>
        </p:nvSpPr>
        <p:spPr>
          <a:xfrm>
            <a:off x="2916238" y="4365625"/>
            <a:ext cx="863600" cy="215900"/>
          </a:xfrm>
          <a:prstGeom prst="rightArrow">
            <a:avLst>
              <a:gd name="adj1" fmla="val 50000"/>
              <a:gd name="adj2" fmla="val 100000"/>
            </a:avLst>
          </a:prstGeom>
          <a:solidFill>
            <a:srgbClr val="CDF40A"/>
          </a:solidFill>
          <a:ln w="3810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3600" b="1" dirty="0">
              <a:solidFill>
                <a:srgbClr val="002EC2"/>
              </a:solidFill>
              <a:latin typeface="Arial" panose="020B0604020202020204" pitchFamily="34" charset="0"/>
            </a:endParaRPr>
          </a:p>
        </p:txBody>
      </p:sp>
      <p:sp>
        <p:nvSpPr>
          <p:cNvPr id="43016" name="AutoShape 11"/>
          <p:cNvSpPr/>
          <p:nvPr/>
        </p:nvSpPr>
        <p:spPr>
          <a:xfrm rot="10672734">
            <a:off x="6011863" y="4508500"/>
            <a:ext cx="863600" cy="214313"/>
          </a:xfrm>
          <a:prstGeom prst="rightArrow">
            <a:avLst>
              <a:gd name="adj1" fmla="val 50000"/>
              <a:gd name="adj2" fmla="val 100684"/>
            </a:avLst>
          </a:prstGeom>
          <a:solidFill>
            <a:srgbClr val="CDF40A"/>
          </a:solidFill>
          <a:ln w="3810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3600" b="1" dirty="0">
              <a:solidFill>
                <a:srgbClr val="002EC2"/>
              </a:solidFill>
              <a:latin typeface="Arial" panose="020B0604020202020204" pitchFamily="34" charset="0"/>
            </a:endParaRPr>
          </a:p>
        </p:txBody>
      </p:sp>
      <p:pic>
        <p:nvPicPr>
          <p:cNvPr id="73740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51275" y="2349500"/>
            <a:ext cx="2160588" cy="39592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ext Box 2"/>
          <p:cNvSpPr txBox="1"/>
          <p:nvPr/>
        </p:nvSpPr>
        <p:spPr>
          <a:xfrm>
            <a:off x="179388" y="0"/>
            <a:ext cx="9144000" cy="1311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4000" b="1" dirty="0">
                <a:solidFill>
                  <a:srgbClr val="0000FF"/>
                </a:solidFill>
                <a:latin typeface="Arial" panose="020B0604020202020204" pitchFamily="34" charset="0"/>
              </a:rPr>
              <a:t>双金属片将向</a:t>
            </a:r>
            <a:r>
              <a:rPr lang="en-US" altLang="zh-CN" sz="4000" b="1" dirty="0">
                <a:solidFill>
                  <a:srgbClr val="0000FF"/>
                </a:solidFill>
                <a:latin typeface="Arial" panose="020B0604020202020204" pitchFamily="34" charset="0"/>
              </a:rPr>
              <a:t>__</a:t>
            </a:r>
            <a:r>
              <a:rPr lang="zh-CN" altLang="en-US" sz="4000" b="1" dirty="0">
                <a:solidFill>
                  <a:srgbClr val="0000FF"/>
                </a:solidFill>
                <a:latin typeface="Arial" panose="020B0604020202020204" pitchFamily="34" charset="0"/>
              </a:rPr>
              <a:t>弯，当温度降低时，双金属片将向</a:t>
            </a:r>
            <a:r>
              <a:rPr lang="en-US" altLang="zh-CN" sz="4000" b="1" dirty="0">
                <a:solidFill>
                  <a:srgbClr val="0000FF"/>
                </a:solidFill>
                <a:latin typeface="Arial" panose="020B0604020202020204" pitchFamily="34" charset="0"/>
              </a:rPr>
              <a:t>__</a:t>
            </a:r>
            <a:r>
              <a:rPr lang="zh-CN" altLang="en-US" sz="4000" b="1" dirty="0">
                <a:solidFill>
                  <a:srgbClr val="0000FF"/>
                </a:solidFill>
                <a:latin typeface="Arial" panose="020B0604020202020204" pitchFamily="34" charset="0"/>
              </a:rPr>
              <a:t>弯。</a:t>
            </a:r>
          </a:p>
        </p:txBody>
      </p:sp>
      <p:sp>
        <p:nvSpPr>
          <p:cNvPr id="74755" name="Text Box 3"/>
          <p:cNvSpPr txBox="1"/>
          <p:nvPr/>
        </p:nvSpPr>
        <p:spPr>
          <a:xfrm>
            <a:off x="3203575" y="-26987"/>
            <a:ext cx="1152525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</a:rPr>
              <a:t>右</a:t>
            </a:r>
          </a:p>
        </p:txBody>
      </p:sp>
      <p:sp>
        <p:nvSpPr>
          <p:cNvPr id="74756" name="Text Box 4"/>
          <p:cNvSpPr txBox="1"/>
          <p:nvPr/>
        </p:nvSpPr>
        <p:spPr>
          <a:xfrm>
            <a:off x="2771775" y="549275"/>
            <a:ext cx="1152525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</a:rPr>
              <a:t>左</a:t>
            </a:r>
          </a:p>
        </p:txBody>
      </p:sp>
      <p:pic>
        <p:nvPicPr>
          <p:cNvPr id="74757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64163" y="1268413"/>
            <a:ext cx="3567112" cy="46529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4758" name="Text Box 6"/>
          <p:cNvSpPr txBox="1"/>
          <p:nvPr/>
        </p:nvSpPr>
        <p:spPr>
          <a:xfrm>
            <a:off x="468313" y="2133600"/>
            <a:ext cx="3889375" cy="1311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</a:rPr>
              <a:t>应用：制成双金属片温度计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47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47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47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475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475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475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475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475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475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475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475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47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47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47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475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475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475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475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475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475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475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475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47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47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47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475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47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475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47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475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47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475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475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500"/>
                                        <p:tgtEl>
                                          <p:spTgt spid="747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755" grpId="0"/>
      <p:bldP spid="74756" grpId="0"/>
      <p:bldP spid="74758" grpId="0"/>
    </p:bldLst>
  </p:timing>
</p:sld>
</file>

<file path=ppt/theme/theme1.xml><?xml version="1.0" encoding="utf-8"?>
<a:theme xmlns:a="http://schemas.openxmlformats.org/drawingml/2006/main" name="默认设计模板">
  <a:themeElements>
    <a:clrScheme name="">
      <a:dk1>
        <a:srgbClr val="002EC2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009900"/>
      </a:accent2>
      <a:accent3>
        <a:srgbClr val="FFFFFF"/>
      </a:accent3>
      <a:accent4>
        <a:srgbClr val="0026A5"/>
      </a:accent4>
      <a:accent5>
        <a:srgbClr val="AAE2CA"/>
      </a:accent5>
      <a:accent6>
        <a:srgbClr val="008A00"/>
      </a:accent6>
      <a:hlink>
        <a:srgbClr val="CC3300"/>
      </a:hlink>
      <a:folHlink>
        <a:srgbClr val="008080"/>
      </a:folHlink>
    </a:clrScheme>
    <a:fontScheme name="默认设计模板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99CC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1" lang="zh-CN" altLang="en-US" sz="2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楷体_GB2312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99CC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1" lang="zh-CN" altLang="en-US" sz="2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楷体_GB2312" pitchFamily="49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默认设计模板">
  <a:themeElements>
    <a:clrScheme name="">
      <a:dk1>
        <a:srgbClr val="002EC2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009900"/>
      </a:accent2>
      <a:accent3>
        <a:srgbClr val="FFFFFF"/>
      </a:accent3>
      <a:accent4>
        <a:srgbClr val="0026A5"/>
      </a:accent4>
      <a:accent5>
        <a:srgbClr val="AAE2CA"/>
      </a:accent5>
      <a:accent6>
        <a:srgbClr val="008A00"/>
      </a:accent6>
      <a:hlink>
        <a:srgbClr val="CC3300"/>
      </a:hlink>
      <a:folHlink>
        <a:srgbClr val="008080"/>
      </a:folHlink>
    </a:clrScheme>
    <a:fontScheme name="默认设计模板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99CC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1" lang="zh-CN" altLang="en-US" sz="2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楷体_GB2312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99CC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1" lang="zh-CN" altLang="en-US" sz="2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楷体_GB2312" pitchFamily="49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1341</Words>
  <Application>Microsoft Office PowerPoint</Application>
  <PresentationFormat>全屏显示(4:3)</PresentationFormat>
  <Paragraphs>301</Paragraphs>
  <Slides>42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2</vt:i4>
      </vt:variant>
      <vt:variant>
        <vt:lpstr>幻灯片标题</vt:lpstr>
      </vt:variant>
      <vt:variant>
        <vt:i4>42</vt:i4>
      </vt:variant>
    </vt:vector>
  </HeadingPairs>
  <TitlesOfParts>
    <vt:vector size="44" baseType="lpstr">
      <vt:lpstr>默认设计模板</vt:lpstr>
      <vt:lpstr>1_默认设计模板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摄氏温度的规定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思考: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86137</dc:creator>
  <cp:lastModifiedBy>86137</cp:lastModifiedBy>
  <cp:revision>1</cp:revision>
  <dcterms:created xsi:type="dcterms:W3CDTF">2020-08-05T02:07:11Z</dcterms:created>
  <dcterms:modified xsi:type="dcterms:W3CDTF">2020-08-05T02:08:55Z</dcterms:modified>
</cp:coreProperties>
</file>