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7" r:id="rId2"/>
    <p:sldId id="292" r:id="rId3"/>
    <p:sldId id="266" r:id="rId4"/>
    <p:sldId id="267" r:id="rId5"/>
    <p:sldId id="258" r:id="rId6"/>
    <p:sldId id="259" r:id="rId7"/>
    <p:sldId id="260" r:id="rId8"/>
    <p:sldId id="261" r:id="rId9"/>
    <p:sldId id="262" r:id="rId10"/>
    <p:sldId id="264" r:id="rId11"/>
    <p:sldId id="263" r:id="rId12"/>
    <p:sldId id="278" r:id="rId13"/>
    <p:sldId id="279" r:id="rId14"/>
    <p:sldId id="280" r:id="rId15"/>
    <p:sldId id="281" r:id="rId16"/>
    <p:sldId id="282" r:id="rId17"/>
    <p:sldId id="283" r:id="rId18"/>
    <p:sldId id="284" r:id="rId19"/>
    <p:sldId id="269" r:id="rId20"/>
    <p:sldId id="270" r:id="rId21"/>
    <p:sldId id="271" r:id="rId22"/>
    <p:sldId id="272" r:id="rId23"/>
    <p:sldId id="273" r:id="rId24"/>
    <p:sldId id="274" r:id="rId25"/>
    <p:sldId id="275" r:id="rId26"/>
    <p:sldId id="276" r:id="rId27"/>
    <p:sldId id="277" r:id="rId28"/>
    <p:sldId id="285" r:id="rId29"/>
    <p:sldId id="286" r:id="rId30"/>
    <p:sldId id="287" r:id="rId31"/>
    <p:sldId id="288" r:id="rId32"/>
    <p:sldId id="289" r:id="rId33"/>
    <p:sldId id="290" r:id="rId34"/>
    <p:sldId id="291" r:id="rId35"/>
    <p:sldId id="268" r:id="rId3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34" autoAdjust="0"/>
    <p:restoredTop sz="94660"/>
  </p:normalViewPr>
  <p:slideViewPr>
    <p:cSldViewPr snapToGrid="0">
      <p:cViewPr varScale="1">
        <p:scale>
          <a:sx n="74" d="100"/>
          <a:sy n="74" d="100"/>
        </p:scale>
        <p:origin x="41" y="3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E59600-ECB9-4363-92E9-64B2FF25AFEC}" type="datetimeFigureOut">
              <a:rPr lang="zh-CN" altLang="en-US" smtClean="0"/>
              <a:t>2022/11/1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4804E6-26CC-473B-8CCC-93D60429D305}" type="slidenum">
              <a:rPr lang="zh-CN" altLang="en-US" smtClean="0"/>
              <a:t>‹#›</a:t>
            </a:fld>
            <a:endParaRPr lang="zh-CN" altLang="en-US"/>
          </a:p>
        </p:txBody>
      </p:sp>
    </p:spTree>
    <p:extLst>
      <p:ext uri="{BB962C8B-B14F-4D97-AF65-F5344CB8AC3E}">
        <p14:creationId xmlns:p14="http://schemas.microsoft.com/office/powerpoint/2010/main" val="4178398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8113" y="766763"/>
            <a:ext cx="6823075" cy="3838575"/>
          </a:xfrm>
        </p:spPr>
      </p:sp>
      <p:sp>
        <p:nvSpPr>
          <p:cNvPr id="3" name="备注占位符 2"/>
          <p:cNvSpPr>
            <a:spLocks noGrp="1"/>
          </p:cNvSpPr>
          <p:nvPr>
            <p:ph type="body" idx="1"/>
          </p:nvPr>
        </p:nvSpPr>
        <p:spPr/>
        <p:txBody>
          <a:bodyPr>
            <a:normAutofit/>
          </a:bodyPr>
          <a:lstStyle/>
          <a:p>
            <a:endParaRPr lang="zh-CN" altLang="en-US" dirty="0"/>
          </a:p>
        </p:txBody>
      </p:sp>
    </p:spTree>
    <p:extLst>
      <p:ext uri="{BB962C8B-B14F-4D97-AF65-F5344CB8AC3E}">
        <p14:creationId xmlns:p14="http://schemas.microsoft.com/office/powerpoint/2010/main" val="798950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3574421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2158898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1748168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3273393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211913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704191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2759654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2590128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1684808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1761664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38265B7-8C75-4E53-A0BA-C494C979FF7C}" type="datetimeFigureOut">
              <a:rPr lang="zh-CN" altLang="en-US" smtClean="0"/>
              <a:t>2022/11/1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45452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265B7-8C75-4E53-A0BA-C494C979FF7C}" type="datetimeFigureOut">
              <a:rPr lang="zh-CN" altLang="en-US" smtClean="0"/>
              <a:t>2022/11/1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6C1D7-C3C8-443B-8993-CF77D19FC358}" type="slidenum">
              <a:rPr lang="zh-CN" altLang="en-US" smtClean="0"/>
              <a:t>‹#›</a:t>
            </a:fld>
            <a:endParaRPr lang="zh-CN" altLang="en-US"/>
          </a:p>
        </p:txBody>
      </p:sp>
    </p:spTree>
    <p:extLst>
      <p:ext uri="{BB962C8B-B14F-4D97-AF65-F5344CB8AC3E}">
        <p14:creationId xmlns:p14="http://schemas.microsoft.com/office/powerpoint/2010/main" val="2022034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045058" y="1017722"/>
            <a:ext cx="3329758" cy="584775"/>
          </a:xfrm>
          <a:prstGeom prst="rect">
            <a:avLst/>
          </a:prstGeom>
          <a:noFill/>
        </p:spPr>
        <p:txBody>
          <a:bodyPr wrap="none" rtlCol="0">
            <a:spAutoFit/>
          </a:bodyPr>
          <a:lstStyle/>
          <a:p>
            <a:r>
              <a:rPr lang="en-US" altLang="zh-CN" sz="3200" b="1" dirty="0" smtClean="0">
                <a:solidFill>
                  <a:srgbClr val="0000FF"/>
                </a:solidFill>
              </a:rPr>
              <a:t>11</a:t>
            </a:r>
            <a:r>
              <a:rPr lang="zh-CN" altLang="en-US" sz="3200" b="1" dirty="0" smtClean="0">
                <a:solidFill>
                  <a:srgbClr val="0000FF"/>
                </a:solidFill>
              </a:rPr>
              <a:t>月</a:t>
            </a:r>
            <a:r>
              <a:rPr lang="en-US" altLang="zh-CN" sz="3200" b="1" dirty="0" smtClean="0">
                <a:solidFill>
                  <a:srgbClr val="0000FF"/>
                </a:solidFill>
              </a:rPr>
              <a:t>1</a:t>
            </a:r>
            <a:r>
              <a:rPr lang="zh-CN" altLang="en-US" sz="3200" b="1" dirty="0" smtClean="0">
                <a:solidFill>
                  <a:srgbClr val="0000FF"/>
                </a:solidFill>
              </a:rPr>
              <a:t>日语文网课</a:t>
            </a:r>
            <a:endParaRPr lang="zh-CN" altLang="en-US" sz="3200" b="1" dirty="0">
              <a:solidFill>
                <a:srgbClr val="0000FF"/>
              </a:solidFill>
            </a:endParaRPr>
          </a:p>
        </p:txBody>
      </p:sp>
      <p:sp>
        <p:nvSpPr>
          <p:cNvPr id="5" name="文本框 4"/>
          <p:cNvSpPr txBox="1"/>
          <p:nvPr/>
        </p:nvSpPr>
        <p:spPr>
          <a:xfrm>
            <a:off x="1478778" y="2608881"/>
            <a:ext cx="9488856" cy="1077218"/>
          </a:xfrm>
          <a:prstGeom prst="rect">
            <a:avLst/>
          </a:prstGeom>
          <a:noFill/>
        </p:spPr>
        <p:txBody>
          <a:bodyPr wrap="square" rtlCol="0">
            <a:spAutoFit/>
          </a:bodyPr>
          <a:lstStyle/>
          <a:p>
            <a:r>
              <a:rPr lang="zh-CN" altLang="en-US" sz="3200" b="1" dirty="0" smtClean="0">
                <a:solidFill>
                  <a:srgbClr val="C00000"/>
                </a:solidFill>
              </a:rPr>
              <a:t>请准备好：</a:t>
            </a:r>
            <a:endParaRPr lang="en-US" altLang="zh-CN" sz="3200" b="1" dirty="0" smtClean="0">
              <a:solidFill>
                <a:srgbClr val="C00000"/>
              </a:solidFill>
            </a:endParaRPr>
          </a:p>
          <a:p>
            <a:r>
              <a:rPr lang="en-US" altLang="zh-CN" sz="3200" b="1" dirty="0" smtClean="0"/>
              <a:t>              《</a:t>
            </a:r>
            <a:r>
              <a:rPr lang="zh-CN" altLang="en-US" sz="3200" b="1" dirty="0" smtClean="0"/>
              <a:t>昆虫记</a:t>
            </a:r>
            <a:r>
              <a:rPr lang="en-US" altLang="zh-CN" sz="3200" b="1" dirty="0" smtClean="0"/>
              <a:t>》</a:t>
            </a:r>
            <a:r>
              <a:rPr lang="zh-CN" altLang="en-US" sz="3200" b="1" dirty="0" smtClean="0"/>
              <a:t>名著阅读卷、语文书、红笔</a:t>
            </a:r>
            <a:endParaRPr lang="zh-CN" altLang="en-US" sz="3200" b="1" dirty="0"/>
          </a:p>
        </p:txBody>
      </p:sp>
    </p:spTree>
    <p:extLst>
      <p:ext uri="{BB962C8B-B14F-4D97-AF65-F5344CB8AC3E}">
        <p14:creationId xmlns:p14="http://schemas.microsoft.com/office/powerpoint/2010/main" val="2297592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作业</a:t>
            </a:r>
            <a:endParaRPr lang="zh-CN" altLang="en-US" dirty="0"/>
          </a:p>
        </p:txBody>
      </p:sp>
      <p:sp>
        <p:nvSpPr>
          <p:cNvPr id="3" name="内容占位符 2"/>
          <p:cNvSpPr>
            <a:spLocks noGrp="1"/>
          </p:cNvSpPr>
          <p:nvPr>
            <p:ph idx="1"/>
          </p:nvPr>
        </p:nvSpPr>
        <p:spPr/>
        <p:txBody>
          <a:bodyPr/>
          <a:lstStyle/>
          <a:p>
            <a:r>
              <a:rPr lang="en-US" altLang="zh-CN" dirty="0" smtClean="0"/>
              <a:t>A+</a:t>
            </a:r>
            <a:r>
              <a:rPr lang="zh-CN" altLang="en-US" dirty="0" smtClean="0"/>
              <a:t>：</a:t>
            </a:r>
            <a:r>
              <a:rPr lang="en-US" altLang="zh-CN" dirty="0" smtClean="0"/>
              <a:t>1</a:t>
            </a:r>
            <a:r>
              <a:rPr lang="zh-CN" altLang="en-US" dirty="0" smtClean="0"/>
              <a:t>班</a:t>
            </a:r>
            <a:r>
              <a:rPr lang="en-US" altLang="zh-CN" dirty="0" smtClean="0"/>
              <a:t>12</a:t>
            </a:r>
            <a:r>
              <a:rPr lang="zh-CN" altLang="en-US" dirty="0" smtClean="0"/>
              <a:t>人；</a:t>
            </a:r>
            <a:r>
              <a:rPr lang="en-US" altLang="zh-CN" dirty="0" smtClean="0"/>
              <a:t>2</a:t>
            </a:r>
            <a:r>
              <a:rPr lang="zh-CN" altLang="en-US" dirty="0" smtClean="0"/>
              <a:t>班</a:t>
            </a:r>
            <a:r>
              <a:rPr lang="en-US" altLang="zh-CN" dirty="0" smtClean="0"/>
              <a:t>26</a:t>
            </a:r>
            <a:r>
              <a:rPr lang="zh-CN" altLang="en-US" dirty="0" smtClean="0"/>
              <a:t>人</a:t>
            </a:r>
            <a:endParaRPr lang="en-US" altLang="zh-CN" dirty="0" smtClean="0"/>
          </a:p>
          <a:p>
            <a:pPr marL="0" indent="0">
              <a:buNone/>
            </a:pPr>
            <a:r>
              <a:rPr lang="zh-CN" altLang="en-US" dirty="0" smtClean="0"/>
              <a:t>选择题留下做题痕迹</a:t>
            </a:r>
            <a:endParaRPr lang="en-US" altLang="zh-CN" dirty="0" smtClean="0"/>
          </a:p>
          <a:p>
            <a:pPr marL="0" indent="0">
              <a:buNone/>
            </a:pPr>
            <a:r>
              <a:rPr lang="zh-CN" altLang="en-US" dirty="0" smtClean="0"/>
              <a:t>问答题写得认真</a:t>
            </a:r>
            <a:endParaRPr lang="en-US" altLang="zh-CN" dirty="0" smtClean="0"/>
          </a:p>
          <a:p>
            <a:endParaRPr lang="en-US" altLang="zh-CN" dirty="0"/>
          </a:p>
          <a:p>
            <a:r>
              <a:rPr lang="zh-CN" altLang="en-US" dirty="0" smtClean="0"/>
              <a:t>打回要重交</a:t>
            </a:r>
            <a:endParaRPr lang="zh-CN" altLang="en-US" dirty="0"/>
          </a:p>
        </p:txBody>
      </p:sp>
    </p:spTree>
    <p:extLst>
      <p:ext uri="{BB962C8B-B14F-4D97-AF65-F5344CB8AC3E}">
        <p14:creationId xmlns:p14="http://schemas.microsoft.com/office/powerpoint/2010/main" val="2873650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5U16R1X95DU5TJXYNQH9]X6"/>
          <p:cNvPicPr>
            <a:picLocks noChangeAspect="1"/>
          </p:cNvPicPr>
          <p:nvPr/>
        </p:nvPicPr>
        <p:blipFill>
          <a:blip r:embed="rId2" cstate="print"/>
          <a:stretch>
            <a:fillRect/>
          </a:stretch>
        </p:blipFill>
        <p:spPr>
          <a:xfrm>
            <a:off x="467511" y="1341105"/>
            <a:ext cx="2997835" cy="3970655"/>
          </a:xfrm>
          <a:prstGeom prst="rect">
            <a:avLst/>
          </a:prstGeom>
        </p:spPr>
      </p:pic>
      <p:sp>
        <p:nvSpPr>
          <p:cNvPr id="8" name="文本框 4"/>
          <p:cNvSpPr txBox="1"/>
          <p:nvPr/>
        </p:nvSpPr>
        <p:spPr>
          <a:xfrm>
            <a:off x="1703512" y="5301208"/>
            <a:ext cx="1026160" cy="645160"/>
          </a:xfrm>
          <a:prstGeom prst="rect">
            <a:avLst/>
          </a:prstGeom>
          <a:noFill/>
        </p:spPr>
        <p:txBody>
          <a:bodyPr wrap="square" rtlCol="0">
            <a:spAutoFit/>
          </a:bodyPr>
          <a:lstStyle/>
          <a:p>
            <a:r>
              <a:rPr lang="zh-CN" altLang="en-US" sz="3600" dirty="0">
                <a:latin typeface="黑体" panose="02010609060101010101" charset="-122"/>
                <a:ea typeface="黑体" panose="02010609060101010101" charset="-122"/>
              </a:rPr>
              <a:t>谁？</a:t>
            </a:r>
          </a:p>
        </p:txBody>
      </p:sp>
      <p:sp>
        <p:nvSpPr>
          <p:cNvPr id="9" name="文本框 3"/>
          <p:cNvSpPr txBox="1"/>
          <p:nvPr/>
        </p:nvSpPr>
        <p:spPr>
          <a:xfrm>
            <a:off x="3431704" y="1341442"/>
            <a:ext cx="8424936" cy="3970318"/>
          </a:xfrm>
          <a:prstGeom prst="rect">
            <a:avLst/>
          </a:prstGeom>
          <a:noFill/>
        </p:spPr>
        <p:txBody>
          <a:bodyPr wrap="square" rtlCol="0">
            <a:spAutoFit/>
          </a:bodyPr>
          <a:lstStyle/>
          <a:p>
            <a:r>
              <a:rPr lang="zh-CN" altLang="en-US" sz="2800" dirty="0">
                <a:latin typeface="黑体" panose="02010609060101010101" charset="-122"/>
                <a:ea typeface="黑体" panose="02010609060101010101" charset="-122"/>
              </a:rPr>
              <a:t>    他创造了三个奇迹：</a:t>
            </a:r>
            <a:endParaRPr lang="en-US" altLang="zh-CN" sz="2800" dirty="0">
              <a:latin typeface="黑体" panose="02010609060101010101" charset="-122"/>
              <a:ea typeface="黑体" panose="02010609060101010101" charset="-122"/>
            </a:endParaRPr>
          </a:p>
          <a:p>
            <a:r>
              <a:rPr lang="en-US" altLang="zh-CN" sz="2800" dirty="0">
                <a:latin typeface="黑体" panose="02010609060101010101" charset="-122"/>
                <a:ea typeface="黑体" panose="02010609060101010101" charset="-122"/>
              </a:rPr>
              <a:t> </a:t>
            </a:r>
          </a:p>
          <a:p>
            <a:r>
              <a:rPr lang="zh-CN" altLang="en-US" sz="2800" dirty="0">
                <a:latin typeface="黑体" panose="02010609060101010101" charset="-122"/>
                <a:ea typeface="黑体" panose="02010609060101010101" charset="-122"/>
              </a:rPr>
              <a:t>    奇迹一：耗费一生的光阴来观察、研究“虫子”；</a:t>
            </a:r>
          </a:p>
          <a:p>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奇迹二：一生专为“虫子”写出十卷大部头的书；</a:t>
            </a:r>
          </a:p>
          <a:p>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奇迹三：这些写“虫子”的书居然一版再版，先后被翻译成50多种文字，直到百年之后还会在读书界一次又一次引起轰动。</a:t>
            </a:r>
          </a:p>
        </p:txBody>
      </p:sp>
      <p:sp>
        <p:nvSpPr>
          <p:cNvPr id="10" name="TextBox 9"/>
          <p:cNvSpPr txBox="1"/>
          <p:nvPr/>
        </p:nvSpPr>
        <p:spPr>
          <a:xfrm>
            <a:off x="4583832" y="116632"/>
            <a:ext cx="4536504" cy="1107996"/>
          </a:xfrm>
          <a:prstGeom prst="rect">
            <a:avLst/>
          </a:prstGeom>
          <a:noFill/>
        </p:spPr>
        <p:txBody>
          <a:bodyPr wrap="square" rtlCol="0">
            <a:spAutoFit/>
          </a:bodyPr>
          <a:lstStyle/>
          <a:p>
            <a:r>
              <a:rPr lang="zh-CN" altLang="en-US" sz="4800" dirty="0">
                <a:latin typeface="黑体" panose="02010609060101010101" charset="-122"/>
                <a:ea typeface="黑体" panose="02010609060101010101" charset="-122"/>
              </a:rPr>
              <a:t>一、激趣导入</a:t>
            </a:r>
            <a:endParaRPr lang="zh-CN" altLang="zh-CN" sz="4800" dirty="0">
              <a:solidFill>
                <a:schemeClr val="tx1"/>
              </a:solidFill>
              <a:latin typeface="黑体" panose="02010609060101010101" charset="-122"/>
              <a:ea typeface="黑体" panose="02010609060101010101" charset="-122"/>
            </a:endParaRPr>
          </a:p>
          <a:p>
            <a:endParaRPr lang="zh-CN" altLang="en-US" dirty="0"/>
          </a:p>
        </p:txBody>
      </p:sp>
      <p:sp>
        <p:nvSpPr>
          <p:cNvPr id="11" name="TextBox 10"/>
          <p:cNvSpPr txBox="1"/>
          <p:nvPr/>
        </p:nvSpPr>
        <p:spPr>
          <a:xfrm>
            <a:off x="5846" y="2348880"/>
            <a:ext cx="461665" cy="2448272"/>
          </a:xfrm>
          <a:prstGeom prst="rect">
            <a:avLst/>
          </a:prstGeom>
          <a:noFill/>
        </p:spPr>
        <p:txBody>
          <a:bodyPr vert="eaVert" wrap="square" rtlCol="0">
            <a:spAutoFit/>
          </a:bodyPr>
          <a:lstStyle/>
          <a:p>
            <a:r>
              <a:rPr lang="zh-CN" altLang="en-US" dirty="0">
                <a:solidFill>
                  <a:schemeClr val="bg2"/>
                </a:solidFill>
              </a:rPr>
              <a:t>图片来源于网络</a:t>
            </a:r>
          </a:p>
        </p:txBody>
      </p:sp>
    </p:spTree>
    <p:extLst>
      <p:ext uri="{BB962C8B-B14F-4D97-AF65-F5344CB8AC3E}">
        <p14:creationId xmlns:p14="http://schemas.microsoft.com/office/powerpoint/2010/main" val="2763116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p:nvPr/>
        </p:nvSpPr>
        <p:spPr>
          <a:xfrm>
            <a:off x="407368" y="1412776"/>
            <a:ext cx="11529695" cy="3416320"/>
          </a:xfrm>
          <a:prstGeom prst="rect">
            <a:avLst/>
          </a:prstGeom>
          <a:noFill/>
          <a:ln w="9525">
            <a:noFill/>
          </a:ln>
        </p:spPr>
        <p:txBody>
          <a:bodyPr wrap="square" anchor="t">
            <a:spAutoFit/>
          </a:bodyPr>
          <a:lstStyle/>
          <a:p>
            <a:pPr fontAlgn="auto">
              <a:lnSpc>
                <a:spcPct val="150000"/>
              </a:lnSpc>
            </a:pPr>
            <a:r>
              <a:rPr lang="en-US" altLang="zh-CN" sz="3600"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zh-CN" sz="3600" dirty="0">
                <a:latin typeface="黑体" panose="02010609060101010101" charset="-122"/>
                <a:ea typeface="黑体" panose="02010609060101010101" charset="-122"/>
              </a:rPr>
              <a:t>《昆虫记》也叫做</a:t>
            </a:r>
            <a:r>
              <a:rPr lang="zh-CN" altLang="zh-CN" sz="3600" dirty="0">
                <a:solidFill>
                  <a:srgbClr val="FF0000"/>
                </a:solidFill>
                <a:latin typeface="黑体" panose="02010609060101010101" charset="-122"/>
                <a:ea typeface="黑体" panose="02010609060101010101" charset="-122"/>
                <a:sym typeface="+mn-ea"/>
              </a:rPr>
              <a:t>《昆虫物语》《昆虫学札记》</a:t>
            </a:r>
            <a:r>
              <a:rPr lang="zh-CN" altLang="en-US" sz="3600" dirty="0">
                <a:solidFill>
                  <a:srgbClr val="FF0000"/>
                </a:solidFill>
                <a:latin typeface="黑体" panose="02010609060101010101" charset="-122"/>
                <a:ea typeface="黑体" panose="02010609060101010101" charset="-122"/>
                <a:sym typeface="+mn-ea"/>
              </a:rPr>
              <a:t>，</a:t>
            </a:r>
            <a:r>
              <a:rPr lang="zh-CN" altLang="zh-CN" sz="3600" dirty="0">
                <a:latin typeface="黑体" panose="02010609060101010101" charset="-122"/>
                <a:ea typeface="黑体" panose="02010609060101010101" charset="-122"/>
              </a:rPr>
              <a:t>是</a:t>
            </a:r>
            <a:r>
              <a:rPr lang="zh-CN" altLang="en-US" sz="3600" dirty="0">
                <a:solidFill>
                  <a:srgbClr val="FF0000"/>
                </a:solidFill>
                <a:latin typeface="黑体" panose="02010609060101010101" charset="-122"/>
                <a:ea typeface="黑体" panose="02010609060101010101" charset="-122"/>
              </a:rPr>
              <a:t>法国</a:t>
            </a:r>
            <a:r>
              <a:rPr lang="zh-CN" altLang="zh-CN" sz="3600" dirty="0">
                <a:latin typeface="黑体" panose="02010609060101010101" charset="-122"/>
                <a:ea typeface="黑体" panose="02010609060101010101" charset="-122"/>
              </a:rPr>
              <a:t>杰出昆虫学家</a:t>
            </a:r>
            <a:r>
              <a:rPr lang="zh-CN" altLang="zh-CN" sz="3600" dirty="0">
                <a:solidFill>
                  <a:srgbClr val="FF0000"/>
                </a:solidFill>
                <a:latin typeface="黑体" panose="02010609060101010101" charset="-122"/>
                <a:ea typeface="黑体" panose="02010609060101010101" charset="-122"/>
              </a:rPr>
              <a:t>法布尔</a:t>
            </a:r>
            <a:r>
              <a:rPr lang="zh-CN" altLang="zh-CN" sz="3600" dirty="0">
                <a:latin typeface="黑体" panose="02010609060101010101" charset="-122"/>
                <a:ea typeface="黑体" panose="02010609060101010101" charset="-122"/>
              </a:rPr>
              <a:t>的传世佳作，亦是一部不朽的著作</a:t>
            </a:r>
            <a:r>
              <a:rPr lang="zh-CN" altLang="en-US" sz="3600" dirty="0">
                <a:latin typeface="黑体" panose="02010609060101010101" charset="-122"/>
                <a:ea typeface="黑体" panose="02010609060101010101" charset="-122"/>
              </a:rPr>
              <a:t>。</a:t>
            </a:r>
            <a:r>
              <a:rPr lang="zh-CN" altLang="zh-CN" sz="3600" dirty="0">
                <a:latin typeface="黑体" panose="02010609060101010101" charset="-122"/>
                <a:ea typeface="黑体" panose="02010609060101010101" charset="-122"/>
              </a:rPr>
              <a:t>《昆虫记》</a:t>
            </a:r>
            <a:r>
              <a:rPr lang="zh-CN" altLang="en-US" sz="3600" dirty="0">
                <a:latin typeface="黑体" panose="02010609060101010101" charset="-122"/>
                <a:ea typeface="黑体" panose="02010609060101010101" charset="-122"/>
              </a:rPr>
              <a:t>堪称</a:t>
            </a:r>
            <a:r>
              <a:rPr lang="zh-CN" altLang="en-US" sz="3600" dirty="0">
                <a:solidFill>
                  <a:srgbClr val="FF0000"/>
                </a:solidFill>
                <a:latin typeface="黑体" panose="02010609060101010101" charset="-122"/>
                <a:ea typeface="黑体" panose="02010609060101010101" charset="-122"/>
              </a:rPr>
              <a:t>科学</a:t>
            </a:r>
            <a:r>
              <a:rPr lang="zh-CN" altLang="en-US" sz="3600" dirty="0">
                <a:latin typeface="黑体" panose="02010609060101010101" charset="-122"/>
                <a:ea typeface="黑体" panose="02010609060101010101" charset="-122"/>
              </a:rPr>
              <a:t>与</a:t>
            </a:r>
            <a:r>
              <a:rPr lang="zh-CN" altLang="en-US" sz="3600" dirty="0">
                <a:solidFill>
                  <a:srgbClr val="FF0000"/>
                </a:solidFill>
                <a:latin typeface="黑体" panose="02010609060101010101" charset="-122"/>
                <a:ea typeface="黑体" panose="02010609060101010101" charset="-122"/>
              </a:rPr>
              <a:t>文学</a:t>
            </a:r>
            <a:r>
              <a:rPr lang="zh-CN" altLang="en-US" sz="3600" dirty="0">
                <a:latin typeface="黑体" panose="02010609060101010101" charset="-122"/>
                <a:ea typeface="黑体" panose="02010609060101010101" charset="-122"/>
              </a:rPr>
              <a:t>完美结合的</a:t>
            </a:r>
            <a:r>
              <a:rPr lang="zh-CN" altLang="en-US" sz="3600" dirty="0">
                <a:solidFill>
                  <a:srgbClr val="FF0000"/>
                </a:solidFill>
                <a:latin typeface="黑体" panose="02010609060101010101" charset="-122"/>
                <a:ea typeface="黑体" panose="02010609060101010101" charset="-122"/>
              </a:rPr>
              <a:t>典范</a:t>
            </a:r>
            <a:r>
              <a:rPr lang="zh-CN" altLang="en-US" sz="3600" dirty="0">
                <a:latin typeface="黑体" panose="02010609060101010101" charset="-122"/>
                <a:ea typeface="黑体" panose="02010609060101010101" charset="-122"/>
              </a:rPr>
              <a:t>，无愧于“</a:t>
            </a:r>
            <a:r>
              <a:rPr lang="zh-CN" altLang="en-US" sz="3600" dirty="0">
                <a:solidFill>
                  <a:srgbClr val="FF0000"/>
                </a:solidFill>
                <a:latin typeface="黑体" panose="02010609060101010101" charset="-122"/>
                <a:ea typeface="黑体" panose="02010609060101010101" charset="-122"/>
              </a:rPr>
              <a:t>昆虫的史诗</a:t>
            </a:r>
            <a:r>
              <a:rPr lang="zh-CN" altLang="en-US" sz="3600" dirty="0">
                <a:latin typeface="黑体" panose="02010609060101010101" charset="-122"/>
                <a:ea typeface="黑体" panose="02010609060101010101" charset="-122"/>
              </a:rPr>
              <a:t>”之美誉。</a:t>
            </a:r>
            <a:endParaRPr lang="zh-CN" altLang="zh-CN" sz="3600" dirty="0">
              <a:solidFill>
                <a:srgbClr val="000000"/>
              </a:solidFill>
              <a:latin typeface="黑体" panose="02010609060101010101" charset="-122"/>
              <a:ea typeface="黑体" panose="02010609060101010101" charset="-122"/>
              <a:cs typeface="黑体" panose="02010609060101010101" charset="-122"/>
            </a:endParaRPr>
          </a:p>
        </p:txBody>
      </p:sp>
      <p:sp>
        <p:nvSpPr>
          <p:cNvPr id="6" name="TextBox 5"/>
          <p:cNvSpPr txBox="1"/>
          <p:nvPr/>
        </p:nvSpPr>
        <p:spPr>
          <a:xfrm>
            <a:off x="2623887" y="519785"/>
            <a:ext cx="6892072" cy="830997"/>
          </a:xfrm>
          <a:prstGeom prst="rect">
            <a:avLst/>
          </a:prstGeom>
          <a:noFill/>
        </p:spPr>
        <p:txBody>
          <a:bodyPr wrap="square" rtlCol="0">
            <a:spAutoFit/>
          </a:bodyPr>
          <a:lstStyle/>
          <a:p>
            <a:r>
              <a:rPr lang="zh-CN" altLang="en-US" sz="4800" dirty="0">
                <a:latin typeface="黑体" panose="02010609060101010101" charset="-122"/>
                <a:ea typeface="黑体" panose="02010609060101010101" charset="-122"/>
              </a:rPr>
              <a:t>二、作家作品</a:t>
            </a:r>
            <a:r>
              <a:rPr lang="zh-CN" altLang="en-US" sz="4800" dirty="0" smtClean="0">
                <a:latin typeface="黑体" panose="02010609060101010101" charset="-122"/>
                <a:ea typeface="黑体" panose="02010609060101010101" charset="-122"/>
              </a:rPr>
              <a:t>简介 </a:t>
            </a:r>
            <a:r>
              <a:rPr lang="en-US" altLang="zh-CN" sz="4800" dirty="0" smtClean="0">
                <a:latin typeface="黑体" panose="02010609060101010101" charset="-122"/>
                <a:ea typeface="黑体" panose="02010609060101010101" charset="-122"/>
              </a:rPr>
              <a:t>p131</a:t>
            </a:r>
            <a:endParaRPr lang="zh-CN" altLang="en-US" sz="4800" dirty="0"/>
          </a:p>
        </p:txBody>
      </p:sp>
    </p:spTree>
    <p:extLst>
      <p:ext uri="{BB962C8B-B14F-4D97-AF65-F5344CB8AC3E}">
        <p14:creationId xmlns:p14="http://schemas.microsoft.com/office/powerpoint/2010/main" val="195996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63105" y="1705822"/>
            <a:ext cx="8074618" cy="954107"/>
          </a:xfrm>
          <a:prstGeom prst="rect">
            <a:avLst/>
          </a:prstGeom>
        </p:spPr>
        <p:txBody>
          <a:bodyPr wrap="square">
            <a:spAutoFit/>
          </a:bodyPr>
          <a:lstStyle/>
          <a:p>
            <a:r>
              <a:rPr lang="en-US" altLang="zh-CN" sz="2800" dirty="0">
                <a:latin typeface="宋体" panose="02010600030101010101" pitchFamily="2" charset="-122"/>
                <a:cs typeface="Times New Roman" panose="02020603050405020304" pitchFamily="18" charset="0"/>
              </a:rPr>
              <a:t>3</a:t>
            </a:r>
            <a:r>
              <a:rPr lang="zh-CN" altLang="zh-CN" sz="2800" dirty="0">
                <a:ea typeface="宋体" panose="02010600030101010101" pitchFamily="2" charset="-122"/>
                <a:cs typeface="Times New Roman" panose="02020603050405020304" pitchFamily="18" charset="0"/>
              </a:rPr>
              <a:t>、法布尔</a:t>
            </a:r>
            <a:r>
              <a:rPr lang="zh-CN" altLang="zh-CN" sz="2800" dirty="0" smtClean="0">
                <a:ea typeface="宋体" panose="02010600030101010101" pitchFamily="2" charset="-122"/>
                <a:cs typeface="Times New Roman" panose="02020603050405020304" pitchFamily="18" charset="0"/>
              </a:rPr>
              <a:t>称赞</a:t>
            </a:r>
            <a:r>
              <a:rPr lang="en-US" altLang="zh-CN" sz="2800" dirty="0">
                <a:ea typeface="宋体" panose="02010600030101010101" pitchFamily="2" charset="-122"/>
                <a:cs typeface="Times New Roman" panose="02020603050405020304" pitchFamily="18" charset="0"/>
              </a:rPr>
              <a:t> </a:t>
            </a:r>
            <a:r>
              <a:rPr lang="zh-CN" altLang="en-US" sz="2800" u="sng" dirty="0" smtClean="0">
                <a:solidFill>
                  <a:srgbClr val="FF0000"/>
                </a:solidFill>
              </a:rPr>
              <a:t>黄蜂 </a:t>
            </a:r>
            <a:r>
              <a:rPr lang="zh-CN" altLang="zh-CN" sz="2800" dirty="0" smtClean="0">
                <a:ea typeface="宋体" panose="02010600030101010101" pitchFamily="2" charset="-122"/>
                <a:cs typeface="Times New Roman" panose="02020603050405020304" pitchFamily="18" charset="0"/>
              </a:rPr>
              <a:t>的</a:t>
            </a:r>
            <a:r>
              <a:rPr lang="zh-CN" altLang="zh-CN" sz="2800" dirty="0">
                <a:ea typeface="宋体" panose="02010600030101010101" pitchFamily="2" charset="-122"/>
                <a:cs typeface="Times New Roman" panose="02020603050405020304" pitchFamily="18" charset="0"/>
              </a:rPr>
              <a:t>建筑才能，认为在这一点</a:t>
            </a:r>
            <a:r>
              <a:rPr lang="zh-CN" altLang="zh-CN" sz="2800" dirty="0" smtClean="0">
                <a:ea typeface="宋体" panose="02010600030101010101" pitchFamily="2" charset="-122"/>
                <a:cs typeface="Times New Roman" panose="02020603050405020304" pitchFamily="18" charset="0"/>
              </a:rPr>
              <a:t>上</a:t>
            </a:r>
            <a:r>
              <a:rPr lang="en-US" altLang="zh-CN" sz="2800" dirty="0" smtClean="0">
                <a:ea typeface="宋体" panose="02010600030101010101" pitchFamily="2" charset="-122"/>
                <a:cs typeface="Times New Roman" panose="02020603050405020304" pitchFamily="18" charset="0"/>
              </a:rPr>
              <a:t> </a:t>
            </a:r>
            <a:r>
              <a:rPr lang="zh-CN" altLang="en-US" sz="2800" u="sng" dirty="0" smtClean="0">
                <a:solidFill>
                  <a:srgbClr val="FF0000"/>
                </a:solidFill>
              </a:rPr>
              <a:t>黄蜂</a:t>
            </a:r>
            <a:r>
              <a:rPr lang="zh-CN" altLang="en-US" sz="2800" u="sng" dirty="0">
                <a:solidFill>
                  <a:srgbClr val="FF0000"/>
                </a:solidFill>
              </a:rPr>
              <a:t>建筑艺术</a:t>
            </a:r>
            <a:r>
              <a:rPr lang="zh-CN" altLang="en-US" sz="2800" u="sng" dirty="0" smtClean="0">
                <a:solidFill>
                  <a:srgbClr val="FF0000"/>
                </a:solidFill>
              </a:rPr>
              <a:t>智慧</a:t>
            </a:r>
            <a:r>
              <a:rPr lang="zh-CN" altLang="zh-CN" sz="2800" dirty="0" smtClean="0">
                <a:ea typeface="宋体" panose="02010600030101010101" pitchFamily="2" charset="-122"/>
                <a:cs typeface="Times New Roman" panose="02020603050405020304" pitchFamily="18" charset="0"/>
              </a:rPr>
              <a:t>远胜于</a:t>
            </a:r>
            <a:r>
              <a:rPr lang="zh-CN" altLang="zh-CN" sz="2800" dirty="0">
                <a:ea typeface="宋体" panose="02010600030101010101" pitchFamily="2" charset="-122"/>
                <a:cs typeface="Times New Roman" panose="02020603050405020304" pitchFamily="18" charset="0"/>
              </a:rPr>
              <a:t>卢浮宫的建筑艺术智慧。</a:t>
            </a:r>
            <a:r>
              <a:rPr lang="en-US" altLang="zh-CN" sz="2800" dirty="0">
                <a:ea typeface="宋体" panose="02010600030101010101" pitchFamily="2" charset="-122"/>
                <a:cs typeface="Times New Roman" panose="02020603050405020304" pitchFamily="18" charset="0"/>
              </a:rPr>
              <a:t> </a:t>
            </a:r>
            <a:endParaRPr lang="zh-CN" altLang="en-US" sz="2800" dirty="0"/>
          </a:p>
        </p:txBody>
      </p:sp>
      <p:sp>
        <p:nvSpPr>
          <p:cNvPr id="5" name="文本框 4"/>
          <p:cNvSpPr txBox="1"/>
          <p:nvPr/>
        </p:nvSpPr>
        <p:spPr>
          <a:xfrm>
            <a:off x="482205" y="723255"/>
            <a:ext cx="3877985" cy="461665"/>
          </a:xfrm>
          <a:prstGeom prst="rect">
            <a:avLst/>
          </a:prstGeom>
          <a:noFill/>
        </p:spPr>
        <p:txBody>
          <a:bodyPr wrap="none" rtlCol="0">
            <a:spAutoFit/>
          </a:bodyPr>
          <a:lstStyle/>
          <a:p>
            <a:r>
              <a:rPr lang="en-US" altLang="zh-CN" sz="2400" b="1" dirty="0" smtClean="0"/>
              <a:t>《</a:t>
            </a:r>
            <a:r>
              <a:rPr lang="zh-CN" altLang="en-US" sz="2400" b="1" dirty="0" smtClean="0"/>
              <a:t>昆虫记</a:t>
            </a:r>
            <a:r>
              <a:rPr lang="en-US" altLang="zh-CN" sz="2400" b="1" dirty="0" smtClean="0"/>
              <a:t>》</a:t>
            </a:r>
            <a:r>
              <a:rPr lang="zh-CN" altLang="en-US" sz="2400" b="1" dirty="0" smtClean="0"/>
              <a:t>三、填空题订正</a:t>
            </a:r>
            <a:endParaRPr lang="zh-CN" altLang="en-US" sz="2400" b="1" dirty="0"/>
          </a:p>
        </p:txBody>
      </p:sp>
      <p:sp>
        <p:nvSpPr>
          <p:cNvPr id="6" name="文本框 5"/>
          <p:cNvSpPr txBox="1"/>
          <p:nvPr/>
        </p:nvSpPr>
        <p:spPr>
          <a:xfrm>
            <a:off x="482204" y="3180831"/>
            <a:ext cx="4028667" cy="461665"/>
          </a:xfrm>
          <a:prstGeom prst="rect">
            <a:avLst/>
          </a:prstGeom>
          <a:noFill/>
        </p:spPr>
        <p:txBody>
          <a:bodyPr wrap="none" rtlCol="0">
            <a:spAutoFit/>
          </a:bodyPr>
          <a:lstStyle/>
          <a:p>
            <a:r>
              <a:rPr lang="en-US" altLang="zh-CN" sz="2400" b="1" dirty="0" smtClean="0"/>
              <a:t>《</a:t>
            </a:r>
            <a:r>
              <a:rPr lang="zh-CN" altLang="en-US" sz="2400" b="1" dirty="0" smtClean="0"/>
              <a:t>昆虫记</a:t>
            </a:r>
            <a:r>
              <a:rPr lang="en-US" altLang="zh-CN" sz="2400" b="1" dirty="0" smtClean="0"/>
              <a:t>》</a:t>
            </a:r>
            <a:r>
              <a:rPr lang="zh-CN" altLang="en-US" sz="2400" b="1" dirty="0" smtClean="0"/>
              <a:t>一、选择题答案</a:t>
            </a:r>
            <a:endParaRPr lang="zh-CN" altLang="en-US" sz="2400" b="1" dirty="0"/>
          </a:p>
        </p:txBody>
      </p:sp>
      <p:sp>
        <p:nvSpPr>
          <p:cNvPr id="7" name="文本框 6"/>
          <p:cNvSpPr txBox="1"/>
          <p:nvPr/>
        </p:nvSpPr>
        <p:spPr>
          <a:xfrm flipH="1">
            <a:off x="1042776" y="3946902"/>
            <a:ext cx="3849521" cy="1754326"/>
          </a:xfrm>
          <a:prstGeom prst="rect">
            <a:avLst/>
          </a:prstGeom>
          <a:noFill/>
        </p:spPr>
        <p:txBody>
          <a:bodyPr wrap="square" rtlCol="0">
            <a:spAutoFit/>
          </a:bodyPr>
          <a:lstStyle/>
          <a:p>
            <a:r>
              <a:rPr lang="en-US" altLang="zh-CN" sz="3600" dirty="0" smtClean="0">
                <a:latin typeface="宋体" panose="02010600030101010101" pitchFamily="2" charset="-122"/>
                <a:ea typeface="宋体" panose="02010600030101010101" pitchFamily="2" charset="-122"/>
              </a:rPr>
              <a:t>1-5:   BCDBA</a:t>
            </a:r>
          </a:p>
          <a:p>
            <a:r>
              <a:rPr lang="en-US" altLang="zh-CN" sz="3600" dirty="0" smtClean="0">
                <a:latin typeface="宋体" panose="02010600030101010101" pitchFamily="2" charset="-122"/>
                <a:ea typeface="宋体" panose="02010600030101010101" pitchFamily="2" charset="-122"/>
              </a:rPr>
              <a:t>6-10:  DCADA</a:t>
            </a:r>
          </a:p>
          <a:p>
            <a:r>
              <a:rPr lang="en-US" altLang="zh-CN" sz="3600" dirty="0" smtClean="0">
                <a:latin typeface="宋体" panose="02010600030101010101" pitchFamily="2" charset="-122"/>
                <a:ea typeface="宋体" panose="02010600030101010101" pitchFamily="2" charset="-122"/>
              </a:rPr>
              <a:t>11-12: DD</a:t>
            </a:r>
            <a:endParaRPr lang="zh-CN" altLang="en-US" sz="3600" dirty="0">
              <a:latin typeface="宋体" panose="02010600030101010101" pitchFamily="2" charset="-122"/>
              <a:ea typeface="宋体" panose="02010600030101010101" pitchFamily="2" charset="-122"/>
            </a:endParaRPr>
          </a:p>
        </p:txBody>
      </p:sp>
      <p:sp>
        <p:nvSpPr>
          <p:cNvPr id="8" name="TextBox 5"/>
          <p:cNvSpPr txBox="1"/>
          <p:nvPr/>
        </p:nvSpPr>
        <p:spPr>
          <a:xfrm>
            <a:off x="7645339" y="307756"/>
            <a:ext cx="4236696" cy="830997"/>
          </a:xfrm>
          <a:prstGeom prst="rect">
            <a:avLst/>
          </a:prstGeom>
          <a:noFill/>
        </p:spPr>
        <p:txBody>
          <a:bodyPr wrap="square" rtlCol="0">
            <a:spAutoFit/>
          </a:bodyPr>
          <a:lstStyle/>
          <a:p>
            <a:r>
              <a:rPr lang="zh-CN" altLang="en-US" sz="4800" dirty="0" smtClean="0">
                <a:latin typeface="黑体" panose="02010609060101010101" charset="-122"/>
                <a:ea typeface="黑体" panose="02010609060101010101" charset="-122"/>
              </a:rPr>
              <a:t>三、作业讲评</a:t>
            </a:r>
            <a:endParaRPr lang="zh-CN" altLang="en-US" sz="4800" dirty="0"/>
          </a:p>
        </p:txBody>
      </p:sp>
    </p:spTree>
    <p:extLst>
      <p:ext uri="{BB962C8B-B14F-4D97-AF65-F5344CB8AC3E}">
        <p14:creationId xmlns:p14="http://schemas.microsoft.com/office/powerpoint/2010/main" val="3406854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17468" y="198303"/>
            <a:ext cx="4466342" cy="6407714"/>
          </a:xfr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3810" y="77774"/>
            <a:ext cx="4460464" cy="6648772"/>
          </a:xfrm>
          <a:prstGeom prst="rect">
            <a:avLst/>
          </a:prstGeom>
        </p:spPr>
      </p:pic>
    </p:spTree>
    <p:extLst>
      <p:ext uri="{BB962C8B-B14F-4D97-AF65-F5344CB8AC3E}">
        <p14:creationId xmlns:p14="http://schemas.microsoft.com/office/powerpoint/2010/main" val="2011411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95063" y="136420"/>
            <a:ext cx="8929115" cy="5534849"/>
          </a:xfrm>
          <a:prstGeom prst="rect">
            <a:avLst/>
          </a:prstGeom>
        </p:spPr>
        <p:txBody>
          <a:bodyPr wrap="square">
            <a:spAutoFit/>
          </a:bodyPr>
          <a:lstStyle/>
          <a:p>
            <a:pPr algn="just">
              <a:spcAft>
                <a:spcPts val="0"/>
              </a:spcAft>
            </a:pPr>
            <a:r>
              <a:rPr lang="zh-CN" altLang="zh-CN" sz="2400" b="1" kern="100" dirty="0">
                <a:latin typeface="等线" panose="02010600030101010101" pitchFamily="2" charset="-122"/>
                <a:ea typeface="宋体" panose="02010600030101010101" pitchFamily="2" charset="-122"/>
                <a:cs typeface="Times New Roman" panose="02020603050405020304" pitchFamily="18" charset="0"/>
              </a:rPr>
              <a:t>二、</a:t>
            </a:r>
            <a:r>
              <a:rPr lang="zh-CN" altLang="zh-CN" sz="2400" b="1" kern="100" dirty="0" smtClean="0">
                <a:latin typeface="等线" panose="02010600030101010101" pitchFamily="2" charset="-122"/>
                <a:ea typeface="宋体" panose="02010600030101010101" pitchFamily="2" charset="-122"/>
                <a:cs typeface="Times New Roman" panose="02020603050405020304" pitchFamily="18" charset="0"/>
              </a:rPr>
              <a:t>简答题</a:t>
            </a:r>
            <a:endParaRPr lang="en-US" altLang="zh-CN" sz="2400" b="1" kern="100" dirty="0" smtClean="0">
              <a:latin typeface="等线" panose="02010600030101010101" pitchFamily="2" charset="-122"/>
              <a:ea typeface="宋体" panose="02010600030101010101" pitchFamily="2" charset="-122"/>
              <a:cs typeface="Times New Roman" panose="02020603050405020304" pitchFamily="18" charset="0"/>
            </a:endParaRPr>
          </a:p>
          <a:p>
            <a:pPr algn="just">
              <a:spcAft>
                <a:spcPts val="0"/>
              </a:spcAft>
            </a:pPr>
            <a:endParaRPr lang="zh-CN" altLang="zh-CN" sz="2400" kern="100" dirty="0">
              <a:latin typeface="等线" panose="02010600030101010101" pitchFamily="2" charset="-122"/>
              <a:cs typeface="Times New Roman" panose="02020603050405020304" pitchFamily="18" charset="0"/>
            </a:endParaRPr>
          </a:p>
          <a:p>
            <a:pPr>
              <a:lnSpc>
                <a:spcPts val="2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altLang="zh-CN" sz="2400" kern="0" dirty="0">
                <a:latin typeface="宋体" panose="02010600030101010101" pitchFamily="2" charset="-122"/>
                <a:cs typeface="宋体" panose="02010600030101010101" pitchFamily="2" charset="-122"/>
              </a:rPr>
              <a:t>1</a:t>
            </a:r>
            <a:r>
              <a:rPr lang="zh-CN" altLang="zh-CN" sz="2400" kern="0" dirty="0">
                <a:latin typeface="等线" panose="02010600030101010101" pitchFamily="2" charset="-122"/>
                <a:ea typeface="宋体" panose="02010600030101010101" pitchFamily="2" charset="-122"/>
                <a:cs typeface="宋体" panose="02010600030101010101" pitchFamily="2" charset="-122"/>
              </a:rPr>
              <a:t>、蝉怎样喝水？ </a:t>
            </a:r>
            <a:endParaRPr lang="zh-CN" altLang="zh-CN" sz="2400" kern="100" dirty="0">
              <a:latin typeface="等线" panose="02010600030101010101" pitchFamily="2" charset="-122"/>
              <a:cs typeface="Times New Roman" panose="02020603050405020304" pitchFamily="18" charset="0"/>
            </a:endParaRPr>
          </a:p>
          <a:p>
            <a:pPr>
              <a:lnSpc>
                <a:spcPts val="2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smtClean="0">
              <a:latin typeface="宋体" panose="02010600030101010101" pitchFamily="2" charset="-122"/>
              <a:cs typeface="宋体" panose="02010600030101010101" pitchFamily="2" charset="-122"/>
            </a:endParaRPr>
          </a:p>
          <a:p>
            <a:pPr>
              <a:lnSpc>
                <a:spcPts val="2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smtClean="0">
              <a:latin typeface="宋体" panose="02010600030101010101" pitchFamily="2" charset="-122"/>
              <a:cs typeface="宋体" panose="02010600030101010101" pitchFamily="2" charset="-122"/>
            </a:endParaRPr>
          </a:p>
          <a:p>
            <a:pPr>
              <a:lnSpc>
                <a:spcPts val="2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smtClean="0">
              <a:latin typeface="宋体" panose="02010600030101010101" pitchFamily="2" charset="-122"/>
              <a:cs typeface="宋体" panose="02010600030101010101" pitchFamily="2" charset="-122"/>
            </a:endParaRPr>
          </a:p>
          <a:p>
            <a:pPr>
              <a:lnSpc>
                <a:spcPts val="2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a:latin typeface="宋体" panose="02010600030101010101" pitchFamily="2" charset="-122"/>
              <a:cs typeface="宋体" panose="02010600030101010101" pitchFamily="2" charset="-122"/>
            </a:endParaRPr>
          </a:p>
          <a:p>
            <a:pPr>
              <a:lnSpc>
                <a:spcPts val="2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altLang="zh-CN" sz="2400" kern="0" dirty="0" smtClean="0">
                <a:latin typeface="宋体" panose="02010600030101010101" pitchFamily="2" charset="-122"/>
                <a:cs typeface="宋体" panose="02010600030101010101" pitchFamily="2" charset="-122"/>
              </a:rPr>
              <a:t>2</a:t>
            </a:r>
            <a:r>
              <a:rPr lang="zh-CN" altLang="zh-CN" sz="2400" kern="0" dirty="0">
                <a:latin typeface="等线" panose="02010600030101010101" pitchFamily="2" charset="-122"/>
                <a:ea typeface="宋体" panose="02010600030101010101" pitchFamily="2" charset="-122"/>
                <a:cs typeface="宋体" panose="02010600030101010101" pitchFamily="2" charset="-122"/>
              </a:rPr>
              <a:t>、“我”第一次找到了几个鸟蛋？是什么颜色的？ </a:t>
            </a:r>
            <a:endParaRPr lang="zh-CN" altLang="zh-CN" sz="2400" kern="100" dirty="0" smtClean="0">
              <a:latin typeface="等线" panose="02010600030101010101" pitchFamily="2" charset="-122"/>
              <a:cs typeface="Times New Roman" panose="02020603050405020304" pitchFamily="18" charset="0"/>
            </a:endParaRPr>
          </a:p>
          <a:p>
            <a:pPr>
              <a:lnSpc>
                <a:spcPct val="150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smtClean="0">
              <a:latin typeface="宋体" panose="02010600030101010101" pitchFamily="2" charset="-122"/>
              <a:cs typeface="Arial" panose="020B0604020202020204" pitchFamily="34" charset="0"/>
            </a:endParaRPr>
          </a:p>
          <a:p>
            <a:pPr>
              <a:lnSpc>
                <a:spcPts val="2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altLang="zh-CN" sz="2400" kern="0" dirty="0" smtClean="0">
                <a:latin typeface="宋体" panose="02010600030101010101" pitchFamily="2" charset="-122"/>
                <a:cs typeface="宋体" panose="02010600030101010101" pitchFamily="2" charset="-122"/>
              </a:rPr>
              <a:t>3</a:t>
            </a:r>
            <a:r>
              <a:rPr lang="zh-CN" altLang="zh-CN" sz="2400" kern="0" dirty="0">
                <a:latin typeface="等线" panose="02010600030101010101" pitchFamily="2" charset="-122"/>
                <a:ea typeface="宋体" panose="02010600030101010101" pitchFamily="2" charset="-122"/>
                <a:cs typeface="宋体" panose="02010600030101010101" pitchFamily="2" charset="-122"/>
              </a:rPr>
              <a:t>、金步甲有几个弱点？</a:t>
            </a:r>
            <a:endParaRPr lang="zh-CN" altLang="zh-CN" sz="2400" kern="100" dirty="0">
              <a:latin typeface="等线" panose="02010600030101010101" pitchFamily="2" charset="-122"/>
              <a:cs typeface="Times New Roman" panose="02020603050405020304" pitchFamily="18" charset="0"/>
            </a:endParaRPr>
          </a:p>
          <a:p>
            <a:pPr>
              <a:lnSpc>
                <a:spcPct val="150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smtClean="0">
              <a:latin typeface="宋体" panose="02010600030101010101" pitchFamily="2" charset="-122"/>
              <a:cs typeface="Arial" panose="020B0604020202020204" pitchFamily="34" charset="0"/>
            </a:endParaRPr>
          </a:p>
          <a:p>
            <a:pPr algn="just">
              <a:lnSpc>
                <a:spcPts val="1800"/>
              </a:lnSpc>
              <a:spcAft>
                <a:spcPts val="0"/>
              </a:spcAft>
            </a:pPr>
            <a:r>
              <a:rPr lang="en-US" altLang="zh-CN" sz="2400" kern="100" dirty="0" smtClean="0">
                <a:latin typeface="宋体" panose="02010600030101010101" pitchFamily="2" charset="-122"/>
                <a:cs typeface="宋体" panose="02010600030101010101" pitchFamily="2" charset="-122"/>
              </a:rPr>
              <a:t>4</a:t>
            </a:r>
            <a:r>
              <a:rPr lang="zh-CN" altLang="zh-CN" sz="2400" kern="100" dirty="0">
                <a:latin typeface="等线" panose="02010600030101010101" pitchFamily="2" charset="-122"/>
                <a:ea typeface="宋体" panose="02010600030101010101" pitchFamily="2" charset="-122"/>
                <a:cs typeface="宋体" panose="02010600030101010101" pitchFamily="2" charset="-122"/>
              </a:rPr>
              <a:t>、蝉通常在什么地方产卵？</a:t>
            </a:r>
            <a:r>
              <a:rPr lang="zh-CN" altLang="zh-CN" sz="2400" kern="100" dirty="0">
                <a:latin typeface="等线" panose="02010600030101010101" pitchFamily="2" charset="-122"/>
                <a:ea typeface="宋体" panose="02010600030101010101" pitchFamily="2" charset="-122"/>
                <a:cs typeface="Times New Roman" panose="02020603050405020304" pitchFamily="18" charset="0"/>
              </a:rPr>
              <a:t>蝉的生活习性怎样</a:t>
            </a:r>
            <a:r>
              <a:rPr lang="zh-CN" altLang="zh-CN" sz="2400" kern="100" dirty="0" smtClean="0">
                <a:latin typeface="等线" panose="02010600030101010101" pitchFamily="2" charset="-122"/>
                <a:ea typeface="宋体" panose="02010600030101010101" pitchFamily="2" charset="-122"/>
                <a:cs typeface="Times New Roman" panose="02020603050405020304" pitchFamily="18" charset="0"/>
              </a:rPr>
              <a:t>？</a:t>
            </a:r>
            <a:endParaRPr lang="en-US" altLang="zh-CN" sz="2400" kern="100" dirty="0" smtClean="0">
              <a:latin typeface="等线" panose="02010600030101010101" pitchFamily="2" charset="-122"/>
              <a:ea typeface="宋体" panose="02010600030101010101" pitchFamily="2" charset="-122"/>
              <a:cs typeface="Times New Roman" panose="02020603050405020304" pitchFamily="18" charset="0"/>
            </a:endParaRPr>
          </a:p>
          <a:p>
            <a:pPr algn="just">
              <a:lnSpc>
                <a:spcPts val="1800"/>
              </a:lnSpc>
              <a:spcAft>
                <a:spcPts val="0"/>
              </a:spcAft>
            </a:pPr>
            <a:endParaRPr lang="zh-CN" altLang="zh-CN" sz="2400" kern="100" dirty="0">
              <a:latin typeface="等线" panose="02010600030101010101" pitchFamily="2" charset="-122"/>
              <a:cs typeface="Times New Roman" panose="02020603050405020304" pitchFamily="18" charset="0"/>
            </a:endParaRPr>
          </a:p>
          <a:p>
            <a:pPr>
              <a:lnSpc>
                <a:spcPct val="150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smtClean="0">
              <a:latin typeface="宋体" panose="02010600030101010101" pitchFamily="2" charset="-122"/>
              <a:cs typeface="Arial" panose="020B0604020202020204" pitchFamily="34" charset="0"/>
            </a:endParaRPr>
          </a:p>
          <a:p>
            <a:pPr>
              <a:lnSpc>
                <a:spcPct val="150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en-US" altLang="zh-CN" sz="2400" kern="0" dirty="0" smtClean="0">
              <a:latin typeface="宋体" panose="02010600030101010101" pitchFamily="2" charset="-122"/>
              <a:cs typeface="Arial" panose="020B0604020202020204" pitchFamily="34" charset="0"/>
            </a:endParaRPr>
          </a:p>
          <a:p>
            <a:pPr algn="just">
              <a:lnSpc>
                <a:spcPts val="1800"/>
              </a:lnSpc>
              <a:spcAft>
                <a:spcPts val="0"/>
              </a:spcAft>
            </a:pPr>
            <a:r>
              <a:rPr lang="en-US" altLang="zh-CN" sz="2400" kern="100" dirty="0" smtClean="0">
                <a:latin typeface="宋体" panose="02010600030101010101" pitchFamily="2" charset="-122"/>
                <a:cs typeface="Times New Roman" panose="02020603050405020304" pitchFamily="18" charset="0"/>
              </a:rPr>
              <a:t>5</a:t>
            </a:r>
            <a:r>
              <a:rPr lang="zh-CN" altLang="zh-CN" sz="2400" kern="100" dirty="0">
                <a:latin typeface="等线" panose="02010600030101010101" pitchFamily="2" charset="-122"/>
                <a:ea typeface="宋体" panose="02010600030101010101" pitchFamily="2" charset="-122"/>
                <a:cs typeface="Times New Roman" panose="02020603050405020304" pitchFamily="18" charset="0"/>
              </a:rPr>
              <a:t>、请列举出《昆虫记》中其他两种动物，并说出它们的生活习性。</a:t>
            </a:r>
            <a:endParaRPr lang="zh-CN" altLang="zh-CN" sz="2400" kern="100" dirty="0">
              <a:latin typeface="等线" panose="02010600030101010101" pitchFamily="2" charset="-122"/>
              <a:cs typeface="Times New Roman" panose="02020603050405020304" pitchFamily="18" charset="0"/>
            </a:endParaRPr>
          </a:p>
        </p:txBody>
      </p:sp>
      <p:sp>
        <p:nvSpPr>
          <p:cNvPr id="6" name="文本框 5"/>
          <p:cNvSpPr txBox="1"/>
          <p:nvPr/>
        </p:nvSpPr>
        <p:spPr>
          <a:xfrm>
            <a:off x="685905" y="1086522"/>
            <a:ext cx="9087417" cy="830997"/>
          </a:xfrm>
          <a:prstGeom prst="rect">
            <a:avLst/>
          </a:prstGeom>
          <a:noFill/>
        </p:spPr>
        <p:txBody>
          <a:bodyPr wrap="square" rtlCol="0">
            <a:spAutoFit/>
          </a:bodyPr>
          <a:lstStyle/>
          <a:p>
            <a:r>
              <a:rPr lang="zh-CN" altLang="en-US" sz="2400" dirty="0" smtClean="0">
                <a:solidFill>
                  <a:srgbClr val="0000FF"/>
                </a:solidFill>
                <a:latin typeface="宋体" panose="02010600030101010101" pitchFamily="2" charset="-122"/>
                <a:ea typeface="宋体" panose="02010600030101010101" pitchFamily="2" charset="-122"/>
              </a:rPr>
              <a:t>    </a:t>
            </a:r>
            <a:r>
              <a:rPr lang="zh-CN" altLang="en-US" sz="2400" dirty="0">
                <a:solidFill>
                  <a:srgbClr val="0000FF"/>
                </a:solidFill>
                <a:latin typeface="楷体" panose="02010609060101010101" pitchFamily="49" charset="-122"/>
                <a:ea typeface="楷体" panose="02010609060101010101" pitchFamily="49" charset="-122"/>
              </a:rPr>
              <a:t>用它突出的嘴</a:t>
            </a:r>
            <a:r>
              <a:rPr lang="en-US" altLang="zh-CN" sz="2400" dirty="0">
                <a:solidFill>
                  <a:srgbClr val="0000FF"/>
                </a:solidFill>
                <a:latin typeface="楷体" panose="02010609060101010101" pitchFamily="49" charset="-122"/>
                <a:ea typeface="楷体" panose="02010609060101010101" pitchFamily="49" charset="-122"/>
              </a:rPr>
              <a:t>——</a:t>
            </a:r>
            <a:r>
              <a:rPr lang="zh-CN" altLang="en-US" sz="2400" dirty="0">
                <a:solidFill>
                  <a:srgbClr val="0000FF"/>
                </a:solidFill>
                <a:latin typeface="楷体" panose="02010609060101010101" pitchFamily="49" charset="-122"/>
                <a:ea typeface="楷体" panose="02010609060101010101" pitchFamily="49" charset="-122"/>
              </a:rPr>
              <a:t>一个精巧的管子，尖利如锥，收藏在胸部的一刺穿饮之不竭的圆桶，吸管插进桶孔，就可以了。</a:t>
            </a:r>
          </a:p>
        </p:txBody>
      </p:sp>
      <p:sp>
        <p:nvSpPr>
          <p:cNvPr id="8" name="文本框 7"/>
          <p:cNvSpPr txBox="1"/>
          <p:nvPr/>
        </p:nvSpPr>
        <p:spPr>
          <a:xfrm>
            <a:off x="7344878" y="2037182"/>
            <a:ext cx="2382603" cy="461665"/>
          </a:xfrm>
          <a:prstGeom prst="rect">
            <a:avLst/>
          </a:prstGeom>
          <a:noFill/>
        </p:spPr>
        <p:txBody>
          <a:bodyPr wrap="square" rtlCol="0">
            <a:spAutoFit/>
          </a:bodyPr>
          <a:lstStyle/>
          <a:p>
            <a:r>
              <a:rPr lang="en-US" altLang="zh-CN" sz="2400" dirty="0">
                <a:solidFill>
                  <a:srgbClr val="0000FF"/>
                </a:solidFill>
                <a:latin typeface="楷体" panose="02010609060101010101" pitchFamily="49" charset="-122"/>
                <a:ea typeface="楷体" panose="02010609060101010101" pitchFamily="49" charset="-122"/>
              </a:rPr>
              <a:t>6</a:t>
            </a:r>
            <a:r>
              <a:rPr lang="zh-CN" altLang="zh-CN" sz="2400" dirty="0">
                <a:solidFill>
                  <a:srgbClr val="0000FF"/>
                </a:solidFill>
                <a:latin typeface="楷体" panose="02010609060101010101" pitchFamily="49" charset="-122"/>
                <a:ea typeface="楷体" panose="02010609060101010101" pitchFamily="49" charset="-122"/>
              </a:rPr>
              <a:t>个，纯蓝色的。</a:t>
            </a:r>
          </a:p>
        </p:txBody>
      </p:sp>
      <p:sp>
        <p:nvSpPr>
          <p:cNvPr id="9" name="文本框 8"/>
          <p:cNvSpPr txBox="1"/>
          <p:nvPr/>
        </p:nvSpPr>
        <p:spPr>
          <a:xfrm>
            <a:off x="3689874" y="2788358"/>
            <a:ext cx="4060169" cy="738664"/>
          </a:xfrm>
          <a:prstGeom prst="rect">
            <a:avLst/>
          </a:prstGeom>
          <a:noFill/>
        </p:spPr>
        <p:txBody>
          <a:bodyPr wrap="square" rtlCol="0">
            <a:spAutoFit/>
          </a:bodyPr>
          <a:lstStyle/>
          <a:p>
            <a:r>
              <a:rPr lang="zh-CN" altLang="en-US" sz="2400" dirty="0">
                <a:solidFill>
                  <a:srgbClr val="0000FF"/>
                </a:solidFill>
                <a:latin typeface="楷体" panose="02010609060101010101" pitchFamily="49" charset="-122"/>
                <a:ea typeface="楷体" panose="02010609060101010101" pitchFamily="49" charset="-122"/>
              </a:rPr>
              <a:t>两个， 不善攀缘；不会爬树。</a:t>
            </a:r>
            <a:endParaRPr lang="zh-CN" altLang="zh-CN" sz="2400" dirty="0">
              <a:solidFill>
                <a:srgbClr val="0000FF"/>
              </a:solidFill>
              <a:latin typeface="楷体" panose="02010609060101010101" pitchFamily="49" charset="-122"/>
              <a:ea typeface="楷体" panose="02010609060101010101" pitchFamily="49" charset="-122"/>
            </a:endParaRPr>
          </a:p>
          <a:p>
            <a:endParaRPr lang="zh-CN" altLang="en-US" dirty="0"/>
          </a:p>
        </p:txBody>
      </p:sp>
      <p:sp>
        <p:nvSpPr>
          <p:cNvPr id="11" name="文本框 10"/>
          <p:cNvSpPr txBox="1"/>
          <p:nvPr/>
        </p:nvSpPr>
        <p:spPr>
          <a:xfrm>
            <a:off x="572951" y="4015531"/>
            <a:ext cx="8677424" cy="1200329"/>
          </a:xfrm>
          <a:prstGeom prst="rect">
            <a:avLst/>
          </a:prstGeom>
          <a:noFill/>
        </p:spPr>
        <p:txBody>
          <a:bodyPr wrap="square" rtlCol="0">
            <a:spAutoFit/>
          </a:bodyPr>
          <a:lstStyle/>
          <a:p>
            <a:r>
              <a:rPr lang="zh-CN" altLang="en-US" sz="2400" dirty="0" smtClean="0">
                <a:solidFill>
                  <a:srgbClr val="0000FF"/>
                </a:solidFill>
                <a:latin typeface="楷体" panose="02010609060101010101" pitchFamily="49" charset="-122"/>
                <a:ea typeface="楷体" panose="02010609060101010101" pitchFamily="49" charset="-122"/>
              </a:rPr>
              <a:t>（</a:t>
            </a:r>
            <a:r>
              <a:rPr lang="en-US" altLang="zh-CN" sz="2400" dirty="0" smtClean="0">
                <a:solidFill>
                  <a:srgbClr val="0000FF"/>
                </a:solidFill>
                <a:latin typeface="楷体" panose="02010609060101010101" pitchFamily="49" charset="-122"/>
                <a:ea typeface="楷体" panose="02010609060101010101" pitchFamily="49" charset="-122"/>
              </a:rPr>
              <a:t>1</a:t>
            </a:r>
            <a:r>
              <a:rPr lang="zh-CN" altLang="en-US" sz="2400" dirty="0" smtClean="0">
                <a:solidFill>
                  <a:srgbClr val="0000FF"/>
                </a:solidFill>
                <a:latin typeface="楷体" panose="02010609060101010101" pitchFamily="49" charset="-122"/>
                <a:ea typeface="楷体" panose="02010609060101010101" pitchFamily="49" charset="-122"/>
              </a:rPr>
              <a:t>）在干</a:t>
            </a:r>
            <a:r>
              <a:rPr lang="zh-CN" altLang="en-US" sz="2400" dirty="0">
                <a:solidFill>
                  <a:srgbClr val="0000FF"/>
                </a:solidFill>
                <a:latin typeface="楷体" panose="02010609060101010101" pitchFamily="49" charset="-122"/>
                <a:ea typeface="楷体" panose="02010609060101010101" pitchFamily="49" charset="-122"/>
              </a:rPr>
              <a:t>的细树上产卵</a:t>
            </a:r>
            <a:r>
              <a:rPr lang="zh-CN" altLang="en-US" sz="2400" dirty="0" smtClean="0">
                <a:solidFill>
                  <a:srgbClr val="0000FF"/>
                </a:solidFill>
                <a:latin typeface="楷体" panose="02010609060101010101" pitchFamily="49" charset="-122"/>
                <a:ea typeface="楷体" panose="02010609060101010101" pitchFamily="49" charset="-122"/>
              </a:rPr>
              <a:t>。</a:t>
            </a:r>
            <a:endParaRPr lang="en-US" altLang="zh-CN" sz="2400" dirty="0" smtClean="0">
              <a:solidFill>
                <a:srgbClr val="0000FF"/>
              </a:solidFill>
              <a:latin typeface="楷体" panose="02010609060101010101" pitchFamily="49" charset="-122"/>
              <a:ea typeface="楷体" panose="02010609060101010101" pitchFamily="49" charset="-122"/>
            </a:endParaRPr>
          </a:p>
          <a:p>
            <a:r>
              <a:rPr lang="zh-CN" altLang="en-US" sz="2400" dirty="0" smtClean="0">
                <a:solidFill>
                  <a:srgbClr val="0000FF"/>
                </a:solidFill>
                <a:latin typeface="楷体" panose="02010609060101010101" pitchFamily="49" charset="-122"/>
                <a:ea typeface="楷体" panose="02010609060101010101" pitchFamily="49" charset="-122"/>
              </a:rPr>
              <a:t>（</a:t>
            </a:r>
            <a:r>
              <a:rPr lang="en-US" altLang="zh-CN" sz="2400" dirty="0" smtClean="0">
                <a:solidFill>
                  <a:srgbClr val="0000FF"/>
                </a:solidFill>
                <a:latin typeface="楷体" panose="02010609060101010101" pitchFamily="49" charset="-122"/>
                <a:ea typeface="楷体" panose="02010609060101010101" pitchFamily="49" charset="-122"/>
              </a:rPr>
              <a:t>2</a:t>
            </a:r>
            <a:r>
              <a:rPr lang="zh-CN" altLang="en-US" sz="2400" dirty="0" smtClean="0">
                <a:solidFill>
                  <a:srgbClr val="0000FF"/>
                </a:solidFill>
                <a:latin typeface="楷体" panose="02010609060101010101" pitchFamily="49" charset="-122"/>
                <a:ea typeface="楷体" panose="02010609060101010101" pitchFamily="49" charset="-122"/>
              </a:rPr>
              <a:t>）它</a:t>
            </a:r>
            <a:r>
              <a:rPr lang="zh-CN" altLang="en-US" sz="2400" dirty="0">
                <a:solidFill>
                  <a:srgbClr val="0000FF"/>
                </a:solidFill>
                <a:latin typeface="楷体" panose="02010609060101010101" pitchFamily="49" charset="-122"/>
                <a:ea typeface="楷体" panose="02010609060101010101" pitchFamily="49" charset="-122"/>
              </a:rPr>
              <a:t>坐在树的枝头，不停的唱歌</a:t>
            </a:r>
            <a:r>
              <a:rPr lang="en-US" altLang="zh-CN" sz="2400" dirty="0">
                <a:solidFill>
                  <a:srgbClr val="0000FF"/>
                </a:solidFill>
                <a:latin typeface="楷体" panose="02010609060101010101" pitchFamily="49" charset="-122"/>
                <a:ea typeface="楷体" panose="02010609060101010101" pitchFamily="49" charset="-122"/>
              </a:rPr>
              <a:t>——</a:t>
            </a:r>
            <a:r>
              <a:rPr lang="zh-CN" altLang="en-US" sz="2400" dirty="0">
                <a:solidFill>
                  <a:srgbClr val="0000FF"/>
                </a:solidFill>
                <a:latin typeface="楷体" panose="02010609060101010101" pitchFamily="49" charset="-122"/>
                <a:ea typeface="楷体" panose="02010609060101010101" pitchFamily="49" charset="-122"/>
              </a:rPr>
              <a:t>唱歌；蚂蚁是顽强的乞丐，而勤苦的生产者却是蝉呢</a:t>
            </a:r>
            <a:r>
              <a:rPr lang="en-US" altLang="zh-CN" sz="2400" dirty="0">
                <a:solidFill>
                  <a:srgbClr val="0000FF"/>
                </a:solidFill>
                <a:latin typeface="楷体" panose="02010609060101010101" pitchFamily="49" charset="-122"/>
                <a:ea typeface="楷体" panose="02010609060101010101" pitchFamily="49" charset="-122"/>
              </a:rPr>
              <a:t>——</a:t>
            </a:r>
            <a:r>
              <a:rPr lang="zh-CN" altLang="en-US" sz="2400" dirty="0">
                <a:solidFill>
                  <a:srgbClr val="0000FF"/>
                </a:solidFill>
                <a:latin typeface="楷体" panose="02010609060101010101" pitchFamily="49" charset="-122"/>
                <a:ea typeface="楷体" panose="02010609060101010101" pitchFamily="49" charset="-122"/>
              </a:rPr>
              <a:t>勤劳的生产者等。</a:t>
            </a:r>
          </a:p>
        </p:txBody>
      </p:sp>
      <p:sp>
        <p:nvSpPr>
          <p:cNvPr id="12" name="文本框 11"/>
          <p:cNvSpPr txBox="1"/>
          <p:nvPr/>
        </p:nvSpPr>
        <p:spPr>
          <a:xfrm>
            <a:off x="572950" y="5532215"/>
            <a:ext cx="8952945" cy="1200329"/>
          </a:xfrm>
          <a:prstGeom prst="rect">
            <a:avLst/>
          </a:prstGeom>
          <a:noFill/>
        </p:spPr>
        <p:txBody>
          <a:bodyPr wrap="square" rtlCol="0">
            <a:spAutoFit/>
          </a:bodyPr>
          <a:lstStyle/>
          <a:p>
            <a:r>
              <a:rPr lang="zh-CN" altLang="en-US" sz="2400" dirty="0">
                <a:solidFill>
                  <a:srgbClr val="0000FF"/>
                </a:solidFill>
                <a:latin typeface="楷体" panose="02010609060101010101" pitchFamily="49" charset="-122"/>
                <a:ea typeface="楷体" panose="02010609060101010101" pitchFamily="49" charset="-122"/>
              </a:rPr>
              <a:t>蝉在底下“潜伏”四年，才能钻出地面，在阳光下歌唱五个星期；蟋蟀善于建造巢穴，管理家务；</a:t>
            </a:r>
            <a:endParaRPr lang="en-US" altLang="zh-CN" sz="2400" dirty="0">
              <a:solidFill>
                <a:srgbClr val="0000FF"/>
              </a:solidFill>
              <a:latin typeface="楷体" panose="02010609060101010101" pitchFamily="49" charset="-122"/>
              <a:ea typeface="楷体" panose="02010609060101010101" pitchFamily="49" charset="-122"/>
            </a:endParaRPr>
          </a:p>
          <a:p>
            <a:r>
              <a:rPr lang="zh-CN" altLang="en-US" sz="2400" dirty="0">
                <a:solidFill>
                  <a:srgbClr val="0000FF"/>
                </a:solidFill>
                <a:latin typeface="楷体" panose="02010609060101010101" pitchFamily="49" charset="-122"/>
                <a:ea typeface="楷体" panose="02010609060101010101" pitchFamily="49" charset="-122"/>
              </a:rPr>
              <a:t>蜘蛛在捕获食物、编织“罗网”方面独具才能。</a:t>
            </a:r>
          </a:p>
        </p:txBody>
      </p:sp>
    </p:spTree>
    <p:extLst>
      <p:ext uri="{BB962C8B-B14F-4D97-AF65-F5344CB8AC3E}">
        <p14:creationId xmlns:p14="http://schemas.microsoft.com/office/powerpoint/2010/main" val="140315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69563" y="175647"/>
            <a:ext cx="10515600" cy="1839134"/>
          </a:xfrm>
        </p:spPr>
        <p:txBody>
          <a:bodyPr>
            <a:normAutofit/>
          </a:bodyPr>
          <a:lstStyle/>
          <a:p>
            <a:r>
              <a:rPr lang="en-US" altLang="zh-CN" sz="2400" b="1" kern="0" dirty="0" smtClean="0">
                <a:latin typeface="宋体" panose="02010600030101010101" pitchFamily="2" charset="-122"/>
                <a:ea typeface="宋体" panose="02010600030101010101" pitchFamily="2" charset="-122"/>
                <a:cs typeface="宋体" panose="02010600030101010101" pitchFamily="2" charset="-122"/>
              </a:rPr>
              <a:t>6. </a:t>
            </a:r>
            <a:r>
              <a:rPr lang="zh-CN" altLang="zh-CN" sz="2400" b="1" kern="0" dirty="0" smtClean="0">
                <a:latin typeface="宋体" panose="02010600030101010101" pitchFamily="2" charset="-122"/>
                <a:ea typeface="宋体" panose="02010600030101010101" pitchFamily="2" charset="-122"/>
                <a:cs typeface="宋体" panose="02010600030101010101" pitchFamily="2" charset="-122"/>
              </a:rPr>
              <a:t>科普</a:t>
            </a:r>
            <a:r>
              <a:rPr lang="zh-CN" altLang="zh-CN" sz="2400" b="1" kern="0" dirty="0">
                <a:latin typeface="宋体" panose="02010600030101010101" pitchFamily="2" charset="-122"/>
                <a:ea typeface="宋体" panose="02010600030101010101" pitchFamily="2" charset="-122"/>
                <a:cs typeface="宋体" panose="02010600030101010101" pitchFamily="2" charset="-122"/>
              </a:rPr>
              <a:t>作品中呈现的科学研究方法闪耀着智慧之光，尤其是“先假设后求证”的研究方法，科学工作者往往循着“提出假设—用实验或数据分析等推理求证一得出结论”的路径进行研究。试结合《昆虫记》中的具体情节来说明这一方法</a:t>
            </a:r>
            <a:r>
              <a:rPr lang="zh-CN" altLang="zh-CN" sz="2400" b="1" kern="0" dirty="0" smtClean="0">
                <a:latin typeface="宋体" panose="02010600030101010101" pitchFamily="2" charset="-122"/>
                <a:ea typeface="宋体" panose="02010600030101010101" pitchFamily="2" charset="-122"/>
                <a:cs typeface="宋体" panose="02010600030101010101" pitchFamily="2" charset="-122"/>
              </a:rPr>
              <a:t>。</a:t>
            </a:r>
            <a:endParaRPr lang="zh-CN" altLang="en-US" sz="2400" b="1" dirty="0">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524360" y="3091320"/>
            <a:ext cx="10515600" cy="3624612"/>
          </a:xfrm>
        </p:spPr>
        <p:txBody>
          <a:bodyPr>
            <a:normAutofit/>
          </a:bodyPr>
          <a:lstStyle/>
          <a:p>
            <a:pPr marL="0" indent="0">
              <a:buNone/>
            </a:pPr>
            <a:r>
              <a:rPr lang="zh-CN" altLang="zh-CN" dirty="0" smtClean="0"/>
              <a:t>【答案】</a:t>
            </a:r>
            <a:r>
              <a:rPr lang="zh-CN" altLang="zh-CN" dirty="0">
                <a:solidFill>
                  <a:srgbClr val="0000FF"/>
                </a:solidFill>
                <a:latin typeface="楷体" panose="02010609060101010101" pitchFamily="49" charset="-122"/>
                <a:ea typeface="楷体" panose="02010609060101010101" pitchFamily="49" charset="-122"/>
              </a:rPr>
              <a:t>示例：《昆虫记》中，法布尔</a:t>
            </a:r>
            <a:r>
              <a:rPr lang="zh-CN" altLang="zh-CN" u="sng" dirty="0">
                <a:solidFill>
                  <a:srgbClr val="0000FF"/>
                </a:solidFill>
                <a:latin typeface="楷体" panose="02010609060101010101" pitchFamily="49" charset="-122"/>
                <a:ea typeface="楷体" panose="02010609060101010101" pitchFamily="49" charset="-122"/>
              </a:rPr>
              <a:t>提出</a:t>
            </a:r>
            <a:r>
              <a:rPr lang="zh-CN" altLang="zh-CN" dirty="0">
                <a:solidFill>
                  <a:srgbClr val="0000FF"/>
                </a:solidFill>
                <a:latin typeface="楷体" panose="02010609060101010101" pitchFamily="49" charset="-122"/>
                <a:ea typeface="楷体" panose="02010609060101010101" pitchFamily="49" charset="-122"/>
              </a:rPr>
              <a:t>大头黑步甲会因地表环境改变而采取假死之外的逃生方式的</a:t>
            </a:r>
            <a:r>
              <a:rPr lang="zh-CN" altLang="zh-CN" u="sng" dirty="0">
                <a:solidFill>
                  <a:srgbClr val="0000FF"/>
                </a:solidFill>
                <a:latin typeface="楷体" panose="02010609060101010101" pitchFamily="49" charset="-122"/>
                <a:ea typeface="楷体" panose="02010609060101010101" pitchFamily="49" charset="-122"/>
              </a:rPr>
              <a:t>假设</a:t>
            </a:r>
            <a:r>
              <a:rPr lang="zh-CN" altLang="zh-CN" dirty="0">
                <a:solidFill>
                  <a:srgbClr val="0000FF"/>
                </a:solidFill>
                <a:latin typeface="楷体" panose="02010609060101010101" pitchFamily="49" charset="-122"/>
                <a:ea typeface="楷体" panose="02010609060101010101" pitchFamily="49" charset="-122"/>
              </a:rPr>
              <a:t>。之后他多次实验，把大头黑步甲</a:t>
            </a:r>
            <a:r>
              <a:rPr lang="zh-CN" altLang="zh-CN" u="sng" dirty="0">
                <a:solidFill>
                  <a:srgbClr val="0000FF"/>
                </a:solidFill>
                <a:latin typeface="楷体" panose="02010609060101010101" pitchFamily="49" charset="-122"/>
                <a:ea typeface="楷体" panose="02010609060101010101" pitchFamily="49" charset="-122"/>
              </a:rPr>
              <a:t>放在木头上、玻璃上、沙土上，还有松软的泥土地上</a:t>
            </a:r>
            <a:r>
              <a:rPr lang="zh-CN" altLang="zh-CN" dirty="0">
                <a:solidFill>
                  <a:srgbClr val="0000FF"/>
                </a:solidFill>
                <a:latin typeface="楷体" panose="02010609060101010101" pitchFamily="49" charset="-122"/>
                <a:ea typeface="楷体" panose="02010609060101010101" pitchFamily="49" charset="-122"/>
              </a:rPr>
              <a:t>，发现它</a:t>
            </a:r>
            <a:r>
              <a:rPr lang="zh-CN" altLang="zh-CN" u="sng" dirty="0">
                <a:solidFill>
                  <a:srgbClr val="0000FF"/>
                </a:solidFill>
                <a:latin typeface="楷体" panose="02010609060101010101" pitchFamily="49" charset="-122"/>
                <a:ea typeface="楷体" panose="02010609060101010101" pitchFamily="49" charset="-122"/>
              </a:rPr>
              <a:t>始终采取假死的方式</a:t>
            </a:r>
            <a:r>
              <a:rPr lang="zh-CN" altLang="zh-CN" dirty="0">
                <a:solidFill>
                  <a:srgbClr val="0000FF"/>
                </a:solidFill>
                <a:latin typeface="楷体" panose="02010609060101010101" pitchFamily="49" charset="-122"/>
                <a:ea typeface="楷体" panose="02010609060101010101" pitchFamily="49" charset="-122"/>
              </a:rPr>
              <a:t>，于是得出</a:t>
            </a:r>
            <a:r>
              <a:rPr lang="zh-CN" altLang="zh-CN" u="sng" dirty="0">
                <a:solidFill>
                  <a:srgbClr val="0000FF"/>
                </a:solidFill>
                <a:latin typeface="楷体" panose="02010609060101010101" pitchFamily="49" charset="-122"/>
                <a:ea typeface="楷体" panose="02010609060101010101" pitchFamily="49" charset="-122"/>
              </a:rPr>
              <a:t>假设不成立</a:t>
            </a:r>
            <a:r>
              <a:rPr lang="zh-CN" altLang="zh-CN" dirty="0">
                <a:solidFill>
                  <a:srgbClr val="0000FF"/>
                </a:solidFill>
                <a:latin typeface="楷体" panose="02010609060101010101" pitchFamily="49" charset="-122"/>
                <a:ea typeface="楷体" panose="02010609060101010101" pitchFamily="49" charset="-122"/>
              </a:rPr>
              <a:t>的结论</a:t>
            </a:r>
            <a:r>
              <a:rPr lang="zh-CN" altLang="zh-CN" dirty="0" smtClean="0">
                <a:solidFill>
                  <a:srgbClr val="0000FF"/>
                </a:solidFill>
                <a:latin typeface="楷体" panose="02010609060101010101" pitchFamily="49" charset="-122"/>
                <a:ea typeface="楷体" panose="02010609060101010101" pitchFamily="49" charset="-122"/>
              </a:rPr>
              <a:t>。</a:t>
            </a:r>
            <a:endParaRPr lang="en-US" altLang="zh-CN" dirty="0" smtClean="0">
              <a:solidFill>
                <a:srgbClr val="0000FF"/>
              </a:solidFill>
              <a:latin typeface="楷体" panose="02010609060101010101" pitchFamily="49" charset="-122"/>
              <a:ea typeface="楷体" panose="02010609060101010101" pitchFamily="49" charset="-122"/>
            </a:endParaRPr>
          </a:p>
          <a:p>
            <a:pPr marL="0" indent="0">
              <a:buNone/>
            </a:pPr>
            <a:endParaRPr lang="zh-CN" altLang="zh-CN" sz="1000" dirty="0">
              <a:solidFill>
                <a:srgbClr val="0000FF"/>
              </a:solidFill>
              <a:latin typeface="楷体" panose="02010609060101010101" pitchFamily="49" charset="-122"/>
              <a:ea typeface="楷体" panose="02010609060101010101" pitchFamily="49" charset="-122"/>
            </a:endParaRPr>
          </a:p>
          <a:p>
            <a:r>
              <a:rPr lang="zh-CN" altLang="zh-CN" dirty="0" smtClean="0">
                <a:solidFill>
                  <a:srgbClr val="0000FF"/>
                </a:solidFill>
                <a:latin typeface="楷体" panose="02010609060101010101" pitchFamily="49" charset="-122"/>
                <a:ea typeface="楷体" panose="02010609060101010101" pitchFamily="49" charset="-122"/>
              </a:rPr>
              <a:t>例如</a:t>
            </a:r>
            <a:r>
              <a:rPr lang="zh-CN" altLang="zh-CN" dirty="0">
                <a:solidFill>
                  <a:srgbClr val="0000FF"/>
                </a:solidFill>
                <a:latin typeface="楷体" panose="02010609060101010101" pitchFamily="49" charset="-122"/>
                <a:ea typeface="楷体" panose="02010609060101010101" pitchFamily="49" charset="-122"/>
              </a:rPr>
              <a:t>：《昆虫记》中，法布尔提出了蝉的歌唱与爱情无关这一假设。之后他多次实验，发出各种声音，但雌蝉都没有任何反应，得出蝉的听觉很迟钝，蝉的歌唱只是表达生命乐趣的手段，与爱情无关这一结论</a:t>
            </a:r>
            <a:r>
              <a:rPr lang="zh-CN" altLang="zh-CN" dirty="0" smtClean="0">
                <a:solidFill>
                  <a:srgbClr val="0000FF"/>
                </a:solidFill>
                <a:latin typeface="楷体" panose="02010609060101010101" pitchFamily="49" charset="-122"/>
                <a:ea typeface="楷体" panose="02010609060101010101" pitchFamily="49" charset="-122"/>
              </a:rPr>
              <a:t>。</a:t>
            </a:r>
            <a:endParaRPr lang="zh-CN" altLang="zh-CN" dirty="0">
              <a:solidFill>
                <a:srgbClr val="0000FF"/>
              </a:solidFill>
              <a:latin typeface="楷体" panose="02010609060101010101" pitchFamily="49" charset="-122"/>
              <a:ea typeface="楷体" panose="02010609060101010101" pitchFamily="49" charset="-122"/>
            </a:endParaRPr>
          </a:p>
        </p:txBody>
      </p:sp>
      <p:sp>
        <p:nvSpPr>
          <p:cNvPr id="4" name="矩形 3"/>
          <p:cNvSpPr/>
          <p:nvPr/>
        </p:nvSpPr>
        <p:spPr>
          <a:xfrm>
            <a:off x="368085" y="1725480"/>
            <a:ext cx="10828150" cy="1200329"/>
          </a:xfrm>
          <a:prstGeom prst="rect">
            <a:avLst/>
          </a:prstGeom>
        </p:spPr>
        <p:txBody>
          <a:bodyPr wrap="square">
            <a:spAutoFit/>
          </a:bodyPr>
          <a:lstStyle/>
          <a:p>
            <a:r>
              <a:rPr lang="zh-CN" altLang="zh-CN" sz="2400" dirty="0" smtClean="0">
                <a:solidFill>
                  <a:srgbClr val="C00000"/>
                </a:solidFill>
              </a:rPr>
              <a:t>【解析】</a:t>
            </a:r>
            <a:r>
              <a:rPr lang="zh-CN" altLang="zh-CN" sz="2400" b="1" dirty="0" smtClean="0"/>
              <a:t>首先，结合《昆虫记》一书中作者</a:t>
            </a:r>
            <a:r>
              <a:rPr lang="zh-CN" altLang="zh-CN" sz="2400" b="1" dirty="0" smtClean="0">
                <a:solidFill>
                  <a:srgbClr val="C00000"/>
                </a:solidFill>
              </a:rPr>
              <a:t>提出假设的内容</a:t>
            </a:r>
            <a:r>
              <a:rPr lang="zh-CN" altLang="zh-CN" sz="2400" b="1" dirty="0" smtClean="0"/>
              <a:t>，即</a:t>
            </a:r>
            <a:r>
              <a:rPr lang="zh-CN" altLang="zh-CN" sz="2400" b="1" dirty="0" smtClean="0">
                <a:solidFill>
                  <a:srgbClr val="C00000"/>
                </a:solidFill>
              </a:rPr>
              <a:t>作者提出了什么假设</a:t>
            </a:r>
            <a:r>
              <a:rPr lang="zh-CN" altLang="zh-CN" sz="2400" b="1" dirty="0" smtClean="0"/>
              <a:t>；其次，说明作者通过</a:t>
            </a:r>
            <a:r>
              <a:rPr lang="zh-CN" altLang="zh-CN" sz="2400" b="1" dirty="0" smtClean="0">
                <a:solidFill>
                  <a:srgbClr val="C00000"/>
                </a:solidFill>
              </a:rPr>
              <a:t>哪些具体的观察或实验来分析、推理</a:t>
            </a:r>
            <a:r>
              <a:rPr lang="zh-CN" altLang="zh-CN" sz="2400" b="1" dirty="0" smtClean="0"/>
              <a:t>假设的内容；最后，叙说作者</a:t>
            </a:r>
            <a:r>
              <a:rPr lang="zh-CN" altLang="zh-CN" sz="2400" b="1" dirty="0" smtClean="0">
                <a:solidFill>
                  <a:srgbClr val="C00000"/>
                </a:solidFill>
              </a:rPr>
              <a:t>得出了什么样的结论。</a:t>
            </a:r>
            <a:endParaRPr lang="zh-CN" altLang="zh-CN" sz="2400" b="1" dirty="0">
              <a:solidFill>
                <a:srgbClr val="C00000"/>
              </a:solidFill>
            </a:endParaRPr>
          </a:p>
        </p:txBody>
      </p:sp>
    </p:spTree>
    <p:extLst>
      <p:ext uri="{BB962C8B-B14F-4D97-AF65-F5344CB8AC3E}">
        <p14:creationId xmlns:p14="http://schemas.microsoft.com/office/powerpoint/2010/main" val="3352822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062565" y="3685421"/>
            <a:ext cx="6518330" cy="912409"/>
          </a:xfrm>
        </p:spPr>
        <p:txBody>
          <a:bodyPr>
            <a:normAutofit/>
          </a:bodyPr>
          <a:lstStyle/>
          <a:p>
            <a:pPr marL="0" indent="0">
              <a:buNone/>
            </a:pPr>
            <a:r>
              <a:rPr lang="en-US" altLang="zh-CN" dirty="0" smtClean="0">
                <a:solidFill>
                  <a:srgbClr val="0000FF"/>
                </a:solidFill>
                <a:latin typeface="楷体" panose="02010609060101010101" pitchFamily="49" charset="-122"/>
                <a:ea typeface="楷体" panose="02010609060101010101" pitchFamily="49" charset="-122"/>
              </a:rPr>
              <a:t>【</a:t>
            </a:r>
            <a:r>
              <a:rPr lang="zh-CN" altLang="en-US" dirty="0" smtClean="0">
                <a:solidFill>
                  <a:srgbClr val="0000FF"/>
                </a:solidFill>
                <a:latin typeface="楷体" panose="02010609060101010101" pitchFamily="49" charset="-122"/>
                <a:ea typeface="楷体" panose="02010609060101010101" pitchFamily="49" charset="-122"/>
              </a:rPr>
              <a:t>答案</a:t>
            </a:r>
            <a:r>
              <a:rPr lang="en-US" altLang="zh-CN" dirty="0" smtClean="0">
                <a:solidFill>
                  <a:srgbClr val="0000FF"/>
                </a:solidFill>
                <a:latin typeface="楷体" panose="02010609060101010101" pitchFamily="49" charset="-122"/>
                <a:ea typeface="楷体" panose="02010609060101010101" pitchFamily="49" charset="-122"/>
              </a:rPr>
              <a:t>】</a:t>
            </a:r>
            <a:r>
              <a:rPr lang="zh-CN" altLang="en-US" dirty="0" smtClean="0">
                <a:solidFill>
                  <a:srgbClr val="0000FF"/>
                </a:solidFill>
                <a:latin typeface="楷体" panose="02010609060101010101" pitchFamily="49" charset="-122"/>
                <a:ea typeface="楷体" panose="02010609060101010101" pitchFamily="49" charset="-122"/>
              </a:rPr>
              <a:t>三种蚂蚊筑巢的不同方式。</a:t>
            </a:r>
          </a:p>
          <a:p>
            <a:endParaRPr lang="zh-CN" altLang="en-US" dirty="0"/>
          </a:p>
        </p:txBody>
      </p:sp>
      <p:sp>
        <p:nvSpPr>
          <p:cNvPr id="4" name="文本框 3"/>
          <p:cNvSpPr txBox="1"/>
          <p:nvPr/>
        </p:nvSpPr>
        <p:spPr>
          <a:xfrm>
            <a:off x="770438" y="858941"/>
            <a:ext cx="10692451" cy="2585323"/>
          </a:xfrm>
          <a:prstGeom prst="rect">
            <a:avLst/>
          </a:prstGeom>
          <a:noFill/>
        </p:spPr>
        <p:txBody>
          <a:bodyPr wrap="square" rtlCol="0">
            <a:spAutoFit/>
          </a:bodyPr>
          <a:lstStyle/>
          <a:p>
            <a:r>
              <a:rPr lang="en-US" altLang="zh-CN" sz="2400" dirty="0" smtClean="0">
                <a:latin typeface="宋体" panose="02010600030101010101" pitchFamily="2" charset="-122"/>
                <a:ea typeface="宋体" panose="02010600030101010101" pitchFamily="2" charset="-122"/>
              </a:rPr>
              <a:t>7.</a:t>
            </a:r>
            <a:r>
              <a:rPr lang="zh-CN" altLang="en-US" sz="2400" dirty="0" smtClean="0">
                <a:latin typeface="宋体" panose="02010600030101010101" pitchFamily="2" charset="-122"/>
                <a:ea typeface="宋体" panose="02010600030101010101" pitchFamily="2" charset="-122"/>
              </a:rPr>
              <a:t>概括下面这段文字的内容，</a:t>
            </a:r>
            <a:r>
              <a:rPr lang="zh-CN" altLang="en-US" sz="2400" dirty="0" smtClean="0">
                <a:solidFill>
                  <a:srgbClr val="0000FF"/>
                </a:solidFill>
                <a:latin typeface="宋体" panose="02010600030101010101" pitchFamily="2" charset="-122"/>
                <a:ea typeface="宋体" panose="02010600030101010101" pitchFamily="2" charset="-122"/>
              </a:rPr>
              <a:t>不超过</a:t>
            </a:r>
            <a:r>
              <a:rPr lang="en-US" altLang="zh-CN" sz="2400" dirty="0" smtClean="0">
                <a:solidFill>
                  <a:srgbClr val="0000FF"/>
                </a:solidFill>
                <a:latin typeface="宋体" panose="02010600030101010101" pitchFamily="2" charset="-122"/>
                <a:ea typeface="宋体" panose="02010600030101010101" pitchFamily="2" charset="-122"/>
              </a:rPr>
              <a:t>12</a:t>
            </a:r>
            <a:r>
              <a:rPr lang="zh-CN" altLang="en-US" sz="2400" dirty="0" smtClean="0">
                <a:solidFill>
                  <a:srgbClr val="0000FF"/>
                </a:solidFill>
                <a:latin typeface="宋体" panose="02010600030101010101" pitchFamily="2" charset="-122"/>
                <a:ea typeface="宋体" panose="02010600030101010101" pitchFamily="2" charset="-122"/>
              </a:rPr>
              <a:t>个字</a:t>
            </a:r>
            <a:r>
              <a:rPr lang="zh-CN" altLang="en-US" sz="2400" dirty="0" smtClean="0">
                <a:latin typeface="宋体" panose="02010600030101010101" pitchFamily="2" charset="-122"/>
                <a:ea typeface="宋体" panose="02010600030101010101" pitchFamily="2" charset="-122"/>
              </a:rPr>
              <a:t>。</a:t>
            </a:r>
          </a:p>
          <a:p>
            <a:r>
              <a:rPr lang="zh-CN" altLang="en-US" sz="2400" dirty="0" smtClean="0">
                <a:latin typeface="宋体" panose="02010600030101010101" pitchFamily="2" charset="-122"/>
                <a:ea typeface="宋体" panose="02010600030101010101" pitchFamily="2" charset="-122"/>
              </a:rPr>
              <a:t>    </a:t>
            </a:r>
            <a:r>
              <a:rPr lang="zh-CN" altLang="en-US" sz="2400" dirty="0" smtClean="0">
                <a:solidFill>
                  <a:srgbClr val="0000FF"/>
                </a:solidFill>
                <a:latin typeface="宋体" panose="02010600030101010101" pitchFamily="2" charset="-122"/>
                <a:ea typeface="宋体" panose="02010600030101010101" pitchFamily="2" charset="-122"/>
              </a:rPr>
              <a:t>小型蚁筑巢</a:t>
            </a:r>
            <a:r>
              <a:rPr lang="zh-CN" altLang="en-US" sz="2400" dirty="0" smtClean="0">
                <a:latin typeface="宋体" panose="02010600030101010101" pitchFamily="2" charset="-122"/>
                <a:ea typeface="宋体" panose="02010600030101010101" pitchFamily="2" charset="-122"/>
              </a:rPr>
              <a:t>，将湿润的土粒吐在巢口，垒成酒盅状、灶台状、坟冢状、城堡状或松疏的蜂房状，高耸在地面；</a:t>
            </a:r>
            <a:r>
              <a:rPr lang="zh-CN" altLang="en-US" sz="2400" dirty="0" smtClean="0">
                <a:solidFill>
                  <a:srgbClr val="0000FF"/>
                </a:solidFill>
                <a:latin typeface="宋体" panose="02010600030101010101" pitchFamily="2" charset="-122"/>
                <a:ea typeface="宋体" panose="02010600030101010101" pitchFamily="2" charset="-122"/>
              </a:rPr>
              <a:t>中型蚁的巢口</a:t>
            </a:r>
            <a:r>
              <a:rPr lang="zh-CN" altLang="en-US" sz="2400" dirty="0" smtClean="0">
                <a:latin typeface="宋体" panose="02010600030101010101" pitchFamily="2" charset="-122"/>
                <a:ea typeface="宋体" panose="02010600030101010101" pitchFamily="2" charset="-122"/>
              </a:rPr>
              <a:t>，土粒散得均匀美观，围成喇叭口或泉心的形状，仿佛大地开放的一只黑色花朵；</a:t>
            </a:r>
            <a:r>
              <a:rPr lang="zh-CN" altLang="en-US" sz="2400" dirty="0" smtClean="0">
                <a:solidFill>
                  <a:srgbClr val="0000FF"/>
                </a:solidFill>
                <a:latin typeface="宋体" panose="02010600030101010101" pitchFamily="2" charset="-122"/>
                <a:ea typeface="宋体" panose="02010600030101010101" pitchFamily="2" charset="-122"/>
              </a:rPr>
              <a:t>大型蚁筑巢</a:t>
            </a:r>
            <a:r>
              <a:rPr lang="zh-CN" altLang="en-US" sz="2400" dirty="0" smtClean="0">
                <a:latin typeface="宋体" panose="02010600030101010101" pitchFamily="2" charset="-122"/>
                <a:ea typeface="宋体" panose="02010600030101010101" pitchFamily="2" charset="-122"/>
              </a:rPr>
              <a:t>像北方人的举止，随便、粗略、不拘细节，它们将颗粒远远地衔到什么地方，任意一丢，就像大步奔走撒种的农夫。</a:t>
            </a:r>
          </a:p>
          <a:p>
            <a:endParaRPr lang="zh-CN" altLang="en-US" dirty="0"/>
          </a:p>
        </p:txBody>
      </p:sp>
    </p:spTree>
    <p:extLst>
      <p:ext uri="{BB962C8B-B14F-4D97-AF65-F5344CB8AC3E}">
        <p14:creationId xmlns:p14="http://schemas.microsoft.com/office/powerpoint/2010/main" val="115728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3966" y="374326"/>
            <a:ext cx="8623742" cy="3079493"/>
          </a:xfrm>
          <a:prstGeom prst="rect">
            <a:avLst/>
          </a:prstGeom>
        </p:spPr>
      </p:pic>
      <p:sp>
        <p:nvSpPr>
          <p:cNvPr id="7" name="矩形 6"/>
          <p:cNvSpPr/>
          <p:nvPr/>
        </p:nvSpPr>
        <p:spPr>
          <a:xfrm>
            <a:off x="516610" y="3496129"/>
            <a:ext cx="9138834" cy="2862322"/>
          </a:xfrm>
          <a:prstGeom prst="rect">
            <a:avLst/>
          </a:prstGeom>
        </p:spPr>
        <p:txBody>
          <a:bodyPr wrap="square">
            <a:spAutoFit/>
          </a:bodyPr>
          <a:lstStyle/>
          <a:p>
            <a:pPr>
              <a:lnSpc>
                <a:spcPct val="150000"/>
              </a:lnSpc>
            </a:pPr>
            <a:r>
              <a:rPr lang="zh-CN"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【答案】</a:t>
            </a:r>
            <a:endParaRPr lang="en-US"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endParaRPr>
          </a:p>
          <a:p>
            <a:pPr>
              <a:lnSpc>
                <a:spcPct val="150000"/>
              </a:lnSpc>
            </a:pPr>
            <a:r>
              <a:rPr lang="zh-CN"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示例</a:t>
            </a:r>
            <a:r>
              <a:rPr lang="en-US"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1</a:t>
            </a:r>
            <a:r>
              <a:rPr lang="zh-CN"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a:t>
            </a:r>
            <a:r>
              <a:rPr lang="zh-CN" altLang="en-US" sz="2400" b="1" kern="100" dirty="0" smtClean="0">
                <a:solidFill>
                  <a:srgbClr val="FF0000"/>
                </a:solidFill>
                <a:latin typeface="Calibri" panose="020F0502020204030204" pitchFamily="34" charset="0"/>
                <a:ea typeface="宋体" panose="02010600030101010101" pitchFamily="2" charset="-122"/>
                <a:cs typeface="宋体" panose="02010600030101010101" pitchFamily="2" charset="-122"/>
              </a:rPr>
              <a:t>蝉</a:t>
            </a:r>
            <a:r>
              <a:rPr lang="en-US" altLang="zh-CN" sz="2400" b="1" kern="100" dirty="0" smtClean="0">
                <a:solidFill>
                  <a:srgbClr val="FF0000"/>
                </a:solidFill>
                <a:latin typeface="Calibri" panose="020F0502020204030204" pitchFamily="34" charset="0"/>
                <a:ea typeface="宋体" panose="02010600030101010101" pitchFamily="2" charset="-122"/>
                <a:cs typeface="宋体" panose="02010600030101010101" pitchFamily="2" charset="-122"/>
              </a:rPr>
              <a:t>——</a:t>
            </a:r>
            <a:r>
              <a:rPr lang="zh-CN" altLang="zh-CN" sz="2400" b="1" kern="100" dirty="0" smtClean="0">
                <a:solidFill>
                  <a:srgbClr val="FF0000"/>
                </a:solidFill>
                <a:latin typeface="Calibri" panose="020F0502020204030204" pitchFamily="34" charset="0"/>
                <a:ea typeface="宋体" panose="02010600030101010101" pitchFamily="2" charset="-122"/>
                <a:cs typeface="宋体" panose="02010600030101010101" pitchFamily="2" charset="-122"/>
              </a:rPr>
              <a:t>黑暗</a:t>
            </a:r>
            <a:r>
              <a:rPr lang="zh-CN" altLang="zh-CN"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中的苦工：</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蝉的幼虫要在地下生活至少四年。</a:t>
            </a:r>
            <a:endParaRPr lang="zh-CN" altLang="zh-CN" sz="24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a:lnSpc>
                <a:spcPct val="150000"/>
              </a:lnSpc>
            </a:pP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示例</a:t>
            </a:r>
            <a:r>
              <a:rPr lang="en-US"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2</a:t>
            </a:r>
            <a:r>
              <a:rPr lang="zh-CN"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a:t>
            </a:r>
            <a:r>
              <a:rPr lang="zh-CN" altLang="en-US"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圣甲虫</a:t>
            </a:r>
            <a:r>
              <a:rPr lang="en-US" altLang="zh-CN"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a:t>
            </a:r>
            <a:r>
              <a:rPr lang="zh-CN" altLang="zh-CN"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西绪弗斯：</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圣甲虫为繁衍后代，就像西方神话中被罚滚巨石上山的西绪弗斯一样。</a:t>
            </a:r>
            <a:endParaRPr lang="zh-CN" altLang="zh-CN" sz="24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a:lnSpc>
                <a:spcPct val="150000"/>
              </a:lnSpc>
            </a:pP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示例</a:t>
            </a:r>
            <a:r>
              <a:rPr lang="en-US"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3</a:t>
            </a:r>
            <a:r>
              <a:rPr lang="zh-CN"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a:t>
            </a:r>
            <a:r>
              <a:rPr lang="zh-CN" altLang="en-US"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绿蝈蝈</a:t>
            </a:r>
            <a:r>
              <a:rPr lang="en-US" altLang="zh-CN"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a:t>
            </a:r>
            <a:r>
              <a:rPr lang="zh-CN" altLang="zh-CN"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狂热的夜间猎手：</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绿蝈蝈喜欢晚上狩猎。</a:t>
            </a:r>
            <a:endParaRPr lang="zh-CN" altLang="zh-CN" sz="24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844678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6241" y="473614"/>
            <a:ext cx="9643820" cy="1325563"/>
          </a:xfrm>
        </p:spPr>
        <p:txBody>
          <a:bodyPr>
            <a:normAutofit fontScale="90000"/>
          </a:bodyPr>
          <a:lstStyle/>
          <a:p>
            <a:r>
              <a:rPr lang="en-US" altLang="zh-CN" sz="3100" dirty="0">
                <a:latin typeface="宋体" panose="02010600030101010101" pitchFamily="2" charset="-122"/>
                <a:ea typeface="宋体" panose="02010600030101010101" pitchFamily="2" charset="-122"/>
              </a:rPr>
              <a:t>9.</a:t>
            </a:r>
            <a:r>
              <a:rPr lang="zh-CN" altLang="zh-CN" sz="3100" dirty="0">
                <a:latin typeface="宋体" panose="02010600030101010101" pitchFamily="2" charset="-122"/>
                <a:ea typeface="宋体" panose="02010600030101010101" pitchFamily="2" charset="-122"/>
              </a:rPr>
              <a:t>学校将在世界读书日举行“好书我推荐”活动，你将带着《昆虫记》参赛。请你用简洁的语言为这部书写一段精彩的推荐语。</a:t>
            </a:r>
            <a:r>
              <a:rPr lang="en-US" altLang="zh-CN" sz="3100" dirty="0">
                <a:latin typeface="宋体" panose="02010600030101010101" pitchFamily="2" charset="-122"/>
                <a:ea typeface="宋体" panose="02010600030101010101" pitchFamily="2" charset="-122"/>
              </a:rPr>
              <a:t>120</a:t>
            </a:r>
            <a:r>
              <a:rPr lang="zh-CN" altLang="zh-CN" sz="3100" dirty="0">
                <a:latin typeface="宋体" panose="02010600030101010101" pitchFamily="2" charset="-122"/>
                <a:ea typeface="宋体" panose="02010600030101010101" pitchFamily="2" charset="-122"/>
              </a:rPr>
              <a:t>字左右。</a:t>
            </a:r>
            <a:r>
              <a:rPr lang="zh-CN" altLang="zh-CN" dirty="0"/>
              <a:t/>
            </a:r>
            <a:br>
              <a:rPr lang="zh-CN" altLang="zh-CN" dirty="0"/>
            </a:br>
            <a:endParaRPr lang="zh-CN" altLang="en-US" dirty="0"/>
          </a:p>
        </p:txBody>
      </p:sp>
      <p:sp>
        <p:nvSpPr>
          <p:cNvPr id="4" name="矩形 3"/>
          <p:cNvSpPr/>
          <p:nvPr/>
        </p:nvSpPr>
        <p:spPr>
          <a:xfrm>
            <a:off x="506277" y="1447037"/>
            <a:ext cx="11107119" cy="2169825"/>
          </a:xfrm>
          <a:prstGeom prst="rect">
            <a:avLst/>
          </a:prstGeom>
          <a:ln>
            <a:solidFill>
              <a:schemeClr val="accent1"/>
            </a:solidFill>
          </a:ln>
        </p:spPr>
        <p:txBody>
          <a:bodyPr wrap="square">
            <a:spAutoFit/>
          </a:bodyPr>
          <a:lstStyle/>
          <a:p>
            <a:pPr>
              <a:lnSpc>
                <a:spcPct val="150000"/>
              </a:lnSpc>
            </a:pPr>
            <a:r>
              <a:rPr lang="zh-CN" altLang="zh-CN" kern="100" dirty="0">
                <a:latin typeface="Calibri" panose="020F0502020204030204" pitchFamily="34" charset="0"/>
                <a:ea typeface="宋体" panose="02010600030101010101" pitchFamily="2" charset="-122"/>
                <a:cs typeface="宋体" panose="02010600030101010101" pitchFamily="2" charset="-122"/>
              </a:rPr>
              <a:t>【解析】本题考查语言表达。推荐语，</a:t>
            </a:r>
            <a:r>
              <a:rPr lang="zh-CN" altLang="zh-CN" b="1" kern="100" dirty="0">
                <a:solidFill>
                  <a:srgbClr val="FF0000"/>
                </a:solidFill>
                <a:latin typeface="楷体" panose="02010609060101010101" pitchFamily="49" charset="-122"/>
                <a:ea typeface="楷体" panose="02010609060101010101" pitchFamily="49" charset="-122"/>
                <a:cs typeface="宋体" panose="02010600030101010101" pitchFamily="2" charset="-122"/>
              </a:rPr>
              <a:t>重在“推介”</a:t>
            </a:r>
            <a:r>
              <a:rPr lang="zh-CN" altLang="zh-CN" kern="100" dirty="0">
                <a:latin typeface="Calibri" panose="020F0502020204030204" pitchFamily="34" charset="0"/>
                <a:ea typeface="宋体" panose="02010600030101010101" pitchFamily="2" charset="-122"/>
                <a:cs typeface="宋体" panose="02010600030101010101" pitchFamily="2" charset="-122"/>
              </a:rPr>
              <a:t>，目的在于让人喜欢</a:t>
            </a:r>
            <a:r>
              <a:rPr lang="zh-CN" altLang="zh-CN" kern="100" dirty="0" smtClean="0">
                <a:latin typeface="Calibri" panose="020F0502020204030204" pitchFamily="34" charset="0"/>
                <a:ea typeface="宋体" panose="02010600030101010101" pitchFamily="2" charset="-122"/>
                <a:cs typeface="宋体" panose="02010600030101010101" pitchFamily="2" charset="-122"/>
              </a:rPr>
              <a:t>。</a:t>
            </a:r>
            <a:endParaRPr lang="en-US" altLang="zh-CN" kern="100" dirty="0" smtClean="0">
              <a:latin typeface="Calibri" panose="020F0502020204030204" pitchFamily="34" charset="0"/>
              <a:ea typeface="宋体" panose="02010600030101010101" pitchFamily="2" charset="-122"/>
              <a:cs typeface="宋体" panose="02010600030101010101" pitchFamily="2" charset="-122"/>
            </a:endParaRPr>
          </a:p>
          <a:p>
            <a:pPr>
              <a:lnSpc>
                <a:spcPct val="150000"/>
              </a:lnSpc>
            </a:pP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en-US" altLang="zh-CN" kern="100" dirty="0" smtClean="0">
                <a:latin typeface="Calibri" panose="020F0502020204030204" pitchFamily="34" charset="0"/>
                <a:ea typeface="宋体" panose="02010600030101010101" pitchFamily="2" charset="-122"/>
                <a:cs typeface="宋体" panose="02010600030101010101" pitchFamily="2" charset="-122"/>
              </a:rPr>
              <a:t>        </a:t>
            </a:r>
            <a:r>
              <a:rPr lang="zh-CN" altLang="zh-CN" kern="100" dirty="0" smtClean="0">
                <a:latin typeface="Calibri" panose="020F0502020204030204" pitchFamily="34" charset="0"/>
                <a:ea typeface="宋体" panose="02010600030101010101" pitchFamily="2" charset="-122"/>
                <a:cs typeface="宋体" panose="02010600030101010101" pitchFamily="2" charset="-122"/>
              </a:rPr>
              <a:t>首先</a:t>
            </a:r>
            <a:r>
              <a:rPr lang="zh-CN" altLang="zh-CN" kern="100" dirty="0">
                <a:latin typeface="Calibri" panose="020F0502020204030204" pitchFamily="34" charset="0"/>
                <a:ea typeface="宋体" panose="02010600030101010101" pitchFamily="2" charset="-122"/>
                <a:cs typeface="宋体" panose="02010600030101010101" pitchFamily="2" charset="-122"/>
              </a:rPr>
              <a:t>告诉大家</a:t>
            </a:r>
            <a:r>
              <a:rPr lang="zh-CN" altLang="zh-CN"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文章的主要内容</a:t>
            </a:r>
            <a:r>
              <a:rPr lang="zh-CN" altLang="zh-CN" kern="100" dirty="0">
                <a:latin typeface="Calibri" panose="020F0502020204030204" pitchFamily="34" charset="0"/>
                <a:ea typeface="宋体" panose="02010600030101010101" pitchFamily="2" charset="-122"/>
                <a:cs typeface="宋体" panose="02010600030101010101" pitchFamily="2" charset="-122"/>
              </a:rPr>
              <a:t>，然后介绍这篇文章值得推荐的地方，即</a:t>
            </a:r>
            <a:r>
              <a:rPr lang="zh-CN" altLang="zh-CN"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文章的主要特点</a:t>
            </a:r>
            <a:r>
              <a:rPr lang="zh-CN" altLang="zh-CN" kern="100" dirty="0">
                <a:latin typeface="Calibri" panose="020F0502020204030204" pitchFamily="34" charset="0"/>
                <a:ea typeface="宋体" panose="02010600030101010101" pitchFamily="2" charset="-122"/>
                <a:cs typeface="宋体" panose="02010600030101010101" pitchFamily="2" charset="-122"/>
              </a:rPr>
              <a:t>。可以集中阐述其中的一个方面，也可以阐述其几个主要方面。</a:t>
            </a:r>
            <a:r>
              <a:rPr lang="zh-CN" altLang="zh-CN"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一般可从主题理解、语言风格、文章写作方法等方面入手。</a:t>
            </a:r>
            <a:r>
              <a:rPr lang="zh-CN" altLang="zh-CN" kern="100" dirty="0">
                <a:latin typeface="Calibri" panose="020F0502020204030204" pitchFamily="34" charset="0"/>
                <a:ea typeface="宋体" panose="02010600030101010101" pitchFamily="2" charset="-122"/>
                <a:cs typeface="宋体" panose="02010600030101010101" pitchFamily="2" charset="-122"/>
              </a:rPr>
              <a:t>本题的开放性较大，可根据自身对《昆虫记》知识的日常阅读积累，阐释自己的观点。</a:t>
            </a:r>
            <a:r>
              <a:rPr lang="zh-CN" altLang="zh-CN"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符合经典阅读的主要思想，</a:t>
            </a:r>
            <a:r>
              <a:rPr lang="zh-CN" altLang="zh-CN" kern="100" dirty="0">
                <a:latin typeface="Calibri" panose="020F0502020204030204" pitchFamily="34" charset="0"/>
                <a:ea typeface="宋体" panose="02010600030101010101" pitchFamily="2" charset="-122"/>
                <a:cs typeface="宋体" panose="02010600030101010101" pitchFamily="2" charset="-122"/>
              </a:rPr>
              <a:t>合情合理即可。</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557939" y="3668523"/>
            <a:ext cx="11112285" cy="2862322"/>
          </a:xfrm>
          <a:prstGeom prst="rect">
            <a:avLst/>
          </a:prstGeom>
        </p:spPr>
        <p:txBody>
          <a:bodyPr wrap="square">
            <a:spAutoFit/>
          </a:bodyPr>
          <a:lstStyle/>
          <a:p>
            <a:pPr>
              <a:lnSpc>
                <a:spcPct val="150000"/>
              </a:lnSpc>
            </a:pPr>
            <a:r>
              <a:rPr lang="en-US"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a:t>
            </a:r>
            <a:r>
              <a:rPr lang="zh-CN" altLang="en-US"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示例一</a:t>
            </a:r>
            <a:r>
              <a:rPr lang="en-US" altLang="zh-CN" sz="2400" kern="100" dirty="0" smtClean="0">
                <a:solidFill>
                  <a:srgbClr val="0000FF"/>
                </a:solidFill>
                <a:latin typeface="Calibri" panose="020F0502020204030204" pitchFamily="34" charset="0"/>
                <a:ea typeface="宋体" panose="02010600030101010101" pitchFamily="2" charset="-122"/>
                <a:cs typeface="宋体" panose="02010600030101010101" pitchFamily="2" charset="-122"/>
              </a:rPr>
              <a:t>】</a:t>
            </a:r>
            <a:r>
              <a:rPr lang="zh-CN" altLang="zh-CN" sz="2400" kern="100" dirty="0" smtClean="0">
                <a:latin typeface="Calibri" panose="020F0502020204030204" pitchFamily="34" charset="0"/>
                <a:ea typeface="宋体" panose="02010600030101010101" pitchFamily="2" charset="-122"/>
                <a:cs typeface="宋体" panose="02010600030101010101" pitchFamily="2" charset="-122"/>
              </a:rPr>
              <a:t>《昆虫记》</a:t>
            </a:r>
            <a:r>
              <a:rPr lang="zh-CN" altLang="zh-CN" sz="2400" kern="100" dirty="0">
                <a:latin typeface="Calibri" panose="020F0502020204030204" pitchFamily="34" charset="0"/>
                <a:ea typeface="宋体" panose="02010600030101010101" pitchFamily="2" charset="-122"/>
                <a:cs typeface="宋体" panose="02010600030101010101" pitchFamily="2" charset="-122"/>
              </a:rPr>
              <a:t>是</a:t>
            </a:r>
            <a:r>
              <a:rPr lang="zh-CN" altLang="zh-CN" sz="2400" b="1" u="sng" kern="100" dirty="0">
                <a:solidFill>
                  <a:srgbClr val="0000FF"/>
                </a:solidFill>
                <a:latin typeface="Calibri" panose="020F0502020204030204" pitchFamily="34" charset="0"/>
                <a:ea typeface="宋体" panose="02010600030101010101" pitchFamily="2" charset="-122"/>
                <a:cs typeface="宋体" panose="02010600030101010101" pitchFamily="2" charset="-122"/>
              </a:rPr>
              <a:t>法国杰出的昆虫学家、文学家法布尔</a:t>
            </a:r>
            <a:r>
              <a:rPr lang="zh-CN" altLang="zh-CN" sz="2400" kern="100" dirty="0">
                <a:latin typeface="Calibri" panose="020F0502020204030204" pitchFamily="34" charset="0"/>
                <a:ea typeface="宋体" panose="02010600030101010101" pitchFamily="2" charset="-122"/>
                <a:cs typeface="宋体" panose="02010600030101010101" pitchFamily="2" charset="-122"/>
              </a:rPr>
              <a:t>耗费毕生心血写成的一部昆虫学的传世佳作。全书详细、</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深刻地展示了</a:t>
            </a:r>
            <a:r>
              <a:rPr lang="zh-CN" altLang="zh-CN" sz="2400" kern="100" dirty="0">
                <a:latin typeface="Calibri" panose="020F0502020204030204" pitchFamily="34" charset="0"/>
                <a:ea typeface="宋体" panose="02010600030101010101" pitchFamily="2" charset="-122"/>
                <a:cs typeface="宋体" panose="02010600030101010101" pitchFamily="2" charset="-122"/>
              </a:rPr>
              <a:t>蜘蛛、蜜蜂、螳螂、蝎子、蝉、甲虫、蟋蟀等多</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昆虫的生活情景</a:t>
            </a:r>
            <a:r>
              <a:rPr lang="zh-CN" altLang="zh-CN" sz="2400" kern="100" dirty="0">
                <a:latin typeface="Calibri" panose="020F0502020204030204" pitchFamily="34" charset="0"/>
                <a:ea typeface="宋体" panose="02010600030101010101" pitchFamily="2" charset="-122"/>
                <a:cs typeface="宋体" panose="02010600030101010101" pitchFamily="2" charset="-122"/>
              </a:rPr>
              <a:t>。在对昆虫的</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本能、习性、劳动、婚恋、繁衍、死亡的描述</a:t>
            </a:r>
            <a:r>
              <a:rPr lang="zh-CN" altLang="zh-CN" sz="2400" kern="100" dirty="0">
                <a:latin typeface="Calibri" panose="020F0502020204030204" pitchFamily="34" charset="0"/>
                <a:ea typeface="宋体" panose="02010600030101010101" pitchFamily="2" charset="-122"/>
                <a:cs typeface="宋体" panose="02010600030101010101" pitchFamily="2" charset="-122"/>
              </a:rPr>
              <a:t>中，无不渗透着</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人文关怀</a:t>
            </a:r>
            <a:r>
              <a:rPr lang="zh-CN" altLang="zh-CN" sz="2400" kern="100" dirty="0">
                <a:latin typeface="Calibri" panose="020F0502020204030204" pitchFamily="34" charset="0"/>
                <a:ea typeface="宋体" panose="02010600030101010101" pitchFamily="2" charset="-122"/>
                <a:cs typeface="宋体" panose="02010600030101010101" pitchFamily="2" charset="-122"/>
              </a:rPr>
              <a:t>，并</a:t>
            </a:r>
            <a:r>
              <a:rPr lang="zh-CN" altLang="zh-CN" sz="24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以生物性反观人性</a:t>
            </a:r>
            <a:r>
              <a:rPr lang="zh-CN" altLang="zh-CN" sz="2400" kern="100" dirty="0">
                <a:latin typeface="Calibri" panose="020F0502020204030204" pitchFamily="34" charset="0"/>
                <a:ea typeface="宋体" panose="02010600030101010101" pitchFamily="2" charset="-122"/>
                <a:cs typeface="宋体" panose="02010600030101010101" pitchFamily="2" charset="-122"/>
              </a:rPr>
              <a:t>。全书充满了</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对生命的关爱之情</a:t>
            </a:r>
            <a:r>
              <a:rPr lang="zh-CN" altLang="zh-CN" sz="2400" kern="100" dirty="0">
                <a:latin typeface="Calibri" panose="020F0502020204030204" pitchFamily="34" charset="0"/>
                <a:ea typeface="宋体" panose="02010600030101010101" pitchFamily="2" charset="-122"/>
                <a:cs typeface="宋体" panose="02010600030101010101" pitchFamily="2" charset="-122"/>
              </a:rPr>
              <a:t>和</a:t>
            </a:r>
            <a:r>
              <a:rPr lang="zh-CN" altLang="zh-CN" sz="2400" kern="100" dirty="0">
                <a:solidFill>
                  <a:srgbClr val="0000FF"/>
                </a:solidFill>
                <a:latin typeface="Calibri" panose="020F0502020204030204" pitchFamily="34" charset="0"/>
                <a:ea typeface="宋体" panose="02010600030101010101" pitchFamily="2" charset="-122"/>
                <a:cs typeface="宋体" panose="02010600030101010101" pitchFamily="2" charset="-122"/>
              </a:rPr>
              <a:t>对自然万物的赞美</a:t>
            </a:r>
            <a:r>
              <a:rPr lang="zh-CN" altLang="zh-CN" sz="2400" kern="100" dirty="0">
                <a:latin typeface="Calibri" panose="020F0502020204030204" pitchFamily="34" charset="0"/>
                <a:ea typeface="宋体" panose="02010600030101010101" pitchFamily="2" charset="-122"/>
                <a:cs typeface="宋体" panose="02010600030101010101" pitchFamily="2" charset="-122"/>
              </a:rPr>
              <a:t>。</a:t>
            </a:r>
            <a:endParaRPr lang="zh-CN" altLang="zh-CN" sz="2400" kern="100"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222912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58601" y="2719190"/>
            <a:ext cx="11403928" cy="1107996"/>
          </a:xfrm>
          <a:prstGeom prst="rect">
            <a:avLst/>
          </a:prstGeom>
          <a:noFill/>
        </p:spPr>
        <p:txBody>
          <a:bodyPr wrap="square" rtlCol="0">
            <a:spAutoFit/>
          </a:bodyPr>
          <a:lstStyle/>
          <a:p>
            <a:r>
              <a:rPr lang="zh-CN" altLang="en-US" sz="4800" dirty="0">
                <a:latin typeface="黑体" panose="02010609060101010101" charset="-122"/>
                <a:ea typeface="黑体" panose="02010609060101010101" charset="-122"/>
              </a:rPr>
              <a:t> </a:t>
            </a:r>
            <a:r>
              <a:rPr lang="zh-CN" altLang="en-US" sz="4800" dirty="0" smtClean="0">
                <a:latin typeface="黑体" panose="02010609060101010101" charset="-122"/>
                <a:ea typeface="黑体" panose="02010609060101010101" charset="-122"/>
              </a:rPr>
              <a:t> 四、</a:t>
            </a:r>
            <a:r>
              <a:rPr lang="zh-CN" altLang="en-US" sz="4800" dirty="0" smtClean="0">
                <a:latin typeface="黑体" panose="02010609060101010101" charset="-122"/>
                <a:ea typeface="黑体" panose="02010609060101010101" charset="-122"/>
              </a:rPr>
              <a:t>批注</a:t>
            </a:r>
            <a:r>
              <a:rPr lang="zh-CN" altLang="en-US" sz="4800" dirty="0">
                <a:latin typeface="黑体" panose="02010609060101010101" charset="-122"/>
                <a:ea typeface="黑体" panose="02010609060101010101" charset="-122"/>
              </a:rPr>
              <a:t>阅读，</a:t>
            </a:r>
            <a:r>
              <a:rPr lang="zh-CN" altLang="en-US" sz="4800" dirty="0">
                <a:solidFill>
                  <a:srgbClr val="FF0000"/>
                </a:solidFill>
                <a:latin typeface="黑体" panose="02010609060101010101" charset="-122"/>
                <a:ea typeface="黑体" panose="02010609060101010101" charset="-122"/>
              </a:rPr>
              <a:t>读懂“虫性”和“人性”</a:t>
            </a:r>
            <a:endParaRPr lang="zh-CN" altLang="zh-CN" sz="4800" dirty="0">
              <a:solidFill>
                <a:srgbClr val="FF0000"/>
              </a:solidFill>
              <a:latin typeface="黑体" panose="02010609060101010101" charset="-122"/>
              <a:ea typeface="黑体" panose="02010609060101010101" charset="-122"/>
            </a:endParaRPr>
          </a:p>
          <a:p>
            <a:endParaRPr lang="zh-CN" altLang="en-US" dirty="0"/>
          </a:p>
        </p:txBody>
      </p:sp>
    </p:spTree>
    <p:extLst>
      <p:ext uri="{BB962C8B-B14F-4D97-AF65-F5344CB8AC3E}">
        <p14:creationId xmlns:p14="http://schemas.microsoft.com/office/powerpoint/2010/main" val="31333111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
          <p:cNvSpPr txBox="1"/>
          <p:nvPr/>
        </p:nvSpPr>
        <p:spPr>
          <a:xfrm>
            <a:off x="1199456" y="1124744"/>
            <a:ext cx="10225136" cy="2677656"/>
          </a:xfrm>
          <a:prstGeom prst="rect">
            <a:avLst/>
          </a:prstGeom>
          <a:noFill/>
          <a:ln w="12700">
            <a:solidFill>
              <a:schemeClr val="tx1"/>
            </a:solidFill>
          </a:ln>
        </p:spPr>
        <p:txBody>
          <a:bodyPr wrap="square" rtlCol="0">
            <a:spAutoFit/>
          </a:bodyPr>
          <a:lstStyle/>
          <a:p>
            <a:r>
              <a:rPr lang="en-US" altLang="zh-CN" sz="2800" dirty="0">
                <a:latin typeface="宋体" panose="02010600030101010101" pitchFamily="2" charset="-122"/>
                <a:ea typeface="宋体" panose="02010600030101010101" pitchFamily="2" charset="-122"/>
              </a:rPr>
              <a:t>   </a:t>
            </a:r>
            <a:r>
              <a:rPr lang="zh-CN" altLang="en-US" sz="2800" dirty="0">
                <a:latin typeface="黑体" panose="02010609060101010101" charset="-122"/>
                <a:ea typeface="黑体" panose="02010609060101010101" charset="-122"/>
              </a:rPr>
              <a:t> </a:t>
            </a:r>
            <a:r>
              <a:rPr lang="zh-CN" altLang="en-US" sz="2800" dirty="0">
                <a:latin typeface="黑体" panose="02010609060101010101" charset="-122"/>
                <a:ea typeface="黑体" panose="02010609060101010101" charset="-122"/>
                <a:cs typeface="楷体" panose="02010609060101010101" charset="-122"/>
              </a:rPr>
              <a:t>你们是把昆虫开膛破肚，而我是在它们活蹦乱跳的情况下进行研究；你们把昆虫变成一堆既可怖又可怜的东西，而我则使得人们喜欢它们；你们在酷刑室和碎石场里工作，而我是在蔚蓝的天空下，在鸣蝉的歌声中观察；你们用试剂测试蜂房和原生质，而我却研究本能的最高表现；</a:t>
            </a:r>
            <a:r>
              <a:rPr lang="zh-CN" altLang="en-US" sz="2800" dirty="0">
                <a:solidFill>
                  <a:srgbClr val="FF0000"/>
                </a:solidFill>
                <a:latin typeface="黑体" panose="02010609060101010101" charset="-122"/>
                <a:ea typeface="黑体" panose="02010609060101010101" charset="-122"/>
                <a:cs typeface="楷体" panose="02010609060101010101" charset="-122"/>
              </a:rPr>
              <a:t>你们探究死亡，而我却探究生命</a:t>
            </a:r>
            <a:r>
              <a:rPr lang="zh-CN" altLang="en-US" sz="2800" dirty="0">
                <a:latin typeface="黑体" panose="02010609060101010101" charset="-122"/>
                <a:ea typeface="黑体" panose="02010609060101010101" charset="-122"/>
                <a:cs typeface="楷体" panose="02010609060101010101" charset="-122"/>
              </a:rPr>
              <a:t>。</a:t>
            </a:r>
          </a:p>
          <a:p>
            <a:r>
              <a:rPr lang="zh-CN" altLang="en-US" sz="2800" dirty="0">
                <a:latin typeface="黑体" panose="02010609060101010101" charset="-122"/>
                <a:ea typeface="黑体" panose="02010609060101010101" charset="-122"/>
                <a:cs typeface="楷体" panose="02010609060101010101" charset="-122"/>
              </a:rPr>
              <a:t>                                       </a:t>
            </a:r>
            <a:r>
              <a:rPr lang="zh-CN" altLang="en-US" sz="2800" dirty="0">
                <a:latin typeface="黑体" panose="02010609060101010101" charset="-122"/>
                <a:ea typeface="黑体" panose="02010609060101010101" charset="-122"/>
                <a:cs typeface="楷体" panose="02010609060101010101" charset="-122"/>
                <a:sym typeface="+mn-ea"/>
              </a:rPr>
              <a:t>——法布尔</a:t>
            </a:r>
          </a:p>
        </p:txBody>
      </p:sp>
      <p:sp>
        <p:nvSpPr>
          <p:cNvPr id="14" name="文本框 2"/>
          <p:cNvSpPr txBox="1"/>
          <p:nvPr/>
        </p:nvSpPr>
        <p:spPr>
          <a:xfrm>
            <a:off x="1199456" y="4149080"/>
            <a:ext cx="10225136" cy="1384995"/>
          </a:xfrm>
          <a:prstGeom prst="rect">
            <a:avLst/>
          </a:prstGeom>
          <a:noFill/>
          <a:ln w="12700">
            <a:solidFill>
              <a:schemeClr val="tx1"/>
            </a:solidFill>
          </a:ln>
        </p:spPr>
        <p:txBody>
          <a:bodyPr wrap="square" rtlCol="0">
            <a:spAutoFit/>
          </a:bodyPr>
          <a:lstStyle/>
          <a:p>
            <a:r>
              <a:rPr lang="en-US" altLang="zh-CN" sz="2800" dirty="0">
                <a:latin typeface="宋体" panose="02010600030101010101" pitchFamily="2" charset="-122"/>
                <a:ea typeface="宋体" panose="02010600030101010101" pitchFamily="2" charset="-122"/>
              </a:rPr>
              <a:t>   </a:t>
            </a:r>
            <a:r>
              <a:rPr lang="en-US" altLang="zh-CN" sz="2800" dirty="0">
                <a:latin typeface="楷体" panose="02010609060101010101" charset="-122"/>
                <a:ea typeface="楷体" panose="02010609060101010101" charset="-122"/>
                <a:cs typeface="楷体" panose="02010609060101010101" charset="-122"/>
              </a:rPr>
              <a:t> </a:t>
            </a:r>
            <a:r>
              <a:rPr lang="zh-CN" altLang="en-US" sz="2800" dirty="0">
                <a:latin typeface="黑体" panose="02010609060101010101" charset="-122"/>
                <a:ea typeface="黑体" panose="02010609060101010101" charset="-122"/>
                <a:cs typeface="楷体" panose="02010609060101010101" charset="-122"/>
              </a:rPr>
              <a:t>这种</a:t>
            </a:r>
            <a:r>
              <a:rPr lang="zh-CN" altLang="en-US" sz="2800" dirty="0">
                <a:solidFill>
                  <a:srgbClr val="FF0000"/>
                </a:solidFill>
                <a:latin typeface="黑体" panose="02010609060101010101" charset="-122"/>
                <a:ea typeface="黑体" panose="02010609060101010101" charset="-122"/>
                <a:cs typeface="楷体" panose="02010609060101010101" charset="-122"/>
              </a:rPr>
              <a:t>敬畏生命的情怀</a:t>
            </a:r>
            <a:r>
              <a:rPr lang="zh-CN" altLang="en-US" sz="2800" dirty="0">
                <a:latin typeface="黑体" panose="02010609060101010101" charset="-122"/>
                <a:ea typeface="黑体" panose="02010609060101010101" charset="-122"/>
                <a:cs typeface="楷体" panose="02010609060101010101" charset="-122"/>
              </a:rPr>
              <a:t>，给《昆虫记》这部科学著作注入了灵魂和生气，使之成为“一部很有趣，也很有益的书”。</a:t>
            </a:r>
          </a:p>
          <a:p>
            <a:r>
              <a:rPr lang="zh-CN" altLang="en-US" sz="2800" dirty="0">
                <a:latin typeface="黑体" panose="02010609060101010101" charset="-122"/>
                <a:ea typeface="黑体" panose="02010609060101010101" charset="-122"/>
                <a:cs typeface="楷体" panose="02010609060101010101" charset="-122"/>
              </a:rPr>
              <a:t>                                      </a:t>
            </a:r>
            <a:r>
              <a:rPr lang="zh-CN" altLang="en-US" sz="2800" dirty="0">
                <a:latin typeface="黑体" panose="02010609060101010101" charset="-122"/>
                <a:ea typeface="黑体" panose="02010609060101010101" charset="-122"/>
                <a:cs typeface="楷体" panose="02010609060101010101" charset="-122"/>
                <a:sym typeface="+mn-ea"/>
              </a:rPr>
              <a:t>——</a:t>
            </a:r>
            <a:r>
              <a:rPr lang="zh-CN" altLang="en-US" sz="2800" dirty="0">
                <a:latin typeface="黑体" panose="02010609060101010101" charset="-122"/>
                <a:ea typeface="黑体" panose="02010609060101010101" charset="-122"/>
                <a:cs typeface="楷体" panose="02010609060101010101" charset="-122"/>
              </a:rPr>
              <a:t>鲁迅</a:t>
            </a:r>
          </a:p>
        </p:txBody>
      </p:sp>
    </p:spTree>
    <p:extLst>
      <p:ext uri="{BB962C8B-B14F-4D97-AF65-F5344CB8AC3E}">
        <p14:creationId xmlns:p14="http://schemas.microsoft.com/office/powerpoint/2010/main" val="309605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2"/>
          <p:cNvSpPr>
            <a:spLocks noGrp="1"/>
          </p:cNvSpPr>
          <p:nvPr/>
        </p:nvSpPr>
        <p:spPr>
          <a:xfrm>
            <a:off x="2783632" y="-26559"/>
            <a:ext cx="5184740" cy="1080547"/>
          </a:xfrm>
          <a:prstGeom prst="rect">
            <a:avLst/>
          </a:prstGeom>
          <a:noFill/>
          <a:ln w="12700" cmpd="sng">
            <a:noFill/>
            <a:prstDash val="solid"/>
          </a:ln>
        </p:spPr>
        <p:txBody>
          <a:bodyPr vert="horz" lIns="91440" tIns="45720" rIns="91440" bIns="45720" anchor="ctr" anchorCtr="0">
            <a:noAutofit/>
          </a:bodyPr>
          <a:lstStyle>
            <a:lvl1pPr marL="0" lvl="0" indent="0" algn="l" defTabSz="914400" eaLnBrk="1" fontAlgn="base" latinLnBrk="0" hangingPunct="1">
              <a:lnSpc>
                <a:spcPct val="100000"/>
              </a:lnSpc>
              <a:spcBef>
                <a:spcPct val="0"/>
              </a:spcBef>
              <a:spcAft>
                <a:spcPct val="0"/>
              </a:spcAft>
              <a:buNone/>
              <a:defRPr sz="2400" b="0" i="0" u="none" kern="1200" baseline="0">
                <a:solidFill>
                  <a:srgbClr val="000000"/>
                </a:solidFill>
                <a:latin typeface="+mj-lt"/>
                <a:ea typeface="+mj-ea"/>
                <a:cs typeface="+mj-cs"/>
              </a:defRPr>
            </a:lvl1pPr>
          </a:lstStyle>
          <a:p>
            <a:r>
              <a:rPr lang="zh-CN" altLang="en-US" sz="4800" dirty="0">
                <a:latin typeface="黑体" panose="02010609060101010101" charset="-122"/>
                <a:ea typeface="黑体" panose="02010609060101010101" charset="-122"/>
              </a:rPr>
              <a:t>（一）评价式批注</a:t>
            </a:r>
          </a:p>
        </p:txBody>
      </p:sp>
      <p:sp>
        <p:nvSpPr>
          <p:cNvPr id="10" name="文本框 2"/>
          <p:cNvSpPr txBox="1"/>
          <p:nvPr/>
        </p:nvSpPr>
        <p:spPr>
          <a:xfrm>
            <a:off x="201038" y="980728"/>
            <a:ext cx="11921648" cy="4183838"/>
          </a:xfrm>
          <a:prstGeom prst="rect">
            <a:avLst/>
          </a:prstGeom>
          <a:noFill/>
          <a:ln w="12700">
            <a:solidFill>
              <a:schemeClr val="tx1"/>
            </a:solidFill>
          </a:ln>
        </p:spPr>
        <p:txBody>
          <a:bodyPr wrap="square" rtlCol="0">
            <a:spAutoFit/>
          </a:bodyPr>
          <a:lstStyle/>
          <a:p>
            <a:pPr indent="400050" algn="just">
              <a:lnSpc>
                <a:spcPct val="125000"/>
              </a:lnSpc>
            </a:pPr>
            <a:r>
              <a:rPr lang="en-US" altLang="zh-CN" sz="2400" kern="100" dirty="0">
                <a:latin typeface="黑体" panose="02010609060101010101" charset="-122"/>
                <a:ea typeface="黑体" panose="02010609060101010101" charset="-122"/>
                <a:cs typeface="宋体" panose="02010600030101010101" pitchFamily="2" charset="-122"/>
              </a:rPr>
              <a:t> </a:t>
            </a:r>
            <a:r>
              <a:rPr lang="zh-CN" altLang="zh-CN" sz="2400" kern="100" dirty="0">
                <a:effectLst/>
                <a:latin typeface="黑体" panose="02010609060101010101" charset="-122"/>
                <a:ea typeface="黑体" panose="02010609060101010101" charset="-122"/>
                <a:cs typeface="宋体" panose="02010600030101010101" pitchFamily="2" charset="-122"/>
              </a:rPr>
              <a:t>它们不会自己寻找食物，不善于哺育儿女。即使有食物在手边，它们也必须依靠别人侍候它们的饮食，照料它们的家务。红蚂蚁如同捕猎奴隶的亚马逊人，偷别人的小孩来伺候自己的家族。</a:t>
            </a:r>
            <a:endParaRPr lang="en-US" altLang="zh-CN" sz="2400" kern="100" dirty="0">
              <a:effectLst/>
              <a:latin typeface="黑体" panose="02010609060101010101" charset="-122"/>
              <a:ea typeface="黑体" panose="02010609060101010101" charset="-122"/>
              <a:cs typeface="宋体" panose="02010600030101010101" pitchFamily="2" charset="-122"/>
            </a:endParaRPr>
          </a:p>
          <a:p>
            <a:pPr indent="400050" algn="just">
              <a:lnSpc>
                <a:spcPct val="125000"/>
              </a:lnSpc>
            </a:pPr>
            <a:r>
              <a:rPr lang="en-US" altLang="zh-CN" sz="2400" kern="100" dirty="0">
                <a:latin typeface="黑体" panose="02010609060101010101" charset="-122"/>
                <a:ea typeface="黑体" panose="02010609060101010101" charset="-122"/>
              </a:rPr>
              <a:t> ……</a:t>
            </a:r>
          </a:p>
          <a:p>
            <a:pPr indent="400050" algn="just">
              <a:lnSpc>
                <a:spcPct val="125000"/>
              </a:lnSpc>
            </a:pPr>
            <a:r>
              <a:rPr lang="en-US" altLang="zh-CN" sz="2400" kern="100" dirty="0">
                <a:effectLst/>
                <a:latin typeface="黑体" panose="02010609060101010101" charset="-122"/>
                <a:ea typeface="黑体" panose="02010609060101010101" charset="-122"/>
                <a:cs typeface="宋体" panose="02010600030101010101" pitchFamily="2" charset="-122"/>
              </a:rPr>
              <a:t> </a:t>
            </a:r>
            <a:r>
              <a:rPr lang="zh-CN" altLang="zh-CN" sz="2400" kern="100" dirty="0">
                <a:effectLst/>
                <a:latin typeface="黑体" panose="02010609060101010101" charset="-122"/>
                <a:ea typeface="黑体" panose="02010609060101010101" charset="-122"/>
                <a:cs typeface="宋体" panose="02010600030101010101" pitchFamily="2" charset="-122"/>
              </a:rPr>
              <a:t>这伙盗贼穿过花园，在远处的草地中忽隐忽现，从这个草堆窜到另一个，不停地搜寻。最终有只红蚂蚁发现了一个黑蚂蚁窝，于是，它们争先恐后地闯入黑蚂蚁的洞穴。黑蚂蚁为了保卫自己的下一代，拼死与红蚂蚁搏斗。最终的胜利总是属于红蚂蚁，它们快乐地带上战利品回家。</a:t>
            </a:r>
            <a:endParaRPr lang="zh-CN" altLang="zh-CN" sz="2400" kern="100" dirty="0">
              <a:effectLst/>
              <a:latin typeface="黑体" panose="02010609060101010101" charset="-122"/>
              <a:ea typeface="黑体" panose="02010609060101010101" charset="-122"/>
            </a:endParaRPr>
          </a:p>
          <a:p>
            <a:pPr indent="266700" algn="just">
              <a:lnSpc>
                <a:spcPct val="125000"/>
              </a:lnSpc>
            </a:pPr>
            <a:r>
              <a:rPr lang="en-US" altLang="zh-CN" sz="2400" kern="100" dirty="0">
                <a:effectLst/>
                <a:latin typeface="黑体" panose="02010609060101010101" charset="-122"/>
                <a:ea typeface="黑体" panose="02010609060101010101" charset="-122"/>
              </a:rPr>
              <a:t>                              </a:t>
            </a:r>
            <a:r>
              <a:rPr lang="zh-CN" altLang="zh-CN" sz="2400" kern="100" dirty="0">
                <a:effectLst/>
                <a:latin typeface="黑体" panose="02010609060101010101" charset="-122"/>
                <a:ea typeface="黑体" panose="02010609060101010101" charset="-122"/>
              </a:rPr>
              <a:t>（</a:t>
            </a:r>
            <a:r>
              <a:rPr lang="zh-CN" altLang="en-US" sz="2400" kern="100" dirty="0">
                <a:effectLst/>
                <a:latin typeface="黑体" panose="02010609060101010101" charset="-122"/>
                <a:ea typeface="黑体" panose="02010609060101010101" charset="-122"/>
              </a:rPr>
              <a:t>摘</a:t>
            </a:r>
            <a:r>
              <a:rPr lang="zh-CN" altLang="zh-CN" sz="2400" kern="100" dirty="0">
                <a:effectLst/>
                <a:latin typeface="黑体" panose="02010609060101010101" charset="-122"/>
                <a:ea typeface="黑体" panose="02010609060101010101" charset="-122"/>
              </a:rPr>
              <a:t>自《昆虫记》</a:t>
            </a:r>
            <a:r>
              <a:rPr lang="zh-CN" altLang="en-US" sz="2400" kern="100" dirty="0">
                <a:effectLst/>
                <a:latin typeface="黑体" panose="02010609060101010101" charset="-122"/>
                <a:ea typeface="黑体" panose="02010609060101010101" charset="-122"/>
              </a:rPr>
              <a:t>；</a:t>
            </a:r>
            <a:r>
              <a:rPr lang="zh-CN" altLang="zh-CN" sz="2400" kern="100" dirty="0">
                <a:effectLst/>
                <a:latin typeface="黑体" panose="02010609060101010101" charset="-122"/>
                <a:ea typeface="黑体" panose="02010609060101010101" charset="-122"/>
              </a:rPr>
              <a:t>新疆文化出版社</a:t>
            </a:r>
            <a:r>
              <a:rPr lang="zh-CN" altLang="en-US" sz="2400" kern="100" dirty="0">
                <a:effectLst/>
                <a:latin typeface="黑体" panose="02010609060101010101" charset="-122"/>
                <a:ea typeface="黑体" panose="02010609060101010101" charset="-122"/>
              </a:rPr>
              <a:t>；</a:t>
            </a:r>
            <a:r>
              <a:rPr lang="en-US" altLang="zh-CN" sz="2400" kern="100" dirty="0">
                <a:effectLst/>
                <a:latin typeface="黑体" panose="02010609060101010101" charset="-122"/>
                <a:ea typeface="黑体" panose="02010609060101010101" charset="-122"/>
              </a:rPr>
              <a:t>2020</a:t>
            </a:r>
            <a:r>
              <a:rPr lang="zh-CN" altLang="zh-CN" sz="2400" kern="100" dirty="0">
                <a:effectLst/>
                <a:latin typeface="黑体" panose="02010609060101010101" charset="-122"/>
                <a:ea typeface="黑体" panose="02010609060101010101" charset="-122"/>
              </a:rPr>
              <a:t>年</a:t>
            </a:r>
            <a:r>
              <a:rPr lang="en-US" altLang="zh-CN" sz="2400" kern="100" dirty="0">
                <a:effectLst/>
                <a:latin typeface="黑体" panose="02010609060101010101" charset="-122"/>
                <a:ea typeface="黑体" panose="02010609060101010101" charset="-122"/>
              </a:rPr>
              <a:t>4</a:t>
            </a:r>
            <a:r>
              <a:rPr lang="zh-CN" altLang="zh-CN" sz="2400" kern="100" dirty="0">
                <a:effectLst/>
                <a:latin typeface="黑体" panose="02010609060101010101" charset="-122"/>
                <a:ea typeface="黑体" panose="02010609060101010101" charset="-122"/>
              </a:rPr>
              <a:t>月）</a:t>
            </a:r>
          </a:p>
        </p:txBody>
      </p:sp>
      <p:sp>
        <p:nvSpPr>
          <p:cNvPr id="11" name="文本框 3"/>
          <p:cNvSpPr txBox="1"/>
          <p:nvPr/>
        </p:nvSpPr>
        <p:spPr>
          <a:xfrm>
            <a:off x="201038" y="5191287"/>
            <a:ext cx="11568608" cy="1015663"/>
          </a:xfrm>
          <a:prstGeom prst="rect">
            <a:avLst/>
          </a:prstGeom>
          <a:noFill/>
        </p:spPr>
        <p:txBody>
          <a:bodyPr wrap="square" rtlCol="0">
            <a:spAutoFit/>
          </a:bodyPr>
          <a:lstStyle/>
          <a:p>
            <a:r>
              <a:rPr lang="en-US" altLang="zh-CN" sz="2800" dirty="0">
                <a:latin typeface="宋体" panose="02010600030101010101" pitchFamily="2" charset="-122"/>
                <a:ea typeface="宋体" panose="02010600030101010101" pitchFamily="2" charset="-122"/>
                <a:sym typeface="+mn-ea"/>
              </a:rPr>
              <a:t>    </a:t>
            </a:r>
            <a:r>
              <a:rPr lang="zh-CN" altLang="en-US" sz="3200" b="1" dirty="0">
                <a:solidFill>
                  <a:srgbClr val="0070C0"/>
                </a:solidFill>
                <a:latin typeface="黑体" panose="02010609060101010101" charset="-122"/>
                <a:ea typeface="黑体" panose="02010609060101010101" charset="-122"/>
                <a:sym typeface="+mn-ea"/>
              </a:rPr>
              <a:t>阅读以上两个文段，谈谈对黑蚂蚁和红蚂蚁的</a:t>
            </a:r>
            <a:r>
              <a:rPr lang="zh-CN" altLang="en-US" sz="3200" b="1" dirty="0">
                <a:solidFill>
                  <a:srgbClr val="0000FF"/>
                </a:solidFill>
                <a:latin typeface="黑体" panose="02010609060101010101" charset="-122"/>
                <a:ea typeface="黑体" panose="02010609060101010101" charset="-122"/>
                <a:sym typeface="+mn-ea"/>
              </a:rPr>
              <a:t>评价</a:t>
            </a:r>
            <a:r>
              <a:rPr lang="zh-CN" altLang="en-US" sz="3200" b="1" dirty="0">
                <a:solidFill>
                  <a:srgbClr val="0070C0"/>
                </a:solidFill>
                <a:latin typeface="黑体" panose="02010609060101010101" charset="-122"/>
                <a:ea typeface="黑体" panose="02010609060101010101" charset="-122"/>
                <a:sym typeface="+mn-ea"/>
              </a:rPr>
              <a:t>吗？</a:t>
            </a:r>
            <a:endParaRPr lang="zh-CN" altLang="en-US" sz="3200" b="1" dirty="0">
              <a:solidFill>
                <a:srgbClr val="0070C0"/>
              </a:solidFill>
              <a:latin typeface="黑体" panose="02010609060101010101" charset="-122"/>
              <a:ea typeface="黑体" panose="02010609060101010101" charset="-122"/>
            </a:endParaRPr>
          </a:p>
          <a:p>
            <a:endParaRPr lang="zh-CN" altLang="en-US" sz="2800" dirty="0">
              <a:solidFill>
                <a:srgbClr val="0070C0"/>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272319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p:nvPr/>
        </p:nvSpPr>
        <p:spPr>
          <a:xfrm>
            <a:off x="409949" y="1826082"/>
            <a:ext cx="9010436" cy="2246769"/>
          </a:xfrm>
          <a:prstGeom prst="rect">
            <a:avLst/>
          </a:prstGeom>
          <a:noFill/>
          <a:ln w="12700">
            <a:solidFill>
              <a:schemeClr val="tx1"/>
            </a:solidFill>
          </a:ln>
        </p:spPr>
        <p:txBody>
          <a:bodyPr wrap="square" rtlCol="0">
            <a:spAutoFit/>
          </a:bodyPr>
          <a:lstStyle/>
          <a:p>
            <a:pPr indent="400050" algn="just">
              <a:lnSpc>
                <a:spcPct val="125000"/>
              </a:lnSpc>
            </a:pPr>
            <a:r>
              <a:rPr lang="en-US" altLang="zh-CN" sz="2800" kern="100" dirty="0">
                <a:effectLst/>
                <a:latin typeface="黑体" panose="02010609060101010101" charset="-122"/>
                <a:ea typeface="黑体" panose="02010609060101010101" charset="-122"/>
                <a:cs typeface="宋体" panose="02010600030101010101" pitchFamily="2" charset="-122"/>
              </a:rPr>
              <a:t>  </a:t>
            </a:r>
            <a:r>
              <a:rPr lang="zh-CN" altLang="zh-CN" sz="2800" kern="100" dirty="0">
                <a:effectLst/>
                <a:latin typeface="黑体" panose="02010609060101010101" charset="-122"/>
                <a:ea typeface="黑体" panose="02010609060101010101" charset="-122"/>
                <a:cs typeface="宋体" panose="02010600030101010101" pitchFamily="2" charset="-122"/>
              </a:rPr>
              <a:t>它们不会自己寻找食物，不善于哺育儿女。即使有食物在手边，它们也必须依靠别人侍候它们的饮食，照料它们的家务。红蚂蚁如同捕猎奴隶的亚马逊人，偷别人的小孩来伺候自己的家族。</a:t>
            </a:r>
            <a:r>
              <a:rPr lang="en-US" altLang="zh-CN" sz="2800" kern="100" dirty="0">
                <a:latin typeface="黑体" panose="02010609060101010101" charset="-122"/>
                <a:ea typeface="黑体" panose="02010609060101010101" charset="-122"/>
                <a:cs typeface="Times New Roman" panose="02020603050405020304" pitchFamily="18" charset="0"/>
              </a:rPr>
              <a:t>                    </a:t>
            </a:r>
            <a:endParaRPr lang="zh-CN" altLang="en-US" sz="2800" dirty="0">
              <a:latin typeface="黑体" panose="02010609060101010101" charset="-122"/>
              <a:ea typeface="黑体" panose="02010609060101010101" charset="-122"/>
              <a:cs typeface="楷体" panose="02010609060101010101" charset="-122"/>
            </a:endParaRPr>
          </a:p>
        </p:txBody>
      </p:sp>
      <p:sp>
        <p:nvSpPr>
          <p:cNvPr id="4" name="文本框 4"/>
          <p:cNvSpPr txBox="1"/>
          <p:nvPr/>
        </p:nvSpPr>
        <p:spPr>
          <a:xfrm>
            <a:off x="409949" y="4234277"/>
            <a:ext cx="9180917" cy="2031325"/>
          </a:xfrm>
          <a:prstGeom prst="rect">
            <a:avLst/>
          </a:prstGeom>
          <a:noFill/>
        </p:spPr>
        <p:txBody>
          <a:bodyPr wrap="square" rtlCol="0">
            <a:spAutoFit/>
          </a:bodyPr>
          <a:lstStyle/>
          <a:p>
            <a:pPr>
              <a:lnSpc>
                <a:spcPct val="150000"/>
              </a:lnSpc>
            </a:pPr>
            <a:r>
              <a:rPr lang="en-US" altLang="zh-CN" sz="2800" dirty="0">
                <a:latin typeface="宋体" panose="02010600030101010101" pitchFamily="2" charset="-122"/>
                <a:ea typeface="宋体" panose="02010600030101010101" pitchFamily="2" charset="-122"/>
              </a:rPr>
              <a:t>  </a:t>
            </a:r>
            <a:r>
              <a:rPr lang="en-US" altLang="zh-CN" sz="2800" b="1" dirty="0">
                <a:latin typeface="宋体" panose="02010600030101010101" pitchFamily="2" charset="-122"/>
                <a:ea typeface="宋体" panose="02010600030101010101" pitchFamily="2" charset="-122"/>
              </a:rPr>
              <a:t>  </a:t>
            </a:r>
            <a:r>
              <a:rPr lang="zh-CN" altLang="en-US" sz="2800" b="1" dirty="0">
                <a:latin typeface="黑体" panose="02010609060101010101" charset="-122"/>
                <a:ea typeface="黑体" panose="02010609060101010101" charset="-122"/>
              </a:rPr>
              <a:t>点评红蚂蚁：</a:t>
            </a:r>
            <a:r>
              <a:rPr lang="zh-CN" altLang="en-US" sz="2800" dirty="0">
                <a:solidFill>
                  <a:srgbClr val="FF0000"/>
                </a:solidFill>
                <a:latin typeface="黑体" panose="02010609060101010101" charset="-122"/>
                <a:ea typeface="黑体" panose="02010609060101010101" charset="-122"/>
              </a:rPr>
              <a:t>这真是群懒惰残忍、霸道放肆的家伙，身体虽红如暖阳，内心却暗如煤洞，同为蚁族，相煎何急啊！</a:t>
            </a:r>
          </a:p>
        </p:txBody>
      </p:sp>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7512" y="220541"/>
            <a:ext cx="1916596" cy="1444115"/>
          </a:xfrm>
          <a:prstGeom prst="rect">
            <a:avLst/>
          </a:prstGeom>
        </p:spPr>
      </p:pic>
    </p:spTree>
    <p:extLst>
      <p:ext uri="{BB962C8B-B14F-4D97-AF65-F5344CB8AC3E}">
        <p14:creationId xmlns:p14="http://schemas.microsoft.com/office/powerpoint/2010/main" val="383895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3"/>
          <p:cNvSpPr txBox="1"/>
          <p:nvPr/>
        </p:nvSpPr>
        <p:spPr>
          <a:xfrm>
            <a:off x="444920" y="3785324"/>
            <a:ext cx="10164063" cy="1815882"/>
          </a:xfrm>
          <a:prstGeom prst="rect">
            <a:avLst/>
          </a:prstGeom>
          <a:noFill/>
        </p:spPr>
        <p:txBody>
          <a:bodyPr wrap="square" rtlCol="0">
            <a:spAutoFit/>
          </a:bodyPr>
          <a:lstStyle/>
          <a:p>
            <a:r>
              <a:rPr lang="en-US" altLang="zh-CN" sz="2800" dirty="0">
                <a:latin typeface="宋体" panose="02010600030101010101" pitchFamily="2" charset="-122"/>
                <a:ea typeface="宋体" panose="02010600030101010101" pitchFamily="2" charset="-122"/>
                <a:sym typeface="+mn-ea"/>
              </a:rPr>
              <a:t>    </a:t>
            </a:r>
            <a:r>
              <a:rPr lang="zh-CN" altLang="en-US" sz="2800" b="1" dirty="0">
                <a:latin typeface="黑体" panose="02010609060101010101" charset="-122"/>
                <a:ea typeface="黑体" panose="02010609060101010101" charset="-122"/>
                <a:sym typeface="+mn-ea"/>
              </a:rPr>
              <a:t>点评黑蚂蚁</a:t>
            </a:r>
            <a:r>
              <a:rPr lang="zh-CN" altLang="en-US" sz="2800" dirty="0">
                <a:latin typeface="黑体" panose="02010609060101010101" charset="-122"/>
                <a:ea typeface="黑体" panose="02010609060101010101" charset="-122"/>
                <a:sym typeface="+mn-ea"/>
              </a:rPr>
              <a:t>：</a:t>
            </a:r>
            <a:r>
              <a:rPr lang="zh-CN" altLang="en-US" sz="2800" dirty="0">
                <a:solidFill>
                  <a:srgbClr val="FF0000"/>
                </a:solidFill>
                <a:latin typeface="黑体" panose="02010609060101010101" charset="-122"/>
                <a:ea typeface="黑体" panose="02010609060101010101" charset="-122"/>
                <a:sym typeface="+mn-ea"/>
              </a:rPr>
              <a:t>失去爱子的黑蚂蚁真是可怜，注定要在深重忏悔中度过余生，也许它们会痛定思痛，日夜操练、枕戈待旦，有朝一日将红蚁杀个片甲不留，一雪耻辱！    </a:t>
            </a:r>
          </a:p>
          <a:p>
            <a:endParaRPr lang="zh-CN" altLang="en-US" sz="2800" dirty="0">
              <a:solidFill>
                <a:srgbClr val="FF0000"/>
              </a:solidFill>
              <a:latin typeface="宋体" panose="02010600030101010101" pitchFamily="2" charset="-122"/>
              <a:ea typeface="宋体" panose="02010600030101010101" pitchFamily="2" charset="-122"/>
              <a:sym typeface="+mn-ea"/>
            </a:endParaRPr>
          </a:p>
        </p:txBody>
      </p:sp>
      <p:sp>
        <p:nvSpPr>
          <p:cNvPr id="6" name="TextBox 5"/>
          <p:cNvSpPr txBox="1"/>
          <p:nvPr/>
        </p:nvSpPr>
        <p:spPr>
          <a:xfrm>
            <a:off x="347843" y="1171557"/>
            <a:ext cx="10261140" cy="2246769"/>
          </a:xfrm>
          <a:prstGeom prst="rect">
            <a:avLst/>
          </a:prstGeom>
          <a:noFill/>
          <a:ln w="3175">
            <a:solidFill>
              <a:schemeClr val="tx1"/>
            </a:solidFill>
          </a:ln>
        </p:spPr>
        <p:txBody>
          <a:bodyPr wrap="square" rtlCol="0">
            <a:spAutoFit/>
          </a:bodyPr>
          <a:lstStyle/>
          <a:p>
            <a:r>
              <a:rPr lang="en-US" altLang="zh-CN" sz="2800" kern="100" dirty="0">
                <a:effectLst/>
                <a:latin typeface="黑体" panose="02010609060101010101" charset="-122"/>
                <a:ea typeface="黑体" panose="02010609060101010101" charset="-122"/>
                <a:cs typeface="宋体" panose="02010600030101010101" pitchFamily="2" charset="-122"/>
              </a:rPr>
              <a:t>    </a:t>
            </a:r>
            <a:r>
              <a:rPr lang="zh-CN" altLang="zh-CN" sz="2800" kern="100" dirty="0">
                <a:effectLst/>
                <a:latin typeface="黑体" panose="02010609060101010101" charset="-122"/>
                <a:ea typeface="黑体" panose="02010609060101010101" charset="-122"/>
                <a:cs typeface="宋体" panose="02010600030101010101" pitchFamily="2" charset="-122"/>
              </a:rPr>
              <a:t>这伙盗贼穿过花园，在远处的草地中忽隐忽现，从这个草堆窜到另一个，不停地搜寻。最终有只红蚂蚁发现了一个黑蚂蚁窝，于是，它们争先恐后地闯入黑蚂蚁的洞穴。黑蚂蚁为了保卫自己的下一代，拼死与红蚂蚁搏斗。最终的胜利总是属于红蚂蚁，它们快乐地带上战利品回家。</a:t>
            </a:r>
            <a:endParaRPr lang="zh-CN" altLang="zh-CN" sz="2800" kern="100" dirty="0">
              <a:effectLst/>
              <a:latin typeface="黑体" panose="02010609060101010101" charset="-122"/>
              <a:ea typeface="黑体" panose="02010609060101010101" charset="-122"/>
            </a:endParaRPr>
          </a:p>
        </p:txBody>
      </p:sp>
    </p:spTree>
    <p:extLst>
      <p:ext uri="{BB962C8B-B14F-4D97-AF65-F5344CB8AC3E}">
        <p14:creationId xmlns:p14="http://schemas.microsoft.com/office/powerpoint/2010/main" val="3959750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p:nvPr/>
        </p:nvSpPr>
        <p:spPr>
          <a:xfrm>
            <a:off x="407368" y="692696"/>
            <a:ext cx="9754354" cy="3108543"/>
          </a:xfrm>
          <a:prstGeom prst="rect">
            <a:avLst/>
          </a:prstGeom>
          <a:noFill/>
          <a:ln w="12700">
            <a:solidFill>
              <a:schemeClr val="tx1"/>
            </a:solidFill>
          </a:ln>
        </p:spPr>
        <p:txBody>
          <a:bodyPr wrap="square" rtlCol="0">
            <a:spAutoFit/>
          </a:bodyPr>
          <a:lstStyle/>
          <a:p>
            <a:r>
              <a:rPr lang="en-US" altLang="zh-CN" sz="2800" dirty="0">
                <a:latin typeface="宋体" panose="02010600030101010101" pitchFamily="2" charset="-122"/>
                <a:ea typeface="宋体" panose="02010600030101010101" pitchFamily="2" charset="-122"/>
              </a:rPr>
              <a:t>   </a:t>
            </a:r>
            <a:r>
              <a:rPr lang="en-US" altLang="zh-CN" sz="2800" dirty="0">
                <a:latin typeface="楷体" panose="02010609060101010101" charset="-122"/>
                <a:ea typeface="楷体" panose="02010609060101010101" charset="-122"/>
                <a:cs typeface="楷体" panose="02010609060101010101" charset="-122"/>
              </a:rPr>
              <a:t> </a:t>
            </a:r>
            <a:r>
              <a:rPr lang="zh-CN" altLang="en-US" sz="2400" dirty="0">
                <a:latin typeface="黑体" panose="02010609060101010101" charset="-122"/>
                <a:ea typeface="黑体" panose="02010609060101010101" charset="-122"/>
                <a:cs typeface="楷体" panose="02010609060101010101" charset="-122"/>
              </a:rPr>
              <a:t>……他们终于找到了黑蚂蚁的巢穴，就长驱直入地进入到小蚂蚁的卧室里，把它们抱出了巢。在巢内，红蚂蚁和黑蚂蚁有过一番激烈的厮杀，最终黑蚂蚁败下阵来，无可奈何地让强盗们把自己的孩子抢走。</a:t>
            </a:r>
          </a:p>
          <a:p>
            <a:endParaRPr lang="zh-CN" altLang="en-US" sz="2400" dirty="0">
              <a:latin typeface="黑体" panose="02010609060101010101" charset="-122"/>
              <a:ea typeface="黑体" panose="02010609060101010101" charset="-122"/>
              <a:cs typeface="楷体" panose="02010609060101010101" charset="-122"/>
            </a:endParaRPr>
          </a:p>
          <a:p>
            <a:r>
              <a:rPr lang="zh-CN" altLang="en-US" sz="2400" dirty="0">
                <a:latin typeface="黑体" panose="02010609060101010101" charset="-122"/>
                <a:ea typeface="黑体" panose="02010609060101010101" charset="-122"/>
                <a:cs typeface="楷体" panose="02010609060101010101" charset="-122"/>
              </a:rPr>
              <a:t>     ……在一块废墟上，有一处地方是红蚂蚁的山寨。红蚂蚁是一种既不会抚育儿女也不会出去寻找食物的蚂蚁。它们为了生存，只好用不道德的办法去掠夺黑蚂蚁的儿女，把它们养在自己家里，将来这些被他们占为己有的蚂蚁就永远沦为了奴隶。</a:t>
            </a:r>
          </a:p>
        </p:txBody>
      </p:sp>
      <p:sp>
        <p:nvSpPr>
          <p:cNvPr id="3" name="文本框 3"/>
          <p:cNvSpPr txBox="1"/>
          <p:nvPr/>
        </p:nvSpPr>
        <p:spPr>
          <a:xfrm>
            <a:off x="407368" y="3801239"/>
            <a:ext cx="10230867" cy="954107"/>
          </a:xfrm>
          <a:prstGeom prst="rect">
            <a:avLst/>
          </a:prstGeom>
          <a:noFill/>
        </p:spPr>
        <p:txBody>
          <a:bodyPr wrap="square" rtlCol="0">
            <a:spAutoFit/>
          </a:bodyPr>
          <a:lstStyle/>
          <a:p>
            <a:r>
              <a:rPr lang="en-US" altLang="zh-CN" sz="2800" dirty="0">
                <a:latin typeface="宋体" panose="02010600030101010101" pitchFamily="2" charset="-122"/>
                <a:ea typeface="宋体" panose="02010600030101010101" pitchFamily="2" charset="-122"/>
                <a:sym typeface="+mn-ea"/>
              </a:rPr>
              <a:t>    </a:t>
            </a:r>
            <a:r>
              <a:rPr lang="zh-CN" altLang="en-US" sz="2800" dirty="0">
                <a:solidFill>
                  <a:srgbClr val="0070C0"/>
                </a:solidFill>
                <a:latin typeface="黑体" panose="02010609060101010101" charset="-122"/>
                <a:ea typeface="黑体" panose="02010609060101010101" charset="-122"/>
                <a:sym typeface="+mn-ea"/>
              </a:rPr>
              <a:t>阅读以上文段，请你从</a:t>
            </a:r>
            <a:r>
              <a:rPr lang="zh-CN" altLang="en-US" sz="2800" dirty="0">
                <a:solidFill>
                  <a:srgbClr val="0000FF"/>
                </a:solidFill>
                <a:latin typeface="黑体" panose="02010609060101010101" charset="-122"/>
                <a:ea typeface="黑体" panose="02010609060101010101" charset="-122"/>
                <a:sym typeface="+mn-ea"/>
              </a:rPr>
              <a:t>修辞及写法角度</a:t>
            </a:r>
            <a:r>
              <a:rPr lang="zh-CN" altLang="en-US" sz="2800" dirty="0">
                <a:solidFill>
                  <a:srgbClr val="0070C0"/>
                </a:solidFill>
                <a:latin typeface="黑体" panose="02010609060101010101" charset="-122"/>
                <a:ea typeface="黑体" panose="02010609060101010101" charset="-122"/>
                <a:sym typeface="+mn-ea"/>
              </a:rPr>
              <a:t>进行评价。</a:t>
            </a:r>
          </a:p>
          <a:p>
            <a:endParaRPr lang="zh-CN" altLang="en-US" sz="2800" dirty="0">
              <a:solidFill>
                <a:srgbClr val="0070C0"/>
              </a:solidFill>
              <a:latin typeface="宋体" panose="02010600030101010101" pitchFamily="2" charset="-122"/>
              <a:ea typeface="宋体" panose="02010600030101010101" pitchFamily="2" charset="-122"/>
              <a:sym typeface="+mn-ea"/>
            </a:endParaRPr>
          </a:p>
        </p:txBody>
      </p:sp>
      <p:sp>
        <p:nvSpPr>
          <p:cNvPr id="4" name="文本框 4"/>
          <p:cNvSpPr txBox="1"/>
          <p:nvPr/>
        </p:nvSpPr>
        <p:spPr>
          <a:xfrm>
            <a:off x="458620" y="4383107"/>
            <a:ext cx="9920605" cy="1815882"/>
          </a:xfrm>
          <a:prstGeom prst="rect">
            <a:avLst/>
          </a:prstGeom>
          <a:noFill/>
        </p:spPr>
        <p:txBody>
          <a:bodyPr wrap="square" rtlCol="0">
            <a:spAutoFit/>
          </a:bodyPr>
          <a:lstStyle/>
          <a:p>
            <a:r>
              <a:rPr lang="zh-CN" altLang="en-US" sz="2800" dirty="0">
                <a:latin typeface="黑体" panose="02010609060101010101" charset="-122"/>
                <a:ea typeface="黑体" panose="02010609060101010101" charset="-122"/>
              </a:rPr>
              <a:t>示例：</a:t>
            </a:r>
            <a:endParaRPr lang="en-US" altLang="zh-CN" sz="2800" dirty="0">
              <a:latin typeface="黑体" panose="02010609060101010101" charset="-122"/>
              <a:ea typeface="黑体" panose="02010609060101010101" charset="-122"/>
            </a:endParaRPr>
          </a:p>
          <a:p>
            <a:r>
              <a:rPr lang="zh-CN" altLang="en-US" sz="2800" dirty="0">
                <a:solidFill>
                  <a:srgbClr val="FF0000"/>
                </a:solidFill>
                <a:latin typeface="黑体" panose="02010609060101010101" charset="-122"/>
                <a:ea typeface="黑体" panose="02010609060101010101" charset="-122"/>
              </a:rPr>
              <a:t>    </a:t>
            </a:r>
            <a:r>
              <a:rPr lang="zh-CN" altLang="en-US" sz="2800" dirty="0">
                <a:solidFill>
                  <a:srgbClr val="0000FF"/>
                </a:solidFill>
                <a:latin typeface="黑体" panose="02010609060101010101" charset="-122"/>
                <a:ea typeface="黑体" panose="02010609060101010101" charset="-122"/>
              </a:rPr>
              <a:t>作者以</a:t>
            </a:r>
            <a:r>
              <a:rPr lang="zh-CN" altLang="en-US" sz="2800" dirty="0">
                <a:solidFill>
                  <a:srgbClr val="FF0000"/>
                </a:solidFill>
                <a:latin typeface="黑体" panose="02010609060101010101" charset="-122"/>
                <a:ea typeface="黑体" panose="02010609060101010101" charset="-122"/>
              </a:rPr>
              <a:t>拟人</a:t>
            </a:r>
            <a:r>
              <a:rPr lang="zh-CN" altLang="en-US" sz="2800" dirty="0">
                <a:solidFill>
                  <a:srgbClr val="0000FF"/>
                </a:solidFill>
                <a:latin typeface="黑体" panose="02010609060101010101" charset="-122"/>
                <a:ea typeface="黑体" panose="02010609060101010101" charset="-122"/>
              </a:rPr>
              <a:t>修辞手法，赋予虫儿以</a:t>
            </a:r>
            <a:r>
              <a:rPr lang="zh-CN" altLang="en-US" sz="2800" dirty="0">
                <a:solidFill>
                  <a:srgbClr val="FF0000"/>
                </a:solidFill>
                <a:latin typeface="黑体" panose="02010609060101010101" charset="-122"/>
                <a:ea typeface="黑体" panose="02010609060101010101" charset="-122"/>
              </a:rPr>
              <a:t>人性</a:t>
            </a:r>
            <a:r>
              <a:rPr lang="zh-CN" altLang="en-US" sz="2800" dirty="0">
                <a:solidFill>
                  <a:srgbClr val="0000FF"/>
                </a:solidFill>
                <a:latin typeface="黑体" panose="02010609060101010101" charset="-122"/>
                <a:ea typeface="黑体" panose="02010609060101010101" charset="-122"/>
              </a:rPr>
              <a:t>，生动刻画出</a:t>
            </a:r>
            <a:r>
              <a:rPr lang="zh-CN" altLang="en-US" sz="2800" dirty="0">
                <a:solidFill>
                  <a:srgbClr val="FF0000"/>
                </a:solidFill>
                <a:latin typeface="黑体" panose="02010609060101010101" charset="-122"/>
                <a:ea typeface="黑体" panose="02010609060101010101" charset="-122"/>
              </a:rPr>
              <a:t>红蚂蚁的跋扈与黑蚂蚁的无奈，</a:t>
            </a:r>
            <a:r>
              <a:rPr lang="zh-CN" altLang="en-US" sz="2800" dirty="0">
                <a:solidFill>
                  <a:srgbClr val="0000FF"/>
                </a:solidFill>
                <a:latin typeface="黑体" panose="02010609060101010101" charset="-122"/>
                <a:ea typeface="黑体" panose="02010609060101010101" charset="-122"/>
              </a:rPr>
              <a:t>表达了作者对昆虫界</a:t>
            </a:r>
            <a:r>
              <a:rPr lang="zh-CN" altLang="en-US" sz="2800" dirty="0">
                <a:solidFill>
                  <a:srgbClr val="FF0000"/>
                </a:solidFill>
                <a:latin typeface="黑体" panose="02010609060101010101" charset="-122"/>
                <a:ea typeface="黑体" panose="02010609060101010101" charset="-122"/>
              </a:rPr>
              <a:t>强取者的愤懑、弱小者的怜悯。</a:t>
            </a:r>
          </a:p>
        </p:txBody>
      </p:sp>
    </p:spTree>
    <p:extLst>
      <p:ext uri="{BB962C8B-B14F-4D97-AF65-F5344CB8AC3E}">
        <p14:creationId xmlns:p14="http://schemas.microsoft.com/office/powerpoint/2010/main" val="34726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p:nvPr/>
        </p:nvSpPr>
        <p:spPr>
          <a:xfrm>
            <a:off x="569487" y="2298489"/>
            <a:ext cx="9058910" cy="1754326"/>
          </a:xfrm>
          <a:prstGeom prst="rect">
            <a:avLst/>
          </a:prstGeom>
          <a:noFill/>
        </p:spPr>
        <p:txBody>
          <a:bodyPr wrap="square" rtlCol="0">
            <a:spAutoFit/>
          </a:bodyPr>
          <a:lstStyle/>
          <a:p>
            <a:pPr>
              <a:lnSpc>
                <a:spcPct val="150000"/>
              </a:lnSpc>
            </a:pPr>
            <a:r>
              <a:rPr lang="en-US" altLang="zh-CN" sz="3600" dirty="0">
                <a:latin typeface="黑体" panose="02010609060101010101" charset="-122"/>
                <a:ea typeface="黑体" panose="02010609060101010101" charset="-122"/>
              </a:rPr>
              <a:t>    </a:t>
            </a:r>
            <a:r>
              <a:rPr lang="zh-CN" altLang="en-US" sz="3600" b="1" dirty="0">
                <a:solidFill>
                  <a:srgbClr val="C00000"/>
                </a:solidFill>
                <a:latin typeface="黑体" panose="02010609060101010101" charset="-122"/>
                <a:ea typeface="黑体" panose="02010609060101010101" charset="-122"/>
              </a:rPr>
              <a:t>评价式批注法：</a:t>
            </a:r>
            <a:r>
              <a:rPr lang="zh-CN" altLang="en-US" sz="3600" dirty="0">
                <a:latin typeface="黑体" panose="02010609060101010101" charset="-122"/>
                <a:ea typeface="黑体" panose="02010609060101010101" charset="-122"/>
              </a:rPr>
              <a:t>对文章中某一人或物的</a:t>
            </a:r>
            <a:r>
              <a:rPr lang="zh-CN" altLang="en-US" sz="3600" dirty="0">
                <a:solidFill>
                  <a:srgbClr val="0000FF"/>
                </a:solidFill>
                <a:latin typeface="黑体" panose="02010609060101010101" charset="-122"/>
                <a:ea typeface="黑体" panose="02010609060101010101" charset="-122"/>
              </a:rPr>
              <a:t>性格品质</a:t>
            </a:r>
            <a:r>
              <a:rPr lang="zh-CN" altLang="en-US" sz="3600" dirty="0">
                <a:latin typeface="黑体" panose="02010609060101010101" charset="-122"/>
                <a:ea typeface="黑体" panose="02010609060101010101" charset="-122"/>
              </a:rPr>
              <a:t>，某一</a:t>
            </a:r>
            <a:r>
              <a:rPr lang="zh-CN" altLang="en-US" sz="3600" dirty="0">
                <a:solidFill>
                  <a:srgbClr val="0000FF"/>
                </a:solidFill>
                <a:latin typeface="黑体" panose="02010609060101010101" charset="-122"/>
                <a:ea typeface="黑体" panose="02010609060101010101" charset="-122"/>
              </a:rPr>
              <a:t>修辞</a:t>
            </a:r>
            <a:r>
              <a:rPr lang="zh-CN" altLang="en-US" sz="3600" dirty="0">
                <a:latin typeface="黑体" panose="02010609060101010101" charset="-122"/>
                <a:ea typeface="黑体" panose="02010609060101010101" charset="-122"/>
              </a:rPr>
              <a:t>和某一</a:t>
            </a:r>
            <a:r>
              <a:rPr lang="zh-CN" altLang="en-US" sz="3600" dirty="0">
                <a:solidFill>
                  <a:srgbClr val="0000FF"/>
                </a:solidFill>
                <a:latin typeface="黑体" panose="02010609060101010101" charset="-122"/>
                <a:ea typeface="黑体" panose="02010609060101010101" charset="-122"/>
              </a:rPr>
              <a:t>写法</a:t>
            </a:r>
            <a:r>
              <a:rPr lang="zh-CN" altLang="en-US" sz="3600" dirty="0">
                <a:latin typeface="黑体" panose="02010609060101010101" charset="-122"/>
                <a:ea typeface="黑体" panose="02010609060101010101" charset="-122"/>
              </a:rPr>
              <a:t>进行</a:t>
            </a:r>
            <a:r>
              <a:rPr lang="zh-CN" altLang="en-US" sz="3600" dirty="0">
                <a:solidFill>
                  <a:srgbClr val="0000FF"/>
                </a:solidFill>
                <a:latin typeface="黑体" panose="02010609060101010101" charset="-122"/>
                <a:ea typeface="黑体" panose="02010609060101010101" charset="-122"/>
              </a:rPr>
              <a:t>评价</a:t>
            </a:r>
            <a:r>
              <a:rPr lang="zh-CN" altLang="en-US" sz="3600" dirty="0">
                <a:latin typeface="黑体" panose="02010609060101010101" charset="-122"/>
                <a:ea typeface="黑体" panose="02010609060101010101" charset="-122"/>
              </a:rPr>
              <a:t>。</a:t>
            </a:r>
          </a:p>
        </p:txBody>
      </p:sp>
    </p:spTree>
    <p:extLst>
      <p:ext uri="{BB962C8B-B14F-4D97-AF65-F5344CB8AC3E}">
        <p14:creationId xmlns:p14="http://schemas.microsoft.com/office/powerpoint/2010/main" val="4407087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09988" y="563105"/>
            <a:ext cx="5109091" cy="830997"/>
          </a:xfrm>
          <a:prstGeom prst="rect">
            <a:avLst/>
          </a:prstGeom>
        </p:spPr>
        <p:txBody>
          <a:bodyPr wrap="none">
            <a:spAutoFit/>
          </a:bodyPr>
          <a:lstStyle/>
          <a:p>
            <a:r>
              <a:rPr lang="zh-CN" altLang="en-US" sz="4800" dirty="0">
                <a:latin typeface="黑体" panose="02010609060101010101" charset="-122"/>
                <a:ea typeface="黑体" panose="02010609060101010101" charset="-122"/>
              </a:rPr>
              <a:t>（二）赏析式批注</a:t>
            </a:r>
          </a:p>
        </p:txBody>
      </p:sp>
      <p:sp>
        <p:nvSpPr>
          <p:cNvPr id="3" name="文本框 2"/>
          <p:cNvSpPr txBox="1"/>
          <p:nvPr/>
        </p:nvSpPr>
        <p:spPr>
          <a:xfrm>
            <a:off x="201676" y="1933197"/>
            <a:ext cx="10450826" cy="2246769"/>
          </a:xfrm>
          <a:prstGeom prst="rect">
            <a:avLst/>
          </a:prstGeom>
          <a:noFill/>
          <a:ln w="12700">
            <a:solidFill>
              <a:schemeClr val="tx1"/>
            </a:solidFill>
          </a:ln>
        </p:spPr>
        <p:txBody>
          <a:bodyPr wrap="square" rtlCol="0">
            <a:spAutoFit/>
          </a:bodyPr>
          <a:lstStyle/>
          <a:p>
            <a:r>
              <a:rPr lang="en-US" altLang="zh-CN" sz="2800" kern="100" dirty="0">
                <a:effectLst/>
                <a:latin typeface="黑体" panose="02010609060101010101" charset="-122"/>
                <a:ea typeface="黑体" panose="02010609060101010101" charset="-122"/>
                <a:cs typeface="宋体" panose="02010600030101010101" pitchFamily="2" charset="-122"/>
              </a:rPr>
              <a:t>    </a:t>
            </a:r>
            <a:r>
              <a:rPr lang="zh-CN" altLang="zh-CN" sz="2800" kern="100" dirty="0">
                <a:effectLst/>
                <a:latin typeface="黑体" panose="02010609060101010101" charset="-122"/>
                <a:ea typeface="黑体" panose="02010609060101010101" charset="-122"/>
                <a:cs typeface="宋体" panose="02010600030101010101" pitchFamily="2" charset="-122"/>
              </a:rPr>
              <a:t>然后，它降低音量，跑到雌蟋蟀面前歌唱。它会摆出各种姿势，卷曲触须，手舞足蹈，激动得无法歌唱。它的鞘翅一直在摩擦，发出杂乱的声音。然而，这样的表白是得不到</a:t>
            </a:r>
            <a:r>
              <a:rPr lang="zh-CN" altLang="en-US" sz="2800" kern="100" dirty="0">
                <a:effectLst/>
                <a:latin typeface="黑体" panose="02010609060101010101" charset="-122"/>
                <a:ea typeface="黑体" panose="02010609060101010101" charset="-122"/>
                <a:cs typeface="宋体" panose="02010600030101010101" pitchFamily="2" charset="-122"/>
              </a:rPr>
              <a:t>雌</a:t>
            </a:r>
            <a:r>
              <a:rPr lang="zh-CN" altLang="zh-CN" sz="2800" kern="100" dirty="0">
                <a:effectLst/>
                <a:latin typeface="黑体" panose="02010609060101010101" charset="-122"/>
                <a:ea typeface="黑体" panose="02010609060101010101" charset="-122"/>
                <a:cs typeface="宋体" panose="02010600030101010101" pitchFamily="2" charset="-122"/>
              </a:rPr>
              <a:t>蟋蟀赞赏的。雌蟋蟀跑到草丛里，偷偷地在一边看着对方。</a:t>
            </a:r>
            <a:r>
              <a:rPr lang="en-US" altLang="zh-CN" sz="2800" kern="100" dirty="0">
                <a:effectLst/>
                <a:latin typeface="黑体" panose="02010609060101010101" charset="-122"/>
                <a:ea typeface="黑体" panose="02010609060101010101" charset="-122"/>
                <a:cs typeface="宋体" panose="02010600030101010101" pitchFamily="2" charset="-122"/>
              </a:rPr>
              <a:t>       </a:t>
            </a:r>
          </a:p>
          <a:p>
            <a:r>
              <a:rPr lang="en-US" altLang="zh-CN" sz="2800" kern="100" dirty="0">
                <a:latin typeface="黑体" panose="02010609060101010101" charset="-122"/>
                <a:ea typeface="黑体" panose="02010609060101010101" charset="-122"/>
              </a:rPr>
              <a:t>            </a:t>
            </a:r>
            <a:r>
              <a:rPr lang="en-US" altLang="zh-CN" sz="2800" kern="100" dirty="0" smtClean="0">
                <a:latin typeface="黑体" panose="02010609060101010101" charset="-122"/>
                <a:ea typeface="黑体" panose="02010609060101010101" charset="-122"/>
              </a:rPr>
              <a:t> </a:t>
            </a:r>
            <a:r>
              <a:rPr lang="zh-CN" altLang="zh-CN" sz="2800" kern="100" dirty="0">
                <a:effectLst/>
                <a:latin typeface="黑体" panose="02010609060101010101" charset="-122"/>
                <a:ea typeface="黑体" panose="02010609060101010101" charset="-122"/>
              </a:rPr>
              <a:t>（引自《昆虫记》；新疆文化出版社；</a:t>
            </a:r>
            <a:r>
              <a:rPr lang="en-US" altLang="zh-CN" sz="2800" kern="100" dirty="0">
                <a:effectLst/>
                <a:latin typeface="黑体" panose="02010609060101010101" charset="-122"/>
                <a:ea typeface="黑体" panose="02010609060101010101" charset="-122"/>
              </a:rPr>
              <a:t>2020</a:t>
            </a:r>
            <a:r>
              <a:rPr lang="zh-CN" altLang="zh-CN" sz="2800" kern="100" dirty="0">
                <a:effectLst/>
                <a:latin typeface="黑体" panose="02010609060101010101" charset="-122"/>
                <a:ea typeface="黑体" panose="02010609060101010101" charset="-122"/>
              </a:rPr>
              <a:t>年</a:t>
            </a:r>
            <a:r>
              <a:rPr lang="en-US" altLang="zh-CN" sz="2800" kern="100" dirty="0">
                <a:effectLst/>
                <a:latin typeface="黑体" panose="02010609060101010101" charset="-122"/>
                <a:ea typeface="黑体" panose="02010609060101010101" charset="-122"/>
              </a:rPr>
              <a:t>4</a:t>
            </a:r>
            <a:r>
              <a:rPr lang="zh-CN" altLang="zh-CN" sz="2800" kern="100" dirty="0">
                <a:effectLst/>
                <a:latin typeface="黑体" panose="02010609060101010101" charset="-122"/>
                <a:ea typeface="黑体" panose="02010609060101010101" charset="-122"/>
              </a:rPr>
              <a:t>月）</a:t>
            </a:r>
          </a:p>
        </p:txBody>
      </p:sp>
      <p:sp>
        <p:nvSpPr>
          <p:cNvPr id="4" name="文本框 3"/>
          <p:cNvSpPr txBox="1"/>
          <p:nvPr/>
        </p:nvSpPr>
        <p:spPr>
          <a:xfrm>
            <a:off x="201676" y="4177916"/>
            <a:ext cx="10450826" cy="2246769"/>
          </a:xfrm>
          <a:prstGeom prst="rect">
            <a:avLst/>
          </a:prstGeom>
          <a:noFill/>
        </p:spPr>
        <p:txBody>
          <a:bodyPr wrap="square" rtlCol="0">
            <a:spAutoFit/>
          </a:bodyPr>
          <a:lstStyle/>
          <a:p>
            <a:r>
              <a:rPr lang="zh-CN" altLang="en-US" sz="2800" dirty="0">
                <a:solidFill>
                  <a:schemeClr val="tx1"/>
                </a:solidFill>
                <a:latin typeface="黑体" panose="02010609060101010101" charset="-122"/>
                <a:ea typeface="黑体" panose="02010609060101010101" charset="-122"/>
                <a:sym typeface="+mn-ea"/>
              </a:rPr>
              <a:t>示例：</a:t>
            </a:r>
          </a:p>
          <a:p>
            <a:r>
              <a:rPr lang="en-US" altLang="zh-CN" sz="2800" dirty="0">
                <a:solidFill>
                  <a:srgbClr val="FF0000"/>
                </a:solidFill>
                <a:latin typeface="黑体" panose="02010609060101010101" charset="-122"/>
                <a:ea typeface="黑体" panose="02010609060101010101" charset="-122"/>
              </a:rPr>
              <a:t>    </a:t>
            </a:r>
            <a:r>
              <a:rPr lang="zh-CN" altLang="zh-CN" sz="2800" dirty="0">
                <a:solidFill>
                  <a:srgbClr val="0070C0"/>
                </a:solidFill>
                <a:latin typeface="黑体" panose="02010609060101010101" charset="-122"/>
                <a:ea typeface="黑体" panose="02010609060101010101" charset="-122"/>
              </a:rPr>
              <a:t>请找出你感兴趣的词句，从词语运用、修辞手法、描写手法或思想情感表达等角度进行思考、分析，</a:t>
            </a:r>
            <a:r>
              <a:rPr lang="zh-CN" altLang="en-US" sz="2800" dirty="0">
                <a:solidFill>
                  <a:srgbClr val="0070C0"/>
                </a:solidFill>
                <a:latin typeface="黑体" panose="02010609060101010101" charset="-122"/>
                <a:ea typeface="黑体" panose="02010609060101010101" charset="-122"/>
              </a:rPr>
              <a:t>把你的想法</a:t>
            </a:r>
            <a:r>
              <a:rPr lang="zh-CN" altLang="zh-CN" sz="2800" dirty="0">
                <a:solidFill>
                  <a:srgbClr val="0070C0"/>
                </a:solidFill>
                <a:latin typeface="黑体" panose="02010609060101010101" charset="-122"/>
                <a:ea typeface="黑体" panose="02010609060101010101" charset="-122"/>
              </a:rPr>
              <a:t>批注在书本上。</a:t>
            </a:r>
          </a:p>
          <a:p>
            <a:endParaRPr lang="zh-CN" altLang="en-US" sz="2800" dirty="0">
              <a:solidFill>
                <a:srgbClr val="FF0000"/>
              </a:solidFill>
              <a:latin typeface="黑体" panose="02010609060101010101" charset="-122"/>
              <a:ea typeface="黑体" panose="02010609060101010101" charset="-122"/>
              <a:sym typeface="+mn-ea"/>
            </a:endParaRPr>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023" y="141951"/>
            <a:ext cx="2223859" cy="1752132"/>
          </a:xfrm>
          <a:prstGeom prst="rect">
            <a:avLst/>
          </a:prstGeom>
        </p:spPr>
      </p:pic>
    </p:spTree>
    <p:extLst>
      <p:ext uri="{BB962C8B-B14F-4D97-AF65-F5344CB8AC3E}">
        <p14:creationId xmlns:p14="http://schemas.microsoft.com/office/powerpoint/2010/main" val="1212351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059426" y="346129"/>
            <a:ext cx="5109091" cy="830997"/>
          </a:xfrm>
          <a:prstGeom prst="rect">
            <a:avLst/>
          </a:prstGeom>
        </p:spPr>
        <p:txBody>
          <a:bodyPr wrap="none">
            <a:spAutoFit/>
          </a:bodyPr>
          <a:lstStyle/>
          <a:p>
            <a:r>
              <a:rPr lang="zh-CN" altLang="en-US" sz="4800" dirty="0">
                <a:latin typeface="黑体" panose="02010609060101010101" charset="-122"/>
                <a:ea typeface="黑体" panose="02010609060101010101" charset="-122"/>
              </a:rPr>
              <a:t>（二）赏析式批注</a:t>
            </a:r>
          </a:p>
        </p:txBody>
      </p:sp>
      <p:sp>
        <p:nvSpPr>
          <p:cNvPr id="3" name="文本框 2"/>
          <p:cNvSpPr txBox="1"/>
          <p:nvPr/>
        </p:nvSpPr>
        <p:spPr>
          <a:xfrm>
            <a:off x="191344" y="1370092"/>
            <a:ext cx="9520927" cy="2246769"/>
          </a:xfrm>
          <a:prstGeom prst="rect">
            <a:avLst/>
          </a:prstGeom>
          <a:noFill/>
          <a:ln w="12700">
            <a:solidFill>
              <a:schemeClr val="tx1"/>
            </a:solidFill>
          </a:ln>
        </p:spPr>
        <p:txBody>
          <a:bodyPr wrap="square" rtlCol="0">
            <a:spAutoFit/>
          </a:bodyPr>
          <a:lstStyle/>
          <a:p>
            <a:r>
              <a:rPr lang="en-US" altLang="zh-CN" sz="2800" kern="100" dirty="0">
                <a:effectLst/>
                <a:latin typeface="黑体" panose="02010609060101010101" charset="-122"/>
                <a:ea typeface="黑体" panose="02010609060101010101" charset="-122"/>
                <a:cs typeface="宋体" panose="02010600030101010101" pitchFamily="2" charset="-122"/>
              </a:rPr>
              <a:t>    </a:t>
            </a:r>
            <a:r>
              <a:rPr lang="zh-CN" altLang="zh-CN" sz="2800" kern="100" dirty="0">
                <a:effectLst/>
                <a:latin typeface="黑体" panose="02010609060101010101" charset="-122"/>
                <a:ea typeface="黑体" panose="02010609060101010101" charset="-122"/>
                <a:cs typeface="宋体" panose="02010600030101010101" pitchFamily="2" charset="-122"/>
              </a:rPr>
              <a:t>然后，它降低音量，跑到雌蟋蟀面前歌唱。它会摆出各种姿势，卷曲触须，手舞足蹈，激动得无法歌唱。它的鞘翅一直在摩擦，发出杂乱的声音。然而，这样的表白是得不到</a:t>
            </a:r>
            <a:r>
              <a:rPr lang="zh-CN" altLang="en-US" sz="2800" kern="100" dirty="0">
                <a:effectLst/>
                <a:latin typeface="黑体" panose="02010609060101010101" charset="-122"/>
                <a:ea typeface="黑体" panose="02010609060101010101" charset="-122"/>
                <a:cs typeface="宋体" panose="02010600030101010101" pitchFamily="2" charset="-122"/>
              </a:rPr>
              <a:t>雌</a:t>
            </a:r>
            <a:r>
              <a:rPr lang="zh-CN" altLang="zh-CN" sz="2800" kern="100" dirty="0">
                <a:effectLst/>
                <a:latin typeface="黑体" panose="02010609060101010101" charset="-122"/>
                <a:ea typeface="黑体" panose="02010609060101010101" charset="-122"/>
                <a:cs typeface="宋体" panose="02010600030101010101" pitchFamily="2" charset="-122"/>
              </a:rPr>
              <a:t>蟋蟀赞赏的。雌蟋蟀跑到草丛里，偷偷地在一边看着对方。</a:t>
            </a:r>
            <a:r>
              <a:rPr lang="en-US" altLang="zh-CN" sz="2800" kern="100" dirty="0">
                <a:effectLst/>
                <a:latin typeface="黑体" panose="02010609060101010101" charset="-122"/>
                <a:ea typeface="黑体" panose="02010609060101010101" charset="-122"/>
                <a:cs typeface="宋体" panose="02010600030101010101" pitchFamily="2" charset="-122"/>
              </a:rPr>
              <a:t>       </a:t>
            </a:r>
          </a:p>
          <a:p>
            <a:r>
              <a:rPr lang="en-US" altLang="zh-CN" sz="2800" kern="100" dirty="0" smtClean="0">
                <a:effectLst/>
                <a:latin typeface="黑体" panose="02010609060101010101" charset="-122"/>
                <a:ea typeface="黑体" panose="02010609060101010101" charset="-122"/>
              </a:rPr>
              <a:t>        </a:t>
            </a:r>
            <a:r>
              <a:rPr lang="zh-CN" altLang="zh-CN" sz="2800" kern="100" dirty="0" smtClean="0">
                <a:effectLst/>
                <a:latin typeface="黑体" panose="02010609060101010101" charset="-122"/>
                <a:ea typeface="黑体" panose="02010609060101010101" charset="-122"/>
              </a:rPr>
              <a:t>（</a:t>
            </a:r>
            <a:r>
              <a:rPr lang="zh-CN" altLang="zh-CN" sz="2800" kern="100" dirty="0">
                <a:effectLst/>
                <a:latin typeface="黑体" panose="02010609060101010101" charset="-122"/>
                <a:ea typeface="黑体" panose="02010609060101010101" charset="-122"/>
              </a:rPr>
              <a:t>引自《昆虫记》；新疆文化出版社；</a:t>
            </a:r>
            <a:r>
              <a:rPr lang="en-US" altLang="zh-CN" sz="2800" kern="100" dirty="0">
                <a:effectLst/>
                <a:latin typeface="黑体" panose="02010609060101010101" charset="-122"/>
                <a:ea typeface="黑体" panose="02010609060101010101" charset="-122"/>
              </a:rPr>
              <a:t>2020</a:t>
            </a:r>
            <a:r>
              <a:rPr lang="zh-CN" altLang="zh-CN" sz="2800" kern="100" dirty="0">
                <a:effectLst/>
                <a:latin typeface="黑体" panose="02010609060101010101" charset="-122"/>
                <a:ea typeface="黑体" panose="02010609060101010101" charset="-122"/>
              </a:rPr>
              <a:t>年</a:t>
            </a:r>
            <a:r>
              <a:rPr lang="en-US" altLang="zh-CN" sz="2800" kern="100" dirty="0">
                <a:effectLst/>
                <a:latin typeface="黑体" panose="02010609060101010101" charset="-122"/>
                <a:ea typeface="黑体" panose="02010609060101010101" charset="-122"/>
              </a:rPr>
              <a:t>4</a:t>
            </a:r>
            <a:r>
              <a:rPr lang="zh-CN" altLang="zh-CN" sz="2800" kern="100" dirty="0">
                <a:effectLst/>
                <a:latin typeface="黑体" panose="02010609060101010101" charset="-122"/>
                <a:ea typeface="黑体" panose="02010609060101010101" charset="-122"/>
              </a:rPr>
              <a:t>月）</a:t>
            </a:r>
          </a:p>
        </p:txBody>
      </p:sp>
      <p:sp>
        <p:nvSpPr>
          <p:cNvPr id="4" name="文本框 3"/>
          <p:cNvSpPr txBox="1"/>
          <p:nvPr/>
        </p:nvSpPr>
        <p:spPr>
          <a:xfrm>
            <a:off x="139683" y="4047748"/>
            <a:ext cx="9706907" cy="1814830"/>
          </a:xfrm>
          <a:prstGeom prst="rect">
            <a:avLst/>
          </a:prstGeom>
          <a:noFill/>
        </p:spPr>
        <p:txBody>
          <a:bodyPr wrap="square" rtlCol="0">
            <a:spAutoFit/>
          </a:bodyPr>
          <a:lstStyle/>
          <a:p>
            <a:r>
              <a:rPr lang="zh-CN" altLang="en-US" sz="2800" dirty="0">
                <a:solidFill>
                  <a:schemeClr val="tx1"/>
                </a:solidFill>
                <a:latin typeface="黑体" panose="02010609060101010101" charset="-122"/>
                <a:ea typeface="黑体" panose="02010609060101010101" charset="-122"/>
                <a:sym typeface="+mn-ea"/>
              </a:rPr>
              <a:t>示例：</a:t>
            </a:r>
          </a:p>
          <a:p>
            <a:r>
              <a:rPr lang="zh-CN" altLang="en-US" sz="2800" dirty="0">
                <a:solidFill>
                  <a:schemeClr val="tx1"/>
                </a:solidFill>
                <a:latin typeface="黑体" panose="02010609060101010101" charset="-122"/>
                <a:ea typeface="黑体" panose="02010609060101010101" charset="-122"/>
                <a:sym typeface="+mn-ea"/>
              </a:rPr>
              <a:t>    </a:t>
            </a:r>
            <a:r>
              <a:rPr lang="zh-CN" altLang="en-US" sz="2800" dirty="0">
                <a:solidFill>
                  <a:srgbClr val="0000FF"/>
                </a:solidFill>
                <a:latin typeface="黑体" panose="02010609060101010101" charset="-122"/>
                <a:ea typeface="黑体" panose="02010609060101010101" charset="-122"/>
                <a:sym typeface="+mn-ea"/>
              </a:rPr>
              <a:t>作者运用动作描写，细腻传神地将雄蟋蟀对爱情的热烈向往和雌蟋蟀面对爱人时的手足无措、欲迎还拒的羞涩紧张表现得淋漓尽致，其实它们已经在享受爱情的甜美了。</a:t>
            </a:r>
          </a:p>
        </p:txBody>
      </p:sp>
    </p:spTree>
    <p:extLst>
      <p:ext uri="{BB962C8B-B14F-4D97-AF65-F5344CB8AC3E}">
        <p14:creationId xmlns:p14="http://schemas.microsoft.com/office/powerpoint/2010/main" val="224853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8180" y="1696912"/>
            <a:ext cx="10160484" cy="3416320"/>
          </a:xfrm>
          <a:prstGeom prst="rect">
            <a:avLst/>
          </a:prstGeom>
        </p:spPr>
        <p:txBody>
          <a:bodyPr wrap="square">
            <a:spAutoFit/>
          </a:bodyPr>
          <a:lstStyle/>
          <a:p>
            <a:pPr>
              <a:lnSpc>
                <a:spcPct val="150000"/>
              </a:lnSpc>
            </a:pPr>
            <a:r>
              <a:rPr lang="zh-CN" altLang="en-US" sz="2800" dirty="0">
                <a:latin typeface="黑体" panose="02010609060101010101" charset="-122"/>
                <a:ea typeface="黑体" panose="02010609060101010101" charset="-122"/>
              </a:rPr>
              <a:t>     </a:t>
            </a:r>
            <a:r>
              <a:rPr lang="zh-CN" altLang="en-US" sz="3600" b="1" dirty="0">
                <a:solidFill>
                  <a:srgbClr val="C00000"/>
                </a:solidFill>
                <a:latin typeface="黑体" panose="02010609060101010101" charset="-122"/>
                <a:ea typeface="黑体" panose="02010609060101010101" charset="-122"/>
              </a:rPr>
              <a:t>赏析式批注：</a:t>
            </a:r>
            <a:r>
              <a:rPr lang="zh-CN" altLang="en-US" sz="3600" dirty="0">
                <a:latin typeface="黑体" panose="02010609060101010101" charset="-122"/>
                <a:ea typeface="黑体" panose="02010609060101010101" charset="-122"/>
              </a:rPr>
              <a:t>读作品时，我们对作者的</a:t>
            </a:r>
            <a:r>
              <a:rPr lang="zh-CN" altLang="en-US" sz="3600" dirty="0">
                <a:solidFill>
                  <a:srgbClr val="0000FF"/>
                </a:solidFill>
                <a:latin typeface="黑体" panose="02010609060101010101" charset="-122"/>
                <a:ea typeface="黑体" panose="02010609060101010101" charset="-122"/>
              </a:rPr>
              <a:t>遣词造句</a:t>
            </a:r>
            <a:r>
              <a:rPr lang="zh-CN" altLang="en-US" sz="3600" dirty="0">
                <a:latin typeface="黑体" panose="02010609060101010101" charset="-122"/>
                <a:ea typeface="黑体" panose="02010609060101010101" charset="-122"/>
              </a:rPr>
              <a:t>，对作品</a:t>
            </a:r>
            <a:r>
              <a:rPr lang="zh-CN" altLang="en-US" sz="3600" dirty="0">
                <a:solidFill>
                  <a:srgbClr val="0000FF"/>
                </a:solidFill>
                <a:latin typeface="黑体" panose="02010609060101010101" charset="-122"/>
                <a:ea typeface="黑体" panose="02010609060101010101" charset="-122"/>
              </a:rPr>
              <a:t>语言的精彩和独特</a:t>
            </a:r>
            <a:r>
              <a:rPr lang="zh-CN" altLang="en-US" sz="3600" dirty="0">
                <a:latin typeface="黑体" panose="02010609060101010101" charset="-122"/>
                <a:ea typeface="黑体" panose="02010609060101010101" charset="-122"/>
              </a:rPr>
              <a:t>表示赞赏</a:t>
            </a:r>
            <a:r>
              <a:rPr lang="zh-CN" altLang="en-US" sz="3600" dirty="0" smtClean="0">
                <a:latin typeface="黑体" panose="02010609060101010101" charset="-122"/>
                <a:ea typeface="黑体" panose="02010609060101010101" charset="-122"/>
              </a:rPr>
              <a:t>，</a:t>
            </a:r>
            <a:endParaRPr lang="en-US" altLang="zh-CN" sz="3600" dirty="0" smtClean="0">
              <a:latin typeface="黑体" panose="02010609060101010101" charset="-122"/>
              <a:ea typeface="黑体" panose="02010609060101010101" charset="-122"/>
            </a:endParaRPr>
          </a:p>
          <a:p>
            <a:pPr>
              <a:lnSpc>
                <a:spcPct val="150000"/>
              </a:lnSpc>
            </a:pPr>
            <a:r>
              <a:rPr lang="en-US" altLang="zh-CN" sz="3600" dirty="0">
                <a:latin typeface="黑体" panose="02010609060101010101" charset="-122"/>
                <a:ea typeface="黑体" panose="02010609060101010101" charset="-122"/>
              </a:rPr>
              <a:t> </a:t>
            </a:r>
            <a:r>
              <a:rPr lang="en-US" altLang="zh-CN" sz="3600" dirty="0" smtClean="0">
                <a:latin typeface="黑体" panose="02010609060101010101" charset="-122"/>
                <a:ea typeface="黑体" panose="02010609060101010101" charset="-122"/>
              </a:rPr>
              <a:t>   </a:t>
            </a:r>
            <a:r>
              <a:rPr lang="zh-CN" altLang="en-US" sz="3600" dirty="0" smtClean="0">
                <a:solidFill>
                  <a:srgbClr val="0000FF"/>
                </a:solidFill>
                <a:latin typeface="黑体" panose="02010609060101010101" charset="-122"/>
                <a:ea typeface="黑体" panose="02010609060101010101" charset="-122"/>
              </a:rPr>
              <a:t>从</a:t>
            </a:r>
            <a:r>
              <a:rPr lang="zh-CN" altLang="en-US" sz="3600" dirty="0">
                <a:solidFill>
                  <a:srgbClr val="0000FF"/>
                </a:solidFill>
                <a:latin typeface="黑体" panose="02010609060101010101" charset="-122"/>
                <a:ea typeface="黑体" panose="02010609060101010101" charset="-122"/>
              </a:rPr>
              <a:t>内容、描写手法和情感表达等</a:t>
            </a:r>
            <a:r>
              <a:rPr lang="zh-CN" altLang="en-US" sz="3600" dirty="0">
                <a:latin typeface="黑体" panose="02010609060101010101" charset="-122"/>
                <a:ea typeface="黑体" panose="02010609060101010101" charset="-122"/>
              </a:rPr>
              <a:t>角度进行深入</a:t>
            </a:r>
            <a:r>
              <a:rPr lang="zh-CN" altLang="en-US" sz="3600" dirty="0">
                <a:solidFill>
                  <a:srgbClr val="0000FF"/>
                </a:solidFill>
                <a:latin typeface="黑体" panose="02010609060101010101" charset="-122"/>
                <a:ea typeface="黑体" panose="02010609060101010101" charset="-122"/>
              </a:rPr>
              <a:t>思考、分析，</a:t>
            </a:r>
            <a:r>
              <a:rPr lang="zh-CN" altLang="en-US" sz="3600" dirty="0">
                <a:latin typeface="黑体" panose="02010609060101010101" charset="-122"/>
                <a:ea typeface="黑体" panose="02010609060101010101" charset="-122"/>
              </a:rPr>
              <a:t>并形成批注文字的读书方法。</a:t>
            </a:r>
          </a:p>
        </p:txBody>
      </p:sp>
    </p:spTree>
    <p:extLst>
      <p:ext uri="{BB962C8B-B14F-4D97-AF65-F5344CB8AC3E}">
        <p14:creationId xmlns:p14="http://schemas.microsoft.com/office/powerpoint/2010/main" val="9423443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20844" y="398669"/>
            <a:ext cx="5109091" cy="830997"/>
          </a:xfrm>
          <a:prstGeom prst="rect">
            <a:avLst/>
          </a:prstGeom>
        </p:spPr>
        <p:txBody>
          <a:bodyPr wrap="none">
            <a:spAutoFit/>
          </a:bodyPr>
          <a:lstStyle/>
          <a:p>
            <a:r>
              <a:rPr lang="zh-CN" altLang="en-US" sz="4800" dirty="0">
                <a:latin typeface="黑体" panose="02010609060101010101" charset="-122"/>
                <a:ea typeface="黑体" panose="02010609060101010101" charset="-122"/>
              </a:rPr>
              <a:t>（三）联想式批注</a:t>
            </a:r>
          </a:p>
        </p:txBody>
      </p:sp>
      <p:sp>
        <p:nvSpPr>
          <p:cNvPr id="3" name="文本框 2"/>
          <p:cNvSpPr txBox="1"/>
          <p:nvPr/>
        </p:nvSpPr>
        <p:spPr>
          <a:xfrm>
            <a:off x="407368" y="1398255"/>
            <a:ext cx="9744022" cy="3108543"/>
          </a:xfrm>
          <a:prstGeom prst="rect">
            <a:avLst/>
          </a:prstGeom>
          <a:noFill/>
          <a:ln w="12700">
            <a:solidFill>
              <a:schemeClr val="tx1"/>
            </a:solidFill>
          </a:ln>
        </p:spPr>
        <p:txBody>
          <a:bodyPr wrap="square" rtlCol="0">
            <a:spAutoFit/>
          </a:bodyPr>
          <a:lstStyle/>
          <a:p>
            <a:r>
              <a:rPr lang="en-US" altLang="zh-CN" sz="1800" dirty="0">
                <a:effectLst/>
                <a:latin typeface="宋体" panose="02010600030101010101" pitchFamily="2" charset="-122"/>
                <a:ea typeface="等线" panose="02010600030101010101" pitchFamily="2" charset="-122"/>
                <a:cs typeface="宋体" panose="02010600030101010101" pitchFamily="2" charset="-122"/>
              </a:rPr>
              <a:t>      </a:t>
            </a:r>
            <a:r>
              <a:rPr lang="zh-CN" altLang="zh-CN" sz="2800" dirty="0">
                <a:effectLst/>
                <a:latin typeface="黑体" panose="02010609060101010101" pitchFamily="49" charset="-122"/>
                <a:ea typeface="黑体" panose="02010609060101010101" pitchFamily="49" charset="-122"/>
                <a:cs typeface="宋体" panose="02010600030101010101" pitchFamily="2" charset="-122"/>
              </a:rPr>
              <a:t>象态橡栗象们钻孔直达橡栗底部，然后才把卵轻轻地放进去，而不是钻到橡栗果实的中部就收工。因为只有橡栗的底部，在靠近绒毛层的地方，才有质地最为柔软、营养最为丰富的胚芽层事物，象态橡栗象幼虫们的娇嫩口器才咬得动。它们一出生就躺在了一座芳香柔软的巨大面包坊里，可见它们的母亲考虑得有多么周到。</a:t>
            </a:r>
            <a:endParaRPr lang="en-US" altLang="zh-CN" sz="2800" kern="100" dirty="0">
              <a:effectLst/>
              <a:latin typeface="黑体" panose="02010609060101010101" pitchFamily="49" charset="-122"/>
              <a:ea typeface="黑体" panose="02010609060101010101" pitchFamily="49" charset="-122"/>
              <a:cs typeface="宋体" panose="02010600030101010101" pitchFamily="2" charset="-122"/>
            </a:endParaRPr>
          </a:p>
          <a:p>
            <a:r>
              <a:rPr lang="en-US" altLang="zh-CN" sz="2800" kern="100" dirty="0" smtClean="0">
                <a:effectLst/>
                <a:latin typeface="黑体" panose="02010609060101010101" charset="-122"/>
                <a:ea typeface="黑体" panose="02010609060101010101" charset="-122"/>
              </a:rPr>
              <a:t>         </a:t>
            </a:r>
            <a:r>
              <a:rPr lang="zh-CN" altLang="zh-CN" sz="2800" kern="100" dirty="0" smtClean="0">
                <a:effectLst/>
                <a:latin typeface="黑体" panose="02010609060101010101" charset="-122"/>
                <a:ea typeface="黑体" panose="02010609060101010101" charset="-122"/>
              </a:rPr>
              <a:t>（</a:t>
            </a:r>
            <a:r>
              <a:rPr lang="zh-CN" altLang="zh-CN" sz="2800" kern="100" dirty="0">
                <a:effectLst/>
                <a:latin typeface="黑体" panose="02010609060101010101" charset="-122"/>
                <a:ea typeface="黑体" panose="02010609060101010101" charset="-122"/>
              </a:rPr>
              <a:t>引自《昆虫记》；新疆文化出版社；</a:t>
            </a:r>
            <a:r>
              <a:rPr lang="en-US" altLang="zh-CN" sz="2800" kern="100" dirty="0">
                <a:effectLst/>
                <a:latin typeface="黑体" panose="02010609060101010101" charset="-122"/>
                <a:ea typeface="黑体" panose="02010609060101010101" charset="-122"/>
              </a:rPr>
              <a:t>2020</a:t>
            </a:r>
            <a:r>
              <a:rPr lang="zh-CN" altLang="zh-CN" sz="2800" kern="100" dirty="0">
                <a:effectLst/>
                <a:latin typeface="黑体" panose="02010609060101010101" charset="-122"/>
                <a:ea typeface="黑体" panose="02010609060101010101" charset="-122"/>
              </a:rPr>
              <a:t>年</a:t>
            </a:r>
            <a:r>
              <a:rPr lang="en-US" altLang="zh-CN" sz="2800" kern="100" dirty="0">
                <a:effectLst/>
                <a:latin typeface="黑体" panose="02010609060101010101" charset="-122"/>
                <a:ea typeface="黑体" panose="02010609060101010101" charset="-122"/>
              </a:rPr>
              <a:t>4</a:t>
            </a:r>
            <a:r>
              <a:rPr lang="zh-CN" altLang="zh-CN" sz="2800" kern="100" dirty="0">
                <a:effectLst/>
                <a:latin typeface="黑体" panose="02010609060101010101" charset="-122"/>
                <a:ea typeface="黑体" panose="02010609060101010101" charset="-122"/>
              </a:rPr>
              <a:t>月）</a:t>
            </a:r>
          </a:p>
        </p:txBody>
      </p:sp>
      <p:sp>
        <p:nvSpPr>
          <p:cNvPr id="4" name="文本框 3"/>
          <p:cNvSpPr txBox="1"/>
          <p:nvPr/>
        </p:nvSpPr>
        <p:spPr>
          <a:xfrm>
            <a:off x="345375" y="4675387"/>
            <a:ext cx="9671696" cy="1284006"/>
          </a:xfrm>
          <a:prstGeom prst="rect">
            <a:avLst/>
          </a:prstGeom>
          <a:noFill/>
        </p:spPr>
        <p:txBody>
          <a:bodyPr wrap="square" rtlCol="0">
            <a:spAutoFit/>
          </a:bodyPr>
          <a:lstStyle/>
          <a:p>
            <a:pPr>
              <a:lnSpc>
                <a:spcPct val="150000"/>
              </a:lnSpc>
            </a:pPr>
            <a:r>
              <a:rPr lang="en-US" altLang="zh-CN" sz="2800" dirty="0">
                <a:latin typeface="宋体" panose="02010600030101010101" pitchFamily="2" charset="-122"/>
                <a:ea typeface="宋体" panose="02010600030101010101" pitchFamily="2" charset="-122"/>
              </a:rPr>
              <a:t>    </a:t>
            </a:r>
            <a:r>
              <a:rPr lang="zh-CN" altLang="en-US" sz="2800" b="1" dirty="0">
                <a:solidFill>
                  <a:srgbClr val="0070C0"/>
                </a:solidFill>
                <a:latin typeface="黑体" panose="02010609060101010101" charset="-122"/>
                <a:ea typeface="黑体" panose="02010609060101010101" charset="-122"/>
              </a:rPr>
              <a:t>作为孩子，读</a:t>
            </a:r>
            <a:r>
              <a:rPr lang="zh-CN" altLang="en-US" sz="2800" b="1" dirty="0" smtClean="0">
                <a:solidFill>
                  <a:srgbClr val="0070C0"/>
                </a:solidFill>
                <a:latin typeface="黑体" panose="02010609060101010101" charset="-122"/>
                <a:ea typeface="黑体" panose="02010609060101010101" charset="-122"/>
              </a:rPr>
              <a:t>到</a:t>
            </a:r>
            <a:r>
              <a:rPr lang="zh-CN" altLang="zh-CN" sz="2800" dirty="0" smtClean="0">
                <a:effectLst/>
                <a:latin typeface="黑体" panose="02010609060101010101" pitchFamily="49" charset="-122"/>
                <a:ea typeface="黑体" panose="02010609060101010101" pitchFamily="49" charset="-122"/>
                <a:cs typeface="宋体" panose="02010600030101010101" pitchFamily="2" charset="-122"/>
              </a:rPr>
              <a:t>象态橡栗象</a:t>
            </a:r>
            <a:r>
              <a:rPr lang="zh-CN" altLang="en-US" sz="2800" b="1" dirty="0" smtClean="0">
                <a:solidFill>
                  <a:srgbClr val="0070C0"/>
                </a:solidFill>
                <a:latin typeface="黑体" panose="02010609060101010101" charset="-122"/>
                <a:ea typeface="黑体" panose="02010609060101010101" charset="-122"/>
              </a:rPr>
              <a:t>宝宝</a:t>
            </a:r>
            <a:r>
              <a:rPr lang="zh-CN" altLang="en-US" sz="2800" b="1" dirty="0">
                <a:solidFill>
                  <a:srgbClr val="0070C0"/>
                </a:solidFill>
                <a:latin typeface="黑体" panose="02010609060101010101" charset="-122"/>
                <a:ea typeface="黑体" panose="02010609060101010101" charset="-122"/>
              </a:rPr>
              <a:t>从妈妈那里汲取营养的过程，你联想到怎样的画面呢？</a:t>
            </a:r>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368" y="43773"/>
            <a:ext cx="1927487" cy="1270187"/>
          </a:xfrm>
          <a:prstGeom prst="rect">
            <a:avLst/>
          </a:prstGeom>
        </p:spPr>
      </p:pic>
    </p:spTree>
    <p:extLst>
      <p:ext uri="{BB962C8B-B14F-4D97-AF65-F5344CB8AC3E}">
        <p14:creationId xmlns:p14="http://schemas.microsoft.com/office/powerpoint/2010/main" val="491871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95954" y="141420"/>
            <a:ext cx="5109091" cy="830997"/>
          </a:xfrm>
          <a:prstGeom prst="rect">
            <a:avLst/>
          </a:prstGeom>
        </p:spPr>
        <p:txBody>
          <a:bodyPr wrap="none">
            <a:spAutoFit/>
          </a:bodyPr>
          <a:lstStyle/>
          <a:p>
            <a:r>
              <a:rPr lang="zh-CN" altLang="en-US" sz="4800" dirty="0">
                <a:latin typeface="黑体" panose="02010609060101010101" charset="-122"/>
                <a:ea typeface="黑体" panose="02010609060101010101" charset="-122"/>
              </a:rPr>
              <a:t>（三）联想式批注</a:t>
            </a:r>
          </a:p>
        </p:txBody>
      </p:sp>
      <p:sp>
        <p:nvSpPr>
          <p:cNvPr id="3" name="文本框 2"/>
          <p:cNvSpPr txBox="1"/>
          <p:nvPr/>
        </p:nvSpPr>
        <p:spPr>
          <a:xfrm>
            <a:off x="191343" y="1196752"/>
            <a:ext cx="8999152" cy="3108543"/>
          </a:xfrm>
          <a:prstGeom prst="rect">
            <a:avLst/>
          </a:prstGeom>
          <a:noFill/>
          <a:ln w="12700">
            <a:solidFill>
              <a:schemeClr val="tx1"/>
            </a:solidFill>
          </a:ln>
        </p:spPr>
        <p:txBody>
          <a:bodyPr wrap="square" rtlCol="0">
            <a:spAutoFit/>
          </a:bodyPr>
          <a:lstStyle/>
          <a:p>
            <a:r>
              <a:rPr lang="en-US" altLang="zh-CN" sz="2800" kern="100" dirty="0">
                <a:effectLst/>
                <a:latin typeface="黑体" panose="02010609060101010101" charset="-122"/>
                <a:ea typeface="黑体" panose="02010609060101010101" charset="-122"/>
                <a:cs typeface="宋体" panose="02010600030101010101" pitchFamily="2" charset="-122"/>
              </a:rPr>
              <a:t>    </a:t>
            </a:r>
            <a:r>
              <a:rPr lang="zh-CN" altLang="zh-CN" sz="2800" kern="100" dirty="0">
                <a:effectLst/>
                <a:latin typeface="黑体" panose="02010609060101010101" charset="-122"/>
                <a:ea typeface="黑体" panose="02010609060101010101" charset="-122"/>
                <a:cs typeface="宋体" panose="02010600030101010101" pitchFamily="2" charset="-122"/>
              </a:rPr>
              <a:t>象态橡栗象们钻孔直达橡栗底部，然后才把卵轻轻地放进去，而不是钻到橡栗果实的中部就收工。因为只有橡栗的底部，在靠近绒毛层的地方，才有质地最为柔软、营养最为丰富的胚芽层事物，象态橡栗象幼虫们的娇嫩口器才咬得动。它们一出生就躺在了一座芳香柔软的巨大面包坊里，可见它们的母亲考虑得有多么周到。</a:t>
            </a:r>
            <a:endParaRPr lang="en-US" altLang="zh-CN" sz="2800" kern="100" dirty="0">
              <a:effectLst/>
              <a:latin typeface="黑体" panose="02010609060101010101" charset="-122"/>
              <a:ea typeface="黑体" panose="02010609060101010101" charset="-122"/>
              <a:cs typeface="宋体" panose="02010600030101010101" pitchFamily="2" charset="-122"/>
            </a:endParaRPr>
          </a:p>
          <a:p>
            <a:r>
              <a:rPr lang="zh-CN" altLang="zh-CN" sz="2800" kern="100" dirty="0" smtClean="0">
                <a:effectLst/>
                <a:latin typeface="黑体" panose="02010609060101010101" charset="-122"/>
                <a:ea typeface="黑体" panose="02010609060101010101" charset="-122"/>
              </a:rPr>
              <a:t>（</a:t>
            </a:r>
            <a:r>
              <a:rPr lang="zh-CN" altLang="zh-CN" sz="2800" kern="100" dirty="0">
                <a:effectLst/>
                <a:latin typeface="黑体" panose="02010609060101010101" charset="-122"/>
                <a:ea typeface="黑体" panose="02010609060101010101" charset="-122"/>
              </a:rPr>
              <a:t>引自《昆虫记》；新疆文化出版社；</a:t>
            </a:r>
            <a:r>
              <a:rPr lang="en-US" altLang="zh-CN" sz="2800" kern="100" dirty="0">
                <a:effectLst/>
                <a:latin typeface="黑体" panose="02010609060101010101" charset="-122"/>
                <a:ea typeface="黑体" panose="02010609060101010101" charset="-122"/>
              </a:rPr>
              <a:t>2020</a:t>
            </a:r>
            <a:r>
              <a:rPr lang="zh-CN" altLang="zh-CN" sz="2800" kern="100" dirty="0">
                <a:effectLst/>
                <a:latin typeface="黑体" panose="02010609060101010101" charset="-122"/>
                <a:ea typeface="黑体" panose="02010609060101010101" charset="-122"/>
              </a:rPr>
              <a:t>年</a:t>
            </a:r>
            <a:r>
              <a:rPr lang="en-US" altLang="zh-CN" sz="2800" kern="100" dirty="0">
                <a:effectLst/>
                <a:latin typeface="黑体" panose="02010609060101010101" charset="-122"/>
                <a:ea typeface="黑体" panose="02010609060101010101" charset="-122"/>
              </a:rPr>
              <a:t>4</a:t>
            </a:r>
            <a:r>
              <a:rPr lang="zh-CN" altLang="zh-CN" sz="2800" kern="100" dirty="0">
                <a:effectLst/>
                <a:latin typeface="黑体" panose="02010609060101010101" charset="-122"/>
                <a:ea typeface="黑体" panose="02010609060101010101" charset="-122"/>
              </a:rPr>
              <a:t>月）</a:t>
            </a:r>
          </a:p>
        </p:txBody>
      </p:sp>
      <p:sp>
        <p:nvSpPr>
          <p:cNvPr id="4" name="文本框 3"/>
          <p:cNvSpPr txBox="1"/>
          <p:nvPr/>
        </p:nvSpPr>
        <p:spPr>
          <a:xfrm>
            <a:off x="103519" y="4305295"/>
            <a:ext cx="9345281" cy="2677656"/>
          </a:xfrm>
          <a:prstGeom prst="rect">
            <a:avLst/>
          </a:prstGeom>
          <a:noFill/>
        </p:spPr>
        <p:txBody>
          <a:bodyPr wrap="square" rtlCol="0">
            <a:spAutoFit/>
          </a:bodyPr>
          <a:lstStyle/>
          <a:p>
            <a:pPr>
              <a:lnSpc>
                <a:spcPct val="150000"/>
              </a:lnSpc>
            </a:pPr>
            <a:r>
              <a:rPr lang="zh-CN" altLang="en-US" sz="2800" dirty="0">
                <a:solidFill>
                  <a:schemeClr val="tx1"/>
                </a:solidFill>
                <a:latin typeface="黑体" panose="02010609060101010101" charset="-122"/>
                <a:ea typeface="黑体" panose="02010609060101010101" charset="-122"/>
              </a:rPr>
              <a:t>示例：</a:t>
            </a:r>
            <a:endParaRPr lang="en-US" altLang="zh-CN" sz="2800" dirty="0">
              <a:solidFill>
                <a:schemeClr val="tx1"/>
              </a:solidFill>
              <a:latin typeface="黑体" panose="02010609060101010101" charset="-122"/>
              <a:ea typeface="黑体" panose="02010609060101010101" charset="-122"/>
            </a:endParaRPr>
          </a:p>
          <a:p>
            <a:r>
              <a:rPr lang="en-US" altLang="zh-CN" sz="2800" dirty="0">
                <a:solidFill>
                  <a:srgbClr val="0000FF"/>
                </a:solidFill>
                <a:latin typeface="黑体" panose="02010609060101010101" charset="-122"/>
                <a:ea typeface="黑体" panose="02010609060101010101" charset="-122"/>
              </a:rPr>
              <a:t>    </a:t>
            </a:r>
            <a:r>
              <a:rPr lang="zh-CN" altLang="zh-CN" sz="2800" dirty="0">
                <a:solidFill>
                  <a:srgbClr val="0000FF"/>
                </a:solidFill>
                <a:latin typeface="黑体" panose="02010609060101010101" charset="-122"/>
                <a:ea typeface="黑体" panose="02010609060101010101" charset="-122"/>
              </a:rPr>
              <a:t>象态橡栗象喂养孩子的过程，</a:t>
            </a:r>
            <a:r>
              <a:rPr lang="zh-CN" altLang="en-US" sz="2800" dirty="0">
                <a:solidFill>
                  <a:srgbClr val="0000FF"/>
                </a:solidFill>
                <a:latin typeface="黑体" panose="02010609060101010101" charset="-122"/>
                <a:ea typeface="黑体" panose="02010609060101010101" charset="-122"/>
              </a:rPr>
              <a:t>我</a:t>
            </a:r>
            <a:r>
              <a:rPr lang="zh-CN" altLang="zh-CN" sz="2800" dirty="0">
                <a:solidFill>
                  <a:srgbClr val="0000FF"/>
                </a:solidFill>
                <a:latin typeface="黑体" panose="02010609060101010101" charset="-122"/>
                <a:ea typeface="黑体" panose="02010609060101010101" charset="-122"/>
              </a:rPr>
              <a:t>会联想到平时父母对</a:t>
            </a:r>
            <a:r>
              <a:rPr lang="zh-CN" altLang="en-US" sz="2800" dirty="0">
                <a:solidFill>
                  <a:srgbClr val="0000FF"/>
                </a:solidFill>
                <a:latin typeface="黑体" panose="02010609060101010101" charset="-122"/>
                <a:ea typeface="黑体" panose="02010609060101010101" charset="-122"/>
              </a:rPr>
              <a:t>我</a:t>
            </a:r>
            <a:r>
              <a:rPr lang="zh-CN" altLang="zh-CN" sz="2800" dirty="0">
                <a:solidFill>
                  <a:srgbClr val="0000FF"/>
                </a:solidFill>
                <a:latin typeface="黑体" panose="02010609060101010101" charset="-122"/>
                <a:ea typeface="黑体" panose="02010609060101010101" charset="-122"/>
              </a:rPr>
              <a:t>的呵护和付出。他们照顾</a:t>
            </a:r>
            <a:r>
              <a:rPr lang="zh-CN" altLang="en-US" sz="2800" dirty="0">
                <a:solidFill>
                  <a:srgbClr val="0000FF"/>
                </a:solidFill>
                <a:latin typeface="黑体" panose="02010609060101010101" charset="-122"/>
                <a:ea typeface="黑体" panose="02010609060101010101" charset="-122"/>
              </a:rPr>
              <a:t>我</a:t>
            </a:r>
            <a:r>
              <a:rPr lang="zh-CN" altLang="zh-CN" sz="2800" dirty="0">
                <a:solidFill>
                  <a:srgbClr val="0000FF"/>
                </a:solidFill>
                <a:latin typeface="黑体" panose="02010609060101010101" charset="-122"/>
                <a:ea typeface="黑体" panose="02010609060101010101" charset="-122"/>
              </a:rPr>
              <a:t>的日常起居，他们还辅导</a:t>
            </a:r>
            <a:r>
              <a:rPr lang="zh-CN" altLang="en-US" sz="2800" dirty="0">
                <a:solidFill>
                  <a:srgbClr val="0000FF"/>
                </a:solidFill>
                <a:latin typeface="黑体" panose="02010609060101010101" charset="-122"/>
                <a:ea typeface="黑体" panose="02010609060101010101" charset="-122"/>
              </a:rPr>
              <a:t>我</a:t>
            </a:r>
            <a:r>
              <a:rPr lang="zh-CN" altLang="zh-CN" sz="2800" dirty="0">
                <a:solidFill>
                  <a:srgbClr val="0000FF"/>
                </a:solidFill>
                <a:latin typeface="黑体" panose="02010609060101010101" charset="-122"/>
                <a:ea typeface="黑体" panose="02010609060101010101" charset="-122"/>
              </a:rPr>
              <a:t>的功课……他们对</a:t>
            </a:r>
            <a:r>
              <a:rPr lang="zh-CN" altLang="en-US" sz="2800" dirty="0">
                <a:solidFill>
                  <a:srgbClr val="0000FF"/>
                </a:solidFill>
                <a:latin typeface="黑体" panose="02010609060101010101" charset="-122"/>
                <a:ea typeface="黑体" panose="02010609060101010101" charset="-122"/>
              </a:rPr>
              <a:t>我</a:t>
            </a:r>
            <a:r>
              <a:rPr lang="zh-CN" altLang="zh-CN" sz="2800" dirty="0">
                <a:solidFill>
                  <a:srgbClr val="0000FF"/>
                </a:solidFill>
                <a:latin typeface="黑体" panose="02010609060101010101" charset="-122"/>
                <a:ea typeface="黑体" panose="02010609060101010101" charset="-122"/>
              </a:rPr>
              <a:t>的照顾也像象态橡栗象一样</a:t>
            </a:r>
            <a:r>
              <a:rPr lang="zh-CN" altLang="en-US" sz="2800" dirty="0">
                <a:solidFill>
                  <a:srgbClr val="0000FF"/>
                </a:solidFill>
                <a:latin typeface="黑体" panose="02010609060101010101" charset="-122"/>
                <a:ea typeface="黑体" panose="02010609060101010101" charset="-122"/>
              </a:rPr>
              <a:t>周到细致</a:t>
            </a:r>
            <a:r>
              <a:rPr lang="zh-CN" altLang="zh-CN" sz="2800" dirty="0">
                <a:solidFill>
                  <a:srgbClr val="0000FF"/>
                </a:solidFill>
                <a:latin typeface="黑体" panose="02010609060101010101" charset="-122"/>
                <a:ea typeface="黑体" panose="02010609060101010101" charset="-122"/>
              </a:rPr>
              <a:t>。 </a:t>
            </a:r>
          </a:p>
          <a:p>
            <a:pPr>
              <a:lnSpc>
                <a:spcPct val="150000"/>
              </a:lnSpc>
            </a:pPr>
            <a:endParaRPr lang="zh-CN" altLang="en-US" sz="2800" dirty="0">
              <a:solidFill>
                <a:srgbClr val="0000FF"/>
              </a:solidFill>
              <a:latin typeface="黑体" panose="02010609060101010101" charset="-122"/>
              <a:ea typeface="黑体" panose="02010609060101010101" charset="-122"/>
            </a:endParaRPr>
          </a:p>
        </p:txBody>
      </p:sp>
    </p:spTree>
    <p:extLst>
      <p:ext uri="{BB962C8B-B14F-4D97-AF65-F5344CB8AC3E}">
        <p14:creationId xmlns:p14="http://schemas.microsoft.com/office/powerpoint/2010/main" val="81182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544314" y="1635236"/>
            <a:ext cx="8909653" cy="3416320"/>
          </a:xfrm>
          <a:prstGeom prst="rect">
            <a:avLst/>
          </a:prstGeom>
          <a:noFill/>
        </p:spPr>
        <p:txBody>
          <a:bodyPr wrap="square" rtlCol="0">
            <a:spAutoFit/>
          </a:bodyPr>
          <a:lstStyle/>
          <a:p>
            <a:pPr>
              <a:lnSpc>
                <a:spcPct val="150000"/>
              </a:lnSpc>
            </a:pPr>
            <a:r>
              <a:rPr lang="en-US" altLang="zh-CN" sz="2800" dirty="0">
                <a:latin typeface="黑体" panose="02010609060101010101" charset="-122"/>
                <a:ea typeface="黑体" panose="02010609060101010101" charset="-122"/>
              </a:rPr>
              <a:t>     </a:t>
            </a:r>
            <a:r>
              <a:rPr lang="zh-CN" altLang="en-US" sz="3600" b="1" dirty="0">
                <a:solidFill>
                  <a:srgbClr val="C00000"/>
                </a:solidFill>
                <a:latin typeface="黑体" panose="02010609060101010101" charset="-122"/>
                <a:ea typeface="黑体" panose="02010609060101010101" charset="-122"/>
              </a:rPr>
              <a:t>联想式批注法：</a:t>
            </a:r>
            <a:r>
              <a:rPr lang="zh-CN" altLang="en-US" sz="3600" dirty="0">
                <a:latin typeface="黑体" panose="02010609060101010101" charset="-122"/>
                <a:ea typeface="黑体" panose="02010609060101010101" charset="-122"/>
              </a:rPr>
              <a:t>阅读中，我们</a:t>
            </a:r>
            <a:r>
              <a:rPr lang="zh-CN" altLang="en-US" sz="3600" dirty="0">
                <a:solidFill>
                  <a:srgbClr val="0000FF"/>
                </a:solidFill>
                <a:latin typeface="黑体" panose="02010609060101010101" charset="-122"/>
                <a:ea typeface="黑体" panose="02010609060101010101" charset="-122"/>
              </a:rPr>
              <a:t>将作品中人物言行与自身进行比较，</a:t>
            </a:r>
            <a:r>
              <a:rPr lang="zh-CN" altLang="en-US" sz="3600" dirty="0">
                <a:latin typeface="黑体" panose="02010609060101010101" charset="-122"/>
                <a:ea typeface="黑体" panose="02010609060101010101" charset="-122"/>
              </a:rPr>
              <a:t>进而将作品</a:t>
            </a:r>
            <a:r>
              <a:rPr lang="zh-CN" altLang="en-US" sz="3600" dirty="0">
                <a:solidFill>
                  <a:srgbClr val="0000FF"/>
                </a:solidFill>
                <a:latin typeface="黑体" panose="02010609060101010101" charset="-122"/>
                <a:ea typeface="黑体" panose="02010609060101010101" charset="-122"/>
              </a:rPr>
              <a:t>所反映的社会与自己所处的环境进行比较，</a:t>
            </a:r>
            <a:r>
              <a:rPr lang="zh-CN" altLang="en-US" sz="3600" dirty="0">
                <a:latin typeface="黑体" panose="02010609060101010101" charset="-122"/>
                <a:ea typeface="黑体" panose="02010609060101010101" charset="-122"/>
              </a:rPr>
              <a:t>比较过程中有感而发所做的批注。</a:t>
            </a:r>
          </a:p>
        </p:txBody>
      </p:sp>
    </p:spTree>
    <p:extLst>
      <p:ext uri="{BB962C8B-B14F-4D97-AF65-F5344CB8AC3E}">
        <p14:creationId xmlns:p14="http://schemas.microsoft.com/office/powerpoint/2010/main" val="21250773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p:nvPr/>
        </p:nvSpPr>
        <p:spPr>
          <a:xfrm>
            <a:off x="397035" y="599534"/>
            <a:ext cx="9568374" cy="2785378"/>
          </a:xfrm>
          <a:prstGeom prst="rect">
            <a:avLst/>
          </a:prstGeom>
          <a:noFill/>
          <a:ln w="12700">
            <a:solidFill>
              <a:schemeClr val="tx1"/>
            </a:solidFill>
          </a:ln>
        </p:spPr>
        <p:txBody>
          <a:bodyPr wrap="square" rtlCol="0">
            <a:spAutoFit/>
          </a:bodyPr>
          <a:lstStyle/>
          <a:p>
            <a:pPr>
              <a:lnSpc>
                <a:spcPct val="125000"/>
              </a:lnSpc>
            </a:pPr>
            <a:r>
              <a:rPr lang="en-US" altLang="zh-CN" sz="2800" dirty="0"/>
              <a:t>        </a:t>
            </a:r>
            <a:r>
              <a:rPr lang="zh-CN" altLang="zh-CN" sz="2800" dirty="0">
                <a:latin typeface="黑体" panose="02010609060101010101" charset="-122"/>
                <a:ea typeface="黑体" panose="02010609060101010101" charset="-122"/>
              </a:rPr>
              <a:t>四年黑暗中的苦工，一个月阳光下的享乐，这就是蝉的生活。我们不应当讨厌它那喧嚣的歌声，因为它掘土四年，现在才能够穿起漂亮的衣服，长起可与飞鸟匹敌的翅膀，沐浴在温暖的阳光中。什么样的钹声能响亮到足以歌颂它来之不易的刹那欢愉呢？</a:t>
            </a:r>
          </a:p>
        </p:txBody>
      </p:sp>
      <p:sp>
        <p:nvSpPr>
          <p:cNvPr id="3" name="文本框 3"/>
          <p:cNvSpPr txBox="1"/>
          <p:nvPr/>
        </p:nvSpPr>
        <p:spPr>
          <a:xfrm>
            <a:off x="397035" y="4226095"/>
            <a:ext cx="9568374" cy="2246769"/>
          </a:xfrm>
          <a:prstGeom prst="rect">
            <a:avLst/>
          </a:prstGeom>
          <a:noFill/>
        </p:spPr>
        <p:txBody>
          <a:bodyPr wrap="square" rtlCol="0">
            <a:spAutoFit/>
          </a:bodyPr>
          <a:lstStyle/>
          <a:p>
            <a:r>
              <a:rPr lang="zh-CN" altLang="en-US" sz="2800" dirty="0">
                <a:latin typeface="黑体" panose="02010609060101010101" charset="-122"/>
                <a:ea typeface="黑体" panose="02010609060101010101" charset="-122"/>
              </a:rPr>
              <a:t>示例：</a:t>
            </a:r>
          </a:p>
          <a:p>
            <a:r>
              <a:rPr lang="zh-CN" altLang="en-US" sz="2800" dirty="0">
                <a:latin typeface="黑体" panose="02010609060101010101" charset="-122"/>
                <a:ea typeface="黑体" panose="02010609060101010101" charset="-122"/>
              </a:rPr>
              <a:t>    </a:t>
            </a:r>
            <a:r>
              <a:rPr lang="zh-CN" altLang="en-US" sz="2800" dirty="0">
                <a:solidFill>
                  <a:srgbClr val="0000FF"/>
                </a:solidFill>
                <a:latin typeface="黑体" panose="02010609060101010101" charset="-122"/>
                <a:ea typeface="黑体" panose="02010609060101010101" charset="-122"/>
              </a:rPr>
              <a:t>我是一个遇到困难容易放弃的人。有时候，下决心去做一件事，刚开始几天，还能坚持一下，如果没人督促，一般就三分钟热度后就置之不顾了。以后我真应该学习蝉的精神，坚持不懈，永不言弃。</a:t>
            </a:r>
          </a:p>
        </p:txBody>
      </p:sp>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77415" y="2797220"/>
            <a:ext cx="2762618" cy="1681789"/>
          </a:xfrm>
          <a:prstGeom prst="rect">
            <a:avLst/>
          </a:prstGeom>
        </p:spPr>
      </p:pic>
    </p:spTree>
    <p:extLst>
      <p:ext uri="{BB962C8B-B14F-4D97-AF65-F5344CB8AC3E}">
        <p14:creationId xmlns:p14="http://schemas.microsoft.com/office/powerpoint/2010/main" val="255648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50114" y="1619103"/>
            <a:ext cx="9125994" cy="3416320"/>
          </a:xfrm>
          <a:prstGeom prst="rect">
            <a:avLst/>
          </a:prstGeom>
          <a:noFill/>
        </p:spPr>
        <p:txBody>
          <a:bodyPr wrap="square" rtlCol="0">
            <a:spAutoFit/>
          </a:bodyPr>
          <a:lstStyle/>
          <a:p>
            <a:pPr>
              <a:lnSpc>
                <a:spcPct val="150000"/>
              </a:lnSpc>
            </a:pPr>
            <a:r>
              <a:rPr lang="en-US" altLang="zh-CN" sz="2800" dirty="0">
                <a:latin typeface="宋体" panose="02010600030101010101" pitchFamily="2" charset="-122"/>
                <a:ea typeface="宋体" panose="02010600030101010101" pitchFamily="2" charset="-122"/>
              </a:rPr>
              <a:t>      </a:t>
            </a:r>
            <a:r>
              <a:rPr lang="zh-CN" altLang="en-US" sz="3600" b="1" dirty="0">
                <a:solidFill>
                  <a:srgbClr val="C00000"/>
                </a:solidFill>
                <a:latin typeface="黑体" panose="02010609060101010101" charset="-122"/>
                <a:ea typeface="黑体" panose="02010609060101010101" charset="-122"/>
              </a:rPr>
              <a:t>反思式批注：</a:t>
            </a:r>
            <a:r>
              <a:rPr lang="zh-CN" altLang="en-US" sz="3600" dirty="0">
                <a:latin typeface="黑体" panose="02010609060101010101" charset="-122"/>
                <a:ea typeface="黑体" panose="02010609060101010101" charset="-122"/>
              </a:rPr>
              <a:t>读作品时，在</a:t>
            </a:r>
            <a:r>
              <a:rPr lang="zh-CN" altLang="en-US" sz="3600" dirty="0">
                <a:solidFill>
                  <a:srgbClr val="0000FF"/>
                </a:solidFill>
                <a:latin typeface="黑体" panose="02010609060101010101" charset="-122"/>
                <a:ea typeface="黑体" panose="02010609060101010101" charset="-122"/>
              </a:rPr>
              <a:t>体验情感</a:t>
            </a:r>
            <a:r>
              <a:rPr lang="zh-CN" altLang="en-US" sz="3600" dirty="0">
                <a:latin typeface="黑体" panose="02010609060101010101" charset="-122"/>
                <a:ea typeface="黑体" panose="02010609060101010101" charset="-122"/>
              </a:rPr>
              <a:t>的基础上，</a:t>
            </a:r>
            <a:r>
              <a:rPr lang="zh-CN" altLang="en-US" sz="3600" dirty="0">
                <a:solidFill>
                  <a:srgbClr val="0000FF"/>
                </a:solidFill>
                <a:latin typeface="黑体" panose="02010609060101010101" charset="-122"/>
                <a:ea typeface="黑体" panose="02010609060101010101" charset="-122"/>
              </a:rPr>
              <a:t>反观自身，获得思想情感的启迪，</a:t>
            </a:r>
            <a:r>
              <a:rPr lang="zh-CN" altLang="en-US" sz="3600" dirty="0">
                <a:latin typeface="黑体" panose="02010609060101010101" charset="-122"/>
                <a:ea typeface="黑体" panose="02010609060101010101" charset="-122"/>
              </a:rPr>
              <a:t>形成批注文字的读书方法。这种批注方式往往与联想式批注一起使用。</a:t>
            </a:r>
          </a:p>
        </p:txBody>
      </p:sp>
    </p:spTree>
    <p:extLst>
      <p:ext uri="{BB962C8B-B14F-4D97-AF65-F5344CB8AC3E}">
        <p14:creationId xmlns:p14="http://schemas.microsoft.com/office/powerpoint/2010/main" val="320733829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p:nvPr/>
        </p:nvSpPr>
        <p:spPr>
          <a:xfrm>
            <a:off x="5231904" y="548680"/>
            <a:ext cx="1800200" cy="830997"/>
          </a:xfrm>
          <a:prstGeom prst="rect">
            <a:avLst/>
          </a:prstGeom>
          <a:noFill/>
        </p:spPr>
        <p:txBody>
          <a:bodyPr wrap="square" rtlCol="0">
            <a:spAutoFit/>
          </a:bodyPr>
          <a:lstStyle/>
          <a:p>
            <a:r>
              <a:rPr lang="zh-CN" altLang="en-US" sz="4800" b="1" dirty="0">
                <a:latin typeface="黑体" panose="02010609060101010101" charset="-122"/>
                <a:ea typeface="黑体" panose="02010609060101010101" charset="-122"/>
                <a:sym typeface="+mn-ea"/>
              </a:rPr>
              <a:t>小 结</a:t>
            </a:r>
          </a:p>
        </p:txBody>
      </p:sp>
      <p:sp>
        <p:nvSpPr>
          <p:cNvPr id="3" name="矩形 2"/>
          <p:cNvSpPr/>
          <p:nvPr/>
        </p:nvSpPr>
        <p:spPr>
          <a:xfrm>
            <a:off x="1343472" y="1772816"/>
            <a:ext cx="10009112" cy="3323987"/>
          </a:xfrm>
          <a:prstGeom prst="rect">
            <a:avLst/>
          </a:prstGeom>
        </p:spPr>
        <p:txBody>
          <a:bodyPr wrap="square">
            <a:spAutoFit/>
          </a:bodyPr>
          <a:lstStyle/>
          <a:p>
            <a:pPr>
              <a:lnSpc>
                <a:spcPct val="150000"/>
              </a:lnSpc>
            </a:pPr>
            <a:r>
              <a:rPr lang="zh-CN" altLang="en-US" sz="2800" dirty="0">
                <a:latin typeface="黑体" panose="02010609060101010101" charset="-122"/>
                <a:ea typeface="黑体" panose="02010609060101010101" charset="-122"/>
              </a:rPr>
              <a:t>    巴金评价《昆虫记》说:“它熔作者毕生的研究成果和人生感悟于一炉,</a:t>
            </a:r>
            <a:r>
              <a:rPr lang="zh-CN" altLang="en-US" sz="2800" dirty="0">
                <a:solidFill>
                  <a:srgbClr val="0000FF"/>
                </a:solidFill>
                <a:latin typeface="黑体" panose="02010609060101010101" charset="-122"/>
                <a:ea typeface="黑体" panose="02010609060101010101" charset="-122"/>
              </a:rPr>
              <a:t>以人性观察虫性,将昆虫世界化作供人类获取知识、趣味、美感和思想的美文。</a:t>
            </a:r>
            <a:r>
              <a:rPr lang="zh-CN" altLang="en-US" sz="2800" dirty="0">
                <a:latin typeface="黑体" panose="02010609060101010101" charset="-122"/>
                <a:ea typeface="黑体" panose="02010609060101010101" charset="-122"/>
              </a:rPr>
              <a:t>”大家在阅读时，可以借助老师刚刚介绍的四种批注方法以及其它的批注方法来读懂这部书中所讲的</a:t>
            </a:r>
            <a:r>
              <a:rPr lang="zh-CN" altLang="en-US" sz="2800" dirty="0">
                <a:solidFill>
                  <a:srgbClr val="0000FF"/>
                </a:solidFill>
                <a:latin typeface="黑体" panose="02010609060101010101" charset="-122"/>
                <a:ea typeface="黑体" panose="02010609060101010101" charset="-122"/>
              </a:rPr>
              <a:t>“虫性”和“人性”</a:t>
            </a:r>
            <a:r>
              <a:rPr lang="zh-CN" altLang="en-US" sz="2800" dirty="0">
                <a:latin typeface="黑体" panose="02010609060101010101" charset="-122"/>
                <a:ea typeface="黑体" panose="02010609060101010101" charset="-122"/>
              </a:rPr>
              <a:t>。</a:t>
            </a:r>
          </a:p>
        </p:txBody>
      </p:sp>
    </p:spTree>
    <p:extLst>
      <p:ext uri="{BB962C8B-B14F-4D97-AF65-F5344CB8AC3E}">
        <p14:creationId xmlns:p14="http://schemas.microsoft.com/office/powerpoint/2010/main" val="745665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2"/>
          <p:cNvSpPr txBox="1"/>
          <p:nvPr/>
        </p:nvSpPr>
        <p:spPr>
          <a:xfrm>
            <a:off x="3935760" y="2060848"/>
            <a:ext cx="8128635" cy="1584325"/>
          </a:xfrm>
          <a:prstGeom prst="rect">
            <a:avLst/>
          </a:prstGeom>
        </p:spPr>
        <p:txBody>
          <a:bodyPr/>
          <a:lstStyle/>
          <a:p>
            <a:pPr marL="0" marR="0" lvl="0" indent="0" algn="l" defTabSz="914400" eaLnBrk="1" fontAlgn="base" latinLnBrk="0" hangingPunct="1">
              <a:lnSpc>
                <a:spcPct val="100000"/>
              </a:lnSpc>
              <a:spcBef>
                <a:spcPct val="0"/>
              </a:spcBef>
              <a:spcAft>
                <a:spcPct val="0"/>
              </a:spcAft>
              <a:buClrTx/>
              <a:buSzTx/>
              <a:buFontTx/>
              <a:buNone/>
              <a:defRPr/>
            </a:pPr>
            <a:endParaRPr kumimoji="0" lang="zh-CN" altLang="en-US" sz="5400" b="0" i="0" u="none" strike="noStrike" kern="1200" cap="none" spc="0" normalizeH="0" baseline="0" noProof="0" dirty="0">
              <a:ln>
                <a:noFill/>
              </a:ln>
              <a:solidFill>
                <a:srgbClr val="000000"/>
              </a:solidFill>
              <a:effectLst/>
              <a:uLnTx/>
              <a:uFillTx/>
              <a:latin typeface="黑体" panose="02010609060101010101" charset="-122"/>
              <a:ea typeface="黑体" panose="02010609060101010101" charset="-122"/>
              <a:cs typeface="+mj-cs"/>
            </a:endParaRPr>
          </a:p>
        </p:txBody>
      </p:sp>
      <p:sp>
        <p:nvSpPr>
          <p:cNvPr id="3" name="TextBox 2"/>
          <p:cNvSpPr txBox="1"/>
          <p:nvPr/>
        </p:nvSpPr>
        <p:spPr>
          <a:xfrm>
            <a:off x="1991544" y="2420888"/>
            <a:ext cx="8928992" cy="1569660"/>
          </a:xfrm>
          <a:prstGeom prst="rect">
            <a:avLst/>
          </a:prstGeom>
          <a:noFill/>
        </p:spPr>
        <p:txBody>
          <a:bodyPr wrap="square" rtlCol="0">
            <a:spAutoFit/>
          </a:bodyPr>
          <a:lstStyle/>
          <a:p>
            <a:pPr lvl="0"/>
            <a:r>
              <a:rPr lang="zh-CN" altLang="en-US" sz="4800" dirty="0">
                <a:latin typeface="黑体" panose="02010609060101010101" charset="-122"/>
                <a:ea typeface="黑体" panose="02010609060101010101" charset="-122"/>
              </a:rPr>
              <a:t>五</a:t>
            </a:r>
            <a:r>
              <a:rPr lang="zh-CN" altLang="en-US" sz="4800" dirty="0" smtClean="0">
                <a:latin typeface="黑体" panose="02010609060101010101" charset="-122"/>
                <a:ea typeface="黑体" panose="02010609060101010101" charset="-122"/>
              </a:rPr>
              <a:t>、</a:t>
            </a:r>
            <a:r>
              <a:rPr lang="zh-CN" altLang="en-US" sz="4800" dirty="0">
                <a:latin typeface="黑体" panose="02010609060101010101" charset="-122"/>
                <a:ea typeface="黑体" panose="02010609060101010101" charset="-122"/>
              </a:rPr>
              <a:t>细读品析，体会作品风格</a:t>
            </a:r>
          </a:p>
          <a:p>
            <a:endParaRPr lang="zh-CN" altLang="en-US" sz="4800" dirty="0"/>
          </a:p>
        </p:txBody>
      </p:sp>
    </p:spTree>
    <p:extLst>
      <p:ext uri="{BB962C8B-B14F-4D97-AF65-F5344CB8AC3E}">
        <p14:creationId xmlns:p14="http://schemas.microsoft.com/office/powerpoint/2010/main" val="27709903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71464" y="590048"/>
            <a:ext cx="10009112" cy="646331"/>
          </a:xfrm>
          <a:prstGeom prst="rect">
            <a:avLst/>
          </a:prstGeom>
          <a:noFill/>
        </p:spPr>
        <p:txBody>
          <a:bodyPr wrap="square" rtlCol="0">
            <a:spAutoFit/>
          </a:bodyPr>
          <a:lstStyle/>
          <a:p>
            <a:r>
              <a:rPr lang="zh-CN" altLang="en-US" sz="3600" b="1" dirty="0">
                <a:latin typeface="黑体" panose="02010609060101010101" charset="-122"/>
                <a:ea typeface="黑体" panose="02010609060101010101" charset="-122"/>
              </a:rPr>
              <a:t>探究一：科学性：了解科学知识，感受科学精神</a:t>
            </a:r>
          </a:p>
        </p:txBody>
      </p:sp>
      <p:sp>
        <p:nvSpPr>
          <p:cNvPr id="3" name="文本框 3"/>
          <p:cNvSpPr txBox="1"/>
          <p:nvPr/>
        </p:nvSpPr>
        <p:spPr>
          <a:xfrm>
            <a:off x="282511" y="1407137"/>
            <a:ext cx="11665296" cy="2954655"/>
          </a:xfrm>
          <a:prstGeom prst="rect">
            <a:avLst/>
          </a:prstGeom>
          <a:noFill/>
          <a:ln w="12700">
            <a:solidFill>
              <a:schemeClr val="tx1"/>
            </a:solidFill>
          </a:ln>
        </p:spPr>
        <p:txBody>
          <a:bodyPr wrap="square" rtlCol="0">
            <a:spAutoFit/>
          </a:bodyPr>
          <a:lstStyle/>
          <a:p>
            <a:r>
              <a:rPr lang="zh-CN" altLang="en-US" sz="2400" dirty="0">
                <a:latin typeface="黑体" panose="02010609060101010101" charset="-122"/>
                <a:ea typeface="黑体" panose="02010609060101010101" charset="-122"/>
                <a:sym typeface="+mn-ea"/>
              </a:rPr>
              <a:t>    谜团一：强大的隧蜂为何允许不知名的小飞虫侵占自己的果实，伤害自己的幼卵？</a:t>
            </a:r>
          </a:p>
          <a:p>
            <a:r>
              <a:rPr lang="zh-CN" altLang="en-US" sz="2400" dirty="0">
                <a:latin typeface="黑体" panose="02010609060101010101" charset="-122"/>
                <a:ea typeface="黑体" panose="02010609060101010101" charset="-122"/>
                <a:sym typeface="+mn-ea"/>
              </a:rPr>
              <a:t>    谜团二：螳螂为何要吃掉自己的伴侣？</a:t>
            </a:r>
          </a:p>
          <a:p>
            <a:r>
              <a:rPr lang="zh-CN" altLang="en-US" sz="2400" dirty="0">
                <a:latin typeface="黑体" panose="02010609060101010101" charset="-122"/>
                <a:ea typeface="黑体" panose="02010609060101010101" charset="-122"/>
                <a:sym typeface="+mn-ea"/>
              </a:rPr>
              <a:t>    谜团三：大孔雀蝶为何只在黑夜交配？</a:t>
            </a:r>
          </a:p>
          <a:p>
            <a:pPr indent="266700" algn="just">
              <a:lnSpc>
                <a:spcPct val="125000"/>
              </a:lnSpc>
            </a:pPr>
            <a:r>
              <a:rPr lang="zh-CN" altLang="en-US" sz="2400" dirty="0">
                <a:latin typeface="黑体" panose="02010609060101010101" charset="-122"/>
                <a:ea typeface="黑体" panose="02010609060101010101" charset="-122"/>
                <a:sym typeface="+mn-ea"/>
              </a:rPr>
              <a:t>  谜团四：</a:t>
            </a:r>
            <a:r>
              <a:rPr lang="zh-CN" altLang="zh-CN" sz="2400" dirty="0">
                <a:latin typeface="黑体" panose="02010609060101010101" charset="-122"/>
                <a:ea typeface="黑体" panose="02010609060101010101" charset="-122"/>
              </a:rPr>
              <a:t>烟黑吉丁体型庞大，且有坚硬外壳在保护身体，他的外壳硬得连大头针都扎不透。既然如此，为什么它那么爱装死，而无坚硬外壳保护的小粪金龟却无须用装死来保护自身呢</a:t>
            </a:r>
            <a:r>
              <a:rPr lang="en-US" altLang="zh-CN" sz="2400" dirty="0">
                <a:latin typeface="黑体" panose="02010609060101010101" charset="-122"/>
                <a:ea typeface="黑体" panose="02010609060101010101" charset="-122"/>
              </a:rPr>
              <a:t>?</a:t>
            </a:r>
            <a:endParaRPr lang="zh-CN" altLang="zh-CN" sz="2400" dirty="0">
              <a:latin typeface="黑体" panose="02010609060101010101" charset="-122"/>
              <a:ea typeface="黑体" panose="02010609060101010101" charset="-122"/>
            </a:endParaRPr>
          </a:p>
          <a:p>
            <a:r>
              <a:rPr lang="zh-CN" altLang="en-US" sz="2400" dirty="0">
                <a:latin typeface="黑体" panose="02010609060101010101" charset="-122"/>
                <a:ea typeface="黑体" panose="02010609060101010101" charset="-122"/>
                <a:sym typeface="+mn-ea"/>
              </a:rPr>
              <a:t>     ……</a:t>
            </a:r>
            <a:endParaRPr lang="zh-CN" altLang="en-US" sz="2400" dirty="0">
              <a:latin typeface="黑体" panose="02010609060101010101" charset="-122"/>
              <a:ea typeface="黑体" panose="02010609060101010101" charset="-122"/>
            </a:endParaRPr>
          </a:p>
        </p:txBody>
      </p:sp>
      <p:sp>
        <p:nvSpPr>
          <p:cNvPr id="4" name="文本框 8"/>
          <p:cNvSpPr txBox="1"/>
          <p:nvPr/>
        </p:nvSpPr>
        <p:spPr>
          <a:xfrm>
            <a:off x="258470" y="4372826"/>
            <a:ext cx="11665296" cy="1206099"/>
          </a:xfrm>
          <a:prstGeom prst="rect">
            <a:avLst/>
          </a:prstGeom>
          <a:noFill/>
        </p:spPr>
        <p:txBody>
          <a:bodyPr wrap="square" rtlCol="0">
            <a:spAutoFit/>
          </a:bodyPr>
          <a:lstStyle/>
          <a:p>
            <a:pPr>
              <a:lnSpc>
                <a:spcPct val="150000"/>
              </a:lnSpc>
            </a:pPr>
            <a:r>
              <a:rPr lang="en-US" altLang="zh-CN" sz="2800" dirty="0">
                <a:solidFill>
                  <a:srgbClr val="FF0000"/>
                </a:solidFill>
                <a:latin typeface="宋体" panose="02010600030101010101" pitchFamily="2" charset="-122"/>
                <a:ea typeface="宋体" panose="02010600030101010101" pitchFamily="2" charset="-122"/>
              </a:rPr>
              <a:t>    </a:t>
            </a:r>
            <a:r>
              <a:rPr lang="zh-CN" altLang="en-US" sz="2400" b="1" dirty="0">
                <a:solidFill>
                  <a:srgbClr val="FF0000"/>
                </a:solidFill>
                <a:latin typeface="黑体" panose="02010609060101010101" charset="-122"/>
                <a:ea typeface="黑体" panose="02010609060101010101" charset="-122"/>
              </a:rPr>
              <a:t>对于这些谜团，法布尔用他科学的追问、科学的探索以及科学的表达来解决的。在读到这些内容时，大家可以主要用评价式批注方法来阅读。</a:t>
            </a:r>
          </a:p>
        </p:txBody>
      </p:sp>
    </p:spTree>
    <p:extLst>
      <p:ext uri="{BB962C8B-B14F-4D97-AF65-F5344CB8AC3E}">
        <p14:creationId xmlns:p14="http://schemas.microsoft.com/office/powerpoint/2010/main" val="3217562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84175" y="126391"/>
            <a:ext cx="9984433" cy="646331"/>
          </a:xfrm>
          <a:prstGeom prst="rect">
            <a:avLst/>
          </a:prstGeom>
          <a:noFill/>
        </p:spPr>
        <p:txBody>
          <a:bodyPr wrap="square" rtlCol="0">
            <a:spAutoFit/>
          </a:bodyPr>
          <a:lstStyle/>
          <a:p>
            <a:r>
              <a:rPr lang="zh-CN" altLang="en-US" sz="3600" dirty="0">
                <a:latin typeface="黑体" panose="02010609060101010101" charset="-122"/>
                <a:ea typeface="黑体" panose="02010609060101010101" charset="-122"/>
              </a:rPr>
              <a:t>探究二：文学性：品味语言特色，感受人文底蕴</a:t>
            </a:r>
          </a:p>
        </p:txBody>
      </p:sp>
      <p:sp>
        <p:nvSpPr>
          <p:cNvPr id="3" name="文本框 6"/>
          <p:cNvSpPr txBox="1"/>
          <p:nvPr/>
        </p:nvSpPr>
        <p:spPr>
          <a:xfrm>
            <a:off x="8291898" y="676471"/>
            <a:ext cx="1891460" cy="523220"/>
          </a:xfrm>
          <a:prstGeom prst="rect">
            <a:avLst/>
          </a:prstGeom>
          <a:noFill/>
        </p:spPr>
        <p:txBody>
          <a:bodyPr wrap="square" rtlCol="0">
            <a:spAutoFit/>
          </a:bodyPr>
          <a:lstStyle/>
          <a:p>
            <a:r>
              <a:rPr lang="zh-CN" altLang="en-US" sz="2800" dirty="0">
                <a:latin typeface="黑体" panose="02010609060101010101" charset="-122"/>
                <a:ea typeface="黑体" panose="02010609060101010101" charset="-122"/>
              </a:rPr>
              <a:t>《昆虫记》</a:t>
            </a:r>
          </a:p>
        </p:txBody>
      </p:sp>
      <p:sp>
        <p:nvSpPr>
          <p:cNvPr id="4" name="文本框 3"/>
          <p:cNvSpPr txBox="1"/>
          <p:nvPr/>
        </p:nvSpPr>
        <p:spPr>
          <a:xfrm>
            <a:off x="7752184" y="1288662"/>
            <a:ext cx="2808312" cy="3416320"/>
          </a:xfrm>
          <a:prstGeom prst="rect">
            <a:avLst/>
          </a:prstGeom>
          <a:noFill/>
          <a:ln w="19050">
            <a:solidFill>
              <a:schemeClr val="tx1"/>
            </a:solidFill>
          </a:ln>
        </p:spPr>
        <p:txBody>
          <a:bodyPr wrap="square" rtlCol="0">
            <a:spAutoFit/>
          </a:bodyPr>
          <a:lstStyle/>
          <a:p>
            <a:r>
              <a:rPr lang="en-US" altLang="zh-CN" sz="2400" dirty="0">
                <a:latin typeface="黑体" panose="02010609060101010101" charset="-122"/>
                <a:ea typeface="黑体" panose="02010609060101010101" charset="-122"/>
              </a:rPr>
              <a:t>    </a:t>
            </a:r>
            <a:r>
              <a:rPr lang="zh-CN" altLang="zh-CN" sz="2400" dirty="0">
                <a:latin typeface="黑体" panose="02010609060101010101" charset="-122"/>
                <a:ea typeface="黑体" panose="02010609060101010101" charset="-122"/>
              </a:rPr>
              <a:t>它有着苗条的身材，时尚的短装，配上淡绿色的肤色，显得高贵典雅。另外，玲珑小巧的嘴，纤细的脖子，灵活的头部，也勾勒出螳螂娇小可爱的模样。</a:t>
            </a:r>
          </a:p>
        </p:txBody>
      </p:sp>
      <p:sp>
        <p:nvSpPr>
          <p:cNvPr id="5" name="文本框 7"/>
          <p:cNvSpPr txBox="1"/>
          <p:nvPr/>
        </p:nvSpPr>
        <p:spPr>
          <a:xfrm>
            <a:off x="5005375" y="642331"/>
            <a:ext cx="1945640" cy="523220"/>
          </a:xfrm>
          <a:prstGeom prst="rect">
            <a:avLst/>
          </a:prstGeom>
          <a:noFill/>
        </p:spPr>
        <p:txBody>
          <a:bodyPr wrap="square" rtlCol="0">
            <a:spAutoFit/>
          </a:bodyPr>
          <a:lstStyle/>
          <a:p>
            <a:r>
              <a:rPr lang="zh-CN" altLang="en-US" sz="2800" dirty="0">
                <a:latin typeface="黑体" panose="02010609060101010101" charset="-122"/>
                <a:ea typeface="黑体" panose="02010609060101010101" charset="-122"/>
              </a:rPr>
              <a:t>《辞海》</a:t>
            </a:r>
          </a:p>
        </p:txBody>
      </p:sp>
      <p:sp>
        <p:nvSpPr>
          <p:cNvPr id="6" name="文本框 4"/>
          <p:cNvSpPr txBox="1"/>
          <p:nvPr/>
        </p:nvSpPr>
        <p:spPr>
          <a:xfrm>
            <a:off x="4466194" y="1234873"/>
            <a:ext cx="2683548" cy="3482152"/>
          </a:xfrm>
          <a:prstGeom prst="rect">
            <a:avLst/>
          </a:prstGeom>
          <a:noFill/>
          <a:ln w="19050">
            <a:solidFill>
              <a:schemeClr val="tx1"/>
            </a:solidFill>
          </a:ln>
        </p:spPr>
        <p:txBody>
          <a:bodyPr wrap="square" rtlCol="0">
            <a:spAutoFit/>
          </a:bodyPr>
          <a:lstStyle/>
          <a:p>
            <a:r>
              <a:rPr lang="en-US" altLang="zh-CN" sz="2400" dirty="0">
                <a:latin typeface="黑体" panose="02010609060101010101" charset="-122"/>
                <a:ea typeface="黑体" panose="02010609060101010101" charset="-122"/>
              </a:rPr>
              <a:t>    </a:t>
            </a:r>
            <a:r>
              <a:rPr lang="zh-CN" altLang="en-US" sz="2400" dirty="0">
                <a:latin typeface="黑体" panose="02010609060101010101" charset="-122"/>
                <a:ea typeface="黑体" panose="02010609060101010101" charset="-122"/>
              </a:rPr>
              <a:t>螳螂：动物名。一种昆虫。节肢动物门昆虫纲，全身呈绿色或土黄色，体长，腹部肥大，头三角形，前胸延长如颈，前肢作镰形，有棘刺，便于捕获他虫。</a:t>
            </a:r>
            <a:endParaRPr lang="en-US" altLang="zh-CN" sz="2400" dirty="0">
              <a:latin typeface="黑体" panose="02010609060101010101" charset="-122"/>
              <a:ea typeface="黑体" panose="02010609060101010101" charset="-122"/>
            </a:endParaRPr>
          </a:p>
        </p:txBody>
      </p:sp>
      <p:sp>
        <p:nvSpPr>
          <p:cNvPr id="7" name="文本框 5"/>
          <p:cNvSpPr txBox="1"/>
          <p:nvPr/>
        </p:nvSpPr>
        <p:spPr>
          <a:xfrm rot="10800000" flipV="1">
            <a:off x="0" y="4836018"/>
            <a:ext cx="11521280" cy="523220"/>
          </a:xfrm>
          <a:prstGeom prst="rect">
            <a:avLst/>
          </a:prstGeom>
          <a:noFill/>
        </p:spPr>
        <p:txBody>
          <a:bodyPr wrap="square" rtlCol="0">
            <a:spAutoFit/>
          </a:bodyPr>
          <a:lstStyle/>
          <a:p>
            <a:r>
              <a:rPr lang="en-US" altLang="zh-CN" sz="2800" dirty="0">
                <a:latin typeface="宋体" panose="02010600030101010101" pitchFamily="2" charset="-122"/>
                <a:ea typeface="宋体" panose="02010600030101010101" pitchFamily="2" charset="-122"/>
              </a:rPr>
              <a:t>    </a:t>
            </a:r>
            <a:r>
              <a:rPr lang="zh-CN" altLang="en-US" sz="2800" dirty="0">
                <a:gradFill>
                  <a:gsLst>
                    <a:gs pos="0">
                      <a:srgbClr val="007BD3"/>
                    </a:gs>
                    <a:gs pos="100000">
                      <a:srgbClr val="034373"/>
                    </a:gs>
                  </a:gsLst>
                  <a:lin scaled="0"/>
                </a:gradFill>
                <a:latin typeface="黑体" panose="02010609060101010101" charset="-122"/>
                <a:ea typeface="黑体" panose="02010609060101010101" charset="-122"/>
              </a:rPr>
              <a:t>请比较一下“辞海”的解释，说说《昆虫记》在语言表达上的特点？</a:t>
            </a:r>
          </a:p>
        </p:txBody>
      </p:sp>
      <p:pic>
        <p:nvPicPr>
          <p:cNvPr id="11" name="图片 10" descr="2.jpg"/>
          <p:cNvPicPr>
            <a:picLocks noChangeAspect="1"/>
          </p:cNvPicPr>
          <p:nvPr/>
        </p:nvPicPr>
        <p:blipFill>
          <a:blip r:embed="rId2" cstate="print"/>
          <a:stretch>
            <a:fillRect/>
          </a:stretch>
        </p:blipFill>
        <p:spPr>
          <a:xfrm>
            <a:off x="1001055" y="1225831"/>
            <a:ext cx="2736304" cy="3491193"/>
          </a:xfrm>
          <a:prstGeom prst="rect">
            <a:avLst/>
          </a:prstGeom>
        </p:spPr>
      </p:pic>
      <p:sp>
        <p:nvSpPr>
          <p:cNvPr id="12" name="TextBox 11"/>
          <p:cNvSpPr txBox="1"/>
          <p:nvPr/>
        </p:nvSpPr>
        <p:spPr>
          <a:xfrm>
            <a:off x="551383" y="2276872"/>
            <a:ext cx="449671" cy="2031325"/>
          </a:xfrm>
          <a:prstGeom prst="rect">
            <a:avLst/>
          </a:prstGeom>
          <a:noFill/>
        </p:spPr>
        <p:txBody>
          <a:bodyPr wrap="square" rtlCol="0">
            <a:spAutoFit/>
          </a:bodyPr>
          <a:lstStyle/>
          <a:p>
            <a:r>
              <a:rPr lang="zh-CN" altLang="en-US" dirty="0">
                <a:solidFill>
                  <a:schemeClr val="tx1">
                    <a:lumMod val="50000"/>
                    <a:lumOff val="50000"/>
                  </a:schemeClr>
                </a:solidFill>
              </a:rPr>
              <a:t>图片来源于网络</a:t>
            </a:r>
          </a:p>
        </p:txBody>
      </p:sp>
    </p:spTree>
    <p:extLst>
      <p:ext uri="{BB962C8B-B14F-4D97-AF65-F5344CB8AC3E}">
        <p14:creationId xmlns:p14="http://schemas.microsoft.com/office/powerpoint/2010/main" val="136965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p:bldP spid="7"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99456" y="1628800"/>
            <a:ext cx="9865096" cy="3222998"/>
          </a:xfrm>
          <a:prstGeom prst="rect">
            <a:avLst/>
          </a:prstGeom>
        </p:spPr>
        <p:txBody>
          <a:bodyPr wrap="square">
            <a:spAutoFit/>
          </a:bodyPr>
          <a:lstStyle/>
          <a:p>
            <a:pPr>
              <a:lnSpc>
                <a:spcPct val="150000"/>
              </a:lnSpc>
            </a:pPr>
            <a:r>
              <a:rPr lang="zh-CN" altLang="en-US" sz="2800" dirty="0">
                <a:latin typeface="黑体" panose="02010609060101010101" charset="-122"/>
                <a:ea typeface="黑体" panose="02010609060101010101" charset="-122"/>
              </a:rPr>
              <a:t>    法布尔对昆虫细心观察，描写细腻，我们才能身临其境，各类昆虫在他笔下都是栩栩如生，呼之欲出。法布尔把昆虫当人来写，让它们拥有了人的喜怒哀乐，人的善恶美丑， 所以，他的文章才更加引人入胜。遇到自己喜欢的语段或句子，大家可以主要用赏析式批注的方法来阅读。</a:t>
            </a:r>
          </a:p>
        </p:txBody>
      </p:sp>
    </p:spTree>
    <p:extLst>
      <p:ext uri="{BB962C8B-B14F-4D97-AF65-F5344CB8AC3E}">
        <p14:creationId xmlns:p14="http://schemas.microsoft.com/office/powerpoint/2010/main" val="2008837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0840" y="404664"/>
            <a:ext cx="10441160" cy="923330"/>
          </a:xfrm>
          <a:prstGeom prst="rect">
            <a:avLst/>
          </a:prstGeom>
          <a:noFill/>
        </p:spPr>
        <p:txBody>
          <a:bodyPr wrap="square" rtlCol="0">
            <a:spAutoFit/>
          </a:bodyPr>
          <a:lstStyle/>
          <a:p>
            <a:r>
              <a:rPr lang="zh-CN" altLang="en-US" sz="3600" dirty="0">
                <a:latin typeface="黑体" panose="02010609060101010101" charset="-122"/>
                <a:ea typeface="黑体" panose="02010609060101010101" charset="-122"/>
              </a:rPr>
              <a:t>探究三：哲理性：扩大阅读半径，深化思维品质</a:t>
            </a:r>
          </a:p>
          <a:p>
            <a:endParaRPr lang="zh-CN" altLang="en-US" dirty="0"/>
          </a:p>
        </p:txBody>
      </p:sp>
      <p:sp>
        <p:nvSpPr>
          <p:cNvPr id="3" name="文本框 3"/>
          <p:cNvSpPr txBox="1"/>
          <p:nvPr/>
        </p:nvSpPr>
        <p:spPr>
          <a:xfrm>
            <a:off x="666155" y="1327994"/>
            <a:ext cx="10859690" cy="1667764"/>
          </a:xfrm>
          <a:prstGeom prst="rect">
            <a:avLst/>
          </a:prstGeom>
          <a:noFill/>
        </p:spPr>
        <p:txBody>
          <a:bodyPr wrap="square" rtlCol="0">
            <a:spAutoFit/>
          </a:bodyPr>
          <a:lstStyle/>
          <a:p>
            <a:pPr>
              <a:lnSpc>
                <a:spcPct val="150000"/>
              </a:lnSpc>
            </a:pPr>
            <a:r>
              <a:rPr lang="en-US" altLang="zh-CN" sz="2400" dirty="0">
                <a:latin typeface="黑体" panose="02010609060101010101" charset="-122"/>
                <a:ea typeface="黑体" panose="02010609060101010101" charset="-122"/>
              </a:rPr>
              <a:t>    </a:t>
            </a:r>
            <a:r>
              <a:rPr lang="zh-CN" altLang="en-US" sz="2400" dirty="0">
                <a:solidFill>
                  <a:schemeClr val="tx1"/>
                </a:solidFill>
                <a:latin typeface="黑体" panose="02010609060101010101" charset="-122"/>
                <a:ea typeface="黑体" panose="02010609060101010101" charset="-122"/>
              </a:rPr>
              <a:t>在法布尔的笔下，一个一个的小虫子仿佛都和人一般，因为热爱，所以觉得他们可爱，那么法布尔想透过这些可爱的小虫子告诉我们什么呢？书中有很多直接或间接反映作者思想的语段，同学们可以找出来用反思式批注等方法来阅读。</a:t>
            </a:r>
          </a:p>
        </p:txBody>
      </p:sp>
      <p:sp>
        <p:nvSpPr>
          <p:cNvPr id="4" name="文本框 2"/>
          <p:cNvSpPr txBox="1"/>
          <p:nvPr/>
        </p:nvSpPr>
        <p:spPr>
          <a:xfrm>
            <a:off x="1343472" y="3356992"/>
            <a:ext cx="9721080" cy="1569660"/>
          </a:xfrm>
          <a:prstGeom prst="rect">
            <a:avLst/>
          </a:prstGeom>
          <a:noFill/>
          <a:ln w="12700">
            <a:solidFill>
              <a:schemeClr val="tx1"/>
            </a:solidFill>
          </a:ln>
        </p:spPr>
        <p:txBody>
          <a:bodyPr wrap="square" rtlCol="0">
            <a:spAutoFit/>
          </a:bodyPr>
          <a:lstStyle/>
          <a:p>
            <a:r>
              <a:rPr lang="zh-CN" altLang="en-US" sz="2400" dirty="0">
                <a:solidFill>
                  <a:srgbClr val="0070C0"/>
                </a:solidFill>
                <a:latin typeface="黑体" panose="02010609060101010101" charset="-122"/>
                <a:ea typeface="黑体" panose="02010609060101010101" charset="-122"/>
              </a:rPr>
              <a:t>  ①</a:t>
            </a:r>
            <a:r>
              <a:rPr lang="en-US" altLang="zh-CN" sz="2400" dirty="0">
                <a:solidFill>
                  <a:srgbClr val="0070C0"/>
                </a:solidFill>
                <a:latin typeface="黑体" panose="02010609060101010101" charset="-122"/>
                <a:ea typeface="黑体" panose="02010609060101010101" charset="-122"/>
              </a:rPr>
              <a:t>“</a:t>
            </a:r>
            <a:r>
              <a:rPr lang="zh-CN" altLang="en-US" sz="2400" dirty="0">
                <a:solidFill>
                  <a:srgbClr val="0070C0"/>
                </a:solidFill>
                <a:latin typeface="黑体" panose="02010609060101010101" charset="-122"/>
                <a:ea typeface="黑体" panose="02010609060101010101" charset="-122"/>
              </a:rPr>
              <a:t>幸运垂青耐心的人，我的孜孜不倦终于有了报偿。</a:t>
            </a:r>
            <a:r>
              <a:rPr lang="en-US" altLang="zh-CN" sz="2400" dirty="0">
                <a:solidFill>
                  <a:srgbClr val="0070C0"/>
                </a:solidFill>
                <a:latin typeface="黑体" panose="02010609060101010101" charset="-122"/>
                <a:ea typeface="黑体" panose="02010609060101010101" charset="-122"/>
              </a:rPr>
              <a:t>”</a:t>
            </a:r>
            <a:endParaRPr lang="zh-CN" altLang="en-US" sz="2400" dirty="0">
              <a:solidFill>
                <a:srgbClr val="0070C0"/>
              </a:solidFill>
              <a:latin typeface="黑体" panose="02010609060101010101" charset="-122"/>
              <a:ea typeface="黑体" panose="02010609060101010101" charset="-122"/>
            </a:endParaRPr>
          </a:p>
          <a:p>
            <a:r>
              <a:rPr lang="zh-CN" altLang="en-US" sz="2400" dirty="0">
                <a:solidFill>
                  <a:srgbClr val="0070C0"/>
                </a:solidFill>
                <a:latin typeface="黑体" panose="02010609060101010101" charset="-122"/>
                <a:ea typeface="黑体" panose="02010609060101010101" charset="-122"/>
              </a:rPr>
              <a:t>                                      </a:t>
            </a:r>
            <a:r>
              <a:rPr lang="en-US" altLang="zh-CN" sz="2400" dirty="0">
                <a:solidFill>
                  <a:srgbClr val="0070C0"/>
                </a:solidFill>
                <a:latin typeface="黑体" panose="02010609060101010101" charset="-122"/>
                <a:ea typeface="黑体" panose="02010609060101010101" charset="-122"/>
              </a:rPr>
              <a:t>——</a:t>
            </a:r>
            <a:r>
              <a:rPr lang="zh-CN" altLang="en-US" sz="2400" dirty="0">
                <a:solidFill>
                  <a:srgbClr val="0070C0"/>
                </a:solidFill>
                <a:latin typeface="黑体" panose="02010609060101010101" charset="-122"/>
                <a:ea typeface="黑体" panose="02010609060101010101" charset="-122"/>
              </a:rPr>
              <a:t>《田野地头的蟋蟀》          </a:t>
            </a:r>
            <a:endParaRPr lang="en-US" altLang="zh-CN" sz="2400" dirty="0">
              <a:solidFill>
                <a:srgbClr val="0070C0"/>
              </a:solidFill>
              <a:latin typeface="黑体" panose="02010609060101010101" charset="-122"/>
              <a:ea typeface="黑体" panose="02010609060101010101" charset="-122"/>
            </a:endParaRPr>
          </a:p>
          <a:p>
            <a:r>
              <a:rPr lang="zh-CN" altLang="en-US" sz="2400" dirty="0">
                <a:solidFill>
                  <a:srgbClr val="0070C0"/>
                </a:solidFill>
                <a:latin typeface="黑体" panose="02010609060101010101" charset="-122"/>
                <a:ea typeface="黑体" panose="02010609060101010101" charset="-122"/>
              </a:rPr>
              <a:t>  ②</a:t>
            </a:r>
            <a:r>
              <a:rPr lang="en-US" altLang="zh-CN" sz="2400" dirty="0">
                <a:solidFill>
                  <a:srgbClr val="0070C0"/>
                </a:solidFill>
                <a:latin typeface="黑体" panose="02010609060101010101" charset="-122"/>
                <a:ea typeface="黑体" panose="02010609060101010101" charset="-122"/>
              </a:rPr>
              <a:t>“</a:t>
            </a:r>
            <a:r>
              <a:rPr lang="zh-CN" altLang="en-US" sz="2400" dirty="0">
                <a:solidFill>
                  <a:srgbClr val="0070C0"/>
                </a:solidFill>
                <a:latin typeface="黑体" panose="02010609060101010101" charset="-122"/>
                <a:ea typeface="黑体" panose="02010609060101010101" charset="-122"/>
              </a:rPr>
              <a:t>好运总是要先捉弄一番，然后才向着坚忍不拔者微笑。</a:t>
            </a:r>
            <a:r>
              <a:rPr lang="en-US" altLang="zh-CN" sz="2400" dirty="0">
                <a:solidFill>
                  <a:srgbClr val="0070C0"/>
                </a:solidFill>
                <a:latin typeface="黑体" panose="02010609060101010101" charset="-122"/>
                <a:ea typeface="黑体" panose="02010609060101010101" charset="-122"/>
              </a:rPr>
              <a:t>”</a:t>
            </a:r>
            <a:endParaRPr lang="zh-CN" altLang="en-US" sz="2400" dirty="0">
              <a:solidFill>
                <a:srgbClr val="0070C0"/>
              </a:solidFill>
              <a:latin typeface="黑体" panose="02010609060101010101" charset="-122"/>
              <a:ea typeface="黑体" panose="02010609060101010101" charset="-122"/>
            </a:endParaRPr>
          </a:p>
          <a:p>
            <a:r>
              <a:rPr lang="zh-CN" altLang="en-US" sz="2400" dirty="0">
                <a:solidFill>
                  <a:srgbClr val="0070C0"/>
                </a:solidFill>
                <a:latin typeface="黑体" panose="02010609060101010101" charset="-122"/>
                <a:ea typeface="黑体" panose="02010609060101010101" charset="-122"/>
              </a:rPr>
              <a:t>                                      </a:t>
            </a:r>
            <a:r>
              <a:rPr lang="en-US" altLang="zh-CN" sz="2400" dirty="0">
                <a:solidFill>
                  <a:srgbClr val="0070C0"/>
                </a:solidFill>
                <a:latin typeface="黑体" panose="02010609060101010101" charset="-122"/>
                <a:ea typeface="黑体" panose="02010609060101010101" charset="-122"/>
              </a:rPr>
              <a:t>——</a:t>
            </a:r>
            <a:r>
              <a:rPr lang="zh-CN" altLang="en-US" sz="2400" dirty="0">
                <a:solidFill>
                  <a:srgbClr val="0070C0"/>
                </a:solidFill>
                <a:latin typeface="黑体" panose="02010609060101010101" charset="-122"/>
                <a:ea typeface="黑体" panose="02010609060101010101" charset="-122"/>
              </a:rPr>
              <a:t>《绿蝈蝈》</a:t>
            </a:r>
          </a:p>
        </p:txBody>
      </p:sp>
    </p:spTree>
    <p:extLst>
      <p:ext uri="{BB962C8B-B14F-4D97-AF65-F5344CB8AC3E}">
        <p14:creationId xmlns:p14="http://schemas.microsoft.com/office/powerpoint/2010/main" val="2716570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2"/>
          <p:cNvSpPr txBox="1"/>
          <p:nvPr/>
        </p:nvSpPr>
        <p:spPr>
          <a:xfrm>
            <a:off x="997493" y="777632"/>
            <a:ext cx="10246550" cy="1798975"/>
          </a:xfrm>
          <a:prstGeom prst="rect">
            <a:avLst/>
          </a:prstGeom>
          <a:noFill/>
          <a:ln w="12700">
            <a:solidFill>
              <a:schemeClr val="tx1"/>
            </a:solidFill>
          </a:ln>
        </p:spPr>
        <p:txBody>
          <a:bodyPr wrap="square" rtlCol="0">
            <a:spAutoFit/>
          </a:bodyPr>
          <a:lstStyle/>
          <a:p>
            <a:r>
              <a:rPr lang="zh-CN" altLang="en-US" sz="2800" dirty="0">
                <a:solidFill>
                  <a:srgbClr val="0070C0"/>
                </a:solidFill>
                <a:latin typeface="黑体" panose="02010609060101010101" charset="-122"/>
                <a:ea typeface="黑体" panose="02010609060101010101" charset="-122"/>
              </a:rPr>
              <a:t>  ①</a:t>
            </a:r>
            <a:r>
              <a:rPr lang="en-US" altLang="zh-CN" sz="2800" dirty="0">
                <a:solidFill>
                  <a:srgbClr val="0070C0"/>
                </a:solidFill>
                <a:latin typeface="黑体" panose="02010609060101010101" charset="-122"/>
                <a:ea typeface="黑体" panose="02010609060101010101" charset="-122"/>
              </a:rPr>
              <a:t>“</a:t>
            </a:r>
            <a:r>
              <a:rPr lang="zh-CN" altLang="en-US" sz="2800" dirty="0">
                <a:solidFill>
                  <a:srgbClr val="0070C0"/>
                </a:solidFill>
                <a:latin typeface="黑体" panose="02010609060101010101" charset="-122"/>
                <a:ea typeface="黑体" panose="02010609060101010101" charset="-122"/>
              </a:rPr>
              <a:t>幸运垂青耐心的人，我的孜孜不倦终于有了报偿。</a:t>
            </a:r>
            <a:r>
              <a:rPr lang="en-US" altLang="zh-CN" sz="2800" dirty="0">
                <a:solidFill>
                  <a:srgbClr val="0070C0"/>
                </a:solidFill>
                <a:latin typeface="黑体" panose="02010609060101010101" charset="-122"/>
                <a:ea typeface="黑体" panose="02010609060101010101" charset="-122"/>
              </a:rPr>
              <a:t>”</a:t>
            </a:r>
            <a:endParaRPr lang="zh-CN" altLang="en-US" sz="2800" dirty="0">
              <a:solidFill>
                <a:srgbClr val="0070C0"/>
              </a:solidFill>
              <a:latin typeface="黑体" panose="02010609060101010101" charset="-122"/>
              <a:ea typeface="黑体" panose="02010609060101010101" charset="-122"/>
            </a:endParaRPr>
          </a:p>
          <a:p>
            <a:r>
              <a:rPr lang="zh-CN" altLang="en-US" sz="2800" dirty="0">
                <a:solidFill>
                  <a:srgbClr val="0070C0"/>
                </a:solidFill>
                <a:latin typeface="黑体" panose="02010609060101010101" charset="-122"/>
                <a:ea typeface="黑体" panose="02010609060101010101" charset="-122"/>
              </a:rPr>
              <a:t>                                </a:t>
            </a:r>
            <a:r>
              <a:rPr lang="en-US" altLang="zh-CN" sz="2800" dirty="0">
                <a:solidFill>
                  <a:srgbClr val="0070C0"/>
                </a:solidFill>
                <a:latin typeface="黑体" panose="02010609060101010101" charset="-122"/>
                <a:ea typeface="黑体" panose="02010609060101010101" charset="-122"/>
              </a:rPr>
              <a:t>——</a:t>
            </a:r>
            <a:r>
              <a:rPr lang="zh-CN" altLang="en-US" sz="2800" dirty="0">
                <a:solidFill>
                  <a:srgbClr val="0070C0"/>
                </a:solidFill>
                <a:latin typeface="黑体" panose="02010609060101010101" charset="-122"/>
                <a:ea typeface="黑体" panose="02010609060101010101" charset="-122"/>
              </a:rPr>
              <a:t>《田野地头的蟋蟀》          </a:t>
            </a:r>
            <a:endParaRPr lang="en-US" altLang="zh-CN" sz="2800" dirty="0">
              <a:solidFill>
                <a:srgbClr val="0070C0"/>
              </a:solidFill>
              <a:latin typeface="黑体" panose="02010609060101010101" charset="-122"/>
              <a:ea typeface="黑体" panose="02010609060101010101" charset="-122"/>
            </a:endParaRPr>
          </a:p>
          <a:p>
            <a:r>
              <a:rPr lang="zh-CN" altLang="en-US" sz="2800" dirty="0">
                <a:solidFill>
                  <a:srgbClr val="0070C0"/>
                </a:solidFill>
                <a:latin typeface="黑体" panose="02010609060101010101" charset="-122"/>
                <a:ea typeface="黑体" panose="02010609060101010101" charset="-122"/>
              </a:rPr>
              <a:t>  ②</a:t>
            </a:r>
            <a:r>
              <a:rPr lang="en-US" altLang="zh-CN" sz="2800" dirty="0">
                <a:solidFill>
                  <a:srgbClr val="0070C0"/>
                </a:solidFill>
                <a:latin typeface="黑体" panose="02010609060101010101" charset="-122"/>
                <a:ea typeface="黑体" panose="02010609060101010101" charset="-122"/>
              </a:rPr>
              <a:t>“</a:t>
            </a:r>
            <a:r>
              <a:rPr lang="zh-CN" altLang="en-US" sz="2800" dirty="0">
                <a:solidFill>
                  <a:srgbClr val="0070C0"/>
                </a:solidFill>
                <a:latin typeface="黑体" panose="02010609060101010101" charset="-122"/>
                <a:ea typeface="黑体" panose="02010609060101010101" charset="-122"/>
              </a:rPr>
              <a:t>好运总是要先捉弄一番，然后才向着坚忍不拔者微笑。</a:t>
            </a:r>
            <a:r>
              <a:rPr lang="en-US" altLang="zh-CN" sz="2800" dirty="0">
                <a:solidFill>
                  <a:srgbClr val="0070C0"/>
                </a:solidFill>
                <a:latin typeface="黑体" panose="02010609060101010101" charset="-122"/>
                <a:ea typeface="黑体" panose="02010609060101010101" charset="-122"/>
              </a:rPr>
              <a:t>”</a:t>
            </a:r>
            <a:endParaRPr lang="zh-CN" altLang="en-US" sz="2800" dirty="0">
              <a:solidFill>
                <a:srgbClr val="0070C0"/>
              </a:solidFill>
              <a:latin typeface="黑体" panose="02010609060101010101" charset="-122"/>
              <a:ea typeface="黑体" panose="02010609060101010101" charset="-122"/>
            </a:endParaRPr>
          </a:p>
          <a:p>
            <a:r>
              <a:rPr lang="zh-CN" altLang="en-US" sz="2800" dirty="0">
                <a:solidFill>
                  <a:srgbClr val="0070C0"/>
                </a:solidFill>
                <a:latin typeface="黑体" panose="02010609060101010101" charset="-122"/>
                <a:ea typeface="黑体" panose="02010609060101010101" charset="-122"/>
              </a:rPr>
              <a:t>                                </a:t>
            </a:r>
            <a:r>
              <a:rPr lang="en-US" altLang="zh-CN" sz="2800" dirty="0">
                <a:solidFill>
                  <a:srgbClr val="0070C0"/>
                </a:solidFill>
                <a:latin typeface="黑体" panose="02010609060101010101" charset="-122"/>
                <a:ea typeface="黑体" panose="02010609060101010101" charset="-122"/>
              </a:rPr>
              <a:t>——</a:t>
            </a:r>
            <a:r>
              <a:rPr lang="zh-CN" altLang="en-US" sz="2800" dirty="0">
                <a:solidFill>
                  <a:srgbClr val="0070C0"/>
                </a:solidFill>
                <a:latin typeface="黑体" panose="02010609060101010101" charset="-122"/>
                <a:ea typeface="黑体" panose="02010609060101010101" charset="-122"/>
              </a:rPr>
              <a:t>《绿蝈蝈》</a:t>
            </a:r>
          </a:p>
        </p:txBody>
      </p:sp>
      <p:sp>
        <p:nvSpPr>
          <p:cNvPr id="5" name="TextBox 4"/>
          <p:cNvSpPr txBox="1"/>
          <p:nvPr/>
        </p:nvSpPr>
        <p:spPr>
          <a:xfrm>
            <a:off x="983432" y="2576607"/>
            <a:ext cx="10354032" cy="2246769"/>
          </a:xfrm>
          <a:prstGeom prst="rect">
            <a:avLst/>
          </a:prstGeom>
          <a:noFill/>
        </p:spPr>
        <p:txBody>
          <a:bodyPr wrap="square" rtlCol="0">
            <a:spAutoFit/>
          </a:bodyPr>
          <a:lstStyle/>
          <a:p>
            <a:r>
              <a:rPr lang="en-US" altLang="zh-CN" dirty="0"/>
              <a:t>           </a:t>
            </a:r>
            <a:r>
              <a:rPr lang="zh-CN" altLang="zh-CN" sz="2800" dirty="0">
                <a:latin typeface="黑体" panose="02010609060101010101" charset="-122"/>
                <a:ea typeface="黑体" panose="02010609060101010101" charset="-122"/>
              </a:rPr>
              <a:t>第①句</a:t>
            </a:r>
            <a:r>
              <a:rPr lang="en-US" altLang="zh-CN" sz="2800" dirty="0">
                <a:latin typeface="黑体" panose="02010609060101010101" charset="-122"/>
                <a:ea typeface="黑体" panose="02010609060101010101" charset="-122"/>
              </a:rPr>
              <a:t>,</a:t>
            </a:r>
            <a:r>
              <a:rPr lang="zh-CN" altLang="zh-CN" sz="2800" dirty="0">
                <a:latin typeface="黑体" panose="02010609060101010101" charset="-122"/>
                <a:ea typeface="黑体" panose="02010609060101010101" charset="-122"/>
              </a:rPr>
              <a:t>作者在写虫子的时候，时常会抒发自己对生活以及人生的感悟。这几句话让我们看到了一个周游世界的环球梦破灭后，在荒石原中观察昆虫、思考人生的坚持梦想、勇于实践的探索者。他的精神</a:t>
            </a:r>
            <a:r>
              <a:rPr lang="zh-CN" altLang="en-US" sz="2800" dirty="0">
                <a:latin typeface="黑体" panose="02010609060101010101" charset="-122"/>
                <a:ea typeface="黑体" panose="02010609060101010101" charset="-122"/>
              </a:rPr>
              <a:t>，</a:t>
            </a:r>
            <a:r>
              <a:rPr lang="zh-CN" altLang="zh-CN" sz="2800" dirty="0">
                <a:latin typeface="黑体" panose="02010609060101010101" charset="-122"/>
                <a:ea typeface="黑体" panose="02010609060101010101" charset="-122"/>
              </a:rPr>
              <a:t>令人敬佩</a:t>
            </a:r>
            <a:r>
              <a:rPr lang="zh-CN" altLang="en-US" sz="2800" dirty="0">
                <a:latin typeface="黑体" panose="02010609060101010101" charset="-122"/>
                <a:ea typeface="黑体" panose="02010609060101010101" charset="-122"/>
              </a:rPr>
              <a:t>；</a:t>
            </a:r>
            <a:r>
              <a:rPr lang="zh-CN" altLang="zh-CN" sz="2800" dirty="0">
                <a:latin typeface="黑体" panose="02010609060101010101" charset="-122"/>
                <a:ea typeface="黑体" panose="02010609060101010101" charset="-122"/>
              </a:rPr>
              <a:t>他的功绩，世人铭记！</a:t>
            </a:r>
            <a:r>
              <a:rPr lang="en-US" altLang="zh-CN" sz="2800" dirty="0">
                <a:latin typeface="黑体" panose="02010609060101010101" charset="-122"/>
                <a:ea typeface="黑体" panose="02010609060101010101" charset="-122"/>
              </a:rPr>
              <a:t/>
            </a:r>
            <a:br>
              <a:rPr lang="en-US" altLang="zh-CN" sz="2800" dirty="0">
                <a:latin typeface="黑体" panose="02010609060101010101" charset="-122"/>
                <a:ea typeface="黑体" panose="02010609060101010101" charset="-122"/>
              </a:rPr>
            </a:br>
            <a:endParaRPr lang="zh-CN" altLang="zh-CN" sz="2800" dirty="0">
              <a:latin typeface="黑体" panose="02010609060101010101" charset="-122"/>
              <a:ea typeface="黑体" panose="02010609060101010101" charset="-122"/>
            </a:endParaRPr>
          </a:p>
        </p:txBody>
      </p:sp>
      <p:sp>
        <p:nvSpPr>
          <p:cNvPr id="2" name="文本框 1"/>
          <p:cNvSpPr txBox="1"/>
          <p:nvPr/>
        </p:nvSpPr>
        <p:spPr>
          <a:xfrm>
            <a:off x="925485" y="4455692"/>
            <a:ext cx="10390565" cy="1384995"/>
          </a:xfrm>
          <a:prstGeom prst="rect">
            <a:avLst/>
          </a:prstGeom>
          <a:noFill/>
        </p:spPr>
        <p:txBody>
          <a:bodyPr wrap="square" rtlCol="0">
            <a:spAutoFit/>
          </a:bodyPr>
          <a:lstStyle/>
          <a:p>
            <a:r>
              <a:rPr lang="en-US" altLang="zh-CN" sz="2800" dirty="0">
                <a:latin typeface="黑体" panose="02010609060101010101" charset="-122"/>
                <a:ea typeface="黑体" panose="02010609060101010101" charset="-122"/>
              </a:rPr>
              <a:t>    </a:t>
            </a:r>
            <a:r>
              <a:rPr lang="zh-CN" altLang="zh-CN" sz="2800" dirty="0">
                <a:latin typeface="黑体" panose="02010609060101010101" charset="-122"/>
                <a:ea typeface="黑体" panose="02010609060101010101" charset="-122"/>
              </a:rPr>
              <a:t>第②句</a:t>
            </a:r>
            <a:r>
              <a:rPr lang="en-US" altLang="zh-CN" sz="2800" dirty="0">
                <a:latin typeface="黑体" panose="02010609060101010101" charset="-122"/>
                <a:ea typeface="黑体" panose="02010609060101010101" charset="-122"/>
              </a:rPr>
              <a:t>,</a:t>
            </a:r>
            <a:r>
              <a:rPr lang="zh-CN" altLang="zh-CN" sz="2800" dirty="0">
                <a:latin typeface="黑体" panose="02010609060101010101" charset="-122"/>
                <a:ea typeface="黑体" panose="02010609060101010101" charset="-122"/>
              </a:rPr>
              <a:t>也让我们反思自己的人生。只要我们勇敢乐观地面对生活中的磨难、做事耐心并且能够坚持不懈地努力，幸运之神终会眷顾我们，引导我们走向成功。</a:t>
            </a:r>
            <a:endParaRPr lang="zh-CN" altLang="en-US" sz="2800" dirty="0">
              <a:latin typeface="黑体" panose="02010609060101010101" charset="-122"/>
              <a:ea typeface="黑体" panose="02010609060101010101" charset="-122"/>
            </a:endParaRPr>
          </a:p>
        </p:txBody>
      </p:sp>
    </p:spTree>
    <p:extLst>
      <p:ext uri="{BB962C8B-B14F-4D97-AF65-F5344CB8AC3E}">
        <p14:creationId xmlns:p14="http://schemas.microsoft.com/office/powerpoint/2010/main" val="1774654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2"/>
          <p:cNvSpPr txBox="1"/>
          <p:nvPr/>
        </p:nvSpPr>
        <p:spPr>
          <a:xfrm>
            <a:off x="2999656" y="260648"/>
            <a:ext cx="5248699" cy="1584538"/>
          </a:xfrm>
          <a:prstGeom prst="rect">
            <a:avLst/>
          </a:prstGeom>
        </p:spPr>
        <p:txBody>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4800" b="0" i="0" u="none" strike="noStrike" kern="1200" cap="none" spc="0" normalizeH="0" baseline="0" noProof="0" dirty="0" smtClean="0">
                <a:ln>
                  <a:noFill/>
                </a:ln>
                <a:solidFill>
                  <a:srgbClr val="000000"/>
                </a:solidFill>
                <a:effectLst/>
                <a:uLnTx/>
                <a:uFillTx/>
                <a:latin typeface="黑体" panose="02010609060101010101" charset="-122"/>
                <a:ea typeface="黑体" panose="02010609060101010101" charset="-122"/>
                <a:cs typeface="+mj-cs"/>
              </a:rPr>
              <a:t>课堂</a:t>
            </a:r>
            <a:r>
              <a:rPr kumimoji="0" lang="zh-CN" altLang="en-US" sz="4800" b="0" i="0" u="none" strike="noStrike" kern="1200" cap="none" spc="0" normalizeH="0" baseline="0" noProof="0" dirty="0">
                <a:ln>
                  <a:noFill/>
                </a:ln>
                <a:solidFill>
                  <a:srgbClr val="000000"/>
                </a:solidFill>
                <a:effectLst/>
                <a:uLnTx/>
                <a:uFillTx/>
                <a:latin typeface="黑体" panose="02010609060101010101" charset="-122"/>
                <a:ea typeface="黑体" panose="02010609060101010101" charset="-122"/>
                <a:cs typeface="+mj-cs"/>
              </a:rPr>
              <a:t>小结</a:t>
            </a:r>
          </a:p>
        </p:txBody>
      </p:sp>
      <p:sp>
        <p:nvSpPr>
          <p:cNvPr id="3" name="文本框 1"/>
          <p:cNvSpPr txBox="1"/>
          <p:nvPr/>
        </p:nvSpPr>
        <p:spPr>
          <a:xfrm>
            <a:off x="695400" y="1268760"/>
            <a:ext cx="11017224" cy="3869329"/>
          </a:xfrm>
          <a:prstGeom prst="rect">
            <a:avLst/>
          </a:prstGeom>
          <a:noFill/>
        </p:spPr>
        <p:txBody>
          <a:bodyPr wrap="square" rtlCol="0">
            <a:spAutoFit/>
          </a:bodyPr>
          <a:lstStyle/>
          <a:p>
            <a:pPr>
              <a:lnSpc>
                <a:spcPct val="150000"/>
              </a:lnSpc>
            </a:pPr>
            <a:r>
              <a:rPr lang="en-US" altLang="zh-CN" sz="2800" dirty="0">
                <a:latin typeface="宋体" panose="02010600030101010101" pitchFamily="2" charset="-122"/>
                <a:ea typeface="宋体" panose="02010600030101010101" pitchFamily="2" charset="-122"/>
              </a:rPr>
              <a:t>    《</a:t>
            </a:r>
            <a:r>
              <a:rPr lang="zh-CN" altLang="en-US" sz="2800" dirty="0">
                <a:latin typeface="黑体" panose="02010609060101010101" charset="-122"/>
                <a:ea typeface="黑体" panose="02010609060101010101" charset="-122"/>
              </a:rPr>
              <a:t>昆虫记》堪称科学与文学完美结合的典范，无愧于“昆虫的史诗”之美誉。阅读这样美妙的经典是一场愉快的精神盛宴。同学们，这节课，老师介绍了四种批注阅读的方法：评价式批注法、赏析式批注法、联想式批注法、反思式批注法。希望大家能够在阅读名著的时候，用这四种批注方法以及其它批注方法来帮助大家深入地阅读，体会这本书的科学性、文学性和哲理性。</a:t>
            </a:r>
          </a:p>
        </p:txBody>
      </p:sp>
    </p:spTree>
    <p:extLst>
      <p:ext uri="{BB962C8B-B14F-4D97-AF65-F5344CB8AC3E}">
        <p14:creationId xmlns:p14="http://schemas.microsoft.com/office/powerpoint/2010/main" val="27819341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作业：</a:t>
            </a:r>
            <a:endParaRPr lang="zh-CN" altLang="en-US" dirty="0"/>
          </a:p>
        </p:txBody>
      </p:sp>
      <p:sp>
        <p:nvSpPr>
          <p:cNvPr id="3" name="内容占位符 2"/>
          <p:cNvSpPr>
            <a:spLocks noGrp="1"/>
          </p:cNvSpPr>
          <p:nvPr>
            <p:ph idx="1"/>
          </p:nvPr>
        </p:nvSpPr>
        <p:spPr/>
        <p:txBody>
          <a:bodyPr/>
          <a:lstStyle/>
          <a:p>
            <a:pPr marL="0" indent="0">
              <a:buNone/>
            </a:pPr>
            <a:r>
              <a:rPr lang="en-US" altLang="zh-CN" dirty="0" smtClean="0"/>
              <a:t>1.</a:t>
            </a:r>
            <a:r>
              <a:rPr lang="zh-CN" altLang="en-US" dirty="0" smtClean="0"/>
              <a:t>完成</a:t>
            </a:r>
            <a:r>
              <a:rPr lang="en-US" altLang="zh-CN" dirty="0" smtClean="0"/>
              <a:t>《</a:t>
            </a:r>
            <a:r>
              <a:rPr lang="zh-CN" altLang="en-US" dirty="0" smtClean="0"/>
              <a:t>学评</a:t>
            </a:r>
            <a:r>
              <a:rPr lang="en-US" altLang="zh-CN" dirty="0" smtClean="0"/>
              <a:t>》p43-45《</a:t>
            </a:r>
            <a:r>
              <a:rPr lang="zh-CN" altLang="en-US" dirty="0" smtClean="0"/>
              <a:t>美丽的颜色</a:t>
            </a:r>
            <a:r>
              <a:rPr lang="en-US" altLang="zh-CN" dirty="0" smtClean="0"/>
              <a:t>》</a:t>
            </a:r>
          </a:p>
          <a:p>
            <a:pPr marL="0" indent="0">
              <a:buNone/>
            </a:pPr>
            <a:endParaRPr lang="en-US" altLang="zh-CN" dirty="0"/>
          </a:p>
          <a:p>
            <a:pPr marL="0" indent="0">
              <a:buNone/>
            </a:pPr>
            <a:r>
              <a:rPr lang="en-US" altLang="zh-CN" dirty="0" smtClean="0"/>
              <a:t>2.</a:t>
            </a:r>
            <a:r>
              <a:rPr lang="zh-CN" altLang="en-US" dirty="0" smtClean="0"/>
              <a:t>自行订正</a:t>
            </a:r>
            <a:r>
              <a:rPr lang="en-US" altLang="zh-CN" dirty="0" smtClean="0"/>
              <a:t>《</a:t>
            </a:r>
            <a:r>
              <a:rPr lang="zh-CN" altLang="en-US" dirty="0" smtClean="0"/>
              <a:t>学评</a:t>
            </a:r>
            <a:r>
              <a:rPr lang="en-US" altLang="zh-CN" dirty="0" smtClean="0"/>
              <a:t>》</a:t>
            </a:r>
            <a:r>
              <a:rPr lang="zh-CN" altLang="en-US" dirty="0" smtClean="0"/>
              <a:t>答案，</a:t>
            </a:r>
            <a:r>
              <a:rPr lang="en-US" altLang="zh-CN" dirty="0" smtClean="0"/>
              <a:t>p43-35</a:t>
            </a:r>
            <a:r>
              <a:rPr lang="zh-CN" altLang="en-US" dirty="0" smtClean="0"/>
              <a:t>，（今晚）</a:t>
            </a:r>
            <a:endParaRPr lang="en-US" altLang="zh-CN" dirty="0" smtClean="0"/>
          </a:p>
          <a:p>
            <a:pPr marL="0" indent="0">
              <a:buNone/>
            </a:pPr>
            <a:r>
              <a:rPr lang="en-US" altLang="zh-CN" dirty="0" smtClean="0"/>
              <a:t>   p51-53</a:t>
            </a:r>
            <a:r>
              <a:rPr lang="zh-CN" altLang="en-US" dirty="0" smtClean="0"/>
              <a:t>，</a:t>
            </a:r>
            <a:r>
              <a:rPr lang="en-US" altLang="zh-CN" dirty="0" smtClean="0"/>
              <a:t>p85《</a:t>
            </a:r>
            <a:r>
              <a:rPr lang="zh-CN" altLang="en-US" dirty="0" smtClean="0"/>
              <a:t>赠</a:t>
            </a:r>
            <a:r>
              <a:rPr lang="en-US" altLang="zh-CN" dirty="0" smtClean="0"/>
              <a:t>》</a:t>
            </a:r>
            <a:r>
              <a:rPr lang="zh-CN" altLang="en-US" dirty="0" smtClean="0"/>
              <a:t>、</a:t>
            </a:r>
            <a:r>
              <a:rPr lang="en-US" altLang="zh-CN" dirty="0" smtClean="0"/>
              <a:t>p87《</a:t>
            </a:r>
            <a:r>
              <a:rPr lang="zh-CN" altLang="en-US" dirty="0" smtClean="0"/>
              <a:t>梁甫</a:t>
            </a:r>
            <a:r>
              <a:rPr lang="zh-CN" altLang="en-US" dirty="0"/>
              <a:t>行</a:t>
            </a:r>
            <a:r>
              <a:rPr lang="en-US" altLang="zh-CN" dirty="0" smtClean="0"/>
              <a:t>》</a:t>
            </a:r>
            <a:r>
              <a:rPr lang="zh-CN" altLang="en-US" dirty="0" smtClean="0"/>
              <a:t>（上周）</a:t>
            </a:r>
            <a:endParaRPr lang="en-US" altLang="zh-CN" dirty="0" smtClean="0"/>
          </a:p>
          <a:p>
            <a:pPr marL="0" indent="0">
              <a:buNone/>
            </a:pPr>
            <a:endParaRPr lang="en-US" altLang="zh-CN" dirty="0"/>
          </a:p>
          <a:p>
            <a:pPr marL="0" indent="0">
              <a:buNone/>
            </a:pPr>
            <a:r>
              <a:rPr lang="zh-CN" altLang="en-US" dirty="0" smtClean="0"/>
              <a:t>准时、清晰、拍照上传</a:t>
            </a:r>
            <a:endParaRPr lang="zh-CN" altLang="en-US" dirty="0"/>
          </a:p>
        </p:txBody>
      </p:sp>
    </p:spTree>
    <p:extLst>
      <p:ext uri="{BB962C8B-B14F-4D97-AF65-F5344CB8AC3E}">
        <p14:creationId xmlns:p14="http://schemas.microsoft.com/office/powerpoint/2010/main" val="42180432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3644</Words>
  <Application>Microsoft Office PowerPoint</Application>
  <PresentationFormat>宽屏</PresentationFormat>
  <Paragraphs>154</Paragraphs>
  <Slides>35</Slides>
  <Notes>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35</vt:i4>
      </vt:variant>
    </vt:vector>
  </HeadingPairs>
  <TitlesOfParts>
    <vt:vector size="44" baseType="lpstr">
      <vt:lpstr>等线</vt:lpstr>
      <vt:lpstr>等线 Light</vt:lpstr>
      <vt:lpstr>黑体</vt:lpstr>
      <vt:lpstr>楷体</vt:lpstr>
      <vt:lpstr>宋体</vt:lpstr>
      <vt:lpstr>Arial</vt:lpstr>
      <vt:lpstr>Calibri</vt:lpstr>
      <vt:lpstr>Times New Roman</vt:lpstr>
      <vt:lpstr>Office 主题​​</vt:lpstr>
      <vt:lpstr>PowerPoint 演示文稿</vt:lpstr>
      <vt:lpstr>作业</vt:lpstr>
      <vt:lpstr>PowerPoint 演示文稿</vt:lpstr>
      <vt:lpstr>PowerPoint 演示文稿</vt:lpstr>
      <vt:lpstr>PowerPoint 演示文稿</vt:lpstr>
      <vt:lpstr>PowerPoint 演示文稿</vt:lpstr>
      <vt:lpstr>PowerPoint 演示文稿</vt:lpstr>
      <vt:lpstr>6. 科普作品中呈现的科学研究方法闪耀着智慧之光，尤其是“先假设后求证”的研究方法，科学工作者往往循着“提出假设—用实验或数据分析等推理求证一得出结论”的路径进行研究。试结合《昆虫记》中的具体情节来说明这一方法。</vt:lpstr>
      <vt:lpstr>PowerPoint 演示文稿</vt:lpstr>
      <vt:lpstr>PowerPoint 演示文稿</vt:lpstr>
      <vt:lpstr>9.学校将在世界读书日举行“好书我推荐”活动，你将带着《昆虫记》参赛。请你用简洁的语言为这部书写一段精彩的推荐语。120字左右。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作业：</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lyq</dc:creator>
  <cp:lastModifiedBy>lyq</cp:lastModifiedBy>
  <cp:revision>25</cp:revision>
  <dcterms:created xsi:type="dcterms:W3CDTF">2022-11-01T01:03:31Z</dcterms:created>
  <dcterms:modified xsi:type="dcterms:W3CDTF">2022-11-01T03:49:58Z</dcterms:modified>
</cp:coreProperties>
</file>