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8" r:id="rId3"/>
    <p:sldId id="269" r:id="rId4"/>
    <p:sldId id="271" r:id="rId5"/>
    <p:sldId id="270" r:id="rId6"/>
    <p:sldId id="256" r:id="rId7"/>
    <p:sldId id="257" r:id="rId8"/>
    <p:sldId id="258" r:id="rId9"/>
    <p:sldId id="261" r:id="rId10"/>
    <p:sldId id="259" r:id="rId11"/>
    <p:sldId id="262" r:id="rId12"/>
    <p:sldId id="263" r:id="rId13"/>
    <p:sldId id="264" r:id="rId14"/>
    <p:sldId id="266" r:id="rId15"/>
    <p:sldId id="265" r:id="rId16"/>
    <p:sldId id="267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1C5909-0F24-427B-98A4-84D5D01D01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B1DAEF9-0220-4BDD-8CFC-E1F934B9A4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89C16E6-6A2F-40B6-9743-D2EEBCF13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5FEB586-D02B-4312-85C4-63A2D0879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981F616-084D-4792-878E-2904911E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367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8C51D6-A7DA-4D98-99A2-72935C033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454406-F4B9-4CE0-9A45-B34F1E764B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FAF702B-BE27-47DD-ADFE-EA35AB23A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EB9D1BC-3F15-43C3-AB9D-B5F887D24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B9F91B-59B6-4889-A331-45C50688E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42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D99E55-E01F-4B4C-80B5-C24346B0B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94DEFE-EE2B-4F91-AEE3-45FAC4FF4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E06F9E-33B9-438B-B799-1CF1929EE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CF3EFD-D3C3-41E1-BF87-B6B448189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2BB2D7E-2580-4B99-915B-4F1523FC7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877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46F327-4A2E-4CA0-A32D-D1243454A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BEEEA30-BE19-43E4-A75C-9B0E97244D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4D00DC2-5FCA-4D4C-956B-E2640280F5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C7411FF-D9CB-43A1-950D-D1EAEF2F4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D0BAB3-B5B5-4EC2-93D7-AE673D77B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F21517-B4FA-4E30-9CBF-251D3DD10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07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73122C-1C46-47D1-B799-E1CE63BD5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BAC9A8-FBB1-406D-8A55-89DEEB651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8C9D8A5-9672-4C0E-8DBB-DD1064494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9FF4F01-B635-4421-BCE9-EF87DF70FB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651D383-0791-4DE7-90BE-C3A76564D5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B10B992-8C44-4403-A822-5485FBFCD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643176E-283C-4DFB-BE87-BED983928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5C602B4-A1D3-489F-86A5-0C2C4883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557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3B5B92-B4CE-4000-B368-6DE6F92E9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33EC1C-AEF8-4908-B7A4-EB6F9BC90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6B5E986-C213-4042-A8D6-F9E3F8D79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6861C2E-F409-4EAA-8CF0-03038886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28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03CEDD0-25DF-4230-B2B5-2010F0364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6D1FD17-7AD5-44B7-A2C4-9F091FD14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C2F9AC3-F0D4-459A-B4F8-4F1845E67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88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E93C05-1121-417C-ABBC-FECFBC300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19CACF-8BE4-4018-A3D8-E4EB32D50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BBF7D4C-6E9A-417B-AD29-A28D0B7D2A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624E05A-D759-4967-AF17-988B6FCE9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1A86A46-CEF6-48E8-B273-DD7A83DB4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A4C414D-619C-4D2C-A808-74EF8E324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62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446EBD-7C77-448D-BAE3-1025ED30D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913E3F0-3A5C-43A5-9092-56755E4746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6F2A968-9D8A-4FA9-B871-D93ED3F0F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0380563-2AD5-4C01-9593-46FA820F4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05AC3C7-3A0E-48F9-9219-484FE66E2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3DE874-8537-4419-9D19-186917BEB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41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B386A0-AB15-4263-9713-1BBECA9BF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7DA6AD7-F72E-41F1-B943-0F266392B5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0A688E-C3B5-4F08-B4D4-8C2D8786B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5E8C6D9-383C-4E15-91FA-47030E498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F4D727-447C-4314-82E7-2E7B77D55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07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842FBDA-5586-4ED1-9621-585D9DADDD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DC78EB1-62A2-46D5-8697-3121584A05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5605AF-7D60-4A52-9124-AE696C422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9EEECE-6D58-4E16-BF36-FE031F0E4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D18E06-DDF2-47D3-89F4-0090C0F08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10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EAF07D0-9BCC-402D-9216-67DE82C3A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353B22E-C5C8-4331-908D-F943BE0C7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5E7337-589B-48EB-8A94-BAA6E7D83E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A10F1-755E-408D-9F39-6D358AF49C05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0575FB-DA62-42D6-96ED-ED154D3C7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A420D4-4B55-49C4-B1B3-A66FA23E1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53A8B-9128-4DF6-8143-C0B32E5EE1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390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C9076E-74AE-43C8-AEB3-73CDC0F99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" y="352424"/>
            <a:ext cx="10287000" cy="5774055"/>
          </a:xfrm>
        </p:spPr>
        <p:txBody>
          <a:bodyPr>
            <a:noAutofit/>
          </a:bodyPr>
          <a:lstStyle/>
          <a:p>
            <a:r>
              <a:rPr lang="zh-CN" altLang="en-US" dirty="0"/>
              <a:t>各位老师：</a:t>
            </a:r>
          </a:p>
          <a:p>
            <a:r>
              <a:rPr lang="zh-CN" altLang="en-US" dirty="0"/>
              <a:t>    按学校及生化组的安排，本周五（</a:t>
            </a:r>
            <a:r>
              <a:rPr lang="en-US" altLang="zh-CN" dirty="0"/>
              <a:t>9</a:t>
            </a:r>
            <a:r>
              <a:rPr lang="zh-CN" altLang="en-US" dirty="0"/>
              <a:t>月</a:t>
            </a:r>
            <a:r>
              <a:rPr lang="en-US" altLang="zh-CN" dirty="0"/>
              <a:t>28</a:t>
            </a:r>
            <a:r>
              <a:rPr lang="zh-CN" altLang="en-US" dirty="0"/>
              <a:t>日）下午，初一年级参观中大生物博物馆，具体安排如下：</a:t>
            </a:r>
          </a:p>
          <a:p>
            <a:r>
              <a:rPr lang="zh-CN" altLang="en-US" dirty="0"/>
              <a:t> 一、参观方式：</a:t>
            </a:r>
          </a:p>
          <a:p>
            <a:r>
              <a:rPr lang="zh-CN" altLang="en-US" dirty="0"/>
              <a:t>    分别分两批参观，参观后撰写参观感言，评出一、二、三等奖。</a:t>
            </a:r>
          </a:p>
          <a:p>
            <a:r>
              <a:rPr lang="zh-CN" altLang="en-US" dirty="0"/>
              <a:t> 二、奖项设置方案：</a:t>
            </a:r>
          </a:p>
          <a:p>
            <a:r>
              <a:rPr lang="zh-CN" altLang="en-US" dirty="0"/>
              <a:t>    一等奖</a:t>
            </a:r>
            <a:r>
              <a:rPr lang="en-US" altLang="zh-CN" dirty="0"/>
              <a:t>10</a:t>
            </a:r>
            <a:r>
              <a:rPr lang="zh-CN" altLang="en-US" dirty="0"/>
              <a:t>名，二等奖</a:t>
            </a:r>
            <a:r>
              <a:rPr lang="en-US" altLang="zh-CN" dirty="0"/>
              <a:t>16</a:t>
            </a:r>
            <a:r>
              <a:rPr lang="zh-CN" altLang="en-US" dirty="0"/>
              <a:t>名，三等奖</a:t>
            </a:r>
            <a:r>
              <a:rPr lang="en-US" altLang="zh-CN" dirty="0"/>
              <a:t>20</a:t>
            </a:r>
            <a:r>
              <a:rPr lang="zh-CN" altLang="en-US" dirty="0"/>
              <a:t>名。</a:t>
            </a:r>
          </a:p>
          <a:p>
            <a:r>
              <a:rPr lang="zh-CN" altLang="en-US" dirty="0"/>
              <a:t> 三、 活动时间与安排：（级长、班主任及生物任课老师负责）</a:t>
            </a:r>
          </a:p>
          <a:p>
            <a:pPr marL="0" indent="0">
              <a:buNone/>
            </a:pPr>
            <a:r>
              <a:rPr lang="zh-CN" altLang="en-US" dirty="0"/>
              <a:t>  初一（</a:t>
            </a:r>
            <a:r>
              <a:rPr lang="en-US" altLang="zh-CN" dirty="0"/>
              <a:t>1-4</a:t>
            </a:r>
            <a:r>
              <a:rPr lang="zh-CN" altLang="en-US" dirty="0"/>
              <a:t>）班：</a:t>
            </a:r>
            <a:r>
              <a:rPr lang="en-US" altLang="zh-CN" dirty="0"/>
              <a:t>14</a:t>
            </a:r>
            <a:r>
              <a:rPr lang="zh-CN" altLang="en-US" dirty="0"/>
              <a:t>：</a:t>
            </a:r>
            <a:r>
              <a:rPr lang="en-US" altLang="zh-CN" dirty="0"/>
              <a:t>30-16</a:t>
            </a:r>
            <a:r>
              <a:rPr lang="zh-CN" altLang="en-US" dirty="0"/>
              <a:t>：</a:t>
            </a:r>
            <a:r>
              <a:rPr lang="en-US" altLang="zh-CN" dirty="0"/>
              <a:t>00</a:t>
            </a:r>
            <a:r>
              <a:rPr lang="zh-CN" altLang="en-US" dirty="0"/>
              <a:t>参观博物馆，</a:t>
            </a:r>
            <a:r>
              <a:rPr lang="en-US" altLang="zh-CN" dirty="0"/>
              <a:t>16</a:t>
            </a:r>
            <a:r>
              <a:rPr lang="zh-CN" altLang="en-US" dirty="0"/>
              <a:t>：</a:t>
            </a:r>
            <a:r>
              <a:rPr lang="en-US" altLang="zh-CN" dirty="0"/>
              <a:t>15 </a:t>
            </a:r>
            <a:r>
              <a:rPr lang="zh-CN" altLang="en-US" dirty="0"/>
              <a:t>前回教室上第</a:t>
            </a:r>
            <a:r>
              <a:rPr lang="en-US" altLang="zh-CN" dirty="0"/>
              <a:t>8</a:t>
            </a:r>
            <a:r>
              <a:rPr lang="zh-CN" altLang="en-US" dirty="0"/>
              <a:t>节；</a:t>
            </a:r>
          </a:p>
          <a:p>
            <a:r>
              <a:rPr lang="zh-CN" altLang="en-US" dirty="0"/>
              <a:t>   初一（</a:t>
            </a:r>
            <a:r>
              <a:rPr lang="en-US" altLang="zh-CN" dirty="0"/>
              <a:t>5-9</a:t>
            </a:r>
            <a:r>
              <a:rPr lang="zh-CN" altLang="en-US" dirty="0"/>
              <a:t>）班：</a:t>
            </a:r>
            <a:r>
              <a:rPr lang="en-US" altLang="zh-CN" dirty="0"/>
              <a:t>14</a:t>
            </a:r>
            <a:r>
              <a:rPr lang="zh-CN" altLang="en-US" dirty="0"/>
              <a:t>：</a:t>
            </a:r>
            <a:r>
              <a:rPr lang="en-US" altLang="zh-CN" dirty="0"/>
              <a:t>30-15</a:t>
            </a:r>
            <a:r>
              <a:rPr lang="zh-CN" altLang="en-US" dirty="0"/>
              <a:t>：</a:t>
            </a:r>
            <a:r>
              <a:rPr lang="en-US" altLang="zh-CN" dirty="0"/>
              <a:t>10</a:t>
            </a:r>
            <a:r>
              <a:rPr lang="zh-CN" altLang="en-US" dirty="0"/>
              <a:t>正常 第</a:t>
            </a:r>
            <a:r>
              <a:rPr lang="en-US" altLang="zh-CN" dirty="0"/>
              <a:t>6</a:t>
            </a:r>
            <a:r>
              <a:rPr lang="zh-CN" altLang="en-US" dirty="0"/>
              <a:t>节，</a:t>
            </a:r>
            <a:r>
              <a:rPr lang="en-US" altLang="zh-CN" dirty="0"/>
              <a:t>15</a:t>
            </a:r>
            <a:r>
              <a:rPr lang="zh-CN" altLang="en-US" dirty="0"/>
              <a:t>：</a:t>
            </a:r>
            <a:r>
              <a:rPr lang="en-US" altLang="zh-CN" dirty="0"/>
              <a:t>30--17</a:t>
            </a:r>
            <a:r>
              <a:rPr lang="zh-CN" altLang="en-US" dirty="0"/>
              <a:t>：</a:t>
            </a:r>
            <a:r>
              <a:rPr lang="en-US" altLang="zh-CN" dirty="0"/>
              <a:t>00</a:t>
            </a:r>
            <a:r>
              <a:rPr lang="zh-CN" altLang="en-US" dirty="0"/>
              <a:t>参观博物馆；</a:t>
            </a:r>
          </a:p>
        </p:txBody>
      </p:sp>
    </p:spTree>
    <p:extLst>
      <p:ext uri="{BB962C8B-B14F-4D97-AF65-F5344CB8AC3E}">
        <p14:creationId xmlns:p14="http://schemas.microsoft.com/office/powerpoint/2010/main" val="3256475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43B17C-307D-4326-8F70-795AC13DB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5463"/>
            <a:ext cx="10515600" cy="1325563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班：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49FDBDDF-A35D-4EDB-8B86-C292F019C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47466"/>
            <a:ext cx="3611880" cy="5856061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F757E22-8810-4388-817E-6CE3D6AFD5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479" y="205306"/>
            <a:ext cx="6903721" cy="432459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8F09F10-B10A-4A1E-839C-8D1FEA4715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479" y="4760669"/>
            <a:ext cx="6804833" cy="161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496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14BCED-67EA-408C-B561-4FBBB9DF1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0" y="0"/>
            <a:ext cx="10515600" cy="1325563"/>
          </a:xfrm>
        </p:spPr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班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E2FEA935-91B7-41AB-85C9-5FAE5C8EB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3" y="1142683"/>
            <a:ext cx="3411917" cy="5511559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D9A1F5B-2894-4C95-AE1A-C19C7E5CE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323" y="91440"/>
            <a:ext cx="6590117" cy="424688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99A7690-DA74-451E-B429-5E39345B62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323" y="4536418"/>
            <a:ext cx="6666317" cy="160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9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DA9962-821D-4B49-B362-3511ADAF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不写名字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AF8289-93FB-4C39-8B5A-9BD59A9DE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徐昊年</a:t>
            </a:r>
            <a:endParaRPr lang="en-US" altLang="zh-CN" dirty="0"/>
          </a:p>
          <a:p>
            <a:r>
              <a:rPr lang="zh-CN" altLang="en-US" dirty="0"/>
              <a:t>冯宝楠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26145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7B9B20-734A-457B-A761-A43DF9943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班</a:t>
            </a:r>
            <a:r>
              <a:rPr lang="en-US" altLang="zh-CN" dirty="0"/>
              <a:t>《</a:t>
            </a:r>
            <a:r>
              <a:rPr lang="zh-CN" altLang="en-US" dirty="0"/>
              <a:t>骆驼祥子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CC4B4B-9F68-4A8C-9CDF-3E92EE41C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卢睿、苏子涵、李抑若、曾子睿、钟欣玥、蔡沛峻、吴昊远、</a:t>
            </a:r>
            <a:endParaRPr lang="en-US" altLang="zh-CN" dirty="0"/>
          </a:p>
          <a:p>
            <a:r>
              <a:rPr lang="zh-CN" altLang="en-US" dirty="0"/>
              <a:t>徐乐君、林晨怡、唐浩、区沛祺、钟思颖、万淇丹、林婉琪、</a:t>
            </a:r>
            <a:endParaRPr lang="en-US" altLang="zh-CN" dirty="0"/>
          </a:p>
          <a:p>
            <a:r>
              <a:rPr lang="zh-CN" altLang="en-US" dirty="0"/>
              <a:t>陈月蓥、陈亦菲</a:t>
            </a:r>
            <a:endParaRPr lang="en-US" altLang="zh-CN" dirty="0"/>
          </a:p>
          <a:p>
            <a:r>
              <a:rPr lang="zh-CN" altLang="en-US" dirty="0"/>
              <a:t>、</a:t>
            </a:r>
          </a:p>
        </p:txBody>
      </p:sp>
    </p:spTree>
    <p:extLst>
      <p:ext uri="{BB962C8B-B14F-4D97-AF65-F5344CB8AC3E}">
        <p14:creationId xmlns:p14="http://schemas.microsoft.com/office/powerpoint/2010/main" val="332945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7D1119-43C7-4402-B6B8-B35684EBC2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七上第一单元测验讲评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8CCB27F-8859-4368-B03D-3C06E9C39F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640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．</a:t>
            </a:r>
            <a:r>
              <a:rPr lang="en-US" altLang="zh-CN" dirty="0"/>
              <a:t>B(</a:t>
            </a:r>
            <a:r>
              <a:rPr lang="en-US" altLang="zh-CN" dirty="0" err="1"/>
              <a:t>A.yūn</a:t>
            </a:r>
            <a:r>
              <a:rPr lang="en-US" altLang="zh-CN" dirty="0"/>
              <a:t>—</a:t>
            </a:r>
            <a:r>
              <a:rPr lang="en-US" altLang="zh-CN" dirty="0" err="1"/>
              <a:t>yùn</a:t>
            </a:r>
            <a:r>
              <a:rPr lang="zh-CN" altLang="en-US" dirty="0"/>
              <a:t>；</a:t>
            </a:r>
            <a:r>
              <a:rPr lang="en-US" altLang="zh-CN" dirty="0" err="1"/>
              <a:t>C.huò</a:t>
            </a:r>
            <a:r>
              <a:rPr lang="en-US" altLang="zh-CN" dirty="0"/>
              <a:t>—</a:t>
            </a:r>
            <a:r>
              <a:rPr lang="en-US" altLang="zh-CN" dirty="0" err="1"/>
              <a:t>hè</a:t>
            </a:r>
            <a:r>
              <a:rPr lang="zh-CN" altLang="en-US" dirty="0"/>
              <a:t>；</a:t>
            </a:r>
            <a:r>
              <a:rPr lang="en-US" altLang="zh-CN" dirty="0" err="1"/>
              <a:t>D.yān</a:t>
            </a:r>
            <a:r>
              <a:rPr lang="en-US" altLang="zh-CN" dirty="0"/>
              <a:t>—</a:t>
            </a:r>
            <a:r>
              <a:rPr lang="en-US" altLang="zh-CN" dirty="0" err="1"/>
              <a:t>yīn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．</a:t>
            </a:r>
            <a:r>
              <a:rPr lang="en-US" altLang="zh-CN" dirty="0"/>
              <a:t>C(A.</a:t>
            </a:r>
            <a:r>
              <a:rPr lang="zh-CN" altLang="en-US" dirty="0"/>
              <a:t>纺</a:t>
            </a:r>
            <a:r>
              <a:rPr lang="en-US" altLang="zh-CN" dirty="0"/>
              <a:t>—</a:t>
            </a:r>
            <a:r>
              <a:rPr lang="zh-CN" altLang="en-US" dirty="0"/>
              <a:t>访；</a:t>
            </a:r>
            <a:r>
              <a:rPr lang="en-US" altLang="zh-CN" dirty="0"/>
              <a:t>B.</a:t>
            </a:r>
            <a:r>
              <a:rPr lang="zh-CN" altLang="en-US" dirty="0"/>
              <a:t>历历</a:t>
            </a:r>
            <a:r>
              <a:rPr lang="en-US" altLang="zh-CN" dirty="0"/>
              <a:t>—</a:t>
            </a:r>
            <a:r>
              <a:rPr lang="zh-CN" altLang="en-US" dirty="0"/>
              <a:t>沥沥；</a:t>
            </a:r>
            <a:r>
              <a:rPr lang="en-US" altLang="zh-CN" dirty="0"/>
              <a:t>D.</a:t>
            </a:r>
            <a:r>
              <a:rPr lang="zh-CN" altLang="en-US" dirty="0"/>
              <a:t>骄</a:t>
            </a:r>
            <a:r>
              <a:rPr lang="en-US" altLang="zh-CN" dirty="0"/>
              <a:t>—</a:t>
            </a:r>
            <a:r>
              <a:rPr lang="zh-CN" altLang="en-US" dirty="0"/>
              <a:t>娇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3</a:t>
            </a:r>
            <a:r>
              <a:rPr lang="zh-CN" altLang="en-US" dirty="0"/>
              <a:t>．</a:t>
            </a:r>
            <a:r>
              <a:rPr lang="en-US" altLang="zh-CN" dirty="0"/>
              <a:t>C </a:t>
            </a:r>
            <a:r>
              <a:rPr lang="zh-CN" altLang="en-US" dirty="0"/>
              <a:t>（首当其冲：最先受到攻击或遭受灾难）</a:t>
            </a:r>
            <a:endParaRPr lang="en-US" altLang="zh-CN" dirty="0"/>
          </a:p>
          <a:p>
            <a:r>
              <a:rPr lang="en-US" altLang="zh-CN" dirty="0"/>
              <a:t>4</a:t>
            </a:r>
            <a:r>
              <a:rPr lang="zh-CN" altLang="en-US" dirty="0"/>
              <a:t>．</a:t>
            </a:r>
            <a:r>
              <a:rPr lang="en-US" altLang="zh-CN" dirty="0"/>
              <a:t>C(A.</a:t>
            </a:r>
            <a:r>
              <a:rPr lang="zh-CN" altLang="en-US" dirty="0"/>
              <a:t>搭配不当，“减少”和倍数不能搭配，将“一倍”改为“一半”；</a:t>
            </a:r>
            <a:r>
              <a:rPr lang="en-US" altLang="zh-CN" dirty="0"/>
              <a:t>B.</a:t>
            </a:r>
            <a:r>
              <a:rPr lang="zh-CN" altLang="en-US" dirty="0"/>
              <a:t>缺主语，删去“让”；</a:t>
            </a:r>
            <a:r>
              <a:rPr lang="en-US" altLang="zh-CN" dirty="0"/>
              <a:t>D.</a:t>
            </a:r>
            <a:r>
              <a:rPr lang="zh-CN" altLang="en-US" dirty="0"/>
              <a:t>两面对一面，删去“能否”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4.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r>
              <a:rPr lang="en-US" altLang="zh-CN" dirty="0"/>
              <a:t>《</a:t>
            </a:r>
            <a:r>
              <a:rPr lang="zh-CN" altLang="en-US" dirty="0"/>
              <a:t>五猖会</a:t>
            </a:r>
            <a:r>
              <a:rPr lang="en-US" altLang="zh-CN" dirty="0"/>
              <a:t>》  《</a:t>
            </a:r>
            <a:r>
              <a:rPr lang="zh-CN" altLang="en-US" dirty="0"/>
              <a:t>鉴略</a:t>
            </a:r>
            <a:r>
              <a:rPr lang="en-US" altLang="zh-CN" dirty="0"/>
              <a:t>》</a:t>
            </a:r>
            <a:r>
              <a:rPr lang="zh-CN" altLang="en-US" dirty="0"/>
              <a:t>散文  </a:t>
            </a:r>
            <a:r>
              <a:rPr lang="en-US" altLang="zh-CN" dirty="0"/>
              <a:t>10</a:t>
            </a:r>
            <a:r>
              <a:rPr lang="zh-CN" altLang="en-US" dirty="0"/>
              <a:t>篇 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）（</a:t>
            </a:r>
            <a:r>
              <a:rPr lang="en-US" altLang="zh-CN" dirty="0"/>
              <a:t>2</a:t>
            </a:r>
            <a:r>
              <a:rPr lang="zh-CN" altLang="en-US" dirty="0"/>
              <a:t>分）长妈妈（阿长）   寿镜吾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）．</a:t>
            </a:r>
            <a:r>
              <a:rPr lang="en-US" altLang="zh-CN" dirty="0"/>
              <a:t>《</a:t>
            </a:r>
            <a:r>
              <a:rPr lang="zh-CN" altLang="en-US" dirty="0"/>
              <a:t>藤野先生</a:t>
            </a:r>
            <a:r>
              <a:rPr lang="en-US" altLang="zh-CN" dirty="0"/>
              <a:t>》</a:t>
            </a:r>
            <a:r>
              <a:rPr lang="zh-CN" altLang="en-US" dirty="0"/>
              <a:t>中作者弃医从文的原因是：（ </a:t>
            </a:r>
            <a:r>
              <a:rPr lang="en-US" altLang="zh-CN" dirty="0"/>
              <a:t>C   </a:t>
            </a:r>
            <a:r>
              <a:rPr lang="zh-CN" altLang="en-US" dirty="0"/>
              <a:t>）（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）．下列哪一个不是阿长的性格特点（ </a:t>
            </a:r>
            <a:r>
              <a:rPr lang="en-US" altLang="zh-CN" dirty="0"/>
              <a:t>C    </a:t>
            </a:r>
            <a:r>
              <a:rPr lang="zh-CN" altLang="en-US" dirty="0"/>
              <a:t>）（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5</a:t>
            </a:r>
            <a:r>
              <a:rPr lang="zh-CN" altLang="en-US" dirty="0"/>
              <a:t>）</a:t>
            </a:r>
            <a:r>
              <a:rPr lang="en-US" altLang="zh-CN" dirty="0"/>
              <a:t>. </a:t>
            </a:r>
            <a:r>
              <a:rPr lang="zh-CN" altLang="en-US" dirty="0"/>
              <a:t>下列文章不属于</a:t>
            </a:r>
            <a:r>
              <a:rPr lang="en-US" altLang="zh-CN" dirty="0"/>
              <a:t>《</a:t>
            </a:r>
            <a:r>
              <a:rPr lang="zh-CN" altLang="en-US" dirty="0"/>
              <a:t>朝</a:t>
            </a:r>
            <a:r>
              <a:rPr lang="en-US" altLang="zh-CN" dirty="0"/>
              <a:t>》</a:t>
            </a:r>
            <a:r>
              <a:rPr lang="zh-CN" altLang="en-US" dirty="0"/>
              <a:t>的是（</a:t>
            </a:r>
            <a:r>
              <a:rPr lang="en-US" altLang="zh-CN" dirty="0"/>
              <a:t>A</a:t>
            </a:r>
            <a:r>
              <a:rPr lang="zh-CN" altLang="en-US" dirty="0"/>
              <a:t>）（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《</a:t>
            </a:r>
            <a:r>
              <a:rPr lang="zh-CN" altLang="en-US" dirty="0"/>
              <a:t>风筝</a:t>
            </a:r>
            <a:r>
              <a:rPr lang="en-US" altLang="zh-CN" dirty="0"/>
              <a:t>》 B</a:t>
            </a:r>
            <a:r>
              <a:rPr lang="zh-CN" altLang="en-US" dirty="0"/>
              <a:t>、</a:t>
            </a:r>
            <a:r>
              <a:rPr lang="en-US" altLang="zh-CN" dirty="0"/>
              <a:t>《</a:t>
            </a:r>
            <a:r>
              <a:rPr lang="zh-CN" altLang="en-US" dirty="0"/>
              <a:t>无常</a:t>
            </a:r>
            <a:r>
              <a:rPr lang="en-US" altLang="zh-CN" dirty="0"/>
              <a:t>》 C</a:t>
            </a:r>
            <a:r>
              <a:rPr lang="zh-CN" altLang="en-US" dirty="0"/>
              <a:t>、</a:t>
            </a:r>
            <a:r>
              <a:rPr lang="en-US" altLang="zh-CN" dirty="0"/>
              <a:t>《</a:t>
            </a:r>
            <a:r>
              <a:rPr lang="zh-CN" altLang="en-US" dirty="0"/>
              <a:t>父亲的病</a:t>
            </a:r>
            <a:r>
              <a:rPr lang="en-US" altLang="zh-CN" dirty="0"/>
              <a:t>》 D</a:t>
            </a:r>
            <a:r>
              <a:rPr lang="zh-CN" altLang="en-US" dirty="0"/>
              <a:t>、藤野先生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5748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7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）秋风萧瑟  洪波涌起（</a:t>
            </a:r>
            <a:r>
              <a:rPr lang="en-US" altLang="zh-CN" dirty="0"/>
              <a:t>2</a:t>
            </a:r>
            <a:r>
              <a:rPr lang="zh-CN" altLang="en-US" dirty="0"/>
              <a:t>）竦峙：耸立    星汉：银河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）①太阳和月亮的运行，好像是从这浩瀚的海洋中发出的</a:t>
            </a:r>
            <a:r>
              <a:rPr lang="zh-CN" altLang="en-US" b="1" dirty="0">
                <a:solidFill>
                  <a:srgbClr val="0000FF"/>
                </a:solidFill>
              </a:rPr>
              <a:t>（翻译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r>
              <a:rPr lang="zh-CN" altLang="en-US" dirty="0"/>
              <a:t>②抒发了诗人想要统一中国</a:t>
            </a:r>
            <a:r>
              <a:rPr lang="zh-CN" altLang="en-US" b="1" dirty="0">
                <a:solidFill>
                  <a:srgbClr val="0000FF"/>
                </a:solidFill>
              </a:rPr>
              <a:t>建功立业</a:t>
            </a:r>
            <a:r>
              <a:rPr lang="zh-CN" altLang="en-US" dirty="0"/>
              <a:t>的雄心壮志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分）；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dirty="0"/>
              <a:t>③表现出诗人</a:t>
            </a:r>
            <a:r>
              <a:rPr lang="zh-CN" altLang="en-US" b="1" dirty="0">
                <a:solidFill>
                  <a:srgbClr val="0000FF"/>
                </a:solidFill>
              </a:rPr>
              <a:t>博大的胸怀</a:t>
            </a:r>
            <a:r>
              <a:rPr lang="zh-CN" altLang="en-US" dirty="0"/>
              <a:t>和积极进取的豪情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</a:t>
            </a:r>
          </a:p>
          <a:p>
            <a:endParaRPr lang="zh-CN" altLang="en-US" dirty="0"/>
          </a:p>
          <a:p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）杨花落尽子规啼 闻道龙标过五溪（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5</a:t>
            </a:r>
            <a:r>
              <a:rPr lang="zh-CN" altLang="en-US" dirty="0"/>
              <a:t>）杨花和子规鸟。（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b="1" u="sng" dirty="0">
                <a:solidFill>
                  <a:srgbClr val="FF0000"/>
                </a:solidFill>
              </a:rPr>
              <a:t>渲染</a:t>
            </a:r>
            <a:r>
              <a:rPr lang="zh-CN" altLang="en-US" dirty="0"/>
              <a:t>了无限</a:t>
            </a:r>
            <a:r>
              <a:rPr lang="zh-CN" altLang="en-US" b="1" dirty="0">
                <a:solidFill>
                  <a:srgbClr val="0000FF"/>
                </a:solidFill>
              </a:rPr>
              <a:t>悲凉、感伤</a:t>
            </a:r>
            <a:r>
              <a:rPr lang="zh-CN" altLang="en-US" dirty="0"/>
              <a:t>的</a:t>
            </a:r>
            <a:r>
              <a:rPr lang="zh-CN" altLang="en-US" b="1" u="sng" dirty="0">
                <a:solidFill>
                  <a:srgbClr val="FF0000"/>
                </a:solidFill>
              </a:rPr>
              <a:t>气氛</a:t>
            </a:r>
            <a:r>
              <a:rPr lang="zh-CN" altLang="en-US" dirty="0"/>
              <a:t>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6</a:t>
            </a:r>
            <a:r>
              <a:rPr lang="zh-CN" altLang="en-US" dirty="0"/>
              <a:t>）抒发了诗人听说友人将左迁龙标时的</a:t>
            </a:r>
            <a:r>
              <a:rPr lang="zh-CN" altLang="en-US" b="1" dirty="0">
                <a:solidFill>
                  <a:srgbClr val="0000FF"/>
                </a:solidFill>
              </a:rPr>
              <a:t>同情、担忧、不舍</a:t>
            </a:r>
            <a:r>
              <a:rPr lang="zh-CN" altLang="en-US" dirty="0"/>
              <a:t>之情。（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826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zh-CN" altLang="en-US" sz="3200" dirty="0"/>
              <a:t>（</a:t>
            </a:r>
            <a:r>
              <a:rPr lang="en-US" altLang="zh-CN" sz="3200" dirty="0"/>
              <a:t>7</a:t>
            </a:r>
            <a:r>
              <a:rPr lang="zh-CN" altLang="en-US" sz="3200" dirty="0"/>
              <a:t>）潮平两岸阔，风正一帆悬。 </a:t>
            </a:r>
          </a:p>
          <a:p>
            <a:r>
              <a:rPr lang="zh-CN" altLang="en-US" sz="3200" dirty="0"/>
              <a:t>（</a:t>
            </a:r>
            <a:r>
              <a:rPr lang="en-US" altLang="zh-CN" sz="3200" dirty="0"/>
              <a:t>8</a:t>
            </a:r>
            <a:r>
              <a:rPr lang="zh-CN" altLang="en-US" sz="3200" dirty="0"/>
              <a:t>）次：停留  残夜：夜将尽未尽         </a:t>
            </a:r>
          </a:p>
          <a:p>
            <a:r>
              <a:rPr lang="zh-CN" altLang="en-US" sz="3200" dirty="0"/>
              <a:t>（</a:t>
            </a:r>
            <a:r>
              <a:rPr lang="en-US" altLang="zh-CN" sz="3200" dirty="0"/>
              <a:t>9</a:t>
            </a:r>
            <a:r>
              <a:rPr lang="zh-CN" altLang="en-US" sz="3200" dirty="0"/>
              <a:t>）夜还未消尽，一轮红日已从海上升起，江上春早，旧年未过新春已来</a:t>
            </a:r>
            <a:r>
              <a:rPr lang="zh-CN" altLang="en-US" b="1" dirty="0">
                <a:solidFill>
                  <a:srgbClr val="0000FF"/>
                </a:solidFill>
              </a:rPr>
              <a:t>（翻译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分），</a:t>
            </a:r>
            <a:r>
              <a:rPr lang="zh-CN" altLang="en-US" sz="3200" dirty="0"/>
              <a:t>揭示了</a:t>
            </a:r>
            <a:r>
              <a:rPr lang="zh-CN" altLang="en-US" b="1" dirty="0">
                <a:solidFill>
                  <a:srgbClr val="0000FF"/>
                </a:solidFill>
              </a:rPr>
              <a:t>新事物是从旧事物孕育出来</a:t>
            </a:r>
            <a:r>
              <a:rPr lang="zh-CN" altLang="en-US" sz="3200" dirty="0"/>
              <a:t>的哲理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分）。</a:t>
            </a:r>
          </a:p>
          <a:p>
            <a:r>
              <a:rPr lang="zh-CN" altLang="en-US" sz="3200" dirty="0"/>
              <a:t>（</a:t>
            </a:r>
            <a:r>
              <a:rPr lang="en-US" altLang="zh-CN" sz="3200" dirty="0"/>
              <a:t>10</a:t>
            </a:r>
            <a:r>
              <a:rPr lang="zh-CN" altLang="en-US" sz="3200" dirty="0"/>
              <a:t>）枯藤老树昏鸦，小桥流水人家，</a:t>
            </a:r>
          </a:p>
          <a:p>
            <a:r>
              <a:rPr lang="zh-CN" altLang="en-US" sz="3200" dirty="0"/>
              <a:t>（</a:t>
            </a:r>
            <a:r>
              <a:rPr lang="en-US" altLang="zh-CN" sz="3200" dirty="0"/>
              <a:t>11</a:t>
            </a:r>
            <a:r>
              <a:rPr lang="zh-CN" altLang="en-US" sz="3200" dirty="0"/>
              <a:t>） 昏鸦：黄昏时的乌鸦；  断肠人： 悲伤到极点的人。 </a:t>
            </a:r>
          </a:p>
          <a:p>
            <a:r>
              <a:rPr lang="zh-CN" altLang="en-US" sz="3200" dirty="0"/>
              <a:t>（</a:t>
            </a:r>
            <a:r>
              <a:rPr lang="en-US" altLang="zh-CN" sz="3200" dirty="0"/>
              <a:t>12</a:t>
            </a:r>
            <a:r>
              <a:rPr lang="zh-CN" altLang="en-US" sz="3200" dirty="0"/>
              <a:t>）漂泊未归的游子还漂泊在天涯</a:t>
            </a:r>
            <a:r>
              <a:rPr lang="zh-CN" altLang="en-US" b="1" dirty="0">
                <a:solidFill>
                  <a:srgbClr val="0000FF"/>
                </a:solidFill>
              </a:rPr>
              <a:t>（翻译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分），</a:t>
            </a:r>
            <a:r>
              <a:rPr lang="zh-CN" altLang="en-US" sz="3200" dirty="0"/>
              <a:t>蕴含了诗人</a:t>
            </a:r>
            <a:r>
              <a:rPr lang="zh-CN" altLang="en-US" b="1" dirty="0">
                <a:solidFill>
                  <a:srgbClr val="0000FF"/>
                </a:solidFill>
              </a:rPr>
              <a:t>思念家乡</a:t>
            </a:r>
            <a:r>
              <a:rPr lang="zh-CN" altLang="en-US" sz="3200" dirty="0"/>
              <a:t>的</a:t>
            </a:r>
            <a:r>
              <a:rPr lang="zh-CN" altLang="en-US" b="1" dirty="0">
                <a:solidFill>
                  <a:srgbClr val="0000FF"/>
                </a:solidFill>
              </a:rPr>
              <a:t>孤寂愁苦</a:t>
            </a:r>
            <a:r>
              <a:rPr lang="zh-CN" altLang="en-US" sz="3200" dirty="0"/>
              <a:t>的情怀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sz="3200" dirty="0"/>
              <a:t>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6456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8.</a:t>
            </a:r>
            <a:r>
              <a:rPr lang="zh-CN" altLang="en-US" dirty="0"/>
              <a:t>闭了眼，树上仿佛已经满是桃儿，杏儿，梨儿。</a:t>
            </a:r>
          </a:p>
          <a:p>
            <a:r>
              <a:rPr lang="en-US" altLang="zh-CN" dirty="0"/>
              <a:t>9.</a:t>
            </a:r>
            <a:r>
              <a:rPr lang="zh-CN" altLang="en-US" b="1" dirty="0">
                <a:solidFill>
                  <a:srgbClr val="0000FF"/>
                </a:solidFill>
              </a:rPr>
              <a:t>争先恐后（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的开花。</a:t>
            </a:r>
          </a:p>
          <a:p>
            <a:r>
              <a:rPr lang="en-US" altLang="zh-CN" dirty="0"/>
              <a:t>10.</a:t>
            </a:r>
            <a:r>
              <a:rPr lang="zh-CN" altLang="en-US" b="1" dirty="0">
                <a:solidFill>
                  <a:srgbClr val="0000FF"/>
                </a:solidFill>
              </a:rPr>
              <a:t>由上到下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FF0000"/>
                </a:solidFill>
              </a:rPr>
              <a:t>空间顺序（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树上</a:t>
            </a:r>
            <a:r>
              <a:rPr lang="en-US" altLang="zh-CN" b="1" dirty="0">
                <a:solidFill>
                  <a:srgbClr val="0000FF"/>
                </a:solidFill>
              </a:rPr>
              <a:t>--</a:t>
            </a:r>
            <a:r>
              <a:rPr lang="zh-CN" altLang="en-US" b="1" dirty="0">
                <a:solidFill>
                  <a:srgbClr val="0000FF"/>
                </a:solidFill>
              </a:rPr>
              <a:t>花下</a:t>
            </a:r>
            <a:r>
              <a:rPr lang="en-US" altLang="zh-CN" b="1" dirty="0">
                <a:solidFill>
                  <a:srgbClr val="0000FF"/>
                </a:solidFill>
              </a:rPr>
              <a:t>--</a:t>
            </a:r>
            <a:r>
              <a:rPr lang="zh-CN" altLang="en-US" b="1" dirty="0">
                <a:solidFill>
                  <a:srgbClr val="0000FF"/>
                </a:solidFill>
              </a:rPr>
              <a:t>遍地（</a:t>
            </a:r>
            <a:r>
              <a:rPr lang="en-US" altLang="zh-CN" b="1" dirty="0">
                <a:solidFill>
                  <a:srgbClr val="0000FF"/>
                </a:solidFill>
              </a:rPr>
              <a:t>3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dirty="0"/>
              <a:t>11.①</a:t>
            </a:r>
            <a:r>
              <a:rPr lang="zh-CN" altLang="en-US" dirty="0"/>
              <a:t>不可以（</a:t>
            </a:r>
            <a:r>
              <a:rPr lang="zh-CN" altLang="en-US" b="1" dirty="0">
                <a:solidFill>
                  <a:srgbClr val="0000FF"/>
                </a:solidFill>
              </a:rPr>
              <a:t>表明态度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zh-CN" altLang="en-US" dirty="0"/>
              <a:t>②“叫”只写除了声音内，而“闹”字用</a:t>
            </a:r>
            <a:r>
              <a:rPr lang="zh-CN" altLang="en-US" b="1" dirty="0">
                <a:solidFill>
                  <a:srgbClr val="0000FF"/>
                </a:solidFill>
              </a:rPr>
              <a:t>拟人</a:t>
            </a:r>
            <a:r>
              <a:rPr lang="zh-CN" altLang="en-US" dirty="0"/>
              <a:t>的修辞不但写出了声音，</a:t>
            </a:r>
            <a:endParaRPr lang="en-US" altLang="zh-CN" dirty="0"/>
          </a:p>
          <a:p>
            <a:r>
              <a:rPr lang="zh-CN" altLang="zh-CN" dirty="0"/>
              <a:t>③</a:t>
            </a:r>
            <a:r>
              <a:rPr lang="zh-CN" altLang="en-US" dirty="0"/>
              <a:t>而且写出一派</a:t>
            </a:r>
            <a:r>
              <a:rPr lang="zh-CN" altLang="en-US" b="1" dirty="0">
                <a:solidFill>
                  <a:srgbClr val="0000FF"/>
                </a:solidFill>
              </a:rPr>
              <a:t>喧嚣沸腾</a:t>
            </a:r>
            <a:r>
              <a:rPr lang="zh-CN" altLang="en-US" dirty="0"/>
              <a:t>的景象。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r>
              <a:rPr lang="en-US" altLang="zh-CN" dirty="0"/>
              <a:t>12.</a:t>
            </a:r>
            <a:r>
              <a:rPr lang="zh-CN" altLang="en-US" b="1" dirty="0">
                <a:solidFill>
                  <a:srgbClr val="0000FF"/>
                </a:solidFill>
              </a:rPr>
              <a:t>拟人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生动形象</a:t>
            </a:r>
            <a:r>
              <a:rPr lang="zh-CN" altLang="en-US" dirty="0"/>
              <a:t>地写出了春天</a:t>
            </a:r>
            <a:r>
              <a:rPr lang="zh-CN" altLang="en-US" b="1" dirty="0">
                <a:solidFill>
                  <a:srgbClr val="0000FF"/>
                </a:solidFill>
              </a:rPr>
              <a:t>百花竞相开放</a:t>
            </a:r>
            <a:r>
              <a:rPr lang="zh-CN" altLang="en-US" dirty="0"/>
              <a:t>的景象，表达了作者对春天来到的</a:t>
            </a:r>
            <a:r>
              <a:rPr lang="zh-CN" altLang="en-US" b="1" dirty="0">
                <a:solidFill>
                  <a:srgbClr val="0000FF"/>
                </a:solidFill>
              </a:rPr>
              <a:t>欣喜</a:t>
            </a:r>
            <a:r>
              <a:rPr lang="zh-CN" altLang="en-US" dirty="0"/>
              <a:t>之情。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496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13.</a:t>
            </a:r>
            <a:r>
              <a:rPr lang="zh-CN" altLang="en-US" dirty="0"/>
              <a:t>示例：芒种农夫插秧图</a:t>
            </a:r>
            <a:endParaRPr lang="en-US" altLang="zh-CN" dirty="0"/>
          </a:p>
          <a:p>
            <a:r>
              <a:rPr lang="zh-CN" altLang="en-US" b="1" dirty="0">
                <a:solidFill>
                  <a:srgbClr val="0000FF"/>
                </a:solidFill>
              </a:rPr>
              <a:t>小暑</a:t>
            </a:r>
            <a:r>
              <a:rPr lang="zh-CN" altLang="en-US" dirty="0"/>
              <a:t>玫瑰花开图；</a:t>
            </a:r>
            <a:r>
              <a:rPr lang="zh-CN" altLang="en-US" b="1" dirty="0">
                <a:solidFill>
                  <a:srgbClr val="0000FF"/>
                </a:solidFill>
              </a:rPr>
              <a:t>白露</a:t>
            </a:r>
            <a:r>
              <a:rPr lang="zh-CN" altLang="en-US" dirty="0"/>
              <a:t>登高眺远图。</a:t>
            </a:r>
            <a:r>
              <a:rPr lang="zh-CN" altLang="en-US" b="1" dirty="0">
                <a:solidFill>
                  <a:srgbClr val="0000FF"/>
                </a:solidFill>
              </a:rPr>
              <a:t>（节气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分，内容概括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抓住文中夏季“芒种”节气“坐火车越过田野，偶尔会见到农夫正在田中插秧”，“小暑”节气中“意外看到玫瑰花结成的苞，惊喜地感觉自己又寻回了年轻时那温婉的心情”，秋季“白露”节气“我站在这山最高的地方向下望，云一波波地从脚下流过，鸟声从背后传来”概括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14.“</a:t>
            </a:r>
            <a:r>
              <a:rPr lang="zh-CN" altLang="en-US" dirty="0"/>
              <a:t>挣扎”原指</a:t>
            </a:r>
            <a:r>
              <a:rPr lang="zh-CN" altLang="en-US" b="1" dirty="0">
                <a:solidFill>
                  <a:srgbClr val="0000FF"/>
                </a:solidFill>
              </a:rPr>
              <a:t>用力支撑</a:t>
            </a:r>
            <a:r>
              <a:rPr lang="zh-CN" altLang="en-US" dirty="0"/>
              <a:t>（本义，</a:t>
            </a:r>
            <a:r>
              <a:rPr lang="en-US" altLang="zh-CN" dirty="0"/>
              <a:t>1</a:t>
            </a:r>
            <a:r>
              <a:rPr lang="zh-CN" altLang="en-US" dirty="0"/>
              <a:t>分）在这里用来说明玫瑰花</a:t>
            </a:r>
            <a:r>
              <a:rPr lang="zh-CN" altLang="en-US" b="1" dirty="0">
                <a:solidFill>
                  <a:srgbClr val="0000FF"/>
                </a:solidFill>
              </a:rPr>
              <a:t>开花</a:t>
            </a:r>
            <a:r>
              <a:rPr lang="zh-CN" altLang="en-US" dirty="0"/>
              <a:t>的过程很</a:t>
            </a:r>
            <a:r>
              <a:rPr lang="zh-CN" altLang="en-US" b="1" dirty="0">
                <a:solidFill>
                  <a:srgbClr val="0000FF"/>
                </a:solidFill>
              </a:rPr>
              <a:t>艰难</a:t>
            </a:r>
            <a:r>
              <a:rPr lang="zh-CN" altLang="en-US" dirty="0"/>
              <a:t>。（语境义，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18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15.</a:t>
            </a:r>
            <a:r>
              <a:rPr lang="zh-CN" altLang="en-US" dirty="0"/>
              <a:t>“树，别了。有你的支持，才有我火红的绚烂。兄弟姐妹们，我来了，这个冬天没有寒冷，因为我们的心紧紧靠在一起。繁华落尽后，不是落寞，而是一地的璀璨</a:t>
            </a:r>
            <a:r>
              <a:rPr lang="en-US" altLang="zh-CN" dirty="0"/>
              <a:t>……”</a:t>
            </a:r>
            <a:r>
              <a:rPr lang="zh-CN" altLang="en-US" dirty="0"/>
              <a:t>（发挥自己的想象力，用拟人的修辞写出木棉落下的心情。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zh-CN" dirty="0"/>
              <a:t>①</a:t>
            </a:r>
            <a:r>
              <a:rPr lang="zh-CN" altLang="en-US" b="1" dirty="0">
                <a:solidFill>
                  <a:srgbClr val="0000FF"/>
                </a:solidFill>
              </a:rPr>
              <a:t>第一人称</a:t>
            </a:r>
            <a:r>
              <a:rPr lang="zh-CN" altLang="en-US" dirty="0"/>
              <a:t>，自拟木棉花身份（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②从树上</a:t>
            </a:r>
            <a:r>
              <a:rPr lang="zh-CN" altLang="en-US" b="1" dirty="0">
                <a:solidFill>
                  <a:srgbClr val="0000FF"/>
                </a:solidFill>
              </a:rPr>
              <a:t>落下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③用</a:t>
            </a:r>
            <a:r>
              <a:rPr lang="zh-CN" altLang="en-US" b="1" dirty="0">
                <a:solidFill>
                  <a:srgbClr val="0000FF"/>
                </a:solidFill>
              </a:rPr>
              <a:t>拟人</a:t>
            </a:r>
            <a:r>
              <a:rPr lang="zh-CN" altLang="en-US" dirty="0"/>
              <a:t>手法（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④</a:t>
            </a:r>
            <a:r>
              <a:rPr lang="zh-CN" altLang="en-US" b="1" dirty="0">
                <a:solidFill>
                  <a:srgbClr val="0000FF"/>
                </a:solidFill>
              </a:rPr>
              <a:t>语意连贯</a:t>
            </a:r>
            <a:r>
              <a:rPr lang="zh-CN" altLang="en-US" dirty="0"/>
              <a:t>，字数合乎要求（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401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r>
              <a:rPr lang="en-US" altLang="zh-CN" dirty="0"/>
              <a:t>16.</a:t>
            </a:r>
          </a:p>
          <a:p>
            <a:r>
              <a:rPr lang="zh-CN" altLang="en-US" dirty="0"/>
              <a:t>示例一：</a:t>
            </a:r>
            <a:endParaRPr lang="en-US" altLang="zh-CN" dirty="0"/>
          </a:p>
          <a:p>
            <a:r>
              <a:rPr lang="zh-CN" altLang="en-US" dirty="0"/>
              <a:t>我最喜欢“芒种，是多么美的名字，稻子的背负是芒种，麦穗的承担是芒种，高粱的波浪是芒种，天人菊在野风中盛放是芒种</a:t>
            </a:r>
            <a:r>
              <a:rPr lang="en-US" altLang="zh-CN" dirty="0"/>
              <a:t>……</a:t>
            </a:r>
            <a:r>
              <a:rPr lang="zh-CN" altLang="en-US" dirty="0"/>
              <a:t>有时候感觉到那一丝丝落下的阳光，也是芒种”一句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dirty="0"/>
              <a:t>①这一句运用</a:t>
            </a:r>
            <a:r>
              <a:rPr lang="zh-CN" altLang="en-US" b="1" dirty="0">
                <a:solidFill>
                  <a:srgbClr val="FF0000"/>
                </a:solidFill>
              </a:rPr>
              <a:t>排比</a:t>
            </a:r>
            <a:r>
              <a:rPr lang="zh-CN" altLang="en-US" dirty="0"/>
              <a:t>的修辞手法，（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②句式整齐，语气渐强（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③描绘了芒种时节特有的优美景致（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④突出了作者对芒种的喜爱和赞美之情。（</a:t>
            </a:r>
            <a:r>
              <a:rPr lang="en-US" altLang="zh-CN" dirty="0"/>
              <a:t>1</a:t>
            </a:r>
            <a:r>
              <a:rPr lang="zh-CN" altLang="en-US" dirty="0"/>
              <a:t>分）        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972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pPr lvl="0"/>
            <a:r>
              <a:rPr lang="zh-CN" altLang="en-US" dirty="0">
                <a:solidFill>
                  <a:prstClr val="black"/>
                </a:solidFill>
              </a:rPr>
              <a:t>示例一：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我最喜欢“青虫遂覆耳倾听，先听见的竟是抽芽的青草血液流动的声音”一句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①这一句运用</a:t>
            </a:r>
            <a:r>
              <a:rPr lang="zh-CN" altLang="en-US" b="1" dirty="0">
                <a:solidFill>
                  <a:srgbClr val="FF0000"/>
                </a:solidFill>
              </a:rPr>
              <a:t>拟人</a:t>
            </a:r>
            <a:r>
              <a:rPr lang="zh-CN" altLang="en-US" dirty="0">
                <a:solidFill>
                  <a:prstClr val="black"/>
                </a:solidFill>
              </a:rPr>
              <a:t>的修辞手法</a:t>
            </a:r>
            <a:r>
              <a:rPr lang="zh-CN" altLang="en-US" b="1" dirty="0">
                <a:solidFill>
                  <a:srgbClr val="0000FF"/>
                </a:solidFill>
              </a:rPr>
              <a:t>，（修辞方法，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赋予</a:t>
            </a:r>
            <a:r>
              <a:rPr lang="zh-CN" altLang="en-US" dirty="0">
                <a:solidFill>
                  <a:prstClr val="black"/>
                </a:solidFill>
              </a:rPr>
              <a:t>青虫</a:t>
            </a:r>
            <a:r>
              <a:rPr lang="zh-CN" altLang="en-US" b="1" dirty="0">
                <a:solidFill>
                  <a:srgbClr val="FF0000"/>
                </a:solidFill>
              </a:rPr>
              <a:t>人的情态动作</a:t>
            </a:r>
            <a:r>
              <a:rPr lang="zh-CN" altLang="en-US" b="1" dirty="0">
                <a:solidFill>
                  <a:srgbClr val="0000FF"/>
                </a:solidFill>
              </a:rPr>
              <a:t>（修辞具体运用，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③</a:t>
            </a:r>
            <a:r>
              <a:rPr lang="zh-CN" altLang="en-US" b="1" dirty="0">
                <a:solidFill>
                  <a:srgbClr val="FF0000"/>
                </a:solidFill>
              </a:rPr>
              <a:t>生动形象</a:t>
            </a:r>
            <a:r>
              <a:rPr lang="zh-CN" altLang="en-US" dirty="0">
                <a:solidFill>
                  <a:prstClr val="black"/>
                </a:solidFill>
              </a:rPr>
              <a:t>地写出了青草破土而出的声音，写出了春天的勃勃生机。</a:t>
            </a:r>
            <a:r>
              <a:rPr lang="zh-CN" altLang="en-US" b="1" dirty="0">
                <a:solidFill>
                  <a:srgbClr val="0000FF"/>
                </a:solidFill>
              </a:rPr>
              <a:t>（表达效果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④</a:t>
            </a:r>
            <a:r>
              <a:rPr lang="zh-CN" altLang="en-US" b="1" dirty="0">
                <a:solidFill>
                  <a:srgbClr val="0000FF"/>
                </a:solidFill>
              </a:rPr>
              <a:t>（情感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        </a:t>
            </a:r>
            <a:endParaRPr lang="en-US" altLang="zh-CN" b="1" dirty="0">
              <a:solidFill>
                <a:srgbClr val="0000FF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403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pPr lvl="0"/>
            <a:r>
              <a:rPr lang="en-US" altLang="zh-CN" dirty="0">
                <a:solidFill>
                  <a:prstClr val="black"/>
                </a:solidFill>
              </a:rPr>
              <a:t>【</a:t>
            </a:r>
            <a:r>
              <a:rPr lang="zh-CN" altLang="en-US" dirty="0">
                <a:solidFill>
                  <a:prstClr val="black"/>
                </a:solidFill>
              </a:rPr>
              <a:t>解析</a:t>
            </a:r>
            <a:r>
              <a:rPr lang="en-US" altLang="zh-CN" dirty="0">
                <a:solidFill>
                  <a:prstClr val="black"/>
                </a:solidFill>
              </a:rPr>
              <a:t>】</a:t>
            </a:r>
            <a:r>
              <a:rPr lang="zh-CN" altLang="en-US" dirty="0">
                <a:solidFill>
                  <a:prstClr val="black"/>
                </a:solidFill>
              </a:rPr>
              <a:t>语句赏析的角度有</a:t>
            </a:r>
            <a:r>
              <a:rPr lang="zh-CN" altLang="en-US" b="1" dirty="0">
                <a:solidFill>
                  <a:srgbClr val="0000FF"/>
                </a:solidFill>
              </a:rPr>
              <a:t>修辞</a:t>
            </a:r>
            <a:r>
              <a:rPr lang="zh-CN" altLang="en-US" dirty="0">
                <a:solidFill>
                  <a:prstClr val="black"/>
                </a:solidFill>
              </a:rPr>
              <a:t>（比喻、拟人、夸张、反问、设问、排比等）、词语（动词、形容词、副词、叠词等）、</a:t>
            </a:r>
            <a:r>
              <a:rPr lang="zh-CN" altLang="en-US" b="1" dirty="0">
                <a:solidFill>
                  <a:srgbClr val="0000FF"/>
                </a:solidFill>
              </a:rPr>
              <a:t>描写方法</a:t>
            </a:r>
            <a:r>
              <a:rPr lang="zh-CN" altLang="en-US" dirty="0">
                <a:solidFill>
                  <a:prstClr val="black"/>
                </a:solidFill>
              </a:rPr>
              <a:t>（语言、动作、心理、神态）、</a:t>
            </a:r>
            <a:r>
              <a:rPr lang="zh-CN" altLang="en-US" b="1" dirty="0">
                <a:solidFill>
                  <a:srgbClr val="0000FF"/>
                </a:solidFill>
              </a:rPr>
              <a:t>表达方式</a:t>
            </a:r>
            <a:r>
              <a:rPr lang="zh-CN" altLang="en-US" dirty="0">
                <a:solidFill>
                  <a:prstClr val="black"/>
                </a:solidFill>
              </a:rPr>
              <a:t>（记叙、描写、抒情、议论、说明 ）、</a:t>
            </a:r>
            <a:r>
              <a:rPr lang="zh-CN" altLang="en-US" b="1" dirty="0">
                <a:solidFill>
                  <a:srgbClr val="0000FF"/>
                </a:solidFill>
              </a:rPr>
              <a:t>手法</a:t>
            </a:r>
            <a:r>
              <a:rPr lang="zh-CN" altLang="en-US" dirty="0">
                <a:solidFill>
                  <a:prstClr val="black"/>
                </a:solidFill>
              </a:rPr>
              <a:t>（用典、烘托、渲染、铺陈、比兴、托物寄情、借景抒情、动静结合、虚实结合、对比手法、象征等）、内容、情感等。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赏析的答题模式：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zh-CN" b="1" dirty="0">
                <a:solidFill>
                  <a:srgbClr val="FF0000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该句运用了</a:t>
            </a:r>
            <a:r>
              <a:rPr lang="en-US" altLang="zh-CN" dirty="0">
                <a:solidFill>
                  <a:prstClr val="black"/>
                </a:solidFill>
              </a:rPr>
              <a:t>……</a:t>
            </a:r>
            <a:r>
              <a:rPr lang="zh-CN" altLang="en-US" b="1" dirty="0">
                <a:solidFill>
                  <a:prstClr val="black"/>
                </a:solidFill>
              </a:rPr>
              <a:t>（修辞、词语、写作手法、句式等），</a:t>
            </a:r>
            <a:endParaRPr lang="en-US" altLang="zh-CN" b="1" dirty="0">
              <a:solidFill>
                <a:prstClr val="black"/>
              </a:solidFill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生动形象的写出了</a:t>
            </a:r>
            <a:r>
              <a:rPr lang="en-US" altLang="zh-CN" dirty="0">
                <a:solidFill>
                  <a:prstClr val="black"/>
                </a:solidFill>
              </a:rPr>
              <a:t>……</a:t>
            </a:r>
            <a:r>
              <a:rPr lang="zh-CN" altLang="en-US" dirty="0">
                <a:solidFill>
                  <a:prstClr val="black"/>
                </a:solidFill>
              </a:rPr>
              <a:t>的特点，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突出了</a:t>
            </a:r>
            <a:r>
              <a:rPr lang="en-US" altLang="zh-CN" dirty="0">
                <a:solidFill>
                  <a:prstClr val="black"/>
                </a:solidFill>
              </a:rPr>
              <a:t>……</a:t>
            </a:r>
            <a:r>
              <a:rPr lang="zh-CN" altLang="en-US" dirty="0">
                <a:solidFill>
                  <a:prstClr val="black"/>
                </a:solidFill>
              </a:rPr>
              <a:t>品质，</a:t>
            </a:r>
            <a:r>
              <a:rPr lang="zh-CN" altLang="en-US" b="1" dirty="0">
                <a:solidFill>
                  <a:srgbClr val="FF0000"/>
                </a:solidFill>
              </a:rPr>
              <a:t>④</a:t>
            </a:r>
            <a:r>
              <a:rPr lang="zh-CN" altLang="en-US" dirty="0">
                <a:solidFill>
                  <a:prstClr val="black"/>
                </a:solidFill>
              </a:rPr>
              <a:t>表达了作者</a:t>
            </a:r>
            <a:r>
              <a:rPr lang="en-US" altLang="zh-CN" dirty="0">
                <a:solidFill>
                  <a:prstClr val="black"/>
                </a:solidFill>
              </a:rPr>
              <a:t>……</a:t>
            </a:r>
            <a:r>
              <a:rPr lang="zh-CN" altLang="en-US" dirty="0">
                <a:solidFill>
                  <a:prstClr val="black"/>
                </a:solidFill>
              </a:rPr>
              <a:t>情感。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7497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7147F-F001-47AF-8536-4B220414F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128904"/>
            <a:ext cx="11922760" cy="65563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143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1455</Words>
  <Application>Microsoft Office PowerPoint</Application>
  <PresentationFormat>宽屏</PresentationFormat>
  <Paragraphs>81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等线</vt:lpstr>
      <vt:lpstr>等线 Light</vt:lpstr>
      <vt:lpstr>Arial</vt:lpstr>
      <vt:lpstr>Office 主题​​</vt:lpstr>
      <vt:lpstr>PowerPoint 演示文稿</vt:lpstr>
      <vt:lpstr>1班：</vt:lpstr>
      <vt:lpstr>3班</vt:lpstr>
      <vt:lpstr>不写名字</vt:lpstr>
      <vt:lpstr>3班《骆驼祥子》</vt:lpstr>
      <vt:lpstr>七上第一单元测验讲评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七上第一单元测验讲评</dc:title>
  <dc:creator>优优 胡</dc:creator>
  <cp:lastModifiedBy>优优 胡</cp:lastModifiedBy>
  <cp:revision>52</cp:revision>
  <dcterms:created xsi:type="dcterms:W3CDTF">2018-09-25T10:46:09Z</dcterms:created>
  <dcterms:modified xsi:type="dcterms:W3CDTF">2018-09-27T09:48:18Z</dcterms:modified>
</cp:coreProperties>
</file>