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07" r:id="rId3"/>
    <p:sldId id="428" r:id="rId4"/>
    <p:sldId id="430" r:id="rId5"/>
    <p:sldId id="467" r:id="rId6"/>
    <p:sldId id="468" r:id="rId7"/>
    <p:sldId id="447" r:id="rId8"/>
    <p:sldId id="411" r:id="rId9"/>
    <p:sldId id="412" r:id="rId10"/>
    <p:sldId id="413" r:id="rId11"/>
    <p:sldId id="419" r:id="rId12"/>
    <p:sldId id="472" r:id="rId13"/>
    <p:sldId id="469" r:id="rId14"/>
    <p:sldId id="470" r:id="rId15"/>
    <p:sldId id="423" r:id="rId16"/>
    <p:sldId id="422" r:id="rId17"/>
    <p:sldId id="421" r:id="rId18"/>
    <p:sldId id="424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E1F0B6"/>
    <a:srgbClr val="FF00FF"/>
    <a:srgbClr val="0099CC"/>
    <a:srgbClr val="00CCFF"/>
    <a:srgbClr val="FF66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-1386" y="24"/>
      </p:cViewPr>
      <p:guideLst>
        <p:guide orient="horz" pos="2205"/>
        <p:guide pos="3019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1192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页眉占位符 532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1" name="日期占位符 532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6" name="幻灯片图像占位符 53251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53252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3254" name="页脚占位符 532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灯片编号占位符 532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60350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66607"/>
            <a:ext cx="82296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1219200" rtl="0" fontAlgn="base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fontAlgn="base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fontAlgn="base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fontAlgn="base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fontAlgn="base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fontAlgn="base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5050" y="3145155"/>
            <a:ext cx="5893435" cy="33445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39090" y="678815"/>
            <a:ext cx="796798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新魏" panose="02010800040101010101" charset="-122"/>
                <a:ea typeface="华文新魏" panose="02010800040101010101" charset="-122"/>
              </a:rPr>
              <a:t>四书：《大学》《中庸》《论语》《孟子》</a:t>
            </a:r>
            <a:endParaRPr lang="zh-CN" altLang="en-US" sz="3200" b="1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>
                <a:latin typeface="华文新魏" panose="02010800040101010101" charset="-122"/>
                <a:ea typeface="华文新魏" panose="02010800040101010101" charset="-122"/>
              </a:rPr>
              <a:t>五经：《诗经》《尚书》《礼记》《周易》</a:t>
            </a:r>
            <a:endParaRPr lang="zh-CN" altLang="en-US" sz="3200" b="1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>
                <a:latin typeface="华文新魏" panose="02010800040101010101" charset="-122"/>
                <a:ea typeface="华文新魏" panose="02010800040101010101" charset="-122"/>
              </a:rPr>
              <a:t>            《春秋》</a:t>
            </a:r>
            <a:endParaRPr lang="zh-CN" altLang="en-US" sz="3200" b="1"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5" y="3249930"/>
            <a:ext cx="3622675" cy="3622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9" name="文本框 96258"/>
          <p:cNvSpPr txBox="1"/>
          <p:nvPr/>
        </p:nvSpPr>
        <p:spPr>
          <a:xfrm>
            <a:off x="336550" y="229870"/>
            <a:ext cx="6120130" cy="5128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defTabSz="1219200" eaLnBrk="0" hangingPunct="0">
              <a:lnSpc>
                <a:spcPct val="130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   </a:t>
            </a:r>
            <a:r>
              <a:rPr lang="en-US" altLang="zh-CN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礼记</a:t>
            </a:r>
            <a:r>
              <a:rPr lang="en-US" altLang="zh-CN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是中国古代一部重要的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典章制度书籍</a:t>
            </a:r>
            <a:r>
              <a:rPr lang="zh-CN" altLang="en-US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儒</a:t>
            </a:r>
            <a:r>
              <a:rPr lang="zh-CN" altLang="en-US"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家经典著作之一，</a:t>
            </a:r>
            <a:r>
              <a:rPr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主要记载了先秦的</a:t>
            </a:r>
            <a:r>
              <a:rPr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礼制</a:t>
            </a:r>
            <a:r>
              <a:rPr sz="2800" b="1" dirty="0">
                <a:solidFill>
                  <a:srgbClr val="000000"/>
                </a:solidFill>
                <a:latin typeface="华文新魏" panose="02010800040101010101" charset="-122"/>
                <a:ea typeface="华文新魏" panose="02010800040101010101" charset="-122"/>
              </a:rPr>
              <a:t>，体现了先秦儒家的</a:t>
            </a:r>
            <a:r>
              <a:rPr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哲学思想</a:t>
            </a:r>
            <a:r>
              <a:rPr sz="2800" b="1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(如天道观、宇宙观、人生观)、</a:t>
            </a:r>
            <a:r>
              <a:rPr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教育思想</a:t>
            </a:r>
            <a:r>
              <a:rPr sz="2800" b="1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(如个人修身、教育制度、教学方法、学校管理)、</a:t>
            </a:r>
            <a:r>
              <a:rPr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政治思想</a:t>
            </a:r>
            <a:r>
              <a:rPr sz="2800" b="1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(如以教化政、大同社会、礼制与刑律)、</a:t>
            </a:r>
            <a:r>
              <a:rPr sz="28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美学思想</a:t>
            </a:r>
            <a:r>
              <a:rPr sz="2800" b="1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(如物动心感说、礼乐中和说)</a:t>
            </a:r>
            <a:r>
              <a:rPr lang="zh-CN" altLang="en-US" sz="2800" b="1" dirty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</a:rPr>
              <a:t>    </a:t>
            </a:r>
            <a:endParaRPr lang="zh-CN" altLang="en-US" sz="2800" b="1" dirty="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4100" name="Picture 7" descr="http://pic30.nipic.com/20130622/6400131_082910701000_2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57861" t="60580" b="4027"/>
          <a:stretch>
            <a:fillRect/>
          </a:stretch>
        </p:blipFill>
        <p:spPr>
          <a:xfrm>
            <a:off x="6762115" y="4220210"/>
            <a:ext cx="2741930" cy="20377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Picture 7" descr="http://pic30.nipic.com/20130622/6400131_082910701000_2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0693" t="5222" r="8426" b="40199"/>
          <a:stretch>
            <a:fillRect/>
          </a:stretch>
        </p:blipFill>
        <p:spPr>
          <a:xfrm>
            <a:off x="6301740" y="563245"/>
            <a:ext cx="2211388" cy="3459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Picture 7" descr="http://pic30.nipic.com/20130622/6400131_082910701000_2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8860" t="5020" r="42413" b="66100"/>
          <a:stretch>
            <a:fillRect/>
          </a:stretch>
        </p:blipFill>
        <p:spPr>
          <a:xfrm>
            <a:off x="3696653" y="4964748"/>
            <a:ext cx="2498725" cy="1647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1"/>
          <p:cNvSpPr/>
          <p:nvPr/>
        </p:nvSpPr>
        <p:spPr>
          <a:xfrm>
            <a:off x="1218565" y="287655"/>
            <a:ext cx="5648325" cy="5688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-342900">
              <a:lnSpc>
                <a:spcPct val="13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华文新魏" panose="02010800040101010101" charset="-122"/>
                <a:ea typeface="华文新魏" panose="02010800040101010101" charset="-122"/>
              </a:rPr>
              <a:t>《学记》是《礼记》中的一篇，写作于战国晚期，不仅是中国古代也是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世界上最早的一篇专门论述教育、教学问题的论著。</a:t>
            </a:r>
            <a:endParaRPr lang="zh-CN" altLang="en-US" sz="2800" b="1" dirty="0">
              <a:solidFill>
                <a:srgbClr val="0000FF"/>
              </a:solidFill>
              <a:latin typeface="华文新魏" panose="02010800040101010101" charset="-122"/>
              <a:ea typeface="华文新魏" panose="02010800040101010101" charset="-122"/>
            </a:endParaRPr>
          </a:p>
          <a:p>
            <a:pPr indent="-342900">
              <a:lnSpc>
                <a:spcPct val="13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    《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学记</a:t>
            </a:r>
            <a:r>
              <a:rPr lang="en-US" altLang="zh-CN" sz="28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文字言简意赅，喻辞生动，系统而全面地阐明了</a:t>
            </a:r>
            <a:r>
              <a:rPr lang="zh-CN" altLang="en-US" sz="2800" b="1" dirty="0">
                <a:latin typeface="华文新魏" panose="02010800040101010101" charset="-122"/>
                <a:ea typeface="华文新魏" panose="02010800040101010101" charset="-122"/>
              </a:rPr>
              <a:t>教育的目的及作用，教育和教学的制度、原则和方法，教师的地位和作用，在教育过程中的师生关系以及同学之间关系。</a:t>
            </a:r>
            <a:endParaRPr lang="zh-CN" altLang="en-US" sz="2800" b="1" dirty="0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86580" y="2267585"/>
            <a:ext cx="4868545" cy="465201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874520" y="220980"/>
            <a:ext cx="623062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9600" b="1">
                <a:latin typeface="华文行楷" panose="02010800040101010101" charset="-122"/>
                <a:ea typeface="华文行楷" panose="02010800040101010101" charset="-122"/>
              </a:rPr>
              <a:t>虽有嘉肴</a:t>
            </a:r>
            <a:endParaRPr lang="zh-CN" altLang="en-US" sz="9600" b="1"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130" y="2786380"/>
            <a:ext cx="4411345" cy="41332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152775" y="1683385"/>
            <a:ext cx="47625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>
                <a:latin typeface="华文新魏" panose="02010800040101010101" charset="-122"/>
                <a:ea typeface="华文新魏" panose="02010800040101010101" charset="-122"/>
              </a:rPr>
              <a:t>《礼记</a:t>
            </a:r>
            <a:r>
              <a:rPr lang="en-US" altLang="zh-CN" sz="4400">
                <a:latin typeface="华文新魏" panose="02010800040101010101" charset="-122"/>
                <a:ea typeface="华文新魏" panose="02010800040101010101" charset="-122"/>
              </a:rPr>
              <a:t>·</a:t>
            </a:r>
            <a:r>
              <a:rPr lang="zh-CN" altLang="en-US" sz="4400">
                <a:latin typeface="华文新魏" panose="02010800040101010101" charset="-122"/>
                <a:ea typeface="华文新魏" panose="02010800040101010101" charset="-122"/>
              </a:rPr>
              <a:t>学礼》</a:t>
            </a:r>
            <a:endParaRPr lang="zh-CN" altLang="en-US" sz="4400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8"/>
          <p:cNvSpPr txBox="1"/>
          <p:nvPr/>
        </p:nvSpPr>
        <p:spPr>
          <a:xfrm>
            <a:off x="46355" y="229235"/>
            <a:ext cx="9051925" cy="5507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800" b="1" dirty="0">
                <a:latin typeface="Arial" panose="020B0604020202020204" pitchFamily="34" charset="0"/>
              </a:rPr>
              <a:t>                    </a:t>
            </a:r>
            <a:r>
              <a:rPr lang="zh-CN" altLang="en-US" sz="4000" b="1" dirty="0">
                <a:latin typeface="Arial" panose="020B0604020202020204" pitchFamily="34" charset="0"/>
              </a:rPr>
              <a:t>虽有嘉肴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endParaRPr lang="zh-CN" altLang="en-US" sz="48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虽有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嘉肴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yáo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，弗（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fú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食，不知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其旨也；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虽有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至道，弗学，不知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其善也。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是故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学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然后知不足，教</a:t>
            </a:r>
            <a:r>
              <a:rPr lang="en-US" altLang="zh-CN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然后知困。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知不足，然后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能自反也；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知困，然后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能自强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qiǎng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故曰：教学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相长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zhǎng)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兑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yuè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）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曰“学（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xiào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）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学半。”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其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此之谓乎！</a:t>
            </a:r>
            <a:r>
              <a:rPr lang="zh-CN" altLang="en-US" sz="32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32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6"/>
          <p:cNvSpPr txBox="1"/>
          <p:nvPr/>
        </p:nvSpPr>
        <p:spPr>
          <a:xfrm>
            <a:off x="307975" y="224155"/>
            <a:ext cx="323469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理解以下词语</a:t>
            </a:r>
            <a:endParaRPr lang="zh-CN" altLang="en-US" sz="400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7171" name="Rectangle 7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tIns="114264" bIns="0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2" name="Rectangle 8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3" name="Rectangle 9"/>
          <p:cNvSpPr/>
          <p:nvPr/>
        </p:nvSpPr>
        <p:spPr>
          <a:xfrm>
            <a:off x="-13095287" y="172418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4" name="Rectangle 10"/>
          <p:cNvSpPr/>
          <p:nvPr/>
        </p:nvSpPr>
        <p:spPr>
          <a:xfrm>
            <a:off x="-11809412" y="172418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Rectangle 11"/>
          <p:cNvSpPr/>
          <p:nvPr/>
        </p:nvSpPr>
        <p:spPr>
          <a:xfrm>
            <a:off x="-11166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6" name="Rectangle 12"/>
          <p:cNvSpPr/>
          <p:nvPr/>
        </p:nvSpPr>
        <p:spPr>
          <a:xfrm>
            <a:off x="-9486900" y="178704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7" name="Rectangle 13"/>
          <p:cNvSpPr/>
          <p:nvPr/>
        </p:nvSpPr>
        <p:spPr>
          <a:xfrm>
            <a:off x="-8585200" y="1724183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有佳肴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Rectangle 14"/>
          <p:cNvSpPr/>
          <p:nvPr/>
        </p:nvSpPr>
        <p:spPr>
          <a:xfrm>
            <a:off x="-6915150" y="178704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Rectangle 15"/>
          <p:cNvSpPr/>
          <p:nvPr/>
        </p:nvSpPr>
        <p:spPr>
          <a:xfrm>
            <a:off x="-4727575" y="172418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Rectangle 16"/>
          <p:cNvSpPr/>
          <p:nvPr/>
        </p:nvSpPr>
        <p:spPr>
          <a:xfrm>
            <a:off x="-2147887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虽：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1" name="Rectangle 17"/>
          <p:cNvSpPr/>
          <p:nvPr/>
        </p:nvSpPr>
        <p:spPr>
          <a:xfrm>
            <a:off x="423863" y="17241838"/>
            <a:ext cx="469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2" name="Rectangle 18"/>
          <p:cNvSpPr/>
          <p:nvPr/>
        </p:nvSpPr>
        <p:spPr>
          <a:xfrm>
            <a:off x="6210300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佳：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3" name="Rectangle 19"/>
          <p:cNvSpPr/>
          <p:nvPr/>
        </p:nvSpPr>
        <p:spPr>
          <a:xfrm>
            <a:off x="8791575" y="17241838"/>
            <a:ext cx="501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4" name="Rectangle 20"/>
          <p:cNvSpPr/>
          <p:nvPr/>
        </p:nvSpPr>
        <p:spPr>
          <a:xfrm>
            <a:off x="15230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肴：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5" name="Rectangle 21"/>
          <p:cNvSpPr/>
          <p:nvPr/>
        </p:nvSpPr>
        <p:spPr>
          <a:xfrm>
            <a:off x="17802225" y="1724183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6" name="Rectangle 22"/>
          <p:cNvSpPr/>
          <p:nvPr/>
        </p:nvSpPr>
        <p:spPr>
          <a:xfrm>
            <a:off x="-15024100" y="2053431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Rectangle 23"/>
          <p:cNvSpPr/>
          <p:nvPr/>
        </p:nvSpPr>
        <p:spPr>
          <a:xfrm>
            <a:off x="-13095287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8" name="Rectangle 24"/>
          <p:cNvSpPr/>
          <p:nvPr/>
        </p:nvSpPr>
        <p:spPr>
          <a:xfrm>
            <a:off x="-11809412" y="2053431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9" name="Rectangle 25"/>
          <p:cNvSpPr/>
          <p:nvPr/>
        </p:nvSpPr>
        <p:spPr>
          <a:xfrm>
            <a:off x="-11166475" y="2053431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）弗食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0" name="Rectangle 26"/>
          <p:cNvSpPr/>
          <p:nvPr/>
        </p:nvSpPr>
        <p:spPr>
          <a:xfrm>
            <a:off x="-8201025" y="211629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1" name="Rectangle 27"/>
          <p:cNvSpPr/>
          <p:nvPr/>
        </p:nvSpPr>
        <p:spPr>
          <a:xfrm>
            <a:off x="-7299325" y="20534313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，不知其旨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2" name="Rectangle 28"/>
          <p:cNvSpPr/>
          <p:nvPr/>
        </p:nvSpPr>
        <p:spPr>
          <a:xfrm>
            <a:off x="-1763712" y="21162963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3" name="Rectangle 29"/>
          <p:cNvSpPr/>
          <p:nvPr/>
        </p:nvSpPr>
        <p:spPr>
          <a:xfrm>
            <a:off x="-862012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4" name="Rectangle 30"/>
          <p:cNvSpPr/>
          <p:nvPr/>
        </p:nvSpPr>
        <p:spPr>
          <a:xfrm>
            <a:off x="423863" y="2053431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5" name="Rectangle 31"/>
          <p:cNvSpPr/>
          <p:nvPr/>
        </p:nvSpPr>
        <p:spPr>
          <a:xfrm>
            <a:off x="2995613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6" name="Rectangle 32"/>
          <p:cNvSpPr/>
          <p:nvPr/>
        </p:nvSpPr>
        <p:spPr>
          <a:xfrm>
            <a:off x="5567363" y="2053431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7" name="Rectangle 33"/>
          <p:cNvSpPr/>
          <p:nvPr/>
        </p:nvSpPr>
        <p:spPr>
          <a:xfrm>
            <a:off x="10720388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旨：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8" name="Rectangle 34"/>
          <p:cNvSpPr/>
          <p:nvPr/>
        </p:nvSpPr>
        <p:spPr>
          <a:xfrm>
            <a:off x="13292138" y="2053431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9" name="Rectangle 35"/>
          <p:cNvSpPr/>
          <p:nvPr/>
        </p:nvSpPr>
        <p:spPr>
          <a:xfrm>
            <a:off x="-15024100" y="2383790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0" name="Rectangle 36"/>
          <p:cNvSpPr/>
          <p:nvPr/>
        </p:nvSpPr>
        <p:spPr>
          <a:xfrm>
            <a:off x="-13095287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1" name="Rectangle 37"/>
          <p:cNvSpPr/>
          <p:nvPr/>
        </p:nvSpPr>
        <p:spPr>
          <a:xfrm>
            <a:off x="-11809412" y="2383790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2" name="Rectangle 38"/>
          <p:cNvSpPr/>
          <p:nvPr/>
        </p:nvSpPr>
        <p:spPr>
          <a:xfrm>
            <a:off x="-11166475" y="23837900"/>
            <a:ext cx="755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）虽有至道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3" name="Rectangle 39"/>
          <p:cNvSpPr/>
          <p:nvPr/>
        </p:nvSpPr>
        <p:spPr>
          <a:xfrm>
            <a:off x="-6915150" y="24453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4" name="Rectangle 40"/>
          <p:cNvSpPr/>
          <p:nvPr/>
        </p:nvSpPr>
        <p:spPr>
          <a:xfrm>
            <a:off x="-4727575" y="2383790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，弗学，不知其善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5" name="Rectangle 41"/>
          <p:cNvSpPr/>
          <p:nvPr/>
        </p:nvSpPr>
        <p:spPr>
          <a:xfrm>
            <a:off x="4675188" y="24453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6" name="Rectangle 42"/>
          <p:cNvSpPr/>
          <p:nvPr/>
        </p:nvSpPr>
        <p:spPr>
          <a:xfrm>
            <a:off x="5567363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7" name="Rectangle 43"/>
          <p:cNvSpPr/>
          <p:nvPr/>
        </p:nvSpPr>
        <p:spPr>
          <a:xfrm>
            <a:off x="6862763" y="2383790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8" name="Rectangle 44"/>
          <p:cNvSpPr/>
          <p:nvPr/>
        </p:nvSpPr>
        <p:spPr>
          <a:xfrm>
            <a:off x="9434513" y="23837900"/>
            <a:ext cx="5270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至道：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09" name="Rectangle 45"/>
          <p:cNvSpPr/>
          <p:nvPr/>
        </p:nvSpPr>
        <p:spPr>
          <a:xfrm>
            <a:off x="13292138" y="23837900"/>
            <a:ext cx="628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0" name="Rectangle 46"/>
          <p:cNvSpPr/>
          <p:nvPr/>
        </p:nvSpPr>
        <p:spPr>
          <a:xfrm>
            <a:off x="22310725" y="2383790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善：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1" name="Rectangle 47"/>
          <p:cNvSpPr/>
          <p:nvPr/>
        </p:nvSpPr>
        <p:spPr>
          <a:xfrm>
            <a:off x="24882475" y="2383790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2" name="Rectangle 48"/>
          <p:cNvSpPr/>
          <p:nvPr/>
        </p:nvSpPr>
        <p:spPr>
          <a:xfrm>
            <a:off x="-15024100" y="2712878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3" name="Rectangle 49"/>
          <p:cNvSpPr/>
          <p:nvPr/>
        </p:nvSpPr>
        <p:spPr>
          <a:xfrm>
            <a:off x="-13095287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4" name="Rectangle 50"/>
          <p:cNvSpPr/>
          <p:nvPr/>
        </p:nvSpPr>
        <p:spPr>
          <a:xfrm>
            <a:off x="-11809412" y="2712878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5" name="Rectangle 51"/>
          <p:cNvSpPr/>
          <p:nvPr/>
        </p:nvSpPr>
        <p:spPr>
          <a:xfrm>
            <a:off x="-11166475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）是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6" name="Rectangle 52"/>
          <p:cNvSpPr/>
          <p:nvPr/>
        </p:nvSpPr>
        <p:spPr>
          <a:xfrm>
            <a:off x="-9486900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7" name="Rectangle 53"/>
          <p:cNvSpPr/>
          <p:nvPr/>
        </p:nvSpPr>
        <p:spPr>
          <a:xfrm>
            <a:off x="-8585200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故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8" name="Rectangle 54"/>
          <p:cNvSpPr/>
          <p:nvPr/>
        </p:nvSpPr>
        <p:spPr>
          <a:xfrm>
            <a:off x="-8201025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19" name="Rectangle 55"/>
          <p:cNvSpPr/>
          <p:nvPr/>
        </p:nvSpPr>
        <p:spPr>
          <a:xfrm>
            <a:off x="-7299325" y="27128788"/>
            <a:ext cx="1555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学然后知不足，都然后知困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0" name="Rectangle 56"/>
          <p:cNvSpPr/>
          <p:nvPr/>
        </p:nvSpPr>
        <p:spPr>
          <a:xfrm>
            <a:off x="7246938" y="27757438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1" name="Rectangle 57"/>
          <p:cNvSpPr/>
          <p:nvPr/>
        </p:nvSpPr>
        <p:spPr>
          <a:xfrm>
            <a:off x="8148638" y="2712878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2" name="Rectangle 58"/>
          <p:cNvSpPr/>
          <p:nvPr/>
        </p:nvSpPr>
        <p:spPr>
          <a:xfrm>
            <a:off x="10720388" y="2712878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是故：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3" name="Rectangle 59"/>
          <p:cNvSpPr/>
          <p:nvPr/>
        </p:nvSpPr>
        <p:spPr>
          <a:xfrm>
            <a:off x="14587538" y="2712878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4" name="Rectangle 60"/>
          <p:cNvSpPr/>
          <p:nvPr/>
        </p:nvSpPr>
        <p:spPr>
          <a:xfrm>
            <a:off x="19731038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困：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5" name="Rectangle 61"/>
          <p:cNvSpPr/>
          <p:nvPr/>
        </p:nvSpPr>
        <p:spPr>
          <a:xfrm>
            <a:off x="22310725" y="2712878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6" name="Rectangle 62"/>
          <p:cNvSpPr/>
          <p:nvPr/>
        </p:nvSpPr>
        <p:spPr>
          <a:xfrm>
            <a:off x="-15024100" y="3042126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7" name="Rectangle 63"/>
          <p:cNvSpPr/>
          <p:nvPr/>
        </p:nvSpPr>
        <p:spPr>
          <a:xfrm>
            <a:off x="-13095287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8" name="Rectangle 64"/>
          <p:cNvSpPr/>
          <p:nvPr/>
        </p:nvSpPr>
        <p:spPr>
          <a:xfrm>
            <a:off x="-11809412" y="3042126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29" name="Rectangle 65"/>
          <p:cNvSpPr/>
          <p:nvPr/>
        </p:nvSpPr>
        <p:spPr>
          <a:xfrm>
            <a:off x="-11166475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）知不足，然后能自反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0" name="Rectangle 66"/>
          <p:cNvSpPr/>
          <p:nvPr/>
        </p:nvSpPr>
        <p:spPr>
          <a:xfrm>
            <a:off x="808038" y="310499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1" name="Rectangle 67"/>
          <p:cNvSpPr/>
          <p:nvPr/>
        </p:nvSpPr>
        <p:spPr>
          <a:xfrm>
            <a:off x="1709738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也；知困，然后能自强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2" name="Rectangle 68"/>
          <p:cNvSpPr/>
          <p:nvPr/>
        </p:nvSpPr>
        <p:spPr>
          <a:xfrm>
            <a:off x="12390438" y="310499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3" name="Rectangle 69"/>
          <p:cNvSpPr/>
          <p:nvPr/>
        </p:nvSpPr>
        <p:spPr>
          <a:xfrm>
            <a:off x="14587538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4" name="Rectangle 70"/>
          <p:cNvSpPr/>
          <p:nvPr/>
        </p:nvSpPr>
        <p:spPr>
          <a:xfrm>
            <a:off x="15873413" y="3042126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5" name="Rectangle 71"/>
          <p:cNvSpPr/>
          <p:nvPr/>
        </p:nvSpPr>
        <p:spPr>
          <a:xfrm>
            <a:off x="18445163" y="3042126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6" name="Rectangle 72"/>
          <p:cNvSpPr/>
          <p:nvPr/>
        </p:nvSpPr>
        <p:spPr>
          <a:xfrm>
            <a:off x="21024850" y="3042126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7" name="Rectangle 73"/>
          <p:cNvSpPr/>
          <p:nvPr/>
        </p:nvSpPr>
        <p:spPr>
          <a:xfrm>
            <a:off x="26168350" y="3042126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自强：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8" name="Rectangle 74"/>
          <p:cNvSpPr/>
          <p:nvPr/>
        </p:nvSpPr>
        <p:spPr>
          <a:xfrm>
            <a:off x="30025975" y="3042126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39" name="Rectangle 75"/>
          <p:cNvSpPr/>
          <p:nvPr/>
        </p:nvSpPr>
        <p:spPr>
          <a:xfrm>
            <a:off x="-15024100" y="3372485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0" name="Rectangle 76"/>
          <p:cNvSpPr/>
          <p:nvPr/>
        </p:nvSpPr>
        <p:spPr>
          <a:xfrm>
            <a:off x="-13095287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1" name="Rectangle 77"/>
          <p:cNvSpPr/>
          <p:nvPr/>
        </p:nvSpPr>
        <p:spPr>
          <a:xfrm>
            <a:off x="-11809412" y="3372485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2" name="Rectangle 78"/>
          <p:cNvSpPr/>
          <p:nvPr/>
        </p:nvSpPr>
        <p:spPr>
          <a:xfrm>
            <a:off x="-11166475" y="3372485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）故曰：教学相长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3" name="Rectangle 79"/>
          <p:cNvSpPr/>
          <p:nvPr/>
        </p:nvSpPr>
        <p:spPr>
          <a:xfrm>
            <a:off x="-1763712" y="34340800"/>
            <a:ext cx="3302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4" name="Rectangle 80"/>
          <p:cNvSpPr/>
          <p:nvPr/>
        </p:nvSpPr>
        <p:spPr>
          <a:xfrm>
            <a:off x="-862012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5" name="Rectangle 81"/>
          <p:cNvSpPr/>
          <p:nvPr/>
        </p:nvSpPr>
        <p:spPr>
          <a:xfrm>
            <a:off x="423863" y="3372485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6" name="Rectangle 82"/>
          <p:cNvSpPr/>
          <p:nvPr/>
        </p:nvSpPr>
        <p:spPr>
          <a:xfrm>
            <a:off x="2995613" y="33724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长：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7" name="Rectangle 83"/>
          <p:cNvSpPr/>
          <p:nvPr/>
        </p:nvSpPr>
        <p:spPr>
          <a:xfrm>
            <a:off x="5567363" y="3372485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8" name="Rectangle 84"/>
          <p:cNvSpPr/>
          <p:nvPr/>
        </p:nvSpPr>
        <p:spPr>
          <a:xfrm>
            <a:off x="-15024100" y="3701573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49" name="Rectangle 85"/>
          <p:cNvSpPr/>
          <p:nvPr/>
        </p:nvSpPr>
        <p:spPr>
          <a:xfrm>
            <a:off x="-13095287" y="370157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0" name="Rectangle 86"/>
          <p:cNvSpPr/>
          <p:nvPr/>
        </p:nvSpPr>
        <p:spPr>
          <a:xfrm>
            <a:off x="-11809412" y="370157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1" name="Rectangle 87"/>
          <p:cNvSpPr/>
          <p:nvPr/>
        </p:nvSpPr>
        <p:spPr>
          <a:xfrm>
            <a:off x="-11166475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）其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2" name="Rectangle 88"/>
          <p:cNvSpPr/>
          <p:nvPr/>
        </p:nvSpPr>
        <p:spPr>
          <a:xfrm>
            <a:off x="-9486900" y="376443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3" name="Rectangle 89"/>
          <p:cNvSpPr/>
          <p:nvPr/>
        </p:nvSpPr>
        <p:spPr>
          <a:xfrm>
            <a:off x="-8585200" y="37015738"/>
            <a:ext cx="6413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4" name="Rectangle 90"/>
          <p:cNvSpPr/>
          <p:nvPr/>
        </p:nvSpPr>
        <p:spPr>
          <a:xfrm>
            <a:off x="-8201025" y="37644388"/>
            <a:ext cx="6731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．．．．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5" name="Rectangle 91"/>
          <p:cNvSpPr/>
          <p:nvPr/>
        </p:nvSpPr>
        <p:spPr>
          <a:xfrm>
            <a:off x="-3433762" y="370157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6" name="Rectangle 92"/>
          <p:cNvSpPr/>
          <p:nvPr/>
        </p:nvSpPr>
        <p:spPr>
          <a:xfrm>
            <a:off x="-862012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7" name="Rectangle 93"/>
          <p:cNvSpPr/>
          <p:nvPr/>
        </p:nvSpPr>
        <p:spPr>
          <a:xfrm>
            <a:off x="1709738" y="3701573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8" name="Rectangle 94"/>
          <p:cNvSpPr/>
          <p:nvPr/>
        </p:nvSpPr>
        <p:spPr>
          <a:xfrm>
            <a:off x="6862763" y="37015738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59" name="Rectangle 95"/>
          <p:cNvSpPr/>
          <p:nvPr/>
        </p:nvSpPr>
        <p:spPr>
          <a:xfrm>
            <a:off x="13292138" y="37015738"/>
            <a:ext cx="215900" cy="2286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just"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0" name="Rectangle 96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tIns="114264" bIns="0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1" name="Rectangle 97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2" name="Rectangle 98"/>
          <p:cNvSpPr/>
          <p:nvPr/>
        </p:nvSpPr>
        <p:spPr>
          <a:xfrm>
            <a:off x="-13095287" y="172418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3" name="Rectangle 99"/>
          <p:cNvSpPr/>
          <p:nvPr/>
        </p:nvSpPr>
        <p:spPr>
          <a:xfrm>
            <a:off x="-11809412" y="172418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4" name="Rectangle 100"/>
          <p:cNvSpPr/>
          <p:nvPr/>
        </p:nvSpPr>
        <p:spPr>
          <a:xfrm>
            <a:off x="-11166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5" name="Rectangle 101"/>
          <p:cNvSpPr/>
          <p:nvPr/>
        </p:nvSpPr>
        <p:spPr>
          <a:xfrm>
            <a:off x="-9486900" y="178704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6" name="Rectangle 102"/>
          <p:cNvSpPr/>
          <p:nvPr/>
        </p:nvSpPr>
        <p:spPr>
          <a:xfrm>
            <a:off x="-8585200" y="1724183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有佳肴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7" name="Rectangle 103"/>
          <p:cNvSpPr/>
          <p:nvPr/>
        </p:nvSpPr>
        <p:spPr>
          <a:xfrm>
            <a:off x="-6915150" y="178704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8" name="Rectangle 104"/>
          <p:cNvSpPr/>
          <p:nvPr/>
        </p:nvSpPr>
        <p:spPr>
          <a:xfrm>
            <a:off x="-4727575" y="172418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69" name="Rectangle 105"/>
          <p:cNvSpPr/>
          <p:nvPr/>
        </p:nvSpPr>
        <p:spPr>
          <a:xfrm>
            <a:off x="-2147887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虽：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0" name="Rectangle 106"/>
          <p:cNvSpPr/>
          <p:nvPr/>
        </p:nvSpPr>
        <p:spPr>
          <a:xfrm>
            <a:off x="423863" y="17241838"/>
            <a:ext cx="469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" name="Rectangle 107"/>
          <p:cNvSpPr/>
          <p:nvPr/>
        </p:nvSpPr>
        <p:spPr>
          <a:xfrm>
            <a:off x="6210300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佳：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2" name="Rectangle 108"/>
          <p:cNvSpPr/>
          <p:nvPr/>
        </p:nvSpPr>
        <p:spPr>
          <a:xfrm>
            <a:off x="8791575" y="17241838"/>
            <a:ext cx="501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3" name="Rectangle 109"/>
          <p:cNvSpPr/>
          <p:nvPr/>
        </p:nvSpPr>
        <p:spPr>
          <a:xfrm>
            <a:off x="15230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肴：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4" name="Rectangle 110"/>
          <p:cNvSpPr/>
          <p:nvPr/>
        </p:nvSpPr>
        <p:spPr>
          <a:xfrm>
            <a:off x="17802225" y="1724183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5" name="Rectangle 111"/>
          <p:cNvSpPr/>
          <p:nvPr/>
        </p:nvSpPr>
        <p:spPr>
          <a:xfrm>
            <a:off x="-15024100" y="2053431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6" name="Rectangle 112"/>
          <p:cNvSpPr/>
          <p:nvPr/>
        </p:nvSpPr>
        <p:spPr>
          <a:xfrm>
            <a:off x="-13095287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7" name="Rectangle 113"/>
          <p:cNvSpPr/>
          <p:nvPr/>
        </p:nvSpPr>
        <p:spPr>
          <a:xfrm>
            <a:off x="-11809412" y="2053431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8" name="Rectangle 114"/>
          <p:cNvSpPr/>
          <p:nvPr/>
        </p:nvSpPr>
        <p:spPr>
          <a:xfrm>
            <a:off x="-11166475" y="2053431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）弗食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9" name="Rectangle 115"/>
          <p:cNvSpPr/>
          <p:nvPr/>
        </p:nvSpPr>
        <p:spPr>
          <a:xfrm>
            <a:off x="-8201025" y="211629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0" name="Rectangle 116"/>
          <p:cNvSpPr/>
          <p:nvPr/>
        </p:nvSpPr>
        <p:spPr>
          <a:xfrm>
            <a:off x="-7299325" y="20534313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，不知其旨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1" name="Rectangle 117"/>
          <p:cNvSpPr/>
          <p:nvPr/>
        </p:nvSpPr>
        <p:spPr>
          <a:xfrm>
            <a:off x="-1763712" y="21162963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2" name="Rectangle 118"/>
          <p:cNvSpPr/>
          <p:nvPr/>
        </p:nvSpPr>
        <p:spPr>
          <a:xfrm>
            <a:off x="-862012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3" name="Rectangle 119"/>
          <p:cNvSpPr/>
          <p:nvPr/>
        </p:nvSpPr>
        <p:spPr>
          <a:xfrm>
            <a:off x="423863" y="2053431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4" name="Rectangle 120"/>
          <p:cNvSpPr/>
          <p:nvPr/>
        </p:nvSpPr>
        <p:spPr>
          <a:xfrm>
            <a:off x="2995613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5" name="Rectangle 121"/>
          <p:cNvSpPr/>
          <p:nvPr/>
        </p:nvSpPr>
        <p:spPr>
          <a:xfrm>
            <a:off x="5567363" y="2053431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6" name="Rectangle 122"/>
          <p:cNvSpPr/>
          <p:nvPr/>
        </p:nvSpPr>
        <p:spPr>
          <a:xfrm>
            <a:off x="10720388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旨：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7" name="Rectangle 123"/>
          <p:cNvSpPr/>
          <p:nvPr/>
        </p:nvSpPr>
        <p:spPr>
          <a:xfrm>
            <a:off x="13292138" y="2053431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8" name="Rectangle 124"/>
          <p:cNvSpPr/>
          <p:nvPr/>
        </p:nvSpPr>
        <p:spPr>
          <a:xfrm>
            <a:off x="-15024100" y="2383790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89" name="Rectangle 125"/>
          <p:cNvSpPr/>
          <p:nvPr/>
        </p:nvSpPr>
        <p:spPr>
          <a:xfrm>
            <a:off x="-13095287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0" name="Rectangle 126"/>
          <p:cNvSpPr/>
          <p:nvPr/>
        </p:nvSpPr>
        <p:spPr>
          <a:xfrm>
            <a:off x="-11809412" y="2383790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1" name="Rectangle 127"/>
          <p:cNvSpPr/>
          <p:nvPr/>
        </p:nvSpPr>
        <p:spPr>
          <a:xfrm>
            <a:off x="-11166475" y="23837900"/>
            <a:ext cx="755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）虽有至道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2" name="Rectangle 128"/>
          <p:cNvSpPr/>
          <p:nvPr/>
        </p:nvSpPr>
        <p:spPr>
          <a:xfrm>
            <a:off x="-6915150" y="24453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3" name="Rectangle 129"/>
          <p:cNvSpPr/>
          <p:nvPr/>
        </p:nvSpPr>
        <p:spPr>
          <a:xfrm>
            <a:off x="-4727575" y="2383790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，弗学，不知其善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4" name="Rectangle 130"/>
          <p:cNvSpPr/>
          <p:nvPr/>
        </p:nvSpPr>
        <p:spPr>
          <a:xfrm>
            <a:off x="4675188" y="24453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5" name="Rectangle 131"/>
          <p:cNvSpPr/>
          <p:nvPr/>
        </p:nvSpPr>
        <p:spPr>
          <a:xfrm>
            <a:off x="5567363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6" name="Rectangle 132"/>
          <p:cNvSpPr/>
          <p:nvPr/>
        </p:nvSpPr>
        <p:spPr>
          <a:xfrm>
            <a:off x="6862763" y="2383790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7" name="Rectangle 133"/>
          <p:cNvSpPr/>
          <p:nvPr/>
        </p:nvSpPr>
        <p:spPr>
          <a:xfrm>
            <a:off x="9434513" y="23837900"/>
            <a:ext cx="5270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至道：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8" name="Rectangle 134"/>
          <p:cNvSpPr/>
          <p:nvPr/>
        </p:nvSpPr>
        <p:spPr>
          <a:xfrm>
            <a:off x="13292138" y="23837900"/>
            <a:ext cx="628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99" name="Rectangle 135"/>
          <p:cNvSpPr/>
          <p:nvPr/>
        </p:nvSpPr>
        <p:spPr>
          <a:xfrm>
            <a:off x="22310725" y="2383790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善：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0" name="Rectangle 136"/>
          <p:cNvSpPr/>
          <p:nvPr/>
        </p:nvSpPr>
        <p:spPr>
          <a:xfrm>
            <a:off x="24882475" y="2383790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1" name="Rectangle 137"/>
          <p:cNvSpPr/>
          <p:nvPr/>
        </p:nvSpPr>
        <p:spPr>
          <a:xfrm>
            <a:off x="-15024100" y="2712878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2" name="Rectangle 138"/>
          <p:cNvSpPr/>
          <p:nvPr/>
        </p:nvSpPr>
        <p:spPr>
          <a:xfrm>
            <a:off x="-13095287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3" name="Rectangle 139"/>
          <p:cNvSpPr/>
          <p:nvPr/>
        </p:nvSpPr>
        <p:spPr>
          <a:xfrm>
            <a:off x="-11809412" y="2712878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4" name="Rectangle 140"/>
          <p:cNvSpPr/>
          <p:nvPr/>
        </p:nvSpPr>
        <p:spPr>
          <a:xfrm>
            <a:off x="-11166475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）是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5" name="Rectangle 141"/>
          <p:cNvSpPr/>
          <p:nvPr/>
        </p:nvSpPr>
        <p:spPr>
          <a:xfrm>
            <a:off x="-9486900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6" name="Rectangle 142"/>
          <p:cNvSpPr/>
          <p:nvPr/>
        </p:nvSpPr>
        <p:spPr>
          <a:xfrm>
            <a:off x="-8585200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故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7" name="Rectangle 143"/>
          <p:cNvSpPr/>
          <p:nvPr/>
        </p:nvSpPr>
        <p:spPr>
          <a:xfrm>
            <a:off x="-8201025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8" name="Rectangle 144"/>
          <p:cNvSpPr/>
          <p:nvPr/>
        </p:nvSpPr>
        <p:spPr>
          <a:xfrm>
            <a:off x="-7299325" y="27128788"/>
            <a:ext cx="1555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学然后知不足，都然后知困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09" name="Rectangle 145"/>
          <p:cNvSpPr/>
          <p:nvPr/>
        </p:nvSpPr>
        <p:spPr>
          <a:xfrm>
            <a:off x="7246938" y="27757438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0" name="Rectangle 146"/>
          <p:cNvSpPr/>
          <p:nvPr/>
        </p:nvSpPr>
        <p:spPr>
          <a:xfrm>
            <a:off x="8148638" y="2712878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1" name="Rectangle 147"/>
          <p:cNvSpPr/>
          <p:nvPr/>
        </p:nvSpPr>
        <p:spPr>
          <a:xfrm>
            <a:off x="10720388" y="2712878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是故：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2" name="Rectangle 148"/>
          <p:cNvSpPr/>
          <p:nvPr/>
        </p:nvSpPr>
        <p:spPr>
          <a:xfrm>
            <a:off x="14587538" y="2712878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3" name="Rectangle 149"/>
          <p:cNvSpPr/>
          <p:nvPr/>
        </p:nvSpPr>
        <p:spPr>
          <a:xfrm>
            <a:off x="19731038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困：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4" name="Rectangle 150"/>
          <p:cNvSpPr/>
          <p:nvPr/>
        </p:nvSpPr>
        <p:spPr>
          <a:xfrm>
            <a:off x="22310725" y="2712878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5" name="Rectangle 151"/>
          <p:cNvSpPr/>
          <p:nvPr/>
        </p:nvSpPr>
        <p:spPr>
          <a:xfrm>
            <a:off x="-15024100" y="3042126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6" name="Rectangle 152"/>
          <p:cNvSpPr/>
          <p:nvPr/>
        </p:nvSpPr>
        <p:spPr>
          <a:xfrm>
            <a:off x="-13095287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7" name="Rectangle 153"/>
          <p:cNvSpPr/>
          <p:nvPr/>
        </p:nvSpPr>
        <p:spPr>
          <a:xfrm>
            <a:off x="-11809412" y="3042126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8" name="Rectangle 154"/>
          <p:cNvSpPr/>
          <p:nvPr/>
        </p:nvSpPr>
        <p:spPr>
          <a:xfrm>
            <a:off x="-11166475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）知不足，然后能自反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19" name="Rectangle 155"/>
          <p:cNvSpPr/>
          <p:nvPr/>
        </p:nvSpPr>
        <p:spPr>
          <a:xfrm>
            <a:off x="808038" y="310499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0" name="Rectangle 156"/>
          <p:cNvSpPr/>
          <p:nvPr/>
        </p:nvSpPr>
        <p:spPr>
          <a:xfrm>
            <a:off x="1709738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也；知困，然后能自强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1" name="Rectangle 157"/>
          <p:cNvSpPr/>
          <p:nvPr/>
        </p:nvSpPr>
        <p:spPr>
          <a:xfrm>
            <a:off x="12390438" y="310499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2" name="Rectangle 158"/>
          <p:cNvSpPr/>
          <p:nvPr/>
        </p:nvSpPr>
        <p:spPr>
          <a:xfrm>
            <a:off x="14587538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3" name="Rectangle 159"/>
          <p:cNvSpPr/>
          <p:nvPr/>
        </p:nvSpPr>
        <p:spPr>
          <a:xfrm>
            <a:off x="15873413" y="3042126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4" name="Rectangle 160"/>
          <p:cNvSpPr/>
          <p:nvPr/>
        </p:nvSpPr>
        <p:spPr>
          <a:xfrm>
            <a:off x="18445163" y="3042126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5" name="Rectangle 161"/>
          <p:cNvSpPr/>
          <p:nvPr/>
        </p:nvSpPr>
        <p:spPr>
          <a:xfrm>
            <a:off x="21024850" y="3042126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6" name="Rectangle 162"/>
          <p:cNvSpPr/>
          <p:nvPr/>
        </p:nvSpPr>
        <p:spPr>
          <a:xfrm>
            <a:off x="26168350" y="3042126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自强：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7" name="Rectangle 163"/>
          <p:cNvSpPr/>
          <p:nvPr/>
        </p:nvSpPr>
        <p:spPr>
          <a:xfrm>
            <a:off x="30025975" y="3042126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8" name="Rectangle 164"/>
          <p:cNvSpPr/>
          <p:nvPr/>
        </p:nvSpPr>
        <p:spPr>
          <a:xfrm>
            <a:off x="-15024100" y="3372485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29" name="Rectangle 165"/>
          <p:cNvSpPr/>
          <p:nvPr/>
        </p:nvSpPr>
        <p:spPr>
          <a:xfrm>
            <a:off x="-13095287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0" name="Rectangle 166"/>
          <p:cNvSpPr/>
          <p:nvPr/>
        </p:nvSpPr>
        <p:spPr>
          <a:xfrm>
            <a:off x="-11809412" y="3372485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1" name="Rectangle 167"/>
          <p:cNvSpPr/>
          <p:nvPr/>
        </p:nvSpPr>
        <p:spPr>
          <a:xfrm>
            <a:off x="-11166475" y="3372485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）故曰：教学相长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2" name="Rectangle 168"/>
          <p:cNvSpPr/>
          <p:nvPr/>
        </p:nvSpPr>
        <p:spPr>
          <a:xfrm>
            <a:off x="-1763712" y="34340800"/>
            <a:ext cx="3302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3" name="Rectangle 169"/>
          <p:cNvSpPr/>
          <p:nvPr/>
        </p:nvSpPr>
        <p:spPr>
          <a:xfrm>
            <a:off x="-862012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4" name="Rectangle 170"/>
          <p:cNvSpPr/>
          <p:nvPr/>
        </p:nvSpPr>
        <p:spPr>
          <a:xfrm>
            <a:off x="423863" y="3372485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5" name="Rectangle 171"/>
          <p:cNvSpPr/>
          <p:nvPr/>
        </p:nvSpPr>
        <p:spPr>
          <a:xfrm>
            <a:off x="2995613" y="33724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长：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6" name="Rectangle 172"/>
          <p:cNvSpPr/>
          <p:nvPr/>
        </p:nvSpPr>
        <p:spPr>
          <a:xfrm>
            <a:off x="5567363" y="3372485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7" name="Rectangle 173"/>
          <p:cNvSpPr/>
          <p:nvPr/>
        </p:nvSpPr>
        <p:spPr>
          <a:xfrm>
            <a:off x="-15024100" y="3701573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8" name="Rectangle 174"/>
          <p:cNvSpPr/>
          <p:nvPr/>
        </p:nvSpPr>
        <p:spPr>
          <a:xfrm>
            <a:off x="-13095287" y="370157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39" name="Rectangle 175"/>
          <p:cNvSpPr/>
          <p:nvPr/>
        </p:nvSpPr>
        <p:spPr>
          <a:xfrm>
            <a:off x="-11809412" y="370157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0" name="Rectangle 176"/>
          <p:cNvSpPr/>
          <p:nvPr/>
        </p:nvSpPr>
        <p:spPr>
          <a:xfrm>
            <a:off x="-11166475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）其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1" name="Rectangle 177"/>
          <p:cNvSpPr/>
          <p:nvPr/>
        </p:nvSpPr>
        <p:spPr>
          <a:xfrm>
            <a:off x="-9486900" y="376443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2" name="Rectangle 178"/>
          <p:cNvSpPr/>
          <p:nvPr/>
        </p:nvSpPr>
        <p:spPr>
          <a:xfrm>
            <a:off x="-8585200" y="37015738"/>
            <a:ext cx="6413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3" name="Rectangle 179"/>
          <p:cNvSpPr/>
          <p:nvPr/>
        </p:nvSpPr>
        <p:spPr>
          <a:xfrm>
            <a:off x="-8201025" y="37644388"/>
            <a:ext cx="6731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．．．．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4" name="Rectangle 180"/>
          <p:cNvSpPr/>
          <p:nvPr/>
        </p:nvSpPr>
        <p:spPr>
          <a:xfrm>
            <a:off x="-3433762" y="370157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5" name="Rectangle 181"/>
          <p:cNvSpPr/>
          <p:nvPr/>
        </p:nvSpPr>
        <p:spPr>
          <a:xfrm>
            <a:off x="-862012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6" name="Rectangle 182"/>
          <p:cNvSpPr/>
          <p:nvPr/>
        </p:nvSpPr>
        <p:spPr>
          <a:xfrm>
            <a:off x="1709738" y="3701573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7" name="Rectangle 183"/>
          <p:cNvSpPr/>
          <p:nvPr/>
        </p:nvSpPr>
        <p:spPr>
          <a:xfrm>
            <a:off x="6862763" y="37015738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8" name="Rectangle 184"/>
          <p:cNvSpPr/>
          <p:nvPr/>
        </p:nvSpPr>
        <p:spPr>
          <a:xfrm>
            <a:off x="13292138" y="37015738"/>
            <a:ext cx="215900" cy="2286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just"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49" name="Rectangle 185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tIns="114264" bIns="0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0" name="Rectangle 186"/>
          <p:cNvSpPr/>
          <p:nvPr/>
        </p:nvSpPr>
        <p:spPr>
          <a:xfrm>
            <a:off x="-21096287" y="-312896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1" name="Rectangle 187"/>
          <p:cNvSpPr/>
          <p:nvPr/>
        </p:nvSpPr>
        <p:spPr>
          <a:xfrm>
            <a:off x="-13095287" y="172418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2" name="Rectangle 188"/>
          <p:cNvSpPr/>
          <p:nvPr/>
        </p:nvSpPr>
        <p:spPr>
          <a:xfrm>
            <a:off x="-11809412" y="172418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3" name="Rectangle 189"/>
          <p:cNvSpPr/>
          <p:nvPr/>
        </p:nvSpPr>
        <p:spPr>
          <a:xfrm>
            <a:off x="-11166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4" name="Rectangle 190"/>
          <p:cNvSpPr/>
          <p:nvPr/>
        </p:nvSpPr>
        <p:spPr>
          <a:xfrm>
            <a:off x="-9486900" y="178704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5" name="Rectangle 191"/>
          <p:cNvSpPr/>
          <p:nvPr/>
        </p:nvSpPr>
        <p:spPr>
          <a:xfrm>
            <a:off x="-8585200" y="1724183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有佳肴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6" name="Rectangle 192"/>
          <p:cNvSpPr/>
          <p:nvPr/>
        </p:nvSpPr>
        <p:spPr>
          <a:xfrm>
            <a:off x="-6915150" y="178704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7" name="Rectangle 193"/>
          <p:cNvSpPr/>
          <p:nvPr/>
        </p:nvSpPr>
        <p:spPr>
          <a:xfrm>
            <a:off x="-4727575" y="172418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8" name="Rectangle 194"/>
          <p:cNvSpPr/>
          <p:nvPr/>
        </p:nvSpPr>
        <p:spPr>
          <a:xfrm>
            <a:off x="-2147887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虽：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59" name="Rectangle 195"/>
          <p:cNvSpPr/>
          <p:nvPr/>
        </p:nvSpPr>
        <p:spPr>
          <a:xfrm>
            <a:off x="423863" y="17241838"/>
            <a:ext cx="469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0" name="Rectangle 196"/>
          <p:cNvSpPr/>
          <p:nvPr/>
        </p:nvSpPr>
        <p:spPr>
          <a:xfrm>
            <a:off x="6210300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佳：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1" name="Rectangle 197"/>
          <p:cNvSpPr/>
          <p:nvPr/>
        </p:nvSpPr>
        <p:spPr>
          <a:xfrm>
            <a:off x="8791575" y="17241838"/>
            <a:ext cx="501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2" name="Rectangle 198"/>
          <p:cNvSpPr/>
          <p:nvPr/>
        </p:nvSpPr>
        <p:spPr>
          <a:xfrm>
            <a:off x="15230475" y="172418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肴：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3" name="Rectangle 199"/>
          <p:cNvSpPr/>
          <p:nvPr/>
        </p:nvSpPr>
        <p:spPr>
          <a:xfrm>
            <a:off x="17802225" y="1724183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4" name="Rectangle 200"/>
          <p:cNvSpPr/>
          <p:nvPr/>
        </p:nvSpPr>
        <p:spPr>
          <a:xfrm>
            <a:off x="-15024100" y="2053431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5" name="Rectangle 201"/>
          <p:cNvSpPr/>
          <p:nvPr/>
        </p:nvSpPr>
        <p:spPr>
          <a:xfrm>
            <a:off x="-13095287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6" name="Rectangle 202"/>
          <p:cNvSpPr/>
          <p:nvPr/>
        </p:nvSpPr>
        <p:spPr>
          <a:xfrm>
            <a:off x="-11809412" y="2053431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7" name="Rectangle 203"/>
          <p:cNvSpPr/>
          <p:nvPr/>
        </p:nvSpPr>
        <p:spPr>
          <a:xfrm>
            <a:off x="-11166475" y="2053431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）弗食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8" name="Rectangle 204"/>
          <p:cNvSpPr/>
          <p:nvPr/>
        </p:nvSpPr>
        <p:spPr>
          <a:xfrm>
            <a:off x="-8201025" y="211629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69" name="Rectangle 205"/>
          <p:cNvSpPr/>
          <p:nvPr/>
        </p:nvSpPr>
        <p:spPr>
          <a:xfrm>
            <a:off x="-7299325" y="20534313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，不知其旨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0" name="Rectangle 206"/>
          <p:cNvSpPr/>
          <p:nvPr/>
        </p:nvSpPr>
        <p:spPr>
          <a:xfrm>
            <a:off x="-1763712" y="21162963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1" name="Rectangle 207"/>
          <p:cNvSpPr/>
          <p:nvPr/>
        </p:nvSpPr>
        <p:spPr>
          <a:xfrm>
            <a:off x="-862012" y="205343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2" name="Rectangle 208"/>
          <p:cNvSpPr/>
          <p:nvPr/>
        </p:nvSpPr>
        <p:spPr>
          <a:xfrm>
            <a:off x="423863" y="2053431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3" name="Rectangle 209"/>
          <p:cNvSpPr/>
          <p:nvPr/>
        </p:nvSpPr>
        <p:spPr>
          <a:xfrm>
            <a:off x="2995613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4" name="Rectangle 210"/>
          <p:cNvSpPr/>
          <p:nvPr/>
        </p:nvSpPr>
        <p:spPr>
          <a:xfrm>
            <a:off x="5567363" y="2053431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5" name="Rectangle 211"/>
          <p:cNvSpPr/>
          <p:nvPr/>
        </p:nvSpPr>
        <p:spPr>
          <a:xfrm>
            <a:off x="10720388" y="205343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旨：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6" name="Rectangle 212"/>
          <p:cNvSpPr/>
          <p:nvPr/>
        </p:nvSpPr>
        <p:spPr>
          <a:xfrm>
            <a:off x="13292138" y="2053431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7" name="Rectangle 213"/>
          <p:cNvSpPr/>
          <p:nvPr/>
        </p:nvSpPr>
        <p:spPr>
          <a:xfrm>
            <a:off x="-15024100" y="2383790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8" name="Rectangle 214"/>
          <p:cNvSpPr/>
          <p:nvPr/>
        </p:nvSpPr>
        <p:spPr>
          <a:xfrm>
            <a:off x="-13095287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9" name="Rectangle 215"/>
          <p:cNvSpPr/>
          <p:nvPr/>
        </p:nvSpPr>
        <p:spPr>
          <a:xfrm>
            <a:off x="-11809412" y="2383790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0" name="Rectangle 216"/>
          <p:cNvSpPr/>
          <p:nvPr/>
        </p:nvSpPr>
        <p:spPr>
          <a:xfrm>
            <a:off x="-11166475" y="23837900"/>
            <a:ext cx="755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）虽有至道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1" name="Rectangle 217"/>
          <p:cNvSpPr/>
          <p:nvPr/>
        </p:nvSpPr>
        <p:spPr>
          <a:xfrm>
            <a:off x="-6915150" y="24453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2" name="Rectangle 218"/>
          <p:cNvSpPr/>
          <p:nvPr/>
        </p:nvSpPr>
        <p:spPr>
          <a:xfrm>
            <a:off x="-4727575" y="2383790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，弗学，不知其善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3" name="Rectangle 219"/>
          <p:cNvSpPr/>
          <p:nvPr/>
        </p:nvSpPr>
        <p:spPr>
          <a:xfrm>
            <a:off x="4675188" y="24453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4" name="Rectangle 220"/>
          <p:cNvSpPr/>
          <p:nvPr/>
        </p:nvSpPr>
        <p:spPr>
          <a:xfrm>
            <a:off x="5567363" y="2383790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5" name="Rectangle 221"/>
          <p:cNvSpPr/>
          <p:nvPr/>
        </p:nvSpPr>
        <p:spPr>
          <a:xfrm>
            <a:off x="6862763" y="2383790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6" name="Rectangle 222"/>
          <p:cNvSpPr/>
          <p:nvPr/>
        </p:nvSpPr>
        <p:spPr>
          <a:xfrm>
            <a:off x="9434513" y="23837900"/>
            <a:ext cx="5270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至道：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7" name="Rectangle 223"/>
          <p:cNvSpPr/>
          <p:nvPr/>
        </p:nvSpPr>
        <p:spPr>
          <a:xfrm>
            <a:off x="13292138" y="23837900"/>
            <a:ext cx="628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8" name="Rectangle 224"/>
          <p:cNvSpPr/>
          <p:nvPr/>
        </p:nvSpPr>
        <p:spPr>
          <a:xfrm>
            <a:off x="22310725" y="2383790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善：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89" name="Rectangle 225"/>
          <p:cNvSpPr/>
          <p:nvPr/>
        </p:nvSpPr>
        <p:spPr>
          <a:xfrm>
            <a:off x="24882475" y="2383790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0" name="Rectangle 226"/>
          <p:cNvSpPr/>
          <p:nvPr/>
        </p:nvSpPr>
        <p:spPr>
          <a:xfrm>
            <a:off x="-15024100" y="2712878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1" name="Rectangle 227"/>
          <p:cNvSpPr/>
          <p:nvPr/>
        </p:nvSpPr>
        <p:spPr>
          <a:xfrm>
            <a:off x="-13095287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2" name="Rectangle 228"/>
          <p:cNvSpPr/>
          <p:nvPr/>
        </p:nvSpPr>
        <p:spPr>
          <a:xfrm>
            <a:off x="-11809412" y="2712878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3" name="Rectangle 229"/>
          <p:cNvSpPr/>
          <p:nvPr/>
        </p:nvSpPr>
        <p:spPr>
          <a:xfrm>
            <a:off x="-11166475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）是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4" name="Rectangle 230"/>
          <p:cNvSpPr/>
          <p:nvPr/>
        </p:nvSpPr>
        <p:spPr>
          <a:xfrm>
            <a:off x="-9486900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5" name="Rectangle 231"/>
          <p:cNvSpPr/>
          <p:nvPr/>
        </p:nvSpPr>
        <p:spPr>
          <a:xfrm>
            <a:off x="-8585200" y="271287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故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6" name="Rectangle 232"/>
          <p:cNvSpPr/>
          <p:nvPr/>
        </p:nvSpPr>
        <p:spPr>
          <a:xfrm>
            <a:off x="-8201025" y="277574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7" name="Rectangle 233"/>
          <p:cNvSpPr/>
          <p:nvPr/>
        </p:nvSpPr>
        <p:spPr>
          <a:xfrm>
            <a:off x="-7299325" y="27128788"/>
            <a:ext cx="1555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学然后知不足，都然后知困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8" name="Rectangle 234"/>
          <p:cNvSpPr/>
          <p:nvPr/>
        </p:nvSpPr>
        <p:spPr>
          <a:xfrm>
            <a:off x="7246938" y="27757438"/>
            <a:ext cx="3302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99" name="Rectangle 235"/>
          <p:cNvSpPr/>
          <p:nvPr/>
        </p:nvSpPr>
        <p:spPr>
          <a:xfrm>
            <a:off x="8148638" y="2712878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0" name="Rectangle 236"/>
          <p:cNvSpPr/>
          <p:nvPr/>
        </p:nvSpPr>
        <p:spPr>
          <a:xfrm>
            <a:off x="10720388" y="27128788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是故：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1" name="Rectangle 237"/>
          <p:cNvSpPr/>
          <p:nvPr/>
        </p:nvSpPr>
        <p:spPr>
          <a:xfrm>
            <a:off x="14587538" y="2712878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2" name="Rectangle 238"/>
          <p:cNvSpPr/>
          <p:nvPr/>
        </p:nvSpPr>
        <p:spPr>
          <a:xfrm>
            <a:off x="19731038" y="2712878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困：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3" name="Rectangle 239"/>
          <p:cNvSpPr/>
          <p:nvPr/>
        </p:nvSpPr>
        <p:spPr>
          <a:xfrm>
            <a:off x="22310725" y="27128788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4" name="Rectangle 240"/>
          <p:cNvSpPr/>
          <p:nvPr/>
        </p:nvSpPr>
        <p:spPr>
          <a:xfrm>
            <a:off x="-15024100" y="30421263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5" name="Rectangle 241"/>
          <p:cNvSpPr/>
          <p:nvPr/>
        </p:nvSpPr>
        <p:spPr>
          <a:xfrm>
            <a:off x="-13095287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6" name="Rectangle 242"/>
          <p:cNvSpPr/>
          <p:nvPr/>
        </p:nvSpPr>
        <p:spPr>
          <a:xfrm>
            <a:off x="-11809412" y="30421263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7" name="Rectangle 243"/>
          <p:cNvSpPr/>
          <p:nvPr/>
        </p:nvSpPr>
        <p:spPr>
          <a:xfrm>
            <a:off x="-11166475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）知不足，然后能自反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8" name="Rectangle 244"/>
          <p:cNvSpPr/>
          <p:nvPr/>
        </p:nvSpPr>
        <p:spPr>
          <a:xfrm>
            <a:off x="808038" y="3104991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09" name="Rectangle 245"/>
          <p:cNvSpPr/>
          <p:nvPr/>
        </p:nvSpPr>
        <p:spPr>
          <a:xfrm>
            <a:off x="1709738" y="30421263"/>
            <a:ext cx="1327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也；知困，然后能自强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0" name="Rectangle 246"/>
          <p:cNvSpPr/>
          <p:nvPr/>
        </p:nvSpPr>
        <p:spPr>
          <a:xfrm>
            <a:off x="12390438" y="3104991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1" name="Rectangle 247"/>
          <p:cNvSpPr/>
          <p:nvPr/>
        </p:nvSpPr>
        <p:spPr>
          <a:xfrm>
            <a:off x="14587538" y="30421263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2" name="Rectangle 248"/>
          <p:cNvSpPr/>
          <p:nvPr/>
        </p:nvSpPr>
        <p:spPr>
          <a:xfrm>
            <a:off x="15873413" y="30421263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3" name="Rectangle 249"/>
          <p:cNvSpPr/>
          <p:nvPr/>
        </p:nvSpPr>
        <p:spPr>
          <a:xfrm>
            <a:off x="18445163" y="30421263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4" name="Rectangle 250"/>
          <p:cNvSpPr/>
          <p:nvPr/>
        </p:nvSpPr>
        <p:spPr>
          <a:xfrm>
            <a:off x="21024850" y="30421263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5" name="Rectangle 251"/>
          <p:cNvSpPr/>
          <p:nvPr/>
        </p:nvSpPr>
        <p:spPr>
          <a:xfrm>
            <a:off x="26168350" y="30421263"/>
            <a:ext cx="5270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自强：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6" name="Rectangle 252"/>
          <p:cNvSpPr/>
          <p:nvPr/>
        </p:nvSpPr>
        <p:spPr>
          <a:xfrm>
            <a:off x="30025975" y="30421263"/>
            <a:ext cx="2159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7" name="Rectangle 253"/>
          <p:cNvSpPr/>
          <p:nvPr/>
        </p:nvSpPr>
        <p:spPr>
          <a:xfrm>
            <a:off x="-15024100" y="33724850"/>
            <a:ext cx="2794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8" name="Rectangle 254"/>
          <p:cNvSpPr/>
          <p:nvPr/>
        </p:nvSpPr>
        <p:spPr>
          <a:xfrm>
            <a:off x="-13095287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19" name="Rectangle 255"/>
          <p:cNvSpPr/>
          <p:nvPr/>
        </p:nvSpPr>
        <p:spPr>
          <a:xfrm>
            <a:off x="-11809412" y="33724850"/>
            <a:ext cx="2476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0" name="Rectangle 256"/>
          <p:cNvSpPr/>
          <p:nvPr/>
        </p:nvSpPr>
        <p:spPr>
          <a:xfrm>
            <a:off x="-11166475" y="33724850"/>
            <a:ext cx="10985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）故曰：教学相长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1" name="Rectangle 257"/>
          <p:cNvSpPr/>
          <p:nvPr/>
        </p:nvSpPr>
        <p:spPr>
          <a:xfrm>
            <a:off x="-1763712" y="34340800"/>
            <a:ext cx="3302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2" name="Rectangle 258"/>
          <p:cNvSpPr/>
          <p:nvPr/>
        </p:nvSpPr>
        <p:spPr>
          <a:xfrm>
            <a:off x="-862012" y="33724850"/>
            <a:ext cx="2984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3" name="Rectangle 259"/>
          <p:cNvSpPr/>
          <p:nvPr/>
        </p:nvSpPr>
        <p:spPr>
          <a:xfrm>
            <a:off x="423863" y="33724850"/>
            <a:ext cx="3111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4" name="Rectangle 260"/>
          <p:cNvSpPr/>
          <p:nvPr/>
        </p:nvSpPr>
        <p:spPr>
          <a:xfrm>
            <a:off x="2995613" y="33724850"/>
            <a:ext cx="41275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长：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5" name="Rectangle 261"/>
          <p:cNvSpPr/>
          <p:nvPr/>
        </p:nvSpPr>
        <p:spPr>
          <a:xfrm>
            <a:off x="5567363" y="33724850"/>
            <a:ext cx="215900" cy="5032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6" name="Rectangle 262"/>
          <p:cNvSpPr/>
          <p:nvPr/>
        </p:nvSpPr>
        <p:spPr>
          <a:xfrm>
            <a:off x="-15024100" y="37015738"/>
            <a:ext cx="2794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7" name="Rectangle 263"/>
          <p:cNvSpPr/>
          <p:nvPr/>
        </p:nvSpPr>
        <p:spPr>
          <a:xfrm>
            <a:off x="-13095287" y="3701573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8" name="Rectangle 264"/>
          <p:cNvSpPr/>
          <p:nvPr/>
        </p:nvSpPr>
        <p:spPr>
          <a:xfrm>
            <a:off x="-11809412" y="37015738"/>
            <a:ext cx="247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29" name="Rectangle 265"/>
          <p:cNvSpPr/>
          <p:nvPr/>
        </p:nvSpPr>
        <p:spPr>
          <a:xfrm>
            <a:off x="-11166475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）其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0" name="Rectangle 266"/>
          <p:cNvSpPr/>
          <p:nvPr/>
        </p:nvSpPr>
        <p:spPr>
          <a:xfrm>
            <a:off x="-9486900" y="37644388"/>
            <a:ext cx="2984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1" name="Rectangle 267"/>
          <p:cNvSpPr/>
          <p:nvPr/>
        </p:nvSpPr>
        <p:spPr>
          <a:xfrm>
            <a:off x="-8585200" y="37015738"/>
            <a:ext cx="6413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2" name="Rectangle 268"/>
          <p:cNvSpPr/>
          <p:nvPr/>
        </p:nvSpPr>
        <p:spPr>
          <a:xfrm>
            <a:off x="-8201025" y="37644388"/>
            <a:ext cx="67310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．．．． 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3" name="Rectangle 269"/>
          <p:cNvSpPr/>
          <p:nvPr/>
        </p:nvSpPr>
        <p:spPr>
          <a:xfrm>
            <a:off x="-3433762" y="37015738"/>
            <a:ext cx="311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4" name="Rectangle 270"/>
          <p:cNvSpPr/>
          <p:nvPr/>
        </p:nvSpPr>
        <p:spPr>
          <a:xfrm>
            <a:off x="-862012" y="37015738"/>
            <a:ext cx="4127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5" name="Rectangle 271"/>
          <p:cNvSpPr/>
          <p:nvPr/>
        </p:nvSpPr>
        <p:spPr>
          <a:xfrm>
            <a:off x="1709738" y="37015738"/>
            <a:ext cx="4381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       </a:t>
            </a:r>
            <a:endParaRPr lang="en-US" altLang="zh-CN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6" name="Rectangle 272"/>
          <p:cNvSpPr/>
          <p:nvPr/>
        </p:nvSpPr>
        <p:spPr>
          <a:xfrm>
            <a:off x="6862763" y="37015738"/>
            <a:ext cx="755650" cy="5032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此之谓也：</a:t>
            </a:r>
            <a:endParaRPr lang="zh-CN" altLang="en-US" sz="900" dirty="0">
              <a:solidFill>
                <a:srgbClr val="9999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7" name="Rectangle 273"/>
          <p:cNvSpPr/>
          <p:nvPr/>
        </p:nvSpPr>
        <p:spPr>
          <a:xfrm>
            <a:off x="13292138" y="37015738"/>
            <a:ext cx="215900" cy="2286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just" fontAlgn="ctr"/>
            <a:r>
              <a:rPr lang="en-US" altLang="zh-CN" sz="900" dirty="0">
                <a:solidFill>
                  <a:srgbClr val="9999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38" name="Rectangle 274"/>
          <p:cNvSpPr/>
          <p:nvPr/>
        </p:nvSpPr>
        <p:spPr>
          <a:xfrm>
            <a:off x="-122555" y="930593"/>
            <a:ext cx="7741285" cy="40309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1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虽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嘉肴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．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2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弗食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，不知其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旨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 也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3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）虽有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至道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，弗学，不知其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善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也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4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是故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．学然后知不足，都然后知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困。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5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）知不足，然后能自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反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也；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          知困，然后能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自强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也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6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故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曰：教学相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长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也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（</a:t>
            </a:r>
            <a:r>
              <a:rPr lang="en-US" altLang="zh-CN" sz="3200" b="1" dirty="0">
                <a:latin typeface="华文新魏" panose="02010800040101010101" charset="-122"/>
                <a:ea typeface="华文新魏" panose="02010800040101010101" charset="-122"/>
              </a:rPr>
              <a:t>7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其</a:t>
            </a:r>
            <a:r>
              <a:rPr lang="zh-CN" altLang="en-US" sz="3200" b="1" dirty="0">
                <a:latin typeface="华文新魏" panose="02010800040101010101" charset="-122"/>
                <a:ea typeface="华文新魏" panose="02010800040101010101" charset="-122"/>
              </a:rPr>
              <a:t>．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此之谓也</a:t>
            </a:r>
            <a:endParaRPr lang="zh-CN" altLang="en-US" sz="3200" b="1" dirty="0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9" name="文本框 2"/>
          <p:cNvSpPr txBox="1"/>
          <p:nvPr/>
        </p:nvSpPr>
        <p:spPr>
          <a:xfrm>
            <a:off x="261938" y="1716088"/>
            <a:ext cx="8629650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0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虽有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嘉肴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弗食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，不知其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也；虽有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至道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，弗学，不知其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也。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是故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学然后知不足，教然后知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困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20153" y="2536508"/>
            <a:ext cx="1463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美味的菜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20908" y="2536508"/>
            <a:ext cx="7985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味美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61430" y="2536508"/>
            <a:ext cx="17970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最好的道理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23950" y="3407728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好处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74913" y="3408045"/>
            <a:ext cx="8191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39915" y="3407728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困惑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1938" y="4224655"/>
            <a:ext cx="862965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虽然有美味的菜肴，不去品尝，就不知道它的味道鲜美；即使有最好的道理，不去学习，就不知道它的好处。所以通过学习才能知道自己的不足，通过教人才能感到（有些知识）理解不了。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59480" y="810895"/>
            <a:ext cx="22250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dirty="0">
                <a:sym typeface="+mn-ea"/>
              </a:rPr>
              <a:t>虽有嘉肴</a:t>
            </a:r>
            <a:endParaRPr lang="zh-CN" altLang="en-US" sz="4000"/>
          </a:p>
        </p:txBody>
      </p:sp>
      <p:sp>
        <p:nvSpPr>
          <p:cNvPr id="3" name="文本框 2"/>
          <p:cNvSpPr txBox="1"/>
          <p:nvPr/>
        </p:nvSpPr>
        <p:spPr>
          <a:xfrm>
            <a:off x="2922270" y="2536825"/>
            <a:ext cx="10979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不吃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文本框 2"/>
          <p:cNvSpPr txBox="1"/>
          <p:nvPr/>
        </p:nvSpPr>
        <p:spPr>
          <a:xfrm>
            <a:off x="261938" y="903288"/>
            <a:ext cx="8629650" cy="1814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20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知不足，然后能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也；知困，然后能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也。故曰：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教学相长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也。《兑命》曰“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学学半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。”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此之谓乎！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04440" y="1683703"/>
            <a:ext cx="1401763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自我反思</a:t>
            </a:r>
            <a:endParaRPr lang="zh-CN" altLang="en-US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5994083" y="1683703"/>
            <a:ext cx="15081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自我勉励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2240" y="2533650"/>
            <a:ext cx="31032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教和学互相促进，教别人，也能增长自己的学问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06520" y="2533650"/>
            <a:ext cx="2470150" cy="119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教人是学习的一半。第一个“学”同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敩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，教导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76670" y="2533650"/>
            <a:ext cx="2514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表示推测，大概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1938" y="4005263"/>
            <a:ext cx="862965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知道自己的不足，这样以后才能反省自己；感到不了解，这样以后才能自我勉励。所以说：教学与学习互相促进。《尚书·兑命》说：“教人是学习的一半。”大概说的就是这个道理吧！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990600" y="3561715"/>
            <a:ext cx="43307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本文说明了哪些道理？ 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122680" y="4411663"/>
            <a:ext cx="64865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实践出真知，教与学互相促进的道理。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1391285" y="1563688"/>
            <a:ext cx="28797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教和学的关系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69" name="Text Box 7"/>
          <p:cNvSpPr txBox="1"/>
          <p:nvPr/>
        </p:nvSpPr>
        <p:spPr>
          <a:xfrm>
            <a:off x="990600" y="1044575"/>
            <a:ext cx="5740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本文论述了哪两者之间的关系？ 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43010"/>
          <p:cNvSpPr>
            <a:spLocks noGrp="1"/>
          </p:cNvSpPr>
          <p:nvPr>
            <p:ph type="title"/>
          </p:nvPr>
        </p:nvSpPr>
        <p:spPr>
          <a:xfrm>
            <a:off x="990600" y="127000"/>
            <a:ext cx="4862513" cy="649288"/>
          </a:xfrm>
        </p:spPr>
        <p:txBody>
          <a:bodyPr anchor="ctr"/>
          <a:p>
            <a:r>
              <a:rPr lang="zh-CN" altLang="en-US" b="1" dirty="0"/>
              <a:t>讨论</a:t>
            </a:r>
            <a:r>
              <a:rPr lang="zh-CN" altLang="en-US" sz="3600" b="1" dirty="0"/>
              <a:t>●</a:t>
            </a:r>
            <a:r>
              <a:rPr lang="zh-CN" altLang="en-US" b="1" dirty="0"/>
              <a:t>探究</a:t>
            </a:r>
            <a:endParaRPr lang="zh-CN" altLang="en-US" b="1" dirty="0"/>
          </a:p>
        </p:txBody>
      </p:sp>
      <p:sp>
        <p:nvSpPr>
          <p:cNvPr id="43037" name="文本框 43036"/>
          <p:cNvSpPr txBox="1"/>
          <p:nvPr/>
        </p:nvSpPr>
        <p:spPr>
          <a:xfrm>
            <a:off x="1248410" y="2150745"/>
            <a:ext cx="68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学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33" name="直接连接符 43032"/>
          <p:cNvSpPr/>
          <p:nvPr/>
        </p:nvSpPr>
        <p:spPr>
          <a:xfrm>
            <a:off x="1711960" y="2339975"/>
            <a:ext cx="685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3038" name="文本框 43037"/>
          <p:cNvSpPr txBox="1"/>
          <p:nvPr/>
        </p:nvSpPr>
        <p:spPr>
          <a:xfrm>
            <a:off x="2397760" y="2150745"/>
            <a:ext cx="1524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知不足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34" name="直接连接符 43033"/>
          <p:cNvSpPr/>
          <p:nvPr/>
        </p:nvSpPr>
        <p:spPr>
          <a:xfrm>
            <a:off x="3479800" y="2339975"/>
            <a:ext cx="7620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3039" name="文本框 43038"/>
          <p:cNvSpPr txBox="1"/>
          <p:nvPr/>
        </p:nvSpPr>
        <p:spPr>
          <a:xfrm>
            <a:off x="4241800" y="2085975"/>
            <a:ext cx="1447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自反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30" name="文本框 43029"/>
          <p:cNvSpPr txBox="1"/>
          <p:nvPr/>
        </p:nvSpPr>
        <p:spPr>
          <a:xfrm>
            <a:off x="1248410" y="2752725"/>
            <a:ext cx="609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教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41" name="直接连接符 43040"/>
          <p:cNvSpPr/>
          <p:nvPr/>
        </p:nvSpPr>
        <p:spPr>
          <a:xfrm>
            <a:off x="1644650" y="2982595"/>
            <a:ext cx="753110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3031" name="文本框 43030"/>
          <p:cNvSpPr txBox="1"/>
          <p:nvPr/>
        </p:nvSpPr>
        <p:spPr>
          <a:xfrm>
            <a:off x="2397760" y="2752725"/>
            <a:ext cx="1066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知困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42" name="直接连接符 43041"/>
          <p:cNvSpPr/>
          <p:nvPr/>
        </p:nvSpPr>
        <p:spPr>
          <a:xfrm flipV="1">
            <a:off x="3088005" y="2982595"/>
            <a:ext cx="833120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3032" name="文本框 43031"/>
          <p:cNvSpPr txBox="1"/>
          <p:nvPr/>
        </p:nvSpPr>
        <p:spPr>
          <a:xfrm>
            <a:off x="3921760" y="2752725"/>
            <a:ext cx="1066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自强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43" name="直接连接符 43042"/>
          <p:cNvSpPr/>
          <p:nvPr/>
        </p:nvSpPr>
        <p:spPr>
          <a:xfrm flipV="1">
            <a:off x="4718685" y="2983230"/>
            <a:ext cx="8382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3049" name="文本框 43048"/>
          <p:cNvSpPr txBox="1"/>
          <p:nvPr/>
        </p:nvSpPr>
        <p:spPr>
          <a:xfrm>
            <a:off x="5689600" y="2752725"/>
            <a:ext cx="1219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学习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直接连接符 1"/>
          <p:cNvSpPr/>
          <p:nvPr/>
        </p:nvSpPr>
        <p:spPr>
          <a:xfrm flipV="1">
            <a:off x="4851400" y="2339975"/>
            <a:ext cx="8382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3" name="文本框 2"/>
          <p:cNvSpPr txBox="1"/>
          <p:nvPr/>
        </p:nvSpPr>
        <p:spPr>
          <a:xfrm>
            <a:off x="5689600" y="2085975"/>
            <a:ext cx="1219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学习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88760" y="2410460"/>
            <a:ext cx="9683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学会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6337300" y="2230755"/>
            <a:ext cx="251460" cy="82042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051" name="文本框 43050"/>
          <p:cNvSpPr txBox="1"/>
          <p:nvPr/>
        </p:nvSpPr>
        <p:spPr>
          <a:xfrm>
            <a:off x="7556818" y="1967230"/>
            <a:ext cx="551815" cy="1752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vert="eaVert"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教学相长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7424420" y="2090420"/>
            <a:ext cx="184785" cy="96075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3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3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3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3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3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3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3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3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6" grpId="0"/>
      <p:bldP spid="43037" grpId="0"/>
      <p:bldP spid="43038" grpId="0"/>
      <p:bldP spid="43039" grpId="0"/>
      <p:bldP spid="43030" grpId="0"/>
      <p:bldP spid="43031" grpId="0"/>
      <p:bldP spid="43032" grpId="0"/>
      <p:bldP spid="43049" grpId="0"/>
      <p:bldP spid="3" grpId="0"/>
      <p:bldP spid="43051" grpId="0" bldLvl="0" animBg="1"/>
      <p:bldP spid="5" grpId="0" animBg="1"/>
      <p:bldP spid="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3" name="Text Box 3"/>
          <p:cNvSpPr txBox="1"/>
          <p:nvPr/>
        </p:nvSpPr>
        <p:spPr>
          <a:xfrm>
            <a:off x="787400" y="2528888"/>
            <a:ext cx="546100" cy="1814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虽有嘉肴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6" name="Text Box 4"/>
          <p:cNvSpPr txBox="1"/>
          <p:nvPr/>
        </p:nvSpPr>
        <p:spPr>
          <a:xfrm>
            <a:off x="1831975" y="2030413"/>
            <a:ext cx="17510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类比引入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58" name="Text Box 6"/>
          <p:cNvSpPr txBox="1"/>
          <p:nvPr/>
        </p:nvSpPr>
        <p:spPr>
          <a:xfrm>
            <a:off x="1831975" y="3362325"/>
            <a:ext cx="17510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说理论证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1851025" y="4692650"/>
            <a:ext cx="18780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引用论证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61" name="Text Box 9"/>
          <p:cNvSpPr txBox="1"/>
          <p:nvPr/>
        </p:nvSpPr>
        <p:spPr>
          <a:xfrm>
            <a:off x="3627438" y="1882775"/>
            <a:ext cx="30400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弗食嘉肴，不知其旨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3627438" y="2339975"/>
            <a:ext cx="3040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弗学至道，不知其善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4" name="Text Box 12"/>
          <p:cNvSpPr txBox="1"/>
          <p:nvPr/>
        </p:nvSpPr>
        <p:spPr>
          <a:xfrm>
            <a:off x="3627438" y="3111500"/>
            <a:ext cx="3040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学知不足，教后知困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5" name="Text Box 13"/>
          <p:cNvSpPr txBox="1"/>
          <p:nvPr/>
        </p:nvSpPr>
        <p:spPr>
          <a:xfrm>
            <a:off x="3627438" y="3619500"/>
            <a:ext cx="3040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不足自反，知困自强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6" name="Text Box 14"/>
          <p:cNvSpPr txBox="1"/>
          <p:nvPr/>
        </p:nvSpPr>
        <p:spPr>
          <a:xfrm>
            <a:off x="3732213" y="4738688"/>
            <a:ext cx="30051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——学学半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8" name="AutoShape 16"/>
          <p:cNvSpPr/>
          <p:nvPr/>
        </p:nvSpPr>
        <p:spPr>
          <a:xfrm>
            <a:off x="3455988" y="1882775"/>
            <a:ext cx="174625" cy="914400"/>
          </a:xfrm>
          <a:prstGeom prst="leftBrace">
            <a:avLst>
              <a:gd name="adj1" fmla="val 82424"/>
              <a:gd name="adj2" fmla="val 5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9" name="AutoShape 17"/>
          <p:cNvSpPr/>
          <p:nvPr/>
        </p:nvSpPr>
        <p:spPr>
          <a:xfrm>
            <a:off x="3455988" y="3208338"/>
            <a:ext cx="171450" cy="914400"/>
          </a:xfrm>
          <a:prstGeom prst="leftBrace">
            <a:avLst>
              <a:gd name="adj1" fmla="val 83950"/>
              <a:gd name="adj2" fmla="val 5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0" name="AutoShape 18"/>
          <p:cNvSpPr/>
          <p:nvPr/>
        </p:nvSpPr>
        <p:spPr>
          <a:xfrm>
            <a:off x="6861175" y="1905000"/>
            <a:ext cx="274638" cy="3295650"/>
          </a:xfrm>
          <a:prstGeom prst="rightBrace">
            <a:avLst>
              <a:gd name="adj1" fmla="val 293610"/>
              <a:gd name="adj2" fmla="val 5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1" name="AutoShape 19"/>
          <p:cNvSpPr/>
          <p:nvPr/>
        </p:nvSpPr>
        <p:spPr>
          <a:xfrm>
            <a:off x="1485900" y="2071688"/>
            <a:ext cx="195263" cy="3144837"/>
          </a:xfrm>
          <a:prstGeom prst="leftBrace">
            <a:avLst>
              <a:gd name="adj1" fmla="val 116020"/>
              <a:gd name="adj2" fmla="val 5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2" name="AutoShape 20"/>
          <p:cNvSpPr/>
          <p:nvPr/>
        </p:nvSpPr>
        <p:spPr>
          <a:xfrm>
            <a:off x="2527300" y="2562225"/>
            <a:ext cx="144463" cy="762000"/>
          </a:xfrm>
          <a:prstGeom prst="downArrow">
            <a:avLst>
              <a:gd name="adj1" fmla="val 50000"/>
              <a:gd name="adj2" fmla="val 131672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73" name="AutoShape 21"/>
          <p:cNvSpPr/>
          <p:nvPr/>
        </p:nvSpPr>
        <p:spPr>
          <a:xfrm>
            <a:off x="2543175" y="3873500"/>
            <a:ext cx="144463" cy="866775"/>
          </a:xfrm>
          <a:prstGeom prst="downArrow">
            <a:avLst>
              <a:gd name="adj1" fmla="val 50000"/>
              <a:gd name="adj2" fmla="val 14977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35813" y="2641283"/>
            <a:ext cx="1044575" cy="3708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实践出真知               教学能相长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03960" y="590550"/>
            <a:ext cx="64427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3</a:t>
            </a:r>
            <a:r>
              <a:rPr lang="zh-CN" altLang="en-US" sz="2800"/>
              <a:t>、文章用哪些</a:t>
            </a:r>
            <a:r>
              <a:rPr lang="zh-CN" altLang="en-US" sz="2800" b="1">
                <a:solidFill>
                  <a:srgbClr val="FF0000"/>
                </a:solidFill>
              </a:rPr>
              <a:t>方法</a:t>
            </a:r>
            <a:r>
              <a:rPr lang="zh-CN" altLang="en-US" sz="2800"/>
              <a:t>论证观点的？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23556" grpId="0" bldLvl="0"/>
      <p:bldP spid="23558" grpId="0" bldLvl="0"/>
      <p:bldP spid="23559" grpId="0" bldLvl="0"/>
      <p:bldP spid="23561" grpId="0" bldLvl="0"/>
      <p:bldP spid="23563" grpId="0" bldLvl="0"/>
      <p:bldP spid="23564" grpId="0" bldLvl="0"/>
      <p:bldP spid="23565" grpId="0" bldLvl="0"/>
      <p:bldP spid="23566" grpId="0" bldLvl="0"/>
      <p:bldP spid="23568" grpId="0" bldLvl="0" animBg="1"/>
      <p:bldP spid="23569" grpId="0" bldLvl="0" animBg="1"/>
      <p:bldP spid="23570" grpId="0" bldLvl="0" animBg="1"/>
      <p:bldP spid="23571" grpId="0" bldLvl="0" animBg="1"/>
      <p:bldP spid="23572" grpId="0" bldLvl="0" animBg="1"/>
      <p:bldP spid="23573" grpId="0" bldLvl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8"/>
          <p:cNvSpPr txBox="1"/>
          <p:nvPr/>
        </p:nvSpPr>
        <p:spPr>
          <a:xfrm>
            <a:off x="311150" y="388620"/>
            <a:ext cx="9051925" cy="5507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800" b="1" dirty="0">
                <a:latin typeface="Arial" panose="020B0604020202020204" pitchFamily="34" charset="0"/>
              </a:rPr>
              <a:t>         </a:t>
            </a:r>
            <a:r>
              <a:rPr lang="zh-CN" altLang="en-US" sz="4000" b="1" dirty="0">
                <a:latin typeface="Arial" panose="020B0604020202020204" pitchFamily="34" charset="0"/>
              </a:rPr>
              <a:t>尝试背诵</a:t>
            </a:r>
            <a:r>
              <a:rPr lang="en-US" altLang="zh-CN" sz="4000" b="1" dirty="0">
                <a:latin typeface="Arial" panose="020B0604020202020204" pitchFamily="34" charset="0"/>
              </a:rPr>
              <a:t>——</a:t>
            </a:r>
            <a:r>
              <a:rPr lang="zh-CN" altLang="en-US" sz="4000" b="1" dirty="0">
                <a:latin typeface="Arial" panose="020B0604020202020204" pitchFamily="34" charset="0"/>
              </a:rPr>
              <a:t>虽有嘉肴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endParaRPr lang="zh-CN" altLang="en-US" sz="48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虽有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，弗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，不知其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也；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虽有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，弗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，不知其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是故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然后知不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然后知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知不足，然后能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也；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知困，然后能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故曰：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___________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兑命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曰“学学半。”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其此之谓乎！</a:t>
            </a:r>
            <a:r>
              <a:rPr lang="zh-CN" altLang="en-US" sz="3200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3200" dirty="0">
              <a:solidFill>
                <a:schemeClr val="accent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2268538" y="187960"/>
            <a:ext cx="4186237" cy="1143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anchor="ctr"/>
          <a:p>
            <a:r>
              <a:rPr lang="zh-CN" altLang="en-US" b="1" dirty="0">
                <a:solidFill>
                  <a:srgbClr val="FF0066"/>
                </a:solidFill>
              </a:rPr>
              <a:t>拓展提升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sp>
        <p:nvSpPr>
          <p:cNvPr id="28675" name="Rectangle 3"/>
          <p:cNvSpPr>
            <a:spLocks noGrp="1"/>
          </p:cNvSpPr>
          <p:nvPr>
            <p:ph type="body"/>
          </p:nvPr>
        </p:nvSpPr>
        <p:spPr>
          <a:xfrm>
            <a:off x="390525" y="1628775"/>
            <a:ext cx="8428355" cy="501523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anchor="t"/>
          <a:p>
            <a:pPr algn="ctr">
              <a:buNone/>
            </a:pPr>
            <a:r>
              <a:rPr lang="en-US" altLang="x-none" sz="3600" b="1" dirty="0"/>
              <a:t>《</a:t>
            </a:r>
            <a:r>
              <a:rPr lang="zh-CN" altLang="en-US" sz="3600" b="1" dirty="0"/>
              <a:t>礼记</a:t>
            </a:r>
            <a:r>
              <a:rPr lang="en-US" altLang="x-none" sz="3600" b="1" dirty="0">
                <a:latin typeface="Arial" panose="020B0604020202020204" charset="-116"/>
              </a:rPr>
              <a:t>·</a:t>
            </a:r>
            <a:r>
              <a:rPr lang="zh-CN" altLang="en-US" sz="3600" b="1" dirty="0"/>
              <a:t>学记</a:t>
            </a:r>
            <a:r>
              <a:rPr lang="en-US" altLang="x-none" sz="3600" b="1" dirty="0"/>
              <a:t>》 ① </a:t>
            </a:r>
            <a:endParaRPr lang="zh-CN" altLang="en-US" sz="3600" b="1" dirty="0"/>
          </a:p>
          <a:p>
            <a:r>
              <a:rPr lang="zh-CN" altLang="en-US" sz="3600" b="1" dirty="0"/>
              <a:t>    玉不琢，不成器。人不学，不</a:t>
            </a:r>
            <a:r>
              <a:rPr lang="zh-CN" altLang="en-US" sz="3600" b="1" dirty="0">
                <a:solidFill>
                  <a:srgbClr val="FF0000"/>
                </a:solidFill>
              </a:rPr>
              <a:t>知道</a:t>
            </a:r>
            <a:r>
              <a:rPr lang="zh-CN" altLang="en-US" sz="3600" b="1" dirty="0"/>
              <a:t>。</a:t>
            </a:r>
            <a:r>
              <a:rPr lang="zh-CN" altLang="en-US" sz="3600" b="1" dirty="0">
                <a:solidFill>
                  <a:srgbClr val="FF0000"/>
                </a:solidFill>
              </a:rPr>
              <a:t>是故</a:t>
            </a:r>
            <a:r>
              <a:rPr lang="zh-CN" altLang="en-US" sz="3600" b="1" dirty="0"/>
              <a:t>古之王者，</a:t>
            </a:r>
            <a:r>
              <a:rPr lang="zh-CN" altLang="en-US" sz="3600" b="1" dirty="0">
                <a:solidFill>
                  <a:srgbClr val="FF0000"/>
                </a:solidFill>
              </a:rPr>
              <a:t>建</a:t>
            </a:r>
            <a:r>
              <a:rPr lang="zh-CN" altLang="en-US" sz="3600" b="1" dirty="0"/>
              <a:t>国</a:t>
            </a:r>
            <a:r>
              <a:rPr lang="zh-CN" altLang="en-US" sz="3600" b="1" dirty="0">
                <a:solidFill>
                  <a:srgbClr val="FF0000"/>
                </a:solidFill>
              </a:rPr>
              <a:t>君</a:t>
            </a:r>
            <a:r>
              <a:rPr lang="zh-CN" altLang="en-US" sz="3600" b="1" dirty="0"/>
              <a:t>②民</a:t>
            </a:r>
            <a:r>
              <a:rPr lang="zh-CN" altLang="en-US" sz="3600" b="1" dirty="0">
                <a:solidFill>
                  <a:schemeClr val="tx1"/>
                </a:solidFill>
              </a:rPr>
              <a:t>，</a:t>
            </a:r>
            <a:r>
              <a:rPr lang="zh-CN" altLang="en-US" sz="3600" b="1" dirty="0">
                <a:solidFill>
                  <a:srgbClr val="FF0000"/>
                </a:solidFill>
              </a:rPr>
              <a:t>（以）</a:t>
            </a:r>
            <a:r>
              <a:rPr lang="zh-CN" altLang="en-US" sz="3600" b="1" dirty="0"/>
              <a:t>教学</a:t>
            </a:r>
            <a:r>
              <a:rPr lang="zh-CN" altLang="en-US" sz="3600" b="1" dirty="0">
                <a:solidFill>
                  <a:srgbClr val="FF0000"/>
                </a:solidFill>
              </a:rPr>
              <a:t>为</a:t>
            </a:r>
            <a:r>
              <a:rPr lang="zh-CN" altLang="en-US" sz="3600" b="1" dirty="0"/>
              <a:t>先。</a:t>
            </a:r>
            <a:r>
              <a:rPr lang="en-US" altLang="x-none" sz="3600" b="1" dirty="0"/>
              <a:t>《</a:t>
            </a:r>
            <a:r>
              <a:rPr lang="zh-CN" altLang="en-US" sz="3600" b="1" dirty="0"/>
              <a:t>兑命</a:t>
            </a:r>
            <a:r>
              <a:rPr lang="en-US" altLang="x-none" sz="3600" b="1" dirty="0"/>
              <a:t>》</a:t>
            </a:r>
            <a:r>
              <a:rPr lang="zh-CN" altLang="en-US" sz="3600" b="1" dirty="0"/>
              <a:t>曰：“</a:t>
            </a:r>
            <a:r>
              <a:rPr lang="zh-CN" altLang="en-US" sz="3600" b="1" dirty="0">
                <a:solidFill>
                  <a:srgbClr val="FF0000"/>
                </a:solidFill>
              </a:rPr>
              <a:t>念终始典于学。</a:t>
            </a:r>
            <a:r>
              <a:rPr lang="zh-CN" altLang="en-US" sz="3600" b="1" dirty="0"/>
              <a:t>”其此之谓乎！</a:t>
            </a:r>
            <a:endParaRPr lang="zh-CN" altLang="en-US" sz="3600" b="1" dirty="0"/>
          </a:p>
          <a:p>
            <a:r>
              <a:rPr lang="en-US" altLang="x-none" sz="3200" b="1" dirty="0"/>
              <a:t>   【</a:t>
            </a:r>
            <a:r>
              <a:rPr lang="zh-CN" altLang="en-US" sz="3200" b="1" dirty="0"/>
              <a:t>注释</a:t>
            </a:r>
            <a:r>
              <a:rPr lang="en-US" altLang="x-none" sz="3200" b="1" dirty="0"/>
              <a:t>】 ①</a:t>
            </a:r>
            <a:r>
              <a:rPr lang="zh-CN" altLang="en-US" sz="3200" b="1" dirty="0"/>
              <a:t>第</a:t>
            </a:r>
            <a:r>
              <a:rPr lang="en-US" altLang="x-none" sz="3200" b="1" dirty="0"/>
              <a:t>2</a:t>
            </a:r>
            <a:r>
              <a:rPr lang="zh-CN" altLang="en-US" sz="3200" b="1" dirty="0"/>
              <a:t>节选自</a:t>
            </a:r>
            <a:r>
              <a:rPr lang="en-US" altLang="x-none" sz="3200" b="1" dirty="0"/>
              <a:t>《</a:t>
            </a:r>
            <a:r>
              <a:rPr lang="zh-CN" altLang="en-US" sz="3200" b="1" dirty="0"/>
              <a:t>学礼</a:t>
            </a:r>
            <a:r>
              <a:rPr lang="en-US" altLang="x-none" sz="3200" b="1" dirty="0"/>
              <a:t>》</a:t>
            </a:r>
            <a:r>
              <a:rPr lang="zh-CN" altLang="en-US" sz="3200" b="1" dirty="0"/>
              <a:t>。②君：这里的意思是统治。③念终始：始终想着。</a:t>
            </a:r>
            <a:endParaRPr lang="zh-CN" altLang="en-US" sz="3200" b="1" dirty="0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3"/>
          <p:cNvSpPr>
            <a:spLocks noGrp="1"/>
          </p:cNvSpPr>
          <p:nvPr>
            <p:ph type="body"/>
          </p:nvPr>
        </p:nvSpPr>
        <p:spPr>
          <a:xfrm>
            <a:off x="457200" y="1165860"/>
            <a:ext cx="8467090" cy="534606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anchor="t"/>
          <a:p>
            <a:r>
              <a:rPr lang="en-US" altLang="x-none" b="1" dirty="0"/>
              <a:t>【</a:t>
            </a:r>
            <a:r>
              <a:rPr lang="zh-CN" altLang="en-US" b="1" dirty="0"/>
              <a:t>译文</a:t>
            </a:r>
            <a:r>
              <a:rPr lang="en-US" altLang="x-none" b="1" dirty="0"/>
              <a:t>】 </a:t>
            </a:r>
            <a:r>
              <a:rPr lang="zh-CN" altLang="en-US" b="1" dirty="0"/>
              <a:t>玉石不经过琢磨，就不能用来做器物。人不通过学习，就不懂得道理。因此，古代的君王建立国家，治理民众，都把教育当作首要的事情。</a:t>
            </a:r>
            <a:r>
              <a:rPr lang="en-US" altLang="x-none" b="1" dirty="0"/>
              <a:t>《</a:t>
            </a:r>
            <a:r>
              <a:rPr lang="zh-CN" altLang="en-US" b="1" dirty="0"/>
              <a:t>尚书</a:t>
            </a:r>
            <a:r>
              <a:rPr lang="en-US" altLang="x-none" b="1" dirty="0"/>
              <a:t>.</a:t>
            </a:r>
            <a:r>
              <a:rPr lang="zh-CN" altLang="en-US" b="1" dirty="0"/>
              <a:t>兑命</a:t>
            </a:r>
            <a:r>
              <a:rPr lang="en-US" altLang="x-none" b="1" dirty="0"/>
              <a:t>》</a:t>
            </a:r>
            <a:r>
              <a:rPr lang="zh-CN" altLang="en-US" b="1" dirty="0"/>
              <a:t>中说：“自始自终想着学习。”大概就是说的这个意思吧。</a:t>
            </a:r>
            <a:r>
              <a:rPr lang="zh-CN" altLang="en-US" dirty="0"/>
              <a:t> </a:t>
            </a:r>
            <a:endParaRPr lang="zh-CN" altLang="en-US" dirty="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9" name="Text Box 5"/>
          <p:cNvSpPr txBox="1"/>
          <p:nvPr/>
        </p:nvSpPr>
        <p:spPr>
          <a:xfrm>
            <a:off x="981075" y="1408113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0" name="AutoShape 6"/>
          <p:cNvSpPr/>
          <p:nvPr/>
        </p:nvSpPr>
        <p:spPr>
          <a:xfrm>
            <a:off x="1670050" y="1160463"/>
            <a:ext cx="288925" cy="1079500"/>
          </a:xfrm>
          <a:prstGeom prst="leftBrace">
            <a:avLst>
              <a:gd name="adj1" fmla="val 30997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1" name="Text Box 7"/>
          <p:cNvSpPr txBox="1"/>
          <p:nvPr/>
        </p:nvSpPr>
        <p:spPr>
          <a:xfrm>
            <a:off x="1936750" y="1136650"/>
            <a:ext cx="12668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学</a:t>
            </a:r>
            <a:r>
              <a:rPr lang="zh-CN" altLang="en-US" sz="2800" b="1" dirty="0">
                <a:latin typeface="Arial" panose="020B0604020202020204" pitchFamily="34" charset="0"/>
              </a:rPr>
              <a:t>学半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3516313" y="1133475"/>
            <a:ext cx="386556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同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敩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音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xiào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，教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9463" name="Text Box 9"/>
          <p:cNvSpPr txBox="1"/>
          <p:nvPr/>
        </p:nvSpPr>
        <p:spPr>
          <a:xfrm>
            <a:off x="1936750" y="1731963"/>
            <a:ext cx="12668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学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学</a:t>
            </a:r>
            <a:r>
              <a:rPr lang="zh-CN" altLang="en-US" sz="2800" b="1" dirty="0">
                <a:latin typeface="Arial" panose="020B0604020202020204" pitchFamily="34" charset="0"/>
              </a:rPr>
              <a:t>半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3516313" y="1703388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向别人学习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9465" name="Text Box 11"/>
          <p:cNvSpPr txBox="1"/>
          <p:nvPr/>
        </p:nvSpPr>
        <p:spPr>
          <a:xfrm>
            <a:off x="981075" y="3136900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AutoShape 12"/>
          <p:cNvSpPr/>
          <p:nvPr/>
        </p:nvSpPr>
        <p:spPr>
          <a:xfrm>
            <a:off x="1743075" y="2882900"/>
            <a:ext cx="217488" cy="1089025"/>
          </a:xfrm>
          <a:prstGeom prst="leftBrace">
            <a:avLst>
              <a:gd name="adj1" fmla="val 38458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7" name="Text Box 13"/>
          <p:cNvSpPr txBox="1"/>
          <p:nvPr/>
        </p:nvSpPr>
        <p:spPr>
          <a:xfrm>
            <a:off x="1936750" y="2881313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其</a:t>
            </a:r>
            <a:r>
              <a:rPr lang="zh-CN" altLang="en-US" sz="2800" b="1" dirty="0">
                <a:latin typeface="Arial" panose="020B0604020202020204" pitchFamily="34" charset="0"/>
              </a:rPr>
              <a:t>此之谓乎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9470" name="Text Box 14"/>
          <p:cNvSpPr txBox="1"/>
          <p:nvPr/>
        </p:nvSpPr>
        <p:spPr>
          <a:xfrm>
            <a:off x="4230688" y="2881313"/>
            <a:ext cx="36544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表推测。大概，恐怕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9469" name="Text Box 15"/>
          <p:cNvSpPr txBox="1"/>
          <p:nvPr/>
        </p:nvSpPr>
        <p:spPr>
          <a:xfrm>
            <a:off x="1936750" y="3446463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不知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其</a:t>
            </a:r>
            <a:r>
              <a:rPr lang="zh-CN" altLang="en-US" sz="2800" b="1" dirty="0">
                <a:latin typeface="Arial" panose="020B0604020202020204" pitchFamily="34" charset="0"/>
              </a:rPr>
              <a:t>旨也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9472" name="Text Box 16"/>
          <p:cNvSpPr txBox="1"/>
          <p:nvPr/>
        </p:nvSpPr>
        <p:spPr>
          <a:xfrm>
            <a:off x="4230688" y="3411538"/>
            <a:ext cx="10033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它的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36750" y="4629150"/>
            <a:ext cx="2430463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人不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知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而不愠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不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知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其善也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8314" name="文本框 98313"/>
          <p:cNvSpPr txBox="1">
            <a:spLocks noChangeArrowheads="1"/>
          </p:cNvSpPr>
          <p:nvPr/>
        </p:nvSpPr>
        <p:spPr bwMode="auto">
          <a:xfrm>
            <a:off x="4230688" y="4573588"/>
            <a:ext cx="2189163" cy="52387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了解，理解</a:t>
            </a:r>
            <a:endParaRPr kumimoji="0" lang="zh-CN" altLang="en-US" sz="2800" b="1" kern="1200" cap="none" spc="0" normalizeH="0" baseline="0" noProof="0" smtClean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8315" name="文本框 98314"/>
          <p:cNvSpPr txBox="1">
            <a:spLocks noChangeArrowheads="1"/>
          </p:cNvSpPr>
          <p:nvPr/>
        </p:nvSpPr>
        <p:spPr bwMode="auto">
          <a:xfrm>
            <a:off x="4230688" y="5059363"/>
            <a:ext cx="2606675" cy="52387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知道</a:t>
            </a:r>
            <a:endParaRPr kumimoji="0" lang="zh-CN" altLang="en-US" sz="2800" b="1" kern="1200" cap="none" spc="0" normalizeH="0" baseline="0" noProof="0" smtClean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AutoShape 12"/>
          <p:cNvSpPr/>
          <p:nvPr/>
        </p:nvSpPr>
        <p:spPr>
          <a:xfrm>
            <a:off x="1663700" y="4552950"/>
            <a:ext cx="273050" cy="1089025"/>
          </a:xfrm>
          <a:prstGeom prst="leftBrace">
            <a:avLst>
              <a:gd name="adj1" fmla="val 41600"/>
              <a:gd name="adj2" fmla="val 50000"/>
            </a:avLst>
          </a:pr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1075" y="4786313"/>
            <a:ext cx="63658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75" name="文本框 1"/>
          <p:cNvSpPr txBox="1"/>
          <p:nvPr/>
        </p:nvSpPr>
        <p:spPr>
          <a:xfrm>
            <a:off x="7381875" y="550863"/>
            <a:ext cx="71755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一词多义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6" name="TextBox 19"/>
          <p:cNvSpPr txBox="1"/>
          <p:nvPr/>
        </p:nvSpPr>
        <p:spPr>
          <a:xfrm>
            <a:off x="5432425" y="6858000"/>
            <a:ext cx="3197225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更多教学资源微信</a:t>
            </a:r>
            <a:r>
              <a:rPr lang="en-US" altLang="zh-CN" dirty="0">
                <a:latin typeface="Arial" panose="020B0604020202020204" pitchFamily="34" charset="0"/>
              </a:rPr>
              <a:t>jxzy888666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46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9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 bldLvl="0" animBg="1"/>
      <p:bldP spid="19461" grpId="0"/>
      <p:bldP spid="19464" grpId="0"/>
      <p:bldP spid="19463" grpId="0"/>
      <p:bldP spid="19466" grpId="0"/>
      <p:bldP spid="2" grpId="0" bldLvl="0" animBg="1"/>
      <p:bldP spid="19467" grpId="0"/>
      <p:bldP spid="19470" grpId="0"/>
      <p:bldP spid="19469" grpId="0"/>
      <p:bldP spid="19472" grpId="0"/>
      <p:bldP spid="3" grpId="0"/>
      <p:bldP spid="98314" grpId="0" bldLvl="0"/>
      <p:bldP spid="98315" grpId="0" bldLvl="0"/>
      <p:bldP spid="4" grpId="0" bldLvl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5" name="Text Box 6"/>
          <p:cNvSpPr txBox="1"/>
          <p:nvPr/>
        </p:nvSpPr>
        <p:spPr>
          <a:xfrm>
            <a:off x="960438" y="1466850"/>
            <a:ext cx="343217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弗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食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，不知其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9" name="Text Box 7"/>
          <p:cNvSpPr txBox="1"/>
          <p:nvPr/>
        </p:nvSpPr>
        <p:spPr>
          <a:xfrm>
            <a:off x="1258570" y="1989455"/>
            <a:ext cx="4151313" cy="954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名词用作动词</a:t>
            </a:r>
            <a:r>
              <a:rPr lang="zh-CN" altLang="en-US" sz="2800" b="1" dirty="0">
                <a:latin typeface="宋体" panose="02010600030101010101" pitchFamily="2" charset="-122"/>
              </a:rPr>
              <a:t>，吃。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名词用作形容词</a:t>
            </a:r>
            <a:r>
              <a:rPr lang="zh-CN" altLang="en-US" sz="2800" b="1" dirty="0">
                <a:latin typeface="宋体" panose="02010600030101010101" pitchFamily="2" charset="-122"/>
              </a:rPr>
              <a:t>，甘美。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8437" name="Text Box 8"/>
          <p:cNvSpPr txBox="1"/>
          <p:nvPr/>
        </p:nvSpPr>
        <p:spPr>
          <a:xfrm>
            <a:off x="960438" y="3230563"/>
            <a:ext cx="235108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不知其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42" name="Text Box 10"/>
          <p:cNvSpPr txBox="1"/>
          <p:nvPr/>
        </p:nvSpPr>
        <p:spPr>
          <a:xfrm>
            <a:off x="1438910" y="3754755"/>
            <a:ext cx="37909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用作名词</a:t>
            </a:r>
            <a:r>
              <a:rPr lang="zh-CN" altLang="en-US" sz="2800" b="1" dirty="0">
                <a:latin typeface="宋体" panose="02010600030101010101" pitchFamily="2" charset="-122"/>
              </a:rPr>
              <a:t>，好，好处。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54400" y="550863"/>
            <a:ext cx="1825625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词类活用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9" grpId="0"/>
      <p:bldP spid="18437" grpId="0"/>
      <p:bldP spid="184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1" name="Text Box 5"/>
          <p:cNvSpPr txBox="1"/>
          <p:nvPr/>
        </p:nvSpPr>
        <p:spPr>
          <a:xfrm>
            <a:off x="268288" y="1838325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学半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408238" y="1838325"/>
            <a:ext cx="6456363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学</a:t>
            </a:r>
            <a:r>
              <a:rPr kumimoji="0" lang="en-US" altLang="zh-CN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同</a:t>
            </a:r>
            <a:r>
              <a:rPr kumimoji="0" lang="en-US" altLang="zh-CN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敩</a:t>
            </a:r>
            <a:r>
              <a:rPr kumimoji="0" lang="en-US" altLang="zh-CN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-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，教导。</a:t>
            </a:r>
            <a:endParaRPr kumimoji="0" lang="zh-CN" altLang="en-US" sz="2800" b="1" i="0" u="none" strike="noStrike" kern="1200" cap="none" spc="-20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6" name="Text Box 10"/>
          <p:cNvSpPr txBox="1"/>
          <p:nvPr/>
        </p:nvSpPr>
        <p:spPr>
          <a:xfrm>
            <a:off x="268288" y="3500120"/>
            <a:ext cx="26873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不能知其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9" name="Text Box 11"/>
          <p:cNvSpPr txBox="1"/>
          <p:nvPr/>
        </p:nvSpPr>
        <p:spPr>
          <a:xfrm>
            <a:off x="3271520" y="3500120"/>
            <a:ext cx="451167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古义：</a:t>
            </a:r>
            <a:r>
              <a:rPr lang="zh-CN" altLang="en-US" sz="2800" b="1" dirty="0">
                <a:latin typeface="宋体" panose="02010600030101010101" pitchFamily="2" charset="-122"/>
              </a:rPr>
              <a:t>甘美；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今义：</a:t>
            </a:r>
            <a:r>
              <a:rPr lang="zh-CN" altLang="en-US" sz="2800" b="1" dirty="0">
                <a:latin typeface="宋体" panose="02010600030101010101" pitchFamily="2" charset="-122"/>
              </a:rPr>
              <a:t>意义。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7418" name="Text Box 12"/>
          <p:cNvSpPr txBox="1"/>
          <p:nvPr/>
        </p:nvSpPr>
        <p:spPr>
          <a:xfrm>
            <a:off x="268288" y="4251325"/>
            <a:ext cx="23298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教然后知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困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1" name="Text Box 13"/>
          <p:cNvSpPr txBox="1"/>
          <p:nvPr/>
        </p:nvSpPr>
        <p:spPr>
          <a:xfrm>
            <a:off x="3324860" y="4148455"/>
            <a:ext cx="5540375" cy="492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古义：</a:t>
            </a:r>
            <a:r>
              <a:rPr lang="zh-CN" altLang="en-US" sz="2600" b="1" dirty="0">
                <a:latin typeface="宋体" panose="02010600030101010101" pitchFamily="2" charset="-122"/>
              </a:rPr>
              <a:t>不通，理解不了；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今义：</a:t>
            </a:r>
            <a:r>
              <a:rPr lang="zh-CN" altLang="en-US" sz="2600" b="1" dirty="0">
                <a:latin typeface="宋体" panose="02010600030101010101" pitchFamily="2" charset="-122"/>
              </a:rPr>
              <a:t>困难。</a:t>
            </a:r>
            <a:endParaRPr lang="zh-CN" altLang="en-US" sz="2600" b="1" dirty="0">
              <a:latin typeface="宋体" panose="02010600030101010101" pitchFamily="2" charset="-122"/>
            </a:endParaRPr>
          </a:p>
        </p:txBody>
      </p:sp>
      <p:sp>
        <p:nvSpPr>
          <p:cNvPr id="17420" name="Text Box 14"/>
          <p:cNvSpPr txBox="1"/>
          <p:nvPr/>
        </p:nvSpPr>
        <p:spPr>
          <a:xfrm>
            <a:off x="307023" y="4918075"/>
            <a:ext cx="23298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教学相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3" name="Text Box 15"/>
          <p:cNvSpPr txBox="1"/>
          <p:nvPr/>
        </p:nvSpPr>
        <p:spPr>
          <a:xfrm>
            <a:off x="3446780" y="4916170"/>
            <a:ext cx="451167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古义：</a:t>
            </a:r>
            <a:r>
              <a:rPr lang="zh-CN" altLang="en-US" sz="2800" b="1" dirty="0">
                <a:latin typeface="宋体" panose="02010600030101010101" pitchFamily="2" charset="-122"/>
              </a:rPr>
              <a:t>促进；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今义：</a:t>
            </a:r>
            <a:r>
              <a:rPr lang="zh-CN" altLang="en-US" sz="2800" b="1" dirty="0">
                <a:latin typeface="宋体" panose="02010600030101010101" pitchFamily="2" charset="-122"/>
              </a:rPr>
              <a:t>增长。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88900" y="401638"/>
            <a:ext cx="2319338" cy="700087"/>
            <a:chOff x="60325" y="280988"/>
            <a:chExt cx="2319338" cy="700087"/>
          </a:xfrm>
        </p:grpSpPr>
        <p:pic>
          <p:nvPicPr>
            <p:cNvPr id="4" name="Picture 5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0325" y="280988"/>
              <a:ext cx="2319338" cy="70008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24" name="文本框 2"/>
            <p:cNvSpPr txBox="1"/>
            <p:nvPr/>
          </p:nvSpPr>
          <p:spPr>
            <a:xfrm>
              <a:off x="596900" y="357188"/>
              <a:ext cx="1714500" cy="5222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词句巩固</a:t>
              </a:r>
              <a:endParaRPr lang="zh-CN" altLang="en-US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9469" name="文本框 1"/>
          <p:cNvSpPr txBox="1"/>
          <p:nvPr/>
        </p:nvSpPr>
        <p:spPr>
          <a:xfrm>
            <a:off x="3446463" y="1060450"/>
            <a:ext cx="14160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通假字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3446463" y="2571750"/>
            <a:ext cx="19272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古今异义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416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/>
      <p:bldP spid="17419" grpId="0"/>
      <p:bldP spid="17418" grpId="0"/>
      <p:bldP spid="17421" grpId="0"/>
      <p:bldP spid="17420" grpId="0"/>
      <p:bldP spid="17423" grpId="0"/>
      <p:bldP spid="19469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文本框 159751"/>
          <p:cNvSpPr txBox="1">
            <a:spLocks noChangeArrowheads="1"/>
          </p:cNvSpPr>
          <p:nvPr/>
        </p:nvSpPr>
        <p:spPr bwMode="auto">
          <a:xfrm>
            <a:off x="1003300" y="1804988"/>
            <a:ext cx="4314825" cy="584200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A.</a:t>
            </a:r>
            <a:r>
              <a:rPr kumimoji="0" lang="zh-CN" altLang="en-US" sz="3200" b="1" kern="1200" cap="none" spc="0" normalizeH="0" baseline="0" noProof="0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弗食，不知其旨也。</a:t>
            </a:r>
            <a:endParaRPr kumimoji="0" lang="en-US" altLang="zh-CN" sz="3200" b="1" kern="1200" cap="none" spc="0" normalizeH="0" baseline="0" noProof="0" smtClean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0" name="文本框 159752"/>
          <p:cNvSpPr txBox="1">
            <a:spLocks noChangeArrowheads="1"/>
          </p:cNvSpPr>
          <p:nvPr/>
        </p:nvSpPr>
        <p:spPr bwMode="auto">
          <a:xfrm>
            <a:off x="1003300" y="3592513"/>
            <a:ext cx="3027363" cy="584200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B.</a:t>
            </a:r>
            <a:r>
              <a:rPr kumimoji="0" lang="zh-CN" altLang="en-US" sz="3200" b="1" kern="1200" cap="none" spc="0" normalizeH="0" baseline="0" noProof="0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其此之谓乎？</a:t>
            </a:r>
            <a:endParaRPr kumimoji="0" lang="zh-CN" altLang="en-US" sz="3200" b="1" kern="1200" cap="none" spc="0" normalizeH="0" baseline="0" noProof="0" smtClean="0"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9755" name="文本框 159754"/>
          <p:cNvSpPr txBox="1">
            <a:spLocks noChangeArrowheads="1"/>
          </p:cNvSpPr>
          <p:nvPr/>
        </p:nvSpPr>
        <p:spPr bwMode="auto">
          <a:xfrm>
            <a:off x="1768475" y="2749550"/>
            <a:ext cx="5440363" cy="579438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（判断句，“也”表判断）</a:t>
            </a:r>
            <a:endParaRPr kumimoji="0" lang="zh-CN" altLang="en-US" sz="3200" b="1" kern="1200" cap="none" spc="0" normalizeH="0" baseline="0" noProof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9757" name="文本框 159756"/>
          <p:cNvSpPr txBox="1">
            <a:spLocks noChangeArrowheads="1"/>
          </p:cNvSpPr>
          <p:nvPr/>
        </p:nvSpPr>
        <p:spPr bwMode="auto">
          <a:xfrm>
            <a:off x="1768475" y="4572000"/>
            <a:ext cx="6288088" cy="579438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35921" dir="2700000" sy="50000" kx="2115830" algn="bl" rotWithShape="0">
              <a:srgbClr val="C0C0C0">
                <a:alpha val="78998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（倒装句，宾语“之”前置）</a:t>
            </a:r>
            <a:endParaRPr kumimoji="0" lang="zh-CN" altLang="en-US" sz="3200" b="1" kern="1200" cap="none" spc="0" normalizeH="0" baseline="0" noProof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6" name="文本框 1"/>
          <p:cNvSpPr txBox="1"/>
          <p:nvPr/>
        </p:nvSpPr>
        <p:spPr>
          <a:xfrm>
            <a:off x="3255645" y="757238"/>
            <a:ext cx="1827213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特殊句式</a:t>
            </a:r>
            <a:endParaRPr lang="zh-CN" altLang="en-US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7" grpId="0" bldLvl="0" animBg="1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2603</Words>
  <Application>WPS 演示</Application>
  <PresentationFormat>全屏显示(4:3)</PresentationFormat>
  <Paragraphs>996</Paragraphs>
  <Slides>17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华文新魏</vt:lpstr>
      <vt:lpstr>华文行楷</vt:lpstr>
      <vt:lpstr>楷体</vt:lpstr>
      <vt:lpstr>黑体</vt:lpstr>
      <vt:lpstr>微软雅黑</vt:lpstr>
      <vt:lpstr>Arial</vt:lpstr>
      <vt:lpstr>Arial Unicode MS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讨论●探究</vt:lpstr>
      <vt:lpstr>PowerPoint 演示文稿</vt:lpstr>
      <vt:lpstr>PowerPoint 演示文稿</vt:lpstr>
      <vt:lpstr>拓展提升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jxzy888666</dc:title>
  <dc:creator>jxzy888666; User</dc:creator>
  <cp:keywords>weixin  jxzy888666</cp:keywords>
  <cp:lastModifiedBy>闲庭晓苑</cp:lastModifiedBy>
  <cp:revision>250</cp:revision>
  <dcterms:created xsi:type="dcterms:W3CDTF">2016-01-14T05:53:00Z</dcterms:created>
  <dcterms:modified xsi:type="dcterms:W3CDTF">2018-05-13T11:25:05Z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