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368" r:id="rId2"/>
    <p:sldId id="562" r:id="rId3"/>
    <p:sldId id="370" r:id="rId4"/>
    <p:sldId id="483" r:id="rId5"/>
    <p:sldId id="645" r:id="rId6"/>
    <p:sldId id="644" r:id="rId7"/>
    <p:sldId id="618" r:id="rId8"/>
    <p:sldId id="619" r:id="rId9"/>
    <p:sldId id="485" r:id="rId10"/>
    <p:sldId id="486" r:id="rId11"/>
    <p:sldId id="620" r:id="rId12"/>
    <p:sldId id="621" r:id="rId13"/>
    <p:sldId id="623" r:id="rId14"/>
    <p:sldId id="637" r:id="rId15"/>
    <p:sldId id="638" r:id="rId16"/>
    <p:sldId id="639" r:id="rId17"/>
    <p:sldId id="622" r:id="rId18"/>
    <p:sldId id="565" r:id="rId19"/>
    <p:sldId id="566" r:id="rId20"/>
    <p:sldId id="596" r:id="rId21"/>
    <p:sldId id="597" r:id="rId22"/>
    <p:sldId id="567" r:id="rId23"/>
    <p:sldId id="646" r:id="rId24"/>
    <p:sldId id="625" r:id="rId25"/>
    <p:sldId id="647" r:id="rId26"/>
    <p:sldId id="640" r:id="rId27"/>
    <p:sldId id="653" r:id="rId28"/>
    <p:sldId id="494" r:id="rId29"/>
    <p:sldId id="648" r:id="rId30"/>
    <p:sldId id="641" r:id="rId31"/>
    <p:sldId id="642" r:id="rId32"/>
    <p:sldId id="495" r:id="rId33"/>
    <p:sldId id="613" r:id="rId34"/>
    <p:sldId id="649" r:id="rId35"/>
    <p:sldId id="650" r:id="rId36"/>
    <p:sldId id="651" r:id="rId37"/>
    <p:sldId id="652" r:id="rId38"/>
    <p:sldId id="634" r:id="rId39"/>
    <p:sldId id="654" r:id="rId40"/>
    <p:sldId id="656" r:id="rId41"/>
    <p:sldId id="657" r:id="rId42"/>
    <p:sldId id="658" r:id="rId43"/>
    <p:sldId id="659" r:id="rId44"/>
    <p:sldId id="563" r:id="rId45"/>
  </p:sldIdLst>
  <p:sldSz cx="9144000" cy="5143500" type="screen16x9"/>
  <p:notesSz cx="6858000" cy="9144000"/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6C0A"/>
    <a:srgbClr val="F79646"/>
    <a:srgbClr val="6DAA2D"/>
    <a:srgbClr val="7F7F7F"/>
    <a:srgbClr val="F68426"/>
    <a:srgbClr val="FF9900"/>
    <a:srgbClr val="A8DA73"/>
    <a:srgbClr val="D7F155"/>
    <a:srgbClr val="9BC31F"/>
    <a:srgbClr val="9BB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4660"/>
  </p:normalViewPr>
  <p:slideViewPr>
    <p:cSldViewPr>
      <p:cViewPr>
        <p:scale>
          <a:sx n="100" d="100"/>
          <a:sy n="100" d="100"/>
        </p:scale>
        <p:origin x="-1944" y="-942"/>
      </p:cViewPr>
      <p:guideLst>
        <p:guide orient="horz" pos="162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FAAE2-9B52-45C5-968D-2B2024B388D1}" type="datetimeFigureOut">
              <a:rPr lang="zh-CN" altLang="en-US" smtClean="0"/>
              <a:t>2014/11/15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B49126-AB6B-4ABE-B579-A9E4DC2C98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182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2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Teliss_Tong\Copy\定期备份\工作备份\！PPT图片及版面资源\06-PPT精选插图\10-综合\脚印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446704" y="-543896"/>
            <a:ext cx="22505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7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D10A7E-DD37-4F57-9AFC-2DE271C8CE16}" type="datetimeFigureOut">
              <a:rPr lang="zh-CN" altLang="en-US" smtClean="0"/>
              <a:t>2014/11/15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BCB5C95-AF9C-4CDF-8E19-1C55A4DBF4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66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49" r:id="rId2"/>
    <p:sldLayoutId id="2147483651" r:id="rId3"/>
    <p:sldLayoutId id="2147483656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6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201" indent="-257201" algn="l" defTabSz="68586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68" indent="-214334" algn="l" defTabSz="685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36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70" indent="-171467" algn="l" defTabSz="68586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205" indent="-171467" algn="l" defTabSz="68586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138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73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007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942" indent="-171467" algn="l" defTabSz="68586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3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68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803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737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72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606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540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475" algn="l" defTabSz="68586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file:///E:\&#29289;&#29702;&#32771;&#21069;&#19977;&#20010;&#26376;\406.TIF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__1.docx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E:\&#29289;&#29702;&#32771;&#21069;&#19977;&#20010;&#26376;\412.TI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file:///E:\&#29289;&#29702;&#32771;&#21069;&#19977;&#20010;&#26376;\413.TIF" TargetMode="Externa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2.bin"/><Relationship Id="rId7" Type="http://schemas.openxmlformats.org/officeDocument/2006/relationships/package" Target="../embeddings/Microsoft_Word___3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7.emf"/><Relationship Id="rId10" Type="http://schemas.openxmlformats.org/officeDocument/2006/relationships/image" Target="../media/image20.png"/><Relationship Id="rId4" Type="http://schemas.openxmlformats.org/officeDocument/2006/relationships/package" Target="../embeddings/Microsoft_Word___2.docx"/><Relationship Id="rId9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5.emf"/><Relationship Id="rId4" Type="http://schemas.openxmlformats.org/officeDocument/2006/relationships/package" Target="../embeddings/Microsoft_Word___4.docx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slide" Target="slide2.xml"/><Relationship Id="rId5" Type="http://schemas.openxmlformats.org/officeDocument/2006/relationships/image" Target="../media/image26.emf"/><Relationship Id="rId4" Type="http://schemas.openxmlformats.org/officeDocument/2006/relationships/package" Target="../embeddings/Microsoft_Word___5.docx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1.png"/><Relationship Id="rId5" Type="http://schemas.openxmlformats.org/officeDocument/2006/relationships/image" Target="../media/image40.emf"/><Relationship Id="rId4" Type="http://schemas.openxmlformats.org/officeDocument/2006/relationships/package" Target="../embeddings/Microsoft_Word___6.docx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2.emf"/><Relationship Id="rId4" Type="http://schemas.openxmlformats.org/officeDocument/2006/relationships/package" Target="../embeddings/Microsoft_Word___7.docx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91taoke.com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635646"/>
            <a:ext cx="9144000" cy="15841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95536" y="1632620"/>
            <a:ext cx="2160241" cy="15841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专题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15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94501" y="2044834"/>
            <a:ext cx="5121915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500" b="1" spc="1000" dirty="0" smtClean="0">
                <a:solidFill>
                  <a:srgbClr val="E46C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电学实验（二）</a:t>
            </a:r>
            <a:endParaRPr lang="zh-CN" altLang="en-US" sz="4500" b="1" spc="1000" dirty="0">
              <a:solidFill>
                <a:srgbClr val="E46C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76439" y="1140177"/>
            <a:ext cx="33842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  </a:t>
            </a:r>
            <a:r>
              <a:rPr lang="zh-CN" altLang="en-US" sz="2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专题复习篇</a:t>
            </a:r>
            <a:endParaRPr lang="en-US" altLang="zh-CN" sz="26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07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1554111" y="1057564"/>
            <a:ext cx="4197" cy="2412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六边形 15">
            <a:hlinkClick r:id="rId2" action="ppaction://hlinksldjump"/>
          </p:cNvPr>
          <p:cNvSpPr/>
          <p:nvPr/>
        </p:nvSpPr>
        <p:spPr>
          <a:xfrm>
            <a:off x="1482100" y="799672"/>
            <a:ext cx="6095952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1482101" y="1968964"/>
            <a:ext cx="5862563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564938" y="101460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1568318" y="2217492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六边形 36">
            <a:hlinkClick r:id="rId3" action="ppaction://hlinksldjump"/>
          </p:cNvPr>
          <p:cNvSpPr/>
          <p:nvPr/>
        </p:nvSpPr>
        <p:spPr>
          <a:xfrm>
            <a:off x="1457370" y="3179224"/>
            <a:ext cx="6138965" cy="576064"/>
          </a:xfrm>
          <a:prstGeom prst="hexagon">
            <a:avLst/>
          </a:prstGeom>
          <a:solidFill>
            <a:srgbClr val="0070C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</a:pPr>
            <a:endParaRPr lang="zh-CN" altLang="en-US" sz="2800" b="1" spc="15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542490" y="3413066"/>
            <a:ext cx="108012" cy="108012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0" y="4906833"/>
            <a:ext cx="91440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051819" y="4656994"/>
            <a:ext cx="1210588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rgbClr val="E46C0A"/>
                </a:solidFill>
                <a:latin typeface="微软雅黑" pitchFamily="34" charset="-122"/>
                <a:ea typeface="微软雅黑" pitchFamily="34" charset="-122"/>
              </a:rPr>
              <a:t>目录索引</a:t>
            </a:r>
            <a:endParaRPr lang="zh-CN" altLang="en-US" sz="2000" b="1" dirty="0">
              <a:solidFill>
                <a:srgbClr val="E46C0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1706048" y="761421"/>
            <a:ext cx="5711820" cy="5979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测定金属丝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液体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电阻率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>
            <a:hlinkClick r:id="rId4" action="ppaction://hlinksldjump"/>
          </p:cNvPr>
          <p:cNvSpPr txBox="1"/>
          <p:nvPr/>
        </p:nvSpPr>
        <p:spPr>
          <a:xfrm>
            <a:off x="1707953" y="1926884"/>
            <a:ext cx="5416868" cy="600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测定电源的电动势和内阻</a:t>
            </a:r>
          </a:p>
        </p:txBody>
      </p:sp>
      <p:sp>
        <p:nvSpPr>
          <p:cNvPr id="23" name="TextBox 22">
            <a:hlinkClick r:id="rId3" action="ppaction://hlinksldjump"/>
          </p:cNvPr>
          <p:cNvSpPr txBox="1"/>
          <p:nvPr/>
        </p:nvSpPr>
        <p:spPr>
          <a:xfrm>
            <a:off x="1696964" y="3151020"/>
            <a:ext cx="5899372" cy="65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130000"/>
              </a:lnSpc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从原理迁移中突破电学</a:t>
            </a: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实验</a:t>
            </a:r>
            <a:r>
              <a:rPr lang="en-US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715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76" y="138718"/>
            <a:ext cx="5926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测定金属丝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液体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电阻率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251520" y="874038"/>
            <a:ext cx="8600441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探究导体电阻与其影响因素的定量关系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的实验中：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某实验小组用如图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所示电路对镍铬合金和康铜丝进行探究，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是四种金属丝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</a:p>
        </p:txBody>
      </p:sp>
      <p:sp>
        <p:nvSpPr>
          <p:cNvPr id="11" name="对角圆角矩形 10"/>
          <p:cNvSpPr/>
          <p:nvPr/>
        </p:nvSpPr>
        <p:spPr>
          <a:xfrm>
            <a:off x="467544" y="843558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9330" name="Picture 2" descr="4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266" y="3003798"/>
            <a:ext cx="2807498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48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31406" y="388671"/>
            <a:ext cx="8536225" cy="4062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实验小组讨论时，某同学对此电路提出异议，他认为，电路中应该串联一个电流表，只有测出各段金属丝的电阻，才能分析电阻与其影响因素的定量关系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你认为要不要串联电流表？并简单说明理由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>
              <a:lnSpc>
                <a:spcPts val="45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几根镍铬合金丝和康铜丝的规格如下表所示：电路图中三种金属丝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分别为下表中编号为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的金属丝，则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应选下表中的</a:t>
            </a:r>
            <a:r>
              <a:rPr lang="zh-CN" altLang="zh-CN" sz="2400" b="1" kern="100" dirty="0">
                <a:solidFill>
                  <a:srgbClr val="404040"/>
                </a:solidFill>
                <a:ea typeface="Times New Roman"/>
              </a:rPr>
              <a:t> </a:t>
            </a:r>
            <a:r>
              <a:rPr lang="en-US" altLang="zh-CN" sz="2400" b="1" kern="100" dirty="0">
                <a:solidFill>
                  <a:srgbClr val="404040"/>
                </a:solidFill>
                <a:ea typeface="Times New Roman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用表中编号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F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).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527666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295569"/>
              </p:ext>
            </p:extLst>
          </p:nvPr>
        </p:nvGraphicFramePr>
        <p:xfrm>
          <a:off x="755576" y="256387"/>
          <a:ext cx="7704856" cy="3556000"/>
        </p:xfrm>
        <a:graphic>
          <a:graphicData uri="http://schemas.openxmlformats.org/drawingml/2006/table">
            <a:tbl>
              <a:tblPr/>
              <a:tblGrid>
                <a:gridCol w="1230847"/>
                <a:gridCol w="1864372"/>
                <a:gridCol w="1820625"/>
                <a:gridCol w="2789012"/>
              </a:tblGrid>
              <a:tr h="259110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编号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材料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长度</a:t>
                      </a: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L</a:t>
                      </a: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/m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横截面积</a:t>
                      </a: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S</a:t>
                      </a: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/mm</a:t>
                      </a:r>
                      <a:r>
                        <a:rPr lang="en-US" sz="2400" b="1" kern="100" baseline="30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A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镍铬合金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0.30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B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镍铬合金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C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镍铬合金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0.30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1.00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D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镍铬合金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1.00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E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康铜丝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0.30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F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康铜丝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0.50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1.00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30547" marR="305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231406" y="3889583"/>
            <a:ext cx="8536225" cy="1058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40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该实验小组探究了导体电阻与其影响因素的定量关系后，想测定某金属丝的电阻率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329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6166" y="-84926"/>
            <a:ext cx="85362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用毫米刻度尺测量金属丝长度为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L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80.00 cm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，用螺旋测微器测金属丝的直径如图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甲所示，则金属丝的直径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Times New Roman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按如图乙所示连接好电路，测量金属丝的电阻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改变滑动变阻器的阻值，获得六组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数据描在图丙中所示的坐标系上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由图可求得金属丝电阻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，该金属丝的电阻率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ρ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Ω·m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保留两位有效数字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</a:p>
        </p:txBody>
      </p:sp>
      <p:pic>
        <p:nvPicPr>
          <p:cNvPr id="101378" name="Picture 2" descr="40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19038"/>
            <a:ext cx="3848552" cy="1716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101379" name="Picture 3" descr="E:\物理考前三个月\406.TIF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724" y="3003798"/>
            <a:ext cx="218994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859678" y="4603993"/>
            <a:ext cx="647934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22939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7057" y="2322"/>
            <a:ext cx="8707803" cy="463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串联电路电流处处相等，串联电阻两端电压与电阻成正比，不需要测出电流，根据电阻两端电压大小即可比较出电阻大小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探究影响电阻的因素，应采用控制变量法，实验已选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的金属丝，根据控制变量法的要求，应控制材料的长度与横截面积相等而材料不同，因此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应选表中的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由图示螺旋测微器可知，其示数为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1.5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mm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10.0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0.01 mm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1.600 mm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根据坐标系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点作出图象如图所示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effectLst/>
              <a:latin typeface="宋体"/>
              <a:cs typeface="Courier New"/>
            </a:endParaRPr>
          </a:p>
        </p:txBody>
      </p:sp>
      <p:pic>
        <p:nvPicPr>
          <p:cNvPr id="103426" name="Picture 2" descr="40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612" y="2995742"/>
            <a:ext cx="2416547" cy="196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69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478300"/>
              </p:ext>
            </p:extLst>
          </p:nvPr>
        </p:nvGraphicFramePr>
        <p:xfrm>
          <a:off x="153293" y="563146"/>
          <a:ext cx="8739187" cy="237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11" name="文档" r:id="rId4" imgW="8745144" imgH="2373702" progId="Word.Document.12">
                  <p:embed/>
                </p:oleObj>
              </mc:Choice>
              <mc:Fallback>
                <p:oleObj name="文档" r:id="rId4" imgW="8745144" imgH="237370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3293" y="563146"/>
                        <a:ext cx="8739187" cy="2376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112669" y="3083426"/>
            <a:ext cx="8707803" cy="1571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不需要，串联电路电流处处相等，电压与电阻成正比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4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1.600 mm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0.5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1.3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zh-CN" altLang="zh-CN" sz="2400" b="1" kern="100" baseline="30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baseline="300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14439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07902" y="724421"/>
            <a:ext cx="8783551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1.(2014·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江苏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·10)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某同学通过实验测量一种合金的电阻率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用螺旋测微器测量合金丝的直径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为防止读数时测微螺杆发生转动，读数前应先旋紧图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所示的部件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从图中的示数可读出合金丝的直径为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mm.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8" name="对角圆角矩形 7"/>
          <p:cNvSpPr/>
          <p:nvPr/>
        </p:nvSpPr>
        <p:spPr>
          <a:xfrm>
            <a:off x="107504" y="179418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4450" name="Picture 2" descr="293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95394"/>
            <a:ext cx="2284146" cy="1548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145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9366" y="-20538"/>
            <a:ext cx="8536718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所示是测量合金丝电阻的电路，相关器材的规格已在图中标出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合上开关，将滑动变阻器的滑片移到最左端的过程中，发现电压表和电流表的指针只在图示位置发生很小的变化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由此可以推断：电路中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选填图中表示接线柱的数字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之间出现了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短路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断路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5474" name="Picture 2" descr="294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164" y="2579370"/>
            <a:ext cx="373984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55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9247" y="-84926"/>
            <a:ext cx="8452196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在电路故障被排除后，调节滑动变阻器，读出电压表和电流表的示数分别为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2.23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38 mA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，由此，该同学算出接入电路部分的合金丝的阻值为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58.7 Ω.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为了更准确地测出合金丝的阻值，在不更换实验器材的条件下，对实验应作怎样的改进？请写出两条建议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螺旋测微器读数时应先将锁紧装置锁紧，即旋紧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螺旋测微器的示数为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41.0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0.01) mm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0.410 mm.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电压表的示数不为零，电流表的示数几乎为零，说明连接两电表的电路是导通的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而滑动变阻器几乎不起作用，说明线路电阻很大，故可判断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间断路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3964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98387" y="203106"/>
                <a:ext cx="8622085" cy="45807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由题知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A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i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≈</a:t>
                </a: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0.005&lt;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i="1" kern="100" baseline="-250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x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i="0" kern="100" baseline="-25000" smtClean="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V</m:t>
                        </m:r>
                      </m:den>
                    </m:f>
                    <m:r>
                      <a:rPr lang="en-US" altLang="zh-CN" sz="2600" b="1" i="1" kern="100" baseline="-25000">
                        <a:solidFill>
                          <a:srgbClr val="404040"/>
                        </a:solidFill>
                        <a:latin typeface="Cambria Math"/>
                        <a:ea typeface="黑体"/>
                      </a:rPr>
                      <m:t> </m:t>
                    </m:r>
                  </m:oMath>
                </a14:m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≈</a:t>
                </a: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0.019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，说明电流表的分压作用不显著，故可将电流表改为内接，并测出多组</a:t>
                </a:r>
                <a:r>
                  <a:rPr lang="en-US" altLang="zh-CN" sz="26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U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6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值，求出</a:t>
                </a:r>
                <a:r>
                  <a:rPr lang="en-US" altLang="zh-CN" sz="26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i="1" kern="100" baseline="-250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后，再取平均值作为实验结果</a:t>
                </a: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600" kern="100" dirty="0" smtClean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en-US" altLang="zh-CN" sz="2600" b="1" i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0.410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(2)7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9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断路</a:t>
                </a:r>
                <a:endParaRPr lang="zh-CN" altLang="zh-CN" sz="2600" kern="100" dirty="0" smtClean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(3)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电流表改为内接；测量多组电流和电压值，计算出电阻的平均值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.(</a:t>
                </a:r>
                <a:r>
                  <a:rPr lang="zh-CN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或测量多组电流和电压值，用图像法求电阻值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387" y="203106"/>
                <a:ext cx="8622085" cy="4580741"/>
              </a:xfrm>
              <a:prstGeom prst="rect">
                <a:avLst/>
              </a:prstGeom>
              <a:blipFill rotWithShape="1">
                <a:blip r:embed="rId2"/>
                <a:stretch>
                  <a:fillRect l="-1273" r="-1273" b="-5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793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3754" y="174645"/>
            <a:ext cx="853671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某实验小组在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测定金属丝电阻率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的实验过程中，正确操作获得金属丝的直径以及电流表、电压表的读数如图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所示，则它们的读数值依次是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</a:t>
            </a: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5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pic>
        <p:nvPicPr>
          <p:cNvPr id="107522" name="Picture 2" descr="4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51" y="2005830"/>
            <a:ext cx="2145097" cy="1862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3" name="Picture 3" descr="4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015" y="1845864"/>
            <a:ext cx="3505281" cy="2245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592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217884"/>
            <a:ext cx="8795389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已知实验中所用的滑动变阻器阻值范围为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，电流表内阻约几欧，电压表内阻约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电源为干电池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不宜在长时间、大功率状况下使用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，电动势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4.5 V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，内阻很小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则以下电路图中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填电路图下方的字母代号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电路为本次实验应当采用的最佳电路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但用此最佳电路测量的结果仍然会比真实值偏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08546" name="Picture 2" descr="E:\物理考前三个月\412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84216"/>
            <a:ext cx="3961513" cy="1585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45" name="Picture 1" descr="E:\物理考前三个月\413.TIF"/>
          <p:cNvPicPr>
            <a:picLocks noChangeAspect="1" noChangeArrowheads="1"/>
          </p:cNvPicPr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073" y="2963554"/>
            <a:ext cx="3961512" cy="176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3938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82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83754" y="34234"/>
            <a:ext cx="8536718" cy="4985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3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若已知实验所用的电流表内阻的准确值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，那么准确测量金属丝电阻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的最佳电路应是上图中的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填电路图下的字母代号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此时测得电流为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、电压为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，则金属丝电阻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i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x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 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用题中字母代号表示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3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因电源不能在大功率下长时间运行，则本实验应采用限流式接法；同时电压表内阻较大，由以上读数可知，待测电阻的内阻约为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，故采用电流表外接法误差较小；在实验中电压表示数准确，但电流表测量的是干路电流，故电流表示数偏大，则由欧姆定律得出的结果偏小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7889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283754" y="648434"/>
                <a:ext cx="8536718" cy="39395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因已知电流表内阻的准确值，则可以利用电流表内接法准确求出待测电阻，故应选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电路；待测电阻及电流表总电阻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则待测电阻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i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x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6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 0.998 mm(0.996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0.999 mm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0.42 A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2.26 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V(2.25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2.28 V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均可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endParaRPr lang="en-US" altLang="zh-CN" sz="2600" b="1" kern="100" dirty="0" smtClean="0">
                  <a:solidFill>
                    <a:schemeClr val="accent6">
                      <a:lumMod val="75000"/>
                    </a:schemeClr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2)A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小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en-US" altLang="zh-CN" sz="2600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cs typeface="Courier New"/>
                  </a:rPr>
                  <a:t> </a:t>
                </a:r>
                <a:r>
                  <a:rPr lang="en-US" altLang="zh-CN" sz="2600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cs typeface="Courier New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600" b="1" i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kern="100" baseline="-250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54" y="648434"/>
                <a:ext cx="8536718" cy="3939540"/>
              </a:xfrm>
              <a:prstGeom prst="rect">
                <a:avLst/>
              </a:prstGeom>
              <a:blipFill rotWithShape="1">
                <a:blip r:embed="rId2"/>
                <a:stretch>
                  <a:fillRect l="-1286" r="-1286" b="-6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780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11610"/>
            <a:ext cx="536404" cy="536404"/>
          </a:xfrm>
          <a:prstGeom prst="rect">
            <a:avLst/>
          </a:prstGeom>
        </p:spPr>
      </p:pic>
      <p:sp>
        <p:nvSpPr>
          <p:cNvPr id="4" name="对角圆角矩形 3"/>
          <p:cNvSpPr/>
          <p:nvPr/>
        </p:nvSpPr>
        <p:spPr>
          <a:xfrm>
            <a:off x="395536" y="308194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806619"/>
            <a:ext cx="8536718" cy="385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连接实物图要根据电路原理图，采用先串后并，如果滑动变阻器是分压式接法，一般先将电源、开关、滑动变阻器的全部电阻连接，然后将滑动变阻器的分压部分、待测电阻、电流表串联，最后并联电压表</a:t>
            </a:r>
            <a:r>
              <a:rPr lang="en-US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同时注意电压表和电流表的正负接线柱以及电流表的内、外接法，还要注意量程选取是否合适</a:t>
            </a:r>
            <a:r>
              <a:rPr lang="en-US" altLang="zh-CN" sz="26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60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54020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9512" y="1037000"/>
            <a:ext cx="8581913" cy="3478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同学用如图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所示电路测量多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用电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的内阻和内部电池的电动势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多用电表右侧表笔为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红表笔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黑表笔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将多用电表选择旋钮调至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欧姆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挡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“×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，将红黑表笔短接，调节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5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使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指针指在右侧满刻度处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264" y="123478"/>
            <a:ext cx="5647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测定电源的电动势和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内阻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对角圆角矩形 7"/>
          <p:cNvSpPr/>
          <p:nvPr/>
        </p:nvSpPr>
        <p:spPr>
          <a:xfrm>
            <a:off x="400877" y="1064496"/>
            <a:ext cx="936104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9570" name="Picture 2" descr="C35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257340"/>
            <a:ext cx="1965176" cy="2508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236296" y="3766304"/>
            <a:ext cx="647933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6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1312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89136" y="39534"/>
            <a:ext cx="8667732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移动滑动变阻器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的触头，分别读出五组电压表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内阻较大，可视为理想电压表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和欧姆表示数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，并将计算得出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记录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在表格中，其中第四次测量时欧姆表的示数如图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，其阻值为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所示的坐标纸上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作出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	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	            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  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7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2925636"/>
              </p:ext>
            </p:extLst>
          </p:nvPr>
        </p:nvGraphicFramePr>
        <p:xfrm>
          <a:off x="8030785" y="490563"/>
          <a:ext cx="85407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22" name="文档" r:id="rId4" imgW="854427" imgH="793624" progId="Word.Document.12">
                  <p:embed/>
                </p:oleObj>
              </mc:Choice>
              <mc:Fallback>
                <p:oleObj name="文档" r:id="rId4" imgW="854427" imgH="7936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30785" y="490563"/>
                        <a:ext cx="854075" cy="746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641238"/>
              </p:ext>
            </p:extLst>
          </p:nvPr>
        </p:nvGraphicFramePr>
        <p:xfrm>
          <a:off x="6163796" y="1491055"/>
          <a:ext cx="85407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23" name="文档" r:id="rId7" imgW="854427" imgH="795066" progId="Word.Document.12">
                  <p:embed/>
                </p:oleObj>
              </mc:Choice>
              <mc:Fallback>
                <p:oleObj name="文档" r:id="rId7" imgW="854427" imgH="7950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63796" y="1491055"/>
                        <a:ext cx="854075" cy="792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0595" name="Picture 3" descr="C35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63" y="2302565"/>
            <a:ext cx="3241657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9" descr="C35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64559"/>
            <a:ext cx="2776762" cy="215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6084168" y="4443958"/>
            <a:ext cx="647933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8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95908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表格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28427523"/>
                  </p:ext>
                </p:extLst>
              </p:nvPr>
            </p:nvGraphicFramePr>
            <p:xfrm>
              <a:off x="1187624" y="784093"/>
              <a:ext cx="5800029" cy="1800200"/>
            </p:xfrm>
            <a:graphic>
              <a:graphicData uri="http://schemas.openxmlformats.org/drawingml/2006/table">
                <a:tbl>
                  <a:tblPr/>
                  <a:tblGrid>
                    <a:gridCol w="1045499"/>
                    <a:gridCol w="950906"/>
                    <a:gridCol w="950906"/>
                    <a:gridCol w="950906"/>
                    <a:gridCol w="950906"/>
                    <a:gridCol w="950906"/>
                  </a:tblGrid>
                  <a:tr h="9001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i="1" kern="100" baseline="0" smtClean="0">
                                        <a:effectLst/>
                                        <a:latin typeface="Cambria Math"/>
                                        <a:cs typeface="Courier New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altLang="zh-CN" sz="2400" b="1" kern="100" baseline="0" smtClean="0">
                                        <a:solidFill>
                                          <a:srgbClr val="404040"/>
                                        </a:solidFill>
                                        <a:effectLst/>
                                        <a:latin typeface="Times New Roman"/>
                                        <a:ea typeface="黑体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m:rPr>
                                        <m:nor/>
                                      </m:rPr>
                                      <a:rPr lang="en-US" altLang="zh-CN" sz="2400" b="1" i="1" kern="100" baseline="0" smtClean="0">
                                        <a:solidFill>
                                          <a:srgbClr val="404040"/>
                                        </a:solidFill>
                                        <a:effectLst/>
                                        <a:latin typeface="Times New Roman"/>
                                        <a:ea typeface="黑体"/>
                                      </a:rPr>
                                      <m:t>U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2.50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1.70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1.25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1.00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0.80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0010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i="1" kern="100" baseline="0" smtClean="0">
                                        <a:effectLst/>
                                        <a:latin typeface="Cambria Math"/>
                                        <a:cs typeface="Courier New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nor/>
                                      </m:rPr>
                                      <a:rPr lang="en-US" altLang="zh-CN" sz="2400" b="1" kern="100" baseline="0" smtClean="0">
                                        <a:solidFill>
                                          <a:srgbClr val="404040"/>
                                        </a:solidFill>
                                        <a:effectLst/>
                                        <a:latin typeface="Times New Roman"/>
                                        <a:ea typeface="黑体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m:rPr>
                                        <m:nor/>
                                      </m:rPr>
                                      <a:rPr lang="en-US" altLang="zh-CN" sz="2400" b="1" i="1" kern="100" baseline="0" smtClean="0">
                                        <a:solidFill>
                                          <a:srgbClr val="404040"/>
                                        </a:solidFill>
                                        <a:effectLst/>
                                        <a:latin typeface="Times New Roman"/>
                                        <a:ea typeface="黑体"/>
                                      </a:rPr>
                                      <m:t>R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0.18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0.10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0.06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表格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28427523"/>
                  </p:ext>
                </p:extLst>
              </p:nvPr>
            </p:nvGraphicFramePr>
            <p:xfrm>
              <a:off x="1187624" y="784093"/>
              <a:ext cx="5800029" cy="1800200"/>
            </p:xfrm>
            <a:graphic>
              <a:graphicData uri="http://schemas.openxmlformats.org/drawingml/2006/table">
                <a:tbl>
                  <a:tblPr/>
                  <a:tblGrid>
                    <a:gridCol w="1045499"/>
                    <a:gridCol w="950906"/>
                    <a:gridCol w="950906"/>
                    <a:gridCol w="950906"/>
                    <a:gridCol w="950906"/>
                    <a:gridCol w="950906"/>
                  </a:tblGrid>
                  <a:tr h="9001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85" t="-676" r="-456725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2.50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1.70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1.25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1.00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0.80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9001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85" t="-101361" r="-456725" b="-6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0.18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0.10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0.06</a:t>
                          </a:r>
                          <a:endParaRPr lang="zh-CN" sz="2400" kern="100" baseline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 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ts val="4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kern="100" baseline="0" dirty="0">
                              <a:solidFill>
                                <a:srgbClr val="404040"/>
                              </a:solidFill>
                              <a:effectLst/>
                              <a:latin typeface="Times New Roman"/>
                              <a:ea typeface="黑体"/>
                              <a:cs typeface="Courier New"/>
                            </a:rPr>
                            <a:t>0.02</a:t>
                          </a:r>
                          <a:endParaRPr lang="zh-CN" sz="2400" kern="100" baseline="0" dirty="0">
                            <a:effectLst/>
                            <a:latin typeface="宋体"/>
                            <a:cs typeface="Courier New"/>
                          </a:endParaRPr>
                        </a:p>
                      </a:txBody>
                      <a:tcPr marL="68580" marR="68580" marT="0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2" name="矩形 11"/>
          <p:cNvSpPr/>
          <p:nvPr/>
        </p:nvSpPr>
        <p:spPr>
          <a:xfrm>
            <a:off x="179512" y="2591913"/>
            <a:ext cx="8667732" cy="192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若改用已使用较长时间的多用电表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电池电动势变小，内阻变大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，但仍能调零后测电阻，其测得电阻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值与原来相比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偏大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不变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偏小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14963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10567" y="463962"/>
            <a:ext cx="8581913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6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6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黑表笔　调零旋钮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调</a:t>
            </a:r>
            <a:r>
              <a:rPr lang="en-US" altLang="zh-CN" sz="26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6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也可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(2)30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如图所示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600" b="1" kern="100" dirty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600" b="1" kern="100" dirty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6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3)</a:t>
            </a:r>
            <a:r>
              <a:rPr lang="zh-CN" altLang="zh-CN" sz="26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偏</a:t>
            </a:r>
            <a:r>
              <a:rPr lang="zh-CN" altLang="zh-CN" sz="26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大</a:t>
            </a:r>
            <a:endParaRPr lang="zh-CN" altLang="zh-CN" sz="260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44102" name="Picture 70" descr="C35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783" y="1608470"/>
            <a:ext cx="3252856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445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09036" y="747429"/>
            <a:ext cx="8581913" cy="4136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某同学用如图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所示的电路测量欧姆表的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和电源电动势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把欧姆表看成一个电源，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且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选定倍率并进行了欧姆调零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实验器材的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规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格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如下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量程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200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μA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300 Ω)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量程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30 mA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，内阻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 Ω)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定值电阻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9 700 Ω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滑动变阻器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阻值范围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500 Ω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sp>
        <p:nvSpPr>
          <p:cNvPr id="3" name="对角圆角矩形 2"/>
          <p:cNvSpPr/>
          <p:nvPr/>
        </p:nvSpPr>
        <p:spPr>
          <a:xfrm>
            <a:off x="289722" y="148172"/>
            <a:ext cx="1728192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突破训练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1618" name="Picture 2" descr="4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702" y="925283"/>
            <a:ext cx="2172844" cy="166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7092280" y="2651016"/>
            <a:ext cx="6479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9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77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67307" y="-77306"/>
            <a:ext cx="8329521" cy="4649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闭合开关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，移动滑动变阻器的滑动触头至某一位置，读出电流表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A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的示数分别为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</a:rPr>
              <a:t>2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多次改变滑动触头的位置，得到的数据见下表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依据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表中数据，作出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；据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图可得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，欧姆表内电源的电动势为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V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欧姆表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内阻为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结果保留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位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有效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数字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2400" kern="100" dirty="0">
              <a:latin typeface="宋体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868232"/>
              </p:ext>
            </p:extLst>
          </p:nvPr>
        </p:nvGraphicFramePr>
        <p:xfrm>
          <a:off x="1162834" y="1602232"/>
          <a:ext cx="6721534" cy="1016000"/>
        </p:xfrm>
        <a:graphic>
          <a:graphicData uri="http://schemas.openxmlformats.org/drawingml/2006/table">
            <a:tbl>
              <a:tblPr/>
              <a:tblGrid>
                <a:gridCol w="1486010"/>
                <a:gridCol w="893243"/>
                <a:gridCol w="893243"/>
                <a:gridCol w="893243"/>
                <a:gridCol w="893243"/>
                <a:gridCol w="831276"/>
                <a:gridCol w="831276"/>
              </a:tblGrid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 baseline="-25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(</a:t>
                      </a:r>
                      <a:r>
                        <a:rPr lang="en-US" sz="2400" b="1" kern="100" dirty="0" err="1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μA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)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120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125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130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135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140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145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 baseline="-250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(mA)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20.0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16.7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13.2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10.0</a:t>
                      </a:r>
                      <a:endParaRPr lang="zh-CN" sz="105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6.7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3.3</a:t>
                      </a:r>
                      <a:endParaRPr lang="zh-CN" sz="105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3666" name="Picture 2" descr="4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628" y="2636138"/>
            <a:ext cx="2016224" cy="1954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380312" y="4580354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88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91632" y="59090"/>
                <a:ext cx="8412816" cy="49013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若某次电流表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A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的示数是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114 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μA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，则此时欧姆表示数约为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________ Ω.(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结果保留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3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位有效数字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　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根据闭合电路欧姆定律，由图象与纵坐标的交点可求得：欧姆表内电源的电动势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150 </a:t>
                </a:r>
                <a:r>
                  <a:rPr lang="en-US" altLang="zh-CN" sz="2400" b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μA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×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(300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9 700) 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1.50 V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由图象的斜率绝对值可求得欧姆表内阻，内阻约为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dirty="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en-US" altLang="zh-CN" sz="24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2</m:t>
                        </m:r>
                      </m:den>
                    </m:f>
                  </m:oMath>
                </a14:m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150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120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300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9 700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宋体"/>
                            <a:ea typeface="黑体"/>
                            <a:cs typeface="Times New Roman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zh-CN" altLang="en-US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 baseline="30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0.020</m:t>
                        </m:r>
                        <m:r>
                          <m:rPr>
                            <m:nor/>
                          </m:rPr>
                          <a:rPr lang="zh-CN" altLang="en-US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 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Ω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15.0 Ω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32" y="59090"/>
                <a:ext cx="8412816" cy="4901342"/>
              </a:xfrm>
              <a:prstGeom prst="rect">
                <a:avLst/>
              </a:prstGeom>
              <a:blipFill rotWithShape="1">
                <a:blip r:embed="rId2"/>
                <a:stretch>
                  <a:fillRect l="-1087" r="-11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054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271260" y="929595"/>
                <a:ext cx="8412816" cy="32983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(2)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由闭合电路欧姆定律知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600" b="1" i="1" kern="100" dirty="0" err="1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Ir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，则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E</m:t>
                        </m:r>
                        <m:r>
                          <m:rPr>
                            <m:nor/>
                          </m:rPr>
                          <a:rPr lang="zh-CN" altLang="en-US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－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0.024 A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，故欧姆表的示数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0</m:t>
                        </m:r>
                        <m:r>
                          <m:rPr>
                            <m:nor/>
                          </m:rPr>
                          <a:rPr lang="zh-CN" altLang="en-US" sz="26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  <a:cs typeface="Times New Roman"/>
                          </a:rPr>
                          <m:t>＋</m:t>
                        </m:r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R</m:t>
                        </m:r>
                        <m:r>
                          <m:rPr>
                            <m:nor/>
                          </m:rPr>
                          <a:rPr lang="en-US" altLang="zh-CN" sz="2600" b="1" kern="100" baseline="-250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US" altLang="zh-CN" sz="2600" b="1" kern="100">
                            <a:solidFill>
                              <a:srgbClr val="404040"/>
                            </a:solidFill>
                            <a:latin typeface="Symbol"/>
                            <a:ea typeface="黑体"/>
                            <a:cs typeface="Times New Roman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47.5 Ω.</a:t>
                </a:r>
                <a:endParaRPr lang="zh-CN" altLang="zh-CN" sz="26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(1)1.50(1.48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1.51)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15.0(14.0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16.0)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(2)47.5(47.0</a:t>
                </a:r>
                <a:r>
                  <a:rPr lang="zh-CN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～</a:t>
                </a:r>
                <a:r>
                  <a:rPr lang="en-US" altLang="zh-CN" sz="26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48.0</a:t>
                </a:r>
                <a:r>
                  <a:rPr lang="en-US" altLang="zh-CN" sz="26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endParaRPr lang="zh-CN" altLang="zh-CN" sz="26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60" y="929595"/>
                <a:ext cx="8412816" cy="3298339"/>
              </a:xfrm>
              <a:prstGeom prst="rect">
                <a:avLst/>
              </a:prstGeom>
              <a:blipFill rotWithShape="1">
                <a:blip r:embed="rId2"/>
                <a:stretch>
                  <a:fillRect l="-1231" r="-1303" b="-11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796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对角圆角矩形 4"/>
          <p:cNvSpPr/>
          <p:nvPr/>
        </p:nvSpPr>
        <p:spPr>
          <a:xfrm>
            <a:off x="323528" y="123478"/>
            <a:ext cx="2304256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方 法 提 炼</a:t>
            </a:r>
            <a:endParaRPr lang="zh-CN" altLang="en-US" sz="2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542826"/>
            <a:ext cx="8496944" cy="2292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测量电源的电动势和内阻的基本原理是闭合电路欧姆定律，数据处理的主要思想方法是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化曲为直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，常用的方法有三种：</a:t>
            </a:r>
            <a:endParaRPr lang="zh-CN" altLang="zh-CN" sz="2400" kern="100" dirty="0">
              <a:latin typeface="宋体"/>
              <a:cs typeface="Courier New"/>
            </a:endParaRPr>
          </a:p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伏安法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——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利用电压表和电流表，闭合电路方程为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，利用两组数据，联立方程求解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；也可作出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—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图象，图线的纵截距表示电源的电动势，斜率的绝对值表示电源的内阻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7455948"/>
              </p:ext>
            </p:extLst>
          </p:nvPr>
        </p:nvGraphicFramePr>
        <p:xfrm>
          <a:off x="295275" y="2602230"/>
          <a:ext cx="8370888" cy="2551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74" name="文档" r:id="rId4" imgW="8372919" imgH="2588540" progId="Word.Document.12">
                  <p:embed/>
                </p:oleObj>
              </mc:Choice>
              <mc:Fallback>
                <p:oleObj name="文档" r:id="rId4" imgW="8372919" imgH="25885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5275" y="2602230"/>
                        <a:ext cx="8370888" cy="2551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271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5056857"/>
              </p:ext>
            </p:extLst>
          </p:nvPr>
        </p:nvGraphicFramePr>
        <p:xfrm>
          <a:off x="452760" y="1635646"/>
          <a:ext cx="8367712" cy="188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0" name="文档" r:id="rId4" imgW="8372919" imgH="1891847" progId="Word.Document.12">
                  <p:embed/>
                </p:oleObj>
              </mc:Choice>
              <mc:Fallback>
                <p:oleObj name="文档" r:id="rId4" imgW="8372919" imgH="189184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2760" y="1635646"/>
                        <a:ext cx="8367712" cy="1889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555626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122744" y="888122"/>
                <a:ext cx="8726288" cy="41319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                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霍尔效应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是电磁基本现象之一，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近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期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我国科学家在该领域的实验研究上取得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了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突破性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进展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如图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所示，在一矩形半导体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薄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片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P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Q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间通入电流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I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，同时外加与薄片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垂</a:t>
                </a:r>
                <a:endParaRPr lang="en-US" altLang="zh-CN" sz="24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直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的磁场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，在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N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间出现电压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U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H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，这个现象称为霍尔效应，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U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H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称为霍尔电压，且满足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U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H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:r>
                  <a:rPr lang="en-US" altLang="zh-CN" sz="2400" b="1" i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Courier New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IB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d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式中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为薄片的厚度，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为霍尔系数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某同学通过实验来测定该半导体薄片的霍尔系数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105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44" y="888122"/>
                <a:ext cx="8726288" cy="4131900"/>
              </a:xfrm>
              <a:prstGeom prst="rect">
                <a:avLst/>
              </a:prstGeom>
              <a:blipFill rotWithShape="1">
                <a:blip r:embed="rId2"/>
                <a:stretch>
                  <a:fillRect l="-1047" r="-1047" b="-8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75206" y="123478"/>
            <a:ext cx="6006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defRPr/>
            </a:pP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考题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　从原理迁移中突破电学</a:t>
            </a:r>
            <a:r>
              <a:rPr lang="zh-CN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实验</a:t>
            </a:r>
            <a:r>
              <a:rPr lang="en-US" altLang="zh-CN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sz="28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604" y="699542"/>
            <a:ext cx="9144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1" name="对角圆角矩形 10"/>
          <p:cNvSpPr/>
          <p:nvPr/>
        </p:nvSpPr>
        <p:spPr>
          <a:xfrm>
            <a:off x="314003" y="1036340"/>
            <a:ext cx="873621" cy="455290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例 </a:t>
            </a:r>
            <a:r>
              <a:rPr lang="en-US" altLang="zh-CN" sz="2400" b="1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五边形 6"/>
          <p:cNvSpPr/>
          <p:nvPr/>
        </p:nvSpPr>
        <p:spPr>
          <a:xfrm rot="10800000">
            <a:off x="6156176" y="440131"/>
            <a:ext cx="2987824" cy="461665"/>
          </a:xfrm>
          <a:prstGeom prst="homePlate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endParaRPr lang="zh-CN" altLang="zh-CN" sz="2400" b="1" kern="100" dirty="0">
              <a:solidFill>
                <a:schemeClr val="bg1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08668" y="444376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400" b="1" kern="100" dirty="0">
                <a:solidFill>
                  <a:prstClr val="white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审题破题真题演练</a:t>
            </a:r>
            <a:endParaRPr lang="zh-CN" altLang="zh-CN" sz="2400" b="1" kern="100" dirty="0">
              <a:solidFill>
                <a:prstClr val="white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114690" name="Picture 2" descr="425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11218"/>
            <a:ext cx="2440364" cy="171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7055812" y="2825988"/>
            <a:ext cx="784831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2772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5549" y="-84926"/>
            <a:ext cx="8726288" cy="4362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6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若该半导体材料是空穴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可视为带正电粒子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导电，电流与磁场方向如图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所示，该同学用电压表测量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U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H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时，应将电压表的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＋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接线柱与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N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端通过导线相连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>
              <a:lnSpc>
                <a:spcPts val="36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(2)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已知薄片厚度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d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0.40 mm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，该同学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600"/>
              </a:lnSpc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磁感应强度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B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0.10 T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不变，改变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600"/>
              </a:lnSpc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小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，测量相应的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</a:rPr>
              <a:t>U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</a:rPr>
              <a:t>H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值，记录数据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如下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600"/>
              </a:lnSpc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根据表中数据在图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12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中画出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U</a:t>
            </a:r>
            <a:r>
              <a:rPr lang="en-US" altLang="zh-CN" sz="2400" b="1" kern="100" baseline="-25000" dirty="0" smtClean="0">
                <a:solidFill>
                  <a:srgbClr val="404040"/>
                </a:solidFill>
                <a:latin typeface="Times New Roman"/>
                <a:ea typeface="黑体"/>
              </a:rPr>
              <a:t>H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—</a:t>
            </a:r>
            <a:r>
              <a:rPr lang="en-US" altLang="zh-CN" sz="2400" b="1" i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I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600"/>
              </a:lnSpc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利用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图线求出该材料的霍尔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系数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______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×</a:t>
            </a:r>
          </a:p>
          <a:p>
            <a:pPr>
              <a:lnSpc>
                <a:spcPts val="3600"/>
              </a:lnSpc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10</a:t>
            </a:r>
            <a:r>
              <a:rPr lang="zh-CN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</a:rPr>
              <a:t>3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</a:rPr>
              <a:t>V·m·A</a:t>
            </a:r>
            <a:r>
              <a:rPr lang="zh-CN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·T</a:t>
            </a:r>
            <a:r>
              <a:rPr lang="zh-CN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－</a:t>
            </a:r>
            <a:r>
              <a:rPr lang="en-US" altLang="zh-CN" sz="2400" b="1" kern="100" baseline="30000" dirty="0">
                <a:solidFill>
                  <a:srgbClr val="404040"/>
                </a:solidFill>
                <a:latin typeface="Times New Roman"/>
                <a:ea typeface="黑体"/>
              </a:rPr>
              <a:t>1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保留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</a:rPr>
              <a:t>2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位有效数字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</a:rPr>
              <a:t>).</a:t>
            </a:r>
          </a:p>
        </p:txBody>
      </p:sp>
      <p:pic>
        <p:nvPicPr>
          <p:cNvPr id="115714" name="Picture 2" descr="4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611" y="1476390"/>
            <a:ext cx="2810877" cy="2216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6938529" y="3507854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12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593419"/>
              </p:ext>
            </p:extLst>
          </p:nvPr>
        </p:nvGraphicFramePr>
        <p:xfrm>
          <a:off x="956360" y="4061058"/>
          <a:ext cx="6912768" cy="1016000"/>
        </p:xfrm>
        <a:graphic>
          <a:graphicData uri="http://schemas.openxmlformats.org/drawingml/2006/table">
            <a:tbl>
              <a:tblPr/>
              <a:tblGrid>
                <a:gridCol w="2049450"/>
                <a:gridCol w="750744"/>
                <a:gridCol w="750744"/>
                <a:gridCol w="750744"/>
                <a:gridCol w="870362"/>
                <a:gridCol w="870362"/>
                <a:gridCol w="870362"/>
              </a:tblGrid>
              <a:tr h="21996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(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宋体"/>
                          <a:ea typeface="黑体"/>
                          <a:cs typeface="Times New Roman"/>
                        </a:rPr>
                        <a:t>×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</a:t>
                      </a:r>
                      <a:r>
                        <a:rPr lang="zh-CN" sz="2400" b="1" kern="100" baseline="30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－</a:t>
                      </a:r>
                      <a:r>
                        <a:rPr lang="en-US" sz="2400" b="1" kern="100" baseline="30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 A)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9.0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12.0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15.0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18.0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968"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U</a:t>
                      </a:r>
                      <a:r>
                        <a:rPr lang="en-US" sz="2400" b="1" kern="100" baseline="-25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H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(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宋体"/>
                          <a:ea typeface="黑体"/>
                          <a:cs typeface="Times New Roman"/>
                        </a:rPr>
                        <a:t>×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</a:t>
                      </a:r>
                      <a:r>
                        <a:rPr lang="zh-CN" sz="2400" b="1" kern="100" baseline="30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－</a:t>
                      </a:r>
                      <a:r>
                        <a:rPr lang="en-US" sz="2400" b="1" kern="100" baseline="300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 V)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1.1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1.9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3.4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4.5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6.2</a:t>
                      </a:r>
                      <a:endParaRPr lang="zh-CN" sz="2400" kern="10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4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6.8</a:t>
                      </a:r>
                      <a:endParaRPr lang="zh-CN" sz="2400" kern="10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352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53378"/>
            <a:ext cx="8639889" cy="4787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该同学查阅资料发现，使半导体薄片中的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反向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再次测量，取两个方向测量的平均值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，可以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减小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霍尔系数的测量误差，为此该同学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设计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了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所示的测量电路，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均为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单刀双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掷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开关，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虚线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框内为半导体薄片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未画出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为使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电流从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Q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37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流入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P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端流出，应将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掷向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掷向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为了保证测量安全，该同学改进了测量电路，将一合适的定值电阻串联在电路中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在保持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其它连接不变的情况下，该定值电阻应串联在相邻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器件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和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填器件代号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之间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</a:p>
        </p:txBody>
      </p:sp>
      <p:pic>
        <p:nvPicPr>
          <p:cNvPr id="116737" name="Picture 1" descr="4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26054"/>
            <a:ext cx="1942773" cy="1592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7298569" y="1954272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13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12167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278814" y="237426"/>
                <a:ext cx="8469650" cy="44945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zh-CN" altLang="zh-CN" sz="26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解析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(1)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根据左手定则，正电荷受力向左，因此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“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＋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”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接线柱应接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M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点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en-US" altLang="zh-CN" sz="26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画出图象，图象的斜率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6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kB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6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d</m:t>
                        </m:r>
                      </m:den>
                    </m:f>
                  </m:oMath>
                </a14:m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将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和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代入就可以求出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k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值为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1.5</a:t>
                </a:r>
                <a:r>
                  <a:rPr lang="zh-CN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；</a:t>
                </a:r>
                <a:endParaRPr lang="en-US" altLang="zh-CN" sz="2600" b="1" kern="100" dirty="0" smtClean="0">
                  <a:solidFill>
                    <a:srgbClr val="404040"/>
                  </a:solidFill>
                  <a:latin typeface="Times New Roman"/>
                  <a:ea typeface="黑体"/>
                  <a:cs typeface="Times New Roman"/>
                </a:endParaRPr>
              </a:p>
              <a:p>
                <a:pPr algn="just">
                  <a:lnSpc>
                    <a:spcPts val="5000"/>
                  </a:lnSpc>
                  <a:spcAft>
                    <a:spcPts val="0"/>
                  </a:spcAft>
                </a:pP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3)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将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掷向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b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掷向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，电流恰好反向；应将该电阻接入公共部分，即在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之间，因此可以在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之间也可以在</a:t>
                </a:r>
                <a:r>
                  <a:rPr lang="en-US" altLang="zh-CN" sz="26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E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与</a:t>
                </a:r>
                <a:r>
                  <a:rPr lang="en-US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S</a:t>
                </a:r>
                <a:r>
                  <a:rPr lang="en-US" altLang="zh-CN" sz="26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2</a:t>
                </a:r>
                <a:r>
                  <a:rPr lang="zh-CN" altLang="zh-CN" sz="26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之间</a:t>
                </a:r>
                <a:r>
                  <a:rPr lang="en-US" altLang="zh-CN" sz="26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600" kern="100" dirty="0"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814" y="237426"/>
                <a:ext cx="8469650" cy="4494564"/>
              </a:xfrm>
              <a:prstGeom prst="rect">
                <a:avLst/>
              </a:prstGeom>
              <a:blipFill rotWithShape="1">
                <a:blip r:embed="rId2"/>
                <a:stretch>
                  <a:fillRect l="-1296" r="-1296" b="-25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26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2947" y="102637"/>
            <a:ext cx="858191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(1)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M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如图所示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(3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1.5(1.4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1.6)(1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endParaRPr lang="en-US" altLang="zh-CN" sz="2400" b="1" kern="100" dirty="0" smtClean="0">
              <a:solidFill>
                <a:schemeClr val="accent6">
                  <a:lumMod val="75000"/>
                </a:schemeClr>
              </a:solidFill>
              <a:latin typeface="Times New Roman"/>
              <a:ea typeface="黑体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3)b(1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c(1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en-US" altLang="zh-CN" sz="2400" b="1" kern="100" baseline="-25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2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　</a:t>
            </a:r>
            <a:r>
              <a:rPr lang="en-US" altLang="zh-CN" sz="2400" b="1" i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(1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solidFill>
                <a:schemeClr val="accent6">
                  <a:lumMod val="75000"/>
                </a:schemeClr>
              </a:solidFill>
              <a:latin typeface="宋体"/>
              <a:cs typeface="Courier New"/>
            </a:endParaRPr>
          </a:p>
        </p:txBody>
      </p:sp>
      <p:pic>
        <p:nvPicPr>
          <p:cNvPr id="119810" name="Picture 2" descr="4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992" y="1125989"/>
            <a:ext cx="3294756" cy="260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9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81409" y="178744"/>
            <a:ext cx="866773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                     1. (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2014·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福建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·19(2))(9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分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某研究性学习小组利用伏安法测定某一电池组的电动势和内阻，实验原理图如图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甲所示，其中，虚线框内为用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灵敏电流计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 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改装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电流表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标准电压表，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E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为待测电池组，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S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为开关，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为滑动变阻器，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是标称值为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4.0 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的定值电阻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120835" name="Picture 3" descr="圈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409937"/>
            <a:ext cx="290097" cy="29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6" name="Picture 4" descr="圈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539" y="1419687"/>
            <a:ext cx="273821" cy="29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7" name="Picture 5" descr="圈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603" y="1400814"/>
            <a:ext cx="273821" cy="29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8" name="Picture 6" descr="449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391" y="2715766"/>
            <a:ext cx="2271618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9" name="Picture 7" descr="450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735" y="2795394"/>
            <a:ext cx="2403125" cy="205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554153" y="4603214"/>
            <a:ext cx="801823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14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sp>
        <p:nvSpPr>
          <p:cNvPr id="14" name="对角圆角矩形 13"/>
          <p:cNvSpPr/>
          <p:nvPr/>
        </p:nvSpPr>
        <p:spPr>
          <a:xfrm>
            <a:off x="386011" y="164178"/>
            <a:ext cx="1665709" cy="535364"/>
          </a:xfrm>
          <a:prstGeom prst="round2Diag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高考现场</a:t>
            </a:r>
            <a:endParaRPr lang="zh-CN" altLang="en-US" sz="2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33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45691" y="9942"/>
            <a:ext cx="8754409" cy="5133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①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已知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灵敏电流计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  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 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的满偏电流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I</a:t>
            </a:r>
            <a:r>
              <a:rPr lang="en-US" altLang="zh-CN" sz="2400" b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100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μA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、内阻</a:t>
            </a:r>
            <a:r>
              <a:rPr lang="en-US" altLang="zh-CN" sz="2400" b="1" i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g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2.0 </a:t>
            </a:r>
            <a:r>
              <a:rPr lang="en-US" altLang="zh-CN" sz="2400" b="1" kern="100" dirty="0" err="1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kΩ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，若要改装后的电流表满偏电流为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200 mA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，应并联一只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保留一位小数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的定值电阻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33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根据如图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14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甲，用笔画线代替导线将图乙连接成完整的电路；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>
              <a:lnSpc>
                <a:spcPts val="3300"/>
              </a:lnSpc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某次实验的数据如下表所示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：</a:t>
            </a: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300"/>
              </a:lnSpc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300"/>
              </a:lnSpc>
            </a:pPr>
            <a:endParaRPr lang="en-US" altLang="zh-CN" sz="2400" b="1" kern="100" dirty="0" smtClean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>
              <a:lnSpc>
                <a:spcPts val="3300"/>
              </a:lnSpc>
            </a:pPr>
            <a:endParaRPr lang="en-US" altLang="zh-CN" sz="2400" b="1" kern="100" dirty="0">
              <a:solidFill>
                <a:srgbClr val="404040"/>
              </a:solidFill>
              <a:latin typeface="Times New Roman"/>
              <a:ea typeface="黑体"/>
              <a:cs typeface="Times New Roman"/>
            </a:endParaRPr>
          </a:p>
          <a:p>
            <a:pPr lvl="0" algn="just">
              <a:lnSpc>
                <a:spcPts val="3300"/>
              </a:lnSpc>
            </a:pP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该小组借鉴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研究匀变速直线运动</a:t>
            </a: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实验中计算加速度的方法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逐差法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，计算出电池组的内阻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 Ω(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保留两位小数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；为减小偶然误差，逐差法在数据处理方面体现出的主要优点是</a:t>
            </a:r>
            <a:r>
              <a:rPr lang="en-US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____________________________.</a:t>
            </a:r>
            <a:endParaRPr lang="zh-CN" altLang="zh-CN" sz="1050" kern="100" dirty="0">
              <a:solidFill>
                <a:prstClr val="black"/>
              </a:solidFill>
              <a:latin typeface="宋体"/>
              <a:cs typeface="Courier New"/>
            </a:endParaRPr>
          </a:p>
        </p:txBody>
      </p:sp>
      <p:pic>
        <p:nvPicPr>
          <p:cNvPr id="5" name="Picture 3" descr="圈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495" y="97770"/>
            <a:ext cx="290097" cy="29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107851"/>
              </p:ext>
            </p:extLst>
          </p:nvPr>
        </p:nvGraphicFramePr>
        <p:xfrm>
          <a:off x="362864" y="2104977"/>
          <a:ext cx="8385600" cy="1333500"/>
        </p:xfrm>
        <a:graphic>
          <a:graphicData uri="http://schemas.openxmlformats.org/drawingml/2006/table">
            <a:tbl>
              <a:tblPr/>
              <a:tblGrid>
                <a:gridCol w="2840982"/>
                <a:gridCol w="756099"/>
                <a:gridCol w="678816"/>
                <a:gridCol w="678816"/>
                <a:gridCol w="678816"/>
                <a:gridCol w="678816"/>
                <a:gridCol w="678816"/>
                <a:gridCol w="678816"/>
                <a:gridCol w="715623"/>
              </a:tblGrid>
              <a:tr h="154756"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测量次数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3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7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8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756">
                <a:tc>
                  <a:txBody>
                    <a:bodyPr/>
                    <a:lstStyle/>
                    <a:p>
                      <a:pPr algn="l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 </a:t>
                      </a:r>
                      <a:r>
                        <a:rPr 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电压表</a:t>
                      </a:r>
                      <a:r>
                        <a:rPr lang="en-US" alt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   </a:t>
                      </a:r>
                      <a:r>
                        <a:rPr lang="en-US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  </a:t>
                      </a:r>
                      <a:r>
                        <a:rPr 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读数</a:t>
                      </a:r>
                      <a:r>
                        <a:rPr lang="en-US" sz="2400" b="1" i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U</a:t>
                      </a: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/V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5.26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5.16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5.04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4.94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4.83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4.71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4.59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4.46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756">
                <a:tc>
                  <a:txBody>
                    <a:bodyPr/>
                    <a:lstStyle/>
                    <a:p>
                      <a:pPr algn="l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改装表</a:t>
                      </a: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 </a:t>
                      </a:r>
                      <a:r>
                        <a:rPr lang="en-US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   </a:t>
                      </a:r>
                      <a:r>
                        <a:rPr lang="zh-CN" sz="2400" b="1" kern="100" baseline="0" dirty="0" smtClean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Times New Roman"/>
                        </a:rPr>
                        <a:t>读数</a:t>
                      </a:r>
                      <a:r>
                        <a:rPr lang="en-US" sz="2400" b="1" i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I</a:t>
                      </a: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/mA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20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40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60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80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100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120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140</a:t>
                      </a:r>
                      <a:endParaRPr lang="zh-CN" sz="2400" kern="100" baseline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5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baseline="0" dirty="0">
                          <a:solidFill>
                            <a:srgbClr val="404040"/>
                          </a:solidFill>
                          <a:effectLst/>
                          <a:latin typeface="Times New Roman"/>
                          <a:ea typeface="黑体"/>
                          <a:cs typeface="Courier New"/>
                        </a:rPr>
                        <a:t>160</a:t>
                      </a:r>
                      <a:endParaRPr lang="zh-CN" sz="2400" kern="100" baseline="0" dirty="0">
                        <a:effectLst/>
                        <a:latin typeface="宋体"/>
                        <a:cs typeface="Courier New"/>
                      </a:endParaRPr>
                    </a:p>
                  </a:txBody>
                  <a:tcPr marL="57275" marR="572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4" descr="圈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851" y="3072238"/>
            <a:ext cx="273821" cy="29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圈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40190"/>
            <a:ext cx="273821" cy="29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341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45691" y="171124"/>
            <a:ext cx="8754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④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该小组在前面实验的基础上，为探究图甲电路中各元器件的实际阻值对测量结果的影响，用一已知电动势和内阻的标准电池组，通过上述方法多次测量后发现：电动势的测量值与已知值几乎相同，但内阻的测量值总是偏大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若测量过程无误，则内阻测量值总是偏大的原因是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________.(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填选项前的字母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A.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电压表内阻的影响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B.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滑动变阻器的最大阻值偏小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C.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1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的实际阻值比计算值偏小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D.</a:t>
            </a:r>
            <a:r>
              <a:rPr lang="en-US" altLang="zh-CN" sz="2400" b="1" i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R</a:t>
            </a:r>
            <a:r>
              <a:rPr lang="en-US" altLang="zh-CN" sz="2400" b="1" kern="100" baseline="-250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0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的实际阻值比标称值偏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大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8351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4222857"/>
              </p:ext>
            </p:extLst>
          </p:nvPr>
        </p:nvGraphicFramePr>
        <p:xfrm>
          <a:off x="323528" y="339502"/>
          <a:ext cx="8404225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96" name="文档" r:id="rId4" imgW="8403149" imgH="1624775" progId="Word.Document.12">
                  <p:embed/>
                </p:oleObj>
              </mc:Choice>
              <mc:Fallback>
                <p:oleObj name="文档" r:id="rId4" imgW="8403149" imgH="162477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528" y="339502"/>
                        <a:ext cx="8404225" cy="1622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315908" y="1996368"/>
            <a:ext cx="1499128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②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如下图</a:t>
            </a:r>
            <a:r>
              <a:rPr lang="en-US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Courier New"/>
              </a:rPr>
              <a:t>.</a:t>
            </a:r>
            <a:endParaRPr lang="zh-CN" altLang="zh-CN" sz="2400" kern="100" dirty="0">
              <a:effectLst/>
              <a:latin typeface="宋体"/>
              <a:cs typeface="Courier New"/>
            </a:endParaRPr>
          </a:p>
        </p:txBody>
      </p:sp>
      <p:pic>
        <p:nvPicPr>
          <p:cNvPr id="122882" name="Picture 2" descr="468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148" y="2427734"/>
            <a:ext cx="3043036" cy="2430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54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5691" y="-44771"/>
            <a:ext cx="8754409" cy="528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rgbClr val="404040"/>
                </a:solidFill>
                <a:latin typeface="宋体"/>
                <a:ea typeface="黑体"/>
                <a:cs typeface="Times New Roman"/>
              </a:rPr>
              <a:t>③</a:t>
            </a:r>
            <a:r>
              <a:rPr lang="zh-CN" altLang="zh-CN" sz="2400" b="1" kern="100" dirty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根据闭合电路欧姆定律结合逐差法</a:t>
            </a:r>
            <a:r>
              <a:rPr lang="zh-CN" altLang="zh-CN" sz="2400" b="1" kern="100" dirty="0" smtClean="0">
                <a:solidFill>
                  <a:srgbClr val="404040"/>
                </a:solidFill>
                <a:latin typeface="Times New Roman"/>
                <a:ea typeface="黑体"/>
                <a:cs typeface="Times New Roman"/>
              </a:rPr>
              <a:t>可知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1747342"/>
              </p:ext>
            </p:extLst>
          </p:nvPr>
        </p:nvGraphicFramePr>
        <p:xfrm>
          <a:off x="251460" y="487363"/>
          <a:ext cx="8343900" cy="447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19" name="文档" r:id="rId4" imgW="8342329" imgH="4484712" progId="Word.Document.12">
                  <p:embed/>
                </p:oleObj>
              </mc:Choice>
              <mc:Fallback>
                <p:oleObj name="文档" r:id="rId4" imgW="8342329" imgH="448471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460" y="487363"/>
                        <a:ext cx="8343900" cy="4473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30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145691" y="43334"/>
                <a:ext cx="8754409" cy="46166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逐差法在计算中体现的主要优点是：充分利用已测得的数据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endParaRPr lang="zh-CN" altLang="zh-CN" sz="2400" kern="100" dirty="0">
                  <a:latin typeface="宋体"/>
                  <a:cs typeface="Courier New"/>
                </a:endParaRP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en-US" altLang="zh-CN" sz="2400" b="1" kern="100" dirty="0">
                    <a:solidFill>
                      <a:srgbClr val="404040"/>
                    </a:solidFill>
                    <a:latin typeface="宋体"/>
                    <a:ea typeface="黑体"/>
                    <a:cs typeface="Times New Roman"/>
                  </a:rPr>
                  <a:t>④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根据题意可知，内阻的测量值为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zh-CN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测</a:t>
                </a:r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kern="100" smtClean="0">
                            <a:solidFill>
                              <a:srgbClr val="404040"/>
                            </a:solidFill>
                            <a:latin typeface="Cambria Math"/>
                            <a:ea typeface="黑体"/>
                            <a:cs typeface="Times New Roman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U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400" b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Δ</m:t>
                        </m:r>
                        <m:r>
                          <m:rPr>
                            <m:nor/>
                          </m:rPr>
                          <a:rPr lang="en-US" altLang="zh-CN" sz="2400" b="1" i="1" kern="100">
                            <a:solidFill>
                              <a:srgbClr val="404040"/>
                            </a:solidFill>
                            <a:latin typeface="Times New Roman"/>
                            <a:ea typeface="黑体"/>
                          </a:rPr>
                          <m:t>I</m:t>
                        </m:r>
                      </m:den>
                    </m:f>
                  </m:oMath>
                </a14:m>
                <a:r>
                  <a:rPr lang="zh-CN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－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，因此，电压表的内阻、滑动变阻器的阻值对测量结果无影响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若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1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的实际值比计算值偏小，则改装后的电流表示数偏小，导致内阻测量值偏大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根据内阻测量值的表达式可知，</a:t>
                </a:r>
                <a:r>
                  <a:rPr lang="en-US" altLang="zh-CN" sz="2400" b="1" i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R</a:t>
                </a:r>
                <a:r>
                  <a:rPr lang="en-US" altLang="zh-CN" sz="2400" b="1" kern="100" baseline="-250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0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的实际值比标称值偏大，也会导致内阻测量值偏大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故选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C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、</a:t>
                </a:r>
                <a:r>
                  <a:rPr lang="en-US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D</a:t>
                </a:r>
                <a:r>
                  <a:rPr lang="en-US" altLang="zh-CN" sz="2400" b="1" kern="100" dirty="0" smtClean="0">
                    <a:solidFill>
                      <a:srgbClr val="404040"/>
                    </a:solidFill>
                    <a:latin typeface="Times New Roman"/>
                    <a:ea typeface="黑体"/>
                    <a:cs typeface="Courier New"/>
                  </a:rPr>
                  <a:t>.</a:t>
                </a:r>
              </a:p>
              <a:p>
                <a:pPr algn="just">
                  <a:lnSpc>
                    <a:spcPts val="4500"/>
                  </a:lnSpc>
                  <a:spcAft>
                    <a:spcPts val="0"/>
                  </a:spcAft>
                </a:pPr>
                <a:r>
                  <a:rPr lang="zh-CN" altLang="zh-CN" sz="2400" b="1" kern="100" dirty="0">
                    <a:solidFill>
                      <a:srgbClr val="0070C0"/>
                    </a:solidFill>
                    <a:latin typeface="Times New Roman"/>
                    <a:ea typeface="黑体"/>
                    <a:cs typeface="Times New Roman"/>
                  </a:rPr>
                  <a:t>答案</a:t>
                </a:r>
                <a:r>
                  <a:rPr lang="zh-CN" altLang="zh-CN" sz="2400" b="1" kern="100" dirty="0">
                    <a:solidFill>
                      <a:srgbClr val="404040"/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①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1.0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②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见解析图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(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其他正确连接同样给分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)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宋体"/>
                    <a:ea typeface="黑体"/>
                    <a:cs typeface="Times New Roman"/>
                  </a:rPr>
                  <a:t>③</a:t>
                </a:r>
                <a:r>
                  <a:rPr lang="en-US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Courier New"/>
                  </a:rPr>
                  <a:t>1.66</a:t>
                </a:r>
                <a:r>
                  <a:rPr lang="zh-CN" altLang="zh-CN" sz="2400" b="1" kern="100" dirty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　充分利用已测得的</a:t>
                </a:r>
                <a:r>
                  <a:rPr lang="zh-CN" altLang="zh-CN" sz="2400" b="1" kern="100" dirty="0" smtClean="0">
                    <a:solidFill>
                      <a:schemeClr val="accent6">
                        <a:lumMod val="75000"/>
                      </a:schemeClr>
                    </a:solidFill>
                    <a:latin typeface="Times New Roman"/>
                    <a:ea typeface="黑体"/>
                    <a:cs typeface="Times New Roman"/>
                  </a:rPr>
                  <a:t>数据</a:t>
                </a:r>
                <a:endParaRPr lang="zh-CN" altLang="zh-CN" sz="2400" kern="100" dirty="0">
                  <a:solidFill>
                    <a:schemeClr val="accent6">
                      <a:lumMod val="75000"/>
                    </a:schemeClr>
                  </a:solidFill>
                  <a:latin typeface="宋体"/>
                  <a:cs typeface="Courier New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91" y="43334"/>
                <a:ext cx="8754409" cy="4616648"/>
              </a:xfrm>
              <a:prstGeom prst="rect">
                <a:avLst/>
              </a:prstGeom>
              <a:blipFill rotWithShape="1">
                <a:blip r:embed="rId4"/>
                <a:stretch>
                  <a:fillRect l="-1114" r="-1045" b="-21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021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4439" y="-100166"/>
            <a:ext cx="9019677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2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.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2013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年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12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月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14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日晚上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9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点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14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分左右嫦娥三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号月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球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探测器平稳降落在月球虹湾，并在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4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分钟后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展开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太阳能电池帆板．这是中国航天器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第一次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在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地外天体成功软着陆，中国成为继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美国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、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前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苏联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之后第三个实现月面软着陆的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国家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．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太阳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能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电池在有光照时，可以将光能转化为电能，在没有光照时，可以视为一个电学器件，如图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15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所示．某实验小组用测绘小灯泡伏安特性曲线的实验方法，探究一个太阳能电池在没有光照时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没有储存电能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的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特性．所用的器材包括：太阳能电池，电源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E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，电流表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A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，电压表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，滑动变阻器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R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，开关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S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及导线若干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．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</p:txBody>
      </p:sp>
      <p:pic>
        <p:nvPicPr>
          <p:cNvPr id="125954" name="Picture 2" descr="C38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59874"/>
            <a:ext cx="2341436" cy="1785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298570" y="2011040"/>
            <a:ext cx="801822" cy="545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15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891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79512" y="197514"/>
            <a:ext cx="87544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为了达到上述目的，应选用图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16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中的哪个电路图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________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甲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乙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．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宋体"/>
              <a:ea typeface="黑体" pitchFamily="49" charset="-122"/>
              <a:cs typeface="Courier New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endParaRPr lang="en-US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ctr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16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宋体"/>
              <a:ea typeface="黑体" pitchFamily="49" charset="-122"/>
              <a:cs typeface="Courier New"/>
            </a:endParaRPr>
          </a:p>
        </p:txBody>
      </p:sp>
      <p:pic>
        <p:nvPicPr>
          <p:cNvPr id="126978" name="Picture 2" descr="C38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50" y="1326134"/>
            <a:ext cx="4230332" cy="29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7462330" y="267494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Times New Roman"/>
              </a:rPr>
              <a:t>甲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02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87132" y="134977"/>
            <a:ext cx="8754409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该实验小组根据实验得到的数据，描点绘出了如图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17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的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图象．由图可知，当电压小于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2.00 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时，太阳能电池的电阻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________(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填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很大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或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很小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；当电压为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2.80 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时，太阳能电池的电阻约为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________ Ω.(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保留两位有效数字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宋体"/>
              <a:ea typeface="黑体" pitchFamily="49" charset="-122"/>
              <a:cs typeface="Courier New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02225" y="4486349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17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</p:txBody>
      </p:sp>
      <p:pic>
        <p:nvPicPr>
          <p:cNvPr id="128002" name="Picture 2" descr="C38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700" y="2244984"/>
            <a:ext cx="2666452" cy="2214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67544" y="124598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Times New Roman"/>
              </a:rPr>
              <a:t>很大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2411760" y="1750045"/>
            <a:ext cx="1598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1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Courier New"/>
              </a:rPr>
              <a:t>1.0</a:t>
            </a:r>
            <a:r>
              <a:rPr lang="en-US" altLang="zh-CN" sz="2400" b="1" kern="100" dirty="0">
                <a:solidFill>
                  <a:srgbClr val="F79646">
                    <a:lumMod val="75000"/>
                  </a:srgb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en-US" altLang="zh-CN" sz="2400" b="1" kern="100" baseline="300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Courier New"/>
              </a:rPr>
              <a:t>3</a:t>
            </a:r>
            <a:r>
              <a:rPr lang="zh-CN" altLang="zh-CN" sz="2400" b="1" kern="100" dirty="0">
                <a:solidFill>
                  <a:srgbClr val="F79646">
                    <a:lumMod val="75000"/>
                  </a:srgbClr>
                </a:solidFill>
                <a:latin typeface="Times New Roman"/>
                <a:ea typeface="黑体" pitchFamily="49" charset="-122"/>
                <a:cs typeface="Times New Roman"/>
              </a:rPr>
              <a:t>　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924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87132" y="-20538"/>
            <a:ext cx="8754409" cy="27415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Aft>
                <a:spcPts val="0"/>
              </a:spcAft>
            </a:pP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该实验小组在另一实验中先用一强光照射太阳能电池，并用如图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18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电路调节滑动变阻器，通过测量得到该电池的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a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.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再减小实验中光的强度，用一弱光重复实验，测得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b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，如图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19.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当滑动变阻器的电阻为某值时，若曲线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a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的路端电压为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1.5 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，则滑动变阻器的测量电阻为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________ Ω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b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外电路消耗的电功率为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________ W(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计算结果保留两位有效数字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．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宋体"/>
              <a:ea typeface="黑体" pitchFamily="49" charset="-122"/>
              <a:cs typeface="Courier New"/>
            </a:endParaRPr>
          </a:p>
        </p:txBody>
      </p:sp>
      <p:pic>
        <p:nvPicPr>
          <p:cNvPr id="129026" name="Picture 2" descr="c38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468" y="2715766"/>
            <a:ext cx="2213436" cy="2001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027" name="Picture 3" descr="c38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855" y="2734857"/>
            <a:ext cx="2960759" cy="194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2258009" y="4667602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18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76056" y="4659982"/>
            <a:ext cx="8018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kern="1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19</a:t>
            </a:r>
            <a:endParaRPr lang="zh-CN" altLang="zh-CN" sz="2400" b="1" kern="100" dirty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4223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82087" y="31914"/>
            <a:ext cx="8754409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解析</a:t>
            </a:r>
            <a:r>
              <a:rPr lang="zh-CN" altLang="zh-CN" sz="2400" b="1" kern="100" dirty="0">
                <a:latin typeface="Times New Roman"/>
                <a:ea typeface="黑体" pitchFamily="49" charset="-122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a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的路端电压为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en-US" altLang="zh-CN" sz="2400" b="1" kern="100" baseline="-25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1.5 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时电路中电流为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en-US" altLang="zh-CN" sz="2400" b="1" kern="100" baseline="-25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</a:t>
            </a:r>
            <a:r>
              <a:rPr lang="zh-CN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endParaRPr lang="en-US" altLang="zh-CN" sz="2400" b="1" kern="1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/>
              <a:ea typeface="黑体" pitchFamily="49" charset="-122"/>
              <a:cs typeface="Times New Roman"/>
            </a:endParaRP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210 </a:t>
            </a:r>
            <a:r>
              <a:rPr lang="en-US" altLang="zh-CN" sz="24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μA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，即为强光照射时的工作点，连接该点和坐标原点，此直线为此时对应的外电路电阻的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图线，测量电阻为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R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≈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7.1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en-US" altLang="zh-CN" sz="2400" b="1" kern="100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3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 Ω.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此直线和曲线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b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的交点为弱光照射时的工作点，电流和电压分别为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I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97μA 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、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0.7 V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，则外电路消耗功率为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P</a:t>
            </a:r>
            <a:r>
              <a:rPr lang="zh-CN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＝</a:t>
            </a:r>
            <a:r>
              <a:rPr lang="en-US" altLang="zh-CN" sz="2400" b="1" i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UI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≈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6.8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zh-CN" altLang="zh-CN" sz="2400" b="1" kern="100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kern="100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5</a:t>
            </a:r>
            <a:r>
              <a:rPr lang="en-US" altLang="zh-CN" sz="2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 W</a:t>
            </a:r>
            <a:r>
              <a:rPr lang="en-US" altLang="zh-CN" sz="2400" b="1" kern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.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70C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latin typeface="Times New Roman"/>
                <a:ea typeface="黑体" pitchFamily="49" charset="-122"/>
                <a:cs typeface="Times New Roman"/>
              </a:rPr>
              <a:t>　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 7.1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en-US" altLang="zh-CN" sz="2400" b="1" kern="100" baseline="300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3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(7.0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7.2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en-US" altLang="zh-CN" sz="2400" b="1" kern="100" baseline="30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3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均可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6.8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zh-CN" altLang="zh-CN" sz="2400" b="1" kern="100" baseline="30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kern="100" baseline="30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5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(6.7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～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6.9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宋体"/>
                <a:ea typeface="黑体" pitchFamily="49" charset="-122"/>
                <a:cs typeface="Times New Roman"/>
              </a:rPr>
              <a:t>×</a:t>
            </a:r>
            <a:r>
              <a:rPr lang="en-US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10</a:t>
            </a:r>
            <a:r>
              <a:rPr lang="zh-CN" altLang="zh-CN" sz="2400" b="1" kern="100" baseline="300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－</a:t>
            </a:r>
            <a:r>
              <a:rPr lang="en-US" altLang="zh-CN" sz="2400" b="1" kern="100" baseline="300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5</a:t>
            </a:r>
          </a:p>
          <a:p>
            <a:pPr algn="just">
              <a:lnSpc>
                <a:spcPts val="4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均</a:t>
            </a:r>
            <a:r>
              <a:rPr lang="zh-CN" altLang="zh-CN" sz="2400" b="1" kern="100" dirty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Times New Roman"/>
              </a:rPr>
              <a:t>可</a:t>
            </a:r>
            <a:r>
              <a:rPr lang="en-US" altLang="zh-CN" sz="2400" b="1" kern="100" dirty="0" smtClean="0">
                <a:solidFill>
                  <a:schemeClr val="accent6">
                    <a:lumMod val="75000"/>
                  </a:schemeClr>
                </a:solidFill>
                <a:latin typeface="Times New Roman"/>
                <a:ea typeface="黑体" pitchFamily="49" charset="-122"/>
                <a:cs typeface="Courier New"/>
              </a:rPr>
              <a:t>)</a:t>
            </a:r>
          </a:p>
        </p:txBody>
      </p:sp>
      <p:pic>
        <p:nvPicPr>
          <p:cNvPr id="9" name="图片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8084" y="4443958"/>
            <a:ext cx="536404" cy="5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5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ChangeArrowheads="1"/>
          </p:cNvSpPr>
          <p:nvPr/>
        </p:nvSpPr>
        <p:spPr bwMode="gray">
          <a:xfrm>
            <a:off x="0" y="1661658"/>
            <a:ext cx="9144000" cy="166688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lIns="68544" tIns="34272" rIns="68544" bIns="34272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8774" y="1851670"/>
            <a:ext cx="2952328" cy="1069513"/>
          </a:xfrm>
          <a:prstGeom prst="rect">
            <a:avLst/>
          </a:prstGeom>
        </p:spPr>
        <p:txBody>
          <a:bodyPr wrap="square" lIns="68570" tIns="34285" rIns="68570" bIns="34285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55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55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095153" y="3094856"/>
            <a:ext cx="4104456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更多精彩内容请登录：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标题 1">
            <a:hlinkClick r:id="rId2"/>
          </p:cNvPr>
          <p:cNvSpPr txBox="1">
            <a:spLocks/>
          </p:cNvSpPr>
          <p:nvPr/>
        </p:nvSpPr>
        <p:spPr>
          <a:xfrm>
            <a:off x="4422651" y="3089523"/>
            <a:ext cx="2976711" cy="911246"/>
          </a:xfrm>
          <a:prstGeom prst="rect">
            <a:avLst/>
          </a:prstGeom>
        </p:spPr>
        <p:txBody>
          <a:bodyPr vert="horz" lIns="68572" tIns="34286" rIns="68572" bIns="34286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0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www.91taoke.com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5032</TotalTime>
  <Words>2952</Words>
  <Application>Microsoft Office PowerPoint</Application>
  <PresentationFormat>全屏显示(16:9)</PresentationFormat>
  <Paragraphs>298</Paragraphs>
  <Slides>44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46" baseType="lpstr">
      <vt:lpstr>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user</cp:lastModifiedBy>
  <cp:revision>595</cp:revision>
  <dcterms:modified xsi:type="dcterms:W3CDTF">2014-11-15T00:18:24Z</dcterms:modified>
</cp:coreProperties>
</file>