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59" r:id="rId4"/>
    <p:sldId id="257" r:id="rId5"/>
    <p:sldId id="267" r:id="rId6"/>
    <p:sldId id="261" r:id="rId7"/>
    <p:sldId id="262" r:id="rId8"/>
    <p:sldId id="260" r:id="rId9"/>
    <p:sldId id="263" r:id="rId10"/>
    <p:sldId id="264" r:id="rId11"/>
    <p:sldId id="265" r:id="rId12"/>
    <p:sldId id="268" r:id="rId13"/>
    <p:sldId id="273" r:id="rId14"/>
    <p:sldId id="272" r:id="rId15"/>
    <p:sldId id="271" r:id="rId16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4" d="100"/>
          <a:sy n="64" d="100"/>
        </p:scale>
        <p:origin x="13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8DDB0A-9CC6-4DCC-8719-32E5C5775B02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C4F9849-135D-4031-A61D-8B254F8E04F4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7EBB99-719C-4750-BF74-40CB4124C08F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E100DAC-4C1B-4B4B-A1E6-6BE83731D56C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0E9ED43-32AB-4CAA-8735-7D2D63860423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A41E19-E724-4C2A-84F5-C7F027A27BDE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4910853-990B-46CE-897E-3DC77A5A1B2E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9C5CF4-5019-471D-87AE-2EBA0AD6776F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F5CA71-5973-4937-A778-2C21D529CCEF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09E38C8-A7D4-48FA-B539-4D9BBF5D541B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9582DC4-2A54-48E3-9225-7E8EE8931C59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58F042E-E372-443A-AC5F-1D766E11C666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FB7BFA2-2173-41F3-9D86-C8AB0684BD4E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numCol="1" compatLnSpc="1">
            <a:noAutofit/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400" b="0" i="0" u="none" baseline="0" noProof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323AAA2-580E-41FA-8992-A22F36DFDE00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/>
          <a:ea typeface="宋体" panose="02010600030101010101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12.xml"/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WordArt 2"/>
          <p:cNvSpPr>
            <a:spLocks noTextEdit="1"/>
          </p:cNvSpPr>
          <p:nvPr/>
        </p:nvSpPr>
        <p:spPr>
          <a:xfrm>
            <a:off x="1547813" y="1052513"/>
            <a:ext cx="6192837" cy="2374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  <a:solidFill>
                  <a:srgbClr val="FFFF99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历史唯物主义</a:t>
            </a:r>
            <a:endParaRPr lang="zh-CN" altLang="en-US" sz="3600" b="1"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  <a:solidFill>
                <a:srgbClr val="FFFF99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0" y="4816475"/>
            <a:ext cx="9144000" cy="2041525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0" cap="none" spc="0" normalizeH="0" baseline="0" noProof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隶书" pitchFamily="49" charset="-122"/>
                <a:cs typeface="+mn-ea"/>
              </a:rPr>
              <a:t>        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本单元的核心问题是在如何正确看待周围世界的基础上，形成正确的世界观、人生观和价值观，为正确地认识世界和改造世界服务。可以说本单元是全书的逻辑终点。</a:t>
            </a:r>
            <a:endParaRPr kumimoji="0" lang="zh-CN" altLang="en-US" sz="3200" b="1" i="0" u="none" strike="noStrike" kern="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4"/>
          <p:cNvSpPr/>
          <p:nvPr/>
        </p:nvSpPr>
        <p:spPr>
          <a:xfrm>
            <a:off x="1219200" y="457200"/>
            <a:ext cx="6677025" cy="762000"/>
          </a:xfrm>
          <a:prstGeom prst="rect">
            <a:avLst/>
          </a:prstGeom>
          <a:solidFill>
            <a:srgbClr val="666699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本单元的内容结构</a:t>
            </a:r>
            <a:endParaRPr lang="zh-CN" altLang="en-US" sz="4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Text Box 6"/>
          <p:cNvSpPr/>
          <p:nvPr/>
        </p:nvSpPr>
        <p:spPr>
          <a:xfrm>
            <a:off x="611188" y="1484313"/>
            <a:ext cx="5040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课　　历史观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88" name="Text Box 7"/>
          <p:cNvSpPr/>
          <p:nvPr/>
        </p:nvSpPr>
        <p:spPr>
          <a:xfrm>
            <a:off x="1835150" y="3068638"/>
            <a:ext cx="5040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课　　价值观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89" name="Text Box 8"/>
          <p:cNvSpPr/>
          <p:nvPr/>
        </p:nvSpPr>
        <p:spPr>
          <a:xfrm>
            <a:off x="3203575" y="4797425"/>
            <a:ext cx="5040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综合探究　　人生观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8" name="Text Box 9"/>
          <p:cNvSpPr/>
          <p:nvPr/>
        </p:nvSpPr>
        <p:spPr>
          <a:xfrm>
            <a:off x="1403350" y="2205038"/>
            <a:ext cx="6697663" cy="70167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如何理解社会生活的本质</a:t>
            </a:r>
            <a:endParaRPr lang="zh-CN" altLang="en-US" sz="4000" b="1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079" name="Text Box 10"/>
          <p:cNvSpPr/>
          <p:nvPr/>
        </p:nvSpPr>
        <p:spPr>
          <a:xfrm>
            <a:off x="1403350" y="3860800"/>
            <a:ext cx="6697663" cy="70167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如何树立正确的价值观</a:t>
            </a:r>
            <a:endParaRPr lang="zh-CN" altLang="en-US" sz="4000" b="1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080" name="Text Box 11"/>
          <p:cNvSpPr/>
          <p:nvPr/>
        </p:nvSpPr>
        <p:spPr>
          <a:xfrm>
            <a:off x="1476375" y="5516563"/>
            <a:ext cx="6697663" cy="70167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如何树立正确的人生观</a:t>
            </a:r>
            <a:endParaRPr lang="zh-CN" altLang="en-US" sz="4000" b="1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9" grpId="0"/>
      <p:bldP spid="30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/>
          <p:nvPr/>
        </p:nvSpPr>
        <p:spPr>
          <a:xfrm>
            <a:off x="304800" y="2590800"/>
            <a:ext cx="1042988" cy="579438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马哲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9" name="AutoShape 3"/>
          <p:cNvSpPr/>
          <p:nvPr/>
        </p:nvSpPr>
        <p:spPr>
          <a:xfrm>
            <a:off x="1524000" y="2133600"/>
            <a:ext cx="215900" cy="1512888"/>
          </a:xfrm>
          <a:prstGeom prst="leftBrace">
            <a:avLst>
              <a:gd name="adj1" fmla="val 5839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 eaLnBrk="1" hangingPunct="1"/>
            <a:endParaRPr lang="zh-CN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4100" name="Text Box 4"/>
          <p:cNvSpPr/>
          <p:nvPr/>
        </p:nvSpPr>
        <p:spPr>
          <a:xfrm>
            <a:off x="1905000" y="1752600"/>
            <a:ext cx="2663825" cy="579438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辩证唯物主义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1" name="Text Box 5"/>
          <p:cNvSpPr/>
          <p:nvPr/>
        </p:nvSpPr>
        <p:spPr>
          <a:xfrm>
            <a:off x="1828800" y="3429000"/>
            <a:ext cx="2665413" cy="579438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历史唯物主义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2" name="AutoShape 6"/>
          <p:cNvSpPr/>
          <p:nvPr/>
        </p:nvSpPr>
        <p:spPr>
          <a:xfrm>
            <a:off x="4648200" y="1371600"/>
            <a:ext cx="215900" cy="1368425"/>
          </a:xfrm>
          <a:prstGeom prst="leftBrace">
            <a:avLst>
              <a:gd name="adj1" fmla="val 5281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103" name="Text Box 7"/>
          <p:cNvSpPr/>
          <p:nvPr/>
        </p:nvSpPr>
        <p:spPr>
          <a:xfrm>
            <a:off x="4953000" y="1143000"/>
            <a:ext cx="36004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辩证唯物论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(4,5)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4" name="Text Box 8"/>
          <p:cNvSpPr/>
          <p:nvPr/>
        </p:nvSpPr>
        <p:spPr>
          <a:xfrm>
            <a:off x="5029200" y="2438400"/>
            <a:ext cx="3816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唯物辩证法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(7,8,9,10)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5" name="Text Box 9"/>
          <p:cNvSpPr/>
          <p:nvPr/>
        </p:nvSpPr>
        <p:spPr>
          <a:xfrm>
            <a:off x="5029200" y="1828800"/>
            <a:ext cx="30241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认识论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(6)</a:t>
            </a:r>
            <a:endParaRPr lang="en-US" altLang="zh-CN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6" name="Text Box 11"/>
          <p:cNvSpPr/>
          <p:nvPr/>
        </p:nvSpPr>
        <p:spPr>
          <a:xfrm>
            <a:off x="4572000" y="3124200"/>
            <a:ext cx="4876800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hlinkClick r:id="rId1" action="ppaction://hlinksldjump"/>
              </a:rPr>
              <a:t>历史观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hlinkClick r:id="" action="ppaction://noaction"/>
              </a:rPr>
              <a:t>价值观、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人生观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7" name="Text Box 12"/>
          <p:cNvSpPr txBox="1">
            <a:spLocks noChangeArrowheads="1"/>
          </p:cNvSpPr>
          <p:nvPr/>
        </p:nvSpPr>
        <p:spPr bwMode="auto">
          <a:xfrm>
            <a:off x="1752600" y="5181600"/>
            <a:ext cx="648017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（唯物辩证的历史观</a:t>
            </a:r>
            <a:r>
              <a:rPr kumimoji="0" lang="en-US" altLang="zh-CN" sz="2800" b="1" i="0" u="none" strike="noStrike" kern="0" cap="none" spc="0" normalizeH="0" baseline="0" noProof="1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--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唯物史观）</a:t>
            </a:r>
            <a:endParaRPr kumimoji="0" lang="zh-CN" altLang="en-US" sz="2800" b="1" i="0" u="none" strike="noStrike" kern="0" cap="none" spc="0" normalizeH="0" baseline="0" noProof="1">
              <a:ln>
                <a:noFill/>
              </a:ln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7420" name="Rectangle 13"/>
          <p:cNvSpPr/>
          <p:nvPr/>
        </p:nvSpPr>
        <p:spPr>
          <a:xfrm>
            <a:off x="1905000" y="2438400"/>
            <a:ext cx="274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（整个世界）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21" name="Rectangle 14"/>
          <p:cNvSpPr/>
          <p:nvPr/>
        </p:nvSpPr>
        <p:spPr>
          <a:xfrm>
            <a:off x="1981200" y="4191000"/>
            <a:ext cx="2362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（人类社会）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422" name="AutoShape 14"/>
          <p:cNvSpPr/>
          <p:nvPr/>
        </p:nvSpPr>
        <p:spPr>
          <a:xfrm>
            <a:off x="4495800" y="3429000"/>
            <a:ext cx="76200" cy="1295400"/>
          </a:xfrm>
          <a:prstGeom prst="leftBrace">
            <a:avLst>
              <a:gd name="adj1" fmla="val 14166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23" name="Oval 15"/>
          <p:cNvSpPr/>
          <p:nvPr/>
        </p:nvSpPr>
        <p:spPr>
          <a:xfrm>
            <a:off x="8153400" y="6172200"/>
            <a:ext cx="609600" cy="3810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  <p:bldP spid="4103" grpId="0"/>
      <p:bldP spid="4104" grpId="0"/>
      <p:bldP spid="4105" grpId="0"/>
      <p:bldP spid="4106" grpId="0"/>
      <p:bldP spid="410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4"/>
          <p:cNvSpPr/>
          <p:nvPr/>
        </p:nvSpPr>
        <p:spPr>
          <a:xfrm>
            <a:off x="228600" y="2743200"/>
            <a:ext cx="6858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历史观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8435" name="AutoShape 5"/>
          <p:cNvSpPr/>
          <p:nvPr/>
        </p:nvSpPr>
        <p:spPr>
          <a:xfrm>
            <a:off x="609600" y="533400"/>
            <a:ext cx="228600" cy="6019800"/>
          </a:xfrm>
          <a:prstGeom prst="leftBrace">
            <a:avLst>
              <a:gd name="adj1" fmla="val 219322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6" name="Rectangle 7"/>
          <p:cNvSpPr/>
          <p:nvPr/>
        </p:nvSpPr>
        <p:spPr>
          <a:xfrm>
            <a:off x="762000" y="533400"/>
            <a:ext cx="1795463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CC0000"/>
                </a:solidFill>
                <a:latin typeface="Arial" panose="020B0604020202020204" pitchFamily="34" charset="0"/>
              </a:rPr>
              <a:t>社会发展的规律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37" name="AutoShape 8"/>
          <p:cNvSpPr/>
          <p:nvPr/>
        </p:nvSpPr>
        <p:spPr>
          <a:xfrm>
            <a:off x="2438400" y="304800"/>
            <a:ext cx="152400" cy="1752600"/>
          </a:xfrm>
          <a:prstGeom prst="leftBrace">
            <a:avLst>
              <a:gd name="adj1" fmla="val 9578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8" name="Rectangle 9"/>
          <p:cNvSpPr/>
          <p:nvPr/>
        </p:nvSpPr>
        <p:spPr>
          <a:xfrm>
            <a:off x="2514600" y="228600"/>
            <a:ext cx="3429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000" b="1" dirty="0">
                <a:latin typeface="Arial" panose="020B0604020202020204" pitchFamily="34" charset="0"/>
                <a:hlinkClick r:id="rId1" action="ppaction://hlinksldjump"/>
              </a:rPr>
              <a:t>社会存在与社会意识的辩证关系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sp>
        <p:nvSpPr>
          <p:cNvPr id="18439" name="AutoShape 10"/>
          <p:cNvSpPr/>
          <p:nvPr/>
        </p:nvSpPr>
        <p:spPr>
          <a:xfrm>
            <a:off x="6400800" y="152400"/>
            <a:ext cx="76200" cy="685800"/>
          </a:xfrm>
          <a:prstGeom prst="leftBrace">
            <a:avLst>
              <a:gd name="adj1" fmla="val 7500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40" name="Text Box 11"/>
          <p:cNvSpPr/>
          <p:nvPr/>
        </p:nvSpPr>
        <p:spPr>
          <a:xfrm>
            <a:off x="6477000" y="152400"/>
            <a:ext cx="1905000" cy="703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含义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辩证关系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41" name="Text Box 12"/>
          <p:cNvSpPr/>
          <p:nvPr/>
        </p:nvSpPr>
        <p:spPr>
          <a:xfrm>
            <a:off x="2514600" y="1447800"/>
            <a:ext cx="25908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</a:rPr>
              <a:t>社会基本矛盾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sp>
        <p:nvSpPr>
          <p:cNvPr id="18442" name="AutoShape 13"/>
          <p:cNvSpPr/>
          <p:nvPr/>
        </p:nvSpPr>
        <p:spPr>
          <a:xfrm>
            <a:off x="4114800" y="1143000"/>
            <a:ext cx="76200" cy="2057400"/>
          </a:xfrm>
          <a:prstGeom prst="leftBrace">
            <a:avLst>
              <a:gd name="adj1" fmla="val 22500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43" name="Text Box 14"/>
          <p:cNvSpPr/>
          <p:nvPr/>
        </p:nvSpPr>
        <p:spPr>
          <a:xfrm>
            <a:off x="4648200" y="1143000"/>
            <a:ext cx="2895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hlinkClick r:id="rId2" action="ppaction://hlinksldjump"/>
              </a:rPr>
              <a:t>生产力           </a:t>
            </a:r>
            <a:r>
              <a:rPr lang="zh-CN" altLang="en-US" b="1" dirty="0">
                <a:latin typeface="Arial" panose="020B0604020202020204" pitchFamily="34" charset="0"/>
              </a:rPr>
              <a:t>生产关系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cxnSp>
        <p:nvCxnSpPr>
          <p:cNvPr id="18444" name="Line 15"/>
          <p:cNvCxnSpPr/>
          <p:nvPr/>
        </p:nvCxnSpPr>
        <p:spPr>
          <a:xfrm>
            <a:off x="5486400" y="12954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cxnSp>
        <p:nvCxnSpPr>
          <p:cNvPr id="18445" name="Line 16"/>
          <p:cNvCxnSpPr/>
          <p:nvPr/>
        </p:nvCxnSpPr>
        <p:spPr>
          <a:xfrm flipH="1">
            <a:off x="5410200" y="1371600"/>
            <a:ext cx="685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46" name="Text Box 17"/>
          <p:cNvSpPr/>
          <p:nvPr/>
        </p:nvSpPr>
        <p:spPr>
          <a:xfrm>
            <a:off x="5334000" y="1066800"/>
            <a:ext cx="99060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solidFill>
                  <a:srgbClr val="CC0000"/>
                </a:solidFill>
                <a:latin typeface="Arial" panose="020B0604020202020204" pitchFamily="34" charset="0"/>
              </a:rPr>
              <a:t>决定</a:t>
            </a:r>
            <a:endParaRPr lang="zh-CN" altLang="en-US" sz="1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47" name="AutoShape 18"/>
          <p:cNvSpPr/>
          <p:nvPr/>
        </p:nvSpPr>
        <p:spPr>
          <a:xfrm>
            <a:off x="7010400" y="990600"/>
            <a:ext cx="76200" cy="838200"/>
          </a:xfrm>
          <a:prstGeom prst="leftBrace">
            <a:avLst>
              <a:gd name="adj1" fmla="val 916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48" name="Text Box 19"/>
          <p:cNvSpPr/>
          <p:nvPr/>
        </p:nvSpPr>
        <p:spPr>
          <a:xfrm>
            <a:off x="7086600" y="914400"/>
            <a:ext cx="1905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200" b="1" dirty="0">
                <a:latin typeface="Arial" panose="020B0604020202020204" pitchFamily="34" charset="0"/>
              </a:rPr>
              <a:t>生产力的性质决定生产关系的性质、水平</a:t>
            </a:r>
            <a:endParaRPr lang="zh-CN" altLang="en-US" sz="12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200" b="1" dirty="0">
                <a:latin typeface="Arial" panose="020B0604020202020204" pitchFamily="34" charset="0"/>
              </a:rPr>
              <a:t>生产力的发展决定生产关系的变革</a:t>
            </a:r>
            <a:endParaRPr lang="zh-CN" altLang="en-US" sz="1200" b="1" dirty="0">
              <a:latin typeface="Arial" panose="020B0604020202020204" pitchFamily="34" charset="0"/>
            </a:endParaRPr>
          </a:p>
        </p:txBody>
      </p:sp>
      <p:sp>
        <p:nvSpPr>
          <p:cNvPr id="18449" name="AutoShape 20"/>
          <p:cNvSpPr/>
          <p:nvPr/>
        </p:nvSpPr>
        <p:spPr>
          <a:xfrm>
            <a:off x="4648200" y="1143000"/>
            <a:ext cx="76200" cy="381000"/>
          </a:xfrm>
          <a:prstGeom prst="rightBrace">
            <a:avLst>
              <a:gd name="adj1" fmla="val 416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algn="ctr" eaLnBrk="1" hangingPunct="1"/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8450" name="Text Box 21"/>
          <p:cNvSpPr/>
          <p:nvPr/>
        </p:nvSpPr>
        <p:spPr>
          <a:xfrm>
            <a:off x="4191000" y="10668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200" b="1" dirty="0">
                <a:latin typeface="Arial" panose="020B0604020202020204" pitchFamily="34" charset="0"/>
              </a:rPr>
              <a:t>阻碍推动</a:t>
            </a:r>
            <a:endParaRPr lang="zh-CN" altLang="en-US" sz="1200" b="1" dirty="0">
              <a:latin typeface="Arial" panose="020B0604020202020204" pitchFamily="34" charset="0"/>
            </a:endParaRPr>
          </a:p>
        </p:txBody>
      </p:sp>
      <p:sp>
        <p:nvSpPr>
          <p:cNvPr id="18451" name="Text Box 22"/>
          <p:cNvSpPr/>
          <p:nvPr/>
        </p:nvSpPr>
        <p:spPr>
          <a:xfrm>
            <a:off x="5334000" y="1371600"/>
            <a:ext cx="1066800" cy="27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200" b="1" dirty="0">
                <a:solidFill>
                  <a:srgbClr val="CC0000"/>
                </a:solidFill>
                <a:latin typeface="Arial" panose="020B0604020202020204" pitchFamily="34" charset="0"/>
              </a:rPr>
              <a:t>反作用</a:t>
            </a:r>
            <a:endParaRPr lang="zh-CN" altLang="en-US" sz="12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cxnSp>
        <p:nvCxnSpPr>
          <p:cNvPr id="18452" name="Line 23"/>
          <p:cNvCxnSpPr/>
          <p:nvPr/>
        </p:nvCxnSpPr>
        <p:spPr>
          <a:xfrm flipH="1">
            <a:off x="6400800" y="1447800"/>
            <a:ext cx="0" cy="838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53" name="Text Box 24"/>
          <p:cNvSpPr/>
          <p:nvPr/>
        </p:nvSpPr>
        <p:spPr>
          <a:xfrm>
            <a:off x="6019800" y="1752600"/>
            <a:ext cx="396875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solidFill>
                  <a:srgbClr val="CC0000"/>
                </a:solidFill>
                <a:latin typeface="Arial" panose="020B0604020202020204" pitchFamily="34" charset="0"/>
              </a:rPr>
              <a:t>总和</a:t>
            </a:r>
            <a:endParaRPr lang="zh-CN" altLang="en-US" sz="16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54" name="Text Box 25"/>
          <p:cNvSpPr/>
          <p:nvPr/>
        </p:nvSpPr>
        <p:spPr>
          <a:xfrm>
            <a:off x="5791200" y="2438400"/>
            <a:ext cx="2667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hlinkClick r:id="rId3" action="ppaction://hlinksldjump"/>
              </a:rPr>
              <a:t>经济基础         </a:t>
            </a:r>
            <a:r>
              <a:rPr lang="zh-CN" altLang="en-US" b="1" dirty="0">
                <a:latin typeface="Arial" panose="020B0604020202020204" pitchFamily="34" charset="0"/>
              </a:rPr>
              <a:t>上层建筑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cxnSp>
        <p:nvCxnSpPr>
          <p:cNvPr id="18455" name="Line 26"/>
          <p:cNvCxnSpPr/>
          <p:nvPr/>
        </p:nvCxnSpPr>
        <p:spPr>
          <a:xfrm>
            <a:off x="6858000" y="25908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cxnSp>
        <p:nvCxnSpPr>
          <p:cNvPr id="18456" name="Line 27"/>
          <p:cNvCxnSpPr/>
          <p:nvPr/>
        </p:nvCxnSpPr>
        <p:spPr>
          <a:xfrm flipH="1">
            <a:off x="6858000" y="2667000"/>
            <a:ext cx="533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57" name="Text Box 28"/>
          <p:cNvSpPr/>
          <p:nvPr/>
        </p:nvSpPr>
        <p:spPr>
          <a:xfrm>
            <a:off x="6781800" y="2286000"/>
            <a:ext cx="68580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solidFill>
                  <a:srgbClr val="CC0000"/>
                </a:solidFill>
                <a:latin typeface="Arial" panose="020B0604020202020204" pitchFamily="34" charset="0"/>
              </a:rPr>
              <a:t>决定</a:t>
            </a:r>
            <a:endParaRPr lang="zh-CN" altLang="en-US" sz="1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58" name="Text Box 29"/>
          <p:cNvSpPr/>
          <p:nvPr/>
        </p:nvSpPr>
        <p:spPr>
          <a:xfrm>
            <a:off x="6781800" y="2667000"/>
            <a:ext cx="137160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solidFill>
                  <a:srgbClr val="CC0000"/>
                </a:solidFill>
                <a:latin typeface="Arial" panose="020B0604020202020204" pitchFamily="34" charset="0"/>
              </a:rPr>
              <a:t>反作用</a:t>
            </a:r>
            <a:endParaRPr lang="zh-CN" altLang="en-US" sz="1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59" name="AutoShape 30"/>
          <p:cNvSpPr/>
          <p:nvPr/>
        </p:nvSpPr>
        <p:spPr>
          <a:xfrm>
            <a:off x="8382000" y="2133600"/>
            <a:ext cx="76200" cy="1143000"/>
          </a:xfrm>
          <a:prstGeom prst="leftBrace">
            <a:avLst>
              <a:gd name="adj1" fmla="val 12500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0" name="Text Box 31"/>
          <p:cNvSpPr/>
          <p:nvPr/>
        </p:nvSpPr>
        <p:spPr>
          <a:xfrm>
            <a:off x="8382000" y="2133600"/>
            <a:ext cx="685800" cy="1069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产生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性质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发展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61" name="AutoShape 32"/>
          <p:cNvSpPr/>
          <p:nvPr/>
        </p:nvSpPr>
        <p:spPr>
          <a:xfrm>
            <a:off x="5791200" y="2057400"/>
            <a:ext cx="76200" cy="1143000"/>
          </a:xfrm>
          <a:prstGeom prst="rightBrace">
            <a:avLst>
              <a:gd name="adj1" fmla="val 12500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62" name="Text Box 33"/>
          <p:cNvSpPr/>
          <p:nvPr/>
        </p:nvSpPr>
        <p:spPr>
          <a:xfrm>
            <a:off x="5257800" y="1981200"/>
            <a:ext cx="60960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适合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cxnSp>
        <p:nvCxnSpPr>
          <p:cNvPr id="18463" name="Line 34"/>
          <p:cNvCxnSpPr/>
          <p:nvPr/>
        </p:nvCxnSpPr>
        <p:spPr>
          <a:xfrm flipH="1">
            <a:off x="4953000" y="213360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64" name="Text Box 35"/>
          <p:cNvSpPr/>
          <p:nvPr/>
        </p:nvSpPr>
        <p:spPr>
          <a:xfrm>
            <a:off x="4267200" y="1981200"/>
            <a:ext cx="76200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推动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65" name="Text Box 36"/>
          <p:cNvSpPr/>
          <p:nvPr/>
        </p:nvSpPr>
        <p:spPr>
          <a:xfrm>
            <a:off x="4953000" y="2590800"/>
            <a:ext cx="914400" cy="730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为先进的经济基础服务</a:t>
            </a:r>
            <a:endParaRPr lang="zh-CN" altLang="en-US" sz="1400" b="1" dirty="0">
              <a:latin typeface="Arial" panose="020B0604020202020204" pitchFamily="34" charset="0"/>
            </a:endParaRPr>
          </a:p>
        </p:txBody>
      </p:sp>
      <p:cxnSp>
        <p:nvCxnSpPr>
          <p:cNvPr id="18466" name="Line 37"/>
          <p:cNvCxnSpPr/>
          <p:nvPr/>
        </p:nvCxnSpPr>
        <p:spPr>
          <a:xfrm flipH="1">
            <a:off x="4800600" y="2895600"/>
            <a:ext cx="228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67" name="Text Box 38"/>
          <p:cNvSpPr/>
          <p:nvPr/>
        </p:nvSpPr>
        <p:spPr>
          <a:xfrm>
            <a:off x="4267200" y="2667000"/>
            <a:ext cx="609600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推动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68" name="Text Box 39"/>
          <p:cNvSpPr/>
          <p:nvPr/>
        </p:nvSpPr>
        <p:spPr>
          <a:xfrm>
            <a:off x="762000" y="3549650"/>
            <a:ext cx="1828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00"/>
                </a:solidFill>
                <a:latin typeface="Arial" panose="020B0604020202020204" pitchFamily="34" charset="0"/>
                <a:hlinkClick r:id="rId4" action="ppaction://hlinksldjump"/>
              </a:rPr>
              <a:t>社会历史发展的总趋势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69" name="AutoShape 40"/>
          <p:cNvSpPr/>
          <p:nvPr/>
        </p:nvSpPr>
        <p:spPr>
          <a:xfrm>
            <a:off x="2438400" y="3505200"/>
            <a:ext cx="152400" cy="838200"/>
          </a:xfrm>
          <a:prstGeom prst="leftBrace">
            <a:avLst>
              <a:gd name="adj1" fmla="val 45807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0" name="Text Box 41"/>
          <p:cNvSpPr/>
          <p:nvPr/>
        </p:nvSpPr>
        <p:spPr>
          <a:xfrm>
            <a:off x="2514600" y="3429000"/>
            <a:ext cx="4724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是什么？总趋势是前进的、过程是曲折的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8471" name="Text Box 42"/>
          <p:cNvSpPr/>
          <p:nvPr/>
        </p:nvSpPr>
        <p:spPr>
          <a:xfrm>
            <a:off x="2514600" y="3962400"/>
            <a:ext cx="1676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实现途径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8472" name="AutoShape 43"/>
          <p:cNvSpPr/>
          <p:nvPr/>
        </p:nvSpPr>
        <p:spPr>
          <a:xfrm>
            <a:off x="3581400" y="3886200"/>
            <a:ext cx="76200" cy="685800"/>
          </a:xfrm>
          <a:prstGeom prst="leftBrace">
            <a:avLst>
              <a:gd name="adj1" fmla="val 75000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3" name="Text Box 44"/>
          <p:cNvSpPr/>
          <p:nvPr/>
        </p:nvSpPr>
        <p:spPr>
          <a:xfrm>
            <a:off x="3581400" y="3810000"/>
            <a:ext cx="3810000" cy="703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阶级社会：阶级斗争（直接动力）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社会主义社会：改革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74" name="AutoShape 45"/>
          <p:cNvSpPr/>
          <p:nvPr/>
        </p:nvSpPr>
        <p:spPr>
          <a:xfrm>
            <a:off x="5562600" y="4191000"/>
            <a:ext cx="76200" cy="762000"/>
          </a:xfrm>
          <a:prstGeom prst="leftBrace">
            <a:avLst>
              <a:gd name="adj1" fmla="val 83287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5" name="Text Box 46"/>
          <p:cNvSpPr/>
          <p:nvPr/>
        </p:nvSpPr>
        <p:spPr>
          <a:xfrm>
            <a:off x="5562600" y="4114800"/>
            <a:ext cx="3581400" cy="942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性质：社会主义制度的自我完善和发展</a:t>
            </a:r>
            <a:endParaRPr lang="zh-CN" altLang="en-US" sz="14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根本目的：</a:t>
            </a:r>
            <a:endParaRPr lang="zh-CN" altLang="en-US" sz="14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重要性：</a:t>
            </a:r>
            <a:endParaRPr lang="zh-CN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18476" name="Text Box 47"/>
          <p:cNvSpPr/>
          <p:nvPr/>
        </p:nvSpPr>
        <p:spPr>
          <a:xfrm>
            <a:off x="838200" y="57150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00"/>
                </a:solidFill>
                <a:latin typeface="Arial" panose="020B0604020202020204" pitchFamily="34" charset="0"/>
              </a:rPr>
              <a:t>社会历史的主体：人民群众</a:t>
            </a:r>
            <a:endParaRPr lang="zh-CN" altLang="en-US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18477" name="AutoShape 48"/>
          <p:cNvSpPr/>
          <p:nvPr/>
        </p:nvSpPr>
        <p:spPr>
          <a:xfrm>
            <a:off x="2590800" y="5410200"/>
            <a:ext cx="76200" cy="1295400"/>
          </a:xfrm>
          <a:prstGeom prst="leftBrace">
            <a:avLst>
              <a:gd name="adj1" fmla="val 1416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78" name="Text Box 49"/>
          <p:cNvSpPr/>
          <p:nvPr/>
        </p:nvSpPr>
        <p:spPr>
          <a:xfrm>
            <a:off x="2667000" y="5410200"/>
            <a:ext cx="1524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含义：</a:t>
            </a:r>
            <a:r>
              <a:rPr lang="en-US" altLang="zh-CN" b="1" dirty="0">
                <a:latin typeface="Arial" panose="020B0604020202020204" pitchFamily="34" charset="0"/>
              </a:rPr>
              <a:t>P93</a:t>
            </a:r>
            <a:endParaRPr lang="en-US" altLang="zh-CN" b="1" dirty="0">
              <a:latin typeface="Arial" panose="020B0604020202020204" pitchFamily="34" charset="0"/>
            </a:endParaRPr>
          </a:p>
        </p:txBody>
      </p:sp>
      <p:sp>
        <p:nvSpPr>
          <p:cNvPr id="18479" name="Text Box 50"/>
          <p:cNvSpPr/>
          <p:nvPr/>
        </p:nvSpPr>
        <p:spPr>
          <a:xfrm>
            <a:off x="2590800" y="5943600"/>
            <a:ext cx="1219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作用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8480" name="AutoShape 51"/>
          <p:cNvSpPr/>
          <p:nvPr/>
        </p:nvSpPr>
        <p:spPr>
          <a:xfrm>
            <a:off x="3200400" y="5867400"/>
            <a:ext cx="76200" cy="838200"/>
          </a:xfrm>
          <a:prstGeom prst="leftBrace">
            <a:avLst>
              <a:gd name="adj1" fmla="val 916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81" name="Text Box 52"/>
          <p:cNvSpPr/>
          <p:nvPr/>
        </p:nvSpPr>
        <p:spPr>
          <a:xfrm>
            <a:off x="3276600" y="5715000"/>
            <a:ext cx="2895600" cy="1069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物质财富的创造者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精神财富的创造者</a:t>
            </a:r>
            <a:endParaRPr lang="zh-CN" altLang="en-US" sz="16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社会变革的决定力量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cxnSp>
        <p:nvCxnSpPr>
          <p:cNvPr id="18482" name="Line 53"/>
          <p:cNvCxnSpPr/>
          <p:nvPr/>
        </p:nvCxnSpPr>
        <p:spPr>
          <a:xfrm>
            <a:off x="5181600" y="6172200"/>
            <a:ext cx="609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triangle" w="med" len="med"/>
          </a:ln>
        </p:spPr>
      </p:cxnSp>
      <p:sp>
        <p:nvSpPr>
          <p:cNvPr id="18483" name="Text Box 54"/>
          <p:cNvSpPr/>
          <p:nvPr/>
        </p:nvSpPr>
        <p:spPr>
          <a:xfrm>
            <a:off x="5715000" y="5972175"/>
            <a:ext cx="17526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600" b="1" dirty="0">
                <a:latin typeface="Arial" panose="020B0604020202020204" pitchFamily="34" charset="0"/>
              </a:rPr>
              <a:t>方法论：群众观点 群众路线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sp>
        <p:nvSpPr>
          <p:cNvPr id="18484" name="AutoShape 55"/>
          <p:cNvSpPr/>
          <p:nvPr/>
        </p:nvSpPr>
        <p:spPr>
          <a:xfrm>
            <a:off x="7239000" y="5715000"/>
            <a:ext cx="76200" cy="990600"/>
          </a:xfrm>
          <a:prstGeom prst="leftBrace">
            <a:avLst>
              <a:gd name="adj1" fmla="val 108273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85" name="Text Box 56"/>
          <p:cNvSpPr/>
          <p:nvPr/>
        </p:nvSpPr>
        <p:spPr>
          <a:xfrm>
            <a:off x="7315200" y="5638800"/>
            <a:ext cx="1752600" cy="1262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基本内容</a:t>
            </a:r>
            <a:endParaRPr lang="zh-CN" altLang="en-US" sz="14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必要性</a:t>
            </a:r>
            <a:endParaRPr lang="zh-CN" altLang="en-US" sz="14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重要性</a:t>
            </a:r>
            <a:endParaRPr lang="zh-CN" altLang="en-US" sz="1400" b="1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地位</a:t>
            </a:r>
            <a:endParaRPr lang="zh-CN" altLang="en-US" sz="1400" b="1" dirty="0">
              <a:latin typeface="Arial" panose="020B0604020202020204" pitchFamily="34" charset="0"/>
            </a:endParaRPr>
          </a:p>
        </p:txBody>
      </p:sp>
      <p:sp>
        <p:nvSpPr>
          <p:cNvPr id="18486" name="Oval 57">
            <a:hlinkClick r:id="rId5" action="ppaction://hlinksldjump"/>
          </p:cNvPr>
          <p:cNvSpPr/>
          <p:nvPr/>
        </p:nvSpPr>
        <p:spPr>
          <a:xfrm>
            <a:off x="8686800" y="6553200"/>
            <a:ext cx="228600" cy="3048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/>
          <p:nvPr/>
        </p:nvSpPr>
        <p:spPr>
          <a:xfrm>
            <a:off x="228600" y="228600"/>
            <a:ext cx="807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、社会存在与社会意识的基本含义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Rectangle 3"/>
          <p:cNvSpPr/>
          <p:nvPr/>
        </p:nvSpPr>
        <p:spPr>
          <a:xfrm>
            <a:off x="5127625" y="685800"/>
            <a:ext cx="59055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200" b="1" dirty="0">
              <a:solidFill>
                <a:srgbClr val="3333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09600" y="1143000"/>
            <a:ext cx="8001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⑴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社会存在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  <a:cs typeface="+mn-ea"/>
              </a:rPr>
              <a:t>——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社会生活的物质方面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，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包括自然地理环境、人口因素，但主要是指物质资料的生产方式。</a:t>
            </a:r>
            <a:endParaRPr kumimoji="0" lang="zh-CN" altLang="en-US" sz="3200" b="1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09600" y="2743200"/>
            <a:ext cx="78486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⑵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社会意识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  <a:cs typeface="+mn-ea"/>
              </a:rPr>
              <a:t>——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社会生活的精神方面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，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它包括政治法律思想、艺术、道德、宗教、哲学、科学以及风俗习惯等。</a:t>
            </a:r>
            <a:r>
              <a:rPr kumimoji="0" lang="zh-CN" altLang="en-US" sz="3200" b="0" i="0" u="none" strike="noStrike" kern="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endParaRPr kumimoji="0" lang="zh-CN" altLang="en-US" sz="32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8600" y="4267200"/>
            <a:ext cx="9144000" cy="223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下列现象属于社会存在的是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(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　　     　　      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)</a:t>
            </a:r>
            <a:endParaRPr kumimoji="0" lang="en-US" altLang="zh-CN" sz="3200" b="1" i="0" u="none" strike="noStrike" kern="0" cap="none" spc="0" normalizeH="0" baseline="0" noProof="1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ea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UcPeriod"/>
              <a:defRPr/>
            </a:pP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理论 　  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B 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物质资料的生产方式　　</a:t>
            </a:r>
            <a:endParaRPr kumimoji="0" lang="en-US" altLang="zh-CN" sz="3200" b="1" i="0" u="none" strike="noStrike" kern="0" cap="none" spc="0" normalizeH="0" baseline="0" noProof="1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C 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生产关系　　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D 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生产力　　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E 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中国特色社会主义思想　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F 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自然地理环境　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G. 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文学艺术</a:t>
            </a:r>
            <a:endParaRPr kumimoji="0" lang="zh-CN" altLang="en-US" sz="3200" b="0" i="0" u="none" strike="noStrike" kern="0" cap="none" spc="0" normalizeH="0" baseline="0" noProof="1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9463" name="WordArt 7"/>
          <p:cNvSpPr>
            <a:spLocks noTextEdit="1"/>
          </p:cNvSpPr>
          <p:nvPr/>
        </p:nvSpPr>
        <p:spPr>
          <a:xfrm>
            <a:off x="5486400" y="4343400"/>
            <a:ext cx="25336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3300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5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BCDF</a:t>
            </a:r>
            <a:endParaRPr lang="zh-CN" altLang="en-US" sz="3600" b="1">
              <a:ln w="9525" cap="flat" cmpd="sng">
                <a:solidFill>
                  <a:srgbClr val="FF3300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5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152" name="AutoShape 8"/>
          <p:cNvSpPr/>
          <p:nvPr/>
        </p:nvSpPr>
        <p:spPr>
          <a:xfrm>
            <a:off x="4159250" y="979488"/>
            <a:ext cx="4984750" cy="1717675"/>
          </a:xfrm>
          <a:prstGeom prst="wedgeRoundRectCallout">
            <a:avLst>
              <a:gd name="adj1" fmla="val -70319"/>
              <a:gd name="adj2" fmla="val -6009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指社会生活的</a:t>
            </a: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物质</a:t>
            </a: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方面，最主要、最根本的内容是物质资料的生产方式。</a:t>
            </a:r>
            <a:endParaRPr kumimoji="0" lang="zh-CN" altLang="en-US" sz="30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6153" name="AutoShape 9"/>
          <p:cNvSpPr/>
          <p:nvPr/>
        </p:nvSpPr>
        <p:spPr>
          <a:xfrm>
            <a:off x="4038600" y="2514600"/>
            <a:ext cx="4787900" cy="1676400"/>
          </a:xfrm>
          <a:prstGeom prst="wedgeRoundRectCallout">
            <a:avLst>
              <a:gd name="adj1" fmla="val -75032"/>
              <a:gd name="adj2" fmla="val -26421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指社会生活的</a:t>
            </a: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精神</a:t>
            </a:r>
            <a:r>
              <a:rPr kumimoji="0" lang="zh-CN" altLang="en-US" sz="30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方面，是人类社会中各种精神生活现象的总称。</a:t>
            </a:r>
            <a:endParaRPr kumimoji="0" lang="zh-CN" altLang="en-US" sz="3000" b="0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 fill="hold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 fill="hold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/>
      <p:bldP spid="6149" grpId="0"/>
      <p:bldP spid="6150" grpId="0"/>
      <p:bldP spid="6152" grpId="0" bldLvl="0" animBg="1"/>
      <p:bldP spid="61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/>
          <p:nvPr/>
        </p:nvSpPr>
        <p:spPr>
          <a:xfrm>
            <a:off x="71438" y="228600"/>
            <a:ext cx="7319962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3333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、社会存在与社会意识的辩证关系</a:t>
            </a:r>
            <a:endParaRPr lang="zh-CN" altLang="en-US" sz="36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Text Box 3"/>
          <p:cNvSpPr/>
          <p:nvPr/>
        </p:nvSpPr>
        <p:spPr>
          <a:xfrm>
            <a:off x="990600" y="1981200"/>
            <a:ext cx="2362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社会存在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grpSp>
        <p:nvGrpSpPr>
          <p:cNvPr id="7172" name="Group 4"/>
          <p:cNvGrpSpPr/>
          <p:nvPr/>
        </p:nvGrpSpPr>
        <p:grpSpPr>
          <a:xfrm>
            <a:off x="3048000" y="1143000"/>
            <a:ext cx="5867400" cy="2282825"/>
            <a:chOff x="1920" y="720"/>
            <a:chExt cx="3696" cy="1438"/>
          </a:xfrm>
        </p:grpSpPr>
        <p:cxnSp>
          <p:nvCxnSpPr>
            <p:cNvPr id="20490" name="Line 5"/>
            <p:cNvCxnSpPr/>
            <p:nvPr/>
          </p:nvCxnSpPr>
          <p:spPr>
            <a:xfrm>
              <a:off x="1920" y="1392"/>
              <a:ext cx="86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20491" name="Text Box 6"/>
            <p:cNvSpPr/>
            <p:nvPr/>
          </p:nvSpPr>
          <p:spPr>
            <a:xfrm>
              <a:off x="2736" y="1152"/>
              <a:ext cx="14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3600" b="1" dirty="0">
                  <a:latin typeface="Arial" panose="020B0604020202020204" pitchFamily="34" charset="0"/>
                </a:rPr>
                <a:t>社会意识</a:t>
              </a:r>
              <a:endParaRPr lang="zh-CN" altLang="en-US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20492" name="Text Box 7"/>
            <p:cNvSpPr/>
            <p:nvPr/>
          </p:nvSpPr>
          <p:spPr>
            <a:xfrm>
              <a:off x="2016" y="1056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决定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20493" name="AutoShape 8"/>
            <p:cNvSpPr/>
            <p:nvPr/>
          </p:nvSpPr>
          <p:spPr>
            <a:xfrm>
              <a:off x="3984" y="768"/>
              <a:ext cx="96" cy="1344"/>
            </a:xfrm>
            <a:prstGeom prst="leftBrace">
              <a:avLst>
                <a:gd name="adj1" fmla="val 116666"/>
                <a:gd name="adj2" fmla="val 50000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0494" name="Text Box 9"/>
            <p:cNvSpPr/>
            <p:nvPr/>
          </p:nvSpPr>
          <p:spPr>
            <a:xfrm>
              <a:off x="4080" y="720"/>
              <a:ext cx="1536" cy="14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en-US" altLang="zh-CN" sz="2400" b="1" dirty="0">
                  <a:latin typeface="Arial" panose="020B0604020202020204" pitchFamily="34" charset="0"/>
                </a:rPr>
                <a:t>①</a:t>
              </a:r>
              <a:r>
                <a:rPr lang="zh-CN" altLang="en-US" sz="2400" b="1" dirty="0">
                  <a:latin typeface="Arial" panose="020B0604020202020204" pitchFamily="34" charset="0"/>
                </a:rPr>
                <a:t>有什么样的社会存在，就有什么样的社会意识。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pPr eaLnBrk="1" hangingPunct="1"/>
              <a:r>
                <a:rPr lang="zh-CN" altLang="en-US" sz="2400" b="1" dirty="0">
                  <a:latin typeface="Arial" panose="020B0604020202020204" pitchFamily="34" charset="0"/>
                </a:rPr>
                <a:t>②社会存在的变化发展决定社会意识的变化发展。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173" name="Group 10"/>
          <p:cNvGrpSpPr/>
          <p:nvPr/>
        </p:nvGrpSpPr>
        <p:grpSpPr>
          <a:xfrm>
            <a:off x="3048000" y="2514600"/>
            <a:ext cx="3352800" cy="2587625"/>
            <a:chOff x="1920" y="1584"/>
            <a:chExt cx="2112" cy="1630"/>
          </a:xfrm>
        </p:grpSpPr>
        <p:cxnSp>
          <p:nvCxnSpPr>
            <p:cNvPr id="20486" name="Line 11"/>
            <p:cNvCxnSpPr/>
            <p:nvPr/>
          </p:nvCxnSpPr>
          <p:spPr>
            <a:xfrm flipH="1">
              <a:off x="1920" y="1584"/>
              <a:ext cx="81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20487" name="Text Box 12"/>
            <p:cNvSpPr/>
            <p:nvPr/>
          </p:nvSpPr>
          <p:spPr>
            <a:xfrm>
              <a:off x="2736" y="1584"/>
              <a:ext cx="129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（相对独立性）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88" name="Text Box 13"/>
            <p:cNvSpPr/>
            <p:nvPr/>
          </p:nvSpPr>
          <p:spPr>
            <a:xfrm>
              <a:off x="2016" y="1584"/>
              <a:ext cx="7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反作用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20489" name="Text Box 15"/>
            <p:cNvSpPr/>
            <p:nvPr/>
          </p:nvSpPr>
          <p:spPr>
            <a:xfrm>
              <a:off x="2448" y="1934"/>
              <a:ext cx="1584" cy="12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>
                  <a:latin typeface="Arial" panose="020B0604020202020204" pitchFamily="34" charset="0"/>
                </a:rPr>
                <a:t>落后的社会意识</a:t>
              </a:r>
              <a:r>
                <a:rPr lang="en-US" altLang="zh-CN" sz="2800" b="1" dirty="0">
                  <a:latin typeface="Arial" panose="020B0604020202020204" pitchFamily="34" charset="0"/>
                </a:rPr>
                <a:t>…</a:t>
              </a:r>
              <a:r>
                <a:rPr lang="zh-CN" altLang="en-US" sz="2800" b="1" dirty="0">
                  <a:latin typeface="Arial" panose="020B0604020202020204" pitchFamily="34" charset="0"/>
                </a:rPr>
                <a:t>阻碍</a:t>
              </a:r>
              <a:endParaRPr lang="zh-CN" altLang="en-US" sz="2800" b="1" dirty="0">
                <a:latin typeface="Arial" panose="020B0604020202020204" pitchFamily="34" charset="0"/>
              </a:endParaRP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>
                  <a:latin typeface="Arial" panose="020B0604020202020204" pitchFamily="34" charset="0"/>
                </a:rPr>
                <a:t>先进的社会意识</a:t>
              </a:r>
              <a:r>
                <a:rPr lang="en-US" altLang="zh-CN" sz="2800" b="1" dirty="0">
                  <a:latin typeface="Arial" panose="020B0604020202020204" pitchFamily="34" charset="0"/>
                </a:rPr>
                <a:t>…</a:t>
              </a:r>
              <a:r>
                <a:rPr lang="zh-CN" altLang="en-US" sz="2800" b="1" dirty="0">
                  <a:latin typeface="Arial" panose="020B0604020202020204" pitchFamily="34" charset="0"/>
                </a:rPr>
                <a:t>推动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/>
          <p:nvPr/>
        </p:nvSpPr>
        <p:spPr>
          <a:xfrm>
            <a:off x="0" y="260350"/>
            <a:ext cx="86042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社会存在与社会意识的辩证关系原理</a:t>
            </a:r>
            <a:endParaRPr lang="zh-CN" altLang="en-US" sz="3600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Text Box 3"/>
          <p:cNvSpPr/>
          <p:nvPr/>
        </p:nvSpPr>
        <p:spPr>
          <a:xfrm>
            <a:off x="250825" y="981075"/>
            <a:ext cx="8893175" cy="3963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）社会存在决定社会意识，社会意识是对社会存在的反映</a:t>
            </a:r>
            <a:endParaRPr lang="zh-CN" altLang="en-US" sz="32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有什么样的社会存在，就有什么样的社会意识。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Arial" panose="020B0604020202020204" pitchFamily="34" charset="0"/>
              </a:rPr>
              <a:t>②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社会存在的变化发展决定社会意识的变化发展。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）社会意识具有相对独立性</a:t>
            </a:r>
            <a:endParaRPr lang="zh-CN" altLang="en-US" sz="32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b="1" dirty="0">
                <a:latin typeface="Arial" panose="020B0604020202020204" pitchFamily="34" charset="0"/>
              </a:rPr>
              <a:t>①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社会意识与社会存在具有不同步性。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 </a:t>
            </a:r>
            <a:r>
              <a:rPr lang="zh-CN" altLang="en-US" b="1" dirty="0">
                <a:latin typeface="Arial" panose="020B0604020202020204" pitchFamily="34" charset="0"/>
              </a:rPr>
              <a:t>②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社会意识具有能动反作用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社会意识对社会存在具有能动反作用</a:t>
            </a:r>
            <a:endParaRPr lang="zh-CN" altLang="en-US" sz="32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8" name="Text Box 4"/>
          <p:cNvSpPr/>
          <p:nvPr/>
        </p:nvSpPr>
        <p:spPr>
          <a:xfrm>
            <a:off x="250825" y="5573713"/>
            <a:ext cx="86423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方法论</a:t>
            </a:r>
            <a:r>
              <a:rPr lang="en-US" altLang="zh-CN" sz="32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32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要求我们从社会存在出发</a:t>
            </a:r>
            <a:endParaRPr lang="zh-CN" altLang="en-US" sz="3200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要求我们树立先进的社会意识</a:t>
            </a:r>
            <a:r>
              <a:rPr lang="en-US" altLang="zh-CN" sz="3200" b="1" dirty="0">
                <a:solidFill>
                  <a:srgbClr val="66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1" dirty="0">
              <a:solidFill>
                <a:srgbClr val="66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9" name="AutoShape 5"/>
          <p:cNvSpPr/>
          <p:nvPr/>
        </p:nvSpPr>
        <p:spPr>
          <a:xfrm>
            <a:off x="107950" y="2349500"/>
            <a:ext cx="142875" cy="647700"/>
          </a:xfrm>
          <a:prstGeom prst="leftBrace">
            <a:avLst>
              <a:gd name="adj1" fmla="val 37777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10" name="Rectangle 6"/>
          <p:cNvSpPr/>
          <p:nvPr/>
        </p:nvSpPr>
        <p:spPr>
          <a:xfrm>
            <a:off x="142875" y="4768850"/>
            <a:ext cx="88931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落后的社会意识对社会的发展起阻碍作用，先进的社会意识对社会发展起积极的推动作用。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11" name="Oval 7">
            <a:hlinkClick r:id="rId1" action="ppaction://hlinksldjump"/>
          </p:cNvPr>
          <p:cNvSpPr/>
          <p:nvPr/>
        </p:nvSpPr>
        <p:spPr>
          <a:xfrm>
            <a:off x="8229600" y="6400800"/>
            <a:ext cx="304800" cy="2286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990600"/>
            <a:ext cx="9144000" cy="42037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/>
                <a:ea typeface="宋体" panose="02010600030101010101" pitchFamily="2" charset="-122"/>
                <a:cs typeface="+mn-ea"/>
              </a:rPr>
              <a:t>原理内容</a:t>
            </a:r>
            <a:endParaRPr kumimoji="0" lang="zh-CN" altLang="en-US" sz="2800" b="1" i="0" u="none" strike="noStrike" kern="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在生产方式中，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生产力是最革命、最活跃的因素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。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生产力决定生产关系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，生产力的状况决定生产关系的性质，生产力的变化发展，迟早会引起生产关系的变革。</a:t>
            </a:r>
            <a:endParaRPr kumimoji="0" lang="zh-CN" altLang="en-US" sz="28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生产关系对生产力具有反作用</a:t>
            </a:r>
            <a:r>
              <a:rPr kumimoji="0" lang="zh-CN" altLang="en-US" sz="28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。当生产关系适合生产力发展状况时，它对生产力的发展起推动作用；当生产关系不适合生产力发展状况时，它对生产力的发展起阻碍作用。</a:t>
            </a:r>
            <a:endParaRPr kumimoji="0" lang="zh-CN" altLang="en-US" sz="28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2531" name="Text Box 3"/>
          <p:cNvSpPr/>
          <p:nvPr/>
        </p:nvSpPr>
        <p:spPr>
          <a:xfrm>
            <a:off x="533400" y="304800"/>
            <a:ext cx="7924800" cy="701675"/>
          </a:xfrm>
          <a:prstGeom prst="rect">
            <a:avLst/>
          </a:prstGeom>
          <a:solidFill>
            <a:srgbClr val="FFFF66"/>
          </a:solidFill>
          <a:ln w="381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00"/>
                </a:solidFill>
              </a:rPr>
              <a:t>生产力与生产关系的辩证关系原理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9220" name="Text Box 4"/>
          <p:cNvSpPr/>
          <p:nvPr/>
        </p:nvSpPr>
        <p:spPr>
          <a:xfrm>
            <a:off x="152400" y="5257800"/>
            <a:ext cx="8458200" cy="12001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</a:rPr>
              <a:t>方法论启示：调整和变革生产关系适应生产力的发展</a:t>
            </a:r>
            <a:r>
              <a:rPr lang="en-US" altLang="zh-CN" sz="3600" b="1" dirty="0">
                <a:solidFill>
                  <a:srgbClr val="FF0000"/>
                </a:solidFill>
              </a:rPr>
              <a:t>-----</a:t>
            </a:r>
            <a:r>
              <a:rPr lang="zh-CN" altLang="en-US" sz="3600" b="1" dirty="0">
                <a:solidFill>
                  <a:srgbClr val="FF0000"/>
                </a:solidFill>
              </a:rPr>
              <a:t>改革理论依据之一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22533" name="Oval 5">
            <a:hlinkClick r:id="rId1" action="ppaction://hlinksldjump"/>
          </p:cNvPr>
          <p:cNvSpPr/>
          <p:nvPr/>
        </p:nvSpPr>
        <p:spPr>
          <a:xfrm>
            <a:off x="8229600" y="6400800"/>
            <a:ext cx="457200" cy="3048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/>
          <p:nvPr/>
        </p:nvSpPr>
        <p:spPr>
          <a:xfrm>
            <a:off x="395288" y="188913"/>
            <a:ext cx="85312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上层建筑一定要适合经济基础状况的规律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Rectangle 3"/>
          <p:cNvSpPr/>
          <p:nvPr/>
        </p:nvSpPr>
        <p:spPr>
          <a:xfrm>
            <a:off x="323850" y="765175"/>
            <a:ext cx="8137525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含义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经济基础：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指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生产关系的总和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上层建筑：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指一定社会的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政治、法律制度和设施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，以及该社会的各种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思想观点和社会意识形态。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4" name="Text Box 4"/>
          <p:cNvSpPr/>
          <p:nvPr/>
        </p:nvSpPr>
        <p:spPr>
          <a:xfrm>
            <a:off x="250825" y="3276600"/>
            <a:ext cx="8763000" cy="332422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下列选项中属于上层建筑的有（               ）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A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生产资料公有制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B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依法治国体系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C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国家政权      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D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国家机构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E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反腐败体系       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F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大机器生产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G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人民代表大会制度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H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中共领导的多党合作和政治协商制度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I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土地确权制度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7" name="WordArt 5"/>
          <p:cNvSpPr>
            <a:spLocks noTextEdit="1"/>
          </p:cNvSpPr>
          <p:nvPr/>
        </p:nvSpPr>
        <p:spPr>
          <a:xfrm>
            <a:off x="6019800" y="3124200"/>
            <a:ext cx="2030413" cy="9239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Arial" panose="020B0604020202020204" pitchFamily="34" charset="0"/>
                <a:ea typeface="Arial" panose="020B0604020202020204" pitchFamily="34" charset="0"/>
              </a:rPr>
              <a:t>BCDEGH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/>
          <p:nvPr/>
        </p:nvSpPr>
        <p:spPr>
          <a:xfrm>
            <a:off x="1828800" y="2286000"/>
            <a:ext cx="3200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经济基础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24579" name="Text Box 3"/>
          <p:cNvSpPr/>
          <p:nvPr/>
        </p:nvSpPr>
        <p:spPr>
          <a:xfrm>
            <a:off x="5410200" y="1851025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上层建筑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grpSp>
        <p:nvGrpSpPr>
          <p:cNvPr id="11268" name="Group 4"/>
          <p:cNvGrpSpPr/>
          <p:nvPr/>
        </p:nvGrpSpPr>
        <p:grpSpPr>
          <a:xfrm>
            <a:off x="4191000" y="2025650"/>
            <a:ext cx="1219200" cy="519113"/>
            <a:chOff x="2592" y="1344"/>
            <a:chExt cx="768" cy="327"/>
          </a:xfrm>
        </p:grpSpPr>
        <p:cxnSp>
          <p:nvCxnSpPr>
            <p:cNvPr id="24589" name="Line 5"/>
            <p:cNvCxnSpPr/>
            <p:nvPr/>
          </p:nvCxnSpPr>
          <p:spPr>
            <a:xfrm>
              <a:off x="2592" y="1632"/>
              <a:ext cx="76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24590" name="Text Box 6"/>
            <p:cNvSpPr/>
            <p:nvPr/>
          </p:nvSpPr>
          <p:spPr>
            <a:xfrm>
              <a:off x="2688" y="1344"/>
              <a:ext cx="62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决定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269" name="Group 7"/>
          <p:cNvGrpSpPr/>
          <p:nvPr/>
        </p:nvGrpSpPr>
        <p:grpSpPr>
          <a:xfrm>
            <a:off x="304800" y="1828800"/>
            <a:ext cx="5257800" cy="3462338"/>
            <a:chOff x="192" y="1152"/>
            <a:chExt cx="3312" cy="2181"/>
          </a:xfrm>
        </p:grpSpPr>
        <p:cxnSp>
          <p:nvCxnSpPr>
            <p:cNvPr id="24584" name="Line 8"/>
            <p:cNvCxnSpPr/>
            <p:nvPr/>
          </p:nvCxnSpPr>
          <p:spPr>
            <a:xfrm flipH="1">
              <a:off x="2592" y="1776"/>
              <a:ext cx="72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24585" name="Text Box 9"/>
            <p:cNvSpPr/>
            <p:nvPr/>
          </p:nvSpPr>
          <p:spPr>
            <a:xfrm>
              <a:off x="2688" y="1872"/>
              <a:ext cx="8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反作用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586" name="AutoShape 10"/>
            <p:cNvSpPr/>
            <p:nvPr/>
          </p:nvSpPr>
          <p:spPr>
            <a:xfrm>
              <a:off x="1104" y="1200"/>
              <a:ext cx="96" cy="1392"/>
            </a:xfrm>
            <a:prstGeom prst="rightBrace">
              <a:avLst>
                <a:gd name="adj1" fmla="val 120766"/>
                <a:gd name="adj2" fmla="val 50000"/>
              </a:avLst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4587" name="Text Box 11"/>
            <p:cNvSpPr/>
            <p:nvPr/>
          </p:nvSpPr>
          <p:spPr>
            <a:xfrm>
              <a:off x="192" y="1152"/>
              <a:ext cx="1008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当上层建筑适合</a:t>
              </a:r>
              <a:r>
                <a:rPr lang="en-US" altLang="zh-CN" sz="2400" b="1" dirty="0">
                  <a:latin typeface="Arial" panose="020B0604020202020204" pitchFamily="34" charset="0"/>
                </a:rPr>
                <a:t>---</a:t>
              </a:r>
              <a:r>
                <a:rPr lang="zh-CN" altLang="en-US" sz="2400" b="1" dirty="0">
                  <a:latin typeface="Arial" panose="020B0604020202020204" pitchFamily="34" charset="0"/>
                </a:rPr>
                <a:t>推动经</a:t>
              </a:r>
              <a:r>
                <a:rPr lang="en-US" altLang="zh-CN" sz="2400" b="1" dirty="0">
                  <a:latin typeface="Arial" panose="020B0604020202020204" pitchFamily="34" charset="0"/>
                </a:rPr>
                <a:t>..</a:t>
              </a:r>
              <a:r>
                <a:rPr lang="zh-CN" altLang="en-US" sz="2400" b="1" dirty="0">
                  <a:latin typeface="Arial" panose="020B0604020202020204" pitchFamily="34" charset="0"/>
                </a:rPr>
                <a:t>发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  <p:sp>
          <p:nvSpPr>
            <p:cNvPr id="24588" name="Text Box 12"/>
            <p:cNvSpPr/>
            <p:nvPr/>
          </p:nvSpPr>
          <p:spPr>
            <a:xfrm>
              <a:off x="192" y="2112"/>
              <a:ext cx="1008" cy="12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</a:rPr>
                <a:t>当上层建筑为先进的经济基础服务</a:t>
              </a:r>
              <a:r>
                <a:rPr lang="en-US" altLang="zh-CN" sz="2400" b="1" dirty="0">
                  <a:latin typeface="Arial" panose="020B0604020202020204" pitchFamily="34" charset="0"/>
                </a:rPr>
                <a:t>---</a:t>
              </a:r>
              <a:r>
                <a:rPr lang="zh-CN" altLang="en-US" sz="2400" b="1" dirty="0">
                  <a:latin typeface="Arial" panose="020B0604020202020204" pitchFamily="34" charset="0"/>
                </a:rPr>
                <a:t>推动经</a:t>
              </a:r>
              <a:r>
                <a:rPr lang="en-US" altLang="zh-CN" sz="2400" b="1" dirty="0">
                  <a:latin typeface="Arial" panose="020B0604020202020204" pitchFamily="34" charset="0"/>
                </a:rPr>
                <a:t>..</a:t>
              </a:r>
              <a:r>
                <a:rPr lang="zh-CN" altLang="en-US" sz="2400" b="1" dirty="0">
                  <a:latin typeface="Arial" panose="020B0604020202020204" pitchFamily="34" charset="0"/>
                </a:rPr>
                <a:t>发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24582" name="Rectangle 13"/>
          <p:cNvSpPr/>
          <p:nvPr/>
        </p:nvSpPr>
        <p:spPr>
          <a:xfrm>
            <a:off x="7789863" y="1781175"/>
            <a:ext cx="838200" cy="915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latin typeface="Arial" panose="020B0604020202020204" pitchFamily="34" charset="0"/>
              </a:rPr>
              <a:t>产生</a:t>
            </a:r>
            <a:endParaRPr lang="zh-CN" altLang="en-US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b="1" dirty="0">
                <a:latin typeface="Arial" panose="020B0604020202020204" pitchFamily="34" charset="0"/>
              </a:rPr>
              <a:t>性质</a:t>
            </a:r>
            <a:endParaRPr lang="zh-CN" altLang="en-US" b="1" dirty="0"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b="1" dirty="0">
                <a:latin typeface="Arial" panose="020B0604020202020204" pitchFamily="34" charset="0"/>
              </a:rPr>
              <a:t>发展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24583" name="AutoShape 14"/>
          <p:cNvSpPr/>
          <p:nvPr/>
        </p:nvSpPr>
        <p:spPr>
          <a:xfrm>
            <a:off x="7581900" y="1778000"/>
            <a:ext cx="76200" cy="1066800"/>
          </a:xfrm>
          <a:prstGeom prst="leftBrace">
            <a:avLst>
              <a:gd name="adj1" fmla="val 1166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4191000"/>
          </a:xfrm>
          <a:ln>
            <a:solidFill>
              <a:srgbClr val="0000FF">
                <a:alpha val="100000"/>
              </a:srgbClr>
            </a:solidFill>
            <a:miter lim="800000"/>
          </a:ln>
        </p:spPr>
        <p:txBody>
          <a:bodyPr vert="horz" wrap="square" lIns="91440" tIns="45720" rIns="91440" bIns="45720" anchor="t" anchorCtr="0"/>
          <a:p>
            <a:pPr eaLnBrk="1" hangingPunct="1"/>
            <a:r>
              <a:rPr lang="zh-CN" altLang="en-US" sz="2800" b="1" u="sng" dirty="0">
                <a:solidFill>
                  <a:srgbClr val="FF0000"/>
                </a:solidFill>
              </a:rPr>
              <a:t>原理内容</a:t>
            </a:r>
            <a:r>
              <a:rPr lang="zh-CN" altLang="en-US" sz="2800" b="1" dirty="0">
                <a:solidFill>
                  <a:srgbClr val="FF0000"/>
                </a:solidFill>
              </a:rPr>
              <a:t>：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 eaLnBrk="1" hangingPunct="1"/>
            <a:r>
              <a:rPr lang="zh-CN" altLang="en-US" sz="2800" b="1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①经济基础决定上层建筑</a:t>
            </a:r>
            <a:r>
              <a:rPr lang="zh-CN" altLang="en-US" sz="2800" b="1" dirty="0"/>
              <a:t>，经济基础决定社会的政治、法律制度和设施，决定社会的各种思想观点和社会意识形态。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②上层建筑对经济基础具有反作用</a:t>
            </a:r>
            <a:r>
              <a:rPr lang="zh-CN" altLang="en-US" sz="2800" b="1" dirty="0"/>
              <a:t>。当上层建筑</a:t>
            </a:r>
            <a:r>
              <a:rPr lang="zh-CN" altLang="en-US" sz="2800" b="1" dirty="0">
                <a:solidFill>
                  <a:srgbClr val="FF0000"/>
                </a:solidFill>
              </a:rPr>
              <a:t>适合</a:t>
            </a:r>
            <a:r>
              <a:rPr lang="zh-CN" altLang="en-US" sz="2800" b="1" dirty="0"/>
              <a:t>经济基础状况时，它促进经济基础的巩固和完善；反之，会阻碍经济基础的发展和变革。当上层建筑</a:t>
            </a:r>
            <a:r>
              <a:rPr lang="zh-CN" altLang="en-US" sz="2800" b="1" dirty="0">
                <a:solidFill>
                  <a:srgbClr val="FF0000"/>
                </a:solidFill>
              </a:rPr>
              <a:t>为先进的经济基础服务</a:t>
            </a:r>
            <a:r>
              <a:rPr lang="zh-CN" altLang="en-US" sz="2800" b="1" dirty="0"/>
              <a:t>时，会促进生产力的发展，反之，会束缚生产力的发展。</a:t>
            </a:r>
            <a:endParaRPr lang="zh-CN" altLang="en-US" sz="2800" b="1" u="sng" dirty="0"/>
          </a:p>
          <a:p>
            <a:pPr eaLnBrk="1" hangingPunct="1"/>
            <a:endParaRPr lang="en-US" altLang="zh-CN" sz="2800" b="1" u="sng" dirty="0"/>
          </a:p>
        </p:txBody>
      </p:sp>
      <p:sp>
        <p:nvSpPr>
          <p:cNvPr id="25603" name="Rectangle 3"/>
          <p:cNvSpPr/>
          <p:nvPr/>
        </p:nvSpPr>
        <p:spPr>
          <a:xfrm>
            <a:off x="762000" y="304800"/>
            <a:ext cx="7318375" cy="579438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80000"/>
              </a:lnSpc>
              <a:buNone/>
            </a:pPr>
            <a:r>
              <a:rPr lang="zh-CN" altLang="en-US" sz="4000" b="1" dirty="0"/>
              <a:t>经济基础与上层建筑的辩证关系</a:t>
            </a:r>
            <a:endParaRPr lang="zh-CN" altLang="en-US" sz="4000" b="1" dirty="0"/>
          </a:p>
        </p:txBody>
      </p:sp>
      <p:sp>
        <p:nvSpPr>
          <p:cNvPr id="25604" name="AutoShape 4"/>
          <p:cNvSpPr/>
          <p:nvPr/>
        </p:nvSpPr>
        <p:spPr>
          <a:xfrm>
            <a:off x="304800" y="381000"/>
            <a:ext cx="304800" cy="609600"/>
          </a:xfrm>
          <a:prstGeom prst="flowChartExtra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ctr" eaLnBrk="1" hangingPunct="1"/>
            <a:endParaRPr lang="zh-CN" altLang="zh-CN" sz="2800" b="1" dirty="0">
              <a:solidFill>
                <a:srgbClr val="FF0000"/>
              </a:solidFill>
            </a:endParaRPr>
          </a:p>
        </p:txBody>
      </p:sp>
      <p:sp>
        <p:nvSpPr>
          <p:cNvPr id="12293" name="Text Box 5"/>
          <p:cNvSpPr/>
          <p:nvPr/>
        </p:nvSpPr>
        <p:spPr>
          <a:xfrm>
            <a:off x="228600" y="5334000"/>
            <a:ext cx="8839200" cy="152082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lnSpc>
                <a:spcPct val="90000"/>
              </a:lnSpc>
            </a:pPr>
            <a:r>
              <a:rPr lang="zh-CN" altLang="en-US" b="1" u="sng" dirty="0">
                <a:solidFill>
                  <a:srgbClr val="FF0000"/>
                </a:solidFill>
              </a:rPr>
              <a:t>方法论</a:t>
            </a:r>
            <a:r>
              <a:rPr lang="zh-CN" altLang="en-US" b="1" dirty="0">
                <a:solidFill>
                  <a:srgbClr val="FF0000"/>
                </a:solidFill>
              </a:rPr>
              <a:t>启示：调整和变革上层建筑适应经济基础发展，促进生产力的发展</a:t>
            </a:r>
            <a:endParaRPr lang="zh-CN" altLang="en-US" b="1" dirty="0">
              <a:solidFill>
                <a:srgbClr val="FF0000"/>
              </a:solidFill>
            </a:endParaRPr>
          </a:p>
          <a:p>
            <a:pPr marL="342900" lvl="0" indent="-342900" eaLnBrk="1" hangingPunct="1">
              <a:lnSpc>
                <a:spcPct val="90000"/>
              </a:lnSpc>
            </a:pPr>
            <a:r>
              <a:rPr lang="en-US" altLang="zh-CN" b="1" dirty="0"/>
              <a:t>-----</a:t>
            </a:r>
            <a:r>
              <a:rPr lang="zh-CN" altLang="en-US" b="1" dirty="0">
                <a:solidFill>
                  <a:srgbClr val="FF0000"/>
                </a:solidFill>
              </a:rPr>
              <a:t>改革理论依据之二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25606" name="Oval 6">
            <a:hlinkClick r:id="rId1" action="ppaction://hlinksldjump"/>
          </p:cNvPr>
          <p:cNvSpPr/>
          <p:nvPr/>
        </p:nvSpPr>
        <p:spPr>
          <a:xfrm>
            <a:off x="8305800" y="6400800"/>
            <a:ext cx="228600" cy="3048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WordArt 2"/>
          <p:cNvSpPr>
            <a:spLocks noTextEdit="1"/>
          </p:cNvSpPr>
          <p:nvPr/>
        </p:nvSpPr>
        <p:spPr>
          <a:xfrm>
            <a:off x="228600" y="228600"/>
            <a:ext cx="6400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（三）社会历史发展的总趋势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81000" y="2076450"/>
            <a:ext cx="8382000" cy="450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45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A.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社会发展的总趋势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是前进的、上升的，发展的过程是曲折的。</a:t>
            </a:r>
            <a:endParaRPr kumimoji="0" lang="zh-CN" altLang="en-US" sz="32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45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(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即波浪式的前进或螺旋式的上升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)</a:t>
            </a:r>
            <a:endParaRPr kumimoji="0" lang="en-US" altLang="zh-CN" sz="3200" b="1" i="0" u="none" strike="noStrike" kern="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45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B.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实现方式：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社会发展是在生产力和生产关系、经济基础和上层建筑的矛盾运动中，在社会基本矛盾的不断解决中实现的。</a:t>
            </a:r>
            <a:endParaRPr kumimoji="0" lang="zh-CN" altLang="en-US" sz="32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 marL="0" marR="0" lvl="0" indent="0" algn="just" defTabSz="914400" rtl="0" eaLnBrk="1" fontAlgn="base" latinLnBrk="0" hangingPunct="1">
              <a:lnSpc>
                <a:spcPct val="110000"/>
              </a:lnSpc>
              <a:spcBef>
                <a:spcPct val="45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(</a:t>
            </a:r>
            <a:r>
              <a:rPr kumimoji="0" lang="zh-CN" altLang="en-US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即矛盾是事物发展的动力和源泉</a:t>
            </a: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)</a:t>
            </a:r>
            <a:endParaRPr kumimoji="0" lang="en-US" altLang="zh-CN" sz="3200" b="1" i="0" u="none" strike="noStrike" kern="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1295400"/>
            <a:ext cx="8153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</a:t>
            </a:r>
            <a:r>
              <a:rPr kumimoji="0" lang="zh-CN" altLang="en-US" sz="3600" b="1" i="0" u="none" strike="noStrike" kern="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、社会历史发展的总趋势与实现方式</a:t>
            </a:r>
            <a:endParaRPr kumimoji="0" lang="zh-CN" altLang="en-US" sz="3600" b="1" i="0" u="none" strike="noStrike" kern="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xfrm>
            <a:off x="762000" y="304800"/>
            <a:ext cx="7696200" cy="1144588"/>
          </a:xfrm>
          <a:ln w="38100">
            <a:solidFill>
              <a:srgbClr val="008000">
                <a:alpha val="100000"/>
              </a:srgbClr>
            </a:solidFill>
            <a:miter lim="800000"/>
          </a:ln>
        </p:spPr>
        <p:txBody>
          <a:bodyPr vert="horz" wrap="square" lIns="91440" tIns="45720" rIns="91440" bIns="45720" anchor="ctr" anchorCtr="0"/>
          <a:p>
            <a:pPr eaLnBrk="1" hangingPunct="1"/>
            <a:r>
              <a:rPr lang="en-US" altLang="zh-CN" sz="3700" b="1" dirty="0">
                <a:ea typeface="黑体" panose="02010609060101010101" pitchFamily="49" charset="-122"/>
              </a:rPr>
              <a:t>2</a:t>
            </a:r>
            <a:r>
              <a:rPr lang="zh-CN" altLang="en-US" sz="3700" b="1" dirty="0">
                <a:ea typeface="黑体" panose="02010609060101010101" pitchFamily="49" charset="-122"/>
              </a:rPr>
              <a:t>、人类社会不同历史时期的</a:t>
            </a:r>
            <a:br>
              <a:rPr lang="zh-CN" altLang="en-US" sz="3700" b="1" dirty="0">
                <a:ea typeface="黑体" panose="02010609060101010101" pitchFamily="49" charset="-122"/>
              </a:rPr>
            </a:br>
            <a:r>
              <a:rPr lang="zh-CN" altLang="en-US" sz="3700" b="1" dirty="0">
                <a:ea typeface="黑体" panose="02010609060101010101" pitchFamily="49" charset="-122"/>
              </a:rPr>
              <a:t>基本矛盾及解决方式</a:t>
            </a:r>
            <a:endParaRPr lang="zh-CN" altLang="en-US" sz="3700" b="1" dirty="0">
              <a:ea typeface="黑体" panose="02010609060101010101" pitchFamily="49" charset="-122"/>
            </a:endParaRPr>
          </a:p>
        </p:txBody>
      </p:sp>
      <p:graphicFrame>
        <p:nvGraphicFramePr>
          <p:cNvPr id="14339" name="Group 3"/>
          <p:cNvGraphicFramePr>
            <a:graphicFrameLocks noGrp="1"/>
          </p:cNvGraphicFramePr>
          <p:nvPr>
            <p:ph idx="4294967295"/>
          </p:nvPr>
        </p:nvGraphicFramePr>
        <p:xfrm>
          <a:off x="381000" y="1524000"/>
          <a:ext cx="8455025" cy="4244975"/>
        </p:xfrm>
        <a:graphic>
          <a:graphicData uri="http://schemas.openxmlformats.org/drawingml/2006/table">
            <a:tbl>
              <a:tblPr/>
              <a:tblGrid>
                <a:gridCol w="984250"/>
                <a:gridCol w="2482850"/>
                <a:gridCol w="4987925"/>
              </a:tblGrid>
              <a:tr h="457194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endParaRPr lang="zh-CN" altLang="zh-CN" sz="2400" b="1">
                        <a:ea typeface="黑体" panose="02010609060101010101" pitchFamily="49" charset="-122"/>
                      </a:endParaRPr>
                    </a:p>
                  </a:txBody>
                  <a:tcPr marL="91432" marR="91432" marT="45708" marB="45708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阶级社会</a:t>
                      </a:r>
                      <a:endParaRPr lang="zh-CN" altLang="en-US" sz="2400" b="1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432" marR="91432" marT="45708" marB="45708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社会主义社会</a:t>
                      </a:r>
                      <a:endParaRPr lang="zh-CN" altLang="en-US" sz="2400" b="1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432" marR="91432" marT="45708" marB="45708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1189079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990033"/>
                          </a:solidFill>
                          <a:ea typeface="黑体" panose="02010609060101010101" pitchFamily="49" charset="-122"/>
                        </a:rPr>
                        <a:t>主要矛盾</a:t>
                      </a:r>
                      <a:endParaRPr lang="zh-CN" altLang="en-US" sz="2400" b="1">
                        <a:solidFill>
                          <a:srgbClr val="990033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ea typeface="黑体" panose="02010609060101010101" pitchFamily="49" charset="-122"/>
                        </a:rPr>
                        <a:t>阶级矛盾</a:t>
                      </a:r>
                      <a:endParaRPr lang="zh-CN" altLang="en-US" sz="2400" b="1"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 dirty="0">
                          <a:ea typeface="黑体" panose="02010609060101010101" pitchFamily="49" charset="-122"/>
                        </a:rPr>
                        <a:t>人民日益增长</a:t>
                      </a:r>
                      <a:r>
                        <a:rPr lang="zh-CN" altLang="en-US" sz="2400" b="1" dirty="0" smtClean="0">
                          <a:ea typeface="黑体" panose="02010609060101010101" pitchFamily="49" charset="-122"/>
                        </a:rPr>
                        <a:t>的美好生活需要同不平衡不充分的发展之间</a:t>
                      </a:r>
                      <a:r>
                        <a:rPr lang="zh-CN" altLang="en-US" sz="2400" b="1" dirty="0">
                          <a:ea typeface="黑体" panose="02010609060101010101" pitchFamily="49" charset="-122"/>
                        </a:rPr>
                        <a:t>的</a:t>
                      </a:r>
                      <a:r>
                        <a:rPr lang="zh-CN" altLang="en-US" sz="2400" b="1" dirty="0" smtClean="0">
                          <a:ea typeface="黑体" panose="02010609060101010101" pitchFamily="49" charset="-122"/>
                        </a:rPr>
                        <a:t>矛盾</a:t>
                      </a:r>
                      <a:endParaRPr lang="en-US" altLang="zh-CN" sz="2400" b="1" dirty="0" smtClean="0">
                        <a:ea typeface="黑体" panose="02010609060101010101" pitchFamily="49" charset="-122"/>
                      </a:endParaRPr>
                    </a:p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 dirty="0" smtClean="0"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zh-CN" altLang="en-US" sz="2400" b="1" dirty="0">
                          <a:ea typeface="黑体" panose="02010609060101010101" pitchFamily="49" charset="-122"/>
                        </a:rPr>
                        <a:t>阶级矛盾是次要矛盾）</a:t>
                      </a:r>
                      <a:endParaRPr lang="zh-CN" altLang="en-US" sz="2400" b="1" dirty="0"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823901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990033"/>
                          </a:solidFill>
                          <a:ea typeface="黑体" panose="02010609060101010101" pitchFamily="49" charset="-122"/>
                        </a:rPr>
                        <a:t>矛盾性质</a:t>
                      </a:r>
                      <a:endParaRPr lang="zh-CN" altLang="en-US" sz="2400" b="1">
                        <a:solidFill>
                          <a:srgbClr val="990033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ea typeface="黑体" panose="02010609060101010101" pitchFamily="49" charset="-122"/>
                        </a:rPr>
                        <a:t>对抗性（敌我矛盾）</a:t>
                      </a:r>
                      <a:endParaRPr lang="zh-CN" altLang="en-US"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CC0000"/>
                          </a:solidFill>
                          <a:ea typeface="黑体" panose="02010609060101010101" pitchFamily="49" charset="-122"/>
                        </a:rPr>
                        <a:t>非对抗性（人民内部矛盾）</a:t>
                      </a:r>
                      <a:endParaRPr lang="zh-CN" altLang="en-US" sz="2400" b="1">
                        <a:solidFill>
                          <a:srgbClr val="CC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823901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990033"/>
                          </a:solidFill>
                          <a:ea typeface="黑体" panose="02010609060101010101" pitchFamily="49" charset="-122"/>
                        </a:rPr>
                        <a:t>解决方式</a:t>
                      </a:r>
                      <a:endParaRPr lang="zh-CN" altLang="en-US" sz="2400" b="1">
                        <a:solidFill>
                          <a:srgbClr val="990033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ea typeface="黑体" panose="02010609060101010101" pitchFamily="49" charset="-122"/>
                        </a:rPr>
                        <a:t>阶级斗争实现</a:t>
                      </a:r>
                      <a:endParaRPr lang="zh-CN" altLang="en-US" sz="2400" b="1">
                        <a:solidFill>
                          <a:srgbClr val="0000FF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CC0000"/>
                          </a:solidFill>
                          <a:ea typeface="黑体" panose="02010609060101010101" pitchFamily="49" charset="-122"/>
                        </a:rPr>
                        <a:t>社会主义的自我完善和自我发展</a:t>
                      </a:r>
                      <a:r>
                        <a:rPr lang="en-US" altLang="zh-CN" sz="2400" b="1">
                          <a:solidFill>
                            <a:srgbClr val="CC0000"/>
                          </a:solidFill>
                          <a:ea typeface="黑体" panose="02010609060101010101" pitchFamily="49" charset="-122"/>
                        </a:rPr>
                        <a:t>——</a:t>
                      </a:r>
                      <a:r>
                        <a:rPr lang="zh-CN" altLang="en-US" sz="2400" b="1">
                          <a:solidFill>
                            <a:srgbClr val="CC0000"/>
                          </a:solidFill>
                          <a:ea typeface="黑体" panose="02010609060101010101" pitchFamily="49" charset="-122"/>
                        </a:rPr>
                        <a:t>改革实现</a:t>
                      </a:r>
                      <a:endParaRPr lang="zh-CN" altLang="en-US" sz="2400" b="1">
                        <a:solidFill>
                          <a:srgbClr val="CC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  <a:tr h="877876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990033"/>
                          </a:solidFill>
                          <a:ea typeface="黑体" panose="02010609060101010101" pitchFamily="49" charset="-122"/>
                        </a:rPr>
                        <a:t>根本目的</a:t>
                      </a:r>
                      <a:endParaRPr lang="zh-CN" altLang="en-US" sz="2400" b="1">
                        <a:solidFill>
                          <a:srgbClr val="990033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ea typeface="黑体" panose="02010609060101010101" pitchFamily="49" charset="-122"/>
                        </a:rPr>
                        <a:t>建立新的生产关系，解放生产力</a:t>
                      </a:r>
                      <a:endParaRPr lang="zh-CN" altLang="en-US" sz="2400" b="1"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717550" eaLnBrk="1" hangingPunct="1">
                        <a:spcBef>
                          <a:spcPct val="20000"/>
                        </a:spcBef>
                      </a:pPr>
                      <a:r>
                        <a:rPr lang="zh-CN" altLang="en-US" sz="2400" b="1" dirty="0">
                          <a:ea typeface="黑体" panose="02010609060101010101" pitchFamily="49" charset="-122"/>
                        </a:rPr>
                        <a:t>使生产关系适应生产力，上层建筑适应经济基础，解放和发展生产力</a:t>
                      </a:r>
                      <a:endParaRPr lang="zh-CN" altLang="en-US" sz="2400" b="1" dirty="0">
                        <a:ea typeface="黑体" panose="02010609060101010101" pitchFamily="49" charset="-122"/>
                      </a:endParaRPr>
                    </a:p>
                  </a:txBody>
                  <a:tcPr marL="91829" marR="91829" marT="45907" marB="45907" anchor="ctr" anchorCtr="1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4365" name="Text Box 29"/>
          <p:cNvSpPr/>
          <p:nvPr/>
        </p:nvSpPr>
        <p:spPr>
          <a:xfrm>
            <a:off x="304800" y="5943600"/>
            <a:ext cx="8839200" cy="5889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社会发展是在社会基本矛盾的不断解决中实现的。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idx="1"/>
          </p:nvPr>
        </p:nvSpPr>
        <p:spPr>
          <a:xfrm>
            <a:off x="0" y="4267200"/>
            <a:ext cx="9144000" cy="1295400"/>
          </a:xfrm>
          <a:ln/>
        </p:spPr>
        <p:txBody>
          <a:bodyPr vert="horz" wrap="square" lIns="91440" tIns="45720" rIns="91440" bIns="45720" anchor="t" anchorCtr="0"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）改革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是发展中国特色社会主义的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强大动力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（</a:t>
            </a:r>
            <a:r>
              <a:rPr lang="zh-CN" altLang="en-US" b="1" dirty="0">
                <a:solidFill>
                  <a:srgbClr val="FF0000"/>
                </a:solidFill>
              </a:rPr>
              <a:t>改革是社会主义发展直接动力</a:t>
            </a:r>
            <a:endParaRPr lang="zh-CN" altLang="en-US" b="1" dirty="0">
              <a:solidFill>
                <a:srgbClr val="FF0000"/>
              </a:solidFill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FF"/>
                </a:solidFill>
              </a:rPr>
              <a:t>         阶级斗争是推动阶级社会发展的直接动力</a:t>
            </a:r>
            <a:r>
              <a:rPr lang="zh-CN" altLang="en-US" b="1" dirty="0"/>
              <a:t>）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15363" name="Rectangle 3"/>
          <p:cNvSpPr/>
          <p:nvPr/>
        </p:nvSpPr>
        <p:spPr>
          <a:xfrm>
            <a:off x="0" y="0"/>
            <a:ext cx="7064375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、正确认识社会主义的改革：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Rectangle 4"/>
          <p:cNvSpPr/>
          <p:nvPr/>
        </p:nvSpPr>
        <p:spPr>
          <a:xfrm>
            <a:off x="381000" y="1295400"/>
            <a:ext cx="843915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）改革的性质：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社会主义制度的自我完善和发展。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Rectangle 5"/>
          <p:cNvSpPr/>
          <p:nvPr/>
        </p:nvSpPr>
        <p:spPr>
          <a:xfrm>
            <a:off x="304800" y="2590800"/>
            <a:ext cx="8458200" cy="96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）改革的根本目的：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使生产关系适应生产力的发展，使上层建筑适应经济基础的发展。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8" name="Oval 6">
            <a:hlinkClick r:id="rId1" action="ppaction://hlinksldjump"/>
          </p:cNvPr>
          <p:cNvSpPr/>
          <p:nvPr/>
        </p:nvSpPr>
        <p:spPr>
          <a:xfrm>
            <a:off x="8534400" y="5791200"/>
            <a:ext cx="228600" cy="3810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25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2">
                                            <p:txEl>
                                              <p:charRg st="25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4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2">
                                            <p:txEl>
                                              <p:charRg st="43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/>
      <p:bldP spid="15363" grpId="0"/>
      <p:bldP spid="15364" grpId="0"/>
      <p:bldP spid="1536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2372</Words>
  <Application>WPS 演示</Application>
  <PresentationFormat>全屏显示(4:3)</PresentationFormat>
  <Paragraphs>263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Arial</vt:lpstr>
      <vt:lpstr>宋体</vt:lpstr>
      <vt:lpstr>Wingdings</vt:lpstr>
      <vt:lpstr>等线</vt:lpstr>
      <vt:lpstr>Times New Roman</vt:lpstr>
      <vt:lpstr>隶书</vt:lpstr>
      <vt:lpstr>微软雅黑</vt:lpstr>
      <vt:lpstr>黑体</vt:lpstr>
      <vt:lpstr>华文行楷</vt:lpstr>
      <vt:lpstr>华文中宋</vt:lpstr>
      <vt:lpstr>Arial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刘细谦</cp:lastModifiedBy>
  <cp:revision>7</cp:revision>
  <cp:lastPrinted>2021-02-28T10:32:00Z</cp:lastPrinted>
  <dcterms:created xsi:type="dcterms:W3CDTF">2021-02-28T10:32:00Z</dcterms:created>
  <dcterms:modified xsi:type="dcterms:W3CDTF">2021-07-14T08:55:06Z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2052-11.1.0.10640</vt:lpwstr>
  </property>
  <property fmtid="{D5CDD505-2E9C-101B-9397-08002B2CF9AE}" pid="7" name="ICV">
    <vt:lpwstr>B38945739AF44BC2B56C2EE58B475D34</vt:lpwstr>
  </property>
</Properties>
</file>