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75" r:id="rId1"/>
    <p:sldMasterId id="2147483687" r:id="rId2"/>
    <p:sldMasterId id="2147483752" r:id="rId3"/>
  </p:sldMasterIdLst>
  <p:notesMasterIdLst>
    <p:notesMasterId r:id="rId4"/>
  </p:notesMasterIdLst>
  <p:sldIdLst>
    <p:sldId id="301" r:id="rId5"/>
    <p:sldId id="299" r:id="rId6"/>
    <p:sldId id="465" r:id="rId7"/>
    <p:sldId id="466" r:id="rId8"/>
    <p:sldId id="467" r:id="rId9"/>
    <p:sldId id="468" r:id="rId10"/>
    <p:sldId id="469" r:id="rId11"/>
    <p:sldId id="470" r:id="rId12"/>
    <p:sldId id="471" r:id="rId13"/>
    <p:sldId id="472" r:id="rId14"/>
    <p:sldId id="473" r:id="rId15"/>
    <p:sldId id="474" r:id="rId16"/>
    <p:sldId id="475" r:id="rId17"/>
    <p:sldId id="476" r:id="rId18"/>
    <p:sldId id="479" r:id="rId19"/>
    <p:sldId id="477" r:id="rId20"/>
    <p:sldId id="478" r:id="rId21"/>
    <p:sldId id="480" r:id="rId22"/>
    <p:sldId id="482" r:id="rId23"/>
    <p:sldId id="483" r:id="rId24"/>
    <p:sldId id="484" r:id="rId25"/>
    <p:sldId id="481" r:id="rId26"/>
    <p:sldId id="321" r:id="rId27"/>
  </p:sldIdLst>
  <p:sldSz cx="12192000" cy="6858000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59" userDrawn="1">
          <p15:clr>
            <a:srgbClr val="A4A3A4"/>
          </p15:clr>
        </p15:guide>
        <p15:guide id="2" pos="387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1579" autoAdjust="0"/>
  </p:normalViewPr>
  <p:slideViewPr>
    <p:cSldViewPr>
      <p:cViewPr varScale="1">
        <p:scale>
          <a:sx n="73" d="100"/>
          <a:sy n="73" d="100"/>
        </p:scale>
        <p:origin x="-120" y="-492"/>
      </p:cViewPr>
      <p:guideLst>
        <p:guide orient="horz" pos="2159"/>
        <p:guide pos="3871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tags" Target="tags/tag7.xml" /><Relationship Id="rId29" Type="http://schemas.openxmlformats.org/officeDocument/2006/relationships/presProps" Target="presProps.xml" /><Relationship Id="rId3" Type="http://schemas.openxmlformats.org/officeDocument/2006/relationships/slideMaster" Target="slideMasters/slideMaster3.xml" /><Relationship Id="rId30" Type="http://schemas.openxmlformats.org/officeDocument/2006/relationships/viewProps" Target="viewProps.xml" /><Relationship Id="rId31" Type="http://schemas.openxmlformats.org/officeDocument/2006/relationships/theme" Target="theme/theme1.xml" /><Relationship Id="rId32" Type="http://schemas.openxmlformats.org/officeDocument/2006/relationships/tableStyles" Target="tableStyles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wmf" /><Relationship Id="rId2" Type="http://schemas.openxmlformats.org/officeDocument/2006/relationships/image" Target="../media/image11.wmf" /><Relationship Id="rId3" Type="http://schemas.openxmlformats.org/officeDocument/2006/relationships/image" Target="../media/image12.wmf" /><Relationship Id="rId4" Type="http://schemas.openxmlformats.org/officeDocument/2006/relationships/image" Target="../media/image13.wmf" /><Relationship Id="rId5" Type="http://schemas.openxmlformats.org/officeDocument/2006/relationships/image" Target="../media/image14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wmf" /><Relationship Id="rId2" Type="http://schemas.openxmlformats.org/officeDocument/2006/relationships/image" Target="../media/image17.wmf" /><Relationship Id="rId3" Type="http://schemas.openxmlformats.org/officeDocument/2006/relationships/image" Target="../media/image18.wmf" /><Relationship Id="rId4" Type="http://schemas.openxmlformats.org/officeDocument/2006/relationships/image" Target="../media/image19.wmf" /><Relationship Id="rId5" Type="http://schemas.openxmlformats.org/officeDocument/2006/relationships/image" Target="../media/image20.wmf" /><Relationship Id="rId6" Type="http://schemas.openxmlformats.org/officeDocument/2006/relationships/image" Target="../media/image21.wmf" /><Relationship Id="rId7" Type="http://schemas.openxmlformats.org/officeDocument/2006/relationships/image" Target="../media/image22.wmf" /><Relationship Id="rId8" Type="http://schemas.openxmlformats.org/officeDocument/2006/relationships/image" Target="../media/image23.w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wmf" /><Relationship Id="rId2" Type="http://schemas.openxmlformats.org/officeDocument/2006/relationships/image" Target="../media/image25.wmf" /><Relationship Id="rId3" Type="http://schemas.openxmlformats.org/officeDocument/2006/relationships/image" Target="../media/image26.wmf" /><Relationship Id="rId4" Type="http://schemas.openxmlformats.org/officeDocument/2006/relationships/image" Target="../media/image27.wmf" /><Relationship Id="rId5" Type="http://schemas.openxmlformats.org/officeDocument/2006/relationships/image" Target="../media/image28.wmf" /><Relationship Id="rId6" Type="http://schemas.openxmlformats.org/officeDocument/2006/relationships/image" Target="../media/image29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4" name="Rectangle 2">
            <a:extLst>
              <a:ext uri="{FF2B5EF4-FFF2-40B4-BE49-F238E27FC236}">
                <a16:creationId xmlns="" xmlns:a16="http://schemas.microsoft.com/office/drawing/2014/main" id="{E72A7A6C-9019-4157-9F0F-424BCD1517C2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8435" name="Rectangle 3">
            <a:extLst>
              <a:ext uri="{FF2B5EF4-FFF2-40B4-BE49-F238E27FC236}">
                <a16:creationId xmlns="" xmlns:a16="http://schemas.microsoft.com/office/drawing/2014/main" id="{E32EE58C-06B9-4995-A788-53B346C33411}"/>
              </a:ext>
            </a:extLst>
          </p:cNvPr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
第二级
第三级
第四级
第五级</a:t>
            </a:r>
          </a:p>
        </p:txBody>
      </p:sp>
      <p:sp>
        <p:nvSpPr>
          <p:cNvPr id="2052" name="Rectangle 4">
            <a:extLst>
              <a:ext uri="{FF2B5EF4-FFF2-40B4-BE49-F238E27FC236}">
                <a16:creationId xmlns="" xmlns:a16="http://schemas.microsoft.com/office/drawing/2014/main" id="{73B8D14E-B3E2-4757-A50C-3DFFF8F1234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>
            <a:extLst>
              <a:ext uri="{FF2B5EF4-FFF2-40B4-BE49-F238E27FC236}">
                <a16:creationId xmlns="" xmlns:a16="http://schemas.microsoft.com/office/drawing/2014/main" id="{B120EC87-A03B-42D1-87FC-AD26D6E3368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>
            <a:extLst>
              <a:ext uri="{FF2B5EF4-FFF2-40B4-BE49-F238E27FC236}">
                <a16:creationId xmlns="" xmlns:a16="http://schemas.microsoft.com/office/drawing/2014/main" id="{DBBAC7E5-4012-4601-845D-08BEE08A74A3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>
            <a:extLst>
              <a:ext uri="{FF2B5EF4-FFF2-40B4-BE49-F238E27FC236}">
                <a16:creationId xmlns="" xmlns:a16="http://schemas.microsoft.com/office/drawing/2014/main" id="{679ED7A4-99A9-4B19-8F75-7FABDAE0522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C64E20C-8B98-4C91-B632-2B82C469FFB8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2392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513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64E20C-8B98-4C91-B632-2B82C469FFB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854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64E20C-8B98-4C91-B632-2B82C469FFB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861244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="" xmlns:a16="http://schemas.microsoft.com/office/drawing/2014/main" id="{27BF874F-EF81-457F-82B7-519C9F83A4C7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="" xmlns:a16="http://schemas.microsoft.com/office/drawing/2014/main" id="{43BA9C08-7764-4A0C-A3C1-72E72ECAAD62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5D8B97B6-3939-4200-B2AC-0DA156E766EF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5B681263-6070-44C1-80D4-ECEE0948DAEC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77B96D6A-64DE-46FF-8762-4DED75644FE3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="" xmlns:a16="http://schemas.microsoft.com/office/drawing/2014/main" id="{E30AD865-D806-41E0-926F-62249C5AD337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12A1E2D3-DD9F-44CF-A587-E89B191315D4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="" xmlns:a16="http://schemas.microsoft.com/office/drawing/2014/main" id="{548E8F89-0011-4A1F-B7E5-F79DFBBCDCA5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6A8C3642-E2F9-4FEB-8991-B81D2007E7A3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7581BD7F-8DFF-433B-9895-93F1B584B1FB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B22D1668-057D-4089-97AB-2985FEDA4E74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09C2D74E-7606-4DE8-8FF4-0C2FCEABFA1F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="" xmlns:a16="http://schemas.microsoft.com/office/drawing/2014/main" id="{AADBB6A2-A625-4D20-9697-D253C9926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="" xmlns:a16="http://schemas.microsoft.com/office/drawing/2014/main" id="{2788B1E7-8549-4566-B63B-2D96C81D29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="" xmlns:a16="http://schemas.microsoft.com/office/drawing/2014/main" id="{6D1F05EF-747D-4B36-A4B3-1534B4568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18EA6C-CFAB-4AB2-BAD2-E98BBA8F1FEE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62566121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223204D-22C9-4968-83B0-64C682E7B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E0F421A-E467-43BD-8C7E-C23D9ECA4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DE74BF5-394C-4267-8736-4BAD73E4C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FCCA92-B5B5-4794-A767-1AF7B7CF8FA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23834980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D5272419-72B9-4424-B9FD-1FDA3D5CC255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="" xmlns:a16="http://schemas.microsoft.com/office/drawing/2014/main" id="{A8260272-7CE7-4991-854F-FCE6F00101F5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DFD7334B-8105-40AA-A903-BE722743ADA2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BC9C3BC1-D5F7-44F6-A6C2-6EC1D711C063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C7181163-66AC-4945-BD9B-F147160F6785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="" xmlns:a16="http://schemas.microsoft.com/office/drawing/2014/main" id="{AEE2E2FC-BB23-4AB1-8BE1-CA7B3235A6FE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1179AF96-72A4-4C85-8CA7-7525CAEEA53D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583061D4-F825-4C4F-A10F-C4AF591654E8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6446C8E0-52E2-400A-9C30-D13AA1F04D91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253060BD-6913-418C-BCD8-8D3FDF6B621B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B507050E-95EB-4050-8133-5A8FB72F023A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B9D59BE3-3779-4ECD-84D6-2358F7FB2AD4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="" xmlns:a16="http://schemas.microsoft.com/office/drawing/2014/main" id="{8F491432-0D44-4B17-A053-144C9B43EE21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="" xmlns:a16="http://schemas.microsoft.com/office/drawing/2014/main" id="{424A5416-CB3A-462F-A85E-46A28138F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="" xmlns:a16="http://schemas.microsoft.com/office/drawing/2014/main" id="{A42104A4-90FC-4E53-B629-BFC8F482A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="" xmlns:a16="http://schemas.microsoft.com/office/drawing/2014/main" id="{DB3F1DE4-6865-40EF-BA21-995D7F218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842D8C-88E8-419D-86F9-82EE0D8EFA4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30104368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="" xmlns:a16="http://schemas.microsoft.com/office/drawing/2014/main" id="{3A32D0F5-49E4-4496-AAEE-0088ED670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="" xmlns:a16="http://schemas.microsoft.com/office/drawing/2014/main" id="{D9B2E6BA-C597-4A71-862B-50C52DD9A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="" xmlns:a16="http://schemas.microsoft.com/office/drawing/2014/main" id="{C23D5BE3-48B4-47B1-BF06-B771DFBA9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2F000-E9E3-42E8-8E23-C37DE51B9C6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85898631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="" xmlns:a16="http://schemas.microsoft.com/office/drawing/2014/main" id="{E7D994F5-121C-4209-AEEA-1BAA402B3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="" xmlns:a16="http://schemas.microsoft.com/office/drawing/2014/main" id="{5A4290E8-7140-4F39-B89A-316B2A9D6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="" xmlns:a16="http://schemas.microsoft.com/office/drawing/2014/main" id="{FFE4C377-7E78-4719-939F-DF38E29E6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4C473A-5F07-4CE4-81A4-840021F87D1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1352684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="" xmlns:a16="http://schemas.microsoft.com/office/drawing/2014/main" id="{8C4D6322-FFBD-49D0-93B1-23900F5EEFF4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0E897DB1-F66C-4AFE-819E-2F1B1D2F4D57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B42E13B6-3AD1-4009-AC85-8F1FD7C6F3AF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2F6CE21D-8D64-4855-ADC7-983CF9E52429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="" xmlns:a16="http://schemas.microsoft.com/office/drawing/2014/main" id="{7B4B920F-5C5A-4890-879D-32B51BC419D1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E996DABC-A540-4E2B-BFBD-810A87B4254B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C19BEE71-5023-4350-BB72-4782485957B6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FD3CEF71-5682-430D-9A19-48DF7281FC88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="" xmlns:a16="http://schemas.microsoft.com/office/drawing/2014/main" id="{339E0E61-38CB-4F7A-ADF6-4BF06C96E498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="" xmlns:a16="http://schemas.microsoft.com/office/drawing/2014/main" id="{CF03A196-14D6-4E72-8806-D502B87CD36E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="" xmlns:a16="http://schemas.microsoft.com/office/drawing/2014/main" id="{D74B9C7C-3309-40A3-8C2D-01E1A8150073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="" xmlns:a16="http://schemas.microsoft.com/office/drawing/2014/main" id="{A7C8613D-E166-4DB1-8D35-509A6E8720DA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="" xmlns:a16="http://schemas.microsoft.com/office/drawing/2014/main" id="{4C705E80-418B-4132-A1E6-8FD457199EB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="" xmlns:a16="http://schemas.microsoft.com/office/drawing/2014/main" id="{C85CD8C5-EE0D-433A-B2B5-01795FAE87CA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="" xmlns:a16="http://schemas.microsoft.com/office/drawing/2014/main" id="{F35BC0DC-F0C7-4977-9ED1-5A92643DB56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A5DE52D3-DDBD-4017-81CD-7F5D997912F4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91812017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="" xmlns:a16="http://schemas.microsoft.com/office/drawing/2014/main" id="{066A1670-4DB9-4391-A9DF-562F534AE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="" xmlns:a16="http://schemas.microsoft.com/office/drawing/2014/main" id="{95CF27D4-0DD1-4B2B-B161-AE348D746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="" xmlns:a16="http://schemas.microsoft.com/office/drawing/2014/main" id="{D9F85C70-0E5D-4D4F-B32E-52DAA1A81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8737B5-8F71-4FE3-9917-2EAEEB8D80DF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79409775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B669453E-168D-4630-8D01-1617F3885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AA86AFC-EED3-48CA-AC09-B7B5D22D9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32C9B90-6697-420A-88D0-0CCB9BA07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BBEB6D-9908-45CB-969E-6D95D87079C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70631559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5E1315C-94B4-4D62-BEBE-BAF1144EAF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25ABAA13-1AFE-4529-A9D6-CCDA86D7C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A16B067-7085-4F95-92C7-31AE4A90C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B1301C-40DA-4DB3-97B9-EF9141DA0AC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71042829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9529A8E7-5858-4581-B118-3EE68241DF6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37BE962D-6CF8-4FC3-8A3C-776BBD2E084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FE488BEB-12BB-49FE-BBA1-A59D171EA2E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01F48BC3-B568-4F85-A551-9BB988162107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888010583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F1571A2E-3F57-419A-8152-F604AB4B5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216571C3-9906-4F4E-BCB2-944540578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AFE2DD94-5C3A-43B5-91F2-5E15D5FA5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9E9BB5-6B16-4CA8-A778-EA1D55554057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84006190"/>
      </p:ext>
    </p:extLst>
  </p:cSld>
  <p:clrMapOvr>
    <a:masterClrMapping/>
  </p:clrMapOvr>
  <p:transition spd="slow">
    <p:randomBar dir="vert"/>
  </p:transition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A75C570A-6141-4BBC-B9D0-A3FA21F32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C90F7C56-209A-4C2E-B7AB-5A6003807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FC1164E0-7F2A-4400-A506-8B27AE975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D22F0-4734-40D0-AADD-7E44562CBA1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97494499"/>
      </p:ext>
    </p:extLst>
  </p:cSld>
  <p:clrMapOvr>
    <a:masterClrMapping/>
  </p:clrMapOvr>
  <p:transition spd="slow">
    <p:randomBar dir="vert"/>
  </p:transition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="" xmlns:a16="http://schemas.microsoft.com/office/drawing/2014/main" id="{97CEB8AD-484D-4A8D-827C-3103CB9E72DA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="" xmlns:a16="http://schemas.microsoft.com/office/drawing/2014/main" id="{DDF5A6BE-4198-464E-8AD2-FDD1FBC44AB1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3E9CEB77-33F6-4744-8B20-96025EA9B146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A0F74C14-611F-42B2-9741-0F25EB742116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2201CE21-8B72-424F-8BFF-2B121A8763D1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="" xmlns:a16="http://schemas.microsoft.com/office/drawing/2014/main" id="{9689993D-3B2C-4638-844D-527FC1592CEA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42F82041-DE30-4DFA-BB0E-895CB7A8B2A9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="" xmlns:a16="http://schemas.microsoft.com/office/drawing/2014/main" id="{C9ED6370-35E5-4028-9BDB-4732AA266612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BB166F14-DFD8-481F-BF60-8B79A5ECDFD0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38FA81CA-C597-488F-AFB5-56753E4CC7B9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0D7B25F4-FB62-4918-88D8-27D106F2B579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D1383FF3-10B7-4C94-80F3-32FD77D340BB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="" xmlns:a16="http://schemas.microsoft.com/office/drawing/2014/main" id="{8B5A4EDE-3819-4586-B661-8C05F77B8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="" xmlns:a16="http://schemas.microsoft.com/office/drawing/2014/main" id="{9C07C2BB-20E8-4A0C-8C76-88AF0C205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="" xmlns:a16="http://schemas.microsoft.com/office/drawing/2014/main" id="{FBF2ADD6-3AE2-4E6E-8927-96E6CBB96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9DE5E7-2E8A-4E7A-BD7C-0E703450C1B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13009262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513830C-D03B-43AE-B576-11CE2834B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6C76E68-754C-45CC-ABAC-3EC597A34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2DDB7D85-F8CC-42C4-9878-D551F541A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9B7554-3A16-4820-8FAF-1B7DC6C27F1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12658011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B90BA823-5162-42A7-9358-FCF2DADC47D2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="" xmlns:a16="http://schemas.microsoft.com/office/drawing/2014/main" id="{8F861C98-AF6F-4F3C-8D00-8E524CDCE4E5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0771E4BE-FC4E-432E-971D-D7BB331EF72E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D218EFD3-F1CD-4354-A05A-CC63510B8FC0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7C43F936-5BBC-421E-9B9A-C8C146BD7653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="" xmlns:a16="http://schemas.microsoft.com/office/drawing/2014/main" id="{00CD05B4-6DE6-4AD0-B515-7326F2D21C8B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55EFECBA-880C-4C8F-BD75-A84C573816B2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0655B976-9A17-414A-A8FD-B1C58713FB4D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1FA1A446-DDC2-487D-BF95-69BED079A60D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9C84F655-9009-482C-B277-034FA99C4285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843A91C3-572A-40BD-B6B8-5CDD4FD5D8A8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1ECFFEC9-9DEF-4B5A-8550-DEFD5CD1532D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="" xmlns:a16="http://schemas.microsoft.com/office/drawing/2014/main" id="{1F7E6A8E-74E8-4B8E-8EE2-5C4D86D3F038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="" xmlns:a16="http://schemas.microsoft.com/office/drawing/2014/main" id="{FA01EFF4-61CA-469A-8866-4756D2763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="" xmlns:a16="http://schemas.microsoft.com/office/drawing/2014/main" id="{4C644FC2-C7BA-4FA3-8CD0-134A2C7AB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="" xmlns:a16="http://schemas.microsoft.com/office/drawing/2014/main" id="{99B24BEC-AAD1-4A07-AB16-9FA598E6C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25F043-D116-45EE-B895-366DF974F2F3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71124536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="" xmlns:a16="http://schemas.microsoft.com/office/drawing/2014/main" id="{3B4E0AB8-ABAD-406D-A3B0-797138549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="" xmlns:a16="http://schemas.microsoft.com/office/drawing/2014/main" id="{827C648D-6343-4584-BC59-9B57EB07A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="" xmlns:a16="http://schemas.microsoft.com/office/drawing/2014/main" id="{2A2B18A4-34DC-4DEC-9E7F-48FDBB3A8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51F64B-9999-4D3B-A159-4D881E97881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46667036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="" xmlns:a16="http://schemas.microsoft.com/office/drawing/2014/main" id="{A1DADEB8-4B51-4D46-9A70-7079C8A01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="" xmlns:a16="http://schemas.microsoft.com/office/drawing/2014/main" id="{76257AC6-BC85-48E2-954F-32AE97F9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="" xmlns:a16="http://schemas.microsoft.com/office/drawing/2014/main" id="{2183C855-8B0D-405D-BB31-302ABAE9A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EA55C3-C5A3-4837-B76C-754F0260349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355470186"/>
      </p:ext>
    </p:extLst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="" xmlns:a16="http://schemas.microsoft.com/office/drawing/2014/main" id="{E4CC0DC9-3E4C-4F6A-878B-F5426553F576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14F6ED3E-CC08-4BBF-9B2D-3EC36EFB0EE1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4D80D9C9-7E55-4B42-93A0-5D0DA4BC5F43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20EE0741-A3CA-493F-8BDD-D6062C96BD22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="" xmlns:a16="http://schemas.microsoft.com/office/drawing/2014/main" id="{2895C514-4A8B-493F-AABB-A708DDBD0238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F640A5B4-12B5-46DC-B8AE-B644B7902AA9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62FAC2A6-0C25-4886-A3F9-6CD20935E0C1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E861EFBA-BB5A-4842-8916-2BFAD6F639A3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="" xmlns:a16="http://schemas.microsoft.com/office/drawing/2014/main" id="{B3C18BDC-DD5D-4F19-81C6-821C99300F24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="" xmlns:a16="http://schemas.microsoft.com/office/drawing/2014/main" id="{B84F5967-54C0-43B5-B8BE-C759DD682493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="" xmlns:a16="http://schemas.microsoft.com/office/drawing/2014/main" id="{09F1D17C-785F-4352-8103-76D978B77A2B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="" xmlns:a16="http://schemas.microsoft.com/office/drawing/2014/main" id="{B7D2E5B8-79B1-4CAC-A9A6-709184729F2F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="" xmlns:a16="http://schemas.microsoft.com/office/drawing/2014/main" id="{B0631E5E-5882-402B-A34E-A0C1031CA49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="" xmlns:a16="http://schemas.microsoft.com/office/drawing/2014/main" id="{72537D3F-7D1B-442D-BA2F-2D862E11D5F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="" xmlns:a16="http://schemas.microsoft.com/office/drawing/2014/main" id="{346FD42F-44D7-4DAC-BF93-1332B29B8A2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0AF21CD-87A1-4F20-ADFA-42C5EA45B7C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90628150"/>
      </p:ext>
    </p:extLst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="" xmlns:a16="http://schemas.microsoft.com/office/drawing/2014/main" id="{81E08543-554A-416F-9054-A1320D274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="" xmlns:a16="http://schemas.microsoft.com/office/drawing/2014/main" id="{63FA665B-17AD-4617-889E-6F41E8999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="" xmlns:a16="http://schemas.microsoft.com/office/drawing/2014/main" id="{1268D847-17A7-456F-AA5F-EE2FD40B3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B0592-C86F-4A0A-A58A-926DA7A7BC14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94436907"/>
      </p:ext>
    </p:extLst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C147A846-7AB1-4005-84A5-DD4D842D2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901C2E56-0CB7-42BA-9924-41B0ED36A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AAB4EBA7-287B-475D-9FD0-7286A68CE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77FE0E-ABCB-4070-AECA-15022F7E17D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32984462"/>
      </p:ext>
    </p:extLst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692CE9F-78BE-43FA-89E1-223C23240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14DC918-E355-4E7B-B0DA-AF2E4AC25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47DA768-3213-49CC-A5FA-D57F318C5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66656D-5202-4671-896F-9F2FF492A94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78064099"/>
      </p:ext>
    </p:extLst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EC340340-F27A-4554-B02A-20DD35EA3754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7322AFE6-73B0-4154-8914-E2BCFF986DA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239718FB-79B1-4167-8105-9312633421B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2B1985CB-0FC4-41D9-A82B-7C397B5EC1D2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16933856"/>
      </p:ext>
    </p:extLst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EB0F0456-F9C6-4D11-86E0-28A6F6C47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C6B1D8BD-7892-4741-A489-D90559EEC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1E5F7DF9-B640-420D-92EF-6B1290FFD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3B4FFC-D51B-4D75-896D-2597204D4F7B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993299298"/>
      </p:ext>
    </p:extLst>
  </p:cSld>
  <p:clrMapOvr>
    <a:masterClrMapping/>
  </p:clrMapOvr>
  <p:transition spd="slow">
    <p:randomBar dir="vert"/>
  </p:transition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64AC671-4549-40E1-B105-89E82523E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B45B7D31-5355-44F8-9AE2-44FD37043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CC07F4A-E074-4E8B-85C8-2B7FAD232D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8C7E2CB-AE5E-4908-915B-7874E7198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B25F5CF-34F0-45BD-86F0-60A3A3819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A9DE5E7-2E8A-4E7A-BD7C-0E703450C1B1}" type="slidenum">
              <a:rPr lang="zh-CN" altLang="zh-CN" smtClean="0"/>
              <a:t>‹#›</a:t>
            </a:fld>
            <a:endParaRPr lang="zh-CN" altLang="zh-CN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10157F6-9D5D-4E7C-8570-D8458FC77113}"/>
              </a:ext>
            </a:extLst>
          </p:cNvPr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95B56CD7-A965-4E5E-BA15-C51A7CB432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B3A5AEC3-A1AA-42E8-AB5A-A242E7FBA5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E9B65C26-C35E-41E2-9533-F746FC40F9A8}"/>
              </a:ext>
            </a:extLst>
          </p:cNvPr>
          <p:cNvSpPr txBox="1"/>
          <p:nvPr/>
        </p:nvSpPr>
        <p:spPr>
          <a:xfrm>
            <a:off x="8250382" y="245631"/>
            <a:ext cx="3810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u="sng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人教版  数学  九年级  上册</a:t>
            </a:r>
          </a:p>
        </p:txBody>
      </p:sp>
    </p:spTree>
    <p:extLst>
      <p:ext uri="{BB962C8B-B14F-4D97-AF65-F5344CB8AC3E}">
        <p14:creationId xmlns:p14="http://schemas.microsoft.com/office/powerpoint/2010/main" val="2127431392"/>
      </p:ext>
    </p:extLst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4177160449"/>
      </p:ext>
    </p:extLst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CAF41CC3-DD5B-41DD-93EE-F3128844535C}"/>
              </a:ext>
            </a:extLst>
          </p:cNvPr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157D3104-C2DE-4D3A-A9E4-65591B650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8B7DAACB-80C0-440C-9C37-217F890EE7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8424713E-0AF6-42AB-958E-E67D7C97A390}"/>
              </a:ext>
            </a:extLst>
          </p:cNvPr>
          <p:cNvSpPr/>
          <p:nvPr/>
        </p:nvSpPr>
        <p:spPr>
          <a:xfrm>
            <a:off x="3431765" y="2090121"/>
            <a:ext cx="58272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800" b="1" cap="none" spc="0">
                <a:ln w="13462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谢谢观看！</a:t>
            </a:r>
          </a:p>
        </p:txBody>
      </p:sp>
    </p:spTree>
    <p:extLst>
      <p:ext uri="{BB962C8B-B14F-4D97-AF65-F5344CB8AC3E}">
        <p14:creationId xmlns:p14="http://schemas.microsoft.com/office/powerpoint/2010/main" val="1619198933"/>
      </p:ext>
    </p:extLst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3166501462"/>
      </p:ext>
    </p:extLst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EB0F0456-F9C6-4D11-86E0-28A6F6C47C4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C6B1D8BD-7892-4741-A489-D90559EEC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1E5F7DF9-B640-420D-92EF-6B1290FFD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23B4FFC-D51B-4D75-896D-2597204D4F7B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58870795"/>
      </p:ext>
    </p:extLst>
  </p:cSld>
  <p:clrMapOvr>
    <a:masterClrMapping/>
  </p:clrMapOvr>
  <p:transition spd="slow">
    <p:randomBar dir="vert"/>
  </p:transition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72B0592-C86F-4A0A-A58A-926DA7A7BC14}" type="slidenum">
              <a:rPr lang="zh-CN" altLang="zh-CN" smtClean="0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93482023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ags" Target="../tags/tag1.xml" /><Relationship Id="rId14" Type="http://schemas.openxmlformats.org/officeDocument/2006/relationships/tags" Target="../tags/tag2.xml" /><Relationship Id="rId15" Type="http://schemas.openxmlformats.org/officeDocument/2006/relationships/tags" Target="../tags/tag3.xml" /><Relationship Id="rId16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slideLayout" Target="../slideLayouts/slideLayout22.xml" /><Relationship Id="rId11" Type="http://schemas.openxmlformats.org/officeDocument/2006/relationships/slideLayout" Target="../slideLayouts/slideLayout23.xml" /><Relationship Id="rId12" Type="http://schemas.openxmlformats.org/officeDocument/2006/relationships/tags" Target="../tags/tag4.xml" /><Relationship Id="rId13" Type="http://schemas.openxmlformats.org/officeDocument/2006/relationships/tags" Target="../tags/tag5.xml" /><Relationship Id="rId14" Type="http://schemas.openxmlformats.org/officeDocument/2006/relationships/tags" Target="../tags/tag6.xml" /><Relationship Id="rId15" Type="http://schemas.openxmlformats.org/officeDocument/2006/relationships/theme" Target="../theme/theme2.xml" /><Relationship Id="rId2" Type="http://schemas.openxmlformats.org/officeDocument/2006/relationships/slideLayout" Target="../slideLayouts/slideLayout14.xml" /><Relationship Id="rId3" Type="http://schemas.openxmlformats.org/officeDocument/2006/relationships/slideLayout" Target="../slideLayouts/slideLayout15.xml" /><Relationship Id="rId4" Type="http://schemas.openxmlformats.org/officeDocument/2006/relationships/slideLayout" Target="../slideLayouts/slideLayout16.xml" /><Relationship Id="rId5" Type="http://schemas.openxmlformats.org/officeDocument/2006/relationships/slideLayout" Target="../slideLayouts/slideLayout17.xml" /><Relationship Id="rId6" Type="http://schemas.openxmlformats.org/officeDocument/2006/relationships/slideLayout" Target="../slideLayouts/slideLayout18.xml" /><Relationship Id="rId7" Type="http://schemas.openxmlformats.org/officeDocument/2006/relationships/slideLayout" Target="../slideLayouts/slideLayout19.xml" /><Relationship Id="rId8" Type="http://schemas.openxmlformats.org/officeDocument/2006/relationships/slideLayout" Target="../slideLayouts/slideLayout20.xml" /><Relationship Id="rId9" Type="http://schemas.openxmlformats.org/officeDocument/2006/relationships/slideLayout" Target="../slideLayouts/slideLayout21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slideLayout" Target="../slideLayouts/slideLayout25.xml" /><Relationship Id="rId3" Type="http://schemas.openxmlformats.org/officeDocument/2006/relationships/slideLayout" Target="../slideLayouts/slideLayout26.xml" /><Relationship Id="rId4" Type="http://schemas.openxmlformats.org/officeDocument/2006/relationships/slideLayout" Target="../slideLayouts/slideLayout27.xml" /><Relationship Id="rId5" Type="http://schemas.openxmlformats.org/officeDocument/2006/relationships/slideLayout" Target="../slideLayouts/slideLayout28.xml" /><Relationship Id="rId6" Type="http://schemas.openxmlformats.org/officeDocument/2006/relationships/slideLayout" Target="../slideLayouts/slideLayout29.xml" /><Relationship Id="rId7" Type="http://schemas.openxmlformats.org/officeDocument/2006/relationships/theme" Target="../theme/theme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6" name="组合 14">
            <a:extLst>
              <a:ext uri="{FF2B5EF4-FFF2-40B4-BE49-F238E27FC236}">
                <a16:creationId xmlns="" xmlns:a16="http://schemas.microsoft.com/office/drawing/2014/main" id="{F82A28D4-FEB3-4CB4-8A89-9CDEFD28AEF8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822CD6F7-7972-414A-9CD6-ADE94C56CFEA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8DC2107C-BEF6-4E7F-9635-4BD2FCAD8A61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A5840DF6-4B87-4C0C-8129-9C5459872477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>
            <a:extLst>
              <a:ext uri="{FF2B5EF4-FFF2-40B4-BE49-F238E27FC236}">
                <a16:creationId xmlns="" xmlns:a16="http://schemas.microsoft.com/office/drawing/2014/main" id="{6FFF4884-B621-46FE-AE0B-31FDC6AAF80F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F58C2471-62FD-451C-8244-5A6ABE935224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F41A5B4A-F8D7-4B72-BA0A-ADA214B4BDC6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A055F1A4-1869-4755-B7FA-C8E75F7B23DF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>
            <a:extLst>
              <a:ext uri="{FF2B5EF4-FFF2-40B4-BE49-F238E27FC236}">
                <a16:creationId xmlns="" xmlns:a16="http://schemas.microsoft.com/office/drawing/2014/main" id="{2C1BE60C-9B30-408D-94F3-C41C8FA98064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3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5" name="文本占位符 2">
            <a:extLst>
              <a:ext uri="{FF2B5EF4-FFF2-40B4-BE49-F238E27FC236}">
                <a16:creationId xmlns="" xmlns:a16="http://schemas.microsoft.com/office/drawing/2014/main" id="{0AAB8A80-C4AE-441A-A5B6-23EEDAF9E570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4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E63F1B02-D9B0-4976-B9C7-9FA65F0F21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2ED8285-5A92-435A-B3F2-039CA160A5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647B466-9F5D-4DD5-9EC3-71DB0CDE6A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6D66F2FD-091B-46C0-A7A1-6B9E0985E4AE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="" xmlns:a16="http://schemas.microsoft.com/office/drawing/2014/main" id="{92350DAF-A424-4097-AE7C-D5B5E899709C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14" r:id="rId2"/>
    <p:sldLayoutId id="2147483720" r:id="rId3"/>
    <p:sldLayoutId id="2147483713" r:id="rId4"/>
    <p:sldLayoutId id="2147483712" r:id="rId5"/>
    <p:sldLayoutId id="2147483721" r:id="rId6"/>
    <p:sldLayoutId id="2147483711" r:id="rId7"/>
    <p:sldLayoutId id="2147483722" r:id="rId8"/>
    <p:sldLayoutId id="2147483723" r:id="rId9"/>
    <p:sldLayoutId id="2147483724" r:id="rId10"/>
    <p:sldLayoutId id="2147483725" r:id="rId11"/>
    <p:sldLayoutId id="2147483726" r:id="rId12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050" name="组合 14">
            <a:extLst>
              <a:ext uri="{FF2B5EF4-FFF2-40B4-BE49-F238E27FC236}">
                <a16:creationId xmlns="" xmlns:a16="http://schemas.microsoft.com/office/drawing/2014/main" id="{11DB992D-B925-4711-90A1-BF0E6CFE35C1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65B025DA-0406-4365-974A-5A86DF8BD421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30436753-6216-4858-B8DA-2C30663F1DD7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99BA4250-1EE5-4F64-BFFC-5998CB351FB9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>
            <a:extLst>
              <a:ext uri="{FF2B5EF4-FFF2-40B4-BE49-F238E27FC236}">
                <a16:creationId xmlns="" xmlns:a16="http://schemas.microsoft.com/office/drawing/2014/main" id="{B8676DFC-1A6D-4D05-919C-CA33FE4717A0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BC71FA46-4617-453D-B157-D8EA64EB5C65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8D40607C-FBA6-4536-8525-C59EFEEE4E12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8307A5BC-908B-489A-8371-1E4210B03146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>
            <a:extLst>
              <a:ext uri="{FF2B5EF4-FFF2-40B4-BE49-F238E27FC236}">
                <a16:creationId xmlns="" xmlns:a16="http://schemas.microsoft.com/office/drawing/2014/main" id="{8898EFE4-5FC0-4045-8439-7C51447B6EC8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2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9" name="文本占位符 2">
            <a:extLst>
              <a:ext uri="{FF2B5EF4-FFF2-40B4-BE49-F238E27FC236}">
                <a16:creationId xmlns="" xmlns:a16="http://schemas.microsoft.com/office/drawing/2014/main" id="{1B99DBA9-113E-4D69-8430-A715BF706B21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3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F0B20CC-89EA-430A-8D11-FC19DC15B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754A58E-1056-4F42-B824-FBB24385F9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0AF50AC-F116-4A9C-8956-39EAFEE00D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DD0A7A7A-1BDB-47FA-9392-946F8DC99742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="" xmlns:a16="http://schemas.microsoft.com/office/drawing/2014/main" id="{5FB058D5-7E53-48C4-842A-0F667FBC3D8C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18" r:id="rId2"/>
    <p:sldLayoutId id="2147483728" r:id="rId3"/>
    <p:sldLayoutId id="2147483717" r:id="rId4"/>
    <p:sldLayoutId id="2147483716" r:id="rId5"/>
    <p:sldLayoutId id="2147483729" r:id="rId6"/>
    <p:sldLayoutId id="2147483715" r:id="rId7"/>
    <p:sldLayoutId id="2147483730" r:id="rId8"/>
    <p:sldLayoutId id="2147483731" r:id="rId9"/>
    <p:sldLayoutId id="2147483732" r:id="rId10"/>
    <p:sldLayoutId id="2147483733" r:id="rId11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31B8120B-71E7-4BCA-8C9B-0332B3C79BF5}"/>
              </a:ext>
            </a:extLst>
          </p:cNvPr>
          <p:cNvSpPr/>
          <p:nvPr/>
        </p:nvSpPr>
        <p:spPr>
          <a:xfrm>
            <a:off x="0" y="0"/>
            <a:ext cx="12192000" cy="831273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F1ABBC2C-7FD8-4350-A1DA-307E1027ED25}"/>
              </a:ext>
            </a:extLst>
          </p:cNvPr>
          <p:cNvSpPr/>
          <p:nvPr/>
        </p:nvSpPr>
        <p:spPr>
          <a:xfrm>
            <a:off x="0" y="6747164"/>
            <a:ext cx="12192000" cy="110836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4610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46" r:id="rId5"/>
    <p:sldLayoutId id="2147483757" r:id="rId6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3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4.png" /><Relationship Id="rId4" Type="http://schemas.microsoft.com/office/2007/relationships/hdphoto" Target="../media/image5.wdp" /><Relationship Id="rId5" Type="http://schemas.microsoft.com/office/2007/relationships/hdphoto" Target="../media/image6.wdp" /><Relationship Id="rId6" Type="http://schemas.openxmlformats.org/officeDocument/2006/relationships/image" Target="../media/image7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notesSlide" Target="../notesSlides/notesSlide2.xml" /><Relationship Id="rId3" Type="http://schemas.openxmlformats.org/officeDocument/2006/relationships/oleObject" Target="../embeddings/oleObject1.bin" TargetMode="Internal" /><Relationship Id="rId4" Type="http://schemas.openxmlformats.org/officeDocument/2006/relationships/image" Target="../media/image8.wmf" /><Relationship Id="rId5" Type="http://schemas.openxmlformats.org/officeDocument/2006/relationships/vmlDrawing" Target="../drawings/vmlDrawing1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notesSlide" Target="../notesSlides/notesSlide3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image" Target="../media/image9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10" Type="http://schemas.openxmlformats.org/officeDocument/2006/relationships/oleObject" Target="../embeddings/oleObject6.bin" TargetMode="Internal" /><Relationship Id="rId11" Type="http://schemas.openxmlformats.org/officeDocument/2006/relationships/image" Target="../media/image14.wmf" /><Relationship Id="rId12" Type="http://schemas.openxmlformats.org/officeDocument/2006/relationships/vmlDrawing" Target="../drawings/vmlDrawing2.vml" /><Relationship Id="rId2" Type="http://schemas.openxmlformats.org/officeDocument/2006/relationships/oleObject" Target="../embeddings/oleObject2.bin" TargetMode="Internal" /><Relationship Id="rId3" Type="http://schemas.openxmlformats.org/officeDocument/2006/relationships/image" Target="../media/image10.wmf" /><Relationship Id="rId4" Type="http://schemas.openxmlformats.org/officeDocument/2006/relationships/oleObject" Target="../embeddings/oleObject3.bin" TargetMode="Internal" /><Relationship Id="rId5" Type="http://schemas.openxmlformats.org/officeDocument/2006/relationships/image" Target="../media/image11.wmf" /><Relationship Id="rId6" Type="http://schemas.openxmlformats.org/officeDocument/2006/relationships/oleObject" Target="../embeddings/oleObject4.bin" TargetMode="Internal" /><Relationship Id="rId7" Type="http://schemas.openxmlformats.org/officeDocument/2006/relationships/image" Target="../media/image12.wmf" /><Relationship Id="rId8" Type="http://schemas.openxmlformats.org/officeDocument/2006/relationships/oleObject" Target="../embeddings/oleObject5.bin" TargetMode="Internal" /><Relationship Id="rId9" Type="http://schemas.openxmlformats.org/officeDocument/2006/relationships/image" Target="../media/image13.wmf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oleObject" Target="../embeddings/oleObject7.bin" TargetMode="Internal" /><Relationship Id="rId3" Type="http://schemas.openxmlformats.org/officeDocument/2006/relationships/image" Target="../media/image15.wmf" /><Relationship Id="rId4" Type="http://schemas.openxmlformats.org/officeDocument/2006/relationships/vmlDrawing" Target="../drawings/vmlDrawing3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10" Type="http://schemas.openxmlformats.org/officeDocument/2006/relationships/oleObject" Target="../embeddings/oleObject13.bin" TargetMode="Internal" /><Relationship Id="rId11" Type="http://schemas.openxmlformats.org/officeDocument/2006/relationships/image" Target="../media/image19.wmf" /><Relationship Id="rId12" Type="http://schemas.openxmlformats.org/officeDocument/2006/relationships/oleObject" Target="../embeddings/oleObject14.bin" TargetMode="Internal" /><Relationship Id="rId13" Type="http://schemas.openxmlformats.org/officeDocument/2006/relationships/image" Target="../media/image20.wmf" /><Relationship Id="rId14" Type="http://schemas.openxmlformats.org/officeDocument/2006/relationships/oleObject" Target="../embeddings/oleObject15.bin" TargetMode="Internal" /><Relationship Id="rId15" Type="http://schemas.openxmlformats.org/officeDocument/2006/relationships/image" Target="../media/image21.wmf" /><Relationship Id="rId16" Type="http://schemas.openxmlformats.org/officeDocument/2006/relationships/oleObject" Target="../embeddings/oleObject16.bin" TargetMode="Internal" /><Relationship Id="rId17" Type="http://schemas.openxmlformats.org/officeDocument/2006/relationships/image" Target="../media/image22.wmf" /><Relationship Id="rId18" Type="http://schemas.openxmlformats.org/officeDocument/2006/relationships/oleObject" Target="../embeddings/oleObject17.bin" TargetMode="Internal" /><Relationship Id="rId19" Type="http://schemas.openxmlformats.org/officeDocument/2006/relationships/image" Target="../media/image23.wmf" /><Relationship Id="rId2" Type="http://schemas.openxmlformats.org/officeDocument/2006/relationships/oleObject" Target="../embeddings/oleObject8.bin" TargetMode="Internal" /><Relationship Id="rId20" Type="http://schemas.openxmlformats.org/officeDocument/2006/relationships/vmlDrawing" Target="../drawings/vmlDrawing4.vml" /><Relationship Id="rId3" Type="http://schemas.openxmlformats.org/officeDocument/2006/relationships/image" Target="../media/image16.wmf" /><Relationship Id="rId4" Type="http://schemas.openxmlformats.org/officeDocument/2006/relationships/oleObject" Target="../embeddings/oleObject9.bin" TargetMode="Internal" /><Relationship Id="rId5" Type="http://schemas.openxmlformats.org/officeDocument/2006/relationships/oleObject" Target="../embeddings/oleObject10.bin" TargetMode="Internal" /><Relationship Id="rId6" Type="http://schemas.openxmlformats.org/officeDocument/2006/relationships/oleObject" Target="../embeddings/oleObject11.bin" TargetMode="Internal" /><Relationship Id="rId7" Type="http://schemas.openxmlformats.org/officeDocument/2006/relationships/image" Target="../media/image17.wmf" /><Relationship Id="rId8" Type="http://schemas.openxmlformats.org/officeDocument/2006/relationships/oleObject" Target="../embeddings/oleObject12.bin" TargetMode="Internal" /><Relationship Id="rId9" Type="http://schemas.openxmlformats.org/officeDocument/2006/relationships/image" Target="../media/image18.wmf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10" Type="http://schemas.openxmlformats.org/officeDocument/2006/relationships/oleObject" Target="../embeddings/oleObject22.bin" TargetMode="Internal" /><Relationship Id="rId11" Type="http://schemas.openxmlformats.org/officeDocument/2006/relationships/image" Target="../media/image28.wmf" /><Relationship Id="rId12" Type="http://schemas.openxmlformats.org/officeDocument/2006/relationships/oleObject" Target="../embeddings/oleObject23.bin" TargetMode="Internal" /><Relationship Id="rId13" Type="http://schemas.openxmlformats.org/officeDocument/2006/relationships/image" Target="../media/image29.wmf" /><Relationship Id="rId14" Type="http://schemas.openxmlformats.org/officeDocument/2006/relationships/vmlDrawing" Target="../drawings/vmlDrawing5.vml" /><Relationship Id="rId2" Type="http://schemas.openxmlformats.org/officeDocument/2006/relationships/oleObject" Target="../embeddings/oleObject18.bin" TargetMode="Internal" /><Relationship Id="rId3" Type="http://schemas.openxmlformats.org/officeDocument/2006/relationships/image" Target="../media/image24.wmf" /><Relationship Id="rId4" Type="http://schemas.openxmlformats.org/officeDocument/2006/relationships/oleObject" Target="../embeddings/oleObject19.bin" TargetMode="Internal" /><Relationship Id="rId5" Type="http://schemas.openxmlformats.org/officeDocument/2006/relationships/image" Target="../media/image25.wmf" /><Relationship Id="rId6" Type="http://schemas.openxmlformats.org/officeDocument/2006/relationships/oleObject" Target="../embeddings/oleObject20.bin" TargetMode="Internal" /><Relationship Id="rId7" Type="http://schemas.openxmlformats.org/officeDocument/2006/relationships/image" Target="../media/image26.wmf" /><Relationship Id="rId8" Type="http://schemas.openxmlformats.org/officeDocument/2006/relationships/oleObject" Target="../embeddings/oleObject21.bin" TargetMode="Internal" /><Relationship Id="rId9" Type="http://schemas.openxmlformats.org/officeDocument/2006/relationships/image" Target="../media/image27.wmf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image" Target="../media/image30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31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7013" y="1628800"/>
            <a:ext cx="11741150" cy="2487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6118259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5302FE08-0871-4865-9D41-00420280E63A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学习</a:t>
            </a:r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目标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="" xmlns:a16="http://schemas.microsoft.com/office/drawing/2014/main" id="{8ED41F53-FC96-43E2-8BD1-D40AD3AF6F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1610936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3">
            <a:extLst>
              <a:ext uri="{FF2B5EF4-FFF2-40B4-BE49-F238E27FC236}">
                <a16:creationId xmlns="" xmlns:a16="http://schemas.microsoft.com/office/drawing/2014/main" id="{2A3699B9-CE3F-4877-958B-534FC65BDAE1}"/>
              </a:ext>
            </a:extLst>
          </p:cNvPr>
          <p:cNvSpPr txBox="1"/>
          <p:nvPr/>
        </p:nvSpPr>
        <p:spPr>
          <a:xfrm>
            <a:off x="1554044" y="1563638"/>
            <a:ext cx="10256956" cy="1461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理解圆心角的概念，掌握圆的中心对称性和旋转不变性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itchFamily="34" charset="0"/>
              <a:ea typeface="微软雅黑" panose="020b0503020204020204" pitchFamily="34" charset="-122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="" xmlns:a16="http://schemas.microsoft.com/office/drawing/2014/main" id="{42967092-4447-4E64-B2A5-15AC726C8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3333169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8">
            <a:extLst>
              <a:ext uri="{FF2B5EF4-FFF2-40B4-BE49-F238E27FC236}">
                <a16:creationId xmlns="" xmlns:a16="http://schemas.microsoft.com/office/drawing/2014/main" id="{948280AB-02FC-4C5F-8851-B2A6D3F0A0E0}"/>
              </a:ext>
            </a:extLst>
          </p:cNvPr>
          <p:cNvSpPr txBox="1"/>
          <p:nvPr/>
        </p:nvSpPr>
        <p:spPr>
          <a:xfrm>
            <a:off x="1561196" y="3263590"/>
            <a:ext cx="10630804" cy="1461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探索圆心角、弧、弦之间关系定理并利用其解决相关问题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04312" y="3994367"/>
            <a:ext cx="2970514" cy="2697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539052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 Box 14">
            <a:extLst>
              <a:ext uri="{FF2B5EF4-FFF2-40B4-BE49-F238E27FC236}">
                <a16:creationId xmlns="" xmlns:a16="http://schemas.microsoft.com/office/drawing/2014/main" id="{4168A427-D06C-4D86-A718-0BB1EC8B10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410" y="2488268"/>
            <a:ext cx="3946777" cy="6445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圆是中心对称图形</a:t>
            </a:r>
          </a:p>
        </p:txBody>
      </p:sp>
      <p:grpSp>
        <p:nvGrpSpPr>
          <p:cNvPr id="5" name="Group 23">
            <a:extLst>
              <a:ext uri="{FF2B5EF4-FFF2-40B4-BE49-F238E27FC236}">
                <a16:creationId xmlns="" xmlns:a16="http://schemas.microsoft.com/office/drawing/2014/main" id="{ED2C22E4-54C3-411B-84A6-A3A271E8F6C4}"/>
              </a:ext>
            </a:extLst>
          </p:cNvPr>
          <p:cNvGrpSpPr/>
          <p:nvPr/>
        </p:nvGrpSpPr>
        <p:grpSpPr>
          <a:xfrm>
            <a:off x="6066080" y="2607656"/>
            <a:ext cx="3795712" cy="2930525"/>
            <a:chOff x="1927" y="1706"/>
            <a:chExt cx="2708" cy="2112"/>
          </a:xfrm>
        </p:grpSpPr>
        <p:grpSp>
          <p:nvGrpSpPr>
            <p:cNvPr id="6" name="Group 2">
              <a:extLst>
                <a:ext uri="{FF2B5EF4-FFF2-40B4-BE49-F238E27FC236}">
                  <a16:creationId xmlns="" xmlns:a16="http://schemas.microsoft.com/office/drawing/2014/main" id="{CA16E9A5-940A-4352-8809-AE2FA5714F91}"/>
                </a:ext>
              </a:extLst>
            </p:cNvPr>
            <p:cNvGrpSpPr/>
            <p:nvPr/>
          </p:nvGrpSpPr>
          <p:grpSpPr>
            <a:xfrm rot="-10700678">
              <a:off x="2290" y="1706"/>
              <a:ext cx="2112" cy="2112"/>
              <a:chOff x="1776" y="1152"/>
              <a:chExt cx="2112" cy="2112"/>
            </a:xfrm>
          </p:grpSpPr>
          <p:sp>
            <p:nvSpPr>
              <p:cNvPr id="13" name="Oval 3">
                <a:extLst>
                  <a:ext uri="{FF2B5EF4-FFF2-40B4-BE49-F238E27FC236}">
                    <a16:creationId xmlns="" xmlns:a16="http://schemas.microsoft.com/office/drawing/2014/main" id="{AF19A160-2E15-427A-A548-29DDB1857A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1152"/>
                <a:ext cx="2112" cy="2112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4" name="Rectangle 4">
                <a:extLst>
                  <a:ext uri="{FF2B5EF4-FFF2-40B4-BE49-F238E27FC236}">
                    <a16:creationId xmlns="" xmlns:a16="http://schemas.microsoft.com/office/drawing/2014/main" id="{A20410AC-4DFC-4331-8096-2DE3A60E8B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20" y="1678"/>
                <a:ext cx="269" cy="7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6000">
                    <a:latin typeface="Times New Roman" panose="02020603050405020304" pitchFamily="18" charset="0"/>
                  </a:rPr>
                  <a:t>.</a:t>
                </a:r>
              </a:p>
            </p:txBody>
          </p:sp>
          <p:sp>
            <p:nvSpPr>
              <p:cNvPr id="15" name="Arc 5">
                <a:extLst>
                  <a:ext uri="{FF2B5EF4-FFF2-40B4-BE49-F238E27FC236}">
                    <a16:creationId xmlns="" xmlns:a16="http://schemas.microsoft.com/office/drawing/2014/main" id="{F05BBE17-57AA-4C7D-84FB-31BDE6848F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2" y="1152"/>
                <a:ext cx="1056" cy="1056"/>
              </a:xfrm>
              <a:custGeom>
                <a:gdLst>
                  <a:gd name="T0" fmla="*/ -1 w 21600"/>
                  <a:gd name="T1" fmla="*/ 0 h 21600"/>
                  <a:gd name="T2" fmla="*/ 21600 w 21600"/>
                  <a:gd name="T3" fmla="*/ 21600 h 21600"/>
                  <a:gd name="T4" fmla="*/ -1 w 21600"/>
                  <a:gd name="T5" fmla="*/ 0 h 21600"/>
                  <a:gd name="T6" fmla="*/ 21600 w 21600"/>
                  <a:gd name="T7" fmla="*/ 21600 h 21600"/>
                  <a:gd name="T8" fmla="*/ 0 w 21600"/>
                  <a:gd name="T9" fmla="*/ 21600 h 2160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 fill="none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63500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6" name="Arc 6">
                <a:extLst>
                  <a:ext uri="{FF2B5EF4-FFF2-40B4-BE49-F238E27FC236}">
                    <a16:creationId xmlns="" xmlns:a16="http://schemas.microsoft.com/office/drawing/2014/main" id="{0FB1299D-127B-49FE-AC07-5ADD8DB2CF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V="1">
                <a:off x="1776" y="1152"/>
                <a:ext cx="1056" cy="1056"/>
              </a:xfrm>
              <a:custGeom>
                <a:gdLst>
                  <a:gd name="T0" fmla="*/ -1 w 21600"/>
                  <a:gd name="T1" fmla="*/ 0 h 21600"/>
                  <a:gd name="T2" fmla="*/ 21600 w 21600"/>
                  <a:gd name="T3" fmla="*/ 21600 h 21600"/>
                  <a:gd name="T4" fmla="*/ -1 w 21600"/>
                  <a:gd name="T5" fmla="*/ 0 h 21600"/>
                  <a:gd name="T6" fmla="*/ 21600 w 21600"/>
                  <a:gd name="T7" fmla="*/ 21600 h 21600"/>
                  <a:gd name="T8" fmla="*/ 0 w 21600"/>
                  <a:gd name="T9" fmla="*/ 21600 h 2160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 fill="none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63500">
                <a:solidFill>
                  <a:srgbClr val="00FF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7" name="Arc 7">
                <a:extLst>
                  <a:ext uri="{FF2B5EF4-FFF2-40B4-BE49-F238E27FC236}">
                    <a16:creationId xmlns="" xmlns:a16="http://schemas.microsoft.com/office/drawing/2014/main" id="{06646DA6-8FC4-4A4D-B946-5E02FECAC3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2832" y="2208"/>
                <a:ext cx="1056" cy="1056"/>
              </a:xfrm>
              <a:custGeom>
                <a:gdLst>
                  <a:gd name="T0" fmla="*/ -1 w 21600"/>
                  <a:gd name="T1" fmla="*/ 0 h 21600"/>
                  <a:gd name="T2" fmla="*/ 21600 w 21600"/>
                  <a:gd name="T3" fmla="*/ 21600 h 21600"/>
                  <a:gd name="T4" fmla="*/ -1 w 21600"/>
                  <a:gd name="T5" fmla="*/ 0 h 21600"/>
                  <a:gd name="T6" fmla="*/ 21600 w 21600"/>
                  <a:gd name="T7" fmla="*/ 21600 h 21600"/>
                  <a:gd name="T8" fmla="*/ 0 w 21600"/>
                  <a:gd name="T9" fmla="*/ 21600 h 2160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 fill="none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63500">
                <a:solidFill>
                  <a:srgbClr val="00FFCC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" name="Arc 8">
                <a:extLst>
                  <a:ext uri="{FF2B5EF4-FFF2-40B4-BE49-F238E27FC236}">
                    <a16:creationId xmlns="" xmlns:a16="http://schemas.microsoft.com/office/drawing/2014/main" id="{CB0ACF35-5237-44FF-BC58-B35CDB0598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10786978">
                <a:off x="1776" y="2208"/>
                <a:ext cx="1056" cy="1056"/>
              </a:xfrm>
              <a:custGeom>
                <a:gdLst>
                  <a:gd name="T0" fmla="*/ -1 w 21600"/>
                  <a:gd name="T1" fmla="*/ 0 h 21600"/>
                  <a:gd name="T2" fmla="*/ 21600 w 21600"/>
                  <a:gd name="T3" fmla="*/ 21600 h 21600"/>
                  <a:gd name="T4" fmla="*/ -1 w 21600"/>
                  <a:gd name="T5" fmla="*/ 0 h 21600"/>
                  <a:gd name="T6" fmla="*/ 21600 w 21600"/>
                  <a:gd name="T7" fmla="*/ 21600 h 21600"/>
                  <a:gd name="T8" fmla="*/ 0 w 21600"/>
                  <a:gd name="T9" fmla="*/ 21600 h 2160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 fill="none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63500">
                <a:solidFill>
                  <a:srgbClr val="FFFF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" name="Text Box 9">
                <a:extLst>
                  <a:ext uri="{FF2B5EF4-FFF2-40B4-BE49-F238E27FC236}">
                    <a16:creationId xmlns="" xmlns:a16="http://schemas.microsoft.com/office/drawing/2014/main" id="{AACFE561-DE16-402A-9242-77F63B127A8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786" y="2186"/>
                <a:ext cx="480" cy="3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Times New Roman" panose="02020603050405020304" pitchFamily="18" charset="0"/>
                  </a:rPr>
                  <a:t>O</a:t>
                </a:r>
              </a:p>
            </p:txBody>
          </p:sp>
        </p:grpSp>
        <p:grpSp>
          <p:nvGrpSpPr>
            <p:cNvPr id="7" name="Group 22">
              <a:extLst>
                <a:ext uri="{FF2B5EF4-FFF2-40B4-BE49-F238E27FC236}">
                  <a16:creationId xmlns="" xmlns:a16="http://schemas.microsoft.com/office/drawing/2014/main" id="{D6FD77AC-B0DF-43EB-964F-D1A7D36D8A6D}"/>
                </a:ext>
              </a:extLst>
            </p:cNvPr>
            <p:cNvGrpSpPr/>
            <p:nvPr/>
          </p:nvGrpSpPr>
          <p:grpSpPr>
            <a:xfrm>
              <a:off x="1927" y="2432"/>
              <a:ext cx="2708" cy="599"/>
              <a:chOff x="1927" y="2432"/>
              <a:chExt cx="2708" cy="599"/>
            </a:xfrm>
          </p:grpSpPr>
          <p:sp>
            <p:nvSpPr>
              <p:cNvPr id="8" name="Rectangle 12">
                <a:extLst>
                  <a:ext uri="{FF2B5EF4-FFF2-40B4-BE49-F238E27FC236}">
                    <a16:creationId xmlns="" xmlns:a16="http://schemas.microsoft.com/office/drawing/2014/main" id="{F1177607-BDC7-49FE-81C4-75C614FDB6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27" y="2659"/>
                <a:ext cx="291" cy="3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>
                    <a:latin typeface="Times New Roman" panose="02020603050405020304" pitchFamily="18" charset="0"/>
                  </a:rPr>
                  <a:t>A</a:t>
                </a:r>
              </a:p>
            </p:txBody>
          </p:sp>
          <p:sp>
            <p:nvSpPr>
              <p:cNvPr id="9" name="Line 10">
                <a:extLst>
                  <a:ext uri="{FF2B5EF4-FFF2-40B4-BE49-F238E27FC236}">
                    <a16:creationId xmlns="" xmlns:a16="http://schemas.microsoft.com/office/drawing/2014/main" id="{25D746EB-9604-4CED-95B3-393B9A90F3C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66410" flipV="1">
                <a:off x="2290" y="2704"/>
                <a:ext cx="2112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" name="Rectangle 11">
                <a:extLst>
                  <a:ext uri="{FF2B5EF4-FFF2-40B4-BE49-F238E27FC236}">
                    <a16:creationId xmlns="" xmlns:a16="http://schemas.microsoft.com/office/drawing/2014/main" id="{0CB02F1E-E182-4612-A613-5832472A19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257397">
                <a:off x="4377" y="2637"/>
                <a:ext cx="258" cy="3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>
                    <a:latin typeface="Times New Roman" panose="02020603050405020304" pitchFamily="18" charset="0"/>
                  </a:rPr>
                  <a:t>B</a:t>
                </a:r>
              </a:p>
            </p:txBody>
          </p:sp>
          <p:sp>
            <p:nvSpPr>
              <p:cNvPr id="11" name="Text Box 13">
                <a:extLst>
                  <a:ext uri="{FF2B5EF4-FFF2-40B4-BE49-F238E27FC236}">
                    <a16:creationId xmlns="" xmlns:a16="http://schemas.microsoft.com/office/drawing/2014/main" id="{AAA474B8-C989-41FA-AF99-846AA6789F7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334" y="2432"/>
                <a:ext cx="672" cy="5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Times New Roman" panose="02020603050405020304" pitchFamily="18" charset="0"/>
                  </a:rPr>
                  <a:t>180°</a:t>
                </a:r>
              </a:p>
            </p:txBody>
          </p:sp>
          <p:sp>
            <p:nvSpPr>
              <p:cNvPr id="12" name="Arc 15">
                <a:extLst>
                  <a:ext uri="{FF2B5EF4-FFF2-40B4-BE49-F238E27FC236}">
                    <a16:creationId xmlns="" xmlns:a16="http://schemas.microsoft.com/office/drawing/2014/main" id="{8F40A405-CB9E-4D03-BD27-F62BA8F176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3629048" flipH="1">
                <a:off x="3106" y="2471"/>
                <a:ext cx="435" cy="442"/>
              </a:xfrm>
              <a:custGeom>
                <a:gdLst>
                  <a:gd name="T0" fmla="*/ 33363 w 33364"/>
                  <a:gd name="T1" fmla="*/ 33209 h 36694"/>
                  <a:gd name="T2" fmla="*/ 21600 w 33364"/>
                  <a:gd name="T3" fmla="*/ 36694 h 36694"/>
                  <a:gd name="T4" fmla="*/ 0 w 33364"/>
                  <a:gd name="T5" fmla="*/ 15094 h 36694"/>
                  <a:gd name="T6" fmla="*/ 6149 w 33364"/>
                  <a:gd name="T7" fmla="*/ 0 h 36694"/>
                  <a:gd name="T8" fmla="*/ 33363 w 33364"/>
                  <a:gd name="T9" fmla="*/ 33209 h 36694"/>
                  <a:gd name="T10" fmla="*/ 21600 w 33364"/>
                  <a:gd name="T11" fmla="*/ 36694 h 36694"/>
                  <a:gd name="T12" fmla="*/ 0 w 33364"/>
                  <a:gd name="T13" fmla="*/ 15094 h 36694"/>
                  <a:gd name="T14" fmla="*/ 6149 w 33364"/>
                  <a:gd name="T15" fmla="*/ 0 h 36694"/>
                  <a:gd name="T16" fmla="*/ 21600 w 33364"/>
                  <a:gd name="T17" fmla="*/ 15094 h 3669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364" h="36694" fill="none">
                    <a:moveTo>
                      <a:pt x="33363" y="33209"/>
                    </a:moveTo>
                    <a:cubicBezTo>
                      <a:pt x="29861" y="35483"/>
                      <a:pt x="25775" y="36693"/>
                      <a:pt x="21600" y="36694"/>
                    </a:cubicBezTo>
                    <a:cubicBezTo>
                      <a:pt x="9670" y="36694"/>
                      <a:pt x="0" y="27023"/>
                      <a:pt x="0" y="15094"/>
                    </a:cubicBezTo>
                    <a:cubicBezTo>
                      <a:pt x="-1" y="9452"/>
                      <a:pt x="2206" y="4035"/>
                      <a:pt x="6149" y="0"/>
                    </a:cubicBezTo>
                  </a:path>
                  <a:path w="33364" h="36694" stroke="0">
                    <a:moveTo>
                      <a:pt x="33363" y="33209"/>
                    </a:moveTo>
                    <a:cubicBezTo>
                      <a:pt x="29861" y="35483"/>
                      <a:pt x="25775" y="36693"/>
                      <a:pt x="21600" y="36694"/>
                    </a:cubicBezTo>
                    <a:cubicBezTo>
                      <a:pt x="9670" y="36694"/>
                      <a:pt x="0" y="27023"/>
                      <a:pt x="0" y="15094"/>
                    </a:cubicBezTo>
                    <a:cubicBezTo>
                      <a:pt x="-1" y="9452"/>
                      <a:pt x="2206" y="4035"/>
                      <a:pt x="6149" y="0"/>
                    </a:cubicBezTo>
                    <a:lnTo>
                      <a:pt x="21600" y="15094"/>
                    </a:lnTo>
                    <a:close/>
                  </a:path>
                </a:pathLst>
              </a:custGeom>
              <a:noFill/>
              <a:ln w="25400">
                <a:solidFill>
                  <a:srgbClr val="CC33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20" name="Text Box 16">
            <a:extLst>
              <a:ext uri="{FF2B5EF4-FFF2-40B4-BE49-F238E27FC236}">
                <a16:creationId xmlns="" xmlns:a16="http://schemas.microsoft.com/office/drawing/2014/main" id="{AADAEEAC-8202-4105-9350-B424BB5318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951421"/>
            <a:ext cx="11665296" cy="13849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kumimoji="1"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观察：</a:t>
            </a:r>
            <a:r>
              <a:rPr kumimoji="1"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将圆绕圆心旋转</a:t>
            </a:r>
            <a:r>
              <a:rPr kumimoji="1"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180°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后，得到的图形与原图形重合吗？由此你得到什么结论呢？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B8C94D14-5157-412D-869C-2B3ED457ADE3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17672425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2">
            <a:extLst>
              <a:ext uri="{FF2B5EF4-FFF2-40B4-BE49-F238E27FC236}">
                <a16:creationId xmlns="" xmlns:a16="http://schemas.microsoft.com/office/drawing/2014/main" id="{B136E7F7-D24E-48EE-924D-46B35CA06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36" y="881793"/>
            <a:ext cx="11291380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把圆绕圆心旋转任意一个角度呢？仍与原来的圆重合吗？</a:t>
            </a:r>
          </a:p>
        </p:txBody>
      </p:sp>
      <p:grpSp>
        <p:nvGrpSpPr>
          <p:cNvPr id="3" name="Group 16">
            <a:extLst>
              <a:ext uri="{FF2B5EF4-FFF2-40B4-BE49-F238E27FC236}">
                <a16:creationId xmlns="" xmlns:a16="http://schemas.microsoft.com/office/drawing/2014/main" id="{C2870DF5-BBF3-4267-AD83-BF689F0CCA4E}"/>
              </a:ext>
            </a:extLst>
          </p:cNvPr>
          <p:cNvGrpSpPr/>
          <p:nvPr/>
        </p:nvGrpSpPr>
        <p:grpSpPr>
          <a:xfrm>
            <a:off x="6381750" y="1857376"/>
            <a:ext cx="2643188" cy="2740025"/>
            <a:chOff x="2018" y="1298"/>
            <a:chExt cx="1996" cy="1996"/>
          </a:xfrm>
        </p:grpSpPr>
        <p:grpSp>
          <p:nvGrpSpPr>
            <p:cNvPr id="4" name="Group 3">
              <a:extLst>
                <a:ext uri="{FF2B5EF4-FFF2-40B4-BE49-F238E27FC236}">
                  <a16:creationId xmlns="" xmlns:a16="http://schemas.microsoft.com/office/drawing/2014/main" id="{CD87CA34-C25B-44BD-B079-BD4D414E6ADF}"/>
                </a:ext>
              </a:extLst>
            </p:cNvPr>
            <p:cNvGrpSpPr/>
            <p:nvPr/>
          </p:nvGrpSpPr>
          <p:grpSpPr>
            <a:xfrm>
              <a:off x="2018" y="1298"/>
              <a:ext cx="1996" cy="1996"/>
              <a:chOff x="1631" y="1344"/>
              <a:chExt cx="1996" cy="1996"/>
            </a:xfrm>
          </p:grpSpPr>
          <p:sp>
            <p:nvSpPr>
              <p:cNvPr id="9" name="Oval 4">
                <a:extLst>
                  <a:ext uri="{FF2B5EF4-FFF2-40B4-BE49-F238E27FC236}">
                    <a16:creationId xmlns="" xmlns:a16="http://schemas.microsoft.com/office/drawing/2014/main" id="{D7E90B05-8755-43C9-92F6-DB21F80720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08" y="2296"/>
                <a:ext cx="91" cy="91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" name="Text Box 5">
                <a:extLst>
                  <a:ext uri="{FF2B5EF4-FFF2-40B4-BE49-F238E27FC236}">
                    <a16:creationId xmlns="" xmlns:a16="http://schemas.microsoft.com/office/drawing/2014/main" id="{052039F1-3E92-468B-9664-207C85BE10F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90" y="2341"/>
                <a:ext cx="441" cy="5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4000" b="1">
                    <a:latin typeface="Times New Roman" panose="02020603050405020304" pitchFamily="18" charset="0"/>
                    <a:ea typeface="楷体_GB2312" pitchFamily="49" charset="-122"/>
                  </a:rPr>
                  <a:t>O</a:t>
                </a:r>
              </a:p>
            </p:txBody>
          </p:sp>
          <p:sp>
            <p:nvSpPr>
              <p:cNvPr id="11" name="Oval 6">
                <a:extLst>
                  <a:ext uri="{FF2B5EF4-FFF2-40B4-BE49-F238E27FC236}">
                    <a16:creationId xmlns="" xmlns:a16="http://schemas.microsoft.com/office/drawing/2014/main" id="{1F854077-ED64-4A89-BDD0-824F16DB71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31" y="1344"/>
                <a:ext cx="1996" cy="1996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5" name="Line 7">
              <a:extLst>
                <a:ext uri="{FF2B5EF4-FFF2-40B4-BE49-F238E27FC236}">
                  <a16:creationId xmlns="" xmlns:a16="http://schemas.microsoft.com/office/drawing/2014/main" id="{949642E4-1AC7-452E-B668-3D6D6ADB8FA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16" y="2295"/>
              <a:ext cx="977" cy="1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Line 8">
              <a:extLst>
                <a:ext uri="{FF2B5EF4-FFF2-40B4-BE49-F238E27FC236}">
                  <a16:creationId xmlns="" xmlns:a16="http://schemas.microsoft.com/office/drawing/2014/main" id="{CC46F8CC-7BA1-418F-B614-8EFE37E7895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016" y="1570"/>
              <a:ext cx="680" cy="726"/>
            </a:xfrm>
            <a:prstGeom prst="line">
              <a:avLst/>
            </a:prstGeom>
            <a:noFill/>
            <a:ln w="38100">
              <a:solidFill>
                <a:srgbClr val="FF99CC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Text Box 9">
              <a:extLst>
                <a:ext uri="{FF2B5EF4-FFF2-40B4-BE49-F238E27FC236}">
                  <a16:creationId xmlns="" xmlns:a16="http://schemas.microsoft.com/office/drawing/2014/main" id="{066D70B3-09D4-4DC5-A266-D87D61C725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07" y="1854"/>
              <a:ext cx="356" cy="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l-GR" altLang="zh-CN" sz="4000" b="1">
                  <a:latin typeface="Times New Roman" panose="02020603050405020304" pitchFamily="18" charset="0"/>
                  <a:ea typeface="楷体_GB2312" pitchFamily="49" charset="-122"/>
                </a:rPr>
                <a:t>α</a:t>
              </a:r>
            </a:p>
          </p:txBody>
        </p:sp>
        <p:sp>
          <p:nvSpPr>
            <p:cNvPr id="8" name="Freeform 10">
              <a:extLst>
                <a:ext uri="{FF2B5EF4-FFF2-40B4-BE49-F238E27FC236}">
                  <a16:creationId xmlns="" xmlns:a16="http://schemas.microsoft.com/office/drawing/2014/main" id="{63C2C8AD-9AE0-4897-92C5-A13C30E807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4" y="1933"/>
              <a:ext cx="211" cy="363"/>
            </a:xfrm>
            <a:custGeom>
              <a:gdLst>
                <a:gd name="T0" fmla="*/ 181 w 211"/>
                <a:gd name="T1" fmla="*/ 363 h 363"/>
                <a:gd name="T2" fmla="*/ 181 w 211"/>
                <a:gd name="T3" fmla="*/ 91 h 363"/>
                <a:gd name="T4" fmla="*/ 0 w 211"/>
                <a:gd name="T5" fmla="*/ 0 h 36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363">
                  <a:moveTo>
                    <a:pt x="181" y="363"/>
                  </a:moveTo>
                  <a:cubicBezTo>
                    <a:pt x="196" y="257"/>
                    <a:pt x="211" y="151"/>
                    <a:pt x="181" y="91"/>
                  </a:cubicBezTo>
                  <a:cubicBezTo>
                    <a:pt x="151" y="31"/>
                    <a:pt x="30" y="15"/>
                    <a:pt x="0" y="0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2" name="Text Box 11">
            <a:extLst>
              <a:ext uri="{FF2B5EF4-FFF2-40B4-BE49-F238E27FC236}">
                <a16:creationId xmlns="" xmlns:a16="http://schemas.microsoft.com/office/drawing/2014/main" id="{C870EB9C-A540-429B-9494-BED5FCBFF0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595" y="5226051"/>
            <a:ext cx="7072312" cy="52387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圆是旋转对称图形，具有旋转不变性</a:t>
            </a:r>
          </a:p>
        </p:txBody>
      </p:sp>
      <p:sp>
        <p:nvSpPr>
          <p:cNvPr id="13" name="Oval 3">
            <a:extLst>
              <a:ext uri="{FF2B5EF4-FFF2-40B4-BE49-F238E27FC236}">
                <a16:creationId xmlns="" xmlns:a16="http://schemas.microsoft.com/office/drawing/2014/main" id="{95CC32E2-87FF-4ED0-86D1-2187B17B4B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9726" y="2000251"/>
            <a:ext cx="2449513" cy="2449513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zh-CN" sz="4800"/>
          </a:p>
        </p:txBody>
      </p:sp>
      <p:sp>
        <p:nvSpPr>
          <p:cNvPr id="14" name="Oval 4">
            <a:extLst>
              <a:ext uri="{FF2B5EF4-FFF2-40B4-BE49-F238E27FC236}">
                <a16:creationId xmlns="" xmlns:a16="http://schemas.microsoft.com/office/drawing/2014/main" id="{74BA8553-16CA-4B37-BF01-23BCB3273F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9726" y="2000251"/>
            <a:ext cx="2449513" cy="2449513"/>
          </a:xfrm>
          <a:prstGeom prst="ellipse">
            <a:avLst/>
          </a:prstGeom>
          <a:noFill/>
          <a:ln w="50800">
            <a:solidFill>
              <a:srgbClr val="FFFF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/>
              <a:t>·</a:t>
            </a:r>
          </a:p>
        </p:txBody>
      </p:sp>
      <p:sp>
        <p:nvSpPr>
          <p:cNvPr id="15" name="Oval 8">
            <a:extLst>
              <a:ext uri="{FF2B5EF4-FFF2-40B4-BE49-F238E27FC236}">
                <a16:creationId xmlns="" xmlns:a16="http://schemas.microsoft.com/office/drawing/2014/main" id="{557F2AA2-ED88-4B6B-B9A2-214913A9E7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76" y="3152776"/>
            <a:ext cx="142875" cy="144463"/>
          </a:xfrm>
          <a:prstGeom prst="ellipse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F127BFBB-42E9-45BD-8CDB-2FBCB0312308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19951451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3">
            <a:extLst>
              <a:ext uri="{FF2B5EF4-FFF2-40B4-BE49-F238E27FC236}">
                <a16:creationId xmlns="" xmlns:a16="http://schemas.microsoft.com/office/drawing/2014/main" id="{0F5DBD44-879A-4BD6-8AD3-2ED0F9AB03BF}"/>
              </a:ext>
            </a:extLst>
          </p:cNvPr>
          <p:cNvGrpSpPr/>
          <p:nvPr/>
        </p:nvGrpSpPr>
        <p:grpSpPr>
          <a:xfrm>
            <a:off x="2457509" y="1857374"/>
            <a:ext cx="2814638" cy="2376487"/>
            <a:chOff x="1927" y="1752"/>
            <a:chExt cx="1814" cy="1497"/>
          </a:xfrm>
        </p:grpSpPr>
        <p:sp>
          <p:nvSpPr>
            <p:cNvPr id="3" name="Oval 4">
              <a:extLst>
                <a:ext uri="{FF2B5EF4-FFF2-40B4-BE49-F238E27FC236}">
                  <a16:creationId xmlns="" xmlns:a16="http://schemas.microsoft.com/office/drawing/2014/main" id="{04E7C23A-BDA7-4CA5-93BB-E1B80AA764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27" y="1752"/>
              <a:ext cx="1497" cy="1497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>
                  <a:latin typeface="Times New Roman" panose="02020603050405020304" pitchFamily="18" charset="0"/>
                </a:rPr>
                <a:t>       </a:t>
              </a:r>
              <a:r>
                <a:rPr lang="en-US" altLang="zh-CN" sz="6000" b="1">
                  <a:latin typeface="Times New Roman" panose="02020603050405020304" pitchFamily="18" charset="0"/>
                </a:rPr>
                <a:t>·</a:t>
              </a:r>
            </a:p>
          </p:txBody>
        </p:sp>
        <p:sp>
          <p:nvSpPr>
            <p:cNvPr id="4" name="Text Box 5">
              <a:extLst>
                <a:ext uri="{FF2B5EF4-FFF2-40B4-BE49-F238E27FC236}">
                  <a16:creationId xmlns="" xmlns:a16="http://schemas.microsoft.com/office/drawing/2014/main" id="{DC87DCBB-703C-4213-9D10-C07A349898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60" y="2198"/>
              <a:ext cx="816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   O</a:t>
              </a:r>
            </a:p>
          </p:txBody>
        </p:sp>
        <p:sp>
          <p:nvSpPr>
            <p:cNvPr id="5" name="Text Box 6">
              <a:extLst>
                <a:ext uri="{FF2B5EF4-FFF2-40B4-BE49-F238E27FC236}">
                  <a16:creationId xmlns="" xmlns:a16="http://schemas.microsoft.com/office/drawing/2014/main" id="{55ECA173-6336-4515-AD54-CD8A9F110B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12" y="2784"/>
              <a:ext cx="429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6" name="Text Box 7">
              <a:extLst>
                <a:ext uri="{FF2B5EF4-FFF2-40B4-BE49-F238E27FC236}">
                  <a16:creationId xmlns="" xmlns:a16="http://schemas.microsoft.com/office/drawing/2014/main" id="{90F78D88-1E96-48B1-9E0A-C11096FD6E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6" y="1824"/>
              <a:ext cx="480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7" name="Line 8">
              <a:extLst>
                <a:ext uri="{FF2B5EF4-FFF2-40B4-BE49-F238E27FC236}">
                  <a16:creationId xmlns="" xmlns:a16="http://schemas.microsoft.com/office/drawing/2014/main" id="{95DBA162-3BBC-405E-8FFA-D4E6E2AB027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77" y="2511"/>
              <a:ext cx="635" cy="40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Line 9">
              <a:extLst>
                <a:ext uri="{FF2B5EF4-FFF2-40B4-BE49-F238E27FC236}">
                  <a16:creationId xmlns="" xmlns:a16="http://schemas.microsoft.com/office/drawing/2014/main" id="{68D87F55-9984-41C8-8616-CCAF61EEA74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677" y="2057"/>
              <a:ext cx="590" cy="45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" name="Group 31">
            <a:extLst>
              <a:ext uri="{FF2B5EF4-FFF2-40B4-BE49-F238E27FC236}">
                <a16:creationId xmlns="" xmlns:a16="http://schemas.microsoft.com/office/drawing/2014/main" id="{8CF89E0F-57E0-4DD9-9CB5-91E0A2B27958}"/>
              </a:ext>
            </a:extLst>
          </p:cNvPr>
          <p:cNvGrpSpPr/>
          <p:nvPr/>
        </p:nvGrpSpPr>
        <p:grpSpPr>
          <a:xfrm>
            <a:off x="6672064" y="1687685"/>
            <a:ext cx="2782888" cy="2878137"/>
            <a:chOff x="1104" y="1872"/>
            <a:chExt cx="1776" cy="1760"/>
          </a:xfrm>
        </p:grpSpPr>
        <p:sp>
          <p:nvSpPr>
            <p:cNvPr id="10" name="Oval 32">
              <a:extLst>
                <a:ext uri="{FF2B5EF4-FFF2-40B4-BE49-F238E27FC236}">
                  <a16:creationId xmlns="" xmlns:a16="http://schemas.microsoft.com/office/drawing/2014/main" id="{67D8FEB0-ED72-4484-994F-ADF364BE61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4" y="1872"/>
              <a:ext cx="1497" cy="1497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>
                  <a:latin typeface="Times New Roman" panose="02020603050405020304" pitchFamily="18" charset="0"/>
                </a:rPr>
                <a:t>       </a:t>
              </a:r>
              <a:r>
                <a:rPr lang="en-US" altLang="zh-CN" sz="6000" b="1">
                  <a:latin typeface="Times New Roman" panose="02020603050405020304" pitchFamily="18" charset="0"/>
                </a:rPr>
                <a:t>·</a:t>
              </a:r>
            </a:p>
          </p:txBody>
        </p:sp>
        <p:sp>
          <p:nvSpPr>
            <p:cNvPr id="11" name="Text Box 33">
              <a:extLst>
                <a:ext uri="{FF2B5EF4-FFF2-40B4-BE49-F238E27FC236}">
                  <a16:creationId xmlns="" xmlns:a16="http://schemas.microsoft.com/office/drawing/2014/main" id="{C478C83B-0E41-46BA-BA44-74165D9F6C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88" y="2365"/>
              <a:ext cx="816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12" name="Text Box 34">
              <a:extLst>
                <a:ext uri="{FF2B5EF4-FFF2-40B4-BE49-F238E27FC236}">
                  <a16:creationId xmlns="" xmlns:a16="http://schemas.microsoft.com/office/drawing/2014/main" id="{B6538680-C15E-4EED-8427-D7DC4B8AA3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2" y="3312"/>
              <a:ext cx="429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3" name="Text Box 35">
              <a:extLst>
                <a:ext uri="{FF2B5EF4-FFF2-40B4-BE49-F238E27FC236}">
                  <a16:creationId xmlns="" xmlns:a16="http://schemas.microsoft.com/office/drawing/2014/main" id="{D86605B5-BAA1-4207-ACCD-E817131E51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0" y="2880"/>
              <a:ext cx="480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</p:grpSp>
      <p:sp>
        <p:nvSpPr>
          <p:cNvPr id="14" name="Line 36">
            <a:extLst>
              <a:ext uri="{FF2B5EF4-FFF2-40B4-BE49-F238E27FC236}">
                <a16:creationId xmlns="" xmlns:a16="http://schemas.microsoft.com/office/drawing/2014/main" id="{01601AD6-D20D-47CA-B947-88CD237803E4}"/>
              </a:ext>
            </a:extLst>
          </p:cNvPr>
          <p:cNvSpPr>
            <a:spLocks noChangeShapeType="1"/>
          </p:cNvSpPr>
          <p:nvPr/>
        </p:nvSpPr>
        <p:spPr bwMode="auto">
          <a:xfrm>
            <a:off x="7886503" y="2922759"/>
            <a:ext cx="1000125" cy="5715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Line 37">
            <a:extLst>
              <a:ext uri="{FF2B5EF4-FFF2-40B4-BE49-F238E27FC236}">
                <a16:creationId xmlns="" xmlns:a16="http://schemas.microsoft.com/office/drawing/2014/main" id="{99119D68-4C4F-4189-BB18-AA6A3AD52E6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386440" y="2922760"/>
            <a:ext cx="428625" cy="11509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Text Box 59">
            <a:extLst>
              <a:ext uri="{FF2B5EF4-FFF2-40B4-BE49-F238E27FC236}">
                <a16:creationId xmlns="" xmlns:a16="http://schemas.microsoft.com/office/drawing/2014/main" id="{A33F15BC-A2CF-47FF-9980-C38B000D4A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064" y="1025282"/>
            <a:ext cx="7921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观察在⊙</a:t>
            </a:r>
            <a:r>
              <a:rPr lang="en-US" altLang="zh-CN" sz="2800" i="1">
                <a:latin typeface="宋体" panose="02010600030101010101" pitchFamily="2" charset="-122"/>
              </a:rPr>
              <a:t>O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中，这些角有什么共同特点？</a:t>
            </a:r>
          </a:p>
        </p:txBody>
      </p:sp>
      <p:sp>
        <p:nvSpPr>
          <p:cNvPr id="19" name="Text Box 60">
            <a:extLst>
              <a:ext uri="{FF2B5EF4-FFF2-40B4-BE49-F238E27FC236}">
                <a16:creationId xmlns="" xmlns:a16="http://schemas.microsoft.com/office/drawing/2014/main" id="{7F7575B9-8A5D-43CA-8935-BEF019F340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619" y="859175"/>
            <a:ext cx="3357563" cy="653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5000"/>
              </a:lnSpc>
            </a:pPr>
            <a:r>
              <a:rPr lang="zh-CN" altLang="en-US" sz="140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顶点在圆心上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弧形 19">
            <a:extLst>
              <a:ext uri="{FF2B5EF4-FFF2-40B4-BE49-F238E27FC236}">
                <a16:creationId xmlns="" xmlns:a16="http://schemas.microsoft.com/office/drawing/2014/main" id="{3DF09FCC-2662-4C29-8F12-01E242E18CA6}"/>
              </a:ext>
            </a:extLst>
          </p:cNvPr>
          <p:cNvSpPr/>
          <p:nvPr/>
        </p:nvSpPr>
        <p:spPr bwMode="auto">
          <a:xfrm>
            <a:off x="3771959" y="2928936"/>
            <a:ext cx="71438" cy="500063"/>
          </a:xfrm>
          <a:prstGeom prst="arc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1" name="弧形 20">
            <a:extLst>
              <a:ext uri="{FF2B5EF4-FFF2-40B4-BE49-F238E27FC236}">
                <a16:creationId xmlns="" xmlns:a16="http://schemas.microsoft.com/office/drawing/2014/main" id="{B470D292-85AE-429C-87AF-5E6EF9F21131}"/>
              </a:ext>
            </a:extLst>
          </p:cNvPr>
          <p:cNvSpPr/>
          <p:nvPr/>
        </p:nvSpPr>
        <p:spPr bwMode="auto">
          <a:xfrm rot="8319562">
            <a:off x="7699177" y="2775121"/>
            <a:ext cx="571500" cy="285750"/>
          </a:xfrm>
          <a:prstGeom prst="arc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3275464C-EBB1-4DB4-A06A-BBAFA98BF193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25729637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Line 7">
            <a:extLst>
              <a:ext uri="{FF2B5EF4-FFF2-40B4-BE49-F238E27FC236}">
                <a16:creationId xmlns="" xmlns:a16="http://schemas.microsoft.com/office/drawing/2014/main" id="{AD756144-C685-46A0-A148-5CA85459F32E}"/>
              </a:ext>
            </a:extLst>
          </p:cNvPr>
          <p:cNvSpPr>
            <a:spLocks noChangeShapeType="1"/>
          </p:cNvSpPr>
          <p:nvPr/>
        </p:nvSpPr>
        <p:spPr bwMode="auto">
          <a:xfrm>
            <a:off x="10231448" y="2840555"/>
            <a:ext cx="352425" cy="838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" name="Group 8">
            <a:extLst>
              <a:ext uri="{FF2B5EF4-FFF2-40B4-BE49-F238E27FC236}">
                <a16:creationId xmlns="" xmlns:a16="http://schemas.microsoft.com/office/drawing/2014/main" id="{BA10DAC3-3073-4654-BE08-05468E4E5CAE}"/>
              </a:ext>
            </a:extLst>
          </p:cNvPr>
          <p:cNvGrpSpPr/>
          <p:nvPr/>
        </p:nvGrpSpPr>
        <p:grpSpPr>
          <a:xfrm>
            <a:off x="8145472" y="2443680"/>
            <a:ext cx="2438400" cy="2438400"/>
            <a:chOff x="3552" y="1008"/>
            <a:chExt cx="1536" cy="1536"/>
          </a:xfrm>
        </p:grpSpPr>
        <p:sp>
          <p:nvSpPr>
            <p:cNvPr id="4" name="Oval 9">
              <a:extLst>
                <a:ext uri="{FF2B5EF4-FFF2-40B4-BE49-F238E27FC236}">
                  <a16:creationId xmlns="" xmlns:a16="http://schemas.microsoft.com/office/drawing/2014/main" id="{307E25FF-F46C-4680-B22E-69A20C958E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2" y="1008"/>
              <a:ext cx="1536" cy="1536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" name="Text Box 10">
              <a:extLst>
                <a:ext uri="{FF2B5EF4-FFF2-40B4-BE49-F238E27FC236}">
                  <a16:creationId xmlns="" xmlns:a16="http://schemas.microsoft.com/office/drawing/2014/main" id="{B2506370-F526-4F80-9C8F-A6A1A4F33A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66" y="1850"/>
              <a:ext cx="26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O</a:t>
              </a:r>
              <a:endParaRPr lang="en-US" altLang="zh-CN" sz="2400" i="1">
                <a:latin typeface="Times New Roman" pitchFamily="18" charset="0"/>
              </a:endParaRPr>
            </a:p>
          </p:txBody>
        </p:sp>
      </p:grpSp>
      <p:grpSp>
        <p:nvGrpSpPr>
          <p:cNvPr id="6" name="Group 11">
            <a:extLst>
              <a:ext uri="{FF2B5EF4-FFF2-40B4-BE49-F238E27FC236}">
                <a16:creationId xmlns="" xmlns:a16="http://schemas.microsoft.com/office/drawing/2014/main" id="{8C6A246F-3663-4D2A-881B-B40D4E5BA33F}"/>
              </a:ext>
            </a:extLst>
          </p:cNvPr>
          <p:cNvGrpSpPr/>
          <p:nvPr/>
        </p:nvGrpSpPr>
        <p:grpSpPr>
          <a:xfrm>
            <a:off x="9364672" y="2138880"/>
            <a:ext cx="1981200" cy="1524000"/>
            <a:chOff x="4320" y="816"/>
            <a:chExt cx="1248" cy="960"/>
          </a:xfrm>
        </p:grpSpPr>
        <p:sp>
          <p:nvSpPr>
            <p:cNvPr id="7" name="Line 12">
              <a:extLst>
                <a:ext uri="{FF2B5EF4-FFF2-40B4-BE49-F238E27FC236}">
                  <a16:creationId xmlns="" xmlns:a16="http://schemas.microsoft.com/office/drawing/2014/main" id="{812569C9-61AD-41FB-BF8C-EAA20A823A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20" y="1776"/>
              <a:ext cx="12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Line 13">
              <a:extLst>
                <a:ext uri="{FF2B5EF4-FFF2-40B4-BE49-F238E27FC236}">
                  <a16:creationId xmlns="" xmlns:a16="http://schemas.microsoft.com/office/drawing/2014/main" id="{7D7B232E-A200-4188-8219-DFB0C73168F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20" y="816"/>
              <a:ext cx="960" cy="96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" name="Text Box 14">
            <a:extLst>
              <a:ext uri="{FF2B5EF4-FFF2-40B4-BE49-F238E27FC236}">
                <a16:creationId xmlns="" xmlns:a16="http://schemas.microsoft.com/office/drawing/2014/main" id="{65B43905-5550-44CB-98A8-865F1555DB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44197" y="3704155"/>
            <a:ext cx="4048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10" name="Text Box 15">
            <a:extLst>
              <a:ext uri="{FF2B5EF4-FFF2-40B4-BE49-F238E27FC236}">
                <a16:creationId xmlns="" xmlns:a16="http://schemas.microsoft.com/office/drawing/2014/main" id="{B3D9FC87-7DD9-4DFF-B11A-D4602C7415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58397" y="2180155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11" name="Text Box 18">
            <a:extLst>
              <a:ext uri="{FF2B5EF4-FFF2-40B4-BE49-F238E27FC236}">
                <a16:creationId xmlns="" xmlns:a16="http://schemas.microsoft.com/office/drawing/2014/main" id="{FF8A27B9-22ED-4061-A378-6CCC7547EE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67998" y="2789755"/>
            <a:ext cx="4714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</a:rPr>
              <a:t>M</a:t>
            </a:r>
          </a:p>
        </p:txBody>
      </p:sp>
      <p:sp>
        <p:nvSpPr>
          <p:cNvPr id="12" name="Text Box 20">
            <a:extLst>
              <a:ext uri="{FF2B5EF4-FFF2-40B4-BE49-F238E27FC236}">
                <a16:creationId xmlns="" xmlns:a16="http://schemas.microsoft.com/office/drawing/2014/main" id="{7F8B48FA-B5B4-4DA4-AD27-6C7581B970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87" y="1542518"/>
            <a:ext cx="8569325" cy="592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kumimoji="1" lang="en-US" altLang="zh-CN" sz="2800">
                <a:latin typeface="Times New Roman" panose="02020603050405020304" pitchFamily="18" charset="0"/>
              </a:rPr>
              <a:t>    </a:t>
            </a:r>
            <a:r>
              <a:rPr kumimoji="1"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圆心角：顶点在圆心的角</a:t>
            </a:r>
            <a:r>
              <a:rPr kumimoji="1"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叫</a:t>
            </a:r>
            <a:r>
              <a:rPr kumimoji="1"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圆心角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，如</a:t>
            </a:r>
            <a:r>
              <a:rPr kumimoji="1" lang="zh-CN" altLang="zh-CN" sz="2800" b="1">
                <a:latin typeface="Times New Roman" panose="02020603050405020304" pitchFamily="18" charset="0"/>
              </a:rPr>
              <a:t>∠</a:t>
            </a:r>
            <a:r>
              <a:rPr kumimoji="1" lang="en-US" altLang="zh-CN" sz="2800" b="1" i="1">
                <a:latin typeface="Times New Roman" panose="02020603050405020304" pitchFamily="18" charset="0"/>
              </a:rPr>
              <a:t>AOB .</a:t>
            </a:r>
          </a:p>
        </p:txBody>
      </p:sp>
      <p:sp>
        <p:nvSpPr>
          <p:cNvPr id="13" name="Text Box 22">
            <a:extLst>
              <a:ext uri="{FF2B5EF4-FFF2-40B4-BE49-F238E27FC236}">
                <a16:creationId xmlns="" xmlns:a16="http://schemas.microsoft.com/office/drawing/2014/main" id="{1F7AF890-B61E-4DAD-9098-B814C1AC2E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448" y="3171502"/>
            <a:ext cx="540543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圆心角 </a:t>
            </a:r>
            <a:r>
              <a:rPr lang="zh-CN" altLang="zh-CN" sz="2800" b="1">
                <a:latin typeface="Times New Roman" panose="02020603050405020304" pitchFamily="18" charset="0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</a:rPr>
              <a:t>AOB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所对的弦为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AB</a:t>
            </a:r>
            <a:r>
              <a:rPr lang="en-US" altLang="zh-CN" sz="2800" b="1">
                <a:latin typeface="Times New Roman" panose="02020603050405020304" pitchFamily="18" charset="0"/>
              </a:rPr>
              <a:t>.</a:t>
            </a:r>
            <a:endParaRPr lang="zh-CN" altLang="en-US" sz="2800" b="1">
              <a:latin typeface="Times New Roman" pitchFamily="18" charset="0"/>
            </a:endParaRPr>
          </a:p>
        </p:txBody>
      </p:sp>
      <p:sp>
        <p:nvSpPr>
          <p:cNvPr id="14" name="Arc 23">
            <a:extLst>
              <a:ext uri="{FF2B5EF4-FFF2-40B4-BE49-F238E27FC236}">
                <a16:creationId xmlns="" xmlns:a16="http://schemas.microsoft.com/office/drawing/2014/main" id="{CED857FF-A967-4904-9B3D-2480D1F74070}"/>
              </a:ext>
            </a:extLst>
          </p:cNvPr>
          <p:cNvSpPr>
            <a:spLocks noChangeArrowheads="1"/>
          </p:cNvSpPr>
          <p:nvPr/>
        </p:nvSpPr>
        <p:spPr bwMode="auto">
          <a:xfrm rot="21462748">
            <a:off x="9907598" y="2810394"/>
            <a:ext cx="676275" cy="928687"/>
          </a:xfrm>
          <a:custGeom>
            <a:gdLst>
              <a:gd name="T0" fmla="*/ 10487 w 21534"/>
              <a:gd name="T1" fmla="*/ 0 h 18883"/>
              <a:gd name="T2" fmla="*/ 21533 w 21534"/>
              <a:gd name="T3" fmla="*/ 17191 h 18883"/>
              <a:gd name="T4" fmla="*/ 10487 w 21534"/>
              <a:gd name="T5" fmla="*/ 0 h 18883"/>
              <a:gd name="T6" fmla="*/ 21533 w 21534"/>
              <a:gd name="T7" fmla="*/ 17191 h 18883"/>
              <a:gd name="T8" fmla="*/ 0 w 21534"/>
              <a:gd name="T9" fmla="*/ 18883 h 1888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34" h="18883" fill="none">
                <a:moveTo>
                  <a:pt x="10487" y="0"/>
                </a:moveTo>
                <a:cubicBezTo>
                  <a:pt x="16818" y="3516"/>
                  <a:pt x="20966" y="9971"/>
                  <a:pt x="21533" y="17191"/>
                </a:cubicBezTo>
              </a:path>
              <a:path w="21534" h="18883" stroke="0">
                <a:moveTo>
                  <a:pt x="10487" y="0"/>
                </a:moveTo>
                <a:cubicBezTo>
                  <a:pt x="16818" y="3516"/>
                  <a:pt x="20966" y="9971"/>
                  <a:pt x="21533" y="17191"/>
                </a:cubicBezTo>
                <a:lnTo>
                  <a:pt x="0" y="18883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5" name="Arc 24">
            <a:extLst>
              <a:ext uri="{FF2B5EF4-FFF2-40B4-BE49-F238E27FC236}">
                <a16:creationId xmlns="" xmlns:a16="http://schemas.microsoft.com/office/drawing/2014/main" id="{83A91398-13F0-45E4-9289-78C91BF667D5}"/>
              </a:ext>
            </a:extLst>
          </p:cNvPr>
          <p:cNvSpPr>
            <a:spLocks noChangeArrowheads="1"/>
          </p:cNvSpPr>
          <p:nvPr/>
        </p:nvSpPr>
        <p:spPr bwMode="auto">
          <a:xfrm rot="21462748">
            <a:off x="9898073" y="2824680"/>
            <a:ext cx="676275" cy="928688"/>
          </a:xfrm>
          <a:custGeom>
            <a:gdLst>
              <a:gd name="T0" fmla="*/ 10487 w 21534"/>
              <a:gd name="T1" fmla="*/ 0 h 18883"/>
              <a:gd name="T2" fmla="*/ 21533 w 21534"/>
              <a:gd name="T3" fmla="*/ 17191 h 18883"/>
              <a:gd name="T4" fmla="*/ 10487 w 21534"/>
              <a:gd name="T5" fmla="*/ 0 h 18883"/>
              <a:gd name="T6" fmla="*/ 21533 w 21534"/>
              <a:gd name="T7" fmla="*/ 17191 h 18883"/>
              <a:gd name="T8" fmla="*/ 0 w 21534"/>
              <a:gd name="T9" fmla="*/ 18883 h 1888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34" h="18883" fill="none">
                <a:moveTo>
                  <a:pt x="10487" y="0"/>
                </a:moveTo>
                <a:cubicBezTo>
                  <a:pt x="16818" y="3516"/>
                  <a:pt x="20966" y="9971"/>
                  <a:pt x="21533" y="17191"/>
                </a:cubicBezTo>
              </a:path>
              <a:path w="21534" h="18883" stroke="0">
                <a:moveTo>
                  <a:pt x="10487" y="0"/>
                </a:moveTo>
                <a:cubicBezTo>
                  <a:pt x="16818" y="3516"/>
                  <a:pt x="20966" y="9971"/>
                  <a:pt x="21533" y="17191"/>
                </a:cubicBezTo>
                <a:lnTo>
                  <a:pt x="0" y="18883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6" name="Arc 25">
            <a:extLst>
              <a:ext uri="{FF2B5EF4-FFF2-40B4-BE49-F238E27FC236}">
                <a16:creationId xmlns="" xmlns:a16="http://schemas.microsoft.com/office/drawing/2014/main" id="{3A2440D7-5522-45DA-8006-B8232670AC83}"/>
              </a:ext>
            </a:extLst>
          </p:cNvPr>
          <p:cNvSpPr>
            <a:spLocks noChangeArrowheads="1"/>
          </p:cNvSpPr>
          <p:nvPr/>
        </p:nvSpPr>
        <p:spPr bwMode="auto">
          <a:xfrm rot="21462748">
            <a:off x="9913948" y="2824680"/>
            <a:ext cx="676275" cy="928688"/>
          </a:xfrm>
          <a:custGeom>
            <a:gdLst>
              <a:gd name="T0" fmla="*/ 10487 w 21534"/>
              <a:gd name="T1" fmla="*/ 0 h 18883"/>
              <a:gd name="T2" fmla="*/ 21533 w 21534"/>
              <a:gd name="T3" fmla="*/ 17191 h 18883"/>
              <a:gd name="T4" fmla="*/ 10487 w 21534"/>
              <a:gd name="T5" fmla="*/ 0 h 18883"/>
              <a:gd name="T6" fmla="*/ 21533 w 21534"/>
              <a:gd name="T7" fmla="*/ 17191 h 18883"/>
              <a:gd name="T8" fmla="*/ 0 w 21534"/>
              <a:gd name="T9" fmla="*/ 18883 h 1888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34" h="18883" fill="none">
                <a:moveTo>
                  <a:pt x="10487" y="0"/>
                </a:moveTo>
                <a:cubicBezTo>
                  <a:pt x="16818" y="3516"/>
                  <a:pt x="20966" y="9971"/>
                  <a:pt x="21533" y="17191"/>
                </a:cubicBezTo>
              </a:path>
              <a:path w="21534" h="18883" stroke="0">
                <a:moveTo>
                  <a:pt x="10487" y="0"/>
                </a:moveTo>
                <a:cubicBezTo>
                  <a:pt x="16818" y="3516"/>
                  <a:pt x="20966" y="9971"/>
                  <a:pt x="21533" y="17191"/>
                </a:cubicBezTo>
                <a:lnTo>
                  <a:pt x="0" y="18883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17" name="Group 26">
            <a:extLst>
              <a:ext uri="{FF2B5EF4-FFF2-40B4-BE49-F238E27FC236}">
                <a16:creationId xmlns="" xmlns:a16="http://schemas.microsoft.com/office/drawing/2014/main" id="{23C2E818-14CF-44D4-920A-0160BC6CFAC9}"/>
              </a:ext>
            </a:extLst>
          </p:cNvPr>
          <p:cNvGrpSpPr/>
          <p:nvPr/>
        </p:nvGrpSpPr>
        <p:grpSpPr>
          <a:xfrm>
            <a:off x="9364672" y="2138880"/>
            <a:ext cx="1981200" cy="1524000"/>
            <a:chOff x="4416" y="912"/>
            <a:chExt cx="1248" cy="960"/>
          </a:xfrm>
        </p:grpSpPr>
        <p:sp>
          <p:nvSpPr>
            <p:cNvPr id="18" name="Line 27">
              <a:extLst>
                <a:ext uri="{FF2B5EF4-FFF2-40B4-BE49-F238E27FC236}">
                  <a16:creationId xmlns="" xmlns:a16="http://schemas.microsoft.com/office/drawing/2014/main" id="{729FB42D-CD33-4BC1-853D-E0F0CAF853E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16" y="1872"/>
              <a:ext cx="124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Line 28">
              <a:extLst>
                <a:ext uri="{FF2B5EF4-FFF2-40B4-BE49-F238E27FC236}">
                  <a16:creationId xmlns="" xmlns:a16="http://schemas.microsoft.com/office/drawing/2014/main" id="{BDB29182-AECD-4AAA-AF0F-5B39BC0C859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416" y="912"/>
              <a:ext cx="960" cy="96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" name="Group 29">
            <a:extLst>
              <a:ext uri="{FF2B5EF4-FFF2-40B4-BE49-F238E27FC236}">
                <a16:creationId xmlns="" xmlns:a16="http://schemas.microsoft.com/office/drawing/2014/main" id="{D1922294-1F66-4609-A938-DF4BDE01D744}"/>
              </a:ext>
            </a:extLst>
          </p:cNvPr>
          <p:cNvGrpSpPr/>
          <p:nvPr/>
        </p:nvGrpSpPr>
        <p:grpSpPr>
          <a:xfrm>
            <a:off x="9364672" y="2138880"/>
            <a:ext cx="1981200" cy="1524000"/>
            <a:chOff x="4416" y="912"/>
            <a:chExt cx="1248" cy="960"/>
          </a:xfrm>
        </p:grpSpPr>
        <p:sp>
          <p:nvSpPr>
            <p:cNvPr id="21" name="Line 30">
              <a:extLst>
                <a:ext uri="{FF2B5EF4-FFF2-40B4-BE49-F238E27FC236}">
                  <a16:creationId xmlns="" xmlns:a16="http://schemas.microsoft.com/office/drawing/2014/main" id="{A9336417-E963-4DE3-948E-B28BA734548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16" y="1872"/>
              <a:ext cx="124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Line 31">
              <a:extLst>
                <a:ext uri="{FF2B5EF4-FFF2-40B4-BE49-F238E27FC236}">
                  <a16:creationId xmlns="" xmlns:a16="http://schemas.microsoft.com/office/drawing/2014/main" id="{A62D8086-5A9B-4C56-85B6-38452CD681A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416" y="912"/>
              <a:ext cx="960" cy="96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" name="Group 32">
            <a:extLst>
              <a:ext uri="{FF2B5EF4-FFF2-40B4-BE49-F238E27FC236}">
                <a16:creationId xmlns="" xmlns:a16="http://schemas.microsoft.com/office/drawing/2014/main" id="{5A543C38-F573-4E84-AFAF-0017483E8AB9}"/>
              </a:ext>
            </a:extLst>
          </p:cNvPr>
          <p:cNvGrpSpPr/>
          <p:nvPr/>
        </p:nvGrpSpPr>
        <p:grpSpPr>
          <a:xfrm>
            <a:off x="9364672" y="2138880"/>
            <a:ext cx="1981200" cy="1524000"/>
            <a:chOff x="4416" y="912"/>
            <a:chExt cx="1248" cy="960"/>
          </a:xfrm>
        </p:grpSpPr>
        <p:sp>
          <p:nvSpPr>
            <p:cNvPr id="24" name="Line 33">
              <a:extLst>
                <a:ext uri="{FF2B5EF4-FFF2-40B4-BE49-F238E27FC236}">
                  <a16:creationId xmlns="" xmlns:a16="http://schemas.microsoft.com/office/drawing/2014/main" id="{BA5A7B3A-A7B3-4FF1-8301-048F71B0B0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16" y="1872"/>
              <a:ext cx="124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Line 34">
              <a:extLst>
                <a:ext uri="{FF2B5EF4-FFF2-40B4-BE49-F238E27FC236}">
                  <a16:creationId xmlns="" xmlns:a16="http://schemas.microsoft.com/office/drawing/2014/main" id="{983606EB-13DC-4560-8EFA-2E17CBE119A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416" y="912"/>
              <a:ext cx="960" cy="96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" name="Line 35">
            <a:extLst>
              <a:ext uri="{FF2B5EF4-FFF2-40B4-BE49-F238E27FC236}">
                <a16:creationId xmlns="" xmlns:a16="http://schemas.microsoft.com/office/drawing/2014/main" id="{C31FD263-8354-4714-AE73-3230485D8A4D}"/>
              </a:ext>
            </a:extLst>
          </p:cNvPr>
          <p:cNvSpPr>
            <a:spLocks noChangeShapeType="1"/>
          </p:cNvSpPr>
          <p:nvPr/>
        </p:nvSpPr>
        <p:spPr bwMode="auto">
          <a:xfrm>
            <a:off x="10231448" y="2824680"/>
            <a:ext cx="352425" cy="8382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Line 36">
            <a:extLst>
              <a:ext uri="{FF2B5EF4-FFF2-40B4-BE49-F238E27FC236}">
                <a16:creationId xmlns="" xmlns:a16="http://schemas.microsoft.com/office/drawing/2014/main" id="{07385BC5-AD0A-4148-A597-13DABF105D30}"/>
              </a:ext>
            </a:extLst>
          </p:cNvPr>
          <p:cNvSpPr>
            <a:spLocks noChangeShapeType="1"/>
          </p:cNvSpPr>
          <p:nvPr/>
        </p:nvSpPr>
        <p:spPr bwMode="auto">
          <a:xfrm>
            <a:off x="10218748" y="2824680"/>
            <a:ext cx="352425" cy="8382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" name="Line 37">
            <a:extLst>
              <a:ext uri="{FF2B5EF4-FFF2-40B4-BE49-F238E27FC236}">
                <a16:creationId xmlns="" xmlns:a16="http://schemas.microsoft.com/office/drawing/2014/main" id="{F836FAD0-DB3D-4BB7-9ED1-BD01E6D92C0C}"/>
              </a:ext>
            </a:extLst>
          </p:cNvPr>
          <p:cNvSpPr>
            <a:spLocks noChangeShapeType="1"/>
          </p:cNvSpPr>
          <p:nvPr/>
        </p:nvSpPr>
        <p:spPr bwMode="auto">
          <a:xfrm>
            <a:off x="10202873" y="2780230"/>
            <a:ext cx="352425" cy="83820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" name="Text Box 43">
            <a:extLst>
              <a:ext uri="{FF2B5EF4-FFF2-40B4-BE49-F238E27FC236}">
                <a16:creationId xmlns="" xmlns:a16="http://schemas.microsoft.com/office/drawing/2014/main" id="{842D5ABF-949B-44D0-AFB0-A03FA842AB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126" y="3925980"/>
            <a:ext cx="52895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任意给圆心角，对应出现三个量：</a:t>
            </a:r>
          </a:p>
        </p:txBody>
      </p:sp>
      <p:sp>
        <p:nvSpPr>
          <p:cNvPr id="30" name="Text Box 44">
            <a:extLst>
              <a:ext uri="{FF2B5EF4-FFF2-40B4-BE49-F238E27FC236}">
                <a16:creationId xmlns="" xmlns:a16="http://schemas.microsoft.com/office/drawing/2014/main" id="{B63C0CDD-F31F-41EF-BA99-1ED9C10A46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9456" y="5047789"/>
            <a:ext cx="12618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圆心角</a:t>
            </a:r>
          </a:p>
        </p:txBody>
      </p:sp>
      <p:sp>
        <p:nvSpPr>
          <p:cNvPr id="31" name="Text Box 45">
            <a:extLst>
              <a:ext uri="{FF2B5EF4-FFF2-40B4-BE49-F238E27FC236}">
                <a16:creationId xmlns="" xmlns:a16="http://schemas.microsoft.com/office/drawing/2014/main" id="{2C32A851-9EE0-4114-A021-46B41271A3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8120" y="4590589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弧</a:t>
            </a:r>
          </a:p>
        </p:txBody>
      </p:sp>
      <p:sp>
        <p:nvSpPr>
          <p:cNvPr id="32" name="Line 47">
            <a:extLst>
              <a:ext uri="{FF2B5EF4-FFF2-40B4-BE49-F238E27FC236}">
                <a16:creationId xmlns="" xmlns:a16="http://schemas.microsoft.com/office/drawing/2014/main" id="{91B18EC8-496B-4141-922B-1A6765FDC01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588519" y="4919201"/>
            <a:ext cx="609600" cy="381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" name="Line 48">
            <a:extLst>
              <a:ext uri="{FF2B5EF4-FFF2-40B4-BE49-F238E27FC236}">
                <a16:creationId xmlns="" xmlns:a16="http://schemas.microsoft.com/office/drawing/2014/main" id="{E38EC0C7-E05D-4FBD-9410-CEBB038A9B7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588519" y="5300201"/>
            <a:ext cx="609600" cy="533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4" name="组合 75">
            <a:extLst>
              <a:ext uri="{FF2B5EF4-FFF2-40B4-BE49-F238E27FC236}">
                <a16:creationId xmlns="" xmlns:a16="http://schemas.microsoft.com/office/drawing/2014/main" id="{8901F2E5-9F22-4348-B529-1A040AEDBAB6}"/>
              </a:ext>
            </a:extLst>
          </p:cNvPr>
          <p:cNvGrpSpPr/>
          <p:nvPr/>
        </p:nvGrpSpPr>
        <p:grpSpPr>
          <a:xfrm>
            <a:off x="201602" y="2216482"/>
            <a:ext cx="5759450" cy="691167"/>
            <a:chOff x="498717" y="2203516"/>
            <a:chExt cx="5760640" cy="690570"/>
          </a:xfrm>
        </p:grpSpPr>
        <p:sp>
          <p:nvSpPr>
            <p:cNvPr id="35" name="Text Box 3">
              <a:extLst>
                <a:ext uri="{FF2B5EF4-FFF2-40B4-BE49-F238E27FC236}">
                  <a16:creationId xmlns="" xmlns:a16="http://schemas.microsoft.com/office/drawing/2014/main" id="{344B3818-464E-4E3D-A057-CAA67985B1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8717" y="2302385"/>
              <a:ext cx="5760640" cy="591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 2.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圆心角 </a:t>
              </a:r>
              <a:r>
                <a:rPr lang="zh-CN" altLang="zh-CN" sz="2800" b="1">
                  <a:latin typeface="Times New Roman" panose="02020603050405020304" pitchFamily="18" charset="0"/>
                </a:rPr>
                <a:t>∠</a:t>
              </a:r>
              <a:r>
                <a:rPr lang="en-US" altLang="zh-CN" sz="2800" b="1" i="1">
                  <a:latin typeface="Times New Roman" panose="02020603050405020304" pitchFamily="18" charset="0"/>
                </a:rPr>
                <a:t>AOB</a:t>
              </a:r>
              <a:r>
                <a:rPr lang="en-US" altLang="zh-CN" sz="2800" b="1">
                  <a:latin typeface="Times New Roman" panose="02020603050405020304" pitchFamily="18" charset="0"/>
                </a:rPr>
                <a:t> 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所对的弧为</a:t>
              </a:r>
              <a:r>
                <a:rPr lang="zh-CN" altLang="en-US" sz="2800" b="1">
                  <a:latin typeface="Times New Roman" panose="02020603050405020304" pitchFamily="18" charset="0"/>
                </a:rPr>
                <a:t>  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AB</a:t>
              </a:r>
              <a:r>
                <a:rPr lang="en-US" altLang="zh-CN" sz="2800" b="1">
                  <a:latin typeface="Times New Roman" panose="02020603050405020304" pitchFamily="18" charset="0"/>
                </a:rPr>
                <a:t>.</a:t>
              </a:r>
            </a:p>
          </p:txBody>
        </p:sp>
        <p:sp>
          <p:nvSpPr>
            <p:cNvPr id="36" name="Rectangle 32">
              <a:extLst>
                <a:ext uri="{FF2B5EF4-FFF2-40B4-BE49-F238E27FC236}">
                  <a16:creationId xmlns="" xmlns:a16="http://schemas.microsoft.com/office/drawing/2014/main" id="{9DD78376-E03E-460E-B009-C417316D4B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16598" y="2203516"/>
              <a:ext cx="545455" cy="5227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⌒</a:t>
              </a:r>
            </a:p>
          </p:txBody>
        </p:sp>
      </p:grpSp>
      <p:sp>
        <p:nvSpPr>
          <p:cNvPr id="37" name="Text Box 46">
            <a:extLst>
              <a:ext uri="{FF2B5EF4-FFF2-40B4-BE49-F238E27FC236}">
                <a16:creationId xmlns="" xmlns:a16="http://schemas.microsoft.com/office/drawing/2014/main" id="{3D92D096-5E2A-4895-B20F-1F76DADD78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8120" y="5570076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弦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AE68DD60-DAFB-4432-A42A-4A4FE5877BB4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  <p:sp>
        <p:nvSpPr>
          <p:cNvPr id="39" name="文本框 6151">
            <a:extLst>
              <a:ext uri="{FF2B5EF4-FFF2-40B4-BE49-F238E27FC236}">
                <a16:creationId xmlns="" xmlns:a16="http://schemas.microsoft.com/office/drawing/2014/main" id="{E1C3FD00-9FF0-4D9E-9036-A1C5C65E5B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827" y="916847"/>
            <a:ext cx="305724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圆心角及相关概念</a:t>
            </a:r>
          </a:p>
        </p:txBody>
      </p:sp>
    </p:spTree>
    <p:extLst>
      <p:ext uri="{BB962C8B-B14F-4D97-AF65-F5344CB8AC3E}">
        <p14:creationId xmlns:p14="http://schemas.microsoft.com/office/powerpoint/2010/main" val="35829836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9" grpId="0"/>
      <p:bldP spid="30" grpId="0"/>
      <p:bldP spid="31" grpId="0"/>
      <p:bldP spid="32" grpId="0"/>
      <p:bldP spid="33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2">
            <a:extLst>
              <a:ext uri="{FF2B5EF4-FFF2-40B4-BE49-F238E27FC236}">
                <a16:creationId xmlns="" xmlns:a16="http://schemas.microsoft.com/office/drawing/2014/main" id="{31CB526E-1437-498C-8059-7E4AD8EDDF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1030066"/>
            <a:ext cx="1041454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判一判：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判别下列各图中的角是不是圆心角，并说明理由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181DC4E0-9EFA-442B-B220-64004C12B00C}"/>
              </a:ext>
            </a:extLst>
          </p:cNvPr>
          <p:cNvGrpSpPr/>
          <p:nvPr/>
        </p:nvGrpSpPr>
        <p:grpSpPr>
          <a:xfrm>
            <a:off x="664269" y="2406427"/>
            <a:ext cx="1676400" cy="2136776"/>
            <a:chOff x="2962969" y="2638202"/>
            <a:chExt cx="1676400" cy="2136776"/>
          </a:xfrm>
        </p:grpSpPr>
        <p:sp>
          <p:nvSpPr>
            <p:cNvPr id="3" name="AutoShape 3">
              <a:extLst>
                <a:ext uri="{FF2B5EF4-FFF2-40B4-BE49-F238E27FC236}">
                  <a16:creationId xmlns="" xmlns:a16="http://schemas.microsoft.com/office/drawing/2014/main" id="{FF44B2C7-3579-4AA7-8EBA-121149C288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2969" y="2638202"/>
              <a:ext cx="1676400" cy="1676400"/>
            </a:xfrm>
            <a:custGeom>
              <a:gdLst>
                <a:gd name="T0" fmla="*/ 0 w 21600"/>
                <a:gd name="T1" fmla="*/ 10800 h 21600"/>
                <a:gd name="T2" fmla="*/ 10800 w 21600"/>
                <a:gd name="T3" fmla="*/ 0 h 21600"/>
                <a:gd name="T4" fmla="*/ 21600 w 21600"/>
                <a:gd name="T5" fmla="*/ 10800 h 21600"/>
                <a:gd name="T6" fmla="*/ 10800 w 21600"/>
                <a:gd name="T7" fmla="*/ 21600 h 21600"/>
                <a:gd name="T8" fmla="*/ 0 w 21600"/>
                <a:gd name="T9" fmla="*/ 10800 h 21600"/>
                <a:gd name="T10" fmla="*/ 10616 w 21600"/>
                <a:gd name="T11" fmla="*/ 10800 h 21600"/>
                <a:gd name="T12" fmla="*/ 10800 w 21600"/>
                <a:gd name="T13" fmla="*/ 10984 h 21600"/>
                <a:gd name="T14" fmla="*/ 10984 w 21600"/>
                <a:gd name="T15" fmla="*/ 10800 h 21600"/>
                <a:gd name="T16" fmla="*/ 10800 w 21600"/>
                <a:gd name="T17" fmla="*/ 10616 h 21600"/>
                <a:gd name="T18" fmla="*/ 10616 w 21600"/>
                <a:gd name="T19" fmla="*/ 10800 h 2160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0616" y="10800"/>
                  </a:moveTo>
                  <a:cubicBezTo>
                    <a:pt x="10616" y="10902"/>
                    <a:pt x="10698" y="10984"/>
                    <a:pt x="10800" y="10984"/>
                  </a:cubicBezTo>
                  <a:cubicBezTo>
                    <a:pt x="10902" y="10984"/>
                    <a:pt x="10984" y="10902"/>
                    <a:pt x="10984" y="10800"/>
                  </a:cubicBezTo>
                  <a:cubicBezTo>
                    <a:pt x="10984" y="10698"/>
                    <a:pt x="10902" y="10616"/>
                    <a:pt x="10800" y="10616"/>
                  </a:cubicBezTo>
                  <a:cubicBezTo>
                    <a:pt x="10698" y="10616"/>
                    <a:pt x="10616" y="10698"/>
                    <a:pt x="10616" y="10800"/>
                  </a:cubicBezTo>
                  <a:close/>
                </a:path>
              </a:pathLst>
            </a:custGeom>
            <a:solidFill>
              <a:srgbClr val="FFFFFF"/>
            </a:solidFill>
            <a:ln w="25400">
              <a:solidFill>
                <a:schemeClr val="tx1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" name="Line 7">
              <a:extLst>
                <a:ext uri="{FF2B5EF4-FFF2-40B4-BE49-F238E27FC236}">
                  <a16:creationId xmlns="" xmlns:a16="http://schemas.microsoft.com/office/drawing/2014/main" id="{83956890-938D-432E-A253-FEC3AF2731B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15369" y="3063652"/>
              <a:ext cx="609600" cy="91440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Line 8">
              <a:extLst>
                <a:ext uri="{FF2B5EF4-FFF2-40B4-BE49-F238E27FC236}">
                  <a16:creationId xmlns="" xmlns:a16="http://schemas.microsoft.com/office/drawing/2014/main" id="{E69AC987-1ECD-41CF-8F7A-CC6C862920E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24969" y="3063652"/>
              <a:ext cx="914400" cy="68580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Text Box 15">
              <a:extLst>
                <a:ext uri="{FF2B5EF4-FFF2-40B4-BE49-F238E27FC236}">
                  <a16:creationId xmlns="" xmlns:a16="http://schemas.microsoft.com/office/drawing/2014/main" id="{46355312-D735-493B-949C-24C6544F5F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66219" y="4314603"/>
              <a:ext cx="495300" cy="460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</a:rPr>
                <a:t>①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757E25FE-E464-4C30-9A58-4F9884C3CECB}"/>
              </a:ext>
            </a:extLst>
          </p:cNvPr>
          <p:cNvGrpSpPr/>
          <p:nvPr/>
        </p:nvGrpSpPr>
        <p:grpSpPr>
          <a:xfrm>
            <a:off x="3305671" y="2141537"/>
            <a:ext cx="1676400" cy="2574925"/>
            <a:chOff x="6087169" y="2198466"/>
            <a:chExt cx="1676400" cy="2574925"/>
          </a:xfrm>
        </p:grpSpPr>
        <p:sp>
          <p:nvSpPr>
            <p:cNvPr id="4" name="AutoShape 4">
              <a:extLst>
                <a:ext uri="{FF2B5EF4-FFF2-40B4-BE49-F238E27FC236}">
                  <a16:creationId xmlns="" xmlns:a16="http://schemas.microsoft.com/office/drawing/2014/main" id="{0E1A656B-08B3-4D0C-BB3A-2545B35138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7169" y="2606452"/>
              <a:ext cx="1676400" cy="1676400"/>
            </a:xfrm>
            <a:custGeom>
              <a:gdLst>
                <a:gd name="T0" fmla="*/ 0 w 21600"/>
                <a:gd name="T1" fmla="*/ 10800 h 21600"/>
                <a:gd name="T2" fmla="*/ 10800 w 21600"/>
                <a:gd name="T3" fmla="*/ 0 h 21600"/>
                <a:gd name="T4" fmla="*/ 21600 w 21600"/>
                <a:gd name="T5" fmla="*/ 10800 h 21600"/>
                <a:gd name="T6" fmla="*/ 10800 w 21600"/>
                <a:gd name="T7" fmla="*/ 21600 h 21600"/>
                <a:gd name="T8" fmla="*/ 0 w 21600"/>
                <a:gd name="T9" fmla="*/ 10800 h 21600"/>
                <a:gd name="T10" fmla="*/ 10616 w 21600"/>
                <a:gd name="T11" fmla="*/ 10800 h 21600"/>
                <a:gd name="T12" fmla="*/ 10800 w 21600"/>
                <a:gd name="T13" fmla="*/ 10984 h 21600"/>
                <a:gd name="T14" fmla="*/ 10984 w 21600"/>
                <a:gd name="T15" fmla="*/ 10800 h 21600"/>
                <a:gd name="T16" fmla="*/ 10800 w 21600"/>
                <a:gd name="T17" fmla="*/ 10616 h 21600"/>
                <a:gd name="T18" fmla="*/ 10616 w 21600"/>
                <a:gd name="T19" fmla="*/ 10800 h 2160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0616" y="10800"/>
                  </a:moveTo>
                  <a:cubicBezTo>
                    <a:pt x="10616" y="10902"/>
                    <a:pt x="10698" y="10984"/>
                    <a:pt x="10800" y="10984"/>
                  </a:cubicBezTo>
                  <a:cubicBezTo>
                    <a:pt x="10902" y="10984"/>
                    <a:pt x="10984" y="10902"/>
                    <a:pt x="10984" y="10800"/>
                  </a:cubicBezTo>
                  <a:cubicBezTo>
                    <a:pt x="10984" y="10698"/>
                    <a:pt x="10902" y="10616"/>
                    <a:pt x="10800" y="10616"/>
                  </a:cubicBezTo>
                  <a:cubicBezTo>
                    <a:pt x="10698" y="10616"/>
                    <a:pt x="10616" y="10698"/>
                    <a:pt x="10616" y="10800"/>
                  </a:cubicBezTo>
                  <a:close/>
                </a:path>
              </a:pathLst>
            </a:custGeom>
            <a:solidFill>
              <a:srgbClr val="FFFFFF"/>
            </a:solidFill>
            <a:ln w="25400">
              <a:solidFill>
                <a:schemeClr val="tx1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" name="Line 9">
              <a:extLst>
                <a:ext uri="{FF2B5EF4-FFF2-40B4-BE49-F238E27FC236}">
                  <a16:creationId xmlns="" xmlns:a16="http://schemas.microsoft.com/office/drawing/2014/main" id="{47A2F8B5-4124-45CE-9CD2-2C8EF46EB9E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239569" y="2198466"/>
              <a:ext cx="711200" cy="1703387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Line 10">
              <a:extLst>
                <a:ext uri="{FF2B5EF4-FFF2-40B4-BE49-F238E27FC236}">
                  <a16:creationId xmlns="" xmlns:a16="http://schemas.microsoft.com/office/drawing/2014/main" id="{8CC90082-F372-4213-929E-5C07900CEE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950769" y="2198466"/>
              <a:ext cx="584200" cy="1779587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Text Box 16">
              <a:extLst>
                <a:ext uri="{FF2B5EF4-FFF2-40B4-BE49-F238E27FC236}">
                  <a16:creationId xmlns="" xmlns:a16="http://schemas.microsoft.com/office/drawing/2014/main" id="{FC242249-A240-4139-82AF-A8103369790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04720" y="4313016"/>
              <a:ext cx="493713" cy="460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</a:rPr>
                <a:t>②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1D7CEFE1-49D4-4579-83D1-71B9C34CDA83}"/>
              </a:ext>
            </a:extLst>
          </p:cNvPr>
          <p:cNvGrpSpPr/>
          <p:nvPr/>
        </p:nvGrpSpPr>
        <p:grpSpPr>
          <a:xfrm>
            <a:off x="6060430" y="2537429"/>
            <a:ext cx="1676400" cy="2103437"/>
            <a:chOff x="2962969" y="5122640"/>
            <a:chExt cx="1676400" cy="2103437"/>
          </a:xfrm>
        </p:grpSpPr>
        <p:sp>
          <p:nvSpPr>
            <p:cNvPr id="5" name="AutoShape 5">
              <a:extLst>
                <a:ext uri="{FF2B5EF4-FFF2-40B4-BE49-F238E27FC236}">
                  <a16:creationId xmlns="" xmlns:a16="http://schemas.microsoft.com/office/drawing/2014/main" id="{165839E3-9E4E-4D3B-9868-4703A6E352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2969" y="5122640"/>
              <a:ext cx="1676400" cy="1676400"/>
            </a:xfrm>
            <a:custGeom>
              <a:gdLst>
                <a:gd name="T0" fmla="*/ 0 w 21600"/>
                <a:gd name="T1" fmla="*/ 10800 h 21600"/>
                <a:gd name="T2" fmla="*/ 10800 w 21600"/>
                <a:gd name="T3" fmla="*/ 0 h 21600"/>
                <a:gd name="T4" fmla="*/ 21600 w 21600"/>
                <a:gd name="T5" fmla="*/ 10800 h 21600"/>
                <a:gd name="T6" fmla="*/ 10800 w 21600"/>
                <a:gd name="T7" fmla="*/ 21600 h 21600"/>
                <a:gd name="T8" fmla="*/ 0 w 21600"/>
                <a:gd name="T9" fmla="*/ 10800 h 21600"/>
                <a:gd name="T10" fmla="*/ 10616 w 21600"/>
                <a:gd name="T11" fmla="*/ 10800 h 21600"/>
                <a:gd name="T12" fmla="*/ 10800 w 21600"/>
                <a:gd name="T13" fmla="*/ 10984 h 21600"/>
                <a:gd name="T14" fmla="*/ 10984 w 21600"/>
                <a:gd name="T15" fmla="*/ 10800 h 21600"/>
                <a:gd name="T16" fmla="*/ 10800 w 21600"/>
                <a:gd name="T17" fmla="*/ 10616 h 21600"/>
                <a:gd name="T18" fmla="*/ 10616 w 21600"/>
                <a:gd name="T19" fmla="*/ 10800 h 2160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0616" y="10800"/>
                  </a:moveTo>
                  <a:cubicBezTo>
                    <a:pt x="10616" y="10902"/>
                    <a:pt x="10698" y="10984"/>
                    <a:pt x="10800" y="10984"/>
                  </a:cubicBezTo>
                  <a:cubicBezTo>
                    <a:pt x="10902" y="10984"/>
                    <a:pt x="10984" y="10902"/>
                    <a:pt x="10984" y="10800"/>
                  </a:cubicBezTo>
                  <a:cubicBezTo>
                    <a:pt x="10984" y="10698"/>
                    <a:pt x="10902" y="10616"/>
                    <a:pt x="10800" y="10616"/>
                  </a:cubicBezTo>
                  <a:cubicBezTo>
                    <a:pt x="10698" y="10616"/>
                    <a:pt x="10616" y="10698"/>
                    <a:pt x="10616" y="10800"/>
                  </a:cubicBezTo>
                  <a:close/>
                </a:path>
              </a:pathLst>
            </a:custGeom>
            <a:solidFill>
              <a:srgbClr val="FFFFFF"/>
            </a:solidFill>
            <a:ln w="25400">
              <a:solidFill>
                <a:schemeClr val="tx1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Line 11">
              <a:extLst>
                <a:ext uri="{FF2B5EF4-FFF2-40B4-BE49-F238E27FC236}">
                  <a16:creationId xmlns="" xmlns:a16="http://schemas.microsoft.com/office/drawing/2014/main" id="{ECCABFB8-A1E4-4D51-895D-1E5489C52B2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91569" y="5122640"/>
              <a:ext cx="533400" cy="144780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Line 12">
              <a:extLst>
                <a:ext uri="{FF2B5EF4-FFF2-40B4-BE49-F238E27FC236}">
                  <a16:creationId xmlns="" xmlns:a16="http://schemas.microsoft.com/office/drawing/2014/main" id="{F25DAF29-19CA-4E55-B5E0-E58392BD8E9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24969" y="5122640"/>
              <a:ext cx="914400" cy="91440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Text Box 17">
              <a:extLst>
                <a:ext uri="{FF2B5EF4-FFF2-40B4-BE49-F238E27FC236}">
                  <a16:creationId xmlns="" xmlns:a16="http://schemas.microsoft.com/office/drawing/2014/main" id="{0612481D-1891-4DC6-B998-721455B751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94782" y="6764115"/>
              <a:ext cx="493712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</a:rPr>
                <a:t>③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E23D0366-BC22-46AD-B8FC-BB6746272EA6}"/>
              </a:ext>
            </a:extLst>
          </p:cNvPr>
          <p:cNvGrpSpPr/>
          <p:nvPr/>
        </p:nvGrpSpPr>
        <p:grpSpPr>
          <a:xfrm>
            <a:off x="8873729" y="2465990"/>
            <a:ext cx="1676400" cy="2174876"/>
            <a:chOff x="6163369" y="5049615"/>
            <a:chExt cx="1676400" cy="2174876"/>
          </a:xfrm>
        </p:grpSpPr>
        <p:sp>
          <p:nvSpPr>
            <p:cNvPr id="6" name="AutoShape 6">
              <a:extLst>
                <a:ext uri="{FF2B5EF4-FFF2-40B4-BE49-F238E27FC236}">
                  <a16:creationId xmlns="" xmlns:a16="http://schemas.microsoft.com/office/drawing/2014/main" id="{C99522D1-1241-4B26-B9B2-B1DFF4DF41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63369" y="5049615"/>
              <a:ext cx="1676400" cy="1676400"/>
            </a:xfrm>
            <a:custGeom>
              <a:gdLst>
                <a:gd name="T0" fmla="*/ 0 w 21600"/>
                <a:gd name="T1" fmla="*/ 10800 h 21600"/>
                <a:gd name="T2" fmla="*/ 10800 w 21600"/>
                <a:gd name="T3" fmla="*/ 0 h 21600"/>
                <a:gd name="T4" fmla="*/ 21600 w 21600"/>
                <a:gd name="T5" fmla="*/ 10800 h 21600"/>
                <a:gd name="T6" fmla="*/ 10800 w 21600"/>
                <a:gd name="T7" fmla="*/ 21600 h 21600"/>
                <a:gd name="T8" fmla="*/ 0 w 21600"/>
                <a:gd name="T9" fmla="*/ 10800 h 21600"/>
                <a:gd name="T10" fmla="*/ 10616 w 21600"/>
                <a:gd name="T11" fmla="*/ 10800 h 21600"/>
                <a:gd name="T12" fmla="*/ 10800 w 21600"/>
                <a:gd name="T13" fmla="*/ 10984 h 21600"/>
                <a:gd name="T14" fmla="*/ 10984 w 21600"/>
                <a:gd name="T15" fmla="*/ 10800 h 21600"/>
                <a:gd name="T16" fmla="*/ 10800 w 21600"/>
                <a:gd name="T17" fmla="*/ 10616 h 21600"/>
                <a:gd name="T18" fmla="*/ 10616 w 21600"/>
                <a:gd name="T19" fmla="*/ 10800 h 2160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0616" y="10800"/>
                  </a:moveTo>
                  <a:cubicBezTo>
                    <a:pt x="10616" y="10902"/>
                    <a:pt x="10698" y="10984"/>
                    <a:pt x="10800" y="10984"/>
                  </a:cubicBezTo>
                  <a:cubicBezTo>
                    <a:pt x="10902" y="10984"/>
                    <a:pt x="10984" y="10902"/>
                    <a:pt x="10984" y="10800"/>
                  </a:cubicBezTo>
                  <a:cubicBezTo>
                    <a:pt x="10984" y="10698"/>
                    <a:pt x="10902" y="10616"/>
                    <a:pt x="10800" y="10616"/>
                  </a:cubicBezTo>
                  <a:cubicBezTo>
                    <a:pt x="10698" y="10616"/>
                    <a:pt x="10616" y="10698"/>
                    <a:pt x="10616" y="10800"/>
                  </a:cubicBezTo>
                  <a:close/>
                </a:path>
              </a:pathLst>
            </a:custGeom>
            <a:solidFill>
              <a:srgbClr val="FFFFFF"/>
            </a:solidFill>
            <a:ln w="25400">
              <a:solidFill>
                <a:schemeClr val="tx1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Line 13">
              <a:extLst>
                <a:ext uri="{FF2B5EF4-FFF2-40B4-BE49-F238E27FC236}">
                  <a16:creationId xmlns="" xmlns:a16="http://schemas.microsoft.com/office/drawing/2014/main" id="{13FD742E-318A-4E10-B7B0-302ACE7EBDB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6544369" y="5172043"/>
              <a:ext cx="457200" cy="68580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Line 14">
              <a:extLst>
                <a:ext uri="{FF2B5EF4-FFF2-40B4-BE49-F238E27FC236}">
                  <a16:creationId xmlns="" xmlns:a16="http://schemas.microsoft.com/office/drawing/2014/main" id="{83FC5B3C-50B2-447F-B9FF-A858167D4E0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001569" y="5125815"/>
              <a:ext cx="381000" cy="76200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Text Box 18">
              <a:extLst>
                <a:ext uri="{FF2B5EF4-FFF2-40B4-BE49-F238E27FC236}">
                  <a16:creationId xmlns="" xmlns:a16="http://schemas.microsoft.com/office/drawing/2014/main" id="{EEEED750-800B-4A23-811C-5CC2C2FFB7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34870" y="6762528"/>
              <a:ext cx="493713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</a:rPr>
                <a:t>④</a:t>
              </a:r>
            </a:p>
          </p:txBody>
        </p:sp>
      </p:grpSp>
      <p:sp>
        <p:nvSpPr>
          <p:cNvPr id="19" name="AutoShape 19">
            <a:extLst>
              <a:ext uri="{FF2B5EF4-FFF2-40B4-BE49-F238E27FC236}">
                <a16:creationId xmlns="" xmlns:a16="http://schemas.microsoft.com/office/drawing/2014/main" id="{F0CFC6C6-14DA-4F7A-BC17-9CB26A8520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6541" y="4752865"/>
            <a:ext cx="1655762" cy="504825"/>
          </a:xfrm>
          <a:prstGeom prst="wedgeRectCallout">
            <a:avLst>
              <a:gd name="adj1" fmla="val -10499"/>
              <a:gd name="adj2" fmla="val -160376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圆内角</a:t>
            </a:r>
          </a:p>
        </p:txBody>
      </p:sp>
      <p:sp>
        <p:nvSpPr>
          <p:cNvPr id="20" name="AutoShape 20">
            <a:extLst>
              <a:ext uri="{FF2B5EF4-FFF2-40B4-BE49-F238E27FC236}">
                <a16:creationId xmlns="" xmlns:a16="http://schemas.microsoft.com/office/drawing/2014/main" id="{B3C847F1-74B3-45A3-8336-8B06736D14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2855" y="4797092"/>
            <a:ext cx="1655762" cy="504825"/>
          </a:xfrm>
          <a:prstGeom prst="wedgeRectCallout">
            <a:avLst>
              <a:gd name="adj1" fmla="val 6569"/>
              <a:gd name="adj2" fmla="val -15188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圆外角</a:t>
            </a:r>
          </a:p>
        </p:txBody>
      </p:sp>
      <p:sp>
        <p:nvSpPr>
          <p:cNvPr id="21" name="AutoShape 21">
            <a:extLst>
              <a:ext uri="{FF2B5EF4-FFF2-40B4-BE49-F238E27FC236}">
                <a16:creationId xmlns="" xmlns:a16="http://schemas.microsoft.com/office/drawing/2014/main" id="{ADE54610-07F2-4138-BC61-D1B5835141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9030" y="4834541"/>
            <a:ext cx="2012950" cy="785813"/>
          </a:xfrm>
          <a:prstGeom prst="wedgeRectCallout">
            <a:avLst>
              <a:gd name="adj1" fmla="val -1742"/>
              <a:gd name="adj2" fmla="val -127666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圆周角（后面会学到）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AutoShape 22">
            <a:extLst>
              <a:ext uri="{FF2B5EF4-FFF2-40B4-BE49-F238E27FC236}">
                <a16:creationId xmlns="" xmlns:a16="http://schemas.microsoft.com/office/drawing/2014/main" id="{2E4BF6C5-3857-4D23-8B06-A992ABB415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32108" y="4834541"/>
            <a:ext cx="1655763" cy="504825"/>
          </a:xfrm>
          <a:prstGeom prst="wedgeRectCallout">
            <a:avLst>
              <a:gd name="adj1" fmla="val -1774"/>
              <a:gd name="adj2" fmla="val -169181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圆心角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00CC114D-ABE6-41CE-8D4D-4ACB69460A0C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  <p:extLst>
      <p:ext uri="{BB962C8B-B14F-4D97-AF65-F5344CB8AC3E}">
        <p14:creationId xmlns:p14="http://schemas.microsoft.com/office/powerpoint/2010/main" val="332829778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11">
            <a:extLst>
              <a:ext uri="{FF2B5EF4-FFF2-40B4-BE49-F238E27FC236}">
                <a16:creationId xmlns="" xmlns:a16="http://schemas.microsoft.com/office/drawing/2014/main" id="{8B0A328B-7D0E-421C-A49B-782E94EF1E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050" y="1567854"/>
            <a:ext cx="2917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在同圆中探究</a:t>
            </a:r>
          </a:p>
        </p:txBody>
      </p:sp>
      <p:grpSp>
        <p:nvGrpSpPr>
          <p:cNvPr id="3" name="Group 32">
            <a:extLst>
              <a:ext uri="{FF2B5EF4-FFF2-40B4-BE49-F238E27FC236}">
                <a16:creationId xmlns="" xmlns:a16="http://schemas.microsoft.com/office/drawing/2014/main" id="{C3C78FB4-655C-4978-B433-4D7606BE80D2}"/>
              </a:ext>
            </a:extLst>
          </p:cNvPr>
          <p:cNvGrpSpPr/>
          <p:nvPr/>
        </p:nvGrpSpPr>
        <p:grpSpPr>
          <a:xfrm>
            <a:off x="334403" y="2090475"/>
            <a:ext cx="11737975" cy="1303338"/>
            <a:chOff x="700" y="1538"/>
            <a:chExt cx="7394" cy="821"/>
          </a:xfrm>
        </p:grpSpPr>
        <p:sp>
          <p:nvSpPr>
            <p:cNvPr id="4" name="Text Box 26">
              <a:extLst>
                <a:ext uri="{FF2B5EF4-FFF2-40B4-BE49-F238E27FC236}">
                  <a16:creationId xmlns="" xmlns:a16="http://schemas.microsoft.com/office/drawing/2014/main" id="{A6CB647B-36C1-4CD1-ADDB-D949AAD225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0" y="1538"/>
              <a:ext cx="7394" cy="8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在</a:t>
              </a:r>
              <a:r>
                <a:rPr lang="zh-CN" altLang="en-US" sz="2800" b="1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中，如果</a:t>
              </a:r>
              <a:r>
                <a:rPr lang="zh-CN" altLang="en-US" sz="2800" b="1">
                  <a:latin typeface="Times New Roman" panose="02020603050405020304" pitchFamily="18" charset="0"/>
                  <a:ea typeface="黑体" panose="02010609060101010101" pitchFamily="49" charset="-122"/>
                </a:rPr>
                <a:t>∠</a:t>
              </a:r>
              <a:r>
                <a:rPr lang="en-US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AOB</a:t>
              </a: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49" charset="-122"/>
                </a:rPr>
                <a:t>= ∠</a:t>
              </a:r>
              <a:r>
                <a:rPr lang="en-US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COD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，那么，</a:t>
              </a:r>
              <a:r>
                <a:rPr lang="en-US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与</a:t>
              </a:r>
              <a:r>
                <a:rPr lang="en-US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CD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，弦</a:t>
              </a:r>
              <a:r>
                <a:rPr lang="en-US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与弦</a:t>
              </a:r>
              <a:r>
                <a:rPr lang="en-US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CD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有怎样的数量关系？</a:t>
              </a:r>
            </a:p>
          </p:txBody>
        </p:sp>
        <p:sp>
          <p:nvSpPr>
            <p:cNvPr id="5" name="Rectangle 29">
              <a:extLst>
                <a:ext uri="{FF2B5EF4-FFF2-40B4-BE49-F238E27FC236}">
                  <a16:creationId xmlns="" xmlns:a16="http://schemas.microsoft.com/office/drawing/2014/main" id="{AD124BBF-B6C1-4912-9AB4-0851675806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8" y="1538"/>
              <a:ext cx="343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⌒</a:t>
              </a:r>
            </a:p>
          </p:txBody>
        </p:sp>
        <p:sp>
          <p:nvSpPr>
            <p:cNvPr id="6" name="Rectangle 30">
              <a:extLst>
                <a:ext uri="{FF2B5EF4-FFF2-40B4-BE49-F238E27FC236}">
                  <a16:creationId xmlns="" xmlns:a16="http://schemas.microsoft.com/office/drawing/2014/main" id="{54F115E6-8B0B-4CCF-B19A-76AE3BCF2B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6" y="1538"/>
              <a:ext cx="343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⌒</a:t>
              </a:r>
            </a:p>
          </p:txBody>
        </p:sp>
      </p:grpSp>
      <p:sp>
        <p:nvSpPr>
          <p:cNvPr id="7" name="Text Box 52">
            <a:extLst>
              <a:ext uri="{FF2B5EF4-FFF2-40B4-BE49-F238E27FC236}">
                <a16:creationId xmlns="" xmlns:a16="http://schemas.microsoft.com/office/drawing/2014/main" id="{A9A73BD5-CA9B-4D7A-AF33-C792FC6A6578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9630644" y="2866079"/>
            <a:ext cx="6477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</a:p>
        </p:txBody>
      </p:sp>
      <p:grpSp>
        <p:nvGrpSpPr>
          <p:cNvPr id="8" name="组合 50">
            <a:extLst>
              <a:ext uri="{FF2B5EF4-FFF2-40B4-BE49-F238E27FC236}">
                <a16:creationId xmlns="" xmlns:a16="http://schemas.microsoft.com/office/drawing/2014/main" id="{F1DB3358-9975-4E2B-91C1-6219C57BF786}"/>
              </a:ext>
            </a:extLst>
          </p:cNvPr>
          <p:cNvGrpSpPr/>
          <p:nvPr/>
        </p:nvGrpSpPr>
        <p:grpSpPr>
          <a:xfrm>
            <a:off x="8562258" y="3313754"/>
            <a:ext cx="2994025" cy="2403475"/>
            <a:chOff x="5437188" y="2870838"/>
            <a:chExt cx="3095625" cy="2463800"/>
          </a:xfrm>
        </p:grpSpPr>
        <p:sp>
          <p:nvSpPr>
            <p:cNvPr id="9" name="AutoShape 34">
              <a:extLst>
                <a:ext uri="{FF2B5EF4-FFF2-40B4-BE49-F238E27FC236}">
                  <a16:creationId xmlns="" xmlns:a16="http://schemas.microsoft.com/office/drawing/2014/main" id="{8AA0E702-F38F-4148-9461-B88324B03B7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745306">
              <a:off x="6962775" y="3205801"/>
              <a:ext cx="1223963" cy="1058862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rgbClr val="FF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0" name="Oval 37">
              <a:extLst>
                <a:ext uri="{FF2B5EF4-FFF2-40B4-BE49-F238E27FC236}">
                  <a16:creationId xmlns="" xmlns:a16="http://schemas.microsoft.com/office/drawing/2014/main" id="{C4535DAE-271A-4FC2-8485-497F8C5323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51500" y="2885126"/>
              <a:ext cx="2449513" cy="2449512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·</a:t>
              </a:r>
            </a:p>
          </p:txBody>
        </p:sp>
        <p:sp>
          <p:nvSpPr>
            <p:cNvPr id="11" name="AutoShape 38">
              <a:extLst>
                <a:ext uri="{FF2B5EF4-FFF2-40B4-BE49-F238E27FC236}">
                  <a16:creationId xmlns="" xmlns:a16="http://schemas.microsoft.com/office/drawing/2014/main" id="{0BB32598-C8E7-4846-A883-BF91573F472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280000">
              <a:off x="5770563" y="2958151"/>
              <a:ext cx="1223962" cy="1058862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rgbClr val="0000FF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" name="Text Box 39">
              <a:extLst>
                <a:ext uri="{FF2B5EF4-FFF2-40B4-BE49-F238E27FC236}">
                  <a16:creationId xmlns="" xmlns:a16="http://schemas.microsoft.com/office/drawing/2014/main" id="{8AA37E79-CF5A-4BDA-BC8B-A5368150F1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16688" y="4180526"/>
              <a:ext cx="504825" cy="468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</a:p>
          </p:txBody>
        </p:sp>
        <p:sp>
          <p:nvSpPr>
            <p:cNvPr id="13" name="Text Box 40">
              <a:extLst>
                <a:ext uri="{FF2B5EF4-FFF2-40B4-BE49-F238E27FC236}">
                  <a16:creationId xmlns="" xmlns:a16="http://schemas.microsoft.com/office/drawing/2014/main" id="{92156936-EDCC-422A-B2AD-BA4F6948E5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01013" y="4253551"/>
              <a:ext cx="431800" cy="468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14" name="Text Box 41">
              <a:extLst>
                <a:ext uri="{FF2B5EF4-FFF2-40B4-BE49-F238E27FC236}">
                  <a16:creationId xmlns="" xmlns:a16="http://schemas.microsoft.com/office/drawing/2014/main" id="{0A133470-A76F-4D69-9BF1-CA695E2F2B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67625" y="2870838"/>
              <a:ext cx="504825" cy="468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15" name="Text Box 53">
              <a:extLst>
                <a:ext uri="{FF2B5EF4-FFF2-40B4-BE49-F238E27FC236}">
                  <a16:creationId xmlns="" xmlns:a16="http://schemas.microsoft.com/office/drawing/2014/main" id="{8329498F-28BA-44AA-8B7A-10712B1FAA8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5437188" y="3166113"/>
              <a:ext cx="792162" cy="468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400" b="1">
                <a:latin typeface="Times New Roman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16" name="组合 3">
            <a:extLst>
              <a:ext uri="{FF2B5EF4-FFF2-40B4-BE49-F238E27FC236}">
                <a16:creationId xmlns="" xmlns:a16="http://schemas.microsoft.com/office/drawing/2014/main" id="{F14AD68F-2ECB-45AC-B385-A1AFEEDD7E2D}"/>
              </a:ext>
            </a:extLst>
          </p:cNvPr>
          <p:cNvGrpSpPr/>
          <p:nvPr/>
        </p:nvGrpSpPr>
        <p:grpSpPr>
          <a:xfrm>
            <a:off x="517369" y="3568577"/>
            <a:ext cx="5615552" cy="2144713"/>
            <a:chOff x="562" y="5512"/>
            <a:chExt cx="8809" cy="3375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19" name="矩形 44">
              <a:extLst>
                <a:ext uri="{FF2B5EF4-FFF2-40B4-BE49-F238E27FC236}">
                  <a16:creationId xmlns="" xmlns:a16="http://schemas.microsoft.com/office/drawing/2014/main" id="{A8AC3EA6-557A-41FB-A23C-AF8DF8A17E0A}"/>
                </a:ext>
              </a:extLst>
            </p:cNvPr>
            <p:cNvSpPr/>
            <p:nvPr/>
          </p:nvSpPr>
          <p:spPr bwMode="auto">
            <a:xfrm>
              <a:off x="562" y="5512"/>
              <a:ext cx="8809" cy="3375"/>
            </a:xfrm>
            <a:prstGeom prst="rect">
              <a:avLst/>
            </a:prstGeom>
            <a:grpFill/>
            <a:ln w="28575" cap="flat" cmpd="sng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lnSpc>
                  <a:spcPct val="150000"/>
                </a:lnSpc>
                <a:spcBef>
                  <a:spcPct val="50000"/>
                </a:spcBef>
                <a:defRPr/>
              </a:pPr>
              <a:r>
                <a:rPr lang="en-US" altLang="zh-CN" sz="2400" noProof="1" smtClean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【</a:t>
              </a:r>
              <a:r>
                <a:rPr lang="zh-CN" altLang="en-US" sz="2400" noProof="1" smtClean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要点</a:t>
              </a:r>
              <a:r>
                <a:rPr lang="en-US" altLang="zh-CN" sz="2400" noProof="1" smtClean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】</a:t>
              </a:r>
              <a:r>
                <a:rPr lang="zh-CN" altLang="en-US" sz="2400" noProof="1" smtClean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由</a:t>
              </a:r>
              <a:r>
                <a:rPr lang="zh-CN" altLang="en-US" sz="2400" noProof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圆的旋转不变性，我们发现：</a:t>
              </a:r>
              <a:endParaRPr lang="en-US" altLang="zh-CN" sz="2400" noProof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>
                <a:lnSpc>
                  <a:spcPct val="150000"/>
                </a:lnSpc>
                <a:spcBef>
                  <a:spcPct val="50000"/>
                </a:spcBef>
                <a:defRPr/>
              </a:pPr>
              <a:r>
                <a:rPr lang="zh-CN" altLang="en-US" sz="2400" noProof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在</a:t>
              </a:r>
              <a:r>
                <a:rPr lang="zh-CN" altLang="en-US" sz="2400" b="1" noProof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400" b="1" i="1" noProof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 noProof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中，</a:t>
              </a:r>
              <a:r>
                <a:rPr lang="zh-CN" altLang="en-US" sz="2400" noProof="1">
                  <a:solidFill>
                    <a:srgbClr val="2740F5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如果</a:t>
              </a:r>
              <a:r>
                <a:rPr lang="zh-CN" altLang="en-US" sz="2400" noProof="1">
                  <a:solidFill>
                    <a:srgbClr val="2740F5"/>
                  </a:solidFill>
                  <a:latin typeface="Times New Roman" panose="02020603050405020304" pitchFamily="18" charset="0"/>
                  <a:ea typeface="华文新魏" pitchFamily="2" charset="-122"/>
                </a:rPr>
                <a:t>∠</a:t>
              </a:r>
              <a:r>
                <a:rPr lang="en-US" altLang="zh-CN" sz="2400" i="1" noProof="1">
                  <a:solidFill>
                    <a:srgbClr val="2740F5"/>
                  </a:solidFill>
                  <a:latin typeface="Times New Roman" panose="02020603050405020304" pitchFamily="18" charset="0"/>
                  <a:ea typeface="华文新魏" pitchFamily="2" charset="-122"/>
                </a:rPr>
                <a:t>AOB</a:t>
              </a:r>
              <a:r>
                <a:rPr lang="en-US" altLang="zh-CN" sz="2400" noProof="1">
                  <a:solidFill>
                    <a:srgbClr val="2740F5"/>
                  </a:solidFill>
                  <a:latin typeface="Times New Roman" panose="02020603050405020304" pitchFamily="18" charset="0"/>
                  <a:ea typeface="华文新魏" pitchFamily="2" charset="-122"/>
                </a:rPr>
                <a:t>= ∠</a:t>
              </a:r>
              <a:r>
                <a:rPr lang="en-US" altLang="zh-CN" sz="2400" i="1" noProof="1">
                  <a:solidFill>
                    <a:srgbClr val="2740F5"/>
                  </a:solidFill>
                  <a:latin typeface="Times New Roman" panose="02020603050405020304" pitchFamily="18" charset="0"/>
                  <a:ea typeface="华文新魏" pitchFamily="2" charset="-122"/>
                </a:rPr>
                <a:t>COD</a:t>
              </a:r>
              <a:r>
                <a:rPr lang="zh-CN" altLang="en-US" sz="2400" noProof="1">
                  <a:solidFill>
                    <a:srgbClr val="2740F5"/>
                  </a:solidFill>
                  <a:latin typeface="Times New Roman" panose="02020603050405020304" pitchFamily="18" charset="0"/>
                  <a:ea typeface="华文新魏" pitchFamily="2" charset="-122"/>
                </a:rPr>
                <a:t>，</a:t>
              </a:r>
              <a:endParaRPr lang="en-US" altLang="zh-CN" sz="2400" noProof="1">
                <a:solidFill>
                  <a:srgbClr val="2740F5"/>
                </a:solidFill>
                <a:latin typeface="Times New Roman" pitchFamily="18" charset="0"/>
                <a:ea typeface="华文新魏" pitchFamily="2" charset="-122"/>
              </a:endParaRPr>
            </a:p>
            <a:p>
              <a:pPr>
                <a:lnSpc>
                  <a:spcPct val="150000"/>
                </a:lnSpc>
                <a:spcBef>
                  <a:spcPct val="50000"/>
                </a:spcBef>
                <a:defRPr/>
              </a:pPr>
              <a:r>
                <a:rPr lang="en-US" altLang="zh-CN" sz="2400" noProof="1">
                  <a:solidFill>
                    <a:srgbClr val="2740F5"/>
                  </a:solidFill>
                  <a:latin typeface="Times New Roman" panose="02020603050405020304" pitchFamily="18" charset="0"/>
                  <a:ea typeface="华文新魏" pitchFamily="2" charset="-122"/>
                </a:rPr>
                <a:t>    </a:t>
              </a:r>
              <a:r>
                <a:rPr lang="zh-CN" altLang="en-US" sz="2400" noProof="1">
                  <a:solidFill>
                    <a:srgbClr val="2740F5"/>
                  </a:solidFill>
                  <a:latin typeface="Times New Roman" panose="02020603050405020304" pitchFamily="18" charset="0"/>
                  <a:ea typeface="华文新魏" pitchFamily="2" charset="-122"/>
                </a:rPr>
                <a:t>  </a:t>
              </a:r>
              <a:r>
                <a:rPr lang="zh-CN" altLang="en-US" sz="2400" noProof="1">
                  <a:solidFill>
                    <a:srgbClr val="2740F5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那么，       </a:t>
              </a:r>
              <a:r>
                <a:rPr lang="zh-CN" altLang="en-US" sz="2400" noProof="1">
                  <a:solidFill>
                    <a:srgbClr val="2740F5"/>
                  </a:solidFill>
                  <a:latin typeface="Times New Roman" panose="02020603050405020304" pitchFamily="18" charset="0"/>
                  <a:ea typeface="华文新魏" pitchFamily="2" charset="-122"/>
                </a:rPr>
                <a:t>，</a:t>
              </a:r>
              <a:r>
                <a:rPr lang="zh-CN" altLang="en-US" sz="2400" noProof="1">
                  <a:solidFill>
                    <a:srgbClr val="2740F5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弦</a:t>
              </a:r>
              <a:r>
                <a:rPr lang="en-US" altLang="zh-CN" sz="2400" i="1" noProof="1">
                  <a:solidFill>
                    <a:srgbClr val="2740F5"/>
                  </a:solidFill>
                  <a:latin typeface="Times New Roman" panose="02020603050405020304" pitchFamily="18" charset="0"/>
                  <a:ea typeface="华文新魏" pitchFamily="2" charset="-122"/>
                </a:rPr>
                <a:t>AB</a:t>
              </a:r>
              <a:r>
                <a:rPr lang="en-US" altLang="zh-CN" sz="2400" noProof="1">
                  <a:solidFill>
                    <a:srgbClr val="2740F5"/>
                  </a:solidFill>
                  <a:latin typeface="Times New Roman" panose="02020603050405020304" pitchFamily="18" charset="0"/>
                  <a:ea typeface="华文新魏" pitchFamily="2" charset="-122"/>
                </a:rPr>
                <a:t>=</a:t>
              </a:r>
              <a:r>
                <a:rPr lang="zh-CN" altLang="en-US" sz="2400" noProof="1">
                  <a:solidFill>
                    <a:srgbClr val="2740F5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弦</a:t>
              </a:r>
              <a:r>
                <a:rPr lang="en-US" altLang="zh-CN" sz="2400" i="1" noProof="1">
                  <a:solidFill>
                    <a:srgbClr val="2740F5"/>
                  </a:solidFill>
                  <a:latin typeface="Times New Roman" panose="02020603050405020304" pitchFamily="18" charset="0"/>
                  <a:ea typeface="华文新魏" pitchFamily="2" charset="-122"/>
                </a:rPr>
                <a:t>CD</a:t>
              </a:r>
            </a:p>
          </p:txBody>
        </p:sp>
        <p:graphicFrame>
          <p:nvGraphicFramePr>
            <p:cNvPr id="18" name="对象 2">
              <a:hlinkClick action="ppaction://ole?verb=1"/>
              <a:extLst>
                <a:ext uri="{FF2B5EF4-FFF2-40B4-BE49-F238E27FC236}">
                  <a16:creationId xmlns="" xmlns:a16="http://schemas.microsoft.com/office/drawing/2014/main" id="{79A6AEF9-9A96-46DC-9E1E-FFA38BC08779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84209361"/>
                </p:ext>
              </p:extLst>
            </p:nvPr>
          </p:nvGraphicFramePr>
          <p:xfrm>
            <a:off x="2890" y="8012"/>
            <a:ext cx="1728" cy="652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38" name="Equation" r:id="rId3" imgW="609480" imgH="228600" progId="Equation.DSMT4">
                    <p:embed/>
                  </p:oleObj>
                </mc:Choice>
                <mc:Fallback>
                  <p:oleObj name="Equation" r:id="rId3" imgW="60948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890" y="8012"/>
                          <a:ext cx="1728" cy="65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5" name="文本框 6151">
            <a:extLst>
              <a:ext uri="{FF2B5EF4-FFF2-40B4-BE49-F238E27FC236}">
                <a16:creationId xmlns="" xmlns:a16="http://schemas.microsoft.com/office/drawing/2014/main" id="{BF60DD35-82E0-487C-8B06-C8D7FBA21B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827" y="916847"/>
            <a:ext cx="4493187" cy="523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圆心角、弧、弦之间的关系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A183296D-8FF0-43EF-94FE-ABCD7E20F996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27163484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EE4D040E-FCDA-4C61-8B25-64F368455CC1}"/>
              </a:ext>
            </a:extLst>
          </p:cNvPr>
          <p:cNvGrpSpPr/>
          <p:nvPr/>
        </p:nvGrpSpPr>
        <p:grpSpPr>
          <a:xfrm>
            <a:off x="2354611" y="2515412"/>
            <a:ext cx="2449512" cy="2686376"/>
            <a:chOff x="3252664" y="2573498"/>
            <a:chExt cx="2449512" cy="2686376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30DD774D-5D05-45D0-BF70-EFE3908A6A05}"/>
                </a:ext>
              </a:extLst>
            </p:cNvPr>
            <p:cNvGrpSpPr/>
            <p:nvPr/>
          </p:nvGrpSpPr>
          <p:grpSpPr>
            <a:xfrm>
              <a:off x="3252664" y="2735097"/>
              <a:ext cx="2449512" cy="2524777"/>
              <a:chOff x="3243917" y="2757744"/>
              <a:chExt cx="2449512" cy="2524777"/>
            </a:xfrm>
          </p:grpSpPr>
          <p:sp>
            <p:nvSpPr>
              <p:cNvPr id="5" name="Oval 20">
                <a:extLst>
                  <a:ext uri="{FF2B5EF4-FFF2-40B4-BE49-F238E27FC236}">
                    <a16:creationId xmlns="" xmlns:a16="http://schemas.microsoft.com/office/drawing/2014/main" id="{455BD254-579C-4C40-8CAF-BF587F40AB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43917" y="2832261"/>
                <a:ext cx="2449512" cy="2449513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>
                    <a:latin typeface="Times New Roman" panose="02020603050405020304" pitchFamily="18" charset="0"/>
                  </a:rPr>
                  <a:t>         </a:t>
                </a:r>
                <a:r>
                  <a:rPr lang="en-US" altLang="zh-CN" sz="24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·</a:t>
                </a:r>
              </a:p>
            </p:txBody>
          </p:sp>
          <p:grpSp>
            <p:nvGrpSpPr>
              <p:cNvPr id="2" name="Group 25">
                <a:extLst>
                  <a:ext uri="{FF2B5EF4-FFF2-40B4-BE49-F238E27FC236}">
                    <a16:creationId xmlns="" xmlns:a16="http://schemas.microsoft.com/office/drawing/2014/main" id="{A4E3E16D-4D1B-4F3F-8F60-05936EA302D8}"/>
                  </a:ext>
                </a:extLst>
              </p:cNvPr>
              <p:cNvGrpSpPr/>
              <p:nvPr/>
            </p:nvGrpSpPr>
            <p:grpSpPr>
              <a:xfrm rot="17100000">
                <a:off x="3171245" y="3145154"/>
                <a:ext cx="2524777" cy="1749958"/>
                <a:chExt cx="1657" cy="1157"/>
              </a:xfrm>
            </p:grpSpPr>
            <p:sp>
              <p:nvSpPr>
                <p:cNvPr id="3" name="AutoShape 21">
                  <a:extLst>
                    <a:ext uri="{FF2B5EF4-FFF2-40B4-BE49-F238E27FC236}">
                      <a16:creationId xmlns="" xmlns:a16="http://schemas.microsoft.com/office/drawing/2014/main" id="{62F881FF-88EB-444D-93B3-E5DF78865EB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745306">
                  <a:off x="886" y="0"/>
                  <a:ext cx="771" cy="667"/>
                </a:xfrm>
                <a:prstGeom prst="triangle">
                  <a:avLst>
                    <a:gd name="adj" fmla="val 50000"/>
                  </a:avLst>
                </a:prstGeom>
                <a:noFill/>
                <a:ln w="28575">
                  <a:solidFill>
                    <a:srgbClr val="FF0000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4" name="AutoShape 23">
                  <a:extLst>
                    <a:ext uri="{FF2B5EF4-FFF2-40B4-BE49-F238E27FC236}">
                      <a16:creationId xmlns="" xmlns:a16="http://schemas.microsoft.com/office/drawing/2014/main" id="{6E5B7C26-125D-4279-8640-421E5E2DB5F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-10080000">
                  <a:off x="0" y="490"/>
                  <a:ext cx="771" cy="667"/>
                </a:xfrm>
                <a:prstGeom prst="triangle">
                  <a:avLst>
                    <a:gd name="adj" fmla="val 50000"/>
                  </a:avLst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  <p:sp>
          <p:nvSpPr>
            <p:cNvPr id="6" name="Text Box 26">
              <a:extLst>
                <a:ext uri="{FF2B5EF4-FFF2-40B4-BE49-F238E27FC236}">
                  <a16:creationId xmlns="" xmlns:a16="http://schemas.microsoft.com/office/drawing/2014/main" id="{C310B324-71FA-4AE8-827F-851FCCDA22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45333" y="3966551"/>
              <a:ext cx="504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O</a:t>
              </a:r>
              <a:endParaRPr lang="en-US" altLang="zh-CN" sz="2400" b="1" i="1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Text Box 27">
              <a:extLst>
                <a:ext uri="{FF2B5EF4-FFF2-40B4-BE49-F238E27FC236}">
                  <a16:creationId xmlns="" xmlns:a16="http://schemas.microsoft.com/office/drawing/2014/main" id="{9D0C0D3D-7699-4DBA-A23A-48E088FC77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32842" y="2663986"/>
              <a:ext cx="43180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A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Text Box 28">
              <a:extLst>
                <a:ext uri="{FF2B5EF4-FFF2-40B4-BE49-F238E27FC236}">
                  <a16:creationId xmlns="" xmlns:a16="http://schemas.microsoft.com/office/drawing/2014/main" id="{A3503457-365D-4857-98A0-5F00D9CD7C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64768" y="2573498"/>
              <a:ext cx="504825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B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9" name="Text Box 4">
            <a:extLst>
              <a:ext uri="{FF2B5EF4-FFF2-40B4-BE49-F238E27FC236}">
                <a16:creationId xmlns="" xmlns:a16="http://schemas.microsoft.com/office/drawing/2014/main" id="{A4AEAC28-F942-454D-9FAD-4469342F7B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062" y="1392032"/>
            <a:ext cx="11761585" cy="1133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 如图，在等圆中，如果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＝∠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′ 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′ 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′ 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你发现的等量关系是否依然成立？为什么？</a:t>
            </a:r>
          </a:p>
        </p:txBody>
      </p:sp>
      <p:sp>
        <p:nvSpPr>
          <p:cNvPr id="17" name="矩形 67">
            <a:extLst>
              <a:ext uri="{FF2B5EF4-FFF2-40B4-BE49-F238E27FC236}">
                <a16:creationId xmlns="" xmlns:a16="http://schemas.microsoft.com/office/drawing/2014/main" id="{6C268714-14AF-42EF-B594-7A2B5C3B8C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063" y="862826"/>
            <a:ext cx="269336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在等圆中探究</a:t>
            </a:r>
          </a:p>
        </p:txBody>
      </p: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F0684A17-479B-416A-A679-E4513C8B4922}"/>
              </a:ext>
            </a:extLst>
          </p:cNvPr>
          <p:cNvGrpSpPr/>
          <p:nvPr/>
        </p:nvGrpSpPr>
        <p:grpSpPr>
          <a:xfrm>
            <a:off x="278067" y="5399766"/>
            <a:ext cx="11548505" cy="1222579"/>
            <a:chOff x="278067" y="5399766"/>
            <a:chExt cx="11548505" cy="1222579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19" name="Text Box 31">
              <a:extLst>
                <a:ext uri="{FF2B5EF4-FFF2-40B4-BE49-F238E27FC236}">
                  <a16:creationId xmlns="" xmlns:a16="http://schemas.microsoft.com/office/drawing/2014/main" id="{AEFADC83-01BE-4964-BAB9-FFBAF0CF8839}"/>
                </a:ext>
              </a:extLst>
            </p:cNvPr>
            <p:cNvSpPr txBox="1"/>
            <p:nvPr/>
          </p:nvSpPr>
          <p:spPr bwMode="auto">
            <a:xfrm>
              <a:off x="278067" y="5399766"/>
              <a:ext cx="11548505" cy="1222579"/>
            </a:xfrm>
            <a:prstGeom prst="rect">
              <a:avLst/>
            </a:prstGeom>
            <a:grpFill/>
            <a:ln w="31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en-US" altLang="zh-CN" sz="2400" noProof="1" smtClean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【</a:t>
              </a:r>
              <a:r>
                <a:rPr lang="zh-CN" altLang="en-US" sz="2400" noProof="1" smtClean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要点</a:t>
              </a:r>
              <a:r>
                <a:rPr lang="en-US" altLang="zh-CN" sz="2400" noProof="1" smtClean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】</a:t>
              </a:r>
              <a:r>
                <a:rPr lang="zh-CN" altLang="en-US" sz="2400" noProof="1" smtClean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通过</a:t>
              </a:r>
              <a:r>
                <a:rPr lang="zh-CN" altLang="en-US" sz="2400" noProof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平移和旋转将两个等圆变成同一个圆，我们发现：</a:t>
              </a:r>
              <a:r>
                <a:rPr lang="zh-CN" altLang="en-US" sz="2400" noProof="1">
                  <a:solidFill>
                    <a:srgbClr val="2740F5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如果</a:t>
              </a:r>
              <a:r>
                <a:rPr lang="zh-CN" altLang="en-US" sz="2400" b="1" noProof="1">
                  <a:solidFill>
                    <a:srgbClr val="2740F5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∠</a:t>
              </a:r>
              <a:r>
                <a:rPr lang="en-US" altLang="zh-CN" sz="2400" b="1" i="1" noProof="1">
                  <a:solidFill>
                    <a:srgbClr val="2740F5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AOB</a:t>
              </a:r>
              <a:r>
                <a:rPr lang="en-US" altLang="zh-CN" sz="2400" b="1" noProof="1">
                  <a:solidFill>
                    <a:srgbClr val="2740F5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=∠</a:t>
              </a:r>
              <a:r>
                <a:rPr lang="en-US" altLang="zh-CN" sz="2400" b="1" i="1" noProof="1">
                  <a:solidFill>
                    <a:srgbClr val="2740F5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COD</a:t>
              </a:r>
              <a:r>
                <a:rPr lang="zh-CN" altLang="en-US" sz="2400" b="1" noProof="1">
                  <a:solidFill>
                    <a:srgbClr val="2740F5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，</a:t>
              </a:r>
              <a:r>
                <a:rPr lang="zh-CN" altLang="en-US" sz="2400" noProof="1">
                  <a:solidFill>
                    <a:srgbClr val="2740F5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那么，</a:t>
              </a:r>
              <a:r>
                <a:rPr lang="en-US" altLang="zh-CN" sz="2400" b="1" i="1" noProof="1">
                  <a:solidFill>
                    <a:srgbClr val="2740F5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en-US" altLang="zh-CN" sz="2400" b="1" noProof="1">
                  <a:solidFill>
                    <a:srgbClr val="2740F5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=</a:t>
              </a:r>
              <a:r>
                <a:rPr lang="en-US" altLang="zh-CN" sz="2400" b="1" i="1" noProof="1">
                  <a:solidFill>
                    <a:srgbClr val="2740F5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CD</a:t>
              </a:r>
              <a:r>
                <a:rPr lang="zh-CN" altLang="en-US" sz="2400" b="1" noProof="1">
                  <a:solidFill>
                    <a:srgbClr val="2740F5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，</a:t>
              </a:r>
              <a:r>
                <a:rPr lang="zh-CN" altLang="en-US" sz="2400" noProof="1">
                  <a:solidFill>
                    <a:srgbClr val="2740F5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弦</a:t>
              </a:r>
              <a:r>
                <a:rPr lang="en-US" altLang="zh-CN" sz="2400" b="1" i="1" noProof="1">
                  <a:solidFill>
                    <a:srgbClr val="2740F5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en-US" altLang="zh-CN" sz="2400" noProof="1">
                  <a:solidFill>
                    <a:srgbClr val="2740F5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=</a:t>
              </a:r>
              <a:r>
                <a:rPr lang="zh-CN" altLang="en-US" sz="2400" noProof="1">
                  <a:solidFill>
                    <a:srgbClr val="2740F5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弦</a:t>
              </a:r>
              <a:r>
                <a:rPr lang="en-US" altLang="zh-CN" sz="2400" b="1" i="1" noProof="1">
                  <a:solidFill>
                    <a:srgbClr val="2740F5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CD.</a:t>
              </a:r>
            </a:p>
          </p:txBody>
        </p:sp>
        <p:sp>
          <p:nvSpPr>
            <p:cNvPr id="25" name="Rectangle 32">
              <a:extLst>
                <a:ext uri="{FF2B5EF4-FFF2-40B4-BE49-F238E27FC236}">
                  <a16:creationId xmlns="" xmlns:a16="http://schemas.microsoft.com/office/drawing/2014/main" id="{3F346B06-D62E-4043-91DA-B628435ADE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7538" y="5919663"/>
              <a:ext cx="570990" cy="461665"/>
            </a:xfrm>
            <a:prstGeom prst="rect">
              <a:avLst/>
            </a:prstGeom>
            <a:noFill/>
            <a:ln w="9525">
              <a:noFill/>
              <a:miter lim="800000"/>
            </a:ln>
            <a:extLst/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smtClean="0">
                  <a:solidFill>
                    <a:srgbClr val="2740F5"/>
                  </a:solidFill>
                  <a:latin typeface="Times New Roman" panose="02020603050405020304" pitchFamily="18" charset="0"/>
                </a:rPr>
                <a:t>⌒ </a:t>
              </a:r>
              <a:endParaRPr lang="en-US" altLang="zh-CN" sz="2400" b="1">
                <a:solidFill>
                  <a:srgbClr val="2740F5"/>
                </a:solidFill>
                <a:latin typeface="Times New Roman" pitchFamily="18" charset="0"/>
              </a:endParaRPr>
            </a:p>
          </p:txBody>
        </p:sp>
        <p:sp>
          <p:nvSpPr>
            <p:cNvPr id="26" name="Rectangle 32">
              <a:extLst>
                <a:ext uri="{FF2B5EF4-FFF2-40B4-BE49-F238E27FC236}">
                  <a16:creationId xmlns="" xmlns:a16="http://schemas.microsoft.com/office/drawing/2014/main" id="{50B255FC-27B2-4D6D-96DF-E6B120B82F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6377" y="5916086"/>
              <a:ext cx="547889" cy="465242"/>
            </a:xfrm>
            <a:prstGeom prst="rect">
              <a:avLst/>
            </a:prstGeom>
            <a:noFill/>
            <a:ln w="9525">
              <a:noFill/>
              <a:miter lim="800000"/>
            </a:ln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>
                  <a:solidFill>
                    <a:srgbClr val="2740F5"/>
                  </a:solidFill>
                  <a:latin typeface="Times New Roman" panose="02020603050405020304" pitchFamily="18" charset="0"/>
                </a:rPr>
                <a:t>⌒</a:t>
              </a: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CCF59D20-3ECC-4F91-A747-2B6B51C9D4E3}"/>
              </a:ext>
            </a:extLst>
          </p:cNvPr>
          <p:cNvGrpSpPr/>
          <p:nvPr/>
        </p:nvGrpSpPr>
        <p:grpSpPr>
          <a:xfrm>
            <a:off x="6163123" y="2514665"/>
            <a:ext cx="2449512" cy="2686376"/>
            <a:chOff x="3252664" y="2573498"/>
            <a:chExt cx="2449512" cy="2686376"/>
          </a:xfrm>
        </p:grpSpPr>
        <p:grpSp>
          <p:nvGrpSpPr>
            <p:cNvPr id="30" name="组合 29">
              <a:extLst>
                <a:ext uri="{FF2B5EF4-FFF2-40B4-BE49-F238E27FC236}">
                  <a16:creationId xmlns="" xmlns:a16="http://schemas.microsoft.com/office/drawing/2014/main" id="{1D4FE93D-9A1D-4B19-B384-8011C8788F4A}"/>
                </a:ext>
              </a:extLst>
            </p:cNvPr>
            <p:cNvGrpSpPr/>
            <p:nvPr/>
          </p:nvGrpSpPr>
          <p:grpSpPr>
            <a:xfrm>
              <a:off x="3252664" y="2735097"/>
              <a:ext cx="2449512" cy="2524777"/>
              <a:chOff x="3243917" y="2757744"/>
              <a:chExt cx="2449512" cy="2524777"/>
            </a:xfrm>
          </p:grpSpPr>
          <p:sp>
            <p:nvSpPr>
              <p:cNvPr id="34" name="Oval 20">
                <a:extLst>
                  <a:ext uri="{FF2B5EF4-FFF2-40B4-BE49-F238E27FC236}">
                    <a16:creationId xmlns="" xmlns:a16="http://schemas.microsoft.com/office/drawing/2014/main" id="{E399B884-B930-4A08-9C21-8D8335502B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43917" y="2832261"/>
                <a:ext cx="2449512" cy="2449513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>
                    <a:latin typeface="Times New Roman" panose="02020603050405020304" pitchFamily="18" charset="0"/>
                  </a:rPr>
                  <a:t>         </a:t>
                </a:r>
                <a:r>
                  <a:rPr lang="en-US" altLang="zh-CN" sz="24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·</a:t>
                </a:r>
              </a:p>
            </p:txBody>
          </p:sp>
          <p:grpSp>
            <p:nvGrpSpPr>
              <p:cNvPr id="35" name="Group 25">
                <a:extLst>
                  <a:ext uri="{FF2B5EF4-FFF2-40B4-BE49-F238E27FC236}">
                    <a16:creationId xmlns="" xmlns:a16="http://schemas.microsoft.com/office/drawing/2014/main" id="{F7B0F23B-D8CE-4BF7-A63E-7F55115A9DA4}"/>
                  </a:ext>
                </a:extLst>
              </p:cNvPr>
              <p:cNvGrpSpPr/>
              <p:nvPr/>
            </p:nvGrpSpPr>
            <p:grpSpPr>
              <a:xfrm rot="17100000">
                <a:off x="3171245" y="3145154"/>
                <a:ext cx="2524777" cy="1749958"/>
                <a:chExt cx="1657" cy="1157"/>
              </a:xfrm>
            </p:grpSpPr>
            <p:sp>
              <p:nvSpPr>
                <p:cNvPr id="36" name="AutoShape 21">
                  <a:extLst>
                    <a:ext uri="{FF2B5EF4-FFF2-40B4-BE49-F238E27FC236}">
                      <a16:creationId xmlns="" xmlns:a16="http://schemas.microsoft.com/office/drawing/2014/main" id="{9406B3DA-EC10-4F2A-94A9-42EC0FDEA02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745306">
                  <a:off x="886" y="0"/>
                  <a:ext cx="771" cy="667"/>
                </a:xfrm>
                <a:prstGeom prst="triangle">
                  <a:avLst>
                    <a:gd name="adj" fmla="val 50000"/>
                  </a:avLst>
                </a:prstGeom>
                <a:noFill/>
                <a:ln w="28575">
                  <a:solidFill>
                    <a:srgbClr val="000099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37" name="AutoShape 23">
                  <a:extLst>
                    <a:ext uri="{FF2B5EF4-FFF2-40B4-BE49-F238E27FC236}">
                      <a16:creationId xmlns="" xmlns:a16="http://schemas.microsoft.com/office/drawing/2014/main" id="{9E58E18E-7CA5-4B62-A8DF-054F0AD1248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-10080000">
                  <a:off x="0" y="490"/>
                  <a:ext cx="771" cy="667"/>
                </a:xfrm>
                <a:prstGeom prst="triangle">
                  <a:avLst>
                    <a:gd name="adj" fmla="val 50000"/>
                  </a:avLst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  <p:sp>
          <p:nvSpPr>
            <p:cNvPr id="31" name="Text Box 26">
              <a:extLst>
                <a:ext uri="{FF2B5EF4-FFF2-40B4-BE49-F238E27FC236}">
                  <a16:creationId xmlns="" xmlns:a16="http://schemas.microsoft.com/office/drawing/2014/main" id="{DFE92289-EC79-4DFD-A988-98B7257215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45333" y="3966551"/>
              <a:ext cx="504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O′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" name="Text Box 27">
              <a:extLst>
                <a:ext uri="{FF2B5EF4-FFF2-40B4-BE49-F238E27FC236}">
                  <a16:creationId xmlns="" xmlns:a16="http://schemas.microsoft.com/office/drawing/2014/main" id="{A901A82C-0BC4-4559-A222-BE5B481807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84367" y="2653389"/>
              <a:ext cx="58880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A′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Text Box 28">
              <a:extLst>
                <a:ext uri="{FF2B5EF4-FFF2-40B4-BE49-F238E27FC236}">
                  <a16:creationId xmlns="" xmlns:a16="http://schemas.microsoft.com/office/drawing/2014/main" id="{4094120B-AD46-4103-A160-FC2DCC826E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64768" y="2573498"/>
              <a:ext cx="504825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B′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F5BA50B1-F5FC-42A1-81E9-2A05831A8DAB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22827412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07 -1.48148E-06 L 0.3125 0.00301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25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7">
            <a:extLst>
              <a:ext uri="{FF2B5EF4-FFF2-40B4-BE49-F238E27FC236}">
                <a16:creationId xmlns="" xmlns:a16="http://schemas.microsoft.com/office/drawing/2014/main" id="{A59D3D07-2DAC-462A-BB0D-2DE991777B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58" y="1586571"/>
            <a:ext cx="11766698" cy="113319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在同圆或等圆中，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如果圆心角相等，那么它们所对的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弧相等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，所对的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弦相等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</a:p>
        </p:txBody>
      </p:sp>
      <p:sp>
        <p:nvSpPr>
          <p:cNvPr id="3" name="Text Box 7">
            <a:extLst>
              <a:ext uri="{FF2B5EF4-FFF2-40B4-BE49-F238E27FC236}">
                <a16:creationId xmlns="" xmlns:a16="http://schemas.microsoft.com/office/drawing/2014/main" id="{0BA7EB73-FF02-446E-A341-2788203E9C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251" y="3000202"/>
            <a:ext cx="419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2800" b="1">
                <a:latin typeface="Times New Roman" panose="02020603050405020304" pitchFamily="18" charset="0"/>
                <a:ea typeface="楷体_GB2312" pitchFamily="49" charset="-122"/>
              </a:rPr>
              <a:t>①∠AOB=∠</a:t>
            </a:r>
            <a:r>
              <a:rPr lang="en-US" altLang="zh-CN" sz="2800" b="1" i="1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zh-CN" altLang="zh-CN" sz="2800" b="1" i="1">
                <a:latin typeface="Times New Roman" panose="02020603050405020304" pitchFamily="18" charset="0"/>
                <a:ea typeface="楷体_GB2312" pitchFamily="49" charset="-122"/>
              </a:rPr>
              <a:t>O</a:t>
            </a:r>
            <a:r>
              <a:rPr lang="en-US" altLang="zh-CN" sz="2800" b="1" i="1"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zh-CN" altLang="zh-CN" sz="2800" b="1"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4" name="AutoShape 8">
            <a:extLst>
              <a:ext uri="{FF2B5EF4-FFF2-40B4-BE49-F238E27FC236}">
                <a16:creationId xmlns="" xmlns:a16="http://schemas.microsoft.com/office/drawing/2014/main" id="{5BA7102A-4612-4E47-9DAC-5C6369EB8E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3789" y="3065289"/>
            <a:ext cx="990600" cy="381000"/>
          </a:xfrm>
          <a:prstGeom prst="rightArrow">
            <a:avLst>
              <a:gd name="adj1" fmla="val 50000"/>
              <a:gd name="adj2" fmla="val 65000"/>
            </a:avLst>
          </a:prstGeom>
          <a:solidFill>
            <a:schemeClr val="accent2">
              <a:lumMod val="75000"/>
            </a:schemeClr>
          </a:solidFill>
          <a:ln w="9525" cmpd="sng">
            <a:noFill/>
            <a:miter lim="800000"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AutoShape 9">
            <a:extLst>
              <a:ext uri="{FF2B5EF4-FFF2-40B4-BE49-F238E27FC236}">
                <a16:creationId xmlns="" xmlns:a16="http://schemas.microsoft.com/office/drawing/2014/main" id="{8D47F83D-0676-4DB8-BCA5-F821B7D96682}"/>
              </a:ext>
            </a:extLst>
          </p:cNvPr>
          <p:cNvSpPr/>
          <p:nvPr/>
        </p:nvSpPr>
        <p:spPr bwMode="auto">
          <a:xfrm>
            <a:off x="5223652" y="2950990"/>
            <a:ext cx="73025" cy="855663"/>
          </a:xfrm>
          <a:prstGeom prst="leftBrace">
            <a:avLst>
              <a:gd name="adj1" fmla="val 122653"/>
              <a:gd name="adj2" fmla="val 50000"/>
            </a:avLst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6" name="Group 10">
            <a:extLst>
              <a:ext uri="{FF2B5EF4-FFF2-40B4-BE49-F238E27FC236}">
                <a16:creationId xmlns="" xmlns:a16="http://schemas.microsoft.com/office/drawing/2014/main" id="{3F766431-20AC-45CB-A29C-CE37C44D4862}"/>
              </a:ext>
            </a:extLst>
          </p:cNvPr>
          <p:cNvGrpSpPr/>
          <p:nvPr/>
        </p:nvGrpSpPr>
        <p:grpSpPr>
          <a:xfrm>
            <a:off x="5296676" y="2554115"/>
            <a:ext cx="3200400" cy="747713"/>
            <a:chExt cx="2016" cy="471"/>
          </a:xfrm>
        </p:grpSpPr>
        <p:sp>
          <p:nvSpPr>
            <p:cNvPr id="7" name="Text Box 11">
              <a:extLst>
                <a:ext uri="{FF2B5EF4-FFF2-40B4-BE49-F238E27FC236}">
                  <a16:creationId xmlns="" xmlns:a16="http://schemas.microsoft.com/office/drawing/2014/main" id="{A08D9268-4F45-4626-9196-A7C90EAEF4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44"/>
              <a:ext cx="201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800" b="1">
                  <a:latin typeface="Times New Roman" panose="02020603050405020304" pitchFamily="18" charset="0"/>
                  <a:ea typeface="楷体_GB2312" pitchFamily="49" charset="-122"/>
                </a:rPr>
                <a:t>②</a:t>
              </a:r>
              <a:r>
                <a:rPr lang="zh-CN" altLang="zh-CN" sz="2800" b="1" i="1">
                  <a:latin typeface="Times New Roman" panose="02020603050405020304" pitchFamily="18" charset="0"/>
                  <a:ea typeface="楷体_GB2312" pitchFamily="49" charset="-122"/>
                </a:rPr>
                <a:t>AB=</a:t>
              </a:r>
              <a:r>
                <a:rPr lang="en-US" altLang="zh-CN" sz="2800" b="1" i="1">
                  <a:latin typeface="Times New Roman" panose="02020603050405020304" pitchFamily="18" charset="0"/>
                  <a:ea typeface="楷体_GB2312" pitchFamily="49" charset="-122"/>
                </a:rPr>
                <a:t>CD</a:t>
              </a:r>
              <a:endParaRPr lang="zh-CN" altLang="zh-CN" sz="2800" b="1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8" name="Text Box 12">
              <a:extLst>
                <a:ext uri="{FF2B5EF4-FFF2-40B4-BE49-F238E27FC236}">
                  <a16:creationId xmlns="" xmlns:a16="http://schemas.microsoft.com/office/drawing/2014/main" id="{35A9A782-DAC4-4525-96F4-297B047FC4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" y="0"/>
              <a:ext cx="144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800" b="1">
                  <a:latin typeface="Times New Roman" panose="02020603050405020304" pitchFamily="18" charset="0"/>
                  <a:ea typeface="楷体_GB2312" pitchFamily="49" charset="-122"/>
                </a:rPr>
                <a:t>⌒</a:t>
              </a:r>
              <a:r>
                <a:rPr lang="en-US" altLang="zh-CN" sz="2800" b="1">
                  <a:latin typeface="Times New Roman" panose="02020603050405020304" pitchFamily="18" charset="0"/>
                  <a:ea typeface="楷体_GB2312" pitchFamily="49" charset="-122"/>
                </a:rPr>
                <a:t>    </a:t>
              </a:r>
              <a:r>
                <a:rPr lang="zh-CN" altLang="zh-CN" sz="2800" b="1">
                  <a:latin typeface="Times New Roman" panose="02020603050405020304" pitchFamily="18" charset="0"/>
                  <a:ea typeface="楷体_GB2312" pitchFamily="49" charset="-122"/>
                </a:rPr>
                <a:t>⌒</a:t>
              </a:r>
            </a:p>
          </p:txBody>
        </p:sp>
      </p:grpSp>
      <p:sp>
        <p:nvSpPr>
          <p:cNvPr id="9" name="Text Box 13">
            <a:extLst>
              <a:ext uri="{FF2B5EF4-FFF2-40B4-BE49-F238E27FC236}">
                <a16:creationId xmlns="" xmlns:a16="http://schemas.microsoft.com/office/drawing/2014/main" id="{5A0E9559-6441-4D0F-AA61-9FAF815A1B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6676" y="3432002"/>
            <a:ext cx="3048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2800" b="1">
                <a:latin typeface="Times New Roman" panose="02020603050405020304" pitchFamily="18" charset="0"/>
                <a:ea typeface="楷体_GB2312" pitchFamily="49" charset="-122"/>
              </a:rPr>
              <a:t>③</a:t>
            </a:r>
            <a:r>
              <a:rPr lang="zh-CN" altLang="zh-CN" sz="2800" b="1" i="1">
                <a:latin typeface="Times New Roman" panose="02020603050405020304" pitchFamily="18" charset="0"/>
                <a:ea typeface="楷体_GB2312" pitchFamily="49" charset="-122"/>
              </a:rPr>
              <a:t>AB=</a:t>
            </a:r>
            <a:r>
              <a:rPr lang="en-US" altLang="zh-CN" sz="2800" b="1" i="1">
                <a:latin typeface="Times New Roman" panose="02020603050405020304" pitchFamily="18" charset="0"/>
                <a:ea typeface="楷体_GB2312" pitchFamily="49" charset="-122"/>
              </a:rPr>
              <a:t>CD</a:t>
            </a:r>
            <a:endParaRPr lang="zh-CN" altLang="zh-CN" sz="28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10" name="Group 65">
            <a:extLst>
              <a:ext uri="{FF2B5EF4-FFF2-40B4-BE49-F238E27FC236}">
                <a16:creationId xmlns="" xmlns:a16="http://schemas.microsoft.com/office/drawing/2014/main" id="{D297A09C-BC99-4D8C-BD7C-1DD1765A305B}"/>
              </a:ext>
            </a:extLst>
          </p:cNvPr>
          <p:cNvGrpSpPr/>
          <p:nvPr/>
        </p:nvGrpSpPr>
        <p:grpSpPr>
          <a:xfrm>
            <a:off x="8954275" y="2366789"/>
            <a:ext cx="2992438" cy="2305050"/>
            <a:chExt cx="2239" cy="1724"/>
          </a:xfrm>
        </p:grpSpPr>
        <p:sp>
          <p:nvSpPr>
            <p:cNvPr id="11" name="AutoShape 62">
              <a:extLst>
                <a:ext uri="{FF2B5EF4-FFF2-40B4-BE49-F238E27FC236}">
                  <a16:creationId xmlns="" xmlns:a16="http://schemas.microsoft.com/office/drawing/2014/main" id="{3B26C412-55AD-49C0-91F9-1910BC8EDB8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031913">
              <a:off x="354" y="284"/>
              <a:ext cx="710" cy="613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rgbClr val="0000FF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zh-CN" sz="2400" b="1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AutoShape 61">
              <a:extLst>
                <a:ext uri="{FF2B5EF4-FFF2-40B4-BE49-F238E27FC236}">
                  <a16:creationId xmlns="" xmlns:a16="http://schemas.microsoft.com/office/drawing/2014/main" id="{B7FA289D-5BBD-447A-9975-A2A2B0E00C6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969" y="384"/>
              <a:ext cx="710" cy="613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rgbClr val="FF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zh-CN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Text Box 17">
              <a:extLst>
                <a:ext uri="{FF2B5EF4-FFF2-40B4-BE49-F238E27FC236}">
                  <a16:creationId xmlns="" xmlns:a16="http://schemas.microsoft.com/office/drawing/2014/main" id="{23BA9074-17FF-441F-A38F-EA0EFB6DA1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95" y="816"/>
              <a:ext cx="544" cy="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</a:rPr>
                <a:t>A</a:t>
              </a:r>
              <a:endParaRPr lang="zh-CN" altLang="zh-CN" sz="2400" b="1" i="1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Text Box 18">
              <a:extLst>
                <a:ext uri="{FF2B5EF4-FFF2-40B4-BE49-F238E27FC236}">
                  <a16:creationId xmlns="" xmlns:a16="http://schemas.microsoft.com/office/drawing/2014/main" id="{38BF7F83-8577-48D8-86ED-55CFC2C4D3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86" y="91"/>
              <a:ext cx="544" cy="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</a:rPr>
                <a:t>B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 Box 20">
              <a:extLst>
                <a:ext uri="{FF2B5EF4-FFF2-40B4-BE49-F238E27FC236}">
                  <a16:creationId xmlns="" xmlns:a16="http://schemas.microsoft.com/office/drawing/2014/main" id="{AD1D4AAC-699A-48D7-90B4-FCA2258DBF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88" y="943"/>
              <a:ext cx="362" cy="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</a:rPr>
                <a:t>O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Oval 55">
              <a:extLst>
                <a:ext uri="{FF2B5EF4-FFF2-40B4-BE49-F238E27FC236}">
                  <a16:creationId xmlns="" xmlns:a16="http://schemas.microsoft.com/office/drawing/2014/main" id="{F1E8207A-34D7-455D-A379-BD7B5394042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3" y="273"/>
              <a:ext cx="1451" cy="1451"/>
            </a:xfrm>
            <a:prstGeom prst="ellipse">
              <a:avLst/>
            </a:prstGeom>
            <a:noFill/>
            <a:ln w="28575">
              <a:solidFill>
                <a:srgbClr val="008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zh-CN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Oval 60">
              <a:extLst>
                <a:ext uri="{FF2B5EF4-FFF2-40B4-BE49-F238E27FC236}">
                  <a16:creationId xmlns="" xmlns:a16="http://schemas.microsoft.com/office/drawing/2014/main" id="{CBA5E5D1-800E-454E-AF96-0F51FA6BF58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945" y="973"/>
              <a:ext cx="45" cy="4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zh-CN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Rectangle 63">
              <a:extLst>
                <a:ext uri="{FF2B5EF4-FFF2-40B4-BE49-F238E27FC236}">
                  <a16:creationId xmlns="" xmlns:a16="http://schemas.microsoft.com/office/drawing/2014/main" id="{D7B331B0-4DE0-44A7-9831-E21641A164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590"/>
              <a:ext cx="606" cy="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Rectangle 64">
              <a:extLst>
                <a:ext uri="{FF2B5EF4-FFF2-40B4-BE49-F238E27FC236}">
                  <a16:creationId xmlns="" xmlns:a16="http://schemas.microsoft.com/office/drawing/2014/main" id="{8CE8C383-A8A0-497F-A51A-ADEDD90ED3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" y="0"/>
              <a:ext cx="606" cy="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C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0" name="矩形 112">
            <a:extLst>
              <a:ext uri="{FF2B5EF4-FFF2-40B4-BE49-F238E27FC236}">
                <a16:creationId xmlns="" xmlns:a16="http://schemas.microsoft.com/office/drawing/2014/main" id="{9C27F2D3-F1A3-499A-863A-2240AFD269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251" y="1031071"/>
            <a:ext cx="3857625" cy="431800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弧、弦与圆心角的关系定理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588E8A5F-1130-4E87-B31A-67CA99B02D67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15923413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14">
            <a:extLst>
              <a:ext uri="{FF2B5EF4-FFF2-40B4-BE49-F238E27FC236}">
                <a16:creationId xmlns="" xmlns:a16="http://schemas.microsoft.com/office/drawing/2014/main" id="{5F66A93A-1CDD-4F90-A457-CA3380E1BF72}"/>
              </a:ext>
            </a:extLst>
          </p:cNvPr>
          <p:cNvSpPr txBox="1"/>
          <p:nvPr/>
        </p:nvSpPr>
        <p:spPr>
          <a:xfrm>
            <a:off x="263352" y="884330"/>
            <a:ext cx="11665296" cy="13849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b="1" noProof="1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思考：</a:t>
            </a:r>
            <a:r>
              <a:rPr lang="zh-CN" altLang="en-US" sz="2800" noProof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定理“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在同圆或等圆中，相等的圆心角所对的弧相等，所对的弦也相等．</a:t>
            </a:r>
            <a:r>
              <a:rPr lang="zh-CN" altLang="en-US" sz="2800" noProof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”中，可否把条件“在同圆或等圆中”去掉？为什么？</a:t>
            </a:r>
          </a:p>
        </p:txBody>
      </p:sp>
      <p:sp>
        <p:nvSpPr>
          <p:cNvPr id="3" name="Text Box 43">
            <a:extLst>
              <a:ext uri="{FF2B5EF4-FFF2-40B4-BE49-F238E27FC236}">
                <a16:creationId xmlns="" xmlns:a16="http://schemas.microsoft.com/office/drawing/2014/main" id="{770D6B29-F2EA-46E9-97C9-E4CA914FFE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2581425"/>
            <a:ext cx="25186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不可以，如图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grpSp>
        <p:nvGrpSpPr>
          <p:cNvPr id="4" name="组合 42">
            <a:extLst>
              <a:ext uri="{FF2B5EF4-FFF2-40B4-BE49-F238E27FC236}">
                <a16:creationId xmlns="" xmlns:a16="http://schemas.microsoft.com/office/drawing/2014/main" id="{C0975483-33A3-48D5-9EA4-27C196E6BC13}"/>
              </a:ext>
            </a:extLst>
          </p:cNvPr>
          <p:cNvGrpSpPr/>
          <p:nvPr/>
        </p:nvGrpSpPr>
        <p:grpSpPr>
          <a:xfrm>
            <a:off x="8616280" y="2563308"/>
            <a:ext cx="2668588" cy="2182812"/>
            <a:chOff x="936425" y="3190617"/>
            <a:chExt cx="2668437" cy="2183145"/>
          </a:xfrm>
        </p:grpSpPr>
        <p:grpSp>
          <p:nvGrpSpPr>
            <p:cNvPr id="5" name="Group 65">
              <a:extLst>
                <a:ext uri="{FF2B5EF4-FFF2-40B4-BE49-F238E27FC236}">
                  <a16:creationId xmlns="" xmlns:a16="http://schemas.microsoft.com/office/drawing/2014/main" id="{DD72117A-DF83-4F99-A903-65334ED33A0F}"/>
                </a:ext>
              </a:extLst>
            </p:cNvPr>
            <p:cNvGrpSpPr/>
            <p:nvPr/>
          </p:nvGrpSpPr>
          <p:grpSpPr>
            <a:xfrm>
              <a:off x="936425" y="3190617"/>
              <a:ext cx="2668437" cy="2183145"/>
              <a:chOff x="243" y="91"/>
              <a:chExt cx="1996" cy="1633"/>
            </a:xfrm>
          </p:grpSpPr>
          <p:sp>
            <p:nvSpPr>
              <p:cNvPr id="10" name="AutoShape 61">
                <a:extLst>
                  <a:ext uri="{FF2B5EF4-FFF2-40B4-BE49-F238E27FC236}">
                    <a16:creationId xmlns="" xmlns:a16="http://schemas.microsoft.com/office/drawing/2014/main" id="{04C1CE5B-AC57-499D-A0B1-946D8B91092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969" y="384"/>
                <a:ext cx="710" cy="613"/>
              </a:xfrm>
              <a:prstGeom prst="triangle">
                <a:avLst>
                  <a:gd name="adj" fmla="val 50000"/>
                </a:avLst>
              </a:prstGeom>
              <a:noFill/>
              <a:ln w="28575">
                <a:solidFill>
                  <a:srgbClr val="FF0000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endParaRPr lang="zh-CN" altLang="zh-CN" sz="2400" b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" name="Text Box 17">
                <a:extLst>
                  <a:ext uri="{FF2B5EF4-FFF2-40B4-BE49-F238E27FC236}">
                    <a16:creationId xmlns="" xmlns:a16="http://schemas.microsoft.com/office/drawing/2014/main" id="{A1138C7B-BEFA-4897-9407-5EDC865D993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95" y="816"/>
                <a:ext cx="544" cy="3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zh-CN" altLang="zh-CN" sz="2400" b="1" i="1">
                    <a:latin typeface="Times New Roman" panose="02020603050405020304" pitchFamily="18" charset="0"/>
                  </a:rPr>
                  <a:t>A</a:t>
                </a:r>
                <a:endParaRPr lang="zh-CN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Text Box 18">
                <a:extLst>
                  <a:ext uri="{FF2B5EF4-FFF2-40B4-BE49-F238E27FC236}">
                    <a16:creationId xmlns="" xmlns:a16="http://schemas.microsoft.com/office/drawing/2014/main" id="{687056D9-642E-44D4-B9F0-7A2A0579784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86" y="91"/>
                <a:ext cx="544" cy="3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zh-CN" altLang="zh-CN" sz="2400" b="1" i="1">
                    <a:latin typeface="Times New Roman" panose="02020603050405020304" pitchFamily="18" charset="0"/>
                  </a:rPr>
                  <a:t>B</a:t>
                </a:r>
                <a:endParaRPr lang="zh-CN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" name="Text Box 20">
                <a:extLst>
                  <a:ext uri="{FF2B5EF4-FFF2-40B4-BE49-F238E27FC236}">
                    <a16:creationId xmlns="" xmlns:a16="http://schemas.microsoft.com/office/drawing/2014/main" id="{3916014C-C95B-4F2C-A3DE-4ADDB6A2E57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88" y="943"/>
                <a:ext cx="362" cy="3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zh-CN" altLang="zh-CN" sz="2400" b="1" i="1">
                    <a:latin typeface="Times New Roman" panose="02020603050405020304" pitchFamily="18" charset="0"/>
                  </a:rPr>
                  <a:t>O</a:t>
                </a:r>
                <a:endParaRPr lang="zh-CN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4" name="Oval 55">
                <a:extLst>
                  <a:ext uri="{FF2B5EF4-FFF2-40B4-BE49-F238E27FC236}">
                    <a16:creationId xmlns="" xmlns:a16="http://schemas.microsoft.com/office/drawing/2014/main" id="{B45CB93B-B47E-4788-9B10-8AEDCA20788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43" y="273"/>
                <a:ext cx="1451" cy="1451"/>
              </a:xfrm>
              <a:prstGeom prst="ellipse">
                <a:avLst/>
              </a:prstGeom>
              <a:noFill/>
              <a:ln w="28575">
                <a:solidFill>
                  <a:srgbClr val="008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endParaRPr lang="zh-CN" altLang="zh-CN" sz="2400" b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5" name="Oval 60">
                <a:extLst>
                  <a:ext uri="{FF2B5EF4-FFF2-40B4-BE49-F238E27FC236}">
                    <a16:creationId xmlns="" xmlns:a16="http://schemas.microsoft.com/office/drawing/2014/main" id="{128901B9-D979-4C5C-889A-418D5E42298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945" y="973"/>
                <a:ext cx="45" cy="4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endParaRPr lang="zh-CN" altLang="zh-CN" sz="2400" b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6" name="Oval 55">
              <a:extLst>
                <a:ext uri="{FF2B5EF4-FFF2-40B4-BE49-F238E27FC236}">
                  <a16:creationId xmlns="" xmlns:a16="http://schemas.microsoft.com/office/drawing/2014/main" id="{B0C7C631-5067-47C8-B027-AC75D3584A9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187624" y="3725910"/>
              <a:ext cx="1363767" cy="1363766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zh-CN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Text Box 18">
              <a:extLst>
                <a:ext uri="{FF2B5EF4-FFF2-40B4-BE49-F238E27FC236}">
                  <a16:creationId xmlns="" xmlns:a16="http://schemas.microsoft.com/office/drawing/2014/main" id="{E7302423-94A1-4FDD-8619-3D1C65EFA05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00237" y="3695197"/>
              <a:ext cx="727269" cy="4612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Text Box 18">
              <a:extLst>
                <a:ext uri="{FF2B5EF4-FFF2-40B4-BE49-F238E27FC236}">
                  <a16:creationId xmlns="" xmlns:a16="http://schemas.microsoft.com/office/drawing/2014/main" id="{1EA12935-D8F8-40A3-9E5A-D91784346DB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96720" y="4335924"/>
              <a:ext cx="727269" cy="4612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C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9" name="直接连接符 41">
              <a:extLst>
                <a:ext uri="{FF2B5EF4-FFF2-40B4-BE49-F238E27FC236}">
                  <a16:creationId xmlns="" xmlns:a16="http://schemas.microsoft.com/office/drawing/2014/main" id="{5240E944-84C7-41CB-A10B-86DCEA64C82A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195736" y="3789040"/>
              <a:ext cx="360040" cy="64807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DFCC4101-BEFE-43CB-81D3-ED6A3AC85F77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28101445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0FFF2CE2-E0A8-4865-A538-BC37ACF8CD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0724" y="2326998"/>
            <a:ext cx="677108" cy="2964914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在同圆或等圆中</a:t>
            </a:r>
          </a:p>
        </p:txBody>
      </p:sp>
      <p:sp>
        <p:nvSpPr>
          <p:cNvPr id="20" name="文本框 5">
            <a:extLst>
              <a:ext uri="{FF2B5EF4-FFF2-40B4-BE49-F238E27FC236}">
                <a16:creationId xmlns="" xmlns:a16="http://schemas.microsoft.com/office/drawing/2014/main" id="{79F25C9C-C500-4034-9D2E-C2CA7CEBBE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8787" y="992387"/>
            <a:ext cx="800100" cy="461962"/>
          </a:xfrm>
          <a:prstGeom prst="rect">
            <a:avLst/>
          </a:prstGeom>
          <a:solidFill>
            <a:srgbClr val="85E0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题设</a:t>
            </a:r>
          </a:p>
        </p:txBody>
      </p:sp>
      <p:sp>
        <p:nvSpPr>
          <p:cNvPr id="21" name="文本框 6">
            <a:extLst>
              <a:ext uri="{FF2B5EF4-FFF2-40B4-BE49-F238E27FC236}">
                <a16:creationId xmlns="" xmlns:a16="http://schemas.microsoft.com/office/drawing/2014/main" id="{749CF2F1-B9AD-4C9D-8424-900D584629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77538" y="992387"/>
            <a:ext cx="903287" cy="461962"/>
          </a:xfrm>
          <a:prstGeom prst="rect">
            <a:avLst/>
          </a:prstGeom>
          <a:solidFill>
            <a:srgbClr val="85E0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结论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39FF0181-954F-484B-BE0E-9129B5BAFF24}"/>
              </a:ext>
            </a:extLst>
          </p:cNvPr>
          <p:cNvGrpSpPr/>
          <p:nvPr/>
        </p:nvGrpSpPr>
        <p:grpSpPr>
          <a:xfrm>
            <a:off x="1775520" y="1556792"/>
            <a:ext cx="7680325" cy="4708525"/>
            <a:chOff x="2783631" y="1628799"/>
            <a:chExt cx="7680325" cy="4708525"/>
          </a:xfrm>
        </p:grpSpPr>
        <p:grpSp>
          <p:nvGrpSpPr>
            <p:cNvPr id="2" name="组合 40964">
              <a:extLst>
                <a:ext uri="{FF2B5EF4-FFF2-40B4-BE49-F238E27FC236}">
                  <a16:creationId xmlns="" xmlns:a16="http://schemas.microsoft.com/office/drawing/2014/main" id="{1E970C29-A39B-427E-9D25-09BFD79A5EA5}"/>
                </a:ext>
              </a:extLst>
            </p:cNvPr>
            <p:cNvGrpSpPr/>
            <p:nvPr/>
          </p:nvGrpSpPr>
          <p:grpSpPr>
            <a:xfrm>
              <a:off x="2932857" y="3195662"/>
              <a:ext cx="7280275" cy="914400"/>
              <a:chOff x="1015" y="480"/>
              <a:chExt cx="4098" cy="576"/>
            </a:xfrm>
          </p:grpSpPr>
          <p:sp>
            <p:nvSpPr>
              <p:cNvPr id="3" name="文本框 40965">
                <a:extLst>
                  <a:ext uri="{FF2B5EF4-FFF2-40B4-BE49-F238E27FC236}">
                    <a16:creationId xmlns="" xmlns:a16="http://schemas.microsoft.com/office/drawing/2014/main" id="{3236A260-E5EF-4FE0-A123-5DE1AEFA63C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15" y="652"/>
                <a:ext cx="1075" cy="2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如果</a:t>
                </a:r>
                <a:r>
                  <a:rPr lang="zh-CN" altLang="en-US" sz="24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弧</a:t>
                </a:r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相等</a:t>
                </a:r>
              </a:p>
            </p:txBody>
          </p:sp>
          <p:sp>
            <p:nvSpPr>
              <p:cNvPr id="4" name="文本框 40966">
                <a:extLst>
                  <a:ext uri="{FF2B5EF4-FFF2-40B4-BE49-F238E27FC236}">
                    <a16:creationId xmlns="" xmlns:a16="http://schemas.microsoft.com/office/drawing/2014/main" id="{A87BAF49-CFBA-4526-9F91-8D236BEFF13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556" y="652"/>
                <a:ext cx="504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那么</a:t>
                </a:r>
              </a:p>
            </p:txBody>
          </p:sp>
          <p:sp>
            <p:nvSpPr>
              <p:cNvPr id="5" name="文本框 40967">
                <a:extLst>
                  <a:ext uri="{FF2B5EF4-FFF2-40B4-BE49-F238E27FC236}">
                    <a16:creationId xmlns="" xmlns:a16="http://schemas.microsoft.com/office/drawing/2014/main" id="{B70626E5-D93E-4E79-8311-7B24D8539D3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51" y="480"/>
                <a:ext cx="186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弧所对的</a:t>
                </a:r>
                <a:r>
                  <a:rPr lang="zh-CN" altLang="en-US" sz="2400">
                    <a:solidFill>
                      <a:srgbClr val="FF33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圆心角</a:t>
                </a:r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相等</a:t>
                </a:r>
              </a:p>
            </p:txBody>
          </p:sp>
          <p:sp>
            <p:nvSpPr>
              <p:cNvPr id="6" name="文本框 40968">
                <a:extLst>
                  <a:ext uri="{FF2B5EF4-FFF2-40B4-BE49-F238E27FC236}">
                    <a16:creationId xmlns="" xmlns:a16="http://schemas.microsoft.com/office/drawing/2014/main" id="{AED4AEF9-7579-44ED-86E5-9DED29D02E3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51" y="768"/>
                <a:ext cx="1467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弧所对的</a:t>
                </a:r>
                <a:r>
                  <a:rPr lang="zh-CN" altLang="en-US" sz="2400">
                    <a:solidFill>
                      <a:srgbClr val="FF33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弦</a:t>
                </a:r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相等</a:t>
                </a:r>
              </a:p>
            </p:txBody>
          </p:sp>
        </p:grpSp>
        <p:grpSp>
          <p:nvGrpSpPr>
            <p:cNvPr id="7" name="组合 27">
              <a:extLst>
                <a:ext uri="{FF2B5EF4-FFF2-40B4-BE49-F238E27FC236}">
                  <a16:creationId xmlns="" xmlns:a16="http://schemas.microsoft.com/office/drawing/2014/main" id="{7335CB92-7A2F-4632-AF3D-1B984985A2C1}"/>
                </a:ext>
              </a:extLst>
            </p:cNvPr>
            <p:cNvGrpSpPr/>
            <p:nvPr/>
          </p:nvGrpSpPr>
          <p:grpSpPr>
            <a:xfrm>
              <a:off x="2932856" y="4737124"/>
              <a:ext cx="7531100" cy="1600200"/>
              <a:chOff x="1428728" y="3214686"/>
              <a:chExt cx="7531007" cy="1600200"/>
            </a:xfrm>
          </p:grpSpPr>
          <p:sp>
            <p:nvSpPr>
              <p:cNvPr id="8" name="文本框 40971">
                <a:extLst>
                  <a:ext uri="{FF2B5EF4-FFF2-40B4-BE49-F238E27FC236}">
                    <a16:creationId xmlns="" xmlns:a16="http://schemas.microsoft.com/office/drawing/2014/main" id="{7317F082-4708-4CE7-9E89-50AD588A380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28728" y="3799204"/>
                <a:ext cx="2248156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如果</a:t>
                </a:r>
                <a:r>
                  <a:rPr lang="zh-CN" altLang="en-US" sz="2400">
                    <a:solidFill>
                      <a:srgbClr val="FF33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弦</a:t>
                </a:r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相等</a:t>
                </a:r>
              </a:p>
            </p:txBody>
          </p:sp>
          <p:sp>
            <p:nvSpPr>
              <p:cNvPr id="9" name="文本框 40972">
                <a:extLst>
                  <a:ext uri="{FF2B5EF4-FFF2-40B4-BE49-F238E27FC236}">
                    <a16:creationId xmlns="" xmlns:a16="http://schemas.microsoft.com/office/drawing/2014/main" id="{7920ECCF-482E-4A08-A738-28B10D53B6F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34565" y="3798886"/>
                <a:ext cx="928888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那么</a:t>
                </a:r>
              </a:p>
            </p:txBody>
          </p:sp>
          <p:sp>
            <p:nvSpPr>
              <p:cNvPr id="10" name="文本框 40973">
                <a:extLst>
                  <a:ext uri="{FF2B5EF4-FFF2-40B4-BE49-F238E27FC236}">
                    <a16:creationId xmlns="" xmlns:a16="http://schemas.microsoft.com/office/drawing/2014/main" id="{F6971153-1471-4B86-AD8F-4189D7A9750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500321" y="3214686"/>
                <a:ext cx="3400779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弦所对应的</a:t>
                </a:r>
                <a:r>
                  <a:rPr lang="zh-CN" altLang="en-US" sz="2400">
                    <a:solidFill>
                      <a:srgbClr val="FF33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圆心角</a:t>
                </a:r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相等</a:t>
                </a:r>
              </a:p>
            </p:txBody>
          </p:sp>
          <p:sp>
            <p:nvSpPr>
              <p:cNvPr id="11" name="文本框 40974">
                <a:extLst>
                  <a:ext uri="{FF2B5EF4-FFF2-40B4-BE49-F238E27FC236}">
                    <a16:creationId xmlns="" xmlns:a16="http://schemas.microsoft.com/office/drawing/2014/main" id="{0B963EB0-6787-4BB7-BFF6-223BA4837DA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500321" y="3786186"/>
                <a:ext cx="3459414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弦所对应的</a:t>
                </a:r>
                <a:r>
                  <a:rPr lang="zh-CN" altLang="en-US" sz="2400">
                    <a:solidFill>
                      <a:srgbClr val="FF33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优弧</a:t>
                </a:r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相等</a:t>
                </a:r>
              </a:p>
            </p:txBody>
          </p:sp>
          <p:sp>
            <p:nvSpPr>
              <p:cNvPr id="12" name="文本框 40975">
                <a:extLst>
                  <a:ext uri="{FF2B5EF4-FFF2-40B4-BE49-F238E27FC236}">
                    <a16:creationId xmlns="" xmlns:a16="http://schemas.microsoft.com/office/drawing/2014/main" id="{D0377ACB-3199-48AD-B4AF-1BAD4D66AC2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96555" y="4357686"/>
                <a:ext cx="3302014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弦所对应的</a:t>
                </a:r>
                <a:r>
                  <a:rPr lang="zh-CN" altLang="en-US" sz="2400">
                    <a:solidFill>
                      <a:srgbClr val="FF33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劣弧</a:t>
                </a:r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相等</a:t>
                </a:r>
              </a:p>
            </p:txBody>
          </p:sp>
        </p:grpSp>
        <p:grpSp>
          <p:nvGrpSpPr>
            <p:cNvPr id="13" name="组合 40976">
              <a:extLst>
                <a:ext uri="{FF2B5EF4-FFF2-40B4-BE49-F238E27FC236}">
                  <a16:creationId xmlns="" xmlns:a16="http://schemas.microsoft.com/office/drawing/2014/main" id="{654281A6-3ED1-4810-8D92-901C7D20719F}"/>
                </a:ext>
              </a:extLst>
            </p:cNvPr>
            <p:cNvGrpSpPr/>
            <p:nvPr/>
          </p:nvGrpSpPr>
          <p:grpSpPr>
            <a:xfrm>
              <a:off x="2932857" y="1628799"/>
              <a:ext cx="7038975" cy="1447800"/>
              <a:chOff x="1104" y="2592"/>
              <a:chExt cx="3360" cy="912"/>
            </a:xfrm>
          </p:grpSpPr>
          <p:sp>
            <p:nvSpPr>
              <p:cNvPr id="14" name="文本框 40977">
                <a:extLst>
                  <a:ext uri="{FF2B5EF4-FFF2-40B4-BE49-F238E27FC236}">
                    <a16:creationId xmlns="" xmlns:a16="http://schemas.microsoft.com/office/drawing/2014/main" id="{129749A0-6CFA-463B-B824-1D8956E6E42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104" y="2592"/>
                <a:ext cx="1459" cy="5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400" b="1">
                  <a:solidFill>
                    <a:srgbClr val="FF0000"/>
                  </a:solidFill>
                  <a:latin typeface="Times New Roman" pitchFamily="18" charset="0"/>
                </a:endParaRPr>
              </a:p>
              <a:p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如果</a:t>
                </a:r>
                <a:r>
                  <a:rPr lang="zh-CN" altLang="en-US" sz="24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圆心角</a:t>
                </a:r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相等</a:t>
                </a:r>
              </a:p>
            </p:txBody>
          </p:sp>
          <p:sp>
            <p:nvSpPr>
              <p:cNvPr id="15" name="文本框 40978">
                <a:extLst>
                  <a:ext uri="{FF2B5EF4-FFF2-40B4-BE49-F238E27FC236}">
                    <a16:creationId xmlns="" xmlns:a16="http://schemas.microsoft.com/office/drawing/2014/main" id="{B05CFBFF-C5CA-45A7-9510-2D353B3F406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413" y="2784"/>
                <a:ext cx="504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那么</a:t>
                </a:r>
              </a:p>
            </p:txBody>
          </p:sp>
          <p:sp>
            <p:nvSpPr>
              <p:cNvPr id="16" name="文本框 40979">
                <a:extLst>
                  <a:ext uri="{FF2B5EF4-FFF2-40B4-BE49-F238E27FC236}">
                    <a16:creationId xmlns="" xmlns:a16="http://schemas.microsoft.com/office/drawing/2014/main" id="{6D5A6694-5C4F-4276-B106-C8552891B04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002" y="2646"/>
                <a:ext cx="1459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圆心角所对的</a:t>
                </a:r>
                <a:r>
                  <a:rPr lang="zh-CN" altLang="en-US" sz="2400">
                    <a:solidFill>
                      <a:srgbClr val="FF33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弧</a:t>
                </a:r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相等</a:t>
                </a:r>
              </a:p>
            </p:txBody>
          </p:sp>
          <p:sp>
            <p:nvSpPr>
              <p:cNvPr id="17" name="文本框 40980">
                <a:extLst>
                  <a:ext uri="{FF2B5EF4-FFF2-40B4-BE49-F238E27FC236}">
                    <a16:creationId xmlns="" xmlns:a16="http://schemas.microsoft.com/office/drawing/2014/main" id="{069F0D24-B149-462A-B78E-8C4CC889D99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002" y="3006"/>
                <a:ext cx="146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圆心角所对的</a:t>
                </a:r>
                <a:r>
                  <a:rPr lang="zh-CN" altLang="en-US" sz="2400">
                    <a:solidFill>
                      <a:srgbClr val="FF33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弦</a:t>
                </a:r>
                <a:r>
                  <a: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rPr>
                  <a:t>相等</a:t>
                </a:r>
              </a:p>
            </p:txBody>
          </p:sp>
          <p:sp>
            <p:nvSpPr>
              <p:cNvPr id="18" name="文本框 40981">
                <a:extLst>
                  <a:ext uri="{FF2B5EF4-FFF2-40B4-BE49-F238E27FC236}">
                    <a16:creationId xmlns="" xmlns:a16="http://schemas.microsoft.com/office/drawing/2014/main" id="{064237AB-DBDE-48CE-B4B7-46E04F18C7C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30" y="3216"/>
                <a:ext cx="19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400" b="1">
                  <a:latin typeface="Times New Roman" pitchFamily="18" charset="0"/>
                </a:endParaRPr>
              </a:p>
            </p:txBody>
          </p:sp>
        </p:grp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E09BAB34-ACF8-484E-B892-610E43948A9C}"/>
                </a:ext>
              </a:extLst>
            </p:cNvPr>
            <p:cNvSpPr txBox="1"/>
            <p:nvPr/>
          </p:nvSpPr>
          <p:spPr>
            <a:xfrm>
              <a:off x="2783631" y="1663676"/>
              <a:ext cx="7272337" cy="1198563"/>
            </a:xfrm>
            <a:prstGeom prst="rect">
              <a:avLst/>
            </a:prstGeom>
            <a:noFill/>
            <a:ln w="31750" cmpd="sng">
              <a:solidFill>
                <a:schemeClr val="accent6">
                  <a:lumMod val="75000"/>
                </a:schemeClr>
              </a:solidFill>
              <a:prstDash val="sysDash"/>
            </a:ln>
          </p:spPr>
          <p:txBody>
            <a:bodyPr>
              <a:spAutoFit/>
            </a:bodyPr>
            <a:lstStyle/>
            <a:p>
              <a:pPr>
                <a:defRPr/>
              </a:pPr>
              <a:endParaRPr lang="en-US" altLang="zh-CN" noProof="1"/>
            </a:p>
            <a:p>
              <a:pPr>
                <a:defRPr/>
              </a:pPr>
              <a:endParaRPr lang="en-US" altLang="zh-CN" noProof="1"/>
            </a:p>
            <a:p>
              <a:pPr>
                <a:defRPr/>
              </a:pPr>
              <a:endParaRPr lang="en-US" altLang="zh-CN" noProof="1"/>
            </a:p>
            <a:p>
              <a:pPr>
                <a:defRPr/>
              </a:pPr>
              <a:endParaRPr lang="en-US" altLang="zh-CN" noProof="1"/>
            </a:p>
          </p:txBody>
        </p:sp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8D834CB1-FF4A-4AB3-A412-E9A393FCDFD2}"/>
                </a:ext>
              </a:extLst>
            </p:cNvPr>
            <p:cNvSpPr txBox="1"/>
            <p:nvPr/>
          </p:nvSpPr>
          <p:spPr>
            <a:xfrm>
              <a:off x="2783632" y="3098825"/>
              <a:ext cx="7272337" cy="1198563"/>
            </a:xfrm>
            <a:prstGeom prst="rect">
              <a:avLst/>
            </a:prstGeom>
            <a:noFill/>
            <a:ln w="31750" cmpd="sng">
              <a:solidFill>
                <a:schemeClr val="accent6">
                  <a:lumMod val="75000"/>
                </a:schemeClr>
              </a:solidFill>
              <a:prstDash val="sysDash"/>
            </a:ln>
          </p:spPr>
          <p:txBody>
            <a:bodyPr>
              <a:spAutoFit/>
            </a:bodyPr>
            <a:lstStyle/>
            <a:p>
              <a:pPr>
                <a:defRPr/>
              </a:pPr>
              <a:endParaRPr lang="en-US" altLang="zh-CN" noProof="1"/>
            </a:p>
            <a:p>
              <a:pPr>
                <a:defRPr/>
              </a:pPr>
              <a:endParaRPr lang="en-US" altLang="zh-CN" noProof="1"/>
            </a:p>
            <a:p>
              <a:pPr>
                <a:defRPr/>
              </a:pPr>
              <a:endParaRPr lang="en-US" altLang="zh-CN" noProof="1"/>
            </a:p>
            <a:p>
              <a:pPr>
                <a:defRPr/>
              </a:pPr>
              <a:endParaRPr lang="en-US" altLang="zh-CN" noProof="1"/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1BB71D8B-4E27-41E0-A674-E3C127251AE6}"/>
                </a:ext>
              </a:extLst>
            </p:cNvPr>
            <p:cNvSpPr txBox="1"/>
            <p:nvPr/>
          </p:nvSpPr>
          <p:spPr>
            <a:xfrm>
              <a:off x="2783632" y="4567263"/>
              <a:ext cx="7519987" cy="1754187"/>
            </a:xfrm>
            <a:prstGeom prst="rect">
              <a:avLst/>
            </a:prstGeom>
            <a:noFill/>
            <a:ln w="31750" cmpd="sng">
              <a:solidFill>
                <a:schemeClr val="accent6">
                  <a:lumMod val="75000"/>
                </a:schemeClr>
              </a:solidFill>
              <a:prstDash val="sysDash"/>
            </a:ln>
          </p:spPr>
          <p:txBody>
            <a:bodyPr>
              <a:spAutoFit/>
            </a:bodyPr>
            <a:lstStyle/>
            <a:p>
              <a:pPr>
                <a:defRPr/>
              </a:pPr>
              <a:endParaRPr lang="en-US" altLang="zh-CN" noProof="1"/>
            </a:p>
            <a:p>
              <a:pPr>
                <a:defRPr/>
              </a:pPr>
              <a:endParaRPr lang="en-US" altLang="zh-CN" noProof="1"/>
            </a:p>
            <a:p>
              <a:pPr>
                <a:defRPr/>
              </a:pPr>
              <a:endParaRPr lang="en-US" altLang="zh-CN" noProof="1"/>
            </a:p>
            <a:p>
              <a:pPr>
                <a:defRPr/>
              </a:pPr>
              <a:endParaRPr lang="en-US" altLang="zh-CN" noProof="1"/>
            </a:p>
            <a:p>
              <a:pPr>
                <a:defRPr/>
              </a:pPr>
              <a:endParaRPr lang="en-US" altLang="zh-CN" noProof="1"/>
            </a:p>
            <a:p>
              <a:pPr>
                <a:defRPr/>
              </a:pPr>
              <a:endParaRPr lang="en-US" altLang="zh-CN" noProof="1"/>
            </a:p>
          </p:txBody>
        </p:sp>
      </p:grp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38ECAEEF-0B87-4BA7-B548-E7A3926421F0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18886733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7">
            <a:extLst>
              <a:ext uri="{FF2B5EF4-FFF2-40B4-BE49-F238E27FC236}">
                <a16:creationId xmlns="" xmlns:a16="http://schemas.microsoft.com/office/drawing/2014/main" id="{9E170294-4659-40F9-A8D5-6FDBB96B3D28}"/>
              </a:ext>
            </a:extLst>
          </p:cNvPr>
          <p:cNvSpPr/>
          <p:nvPr/>
        </p:nvSpPr>
        <p:spPr>
          <a:xfrm>
            <a:off x="335360" y="1790069"/>
            <a:ext cx="11665296" cy="1284006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在同一个圆中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，如果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弧相等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，那么它们所对的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圆心角相等，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所对的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弦相等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  <a:endParaRPr lang="zh-CN" altLang="zh-CN" sz="2800" b="1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112">
            <a:extLst>
              <a:ext uri="{FF2B5EF4-FFF2-40B4-BE49-F238E27FC236}">
                <a16:creationId xmlns="" xmlns:a16="http://schemas.microsoft.com/office/drawing/2014/main" id="{0F1018E4-6731-4395-A824-0110CA4392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344" y="980728"/>
            <a:ext cx="5337175" cy="5889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弧、弦与圆心角关系定理的推论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="" xmlns:a16="http://schemas.microsoft.com/office/drawing/2014/main" id="{371C1482-A888-42F5-A9A8-077B75E57F08}"/>
              </a:ext>
            </a:extLst>
          </p:cNvPr>
          <p:cNvSpPr/>
          <p:nvPr/>
        </p:nvSpPr>
        <p:spPr>
          <a:xfrm>
            <a:off x="335360" y="3153106"/>
            <a:ext cx="11665296" cy="1284006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在同一个圆中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，如果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弦相等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，那么它们所对的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圆心角相等，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所对的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弧相等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  <a:endParaRPr lang="zh-CN" altLang="zh-CN" sz="2800" b="1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5" name="Group 65">
            <a:extLst>
              <a:ext uri="{FF2B5EF4-FFF2-40B4-BE49-F238E27FC236}">
                <a16:creationId xmlns="" xmlns:a16="http://schemas.microsoft.com/office/drawing/2014/main" id="{AC0563AA-8C58-4BA7-B4A3-F8E90B275D55}"/>
              </a:ext>
            </a:extLst>
          </p:cNvPr>
          <p:cNvGrpSpPr/>
          <p:nvPr/>
        </p:nvGrpSpPr>
        <p:grpSpPr>
          <a:xfrm>
            <a:off x="9199562" y="4364310"/>
            <a:ext cx="2992438" cy="2305050"/>
            <a:chExt cx="2239" cy="1724"/>
          </a:xfrm>
        </p:grpSpPr>
        <p:sp>
          <p:nvSpPr>
            <p:cNvPr id="6" name="AutoShape 62">
              <a:extLst>
                <a:ext uri="{FF2B5EF4-FFF2-40B4-BE49-F238E27FC236}">
                  <a16:creationId xmlns="" xmlns:a16="http://schemas.microsoft.com/office/drawing/2014/main" id="{1C21928B-555D-48F6-A42C-D53CB47C934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031913">
              <a:off x="354" y="284"/>
              <a:ext cx="710" cy="613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rgbClr val="0000FF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zh-CN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AutoShape 61">
              <a:extLst>
                <a:ext uri="{FF2B5EF4-FFF2-40B4-BE49-F238E27FC236}">
                  <a16:creationId xmlns="" xmlns:a16="http://schemas.microsoft.com/office/drawing/2014/main" id="{5346E63A-9A80-4158-A701-C01A7100A25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969" y="384"/>
              <a:ext cx="710" cy="613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rgbClr val="FF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zh-CN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Text Box 17">
              <a:extLst>
                <a:ext uri="{FF2B5EF4-FFF2-40B4-BE49-F238E27FC236}">
                  <a16:creationId xmlns="" xmlns:a16="http://schemas.microsoft.com/office/drawing/2014/main" id="{A7046051-3A03-44CF-956B-304017E4A4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95" y="816"/>
              <a:ext cx="544" cy="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</a:rPr>
                <a:t>A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Text Box 18">
              <a:extLst>
                <a:ext uri="{FF2B5EF4-FFF2-40B4-BE49-F238E27FC236}">
                  <a16:creationId xmlns="" xmlns:a16="http://schemas.microsoft.com/office/drawing/2014/main" id="{91FBF72B-9783-4D0C-B6E4-8F84AE03C3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86" y="91"/>
              <a:ext cx="544" cy="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</a:rPr>
                <a:t>B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 Box 20">
              <a:extLst>
                <a:ext uri="{FF2B5EF4-FFF2-40B4-BE49-F238E27FC236}">
                  <a16:creationId xmlns="" xmlns:a16="http://schemas.microsoft.com/office/drawing/2014/main" id="{59B01F6D-849D-49B6-99BE-00085F5943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88" y="943"/>
              <a:ext cx="362" cy="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</a:rPr>
                <a:t>O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Oval 55">
              <a:extLst>
                <a:ext uri="{FF2B5EF4-FFF2-40B4-BE49-F238E27FC236}">
                  <a16:creationId xmlns="" xmlns:a16="http://schemas.microsoft.com/office/drawing/2014/main" id="{2D369202-0484-43D5-AAF6-5D7FFE3BE14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3" y="273"/>
              <a:ext cx="1451" cy="1451"/>
            </a:xfrm>
            <a:prstGeom prst="ellipse">
              <a:avLst/>
            </a:prstGeom>
            <a:noFill/>
            <a:ln w="28575">
              <a:solidFill>
                <a:srgbClr val="008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zh-CN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Oval 60">
              <a:extLst>
                <a:ext uri="{FF2B5EF4-FFF2-40B4-BE49-F238E27FC236}">
                  <a16:creationId xmlns="" xmlns:a16="http://schemas.microsoft.com/office/drawing/2014/main" id="{24333760-2EC3-4271-B30C-78F299802FD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945" y="973"/>
              <a:ext cx="45" cy="4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zh-CN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Rectangle 63">
              <a:extLst>
                <a:ext uri="{FF2B5EF4-FFF2-40B4-BE49-F238E27FC236}">
                  <a16:creationId xmlns="" xmlns:a16="http://schemas.microsoft.com/office/drawing/2014/main" id="{BC4B53CB-915A-485A-B464-E97E4F7174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590"/>
              <a:ext cx="606" cy="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Rectangle 64">
              <a:extLst>
                <a:ext uri="{FF2B5EF4-FFF2-40B4-BE49-F238E27FC236}">
                  <a16:creationId xmlns="" xmlns:a16="http://schemas.microsoft.com/office/drawing/2014/main" id="{0C261582-9DAB-4A72-9106-27FED0BD14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" y="0"/>
              <a:ext cx="606" cy="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C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29E4896E-BECF-4496-8039-16D9939E17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5840" y="4596628"/>
            <a:ext cx="2283740" cy="2028188"/>
          </a:xfrm>
          <a:prstGeom prst="rect">
            <a:avLst/>
          </a:prstGeom>
        </p:spPr>
      </p:pic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9FA37F28-5BDD-4F2D-B34F-2ED58C0CC70F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35815482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0F4A3317-BAF6-41C2-B839-C0FF24C71F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427" y="2565132"/>
            <a:ext cx="619913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2.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等弧所对的弦相等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               （        ）</a:t>
            </a: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7D21CB2D-8DE3-4674-BE70-89BEF95162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427" y="3371543"/>
            <a:ext cx="69818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3.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圆心角相等，所对的弦相等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. 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(        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）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0F4E6AE-816A-4EF7-B0E6-C19D176C63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429" y="1700808"/>
            <a:ext cx="619476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1.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等弦所对的弧相等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               （        ）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15362">
            <a:extLst>
              <a:ext uri="{FF2B5EF4-FFF2-40B4-BE49-F238E27FC236}">
                <a16:creationId xmlns="" xmlns:a16="http://schemas.microsoft.com/office/drawing/2014/main" id="{E4FB35E5-9A9F-49AD-94FB-4701C5102A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7673" y="3273299"/>
            <a:ext cx="1524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22C2680A-7FA8-4109-81AE-97EC82AA0C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02138" y="1626242"/>
            <a:ext cx="9906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×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D2F46795-3762-468C-9996-266828E870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4299" y="3317567"/>
            <a:ext cx="56038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4000" b="1">
                <a:solidFill>
                  <a:srgbClr val="FF0000"/>
                </a:solidFill>
                <a:latin typeface="Times New Roman" panose="02020603050405020304" pitchFamily="18" charset="0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/>
              <a:t>×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C585FFD-C677-4770-93B8-9DEF6E3AC0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7353" y="2477452"/>
            <a:ext cx="10668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4000" b="1">
                <a:solidFill>
                  <a:srgbClr val="FF0000"/>
                </a:solidFill>
                <a:latin typeface="Times New Roman" panose="02020603050405020304" pitchFamily="18" charset="0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/>
              <a:t>√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B9D54B89-7E17-4636-B584-EB8B03D79F99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3B09D32-B906-493B-BCFD-E4A9490D8230}"/>
              </a:ext>
            </a:extLst>
          </p:cNvPr>
          <p:cNvSpPr/>
          <p:nvPr/>
        </p:nvSpPr>
        <p:spPr>
          <a:xfrm>
            <a:off x="406444" y="1066911"/>
            <a:ext cx="16209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判断：</a:t>
            </a:r>
            <a:r>
              <a:rPr lang="zh-CN" altLang="zh-CN" sz="3200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000"/>
          </a:p>
        </p:txBody>
      </p:sp>
    </p:spTree>
    <p:extLst>
      <p:ext uri="{BB962C8B-B14F-4D97-AF65-F5344CB8AC3E}">
        <p14:creationId xmlns:p14="http://schemas.microsoft.com/office/powerpoint/2010/main" val="13471869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4">
            <a:extLst>
              <a:ext uri="{FF2B5EF4-FFF2-40B4-BE49-F238E27FC236}">
                <a16:creationId xmlns="" xmlns:a16="http://schemas.microsoft.com/office/drawing/2014/main" id="{9D7B9BE5-4935-4E65-996F-A1A63B3AE9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1052736"/>
            <a:ext cx="12000656" cy="2595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填一填：</a:t>
            </a:r>
            <a:r>
              <a:rPr lang="zh-CN" altLang="zh-CN" sz="2800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如图，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的两条弦．</a:t>
            </a: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如果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AB=CD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，那么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___________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_________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如果          ，那么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____________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_______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_____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______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如果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∠COD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，那么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_____________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_________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</a:p>
        </p:txBody>
      </p:sp>
      <p:grpSp>
        <p:nvGrpSpPr>
          <p:cNvPr id="3" name="Group 28">
            <a:extLst>
              <a:ext uri="{FF2B5EF4-FFF2-40B4-BE49-F238E27FC236}">
                <a16:creationId xmlns="" xmlns:a16="http://schemas.microsoft.com/office/drawing/2014/main" id="{31B30942-947D-4AB7-9DF6-78D2878F708D}"/>
              </a:ext>
            </a:extLst>
          </p:cNvPr>
          <p:cNvGrpSpPr/>
          <p:nvPr/>
        </p:nvGrpSpPr>
        <p:grpSpPr>
          <a:xfrm>
            <a:off x="8256240" y="3800029"/>
            <a:ext cx="3276600" cy="2754313"/>
            <a:chExt cx="2064" cy="1735"/>
          </a:xfrm>
        </p:grpSpPr>
        <p:sp>
          <p:nvSpPr>
            <p:cNvPr id="4" name="Oval 6">
              <a:extLst>
                <a:ext uri="{FF2B5EF4-FFF2-40B4-BE49-F238E27FC236}">
                  <a16:creationId xmlns="" xmlns:a16="http://schemas.microsoft.com/office/drawing/2014/main" id="{B0FA9A22-9951-4947-9562-D409138C32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1" y="0"/>
              <a:ext cx="1543" cy="1543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zh-CN" sz="2800" b="1">
                  <a:solidFill>
                    <a:schemeClr val="tx2">
                      <a:lumMod val="95000"/>
                      <a:lumOff val="5000"/>
                    </a:schemeClr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·</a:t>
              </a:r>
            </a:p>
          </p:txBody>
        </p:sp>
        <p:grpSp>
          <p:nvGrpSpPr>
            <p:cNvPr id="5" name="Group 12">
              <a:extLst>
                <a:ext uri="{FF2B5EF4-FFF2-40B4-BE49-F238E27FC236}">
                  <a16:creationId xmlns="" xmlns:a16="http://schemas.microsoft.com/office/drawing/2014/main" id="{B4104F68-89F0-41EA-80D9-6A2F40E8F43A}"/>
                </a:ext>
              </a:extLst>
            </p:cNvPr>
            <p:cNvGrpSpPr/>
            <p:nvPr/>
          </p:nvGrpSpPr>
          <p:grpSpPr>
            <a:xfrm>
              <a:off x="266" y="321"/>
              <a:ext cx="1321" cy="458"/>
              <a:chExt cx="1321" cy="458"/>
            </a:xfrm>
          </p:grpSpPr>
          <p:sp>
            <p:nvSpPr>
              <p:cNvPr id="19" name="Line 7">
                <a:extLst>
                  <a:ext uri="{FF2B5EF4-FFF2-40B4-BE49-F238E27FC236}">
                    <a16:creationId xmlns="" xmlns:a16="http://schemas.microsoft.com/office/drawing/2014/main" id="{1F93AC2B-B738-417A-8BD1-B720F317AF2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" y="0"/>
                <a:ext cx="1315" cy="91"/>
              </a:xfrm>
              <a:prstGeom prst="line">
                <a:avLst/>
              </a:prstGeom>
              <a:noFill/>
              <a:ln w="25400">
                <a:solidFill>
                  <a:schemeClr val="accent2">
                    <a:lumMod val="75000"/>
                  </a:schemeClr>
                </a:solidFill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20" name="Line 8">
                <a:extLst>
                  <a:ext uri="{FF2B5EF4-FFF2-40B4-BE49-F238E27FC236}">
                    <a16:creationId xmlns="" xmlns:a16="http://schemas.microsoft.com/office/drawing/2014/main" id="{13AAC9BE-256C-489C-8910-97F75DB1916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35" y="49"/>
                <a:ext cx="45" cy="409"/>
              </a:xfrm>
              <a:prstGeom prst="line">
                <a:avLst/>
              </a:prstGeom>
              <a:noFill/>
              <a:ln w="25400">
                <a:solidFill>
                  <a:schemeClr val="accent2">
                    <a:lumMod val="75000"/>
                  </a:schemeClr>
                </a:solidFill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21" name="Line 9">
                <a:extLst>
                  <a:ext uri="{FF2B5EF4-FFF2-40B4-BE49-F238E27FC236}">
                    <a16:creationId xmlns="" xmlns:a16="http://schemas.microsoft.com/office/drawing/2014/main" id="{6529D302-F1BC-44C4-9CC9-6F3BADAC1B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95"/>
                <a:ext cx="680" cy="363"/>
              </a:xfrm>
              <a:prstGeom prst="line">
                <a:avLst/>
              </a:prstGeom>
              <a:noFill/>
              <a:ln w="25400">
                <a:solidFill>
                  <a:schemeClr val="accent2">
                    <a:lumMod val="75000"/>
                  </a:schemeClr>
                </a:solidFill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22" name="Line 10">
                <a:extLst>
                  <a:ext uri="{FF2B5EF4-FFF2-40B4-BE49-F238E27FC236}">
                    <a16:creationId xmlns="" xmlns:a16="http://schemas.microsoft.com/office/drawing/2014/main" id="{658F50ED-B844-48ED-B51A-7B732F9FB65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86" y="4"/>
                <a:ext cx="635" cy="454"/>
              </a:xfrm>
              <a:prstGeom prst="line">
                <a:avLst/>
              </a:prstGeom>
              <a:noFill/>
              <a:ln w="25400">
                <a:solidFill>
                  <a:schemeClr val="accent2">
                    <a:lumMod val="75000"/>
                  </a:schemeClr>
                </a:solidFill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23" name="Freeform 11">
                <a:extLst>
                  <a:ext uri="{FF2B5EF4-FFF2-40B4-BE49-F238E27FC236}">
                    <a16:creationId xmlns="" xmlns:a16="http://schemas.microsoft.com/office/drawing/2014/main" id="{50756EAD-2CBB-40BE-B84B-10490BCDA833}"/>
                  </a:ext>
                </a:extLst>
              </p:cNvPr>
              <p:cNvSpPr/>
              <p:nvPr/>
            </p:nvSpPr>
            <p:spPr bwMode="auto">
              <a:xfrm rot="-5700000">
                <a:off x="634" y="31"/>
                <a:ext cx="45" cy="46"/>
              </a:xfrm>
              <a:custGeom>
                <a:gdLst>
                  <a:gd name="T0" fmla="*/ 0 w 408"/>
                  <a:gd name="T1" fmla="*/ 0 h 363"/>
                  <a:gd name="T2" fmla="*/ 0 w 408"/>
                  <a:gd name="T3" fmla="*/ 0 h 363"/>
                  <a:gd name="T4" fmla="*/ 0 w 408"/>
                  <a:gd name="T5" fmla="*/ 0 h 363"/>
                  <a:gd name="T6" fmla="*/ 0 60000 65536"/>
                  <a:gd name="T7" fmla="*/ 0 60000 65536"/>
                  <a:gd name="T8" fmla="*/ 0 60000 65536"/>
                  <a:gd name="T9" fmla="*/ 0 w 408"/>
                  <a:gd name="T10" fmla="*/ 0 h 363"/>
                  <a:gd name="T11" fmla="*/ 408 w 408"/>
                  <a:gd name="T12" fmla="*/ 363 h 363"/>
                </a:gdLst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08" h="363">
                    <a:moveTo>
                      <a:pt x="0" y="0"/>
                    </a:moveTo>
                    <a:lnTo>
                      <a:pt x="0" y="363"/>
                    </a:lnTo>
                    <a:lnTo>
                      <a:pt x="408" y="363"/>
                    </a:lnTo>
                  </a:path>
                </a:pathLst>
              </a:custGeom>
              <a:noFill/>
              <a:ln w="25400" cmpd="sng">
                <a:solidFill>
                  <a:schemeClr val="accent2">
                    <a:lumMod val="75000"/>
                  </a:schemeClr>
                </a:solidFill>
                <a:miter lim="800000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2800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</p:grpSp>
        <p:grpSp>
          <p:nvGrpSpPr>
            <p:cNvPr id="6" name="Group 20">
              <a:extLst>
                <a:ext uri="{FF2B5EF4-FFF2-40B4-BE49-F238E27FC236}">
                  <a16:creationId xmlns="" xmlns:a16="http://schemas.microsoft.com/office/drawing/2014/main" id="{CC497336-41EB-450B-B8DF-7329424EE4CB}"/>
                </a:ext>
              </a:extLst>
            </p:cNvPr>
            <p:cNvGrpSpPr/>
            <p:nvPr/>
          </p:nvGrpSpPr>
          <p:grpSpPr>
            <a:xfrm>
              <a:off x="539" y="638"/>
              <a:ext cx="1176" cy="787"/>
              <a:chExt cx="1176" cy="787"/>
            </a:xfrm>
          </p:grpSpPr>
          <p:sp>
            <p:nvSpPr>
              <p:cNvPr id="14" name="Freeform 14">
                <a:extLst>
                  <a:ext uri="{FF2B5EF4-FFF2-40B4-BE49-F238E27FC236}">
                    <a16:creationId xmlns="" xmlns:a16="http://schemas.microsoft.com/office/drawing/2014/main" id="{7E6312C2-C4A9-41BE-8FCD-775CFE23FF25}"/>
                  </a:ext>
                </a:extLst>
              </p:cNvPr>
              <p:cNvSpPr/>
              <p:nvPr/>
            </p:nvSpPr>
            <p:spPr bwMode="auto">
              <a:xfrm>
                <a:off x="3" y="228"/>
                <a:ext cx="1173" cy="559"/>
              </a:xfrm>
              <a:custGeom>
                <a:gdLst>
                  <a:gd name="T0" fmla="*/ 1173 w 1173"/>
                  <a:gd name="T1" fmla="*/ 0 h 559"/>
                  <a:gd name="T2" fmla="*/ 0 w 1173"/>
                  <a:gd name="T3" fmla="*/ 559 h 559"/>
                  <a:gd name="T4" fmla="*/ 0 60000 65536"/>
                  <a:gd name="T5" fmla="*/ 0 60000 65536"/>
                  <a:gd name="T6" fmla="*/ 0 w 1173"/>
                  <a:gd name="T7" fmla="*/ 0 h 559"/>
                  <a:gd name="T8" fmla="*/ 1173 w 1173"/>
                  <a:gd name="T9" fmla="*/ 559 h 559"/>
                </a:gdLst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173" h="559">
                    <a:moveTo>
                      <a:pt x="1173" y="0"/>
                    </a:moveTo>
                    <a:lnTo>
                      <a:pt x="0" y="559"/>
                    </a:lnTo>
                  </a:path>
                </a:pathLst>
              </a:custGeom>
              <a:noFill/>
              <a:ln w="25400" cmpd="sng">
                <a:solidFill>
                  <a:schemeClr val="accent2">
                    <a:lumMod val="75000"/>
                  </a:schemeClr>
                </a:solidFill>
                <a:miter lim="800000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2800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15" name="Line 15">
                <a:extLst>
                  <a:ext uri="{FF2B5EF4-FFF2-40B4-BE49-F238E27FC236}">
                    <a16:creationId xmlns="" xmlns:a16="http://schemas.microsoft.com/office/drawing/2014/main" id="{C1A41F1F-AA2B-4BFC-BAA7-207363EC49E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9493632">
                <a:off x="485" y="116"/>
                <a:ext cx="45" cy="409"/>
              </a:xfrm>
              <a:prstGeom prst="line">
                <a:avLst/>
              </a:prstGeom>
              <a:noFill/>
              <a:ln w="25400">
                <a:solidFill>
                  <a:schemeClr val="accent2">
                    <a:lumMod val="75000"/>
                  </a:schemeClr>
                </a:solidFill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16" name="Line 16">
                <a:extLst>
                  <a:ext uri="{FF2B5EF4-FFF2-40B4-BE49-F238E27FC236}">
                    <a16:creationId xmlns="" xmlns:a16="http://schemas.microsoft.com/office/drawing/2014/main" id="{81DB32A5-804B-4197-9BCB-6C5BFEFE956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9493632">
                <a:off x="455" y="0"/>
                <a:ext cx="680" cy="363"/>
              </a:xfrm>
              <a:prstGeom prst="line">
                <a:avLst/>
              </a:prstGeom>
              <a:noFill/>
              <a:ln w="25400">
                <a:solidFill>
                  <a:schemeClr val="accent2">
                    <a:lumMod val="75000"/>
                  </a:schemeClr>
                </a:solidFill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17" name="Freeform 17">
                <a:extLst>
                  <a:ext uri="{FF2B5EF4-FFF2-40B4-BE49-F238E27FC236}">
                    <a16:creationId xmlns="" xmlns:a16="http://schemas.microsoft.com/office/drawing/2014/main" id="{FC49F529-77C3-4946-96ED-1F9BD95DE5D4}"/>
                  </a:ext>
                </a:extLst>
              </p:cNvPr>
              <p:cNvSpPr/>
              <p:nvPr/>
            </p:nvSpPr>
            <p:spPr bwMode="auto">
              <a:xfrm>
                <a:off x="0" y="142"/>
                <a:ext cx="406" cy="642"/>
              </a:xfrm>
              <a:custGeom>
                <a:gdLst>
                  <a:gd name="T0" fmla="*/ 406 w 406"/>
                  <a:gd name="T1" fmla="*/ 0 h 642"/>
                  <a:gd name="T2" fmla="*/ 0 w 406"/>
                  <a:gd name="T3" fmla="*/ 642 h 642"/>
                  <a:gd name="T4" fmla="*/ 0 60000 65536"/>
                  <a:gd name="T5" fmla="*/ 0 60000 65536"/>
                  <a:gd name="T6" fmla="*/ 0 w 406"/>
                  <a:gd name="T7" fmla="*/ 0 h 642"/>
                  <a:gd name="T8" fmla="*/ 406 w 406"/>
                  <a:gd name="T9" fmla="*/ 642 h 642"/>
                </a:gdLst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06" h="642">
                    <a:moveTo>
                      <a:pt x="406" y="0"/>
                    </a:moveTo>
                    <a:lnTo>
                      <a:pt x="0" y="642"/>
                    </a:lnTo>
                  </a:path>
                </a:pathLst>
              </a:custGeom>
              <a:noFill/>
              <a:ln w="25400" cmpd="sng">
                <a:solidFill>
                  <a:schemeClr val="accent2">
                    <a:lumMod val="75000"/>
                  </a:schemeClr>
                </a:solidFill>
                <a:miter lim="800000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2800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18" name="Freeform 18">
                <a:extLst>
                  <a:ext uri="{FF2B5EF4-FFF2-40B4-BE49-F238E27FC236}">
                    <a16:creationId xmlns="" xmlns:a16="http://schemas.microsoft.com/office/drawing/2014/main" id="{E7059973-6BF4-4B53-9CCF-FC25FCA3029A}"/>
                  </a:ext>
                </a:extLst>
              </p:cNvPr>
              <p:cNvSpPr/>
              <p:nvPr/>
            </p:nvSpPr>
            <p:spPr bwMode="auto">
              <a:xfrm rot="9600000">
                <a:off x="594" y="429"/>
                <a:ext cx="45" cy="46"/>
              </a:xfrm>
              <a:custGeom>
                <a:gdLst>
                  <a:gd name="T0" fmla="*/ 0 w 408"/>
                  <a:gd name="T1" fmla="*/ 0 h 363"/>
                  <a:gd name="T2" fmla="*/ 0 w 408"/>
                  <a:gd name="T3" fmla="*/ 0 h 363"/>
                  <a:gd name="T4" fmla="*/ 0 w 408"/>
                  <a:gd name="T5" fmla="*/ 0 h 363"/>
                  <a:gd name="T6" fmla="*/ 0 60000 65536"/>
                  <a:gd name="T7" fmla="*/ 0 60000 65536"/>
                  <a:gd name="T8" fmla="*/ 0 60000 65536"/>
                  <a:gd name="T9" fmla="*/ 0 w 408"/>
                  <a:gd name="T10" fmla="*/ 0 h 363"/>
                  <a:gd name="T11" fmla="*/ 408 w 408"/>
                  <a:gd name="T12" fmla="*/ 363 h 363"/>
                </a:gdLst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08" h="363">
                    <a:moveTo>
                      <a:pt x="0" y="0"/>
                    </a:moveTo>
                    <a:lnTo>
                      <a:pt x="0" y="363"/>
                    </a:lnTo>
                    <a:lnTo>
                      <a:pt x="408" y="363"/>
                    </a:lnTo>
                  </a:path>
                </a:pathLst>
              </a:custGeom>
              <a:noFill/>
              <a:ln w="25400" cmpd="sng">
                <a:solidFill>
                  <a:schemeClr val="accent2">
                    <a:lumMod val="75000"/>
                  </a:schemeClr>
                </a:solidFill>
                <a:miter lim="800000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2800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</p:grpSp>
        <p:sp>
          <p:nvSpPr>
            <p:cNvPr id="7" name="Text Box 21">
              <a:extLst>
                <a:ext uri="{FF2B5EF4-FFF2-40B4-BE49-F238E27FC236}">
                  <a16:creationId xmlns="" xmlns:a16="http://schemas.microsoft.com/office/drawing/2014/main" id="{14F80F78-8ECD-4599-A056-DF3C9781F3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2" y="1406"/>
              <a:ext cx="295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 i="1">
                  <a:solidFill>
                    <a:srgbClr val="0D0D0D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</a:p>
          </p:txBody>
        </p:sp>
        <p:sp>
          <p:nvSpPr>
            <p:cNvPr id="8" name="Text Box 22">
              <a:extLst>
                <a:ext uri="{FF2B5EF4-FFF2-40B4-BE49-F238E27FC236}">
                  <a16:creationId xmlns="" xmlns:a16="http://schemas.microsoft.com/office/drawing/2014/main" id="{41604C98-3BAD-4F9F-8B45-A70F240B63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26"/>
              <a:ext cx="295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 i="1">
                  <a:solidFill>
                    <a:srgbClr val="0D0D0D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9" name="Text Box 23">
              <a:extLst>
                <a:ext uri="{FF2B5EF4-FFF2-40B4-BE49-F238E27FC236}">
                  <a16:creationId xmlns="" xmlns:a16="http://schemas.microsoft.com/office/drawing/2014/main" id="{FF1BCAF4-452B-4322-AB14-110C5E9804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7" y="181"/>
              <a:ext cx="295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 i="1">
                  <a:solidFill>
                    <a:srgbClr val="0D0D0D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10" name="Text Box 24">
              <a:extLst>
                <a:ext uri="{FF2B5EF4-FFF2-40B4-BE49-F238E27FC236}">
                  <a16:creationId xmlns="" xmlns:a16="http://schemas.microsoft.com/office/drawing/2014/main" id="{C9DC954C-AF00-42C0-A5C8-3E21AD5AA31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69" y="771"/>
              <a:ext cx="295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 i="1">
                  <a:solidFill>
                    <a:srgbClr val="0D0D0D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</a:p>
          </p:txBody>
        </p:sp>
        <p:sp>
          <p:nvSpPr>
            <p:cNvPr id="11" name="Text Box 25">
              <a:extLst>
                <a:ext uri="{FF2B5EF4-FFF2-40B4-BE49-F238E27FC236}">
                  <a16:creationId xmlns="" xmlns:a16="http://schemas.microsoft.com/office/drawing/2014/main" id="{99180936-A213-4EFC-88AB-1D83589768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71" y="136"/>
              <a:ext cx="295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 i="1">
                  <a:solidFill>
                    <a:srgbClr val="0D0D0D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</a:p>
          </p:txBody>
        </p:sp>
        <p:sp>
          <p:nvSpPr>
            <p:cNvPr id="12" name="Text Box 26">
              <a:extLst>
                <a:ext uri="{FF2B5EF4-FFF2-40B4-BE49-F238E27FC236}">
                  <a16:creationId xmlns="" xmlns:a16="http://schemas.microsoft.com/office/drawing/2014/main" id="{2130FBFC-D290-488B-B453-5D75B0AD54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88" y="1134"/>
              <a:ext cx="295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 i="1">
                  <a:solidFill>
                    <a:srgbClr val="0D0D0D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F</a:t>
              </a:r>
            </a:p>
          </p:txBody>
        </p:sp>
        <p:sp>
          <p:nvSpPr>
            <p:cNvPr id="13" name="Text Box 27">
              <a:extLst>
                <a:ext uri="{FF2B5EF4-FFF2-40B4-BE49-F238E27FC236}">
                  <a16:creationId xmlns="" xmlns:a16="http://schemas.microsoft.com/office/drawing/2014/main" id="{56B1127C-1A84-4C85-A540-5E4A314D3B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0" y="721"/>
              <a:ext cx="295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 i="1">
                  <a:solidFill>
                    <a:srgbClr val="0D0D0D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</a:p>
          </p:txBody>
        </p:sp>
      </p:grpSp>
      <p:sp>
        <p:nvSpPr>
          <p:cNvPr id="24" name="Rectangle 32">
            <a:extLst>
              <a:ext uri="{FF2B5EF4-FFF2-40B4-BE49-F238E27FC236}">
                <a16:creationId xmlns="" xmlns:a16="http://schemas.microsoft.com/office/drawing/2014/main" id="{F492215A-F495-4826-B4B2-B51E9C5411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0958" y="2434781"/>
            <a:ext cx="13319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</a:p>
        </p:txBody>
      </p:sp>
      <p:sp>
        <p:nvSpPr>
          <p:cNvPr id="25" name="Rectangle 32">
            <a:extLst>
              <a:ext uri="{FF2B5EF4-FFF2-40B4-BE49-F238E27FC236}">
                <a16:creationId xmlns="" xmlns:a16="http://schemas.microsoft.com/office/drawing/2014/main" id="{AB898B60-F432-4BE5-A5CA-DB9016C217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2811" y="3089634"/>
            <a:ext cx="13541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</a:p>
        </p:txBody>
      </p:sp>
      <p:grpSp>
        <p:nvGrpSpPr>
          <p:cNvPr id="26" name="组合 34">
            <a:extLst>
              <a:ext uri="{FF2B5EF4-FFF2-40B4-BE49-F238E27FC236}">
                <a16:creationId xmlns="" xmlns:a16="http://schemas.microsoft.com/office/drawing/2014/main" id="{0940253D-0A89-4F8D-9C14-DD703482B174}"/>
              </a:ext>
            </a:extLst>
          </p:cNvPr>
          <p:cNvGrpSpPr/>
          <p:nvPr/>
        </p:nvGrpSpPr>
        <p:grpSpPr>
          <a:xfrm>
            <a:off x="4475198" y="1761957"/>
            <a:ext cx="1392238" cy="591082"/>
            <a:chOff x="3635896" y="1054967"/>
            <a:chExt cx="1390458" cy="591829"/>
          </a:xfrm>
        </p:grpSpPr>
        <p:sp>
          <p:nvSpPr>
            <p:cNvPr id="27" name="TextBox 31">
              <a:extLst>
                <a:ext uri="{FF2B5EF4-FFF2-40B4-BE49-F238E27FC236}">
                  <a16:creationId xmlns="" xmlns:a16="http://schemas.microsoft.com/office/drawing/2014/main" id="{C0456168-8823-4772-B9AC-22CB46D389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5896" y="1124744"/>
              <a:ext cx="1390458" cy="522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AB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=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CD</a:t>
              </a:r>
              <a:endParaRPr lang="en-US" altLang="zh-CN" sz="2800" b="1" i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TextBox 32">
              <a:extLst>
                <a:ext uri="{FF2B5EF4-FFF2-40B4-BE49-F238E27FC236}">
                  <a16:creationId xmlns="" xmlns:a16="http://schemas.microsoft.com/office/drawing/2014/main" id="{87EDC973-E82F-4CF6-8128-0DC78E288F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3888481" y="948971"/>
              <a:ext cx="305277" cy="522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</a:rPr>
                <a:t>(</a:t>
              </a:r>
            </a:p>
          </p:txBody>
        </p:sp>
        <p:sp>
          <p:nvSpPr>
            <p:cNvPr id="29" name="TextBox 33">
              <a:extLst>
                <a:ext uri="{FF2B5EF4-FFF2-40B4-BE49-F238E27FC236}">
                  <a16:creationId xmlns="" xmlns:a16="http://schemas.microsoft.com/office/drawing/2014/main" id="{FCF7E79C-24FF-4AE3-A448-086F5B3256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4567287" y="946330"/>
              <a:ext cx="305277" cy="522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</a:rPr>
                <a:t>(</a:t>
              </a:r>
            </a:p>
          </p:txBody>
        </p:sp>
      </p:grpSp>
      <p:sp>
        <p:nvSpPr>
          <p:cNvPr id="30" name="矩形 35">
            <a:extLst>
              <a:ext uri="{FF2B5EF4-FFF2-40B4-BE49-F238E27FC236}">
                <a16:creationId xmlns="" xmlns:a16="http://schemas.microsoft.com/office/drawing/2014/main" id="{8E5192CD-1FD6-4A31-BB8C-E6847DECB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565" y="1781430"/>
            <a:ext cx="26654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AOB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=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 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COD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矩形 36">
            <a:extLst>
              <a:ext uri="{FF2B5EF4-FFF2-40B4-BE49-F238E27FC236}">
                <a16:creationId xmlns="" xmlns:a16="http://schemas.microsoft.com/office/drawing/2014/main" id="{7BF97588-ACD5-4245-930A-0FB64CED3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74" y="2415893"/>
            <a:ext cx="26654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AOB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=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 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COD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2" name="组合 37">
            <a:extLst>
              <a:ext uri="{FF2B5EF4-FFF2-40B4-BE49-F238E27FC236}">
                <a16:creationId xmlns="" xmlns:a16="http://schemas.microsoft.com/office/drawing/2014/main" id="{FEEAD12B-3526-4AD9-A7AC-E38E0990DB7E}"/>
              </a:ext>
            </a:extLst>
          </p:cNvPr>
          <p:cNvGrpSpPr/>
          <p:nvPr/>
        </p:nvGrpSpPr>
        <p:grpSpPr>
          <a:xfrm>
            <a:off x="5692031" y="2984489"/>
            <a:ext cx="1352550" cy="614597"/>
            <a:chOff x="3635896" y="1032523"/>
            <a:chExt cx="1352559" cy="614846"/>
          </a:xfrm>
        </p:grpSpPr>
        <p:sp>
          <p:nvSpPr>
            <p:cNvPr id="33" name="TextBox 38">
              <a:extLst>
                <a:ext uri="{FF2B5EF4-FFF2-40B4-BE49-F238E27FC236}">
                  <a16:creationId xmlns="" xmlns:a16="http://schemas.microsoft.com/office/drawing/2014/main" id="{2157A2DA-B9F7-4AE9-9695-E901D24A76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5896" y="1124744"/>
              <a:ext cx="1352559" cy="522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AB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</a:rPr>
                <a:t>=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CD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TextBox 39">
              <a:extLst>
                <a:ext uri="{FF2B5EF4-FFF2-40B4-BE49-F238E27FC236}">
                  <a16:creationId xmlns="" xmlns:a16="http://schemas.microsoft.com/office/drawing/2014/main" id="{65024DE1-004B-4CDF-A514-A8FB79E715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3888821" y="948914"/>
              <a:ext cx="305015" cy="52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</a:rPr>
                <a:t>(</a:t>
              </a:r>
            </a:p>
          </p:txBody>
        </p:sp>
        <p:sp>
          <p:nvSpPr>
            <p:cNvPr id="35" name="TextBox 40">
              <a:extLst>
                <a:ext uri="{FF2B5EF4-FFF2-40B4-BE49-F238E27FC236}">
                  <a16:creationId xmlns="" xmlns:a16="http://schemas.microsoft.com/office/drawing/2014/main" id="{A04C5168-D94C-48C7-976E-6D03CA1463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4551151" y="923419"/>
              <a:ext cx="305015" cy="52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</a:rPr>
                <a:t>(</a:t>
              </a:r>
            </a:p>
          </p:txBody>
        </p:sp>
      </p:grpSp>
      <p:grpSp>
        <p:nvGrpSpPr>
          <p:cNvPr id="36" name="组合 41">
            <a:extLst>
              <a:ext uri="{FF2B5EF4-FFF2-40B4-BE49-F238E27FC236}">
                <a16:creationId xmlns="" xmlns:a16="http://schemas.microsoft.com/office/drawing/2014/main" id="{3E59898F-FFCA-4E18-8AE0-20C98E2A0FDC}"/>
              </a:ext>
            </a:extLst>
          </p:cNvPr>
          <p:cNvGrpSpPr/>
          <p:nvPr/>
        </p:nvGrpSpPr>
        <p:grpSpPr>
          <a:xfrm>
            <a:off x="2064198" y="2401399"/>
            <a:ext cx="1354137" cy="591031"/>
            <a:chOff x="3635896" y="1055043"/>
            <a:chExt cx="1353014" cy="591361"/>
          </a:xfrm>
        </p:grpSpPr>
        <p:sp>
          <p:nvSpPr>
            <p:cNvPr id="37" name="TextBox 42">
              <a:extLst>
                <a:ext uri="{FF2B5EF4-FFF2-40B4-BE49-F238E27FC236}">
                  <a16:creationId xmlns="" xmlns:a16="http://schemas.microsoft.com/office/drawing/2014/main" id="{5621C821-F4D4-4031-BA98-85C20B7C55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5896" y="1124543"/>
              <a:ext cx="1353014" cy="521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 i="1">
                  <a:solidFill>
                    <a:srgbClr val="0D0D0D"/>
                  </a:solidFill>
                  <a:latin typeface="Times New Roman" panose="02020603050405020304" pitchFamily="18" charset="0"/>
                </a:rPr>
                <a:t>AB=CD</a:t>
              </a:r>
            </a:p>
          </p:txBody>
        </p:sp>
        <p:sp>
          <p:nvSpPr>
            <p:cNvPr id="38" name="TextBox 43">
              <a:extLst>
                <a:ext uri="{FF2B5EF4-FFF2-40B4-BE49-F238E27FC236}">
                  <a16:creationId xmlns="" xmlns:a16="http://schemas.microsoft.com/office/drawing/2014/main" id="{2265894A-8903-4A8B-B26A-882F752412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3854311" y="949359"/>
              <a:ext cx="305062" cy="522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solidFill>
                    <a:srgbClr val="0D0D0D"/>
                  </a:solidFill>
                  <a:latin typeface="Times New Roman" panose="02020603050405020304" pitchFamily="18" charset="0"/>
                </a:rPr>
                <a:t>(</a:t>
              </a:r>
            </a:p>
          </p:txBody>
        </p:sp>
        <p:sp>
          <p:nvSpPr>
            <p:cNvPr id="39" name="TextBox 44">
              <a:extLst>
                <a:ext uri="{FF2B5EF4-FFF2-40B4-BE49-F238E27FC236}">
                  <a16:creationId xmlns="" xmlns:a16="http://schemas.microsoft.com/office/drawing/2014/main" id="{7773452D-16D8-4109-B81F-C8A67D4236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4430267" y="946181"/>
              <a:ext cx="305062" cy="522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solidFill>
                    <a:srgbClr val="0D0D0D"/>
                  </a:solidFill>
                  <a:latin typeface="Times New Roman" panose="02020603050405020304" pitchFamily="18" charset="0"/>
                </a:rPr>
                <a:t>(</a:t>
              </a:r>
            </a:p>
          </p:txBody>
        </p:sp>
      </p:grp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CFAD6B27-2C8B-4DB5-920D-787CB9CB213E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  <p:extLst>
      <p:ext uri="{BB962C8B-B14F-4D97-AF65-F5344CB8AC3E}">
        <p14:creationId xmlns:p14="http://schemas.microsoft.com/office/powerpoint/2010/main" val="19914145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30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Object 16">
            <a:extLst>
              <a:ext uri="{FF2B5EF4-FFF2-40B4-BE49-F238E27FC236}">
                <a16:creationId xmlns="" xmlns:a16="http://schemas.microsoft.com/office/drawing/2014/main" id="{1AA69B3D-9DF9-4DF5-A051-5485664BE01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1577751"/>
              </p:ext>
            </p:extLst>
          </p:nvPr>
        </p:nvGraphicFramePr>
        <p:xfrm>
          <a:off x="1028075" y="3056734"/>
          <a:ext cx="4324350" cy="4619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2133360" imgH="203040" progId="Equation.DSMT4">
                  <p:embed/>
                </p:oleObj>
              </mc:Choice>
              <mc:Fallback>
                <p:oleObj r:id="rId2" imgW="2133360" imgH="2030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028075" y="3056734"/>
                        <a:ext cx="4324350" cy="461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17">
            <a:extLst>
              <a:ext uri="{FF2B5EF4-FFF2-40B4-BE49-F238E27FC236}">
                <a16:creationId xmlns="" xmlns:a16="http://schemas.microsoft.com/office/drawing/2014/main" id="{0D3252E1-580B-47D4-8BA1-3074164B95F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4515524"/>
              </p:ext>
            </p:extLst>
          </p:nvPr>
        </p:nvGraphicFramePr>
        <p:xfrm>
          <a:off x="985213" y="3725071"/>
          <a:ext cx="3382963" cy="50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4" imgW="1574640" imgH="203040" progId="Equation.DSMT4">
                  <p:embed/>
                </p:oleObj>
              </mc:Choice>
              <mc:Fallback>
                <p:oleObj r:id="rId4" imgW="1574640" imgH="2030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985213" y="3725071"/>
                        <a:ext cx="3382963" cy="501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18">
            <a:extLst>
              <a:ext uri="{FF2B5EF4-FFF2-40B4-BE49-F238E27FC236}">
                <a16:creationId xmlns="" xmlns:a16="http://schemas.microsoft.com/office/drawing/2014/main" id="{A878336B-E084-4244-90F7-C33BFDAE03E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9884089"/>
              </p:ext>
            </p:extLst>
          </p:nvPr>
        </p:nvGraphicFramePr>
        <p:xfrm>
          <a:off x="4268163" y="3704434"/>
          <a:ext cx="1139825" cy="504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6" imgW="381782" imgH="203521" progId="Equation.DSMT4">
                  <p:embed/>
                </p:oleObj>
              </mc:Choice>
              <mc:Fallback>
                <p:oleObj r:id="rId6" imgW="381782" imgH="203521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268163" y="3704434"/>
                        <a:ext cx="1139825" cy="504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组合 38">
            <a:extLst>
              <a:ext uri="{FF2B5EF4-FFF2-40B4-BE49-F238E27FC236}">
                <a16:creationId xmlns="" xmlns:a16="http://schemas.microsoft.com/office/drawing/2014/main" id="{2B122E01-AD02-446C-B8AD-3C862C960B07}"/>
              </a:ext>
            </a:extLst>
          </p:cNvPr>
          <p:cNvGrpSpPr/>
          <p:nvPr/>
        </p:nvGrpSpPr>
        <p:grpSpPr>
          <a:xfrm>
            <a:off x="559763" y="2377284"/>
            <a:ext cx="3203575" cy="487363"/>
            <a:chOff x="3816474" y="3255070"/>
            <a:chExt cx="3203798" cy="487114"/>
          </a:xfrm>
        </p:grpSpPr>
        <p:sp>
          <p:nvSpPr>
            <p:cNvPr id="6" name="Text Box 18">
              <a:extLst>
                <a:ext uri="{FF2B5EF4-FFF2-40B4-BE49-F238E27FC236}">
                  <a16:creationId xmlns="" xmlns:a16="http://schemas.microsoft.com/office/drawing/2014/main" id="{1A497E10-B314-4E85-91FF-99EE337F62E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16474" y="3255070"/>
              <a:ext cx="9715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解：</a:t>
              </a:r>
            </a:p>
          </p:txBody>
        </p:sp>
        <p:sp>
          <p:nvSpPr>
            <p:cNvPr id="7" name="Text Box 20">
              <a:extLst>
                <a:ext uri="{FF2B5EF4-FFF2-40B4-BE49-F238E27FC236}">
                  <a16:creationId xmlns="" xmlns:a16="http://schemas.microsoft.com/office/drawing/2014/main" id="{BF201E43-4DD7-4291-B295-2E15276664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70759" y="3284984"/>
              <a:ext cx="2449513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∵</a:t>
              </a:r>
            </a:p>
          </p:txBody>
        </p:sp>
      </p:grpSp>
      <p:sp>
        <p:nvSpPr>
          <p:cNvPr id="9" name="Rectangle 2">
            <a:extLst>
              <a:ext uri="{FF2B5EF4-FFF2-40B4-BE49-F238E27FC236}">
                <a16:creationId xmlns="" xmlns:a16="http://schemas.microsoft.com/office/drawing/2014/main" id="{EE674592-AE5E-4520-A2BC-63D6E704E3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013" y="981154"/>
            <a:ext cx="11773643" cy="1152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228B8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zh-CN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如图，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的直径，   </a:t>
            </a:r>
            <a:r>
              <a:rPr lang="zh-CN" altLang="en-US" sz="2800" i="1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COD=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35°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求</a:t>
            </a:r>
            <a:r>
              <a:rPr lang="zh-CN" altLang="en-US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AOE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的度数．</a:t>
            </a:r>
          </a:p>
        </p:txBody>
      </p:sp>
      <p:grpSp>
        <p:nvGrpSpPr>
          <p:cNvPr id="10" name="Group 3">
            <a:extLst>
              <a:ext uri="{FF2B5EF4-FFF2-40B4-BE49-F238E27FC236}">
                <a16:creationId xmlns="" xmlns:a16="http://schemas.microsoft.com/office/drawing/2014/main" id="{A8DCDC8F-EBD8-42A1-B1F2-17583805082E}"/>
              </a:ext>
            </a:extLst>
          </p:cNvPr>
          <p:cNvGrpSpPr/>
          <p:nvPr/>
        </p:nvGrpSpPr>
        <p:grpSpPr>
          <a:xfrm>
            <a:off x="8069888" y="1850236"/>
            <a:ext cx="3313113" cy="2808280"/>
            <a:chExt cx="2087" cy="1769"/>
          </a:xfrm>
        </p:grpSpPr>
        <p:sp>
          <p:nvSpPr>
            <p:cNvPr id="11" name="Oval 4">
              <a:extLst>
                <a:ext uri="{FF2B5EF4-FFF2-40B4-BE49-F238E27FC236}">
                  <a16:creationId xmlns="" xmlns:a16="http://schemas.microsoft.com/office/drawing/2014/main" id="{0DA37E8E-87C7-434E-AA11-F5C1C6D8C6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" y="226"/>
              <a:ext cx="1543" cy="1543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·</a:t>
              </a:r>
            </a:p>
          </p:txBody>
        </p:sp>
        <p:sp>
          <p:nvSpPr>
            <p:cNvPr id="12" name="Line 5">
              <a:extLst>
                <a:ext uri="{FF2B5EF4-FFF2-40B4-BE49-F238E27FC236}">
                  <a16:creationId xmlns="" xmlns:a16="http://schemas.microsoft.com/office/drawing/2014/main" id="{00128B38-5908-4324-8FFF-9B4DE098CEF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6" y="1009"/>
              <a:ext cx="1543" cy="0"/>
            </a:xfrm>
            <a:prstGeom prst="line">
              <a:avLst/>
            </a:prstGeom>
            <a:noFill/>
            <a:ln w="25400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Line 6">
              <a:extLst>
                <a:ext uri="{FF2B5EF4-FFF2-40B4-BE49-F238E27FC236}">
                  <a16:creationId xmlns="" xmlns:a16="http://schemas.microsoft.com/office/drawing/2014/main" id="{8E4FBDE4-CC97-46EA-A148-9732D645CCD2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2100000">
              <a:off x="930" y="785"/>
              <a:ext cx="771" cy="0"/>
            </a:xfrm>
            <a:prstGeom prst="line">
              <a:avLst/>
            </a:prstGeom>
            <a:noFill/>
            <a:ln w="25400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Line 7">
              <a:extLst>
                <a:ext uri="{FF2B5EF4-FFF2-40B4-BE49-F238E27FC236}">
                  <a16:creationId xmlns="" xmlns:a16="http://schemas.microsoft.com/office/drawing/2014/main" id="{681A2709-1D88-4BC5-918B-1ABC52C99D4A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7400000" flipV="1">
              <a:off x="739" y="623"/>
              <a:ext cx="765" cy="16"/>
            </a:xfrm>
            <a:prstGeom prst="line">
              <a:avLst/>
            </a:prstGeom>
            <a:noFill/>
            <a:ln w="25400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Line 8">
              <a:extLst>
                <a:ext uri="{FF2B5EF4-FFF2-40B4-BE49-F238E27FC236}">
                  <a16:creationId xmlns="" xmlns:a16="http://schemas.microsoft.com/office/drawing/2014/main" id="{FF090B21-C39E-47B7-9526-E3C96C62E3D2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5300000" flipV="1">
              <a:off x="491" y="617"/>
              <a:ext cx="794" cy="15"/>
            </a:xfrm>
            <a:prstGeom prst="line">
              <a:avLst/>
            </a:prstGeom>
            <a:noFill/>
            <a:ln w="25400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Text Box 9">
              <a:extLst>
                <a:ext uri="{FF2B5EF4-FFF2-40B4-BE49-F238E27FC236}">
                  <a16:creationId xmlns="" xmlns:a16="http://schemas.microsoft.com/office/drawing/2014/main" id="{8F5EC24C-0B37-4386-B6CB-8311166A96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907"/>
              <a:ext cx="27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17" name="Text Box 10">
              <a:extLst>
                <a:ext uri="{FF2B5EF4-FFF2-40B4-BE49-F238E27FC236}">
                  <a16:creationId xmlns="" xmlns:a16="http://schemas.microsoft.com/office/drawing/2014/main" id="{32250DA4-9ABC-4D79-BA17-ECE669A765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1" y="1043"/>
              <a:ext cx="27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</a:p>
          </p:txBody>
        </p:sp>
        <p:sp>
          <p:nvSpPr>
            <p:cNvPr id="18" name="Text Box 11">
              <a:extLst>
                <a:ext uri="{FF2B5EF4-FFF2-40B4-BE49-F238E27FC236}">
                  <a16:creationId xmlns="" xmlns:a16="http://schemas.microsoft.com/office/drawing/2014/main" id="{A3DAB64F-7417-4384-BD8D-FAAD263D68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14" y="952"/>
              <a:ext cx="27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19" name="Text Box 12">
              <a:extLst>
                <a:ext uri="{FF2B5EF4-FFF2-40B4-BE49-F238E27FC236}">
                  <a16:creationId xmlns="" xmlns:a16="http://schemas.microsoft.com/office/drawing/2014/main" id="{D56C7942-DFE9-4BAC-8C7C-7152B58A9B3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33" y="404"/>
              <a:ext cx="27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</a:p>
          </p:txBody>
        </p:sp>
        <p:sp>
          <p:nvSpPr>
            <p:cNvPr id="20" name="Text Box 13">
              <a:extLst>
                <a:ext uri="{FF2B5EF4-FFF2-40B4-BE49-F238E27FC236}">
                  <a16:creationId xmlns="" xmlns:a16="http://schemas.microsoft.com/office/drawing/2014/main" id="{473E6033-97B5-433A-AEE0-934AF66740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" y="41"/>
              <a:ext cx="27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</a:p>
          </p:txBody>
        </p:sp>
        <p:sp>
          <p:nvSpPr>
            <p:cNvPr id="21" name="Text Box 14">
              <a:extLst>
                <a:ext uri="{FF2B5EF4-FFF2-40B4-BE49-F238E27FC236}">
                  <a16:creationId xmlns="" xmlns:a16="http://schemas.microsoft.com/office/drawing/2014/main" id="{AEE5B596-F592-42FF-B8C4-090F676122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5" y="0"/>
              <a:ext cx="27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</a:p>
          </p:txBody>
        </p:sp>
      </p:grpSp>
      <p:graphicFrame>
        <p:nvGraphicFramePr>
          <p:cNvPr id="22" name="对象 21">
            <a:hlinkClick action="ppaction://ole?verb=1"/>
            <a:extLst>
              <a:ext uri="{FF2B5EF4-FFF2-40B4-BE49-F238E27FC236}">
                <a16:creationId xmlns="" xmlns:a16="http://schemas.microsoft.com/office/drawing/2014/main" id="{79F22C6B-87FA-461C-8022-4A4BE76D332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6761298"/>
              </p:ext>
            </p:extLst>
          </p:nvPr>
        </p:nvGraphicFramePr>
        <p:xfrm>
          <a:off x="1891676" y="2396333"/>
          <a:ext cx="1838325" cy="4905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8" imgW="901440" imgH="241200" progId="Equation.KSEE3">
                  <p:embed/>
                </p:oleObj>
              </mc:Choice>
              <mc:Fallback>
                <p:oleObj r:id="rId8" imgW="901440" imgH="241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891676" y="2396333"/>
                        <a:ext cx="1838325" cy="490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对象 3">
            <a:hlinkClick action="ppaction://ole?verb=1"/>
            <a:extLst>
              <a:ext uri="{FF2B5EF4-FFF2-40B4-BE49-F238E27FC236}">
                <a16:creationId xmlns="" xmlns:a16="http://schemas.microsoft.com/office/drawing/2014/main" id="{B6AFBC69-5DD0-4BEC-8C3E-E18C4A167CD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2945144"/>
              </p:ext>
            </p:extLst>
          </p:nvPr>
        </p:nvGraphicFramePr>
        <p:xfrm>
          <a:off x="5196259" y="1066297"/>
          <a:ext cx="1835150" cy="4905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10" imgW="901440" imgH="241200" progId="Equation.KSEE3">
                  <p:embed/>
                </p:oleObj>
              </mc:Choice>
              <mc:Fallback>
                <p:oleObj r:id="rId10" imgW="901440" imgH="241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196259" y="1066297"/>
                        <a:ext cx="1835150" cy="490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55906924-6852-4335-8C7B-F9606ED91D24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19205945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2">
            <a:extLst>
              <a:ext uri="{FF2B5EF4-FFF2-40B4-BE49-F238E27FC236}">
                <a16:creationId xmlns="" xmlns:a16="http://schemas.microsoft.com/office/drawing/2014/main" id="{35D465C9-2C29-4A5F-AB79-C5CF15F4D5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910" y="2294999"/>
            <a:ext cx="16113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证明：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="" xmlns:a16="http://schemas.microsoft.com/office/drawing/2014/main" id="{B135EBB7-7E4D-4C5A-AC49-3653F56F48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909" y="2960160"/>
            <a:ext cx="59769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∴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  AB=AC</a:t>
            </a:r>
            <a:r>
              <a:rPr lang="zh-CN" altLang="en-US" sz="2800">
                <a:solidFill>
                  <a:srgbClr val="FF0000"/>
                </a:solidFill>
              </a:rPr>
              <a:t>．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是等腰三角形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CDFC1DEE-39F9-4DFF-8F8C-9F1185D3E8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6034" y="3633260"/>
            <a:ext cx="31242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又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=60°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44FEFB88-D0F6-464F-8CF3-90C94701EB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910" y="4300010"/>
            <a:ext cx="63722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∴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是等边三角形 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AB=BC=CA.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343928F5-3D36-4410-87D5-A9C1AD151E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909" y="4881035"/>
            <a:ext cx="483016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∴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 ∠AOB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＝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BOC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＝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AOC.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23">
            <a:extLst>
              <a:ext uri="{FF2B5EF4-FFF2-40B4-BE49-F238E27FC236}">
                <a16:creationId xmlns="" xmlns:a16="http://schemas.microsoft.com/office/drawing/2014/main" id="{3DBD1985-BD77-491E-81FD-02F282582D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5" y="876313"/>
            <a:ext cx="11881320" cy="13031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 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如图，在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中</a:t>
            </a:r>
            <a:r>
              <a:rPr lang="zh-CN" altLang="en-US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，   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AB=AC</a:t>
            </a:r>
            <a:r>
              <a:rPr lang="zh-CN" altLang="en-US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=60°,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求证：</a:t>
            </a:r>
            <a:r>
              <a:rPr lang="zh-CN" altLang="en-US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AOB=∠BOC=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∠AOC.</a:t>
            </a:r>
          </a:p>
        </p:txBody>
      </p:sp>
      <p:grpSp>
        <p:nvGrpSpPr>
          <p:cNvPr id="8" name="组合 19478">
            <a:extLst>
              <a:ext uri="{FF2B5EF4-FFF2-40B4-BE49-F238E27FC236}">
                <a16:creationId xmlns="" xmlns:a16="http://schemas.microsoft.com/office/drawing/2014/main" id="{D8E48E65-1286-47CD-9148-7661656359C7}"/>
              </a:ext>
            </a:extLst>
          </p:cNvPr>
          <p:cNvGrpSpPr/>
          <p:nvPr/>
        </p:nvGrpSpPr>
        <p:grpSpPr>
          <a:xfrm>
            <a:off x="8746362" y="1602582"/>
            <a:ext cx="2570163" cy="2617787"/>
            <a:chOff x="3696" y="845"/>
            <a:chExt cx="1619" cy="1649"/>
          </a:xfrm>
        </p:grpSpPr>
        <p:sp>
          <p:nvSpPr>
            <p:cNvPr id="9" name="Oval 7">
              <a:extLst>
                <a:ext uri="{FF2B5EF4-FFF2-40B4-BE49-F238E27FC236}">
                  <a16:creationId xmlns="" xmlns:a16="http://schemas.microsoft.com/office/drawing/2014/main" id="{698B34FF-38B0-4018-B70E-86F60E22FB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7" y="1135"/>
              <a:ext cx="1359" cy="1359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·</a:t>
              </a:r>
            </a:p>
          </p:txBody>
        </p:sp>
        <p:sp>
          <p:nvSpPr>
            <p:cNvPr id="10" name="AutoShape 8">
              <a:extLst>
                <a:ext uri="{FF2B5EF4-FFF2-40B4-BE49-F238E27FC236}">
                  <a16:creationId xmlns="" xmlns:a16="http://schemas.microsoft.com/office/drawing/2014/main" id="{0C8A0FED-0239-4E07-810E-69E68676C2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2" y="1141"/>
              <a:ext cx="1157" cy="999"/>
            </a:xfrm>
            <a:prstGeom prst="triangle">
              <a:avLst>
                <a:gd name="adj" fmla="val 50000"/>
              </a:avLst>
            </a:prstGeom>
            <a:noFill/>
            <a:ln w="19050">
              <a:solidFill>
                <a:srgbClr val="FF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b="1" i="1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Freeform 9">
              <a:extLst>
                <a:ext uri="{FF2B5EF4-FFF2-40B4-BE49-F238E27FC236}">
                  <a16:creationId xmlns="" xmlns:a16="http://schemas.microsoft.com/office/drawing/2014/main" id="{E2C032EF-BAB8-47A6-9805-701194C45F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5" y="1814"/>
              <a:ext cx="582" cy="333"/>
            </a:xfrm>
            <a:custGeom>
              <a:gdLst>
                <a:gd name="T0" fmla="*/ 660 w 660"/>
                <a:gd name="T1" fmla="*/ 0 h 378"/>
                <a:gd name="T2" fmla="*/ 651 w 660"/>
                <a:gd name="T3" fmla="*/ 12 h 378"/>
                <a:gd name="T4" fmla="*/ 0 w 660"/>
                <a:gd name="T5" fmla="*/ 378 h 3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60" h="378">
                  <a:moveTo>
                    <a:pt x="660" y="0"/>
                  </a:moveTo>
                  <a:lnTo>
                    <a:pt x="651" y="12"/>
                  </a:lnTo>
                  <a:lnTo>
                    <a:pt x="0" y="378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Freeform 10">
              <a:extLst>
                <a:ext uri="{FF2B5EF4-FFF2-40B4-BE49-F238E27FC236}">
                  <a16:creationId xmlns="" xmlns:a16="http://schemas.microsoft.com/office/drawing/2014/main" id="{D1010838-7605-4584-8A79-D693197C29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1" y="1822"/>
              <a:ext cx="600" cy="325"/>
            </a:xfrm>
            <a:custGeom>
              <a:gdLst>
                <a:gd name="T0" fmla="*/ 0 w 681"/>
                <a:gd name="T1" fmla="*/ 0 h 369"/>
                <a:gd name="T2" fmla="*/ 681 w 681"/>
                <a:gd name="T3" fmla="*/ 369 h 369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1" h="369">
                  <a:moveTo>
                    <a:pt x="0" y="0"/>
                  </a:moveTo>
                  <a:lnTo>
                    <a:pt x="681" y="369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Freeform 11">
              <a:extLst>
                <a:ext uri="{FF2B5EF4-FFF2-40B4-BE49-F238E27FC236}">
                  <a16:creationId xmlns="" xmlns:a16="http://schemas.microsoft.com/office/drawing/2014/main" id="{B6DFA9B1-8144-4F57-99FB-272A87A7EF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1" y="1135"/>
              <a:ext cx="8" cy="687"/>
            </a:xfrm>
            <a:custGeom>
              <a:gdLst>
                <a:gd name="T0" fmla="*/ 0 w 9"/>
                <a:gd name="T1" fmla="*/ 780 h 780"/>
                <a:gd name="T2" fmla="*/ 9 w 9"/>
                <a:gd name="T3" fmla="*/ 0 h 780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780">
                  <a:moveTo>
                    <a:pt x="0" y="780"/>
                  </a:moveTo>
                  <a:lnTo>
                    <a:pt x="9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Text Box 12">
              <a:extLst>
                <a:ext uri="{FF2B5EF4-FFF2-40B4-BE49-F238E27FC236}">
                  <a16:creationId xmlns="" xmlns:a16="http://schemas.microsoft.com/office/drawing/2014/main" id="{085CD291-B203-401F-BCDB-87A876A2B3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77" y="845"/>
              <a:ext cx="47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A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 Box 13">
              <a:extLst>
                <a:ext uri="{FF2B5EF4-FFF2-40B4-BE49-F238E27FC236}">
                  <a16:creationId xmlns="" xmlns:a16="http://schemas.microsoft.com/office/drawing/2014/main" id="{3B38FE9C-21E4-41F2-855F-CC0DA71646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96" y="2054"/>
              <a:ext cx="47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B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Text Box 14">
              <a:extLst>
                <a:ext uri="{FF2B5EF4-FFF2-40B4-BE49-F238E27FC236}">
                  <a16:creationId xmlns="" xmlns:a16="http://schemas.microsoft.com/office/drawing/2014/main" id="{E63BD9CC-518F-47C3-BC5D-D9CCD6A8DD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55" y="2074"/>
              <a:ext cx="26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C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Text Box 15">
              <a:extLst>
                <a:ext uri="{FF2B5EF4-FFF2-40B4-BE49-F238E27FC236}">
                  <a16:creationId xmlns="" xmlns:a16="http://schemas.microsoft.com/office/drawing/2014/main" id="{CBD75E8C-7D05-4644-8A98-99BD22F2E8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1797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O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8" name="Text Box 15">
            <a:extLst>
              <a:ext uri="{FF2B5EF4-FFF2-40B4-BE49-F238E27FC236}">
                <a16:creationId xmlns="" xmlns:a16="http://schemas.microsoft.com/office/drawing/2014/main" id="{5B440388-F024-47D4-8CF2-97F7F5F1E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3761" y="859230"/>
            <a:ext cx="1223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⌒    ⌒</a:t>
            </a:r>
            <a:endParaRPr lang="en-US" altLang="zh-CN" sz="2400" b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0" name="组合 33">
            <a:extLst>
              <a:ext uri="{FF2B5EF4-FFF2-40B4-BE49-F238E27FC236}">
                <a16:creationId xmlns="" xmlns:a16="http://schemas.microsoft.com/office/drawing/2014/main" id="{DCDA58CB-D2FC-4051-A429-64A46CA83A84}"/>
              </a:ext>
            </a:extLst>
          </p:cNvPr>
          <p:cNvGrpSpPr/>
          <p:nvPr/>
        </p:nvGrpSpPr>
        <p:grpSpPr>
          <a:xfrm>
            <a:off x="1602023" y="2196573"/>
            <a:ext cx="2066925" cy="658812"/>
            <a:chOff x="3563688" y="2140677"/>
            <a:chExt cx="2067935" cy="657427"/>
          </a:xfrm>
        </p:grpSpPr>
        <p:sp>
          <p:nvSpPr>
            <p:cNvPr id="21" name="TextBox 31">
              <a:extLst>
                <a:ext uri="{FF2B5EF4-FFF2-40B4-BE49-F238E27FC236}">
                  <a16:creationId xmlns="" xmlns:a16="http://schemas.microsoft.com/office/drawing/2014/main" id="{43010B34-77F3-47B2-A0A6-23A448DAE6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63688" y="2276872"/>
              <a:ext cx="2067935" cy="521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</a:rPr>
                <a:t>∵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AB=CD</a:t>
              </a:r>
              <a:r>
                <a:rPr lang="zh-CN" altLang="en-US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，</a:t>
              </a:r>
            </a:p>
          </p:txBody>
        </p:sp>
        <p:sp>
          <p:nvSpPr>
            <p:cNvPr id="22" name="Text Box 15">
              <a:extLst>
                <a:ext uri="{FF2B5EF4-FFF2-40B4-BE49-F238E27FC236}">
                  <a16:creationId xmlns="" xmlns:a16="http://schemas.microsoft.com/office/drawing/2014/main" id="{1EF18C15-A077-42C0-ABFF-874B58CE74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5405" y="2140677"/>
              <a:ext cx="1404240" cy="521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⌒    ⌒</a:t>
              </a:r>
            </a:p>
          </p:txBody>
        </p:sp>
      </p:grp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1BA5850E-472A-4CFF-887F-5BB99EE5D024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26318028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4">
            <a:extLst>
              <a:ext uri="{FF2B5EF4-FFF2-40B4-BE49-F238E27FC236}">
                <a16:creationId xmlns="" xmlns:a16="http://schemas.microsoft.com/office/drawing/2014/main" id="{AA989D5C-1AB0-4BE7-835C-C0D13B6BE1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444" y="1017820"/>
            <a:ext cx="11949112" cy="656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如果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AB=CD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OE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OF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于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OE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OF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相等吗？为什么？</a:t>
            </a:r>
          </a:p>
        </p:txBody>
      </p:sp>
      <p:grpSp>
        <p:nvGrpSpPr>
          <p:cNvPr id="3" name="Group 28">
            <a:extLst>
              <a:ext uri="{FF2B5EF4-FFF2-40B4-BE49-F238E27FC236}">
                <a16:creationId xmlns="" xmlns:a16="http://schemas.microsoft.com/office/drawing/2014/main" id="{682677F2-BE70-422E-875F-E8D11E152806}"/>
              </a:ext>
            </a:extLst>
          </p:cNvPr>
          <p:cNvGrpSpPr/>
          <p:nvPr/>
        </p:nvGrpSpPr>
        <p:grpSpPr>
          <a:xfrm>
            <a:off x="8044944" y="2151063"/>
            <a:ext cx="3276600" cy="2754312"/>
            <a:chExt cx="2064" cy="1735"/>
          </a:xfrm>
        </p:grpSpPr>
        <p:sp>
          <p:nvSpPr>
            <p:cNvPr id="4" name="Oval 6">
              <a:extLst>
                <a:ext uri="{FF2B5EF4-FFF2-40B4-BE49-F238E27FC236}">
                  <a16:creationId xmlns="" xmlns:a16="http://schemas.microsoft.com/office/drawing/2014/main" id="{17508B89-0667-408C-BC2D-8EA879C1B3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1" y="0"/>
              <a:ext cx="1543" cy="1543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zh-CN" sz="2800" b="1">
                  <a:solidFill>
                    <a:schemeClr val="tx2">
                      <a:lumMod val="95000"/>
                      <a:lumOff val="5000"/>
                    </a:schemeClr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·</a:t>
              </a:r>
            </a:p>
          </p:txBody>
        </p:sp>
        <p:grpSp>
          <p:nvGrpSpPr>
            <p:cNvPr id="5" name="Group 12">
              <a:extLst>
                <a:ext uri="{FF2B5EF4-FFF2-40B4-BE49-F238E27FC236}">
                  <a16:creationId xmlns="" xmlns:a16="http://schemas.microsoft.com/office/drawing/2014/main" id="{08B68DD5-5528-4E16-959B-68151689CEB6}"/>
                </a:ext>
              </a:extLst>
            </p:cNvPr>
            <p:cNvGrpSpPr/>
            <p:nvPr/>
          </p:nvGrpSpPr>
          <p:grpSpPr>
            <a:xfrm>
              <a:off x="266" y="321"/>
              <a:ext cx="1321" cy="458"/>
              <a:chExt cx="1321" cy="458"/>
            </a:xfrm>
          </p:grpSpPr>
          <p:sp>
            <p:nvSpPr>
              <p:cNvPr id="19" name="Line 7">
                <a:extLst>
                  <a:ext uri="{FF2B5EF4-FFF2-40B4-BE49-F238E27FC236}">
                    <a16:creationId xmlns="" xmlns:a16="http://schemas.microsoft.com/office/drawing/2014/main" id="{5D0EF805-A831-414F-B359-E206860FB0E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" y="0"/>
                <a:ext cx="1315" cy="91"/>
              </a:xfrm>
              <a:prstGeom prst="line">
                <a:avLst/>
              </a:prstGeom>
              <a:noFill/>
              <a:ln w="25400">
                <a:solidFill>
                  <a:schemeClr val="accent2">
                    <a:lumMod val="75000"/>
                  </a:schemeClr>
                </a:solidFill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20" name="Line 8">
                <a:extLst>
                  <a:ext uri="{FF2B5EF4-FFF2-40B4-BE49-F238E27FC236}">
                    <a16:creationId xmlns="" xmlns:a16="http://schemas.microsoft.com/office/drawing/2014/main" id="{389B71FC-45E3-4FFE-BA24-D332C37162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35" y="49"/>
                <a:ext cx="45" cy="409"/>
              </a:xfrm>
              <a:prstGeom prst="line">
                <a:avLst/>
              </a:prstGeom>
              <a:noFill/>
              <a:ln w="25400">
                <a:solidFill>
                  <a:schemeClr val="accent2">
                    <a:lumMod val="75000"/>
                  </a:schemeClr>
                </a:solidFill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21" name="Line 9">
                <a:extLst>
                  <a:ext uri="{FF2B5EF4-FFF2-40B4-BE49-F238E27FC236}">
                    <a16:creationId xmlns="" xmlns:a16="http://schemas.microsoft.com/office/drawing/2014/main" id="{0FECD342-30BD-404F-8497-7C8C6880201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95"/>
                <a:ext cx="680" cy="363"/>
              </a:xfrm>
              <a:prstGeom prst="line">
                <a:avLst/>
              </a:prstGeom>
              <a:noFill/>
              <a:ln w="25400">
                <a:solidFill>
                  <a:schemeClr val="accent2">
                    <a:lumMod val="75000"/>
                  </a:schemeClr>
                </a:solidFill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22" name="Line 10">
                <a:extLst>
                  <a:ext uri="{FF2B5EF4-FFF2-40B4-BE49-F238E27FC236}">
                    <a16:creationId xmlns="" xmlns:a16="http://schemas.microsoft.com/office/drawing/2014/main" id="{D71B5C63-B49B-4AB5-AB03-F47EF0C0EE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86" y="4"/>
                <a:ext cx="635" cy="454"/>
              </a:xfrm>
              <a:prstGeom prst="line">
                <a:avLst/>
              </a:prstGeom>
              <a:noFill/>
              <a:ln w="25400">
                <a:solidFill>
                  <a:schemeClr val="accent2">
                    <a:lumMod val="75000"/>
                  </a:schemeClr>
                </a:solidFill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23" name="Freeform 11">
                <a:extLst>
                  <a:ext uri="{FF2B5EF4-FFF2-40B4-BE49-F238E27FC236}">
                    <a16:creationId xmlns="" xmlns:a16="http://schemas.microsoft.com/office/drawing/2014/main" id="{0F9EF166-A33E-43D0-BF9B-724F97B7DC9A}"/>
                  </a:ext>
                </a:extLst>
              </p:cNvPr>
              <p:cNvSpPr/>
              <p:nvPr/>
            </p:nvSpPr>
            <p:spPr bwMode="auto">
              <a:xfrm rot="-5700000">
                <a:off x="633" y="31"/>
                <a:ext cx="45" cy="46"/>
              </a:xfrm>
              <a:custGeom>
                <a:gdLst>
                  <a:gd name="T0" fmla="*/ 0 w 408"/>
                  <a:gd name="T1" fmla="*/ 0 h 363"/>
                  <a:gd name="T2" fmla="*/ 0 w 408"/>
                  <a:gd name="T3" fmla="*/ 0 h 363"/>
                  <a:gd name="T4" fmla="*/ 0 w 408"/>
                  <a:gd name="T5" fmla="*/ 0 h 363"/>
                  <a:gd name="T6" fmla="*/ 0 60000 65536"/>
                  <a:gd name="T7" fmla="*/ 0 60000 65536"/>
                  <a:gd name="T8" fmla="*/ 0 60000 65536"/>
                  <a:gd name="T9" fmla="*/ 0 w 408"/>
                  <a:gd name="T10" fmla="*/ 0 h 363"/>
                  <a:gd name="T11" fmla="*/ 408 w 408"/>
                  <a:gd name="T12" fmla="*/ 363 h 363"/>
                </a:gdLst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08" h="363">
                    <a:moveTo>
                      <a:pt x="0" y="0"/>
                    </a:moveTo>
                    <a:lnTo>
                      <a:pt x="0" y="363"/>
                    </a:lnTo>
                    <a:lnTo>
                      <a:pt x="408" y="363"/>
                    </a:lnTo>
                  </a:path>
                </a:pathLst>
              </a:custGeom>
              <a:noFill/>
              <a:ln w="25400" cmpd="sng">
                <a:solidFill>
                  <a:schemeClr val="accent2">
                    <a:lumMod val="75000"/>
                  </a:schemeClr>
                </a:solidFill>
                <a:miter lim="800000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2800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</p:grpSp>
        <p:grpSp>
          <p:nvGrpSpPr>
            <p:cNvPr id="6" name="Group 20">
              <a:extLst>
                <a:ext uri="{FF2B5EF4-FFF2-40B4-BE49-F238E27FC236}">
                  <a16:creationId xmlns="" xmlns:a16="http://schemas.microsoft.com/office/drawing/2014/main" id="{A55B9BC5-5593-4626-9C40-30FE1F80252A}"/>
                </a:ext>
              </a:extLst>
            </p:cNvPr>
            <p:cNvGrpSpPr/>
            <p:nvPr/>
          </p:nvGrpSpPr>
          <p:grpSpPr>
            <a:xfrm>
              <a:off x="539" y="638"/>
              <a:ext cx="1176" cy="787"/>
              <a:chExt cx="1176" cy="787"/>
            </a:xfrm>
          </p:grpSpPr>
          <p:sp>
            <p:nvSpPr>
              <p:cNvPr id="14" name="Freeform 14">
                <a:extLst>
                  <a:ext uri="{FF2B5EF4-FFF2-40B4-BE49-F238E27FC236}">
                    <a16:creationId xmlns="" xmlns:a16="http://schemas.microsoft.com/office/drawing/2014/main" id="{CCB07378-BF05-4CC3-9DD5-73D367831A77}"/>
                  </a:ext>
                </a:extLst>
              </p:cNvPr>
              <p:cNvSpPr/>
              <p:nvPr/>
            </p:nvSpPr>
            <p:spPr bwMode="auto">
              <a:xfrm>
                <a:off x="3" y="228"/>
                <a:ext cx="1173" cy="559"/>
              </a:xfrm>
              <a:custGeom>
                <a:gdLst>
                  <a:gd name="T0" fmla="*/ 1173 w 1173"/>
                  <a:gd name="T1" fmla="*/ 0 h 559"/>
                  <a:gd name="T2" fmla="*/ 0 w 1173"/>
                  <a:gd name="T3" fmla="*/ 559 h 559"/>
                  <a:gd name="T4" fmla="*/ 0 60000 65536"/>
                  <a:gd name="T5" fmla="*/ 0 60000 65536"/>
                  <a:gd name="T6" fmla="*/ 0 w 1173"/>
                  <a:gd name="T7" fmla="*/ 0 h 559"/>
                  <a:gd name="T8" fmla="*/ 1173 w 1173"/>
                  <a:gd name="T9" fmla="*/ 559 h 559"/>
                </a:gdLst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173" h="559">
                    <a:moveTo>
                      <a:pt x="1173" y="0"/>
                    </a:moveTo>
                    <a:lnTo>
                      <a:pt x="0" y="559"/>
                    </a:lnTo>
                  </a:path>
                </a:pathLst>
              </a:custGeom>
              <a:noFill/>
              <a:ln w="25400" cmpd="sng">
                <a:solidFill>
                  <a:schemeClr val="accent2">
                    <a:lumMod val="75000"/>
                  </a:schemeClr>
                </a:solidFill>
                <a:miter lim="800000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2800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15" name="Line 15">
                <a:extLst>
                  <a:ext uri="{FF2B5EF4-FFF2-40B4-BE49-F238E27FC236}">
                    <a16:creationId xmlns="" xmlns:a16="http://schemas.microsoft.com/office/drawing/2014/main" id="{43AAFB1B-1756-41E4-BAB7-3847BFBBE6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9493632">
                <a:off x="485" y="116"/>
                <a:ext cx="45" cy="409"/>
              </a:xfrm>
              <a:prstGeom prst="line">
                <a:avLst/>
              </a:prstGeom>
              <a:noFill/>
              <a:ln w="25400">
                <a:solidFill>
                  <a:schemeClr val="accent2">
                    <a:lumMod val="75000"/>
                  </a:schemeClr>
                </a:solidFill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16" name="Line 16">
                <a:extLst>
                  <a:ext uri="{FF2B5EF4-FFF2-40B4-BE49-F238E27FC236}">
                    <a16:creationId xmlns="" xmlns:a16="http://schemas.microsoft.com/office/drawing/2014/main" id="{765073AF-9592-4EB0-AA56-C9EC80CCDD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9493632">
                <a:off x="455" y="0"/>
                <a:ext cx="680" cy="363"/>
              </a:xfrm>
              <a:prstGeom prst="line">
                <a:avLst/>
              </a:prstGeom>
              <a:noFill/>
              <a:ln w="25400">
                <a:solidFill>
                  <a:schemeClr val="accent2">
                    <a:lumMod val="75000"/>
                  </a:schemeClr>
                </a:solidFill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17" name="Freeform 17">
                <a:extLst>
                  <a:ext uri="{FF2B5EF4-FFF2-40B4-BE49-F238E27FC236}">
                    <a16:creationId xmlns="" xmlns:a16="http://schemas.microsoft.com/office/drawing/2014/main" id="{88E1360C-526E-4B3E-85CA-117C9BED3BBA}"/>
                  </a:ext>
                </a:extLst>
              </p:cNvPr>
              <p:cNvSpPr/>
              <p:nvPr/>
            </p:nvSpPr>
            <p:spPr bwMode="auto">
              <a:xfrm>
                <a:off x="0" y="142"/>
                <a:ext cx="406" cy="642"/>
              </a:xfrm>
              <a:custGeom>
                <a:gdLst>
                  <a:gd name="T0" fmla="*/ 406 w 406"/>
                  <a:gd name="T1" fmla="*/ 0 h 642"/>
                  <a:gd name="T2" fmla="*/ 0 w 406"/>
                  <a:gd name="T3" fmla="*/ 642 h 642"/>
                  <a:gd name="T4" fmla="*/ 0 60000 65536"/>
                  <a:gd name="T5" fmla="*/ 0 60000 65536"/>
                  <a:gd name="T6" fmla="*/ 0 w 406"/>
                  <a:gd name="T7" fmla="*/ 0 h 642"/>
                  <a:gd name="T8" fmla="*/ 406 w 406"/>
                  <a:gd name="T9" fmla="*/ 642 h 642"/>
                </a:gdLst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06" h="642">
                    <a:moveTo>
                      <a:pt x="406" y="0"/>
                    </a:moveTo>
                    <a:lnTo>
                      <a:pt x="0" y="642"/>
                    </a:lnTo>
                  </a:path>
                </a:pathLst>
              </a:custGeom>
              <a:noFill/>
              <a:ln w="25400" cmpd="sng">
                <a:solidFill>
                  <a:schemeClr val="accent2">
                    <a:lumMod val="75000"/>
                  </a:schemeClr>
                </a:solidFill>
                <a:miter lim="800000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2800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18" name="Freeform 18">
                <a:extLst>
                  <a:ext uri="{FF2B5EF4-FFF2-40B4-BE49-F238E27FC236}">
                    <a16:creationId xmlns="" xmlns:a16="http://schemas.microsoft.com/office/drawing/2014/main" id="{991B719C-B135-4512-BC52-776FA3C41031}"/>
                  </a:ext>
                </a:extLst>
              </p:cNvPr>
              <p:cNvSpPr/>
              <p:nvPr/>
            </p:nvSpPr>
            <p:spPr bwMode="auto">
              <a:xfrm rot="9600000">
                <a:off x="594" y="429"/>
                <a:ext cx="45" cy="46"/>
              </a:xfrm>
              <a:custGeom>
                <a:gdLst>
                  <a:gd name="T0" fmla="*/ 0 w 408"/>
                  <a:gd name="T1" fmla="*/ 0 h 363"/>
                  <a:gd name="T2" fmla="*/ 0 w 408"/>
                  <a:gd name="T3" fmla="*/ 0 h 363"/>
                  <a:gd name="T4" fmla="*/ 0 w 408"/>
                  <a:gd name="T5" fmla="*/ 0 h 363"/>
                  <a:gd name="T6" fmla="*/ 0 60000 65536"/>
                  <a:gd name="T7" fmla="*/ 0 60000 65536"/>
                  <a:gd name="T8" fmla="*/ 0 60000 65536"/>
                  <a:gd name="T9" fmla="*/ 0 w 408"/>
                  <a:gd name="T10" fmla="*/ 0 h 363"/>
                  <a:gd name="T11" fmla="*/ 408 w 408"/>
                  <a:gd name="T12" fmla="*/ 363 h 363"/>
                </a:gdLst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08" h="363">
                    <a:moveTo>
                      <a:pt x="0" y="0"/>
                    </a:moveTo>
                    <a:lnTo>
                      <a:pt x="0" y="363"/>
                    </a:lnTo>
                    <a:lnTo>
                      <a:pt x="408" y="363"/>
                    </a:lnTo>
                  </a:path>
                </a:pathLst>
              </a:custGeom>
              <a:noFill/>
              <a:ln w="25400" cmpd="sng">
                <a:solidFill>
                  <a:schemeClr val="accent2">
                    <a:lumMod val="75000"/>
                  </a:schemeClr>
                </a:solidFill>
                <a:miter lim="800000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2800">
                  <a:solidFill>
                    <a:schemeClr val="tx2">
                      <a:lumMod val="95000"/>
                      <a:lumOff val="5000"/>
                    </a:schemeClr>
                  </a:solidFill>
                </a:endParaRPr>
              </a:p>
            </p:txBody>
          </p:sp>
        </p:grpSp>
        <p:sp>
          <p:nvSpPr>
            <p:cNvPr id="7" name="Text Box 21">
              <a:extLst>
                <a:ext uri="{FF2B5EF4-FFF2-40B4-BE49-F238E27FC236}">
                  <a16:creationId xmlns="" xmlns:a16="http://schemas.microsoft.com/office/drawing/2014/main" id="{A810C411-85EA-40C2-A116-9870A9876DE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2" y="1406"/>
              <a:ext cx="295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 i="1">
                  <a:solidFill>
                    <a:srgbClr val="0D0D0D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</a:p>
          </p:txBody>
        </p:sp>
        <p:sp>
          <p:nvSpPr>
            <p:cNvPr id="8" name="Text Box 22">
              <a:extLst>
                <a:ext uri="{FF2B5EF4-FFF2-40B4-BE49-F238E27FC236}">
                  <a16:creationId xmlns="" xmlns:a16="http://schemas.microsoft.com/office/drawing/2014/main" id="{3025FA60-21BE-42DA-A0B4-83BCFEFC75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26"/>
              <a:ext cx="295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 i="1">
                  <a:solidFill>
                    <a:srgbClr val="0D0D0D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9" name="Text Box 23">
              <a:extLst>
                <a:ext uri="{FF2B5EF4-FFF2-40B4-BE49-F238E27FC236}">
                  <a16:creationId xmlns="" xmlns:a16="http://schemas.microsoft.com/office/drawing/2014/main" id="{F4E7AC0D-9EA9-4340-A7B9-BF2287D56C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7" y="181"/>
              <a:ext cx="295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 i="1">
                  <a:solidFill>
                    <a:srgbClr val="0D0D0D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10" name="Text Box 24">
              <a:extLst>
                <a:ext uri="{FF2B5EF4-FFF2-40B4-BE49-F238E27FC236}">
                  <a16:creationId xmlns="" xmlns:a16="http://schemas.microsoft.com/office/drawing/2014/main" id="{2B53BDEA-D3C1-4031-B150-7F7459C46B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69" y="771"/>
              <a:ext cx="295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 i="1">
                  <a:solidFill>
                    <a:srgbClr val="0D0D0D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</a:p>
          </p:txBody>
        </p:sp>
        <p:sp>
          <p:nvSpPr>
            <p:cNvPr id="11" name="Text Box 25">
              <a:extLst>
                <a:ext uri="{FF2B5EF4-FFF2-40B4-BE49-F238E27FC236}">
                  <a16:creationId xmlns="" xmlns:a16="http://schemas.microsoft.com/office/drawing/2014/main" id="{58E7581C-DF9E-4D67-A66D-0B4B26B829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71" y="136"/>
              <a:ext cx="295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 i="1">
                  <a:solidFill>
                    <a:srgbClr val="0D0D0D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</a:p>
          </p:txBody>
        </p:sp>
        <p:sp>
          <p:nvSpPr>
            <p:cNvPr id="12" name="Text Box 26">
              <a:extLst>
                <a:ext uri="{FF2B5EF4-FFF2-40B4-BE49-F238E27FC236}">
                  <a16:creationId xmlns="" xmlns:a16="http://schemas.microsoft.com/office/drawing/2014/main" id="{84A64AC6-0194-4BE7-9695-BDBA3806E6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88" y="1134"/>
              <a:ext cx="295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 i="1">
                  <a:solidFill>
                    <a:srgbClr val="0D0D0D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F</a:t>
              </a:r>
            </a:p>
          </p:txBody>
        </p:sp>
        <p:sp>
          <p:nvSpPr>
            <p:cNvPr id="13" name="Text Box 27">
              <a:extLst>
                <a:ext uri="{FF2B5EF4-FFF2-40B4-BE49-F238E27FC236}">
                  <a16:creationId xmlns="" xmlns:a16="http://schemas.microsoft.com/office/drawing/2014/main" id="{C363DCBB-E0BC-4C0C-8ED1-909CD473ED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0" y="721"/>
              <a:ext cx="295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 i="1">
                  <a:solidFill>
                    <a:srgbClr val="0D0D0D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</a:p>
          </p:txBody>
        </p:sp>
      </p:grpSp>
      <p:graphicFrame>
        <p:nvGraphicFramePr>
          <p:cNvPr id="24" name="Object 53">
            <a:extLst>
              <a:ext uri="{FF2B5EF4-FFF2-40B4-BE49-F238E27FC236}">
                <a16:creationId xmlns="" xmlns:a16="http://schemas.microsoft.com/office/drawing/2014/main" id="{7CB45B9B-D339-435C-B6C1-87F406DE1D3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6757714"/>
              </p:ext>
            </p:extLst>
          </p:nvPr>
        </p:nvGraphicFramePr>
        <p:xfrm>
          <a:off x="502930" y="2626054"/>
          <a:ext cx="6192838" cy="2790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2678537" imgH="1269449" progId="Equation.DSMT4">
                  <p:embed/>
                </p:oleObj>
              </mc:Choice>
              <mc:Fallback>
                <p:oleObj r:id="rId2" imgW="2678537" imgH="1269449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02930" y="2626054"/>
                        <a:ext cx="6192838" cy="2790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Box 45">
            <a:extLst>
              <a:ext uri="{FF2B5EF4-FFF2-40B4-BE49-F238E27FC236}">
                <a16:creationId xmlns="" xmlns:a16="http://schemas.microsoft.com/office/drawing/2014/main" id="{562BB3E1-7C28-47B9-9D1A-C3BE1EA31E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780" y="1878340"/>
            <a:ext cx="21717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OE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OF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26" name="TextBox 46">
            <a:extLst>
              <a:ext uri="{FF2B5EF4-FFF2-40B4-BE49-F238E27FC236}">
                <a16:creationId xmlns="" xmlns:a16="http://schemas.microsoft.com/office/drawing/2014/main" id="{9F484AB0-4980-4E36-95BC-F548C954CA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0669" y="1889453"/>
            <a:ext cx="198002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理由如下：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682CB6DF-E7D4-4247-809C-A9B3ADA8A2C2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  <p:extLst>
      <p:ext uri="{BB962C8B-B14F-4D97-AF65-F5344CB8AC3E}">
        <p14:creationId xmlns:p14="http://schemas.microsoft.com/office/powerpoint/2010/main" val="39425083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7105" name="组合 21">
            <a:extLst>
              <a:ext uri="{FF2B5EF4-FFF2-40B4-BE49-F238E27FC236}">
                <a16:creationId xmlns="" xmlns:a16="http://schemas.microsoft.com/office/drawing/2014/main" id="{130B2A53-B51F-46E8-A1EF-95E465323BA5}"/>
              </a:ext>
            </a:extLst>
          </p:cNvPr>
          <p:cNvGrpSpPr/>
          <p:nvPr/>
        </p:nvGrpSpPr>
        <p:grpSpPr>
          <a:xfrm>
            <a:off x="274015" y="919768"/>
            <a:ext cx="7993062" cy="3798302"/>
            <a:chOff x="-956325" y="970619"/>
            <a:chExt cx="7993062" cy="3799423"/>
          </a:xfrm>
        </p:grpSpPr>
        <p:sp>
          <p:nvSpPr>
            <p:cNvPr id="47106" name="Rectangle 18">
              <a:extLst>
                <a:ext uri="{FF2B5EF4-FFF2-40B4-BE49-F238E27FC236}">
                  <a16:creationId xmlns="" xmlns:a16="http://schemas.microsoft.com/office/drawing/2014/main" id="{8A1257B6-812A-43FB-97C1-1728EA7BED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956325" y="970619"/>
              <a:ext cx="7993062" cy="2891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indent="76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>
                <a:lnSpc>
                  <a:spcPct val="13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1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．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如果两个圆心角相等，那么       （  ）</a:t>
              </a:r>
            </a:p>
            <a:p>
              <a:pPr eaLnBrk="0" hangingPunct="0">
                <a:lnSpc>
                  <a:spcPct val="13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．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这两个圆心角所对的弦相等</a:t>
              </a:r>
              <a:endParaRPr lang="en-US" altLang="zh-CN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eaLnBrk="0" hangingPunct="0">
                <a:lnSpc>
                  <a:spcPct val="13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．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这两个圆心角所对的弧相等</a:t>
              </a:r>
            </a:p>
            <a:p>
              <a:pPr eaLnBrk="0" hangingPunct="0">
                <a:lnSpc>
                  <a:spcPct val="13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r>
                <a:rPr lang="zh-CN" altLang="en-US" sz="2800" b="1">
                  <a:latin typeface="Times New Roman" panose="02020603050405020304" pitchFamily="18" charset="0"/>
                  <a:ea typeface="黑体" panose="02010609060101010101" pitchFamily="49" charset="-122"/>
                </a:rPr>
                <a:t>．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这两个圆心角所对的弦的弦心距相等</a:t>
              </a:r>
              <a:endParaRPr lang="en-US" altLang="zh-CN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eaLnBrk="0" hangingPunct="0">
                <a:lnSpc>
                  <a:spcPct val="13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．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以上说法都不对</a:t>
              </a:r>
            </a:p>
          </p:txBody>
        </p:sp>
        <p:sp>
          <p:nvSpPr>
            <p:cNvPr id="47107" name="TextBox 6">
              <a:extLst>
                <a:ext uri="{FF2B5EF4-FFF2-40B4-BE49-F238E27FC236}">
                  <a16:creationId xmlns="" xmlns:a16="http://schemas.microsoft.com/office/drawing/2014/main" id="{2FEB44FB-3004-43CA-BCAD-2A01890838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956325" y="3815653"/>
              <a:ext cx="7635424" cy="9543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r>
                <a:rPr lang="zh-CN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弦长等于半径的弦所对的圆心角等于</a:t>
              </a:r>
              <a:r>
                <a:rPr lang="en-US" altLang="zh-CN" sz="2800" u="sng">
                  <a:latin typeface="黑体" panose="02010609060101010101" pitchFamily="49" charset="-122"/>
                  <a:ea typeface="黑体" panose="02010609060101010101" pitchFamily="49" charset="-122"/>
                </a:rPr>
                <a:t>    </a:t>
              </a:r>
              <a:r>
                <a:rPr lang="zh-CN" altLang="zh-CN" sz="2800" u="sng">
                  <a:latin typeface="黑体" panose="02010609060101010101" pitchFamily="49" charset="-122"/>
                  <a:ea typeface="黑体" panose="02010609060101010101" pitchFamily="49" charset="-122"/>
                </a:rPr>
                <a:t>　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. </a:t>
              </a:r>
            </a:p>
            <a:p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7420" name="TextBox 22">
            <a:extLst>
              <a:ext uri="{FF2B5EF4-FFF2-40B4-BE49-F238E27FC236}">
                <a16:creationId xmlns="" xmlns:a16="http://schemas.microsoft.com/office/drawing/2014/main" id="{0FC027C3-A5B6-45DB-9EBA-13369997C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9395" y="987852"/>
            <a:ext cx="4443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17421" name="TextBox 23">
            <a:extLst>
              <a:ext uri="{FF2B5EF4-FFF2-40B4-BE49-F238E27FC236}">
                <a16:creationId xmlns="" xmlns:a16="http://schemas.microsoft.com/office/drawing/2014/main" id="{2F70B6B8-C6C3-406E-AF1C-474F16F88A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2330" y="3754108"/>
            <a:ext cx="98583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60 °</a:t>
            </a:r>
          </a:p>
        </p:txBody>
      </p:sp>
      <p:grpSp>
        <p:nvGrpSpPr>
          <p:cNvPr id="47111" name="组合 31">
            <a:extLst>
              <a:ext uri="{FF2B5EF4-FFF2-40B4-BE49-F238E27FC236}">
                <a16:creationId xmlns="" xmlns:a16="http://schemas.microsoft.com/office/drawing/2014/main" id="{9F5E704B-5649-46F8-B34A-B1AA729896B1}"/>
              </a:ext>
            </a:extLst>
          </p:cNvPr>
          <p:cNvGrpSpPr/>
          <p:nvPr/>
        </p:nvGrpSpPr>
        <p:grpSpPr>
          <a:xfrm>
            <a:off x="283054" y="4293998"/>
            <a:ext cx="11573586" cy="803288"/>
            <a:chOff x="467544" y="-111276"/>
            <a:chExt cx="11586435" cy="802704"/>
          </a:xfrm>
        </p:grpSpPr>
        <p:sp>
          <p:nvSpPr>
            <p:cNvPr id="47112" name="TextBox 29">
              <a:extLst>
                <a:ext uri="{FF2B5EF4-FFF2-40B4-BE49-F238E27FC236}">
                  <a16:creationId xmlns="" xmlns:a16="http://schemas.microsoft.com/office/drawing/2014/main" id="{269C403D-68F3-44B6-9A16-2FD9C44BC8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7544" y="-46699"/>
              <a:ext cx="11586435" cy="738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3.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在同圆中，圆心角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∠</a:t>
              </a:r>
              <a:r>
                <a:rPr lang="en-US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AOB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=2∠</a:t>
              </a:r>
              <a:r>
                <a:rPr lang="en-US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COD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,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则</a:t>
              </a:r>
              <a:r>
                <a:rPr lang="en-US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与</a:t>
              </a:r>
              <a:r>
                <a:rPr lang="en-US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CD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的关系是（   ）</a:t>
              </a:r>
            </a:p>
          </p:txBody>
        </p:sp>
        <p:sp>
          <p:nvSpPr>
            <p:cNvPr id="47113" name="Text Box 15">
              <a:extLst>
                <a:ext uri="{FF2B5EF4-FFF2-40B4-BE49-F238E27FC236}">
                  <a16:creationId xmlns="" xmlns:a16="http://schemas.microsoft.com/office/drawing/2014/main" id="{F18DFB5E-CA61-4FDE-9576-D1898CC157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8418" y="-111276"/>
              <a:ext cx="1658278" cy="521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</a:rPr>
                <a:t>⌒    ⌒</a:t>
              </a:r>
            </a:p>
          </p:txBody>
        </p:sp>
      </p:grpSp>
      <p:sp>
        <p:nvSpPr>
          <p:cNvPr id="5131" name="TextBox 33">
            <a:extLst>
              <a:ext uri="{FF2B5EF4-FFF2-40B4-BE49-F238E27FC236}">
                <a16:creationId xmlns="" xmlns:a16="http://schemas.microsoft.com/office/drawing/2014/main" id="{07869631-8AC0-411C-9ACD-2C145AD35B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68408" y="4466344"/>
            <a:ext cx="4443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</a:p>
        </p:txBody>
      </p:sp>
      <p:grpSp>
        <p:nvGrpSpPr>
          <p:cNvPr id="47115" name="组合 19">
            <a:extLst>
              <a:ext uri="{FF2B5EF4-FFF2-40B4-BE49-F238E27FC236}">
                <a16:creationId xmlns="" xmlns:a16="http://schemas.microsoft.com/office/drawing/2014/main" id="{45B91B95-5441-4B3A-A0EF-46937664521F}"/>
              </a:ext>
            </a:extLst>
          </p:cNvPr>
          <p:cNvGrpSpPr/>
          <p:nvPr/>
        </p:nvGrpSpPr>
        <p:grpSpPr>
          <a:xfrm>
            <a:off x="623392" y="5058896"/>
            <a:ext cx="8232775" cy="760797"/>
            <a:chOff x="899592" y="3118279"/>
            <a:chExt cx="7699826" cy="762537"/>
          </a:xfrm>
        </p:grpSpPr>
        <p:grpSp>
          <p:nvGrpSpPr>
            <p:cNvPr id="47116" name="组合 9">
              <a:extLst>
                <a:ext uri="{FF2B5EF4-FFF2-40B4-BE49-F238E27FC236}">
                  <a16:creationId xmlns="" xmlns:a16="http://schemas.microsoft.com/office/drawing/2014/main" id="{582BD7E2-C349-4319-B55C-8D9F4B349191}"/>
                </a:ext>
              </a:extLst>
            </p:cNvPr>
            <p:cNvGrpSpPr/>
            <p:nvPr/>
          </p:nvGrpSpPr>
          <p:grpSpPr>
            <a:xfrm>
              <a:off x="899592" y="3178954"/>
              <a:ext cx="2142628" cy="701862"/>
              <a:chOff x="899592" y="3178954"/>
              <a:chExt cx="2142628" cy="701862"/>
            </a:xfrm>
          </p:grpSpPr>
          <p:sp>
            <p:nvSpPr>
              <p:cNvPr id="47117" name="TextBox 7">
                <a:extLst>
                  <a:ext uri="{FF2B5EF4-FFF2-40B4-BE49-F238E27FC236}">
                    <a16:creationId xmlns="" xmlns:a16="http://schemas.microsoft.com/office/drawing/2014/main" id="{77C05BD9-EC9A-40D9-9823-A21B7D9C108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99592" y="3356992"/>
                <a:ext cx="2142628" cy="5238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>
                    <a:latin typeface="Times New Roman" panose="02020603050405020304" pitchFamily="18" charset="0"/>
                  </a:rPr>
                  <a:t>A. </a:t>
                </a:r>
                <a:r>
                  <a:rPr lang="en-US" altLang="zh-CN" sz="2800" b="1" i="1">
                    <a:latin typeface="Times New Roman" panose="02020603050405020304" pitchFamily="18" charset="0"/>
                  </a:rPr>
                  <a:t>AB</a:t>
                </a:r>
                <a:r>
                  <a:rPr lang="en-US" altLang="zh-CN" sz="2800">
                    <a:latin typeface="Times New Roman" panose="02020603050405020304" pitchFamily="18" charset="0"/>
                  </a:rPr>
                  <a:t>=2</a:t>
                </a:r>
                <a:r>
                  <a:rPr lang="en-US" altLang="zh-CN" sz="2800" b="1" i="1">
                    <a:latin typeface="Times New Roman" panose="02020603050405020304" pitchFamily="18" charset="0"/>
                  </a:rPr>
                  <a:t>CD</a:t>
                </a:r>
                <a:r>
                  <a:rPr lang="en-US" altLang="zh-CN" sz="2800">
                    <a:latin typeface="Times New Roman" panose="02020603050405020304" pitchFamily="18" charset="0"/>
                  </a:rPr>
                  <a:t>  </a:t>
                </a:r>
                <a:endParaRPr lang="zh-CN" altLang="en-US" sz="2800"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7118" name="Text Box 15">
                <a:extLst>
                  <a:ext uri="{FF2B5EF4-FFF2-40B4-BE49-F238E27FC236}">
                    <a16:creationId xmlns="" xmlns:a16="http://schemas.microsoft.com/office/drawing/2014/main" id="{4B2704B7-8EF0-4E31-B1D0-4BBDB091C45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29812" y="3178954"/>
                <a:ext cx="1510762" cy="5238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anose="02020603050405020304" pitchFamily="18" charset="0"/>
                  </a:rPr>
                  <a:t>⌒     ⌒</a:t>
                </a:r>
              </a:p>
            </p:txBody>
          </p:sp>
        </p:grpSp>
        <p:grpSp>
          <p:nvGrpSpPr>
            <p:cNvPr id="47119" name="组合 10">
              <a:extLst>
                <a:ext uri="{FF2B5EF4-FFF2-40B4-BE49-F238E27FC236}">
                  <a16:creationId xmlns="" xmlns:a16="http://schemas.microsoft.com/office/drawing/2014/main" id="{93511D82-4F12-45B8-B026-1C6ABCA9131D}"/>
                </a:ext>
              </a:extLst>
            </p:cNvPr>
            <p:cNvGrpSpPr/>
            <p:nvPr/>
          </p:nvGrpSpPr>
          <p:grpSpPr>
            <a:xfrm>
              <a:off x="2843640" y="3131706"/>
              <a:ext cx="2215691" cy="691654"/>
              <a:chOff x="1018980" y="3178334"/>
              <a:chExt cx="2215691" cy="691654"/>
            </a:xfrm>
          </p:grpSpPr>
          <p:sp>
            <p:nvSpPr>
              <p:cNvPr id="47120" name="TextBox 11">
                <a:extLst>
                  <a:ext uri="{FF2B5EF4-FFF2-40B4-BE49-F238E27FC236}">
                    <a16:creationId xmlns="" xmlns:a16="http://schemas.microsoft.com/office/drawing/2014/main" id="{857729BB-A0F1-40A4-A59A-A3702B6542E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18980" y="3346164"/>
                <a:ext cx="2215691" cy="5238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>
                    <a:latin typeface="Times New Roman" panose="02020603050405020304" pitchFamily="18" charset="0"/>
                  </a:rPr>
                  <a:t>B. </a:t>
                </a:r>
                <a:r>
                  <a:rPr lang="en-US" altLang="zh-CN" sz="2800" b="1" i="1">
                    <a:latin typeface="Times New Roman" panose="02020603050405020304" pitchFamily="18" charset="0"/>
                  </a:rPr>
                  <a:t>AB</a:t>
                </a:r>
                <a:r>
                  <a:rPr lang="en-US" altLang="zh-CN" sz="2800" b="1">
                    <a:latin typeface="Times New Roman" panose="02020603050405020304" pitchFamily="18" charset="0"/>
                  </a:rPr>
                  <a:t>&gt;</a:t>
                </a:r>
                <a:r>
                  <a:rPr lang="en-US" altLang="zh-CN" sz="2800" b="1" i="1">
                    <a:latin typeface="Times New Roman" panose="02020603050405020304" pitchFamily="18" charset="0"/>
                  </a:rPr>
                  <a:t>CD</a:t>
                </a:r>
                <a:r>
                  <a:rPr lang="en-US" altLang="zh-CN" sz="2800">
                    <a:latin typeface="Times New Roman" panose="02020603050405020304" pitchFamily="18" charset="0"/>
                  </a:rPr>
                  <a:t>  </a:t>
                </a:r>
                <a:endParaRPr lang="zh-CN" alt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7121" name="Text Box 15">
                <a:extLst>
                  <a:ext uri="{FF2B5EF4-FFF2-40B4-BE49-F238E27FC236}">
                    <a16:creationId xmlns="" xmlns:a16="http://schemas.microsoft.com/office/drawing/2014/main" id="{4CEE9A23-604B-459A-96E9-120B00A019D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67018" y="3178334"/>
                <a:ext cx="1583722" cy="5238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anose="02020603050405020304" pitchFamily="18" charset="0"/>
                  </a:rPr>
                  <a:t>⌒    ⌒</a:t>
                </a:r>
              </a:p>
            </p:txBody>
          </p:sp>
        </p:grpSp>
        <p:grpSp>
          <p:nvGrpSpPr>
            <p:cNvPr id="47122" name="组合 13">
              <a:extLst>
                <a:ext uri="{FF2B5EF4-FFF2-40B4-BE49-F238E27FC236}">
                  <a16:creationId xmlns="" xmlns:a16="http://schemas.microsoft.com/office/drawing/2014/main" id="{49BD9912-3127-4EFB-B59B-44ECDE21F18E}"/>
                </a:ext>
              </a:extLst>
            </p:cNvPr>
            <p:cNvGrpSpPr/>
            <p:nvPr/>
          </p:nvGrpSpPr>
          <p:grpSpPr>
            <a:xfrm>
              <a:off x="4607040" y="3118279"/>
              <a:ext cx="2215691" cy="671894"/>
              <a:chOff x="1122896" y="3208922"/>
              <a:chExt cx="2215691" cy="671894"/>
            </a:xfrm>
          </p:grpSpPr>
          <p:sp>
            <p:nvSpPr>
              <p:cNvPr id="47123" name="TextBox 14">
                <a:extLst>
                  <a:ext uri="{FF2B5EF4-FFF2-40B4-BE49-F238E27FC236}">
                    <a16:creationId xmlns="" xmlns:a16="http://schemas.microsoft.com/office/drawing/2014/main" id="{700EF350-BCD3-4B74-9376-57B1B2146CC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122896" y="3356992"/>
                <a:ext cx="2215691" cy="5238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>
                    <a:latin typeface="Times New Roman" panose="02020603050405020304" pitchFamily="18" charset="0"/>
                  </a:rPr>
                  <a:t>C. </a:t>
                </a:r>
                <a:r>
                  <a:rPr lang="en-US" altLang="zh-CN" sz="2800" b="1" i="1">
                    <a:latin typeface="Times New Roman" panose="02020603050405020304" pitchFamily="18" charset="0"/>
                  </a:rPr>
                  <a:t>AB</a:t>
                </a:r>
                <a:r>
                  <a:rPr lang="en-US" altLang="zh-CN" sz="2800" b="1">
                    <a:latin typeface="Times New Roman" panose="02020603050405020304" pitchFamily="18" charset="0"/>
                  </a:rPr>
                  <a:t>&lt;</a:t>
                </a:r>
                <a:r>
                  <a:rPr lang="en-US" altLang="zh-CN" sz="2800" b="1" i="1">
                    <a:latin typeface="Times New Roman" panose="02020603050405020304" pitchFamily="18" charset="0"/>
                  </a:rPr>
                  <a:t>CD</a:t>
                </a:r>
                <a:r>
                  <a:rPr lang="en-US" altLang="zh-CN" sz="2800">
                    <a:latin typeface="Times New Roman" panose="02020603050405020304" pitchFamily="18" charset="0"/>
                  </a:rPr>
                  <a:t>  </a:t>
                </a:r>
                <a:endParaRPr lang="zh-CN" alt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7124" name="Text Box 15">
                <a:extLst>
                  <a:ext uri="{FF2B5EF4-FFF2-40B4-BE49-F238E27FC236}">
                    <a16:creationId xmlns="" xmlns:a16="http://schemas.microsoft.com/office/drawing/2014/main" id="{501C1527-4D99-440D-A92F-A414729E5EE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6452" y="3208922"/>
                <a:ext cx="1583722" cy="5238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anose="02020603050405020304" pitchFamily="18" charset="0"/>
                  </a:rPr>
                  <a:t>⌒    ⌒</a:t>
                </a:r>
              </a:p>
            </p:txBody>
          </p:sp>
        </p:grpSp>
        <p:sp>
          <p:nvSpPr>
            <p:cNvPr id="47125" name="TextBox 17">
              <a:extLst>
                <a:ext uri="{FF2B5EF4-FFF2-40B4-BE49-F238E27FC236}">
                  <a16:creationId xmlns="" xmlns:a16="http://schemas.microsoft.com/office/drawing/2014/main" id="{E037EC81-6253-492C-AB1E-516B197F8E6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81855" y="3266395"/>
              <a:ext cx="2217563" cy="523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latin typeface="Times New Roman" panose="02020603050405020304" pitchFamily="18" charset="0"/>
                </a:rPr>
                <a:t>D. 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不能确定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1BA5850E-472A-4CFF-887F-5BB99EE5D024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06337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0" grpId="0"/>
      <p:bldP spid="17421" grpId="0"/>
      <p:bldP spid="51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8130" name="Object 12">
            <a:extLst>
              <a:ext uri="{FF2B5EF4-FFF2-40B4-BE49-F238E27FC236}">
                <a16:creationId xmlns="" xmlns:a16="http://schemas.microsoft.com/office/drawing/2014/main" id="{9A35DBCB-3AED-44E9-B3F1-1047B93AEB6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1044151"/>
              </p:ext>
            </p:extLst>
          </p:nvPr>
        </p:nvGraphicFramePr>
        <p:xfrm>
          <a:off x="4590256" y="3013689"/>
          <a:ext cx="914400" cy="1984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128525" imgH="199927" progId="Equation.DSMT4">
                  <p:embed/>
                </p:oleObj>
              </mc:Choice>
              <mc:Fallback>
                <p:oleObj r:id="rId2" imgW="128525" imgH="199927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590256" y="3013689"/>
                        <a:ext cx="914400" cy="198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31" name="Object 13">
            <a:extLst>
              <a:ext uri="{FF2B5EF4-FFF2-40B4-BE49-F238E27FC236}">
                <a16:creationId xmlns="" xmlns:a16="http://schemas.microsoft.com/office/drawing/2014/main" id="{8194246C-5B9E-4E72-817A-4DB858F055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2413971"/>
              </p:ext>
            </p:extLst>
          </p:nvPr>
        </p:nvGraphicFramePr>
        <p:xfrm>
          <a:off x="4990306" y="3023213"/>
          <a:ext cx="114300" cy="177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4" imgW="128525" imgH="199927" progId="Equation.DSMT4">
                  <p:embed/>
                </p:oleObj>
              </mc:Choice>
              <mc:Fallback>
                <p:oleObj r:id="rId4" imgW="128525" imgH="199927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990306" y="3023213"/>
                        <a:ext cx="114300" cy="177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32" name="Rectangle 14">
            <a:extLst>
              <a:ext uri="{FF2B5EF4-FFF2-40B4-BE49-F238E27FC236}">
                <a16:creationId xmlns="" xmlns:a16="http://schemas.microsoft.com/office/drawing/2014/main" id="{692AC879-A03C-4DE1-BE9D-B6D2D77A37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5381" y="288510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zh-CN" sz="2400"/>
          </a:p>
        </p:txBody>
      </p:sp>
      <p:graphicFrame>
        <p:nvGraphicFramePr>
          <p:cNvPr id="48133" name="Object 15">
            <a:extLst>
              <a:ext uri="{FF2B5EF4-FFF2-40B4-BE49-F238E27FC236}">
                <a16:creationId xmlns="" xmlns:a16="http://schemas.microsoft.com/office/drawing/2014/main" id="{C5E76B97-7B50-44D9-9B9F-EC97DAAD100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3319089"/>
              </p:ext>
            </p:extLst>
          </p:nvPr>
        </p:nvGraphicFramePr>
        <p:xfrm>
          <a:off x="4990306" y="3023213"/>
          <a:ext cx="114300" cy="177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5" imgW="128525" imgH="199927" progId="Equation.DSMT4">
                  <p:embed/>
                </p:oleObj>
              </mc:Choice>
              <mc:Fallback>
                <p:oleObj r:id="rId5" imgW="128525" imgH="199927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990306" y="3023213"/>
                        <a:ext cx="114300" cy="177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2" name="Object 17">
            <a:extLst>
              <a:ext uri="{FF2B5EF4-FFF2-40B4-BE49-F238E27FC236}">
                <a16:creationId xmlns="" xmlns:a16="http://schemas.microsoft.com/office/drawing/2014/main" id="{C2F6DD41-4AC6-43AC-BF62-42EF61B3711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0369977"/>
              </p:ext>
            </p:extLst>
          </p:nvPr>
        </p:nvGraphicFramePr>
        <p:xfrm>
          <a:off x="1213644" y="1954825"/>
          <a:ext cx="4291012" cy="4381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6" imgW="1904760" imgH="203040" progId="Equation.DSMT4">
                  <p:embed/>
                </p:oleObj>
              </mc:Choice>
              <mc:Fallback>
                <p:oleObj r:id="rId6" imgW="1904760" imgH="2030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213644" y="1954825"/>
                        <a:ext cx="4291012" cy="43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8135" name="组合 25">
            <a:extLst>
              <a:ext uri="{FF2B5EF4-FFF2-40B4-BE49-F238E27FC236}">
                <a16:creationId xmlns="" xmlns:a16="http://schemas.microsoft.com/office/drawing/2014/main" id="{39E614D8-B046-4878-8133-DE293D0BE9D6}"/>
              </a:ext>
            </a:extLst>
          </p:cNvPr>
          <p:cNvGrpSpPr/>
          <p:nvPr/>
        </p:nvGrpSpPr>
        <p:grpSpPr>
          <a:xfrm>
            <a:off x="263352" y="1011018"/>
            <a:ext cx="11521280" cy="656846"/>
            <a:chOff x="-990732" y="1530417"/>
            <a:chExt cx="11522652" cy="657275"/>
          </a:xfrm>
        </p:grpSpPr>
        <p:sp>
          <p:nvSpPr>
            <p:cNvPr id="48136" name="矩形 24">
              <a:extLst>
                <a:ext uri="{FF2B5EF4-FFF2-40B4-BE49-F238E27FC236}">
                  <a16:creationId xmlns="" xmlns:a16="http://schemas.microsoft.com/office/drawing/2014/main" id="{70AA314A-308C-4A81-B553-EE4DEEA875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990732" y="1530417"/>
              <a:ext cx="11522652" cy="657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4.</a:t>
              </a:r>
              <a:r>
                <a:rPr lang="zh-CN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如图，已知</a:t>
              </a:r>
              <a:r>
                <a:rPr lang="zh-CN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AB、CD</a:t>
              </a:r>
              <a:r>
                <a:rPr lang="zh-CN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为</a:t>
              </a:r>
              <a:r>
                <a:rPr lang="zh-CN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zh-CN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的两条弦</a:t>
              </a:r>
              <a:r>
                <a:rPr lang="zh-CN" altLang="en-US" sz="2800" smtClean="0">
                  <a:latin typeface="黑体" panose="02010609060101010101" pitchFamily="49" charset="-122"/>
                  <a:ea typeface="黑体" panose="02010609060101010101" pitchFamily="49" charset="-122"/>
                </a:rPr>
                <a:t>，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  <a:r>
                <a:rPr lang="en-US" altLang="zh-CN" sz="2800" smtClean="0">
                  <a:latin typeface="黑体" panose="02010609060101010101" pitchFamily="49" charset="-122"/>
                  <a:ea typeface="黑体" panose="02010609060101010101" pitchFamily="49" charset="-122"/>
                </a:rPr>
                <a:t>         </a:t>
              </a:r>
              <a:r>
                <a:rPr lang="zh-CN" altLang="zh-CN" sz="2800" smtClean="0">
                  <a:latin typeface="黑体" panose="02010609060101010101" pitchFamily="49" charset="-122"/>
                  <a:ea typeface="黑体" panose="02010609060101010101" pitchFamily="49" charset="-122"/>
                </a:rPr>
                <a:t>求证</a:t>
              </a:r>
              <a:r>
                <a:rPr lang="zh-CN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:AB</a:t>
              </a:r>
              <a:r>
                <a:rPr lang="zh-CN" altLang="zh-CN" sz="2800" b="1">
                  <a:latin typeface="Times New Roman" panose="02020603050405020304" pitchFamily="18" charset="0"/>
                  <a:ea typeface="黑体" panose="02010609060101010101" pitchFamily="49" charset="-122"/>
                </a:rPr>
                <a:t>＝</a:t>
              </a:r>
              <a:r>
                <a:rPr lang="zh-CN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CD</a:t>
              </a:r>
              <a:r>
                <a:rPr lang="zh-CN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. </a:t>
              </a:r>
              <a:endParaRPr lang="zh-CN" altLang="zh-CN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aphicFrame>
          <p:nvGraphicFramePr>
            <p:cNvPr id="48137" name="Object 6">
              <a:extLst>
                <a:ext uri="{FF2B5EF4-FFF2-40B4-BE49-F238E27FC236}">
                  <a16:creationId xmlns="" xmlns:a16="http://schemas.microsoft.com/office/drawing/2014/main" id="{F0D47B8A-276D-44BF-A7D1-9FA602CB51D3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705192256"/>
                </p:ext>
              </p:extLst>
            </p:nvPr>
          </p:nvGraphicFramePr>
          <p:xfrm>
            <a:off x="5202693" y="1575835"/>
            <a:ext cx="1512348" cy="587989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9" r:id="rId8" imgW="622080" imgH="241200" progId="Equation.DSMT4">
                    <p:embed/>
                  </p:oleObj>
                </mc:Choice>
                <mc:Fallback>
                  <p:oleObj r:id="rId8" imgW="622080" imgH="241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5202693" y="1575835"/>
                          <a:ext cx="1512348" cy="58798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8138" name="组合 10">
            <a:extLst>
              <a:ext uri="{FF2B5EF4-FFF2-40B4-BE49-F238E27FC236}">
                <a16:creationId xmlns="" xmlns:a16="http://schemas.microsoft.com/office/drawing/2014/main" id="{3EB1B5FE-5498-453D-BDB8-5C120DA01C4B}"/>
              </a:ext>
            </a:extLst>
          </p:cNvPr>
          <p:cNvGrpSpPr/>
          <p:nvPr/>
        </p:nvGrpSpPr>
        <p:grpSpPr>
          <a:xfrm>
            <a:off x="8900008" y="1777427"/>
            <a:ext cx="1925637" cy="2546350"/>
            <a:chOff x="10602" y="2225"/>
            <a:chExt cx="3033" cy="4009"/>
          </a:xfrm>
        </p:grpSpPr>
        <p:sp>
          <p:nvSpPr>
            <p:cNvPr id="48139" name="椭圆 1">
              <a:extLst>
                <a:ext uri="{FF2B5EF4-FFF2-40B4-BE49-F238E27FC236}">
                  <a16:creationId xmlns="" xmlns:a16="http://schemas.microsoft.com/office/drawing/2014/main" id="{082E85B0-778E-42A4-87C9-41CE342C2D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02" y="2906"/>
              <a:ext cx="2722" cy="2721"/>
            </a:xfrm>
            <a:prstGeom prst="ellipse">
              <a:avLst/>
            </a:prstGeom>
            <a:noFill/>
            <a:ln w="349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8140" name="文本框 2">
              <a:extLst>
                <a:ext uri="{FF2B5EF4-FFF2-40B4-BE49-F238E27FC236}">
                  <a16:creationId xmlns="" xmlns:a16="http://schemas.microsoft.com/office/drawing/2014/main" id="{835F8A89-CC6B-49AC-965E-C5F3E9CE99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642" y="3163"/>
              <a:ext cx="764" cy="1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5400">
                  <a:latin typeface="Times New Roman" panose="02020603050405020304" pitchFamily="18" charset="0"/>
                </a:rPr>
                <a:t>.</a:t>
              </a:r>
            </a:p>
          </p:txBody>
        </p:sp>
        <p:sp>
          <p:nvSpPr>
            <p:cNvPr id="48141" name="文本框 3">
              <a:extLst>
                <a:ext uri="{FF2B5EF4-FFF2-40B4-BE49-F238E27FC236}">
                  <a16:creationId xmlns="" xmlns:a16="http://schemas.microsoft.com/office/drawing/2014/main" id="{1AD8A080-A643-41F9-85B5-DAF24C20DE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510" y="2225"/>
              <a:ext cx="643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48142" name="文本框 4">
              <a:extLst>
                <a:ext uri="{FF2B5EF4-FFF2-40B4-BE49-F238E27FC236}">
                  <a16:creationId xmlns="" xmlns:a16="http://schemas.microsoft.com/office/drawing/2014/main" id="{9EE303B3-9C9B-4C86-A2CE-91C9087449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622" y="5514"/>
              <a:ext cx="638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48143" name="文本框 5">
              <a:extLst>
                <a:ext uri="{FF2B5EF4-FFF2-40B4-BE49-F238E27FC236}">
                  <a16:creationId xmlns="" xmlns:a16="http://schemas.microsoft.com/office/drawing/2014/main" id="{231466AC-26B4-497D-A233-04769BB878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982" y="2792"/>
              <a:ext cx="653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48144" name="文本框 6">
              <a:extLst>
                <a:ext uri="{FF2B5EF4-FFF2-40B4-BE49-F238E27FC236}">
                  <a16:creationId xmlns="" xmlns:a16="http://schemas.microsoft.com/office/drawing/2014/main" id="{A3BF4BEE-1D75-49E2-B284-22427DBFFF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870" y="5174"/>
              <a:ext cx="655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D</a:t>
              </a:r>
            </a:p>
          </p:txBody>
        </p:sp>
        <p:cxnSp>
          <p:nvCxnSpPr>
            <p:cNvPr id="48145" name="直接连接符 7">
              <a:extLst>
                <a:ext uri="{FF2B5EF4-FFF2-40B4-BE49-F238E27FC236}">
                  <a16:creationId xmlns="" xmlns:a16="http://schemas.microsoft.com/office/drawing/2014/main" id="{A35F99F3-A416-4E79-85D5-5DAE5B1717CA}"/>
                </a:ext>
              </a:extLst>
            </p:cNvPr>
            <p:cNvCxnSpPr>
              <a:cxnSpLocks noChangeShapeType="1"/>
              <a:stCxn id="48139" idx="0"/>
              <a:endCxn id="48139" idx="5"/>
            </p:cNvCxnSpPr>
            <p:nvPr/>
          </p:nvCxnSpPr>
          <p:spPr bwMode="auto">
            <a:xfrm>
              <a:off x="11963" y="2906"/>
              <a:ext cx="962" cy="2323"/>
            </a:xfrm>
            <a:prstGeom prst="line">
              <a:avLst/>
            </a:prstGeom>
            <a:noFill/>
            <a:ln w="28575">
              <a:solidFill>
                <a:srgbClr val="0A21CC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146" name="直接连接符 8">
              <a:extLst>
                <a:ext uri="{FF2B5EF4-FFF2-40B4-BE49-F238E27FC236}">
                  <a16:creationId xmlns="" xmlns:a16="http://schemas.microsoft.com/office/drawing/2014/main" id="{9B9A76AC-7FC0-49F4-80B1-51B1C20FF633}"/>
                </a:ext>
              </a:extLst>
            </p:cNvPr>
            <p:cNvCxnSpPr>
              <a:cxnSpLocks noChangeShapeType="1"/>
              <a:stCxn id="48139" idx="7"/>
              <a:endCxn id="48139" idx="4"/>
            </p:cNvCxnSpPr>
            <p:nvPr/>
          </p:nvCxnSpPr>
          <p:spPr bwMode="auto">
            <a:xfrm flipH="1">
              <a:off x="11963" y="3304"/>
              <a:ext cx="962" cy="2323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8147" name="文本框 9">
              <a:extLst>
                <a:ext uri="{FF2B5EF4-FFF2-40B4-BE49-F238E27FC236}">
                  <a16:creationId xmlns="" xmlns:a16="http://schemas.microsoft.com/office/drawing/2014/main" id="{91D1D641-6663-4914-83E1-539D6CD4A6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57" y="3927"/>
              <a:ext cx="643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O</a:t>
              </a:r>
            </a:p>
          </p:txBody>
        </p:sp>
      </p:grp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838799E0-AA7E-467C-AFC8-892FCEB093F1}"/>
              </a:ext>
            </a:extLst>
          </p:cNvPr>
          <p:cNvCxnSpPr>
            <a:cxnSpLocks noChangeShapeType="1"/>
            <a:stCxn id="48139" idx="7"/>
            <a:endCxn id="48139" idx="4"/>
          </p:cNvCxnSpPr>
          <p:nvPr/>
        </p:nvCxnSpPr>
        <p:spPr bwMode="auto">
          <a:xfrm flipH="1">
            <a:off x="9692169" y="2209227"/>
            <a:ext cx="71438" cy="86360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573FD6D6-2531-4D8A-BE1E-D52F3BA3D59B}"/>
              </a:ext>
            </a:extLst>
          </p:cNvPr>
          <p:cNvCxnSpPr>
            <a:cxnSpLocks noChangeShapeType="1"/>
            <a:stCxn id="48139" idx="7"/>
            <a:endCxn id="48139" idx="4"/>
          </p:cNvCxnSpPr>
          <p:nvPr/>
        </p:nvCxnSpPr>
        <p:spPr bwMode="auto">
          <a:xfrm flipV="1">
            <a:off x="9722333" y="2498152"/>
            <a:ext cx="617537" cy="53975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8CA1FC00-331E-4F46-9B36-D299C0041855}"/>
              </a:ext>
            </a:extLst>
          </p:cNvPr>
          <p:cNvCxnSpPr>
            <a:cxnSpLocks noChangeShapeType="1"/>
            <a:stCxn id="48139" idx="7"/>
            <a:endCxn id="48139" idx="4"/>
          </p:cNvCxnSpPr>
          <p:nvPr/>
        </p:nvCxnSpPr>
        <p:spPr bwMode="auto">
          <a:xfrm>
            <a:off x="9708045" y="3037903"/>
            <a:ext cx="631825" cy="612775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4E025CEA-C056-4652-92B5-160230396AC5}"/>
              </a:ext>
            </a:extLst>
          </p:cNvPr>
          <p:cNvCxnSpPr>
            <a:cxnSpLocks noChangeShapeType="1"/>
            <a:stCxn id="48139" idx="7"/>
            <a:endCxn id="48139" idx="4"/>
          </p:cNvCxnSpPr>
          <p:nvPr/>
        </p:nvCxnSpPr>
        <p:spPr bwMode="auto">
          <a:xfrm>
            <a:off x="9708045" y="3037903"/>
            <a:ext cx="55563" cy="900113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aphicFrame>
        <p:nvGraphicFramePr>
          <p:cNvPr id="2" name="Object 17">
            <a:extLst>
              <a:ext uri="{FF2B5EF4-FFF2-40B4-BE49-F238E27FC236}">
                <a16:creationId xmlns="" xmlns:a16="http://schemas.microsoft.com/office/drawing/2014/main" id="{3F21C01D-5242-4610-A97B-2704F42D007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1006656"/>
              </p:ext>
            </p:extLst>
          </p:nvPr>
        </p:nvGraphicFramePr>
        <p:xfrm>
          <a:off x="2310606" y="2485050"/>
          <a:ext cx="1773238" cy="520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10" imgW="787320" imgH="241200" progId="Equation.DSMT4">
                  <p:embed/>
                </p:oleObj>
              </mc:Choice>
              <mc:Fallback>
                <p:oleObj r:id="rId10" imgW="787320" imgH="241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310606" y="2485050"/>
                        <a:ext cx="1773238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17">
            <a:extLst>
              <a:ext uri="{FF2B5EF4-FFF2-40B4-BE49-F238E27FC236}">
                <a16:creationId xmlns="" xmlns:a16="http://schemas.microsoft.com/office/drawing/2014/main" id="{48C3E0C6-3196-4FA0-9DB9-5592B4B5078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4817788"/>
              </p:ext>
            </p:extLst>
          </p:nvPr>
        </p:nvGraphicFramePr>
        <p:xfrm>
          <a:off x="2272506" y="3186725"/>
          <a:ext cx="2717800" cy="4381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12" imgW="1206360" imgH="203040" progId="Equation.DSMT4">
                  <p:embed/>
                </p:oleObj>
              </mc:Choice>
              <mc:Fallback>
                <p:oleObj r:id="rId12" imgW="1206360" imgH="2030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272506" y="3186725"/>
                        <a:ext cx="2717800" cy="43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7">
            <a:extLst>
              <a:ext uri="{FF2B5EF4-FFF2-40B4-BE49-F238E27FC236}">
                <a16:creationId xmlns="" xmlns:a16="http://schemas.microsoft.com/office/drawing/2014/main" id="{17298FAE-A2B4-4ACC-AEE8-2C233AE9649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3654046"/>
              </p:ext>
            </p:extLst>
          </p:nvPr>
        </p:nvGraphicFramePr>
        <p:xfrm>
          <a:off x="2167732" y="3753463"/>
          <a:ext cx="4949825" cy="4381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14" imgW="2197080" imgH="203040" progId="Equation.DSMT4">
                  <p:embed/>
                </p:oleObj>
              </mc:Choice>
              <mc:Fallback>
                <p:oleObj r:id="rId14" imgW="2197080" imgH="2030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167732" y="3753463"/>
                        <a:ext cx="4949825" cy="43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7">
            <a:extLst>
              <a:ext uri="{FF2B5EF4-FFF2-40B4-BE49-F238E27FC236}">
                <a16:creationId xmlns="" xmlns:a16="http://schemas.microsoft.com/office/drawing/2014/main" id="{76121473-04B4-43A2-A9DE-6838EA90BD1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1184112"/>
              </p:ext>
            </p:extLst>
          </p:nvPr>
        </p:nvGraphicFramePr>
        <p:xfrm>
          <a:off x="2216944" y="4382113"/>
          <a:ext cx="2773362" cy="4381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16" imgW="1231560" imgH="203040" progId="Equation.DSMT4">
                  <p:embed/>
                </p:oleObj>
              </mc:Choice>
              <mc:Fallback>
                <p:oleObj r:id="rId16" imgW="1231560" imgH="2030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216944" y="4382113"/>
                        <a:ext cx="2773362" cy="43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7">
            <a:extLst>
              <a:ext uri="{FF2B5EF4-FFF2-40B4-BE49-F238E27FC236}">
                <a16:creationId xmlns="" xmlns:a16="http://schemas.microsoft.com/office/drawing/2014/main" id="{F6F87F04-9A6E-4CF4-865E-DC75FD37F5A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2323883"/>
              </p:ext>
            </p:extLst>
          </p:nvPr>
        </p:nvGraphicFramePr>
        <p:xfrm>
          <a:off x="2167732" y="5029814"/>
          <a:ext cx="1546225" cy="3825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18" imgW="685800" imgH="177480" progId="Equation.DSMT4">
                  <p:embed/>
                </p:oleObj>
              </mc:Choice>
              <mc:Fallback>
                <p:oleObj r:id="rId18" imgW="685800" imgH="177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167732" y="5029814"/>
                        <a:ext cx="1546225" cy="382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1BA5850E-472A-4CFF-887F-5BB99EE5D024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27606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9153" name="组合 34">
            <a:extLst>
              <a:ext uri="{FF2B5EF4-FFF2-40B4-BE49-F238E27FC236}">
                <a16:creationId xmlns="" xmlns:a16="http://schemas.microsoft.com/office/drawing/2014/main" id="{D3537F92-8A88-4CC4-A660-9F5E097A1DC8}"/>
              </a:ext>
            </a:extLst>
          </p:cNvPr>
          <p:cNvGrpSpPr/>
          <p:nvPr/>
        </p:nvGrpSpPr>
        <p:grpSpPr>
          <a:xfrm>
            <a:off x="284247" y="912565"/>
            <a:ext cx="11572393" cy="1374790"/>
            <a:chOff x="395288" y="671327"/>
            <a:chExt cx="10864776" cy="1374445"/>
          </a:xfrm>
        </p:grpSpPr>
        <p:sp>
          <p:nvSpPr>
            <p:cNvPr id="18442" name="TextBox 10">
              <a:extLst>
                <a:ext uri="{FF2B5EF4-FFF2-40B4-BE49-F238E27FC236}">
                  <a16:creationId xmlns="" xmlns:a16="http://schemas.microsoft.com/office/drawing/2014/main" id="{DE6DF106-9F38-4D96-8BE0-89AC8213CD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5288" y="833438"/>
              <a:ext cx="10864776" cy="121233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en-US" altLang="zh-CN" sz="2800" smtClean="0">
                  <a:latin typeface="黑体" panose="02010609060101010101" pitchFamily="49" charset="-122"/>
                  <a:ea typeface="黑体" panose="02010609060101010101" pitchFamily="49" charset="-122"/>
                </a:rPr>
                <a:t>5.</a:t>
              </a:r>
              <a:r>
                <a:rPr lang="zh-CN" altLang="en-US" sz="2800" smtClean="0">
                  <a:latin typeface="黑体" panose="02010609060101010101" pitchFamily="49" charset="-122"/>
                  <a:ea typeface="黑体" panose="02010609060101010101" pitchFamily="49" charset="-122"/>
                </a:rPr>
                <a:t>如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图，在</a:t>
              </a:r>
              <a:r>
                <a:rPr lang="zh-CN" altLang="zh-CN" sz="2800" b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⊙</a:t>
              </a:r>
              <a:r>
                <a:rPr lang="en-US" altLang="zh-CN" sz="2800" b="1" i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O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中</a:t>
              </a:r>
              <a:r>
                <a:rPr lang="zh-CN" altLang="en-US" sz="2800" i="1">
                  <a:latin typeface="黑体" panose="02010609060101010101" pitchFamily="49" charset="-122"/>
                  <a:ea typeface="黑体" panose="02010609060101010101" pitchFamily="49" charset="-122"/>
                </a:rPr>
                <a:t>，</a:t>
              </a: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zh-CN" altLang="zh-CN" sz="2800" b="1">
                  <a:latin typeface="Times New Roman" panose="02020603050405020304" pitchFamily="18" charset="0"/>
                  <a:ea typeface="黑体" panose="02010609060101010101" pitchFamily="49" charset="-122"/>
                </a:rPr>
                <a:t>∠</a:t>
              </a:r>
              <a:r>
                <a:rPr lang="en-US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AOB</a:t>
              </a: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49" charset="-122"/>
                </a:rPr>
                <a:t>=</a:t>
              </a:r>
              <a:r>
                <a:rPr lang="zh-CN" altLang="zh-CN" sz="2800" b="1">
                  <a:latin typeface="Times New Roman" panose="02020603050405020304" pitchFamily="18" charset="0"/>
                  <a:ea typeface="黑体" panose="02010609060101010101" pitchFamily="49" charset="-122"/>
                </a:rPr>
                <a:t>∠</a:t>
              </a:r>
              <a:r>
                <a:rPr lang="en-US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COD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，那么</a:t>
              </a:r>
              <a:r>
                <a:rPr lang="en-US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CD</a:t>
              </a:r>
              <a:r>
                <a:rPr lang="en-US" altLang="zh-CN" sz="2800" i="1">
                  <a:latin typeface="黑体" panose="02010609060101010101" pitchFamily="49" charset="-122"/>
                  <a:ea typeface="黑体" panose="02010609060101010101" pitchFamily="49" charset="-122"/>
                </a:rPr>
                <a:t>=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en-US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成立吗？</a:t>
              </a:r>
              <a:r>
                <a:rPr lang="en-US" altLang="zh-CN" sz="28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CD=2AB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也成立吗？请说明理由；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如不是，那它们之间的关系又是什么？</a:t>
              </a:r>
            </a:p>
          </p:txBody>
        </p:sp>
        <p:sp>
          <p:nvSpPr>
            <p:cNvPr id="49155" name="Text Box 15">
              <a:extLst>
                <a:ext uri="{FF2B5EF4-FFF2-40B4-BE49-F238E27FC236}">
                  <a16:creationId xmlns="" xmlns:a16="http://schemas.microsoft.com/office/drawing/2014/main" id="{01E2B8B2-587E-4CFF-B29E-2796FA220F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70504" y="671327"/>
              <a:ext cx="1432113" cy="592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30000"/>
                </a:lnSpc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</a:rPr>
                <a:t>⌒     ⌒</a:t>
              </a:r>
            </a:p>
          </p:txBody>
        </p:sp>
      </p:grpSp>
      <p:grpSp>
        <p:nvGrpSpPr>
          <p:cNvPr id="3" name="组合 10">
            <a:extLst>
              <a:ext uri="{FF2B5EF4-FFF2-40B4-BE49-F238E27FC236}">
                <a16:creationId xmlns="" xmlns:a16="http://schemas.microsoft.com/office/drawing/2014/main" id="{FE90C217-68FD-4683-AFCD-000ACE9D8E02}"/>
              </a:ext>
            </a:extLst>
          </p:cNvPr>
          <p:cNvGrpSpPr/>
          <p:nvPr/>
        </p:nvGrpSpPr>
        <p:grpSpPr>
          <a:xfrm>
            <a:off x="284565" y="2287355"/>
            <a:ext cx="8044369" cy="2750453"/>
            <a:chOff x="-24" y="4153"/>
            <a:chExt cx="12666" cy="4331"/>
          </a:xfrm>
        </p:grpSpPr>
        <p:sp>
          <p:nvSpPr>
            <p:cNvPr id="49157" name="TextBox 15">
              <a:extLst>
                <a:ext uri="{FF2B5EF4-FFF2-40B4-BE49-F238E27FC236}">
                  <a16:creationId xmlns="" xmlns:a16="http://schemas.microsoft.com/office/drawing/2014/main" id="{329AD77D-B17F-4ED6-BA84-26D76504FF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24" y="4268"/>
              <a:ext cx="12666" cy="4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答：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CD</a:t>
              </a:r>
              <a:r>
                <a:rPr lang="en-US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=2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成立，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CD</a:t>
              </a:r>
              <a:r>
                <a:rPr lang="en-US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=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不成立</a:t>
              </a:r>
              <a:r>
                <a:rPr lang="en-US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不是，取   的中点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  <a:r>
                <a:rPr lang="en-US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,</a:t>
              </a: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连接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OE.</a:t>
              </a: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那么</a:t>
              </a:r>
              <a:r>
                <a:rPr lang="zh-CN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∠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AOB</a:t>
              </a:r>
              <a:r>
                <a:rPr lang="en-US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=</a:t>
              </a:r>
              <a:r>
                <a:rPr lang="zh-CN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∠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COE</a:t>
              </a:r>
              <a:r>
                <a:rPr lang="en-US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=</a:t>
              </a:r>
              <a:r>
                <a:rPr lang="zh-CN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∠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DOE</a:t>
              </a:r>
              <a:r>
                <a:rPr lang="en-US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,</a:t>
              </a: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所以    </a:t>
              </a:r>
              <a:r>
                <a:rPr lang="en-US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=   =</a:t>
              </a: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</a:t>
              </a:r>
              <a:r>
                <a:rPr lang="en-US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</a:t>
              </a:r>
              <a:endParaRPr lang="en-US" altLang="zh-CN" sz="24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2400" smtClean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</a:t>
              </a:r>
              <a:r>
                <a:rPr lang="en-US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=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，弦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en-US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=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CE</a:t>
              </a:r>
              <a:r>
                <a:rPr lang="en-US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=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DE</a:t>
              </a:r>
              <a:r>
                <a:rPr lang="en-US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,</a:t>
              </a: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在△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CDE</a:t>
              </a: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中，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CE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+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DE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&gt;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CD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,</a:t>
              </a: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即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CD</a:t>
              </a: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＜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en-US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</a:p>
            <a:p>
              <a:endPara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49158" name="Text Box 15">
              <a:extLst>
                <a:ext uri="{FF2B5EF4-FFF2-40B4-BE49-F238E27FC236}">
                  <a16:creationId xmlns="" xmlns:a16="http://schemas.microsoft.com/office/drawing/2014/main" id="{A3229326-3D95-463A-B188-A16E3845B7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76" y="4153"/>
              <a:ext cx="2154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⌒      ⌒</a:t>
              </a:r>
              <a:endPara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49159" name="对象 2">
              <a:hlinkClick action="ppaction://ole?verb=1"/>
              <a:extLst>
                <a:ext uri="{FF2B5EF4-FFF2-40B4-BE49-F238E27FC236}">
                  <a16:creationId xmlns="" xmlns:a16="http://schemas.microsoft.com/office/drawing/2014/main" id="{4FE70CC2-5EF7-408A-BB84-BB90C27673C5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845189049"/>
                </p:ext>
              </p:extLst>
            </p:nvPr>
          </p:nvGraphicFramePr>
          <p:xfrm>
            <a:off x="9693" y="4497"/>
            <a:ext cx="669" cy="635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5" r:id="rId2" imgW="253800" imgH="241200" progId="Equation.KSEE3">
                    <p:embed/>
                  </p:oleObj>
                </mc:Choice>
                <mc:Fallback>
                  <p:oleObj r:id="rId2" imgW="253800" imgH="2412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9693" y="4497"/>
                          <a:ext cx="669" cy="63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9160" name="对象 3">
              <a:hlinkClick action="ppaction://ole?verb=1"/>
              <a:extLst>
                <a:ext uri="{FF2B5EF4-FFF2-40B4-BE49-F238E27FC236}">
                  <a16:creationId xmlns="" xmlns:a16="http://schemas.microsoft.com/office/drawing/2014/main" id="{962F6E0B-9333-4D25-9B54-0B4FD094297C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94089611"/>
                </p:ext>
              </p:extLst>
            </p:nvPr>
          </p:nvGraphicFramePr>
          <p:xfrm>
            <a:off x="9086" y="5320"/>
            <a:ext cx="687" cy="618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6" r:id="rId4" imgW="253800" imgH="228600" progId="Equation.KSEE3">
                    <p:embed/>
                  </p:oleObj>
                </mc:Choice>
                <mc:Fallback>
                  <p:oleObj r:id="rId4" imgW="253800" imgH="2286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9086" y="5320"/>
                          <a:ext cx="687" cy="61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9161" name="对象 5">
              <a:hlinkClick action="ppaction://ole?verb=1"/>
              <a:extLst>
                <a:ext uri="{FF2B5EF4-FFF2-40B4-BE49-F238E27FC236}">
                  <a16:creationId xmlns="" xmlns:a16="http://schemas.microsoft.com/office/drawing/2014/main" id="{D50E732E-92D3-4413-BC1E-656ACBF90430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678307687"/>
                </p:ext>
              </p:extLst>
            </p:nvPr>
          </p:nvGraphicFramePr>
          <p:xfrm>
            <a:off x="10197" y="5316"/>
            <a:ext cx="638" cy="638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7" r:id="rId6" imgW="241200" imgH="241200" progId="Equation.KSEE3">
                    <p:embed/>
                  </p:oleObj>
                </mc:Choice>
                <mc:Fallback>
                  <p:oleObj r:id="rId6" imgW="241200" imgH="2412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0197" y="5316"/>
                          <a:ext cx="638" cy="6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9162" name="对象 6">
              <a:hlinkClick action="ppaction://ole?verb=1"/>
              <a:extLst>
                <a:ext uri="{FF2B5EF4-FFF2-40B4-BE49-F238E27FC236}">
                  <a16:creationId xmlns="" xmlns:a16="http://schemas.microsoft.com/office/drawing/2014/main" id="{BE0A87AE-9745-427D-AFC6-C61FCEB05457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602784388"/>
                </p:ext>
              </p:extLst>
            </p:nvPr>
          </p:nvGraphicFramePr>
          <p:xfrm>
            <a:off x="1303" y="6235"/>
            <a:ext cx="687" cy="618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8" r:id="rId8" imgW="253800" imgH="228600" progId="Equation.KSEE3">
                    <p:embed/>
                  </p:oleObj>
                </mc:Choice>
                <mc:Fallback>
                  <p:oleObj r:id="rId8" imgW="253800" imgH="2286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303" y="6235"/>
                          <a:ext cx="687" cy="61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9163" name="对象 8">
              <a:hlinkClick action="ppaction://ole?verb=1"/>
              <a:extLst>
                <a:ext uri="{FF2B5EF4-FFF2-40B4-BE49-F238E27FC236}">
                  <a16:creationId xmlns="" xmlns:a16="http://schemas.microsoft.com/office/drawing/2014/main" id="{5EDFB755-DC5F-4AD3-9E90-7755B6998BE3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03905259"/>
                </p:ext>
              </p:extLst>
            </p:nvPr>
          </p:nvGraphicFramePr>
          <p:xfrm>
            <a:off x="56" y="6218"/>
            <a:ext cx="669" cy="635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9" r:id="rId10" imgW="253800" imgH="241200" progId="Equation.KSEE3">
                    <p:embed/>
                  </p:oleObj>
                </mc:Choice>
                <mc:Fallback>
                  <p:oleObj r:id="rId10" imgW="253800" imgH="2412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56" y="6218"/>
                          <a:ext cx="669" cy="63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9164" name="对象 9">
              <a:hlinkClick action="ppaction://ole?verb=1"/>
              <a:extLst>
                <a:ext uri="{FF2B5EF4-FFF2-40B4-BE49-F238E27FC236}">
                  <a16:creationId xmlns="" xmlns:a16="http://schemas.microsoft.com/office/drawing/2014/main" id="{B5A871C0-EE10-4F57-AA15-470DF1DCE0C2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471050545"/>
                </p:ext>
              </p:extLst>
            </p:nvPr>
          </p:nvGraphicFramePr>
          <p:xfrm>
            <a:off x="11167" y="5272"/>
            <a:ext cx="766" cy="656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60" r:id="rId12" imgW="266400" imgH="228600" progId="Equation.KSEE3">
                    <p:embed/>
                  </p:oleObj>
                </mc:Choice>
                <mc:Fallback>
                  <p:oleObj r:id="rId12" imgW="266400" imgH="2286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1167" y="5272"/>
                          <a:ext cx="766" cy="6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9165" name="组合 3">
            <a:extLst>
              <a:ext uri="{FF2B5EF4-FFF2-40B4-BE49-F238E27FC236}">
                <a16:creationId xmlns="" xmlns:a16="http://schemas.microsoft.com/office/drawing/2014/main" id="{C6864C56-C016-4BD7-B22A-28C148794893}"/>
              </a:ext>
            </a:extLst>
          </p:cNvPr>
          <p:cNvGrpSpPr/>
          <p:nvPr/>
        </p:nvGrpSpPr>
        <p:grpSpPr>
          <a:xfrm>
            <a:off x="9097854" y="2440976"/>
            <a:ext cx="1974850" cy="2046922"/>
            <a:chOff x="9468" y="4208"/>
            <a:chExt cx="3109" cy="3224"/>
          </a:xfrm>
        </p:grpSpPr>
        <p:cxnSp>
          <p:nvCxnSpPr>
            <p:cNvPr id="49166" name="直接连接符 9">
              <a:extLst>
                <a:ext uri="{FF2B5EF4-FFF2-40B4-BE49-F238E27FC236}">
                  <a16:creationId xmlns="" xmlns:a16="http://schemas.microsoft.com/office/drawing/2014/main" id="{9F77DB5F-048D-4D23-8EC8-27799DB72087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0555" y="5908"/>
              <a:ext cx="1135" cy="34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cxnSp>
        <p:cxnSp>
          <p:nvCxnSpPr>
            <p:cNvPr id="49167" name="直接连接符 17">
              <a:extLst>
                <a:ext uri="{FF2B5EF4-FFF2-40B4-BE49-F238E27FC236}">
                  <a16:creationId xmlns="" xmlns:a16="http://schemas.microsoft.com/office/drawing/2014/main" id="{483AC8C1-19BC-4B65-84A1-325B4060680A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0148" y="4790"/>
              <a:ext cx="907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168" name="直接连接符 19">
              <a:extLst>
                <a:ext uri="{FF2B5EF4-FFF2-40B4-BE49-F238E27FC236}">
                  <a16:creationId xmlns="" xmlns:a16="http://schemas.microsoft.com/office/drawing/2014/main" id="{107C564E-FAAA-4550-91EA-6E5BB61FD169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>
              <a:off x="11282" y="5400"/>
              <a:ext cx="454" cy="147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49169" name="组合 22">
              <a:extLst>
                <a:ext uri="{FF2B5EF4-FFF2-40B4-BE49-F238E27FC236}">
                  <a16:creationId xmlns="" xmlns:a16="http://schemas.microsoft.com/office/drawing/2014/main" id="{AD93D3AA-7B47-411D-9E95-02ABF25C2153}"/>
                </a:ext>
              </a:extLst>
            </p:cNvPr>
            <p:cNvGrpSpPr/>
            <p:nvPr/>
          </p:nvGrpSpPr>
          <p:grpSpPr>
            <a:xfrm>
              <a:off x="9468" y="4719"/>
              <a:ext cx="2382" cy="2383"/>
              <a:chOff x="6372200" y="1124744"/>
              <a:chExt cx="1801441" cy="1801440"/>
            </a:xfrm>
          </p:grpSpPr>
          <p:sp>
            <p:nvSpPr>
              <p:cNvPr id="49170" name="Oval 4">
                <a:extLst>
                  <a:ext uri="{FF2B5EF4-FFF2-40B4-BE49-F238E27FC236}">
                    <a16:creationId xmlns="" xmlns:a16="http://schemas.microsoft.com/office/drawing/2014/main" id="{18BDC3D3-7647-4CD3-A33D-A5AA0A5068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72200" y="1124744"/>
                <a:ext cx="1801441" cy="1801440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endParaRPr lang="zh-CN" altLang="zh-CN" sz="2400" b="1" i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49171" name="椭圆 21">
                <a:extLst>
                  <a:ext uri="{FF2B5EF4-FFF2-40B4-BE49-F238E27FC236}">
                    <a16:creationId xmlns="" xmlns:a16="http://schemas.microsoft.com/office/drawing/2014/main" id="{CE057A2F-C66C-4E21-9C86-9263E4C13B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36296" y="1988840"/>
                <a:ext cx="72008" cy="7200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49172" name="直接连接符 24">
              <a:extLst>
                <a:ext uri="{FF2B5EF4-FFF2-40B4-BE49-F238E27FC236}">
                  <a16:creationId xmlns="" xmlns:a16="http://schemas.microsoft.com/office/drawing/2014/main" id="{DF235FAE-1A94-40B5-B4ED-E08753A4A5A1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10233" y="4832"/>
              <a:ext cx="426" cy="109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173" name="直接连接符 30">
              <a:extLst>
                <a:ext uri="{FF2B5EF4-FFF2-40B4-BE49-F238E27FC236}">
                  <a16:creationId xmlns="" xmlns:a16="http://schemas.microsoft.com/office/drawing/2014/main" id="{B8854BE6-CB1A-4660-8F55-2492CE328236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10663" y="4804"/>
              <a:ext cx="392" cy="112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174" name="直接连接符 33">
              <a:extLst>
                <a:ext uri="{FF2B5EF4-FFF2-40B4-BE49-F238E27FC236}">
                  <a16:creationId xmlns="" xmlns:a16="http://schemas.microsoft.com/office/drawing/2014/main" id="{1F7FD22A-2A1C-4C37-94C2-CD927D555F5E}"/>
                </a:ext>
              </a:extLst>
            </p:cNvPr>
            <p:cNvCxnSpPr>
              <a:cxnSpLocks noChangeShapeType="1"/>
              <a:stCxn id="49171" idx="3"/>
            </p:cNvCxnSpPr>
            <p:nvPr/>
          </p:nvCxnSpPr>
          <p:spPr bwMode="auto">
            <a:xfrm flipV="1">
              <a:off x="10624" y="5400"/>
              <a:ext cx="1112" cy="54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175" name="直接连接符 35">
              <a:extLst>
                <a:ext uri="{FF2B5EF4-FFF2-40B4-BE49-F238E27FC236}">
                  <a16:creationId xmlns="" xmlns:a16="http://schemas.microsoft.com/office/drawing/2014/main" id="{618CB813-F327-4285-92AD-7452367246E3}"/>
                </a:ext>
              </a:extLst>
            </p:cNvPr>
            <p:cNvCxnSpPr>
              <a:cxnSpLocks noChangeShapeType="1"/>
              <a:stCxn id="49171" idx="3"/>
            </p:cNvCxnSpPr>
            <p:nvPr/>
          </p:nvCxnSpPr>
          <p:spPr bwMode="auto">
            <a:xfrm>
              <a:off x="10663" y="5904"/>
              <a:ext cx="591" cy="99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9176" name="TextBox 36">
              <a:extLst>
                <a:ext uri="{FF2B5EF4-FFF2-40B4-BE49-F238E27FC236}">
                  <a16:creationId xmlns="" xmlns:a16="http://schemas.microsoft.com/office/drawing/2014/main" id="{E2FFD25D-01E2-4AB3-92E8-A29F3391BC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868" y="4208"/>
              <a:ext cx="614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A</a:t>
              </a:r>
              <a:endParaRPr lang="zh-CN" altLang="en-US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7" name="TextBox 37">
              <a:extLst>
                <a:ext uri="{FF2B5EF4-FFF2-40B4-BE49-F238E27FC236}">
                  <a16:creationId xmlns="" xmlns:a16="http://schemas.microsoft.com/office/drawing/2014/main" id="{C5B9C698-C073-450C-B95B-BFA359C6C8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867" y="4237"/>
              <a:ext cx="614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B</a:t>
              </a:r>
              <a:endParaRPr lang="zh-CN" altLang="en-US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8" name="TextBox 38">
              <a:extLst>
                <a:ext uri="{FF2B5EF4-FFF2-40B4-BE49-F238E27FC236}">
                  <a16:creationId xmlns="" xmlns:a16="http://schemas.microsoft.com/office/drawing/2014/main" id="{988A9BBB-6F7D-4FB3-B61F-91A5DD0F7A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736" y="4946"/>
              <a:ext cx="614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C</a:t>
              </a:r>
              <a:endParaRPr lang="zh-CN" altLang="en-US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9" name="TextBox 39">
              <a:extLst>
                <a:ext uri="{FF2B5EF4-FFF2-40B4-BE49-F238E27FC236}">
                  <a16:creationId xmlns="" xmlns:a16="http://schemas.microsoft.com/office/drawing/2014/main" id="{5159B06C-F340-4227-BDAE-03B4572A0E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198" y="6705"/>
              <a:ext cx="642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  <a:endParaRPr lang="zh-CN" altLang="en-US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49180" name="组合 37">
              <a:extLst>
                <a:ext uri="{FF2B5EF4-FFF2-40B4-BE49-F238E27FC236}">
                  <a16:creationId xmlns="" xmlns:a16="http://schemas.microsoft.com/office/drawing/2014/main" id="{E864D9E1-8ED8-4156-9491-3E5A85E1BB73}"/>
                </a:ext>
              </a:extLst>
            </p:cNvPr>
            <p:cNvGrpSpPr/>
            <p:nvPr/>
          </p:nvGrpSpPr>
          <p:grpSpPr>
            <a:xfrm>
              <a:off x="10682" y="5852"/>
              <a:ext cx="1895" cy="727"/>
              <a:chOff x="6783388" y="3716338"/>
              <a:chExt cx="1203325" cy="461962"/>
            </a:xfrm>
          </p:grpSpPr>
          <p:sp>
            <p:nvSpPr>
              <p:cNvPr id="49181" name="TextBox 14">
                <a:extLst>
                  <a:ext uri="{FF2B5EF4-FFF2-40B4-BE49-F238E27FC236}">
                    <a16:creationId xmlns="" xmlns:a16="http://schemas.microsoft.com/office/drawing/2014/main" id="{CB79DCB6-E658-4060-8CCD-B0B4042CACE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596188" y="3716338"/>
                <a:ext cx="390525" cy="4619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latin typeface="Times New Roman" panose="02020603050405020304" pitchFamily="18" charset="0"/>
                  </a:rPr>
                  <a:t>E</a:t>
                </a:r>
                <a:endParaRPr lang="zh-CN" alt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49182" name="组合 42">
                <a:extLst>
                  <a:ext uri="{FF2B5EF4-FFF2-40B4-BE49-F238E27FC236}">
                    <a16:creationId xmlns="" xmlns:a16="http://schemas.microsoft.com/office/drawing/2014/main" id="{443AC94F-1F59-45EA-A569-B7FDB454D3AC}"/>
                  </a:ext>
                </a:extLst>
              </p:cNvPr>
              <p:cNvGrpSpPr/>
              <p:nvPr/>
            </p:nvGrpSpPr>
            <p:grpSpPr>
              <a:xfrm>
                <a:off x="6783388" y="3752850"/>
                <a:ext cx="760412" cy="242888"/>
                <a:chOff x="6782600" y="3753528"/>
                <a:chExt cx="760468" cy="241674"/>
              </a:xfrm>
            </p:grpSpPr>
            <p:cxnSp>
              <p:nvCxnSpPr>
                <p:cNvPr id="14" name="直接连接符 13">
                  <a:extLst>
                    <a:ext uri="{FF2B5EF4-FFF2-40B4-BE49-F238E27FC236}">
                      <a16:creationId xmlns="" xmlns:a16="http://schemas.microsoft.com/office/drawing/2014/main" id="{F63BDF44-E4D2-4C38-9C9A-65889EB100FA}"/>
                    </a:ext>
                  </a:extLst>
                </p:cNvPr>
                <p:cNvCxnSpPr>
                  <a:stCxn id="49171" idx="3"/>
                </p:cNvCxnSpPr>
                <p:nvPr/>
              </p:nvCxnSpPr>
              <p:spPr>
                <a:xfrm>
                  <a:off x="6782987" y="3752772"/>
                  <a:ext cx="720546" cy="216583"/>
                </a:xfrm>
                <a:prstGeom prst="line">
                  <a:avLst/>
                </a:prstGeom>
                <a:ln w="25400">
                  <a:solidFill>
                    <a:srgbClr val="FF0000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9184" name="椭圆 41">
                  <a:extLst>
                    <a:ext uri="{FF2B5EF4-FFF2-40B4-BE49-F238E27FC236}">
                      <a16:creationId xmlns="" xmlns:a16="http://schemas.microsoft.com/office/drawing/2014/main" id="{CFE7D200-DCAD-4B21-A1C8-4F16EC08A40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71060" y="3923194"/>
                  <a:ext cx="72008" cy="72008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  <p:cxnSp>
          <p:nvCxnSpPr>
            <p:cNvPr id="49185" name="直接连接符 44">
              <a:extLst>
                <a:ext uri="{FF2B5EF4-FFF2-40B4-BE49-F238E27FC236}">
                  <a16:creationId xmlns="" xmlns:a16="http://schemas.microsoft.com/office/drawing/2014/main" id="{E5116926-7191-482D-B298-80F346B037C7}"/>
                </a:ext>
              </a:extLst>
            </p:cNvPr>
            <p:cNvCxnSpPr>
              <a:cxnSpLocks noChangeShapeType="1"/>
              <a:stCxn id="49171" idx="3"/>
            </p:cNvCxnSpPr>
            <p:nvPr/>
          </p:nvCxnSpPr>
          <p:spPr bwMode="auto">
            <a:xfrm>
              <a:off x="11735" y="5442"/>
              <a:ext cx="87" cy="78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prstDash val="sys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186" name="直接连接符 48">
              <a:extLst>
                <a:ext uri="{FF2B5EF4-FFF2-40B4-BE49-F238E27FC236}">
                  <a16:creationId xmlns="" xmlns:a16="http://schemas.microsoft.com/office/drawing/2014/main" id="{87652527-B3F5-4E9F-AB9A-C600D6BADD69}"/>
                </a:ext>
              </a:extLst>
            </p:cNvPr>
            <p:cNvCxnSpPr>
              <a:cxnSpLocks noChangeShapeType="1"/>
              <a:stCxn id="49171" idx="3"/>
            </p:cNvCxnSpPr>
            <p:nvPr/>
          </p:nvCxnSpPr>
          <p:spPr bwMode="auto">
            <a:xfrm flipH="1">
              <a:off x="11267" y="6267"/>
              <a:ext cx="567" cy="592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prstDash val="sys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9187" name="TextBox 39">
              <a:extLst>
                <a:ext uri="{FF2B5EF4-FFF2-40B4-BE49-F238E27FC236}">
                  <a16:creationId xmlns="" xmlns:a16="http://schemas.microsoft.com/office/drawing/2014/main" id="{774EFAAF-5D32-46CD-810D-CB70ECA38F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035" y="5741"/>
              <a:ext cx="642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O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1BA5850E-472A-4CFF-887F-5BB99EE5D024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17309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CE00B7E-8B8A-44A5-A9C1-7ECEE59DCE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5480" y="908720"/>
            <a:ext cx="8784976" cy="5758455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F7F94785-E9B8-4092-964A-1F5087E86BFE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小结梳理</a:t>
            </a:r>
          </a:p>
        </p:txBody>
      </p:sp>
    </p:spTree>
    <p:extLst>
      <p:ext uri="{BB962C8B-B14F-4D97-AF65-F5344CB8AC3E}">
        <p14:creationId xmlns:p14="http://schemas.microsoft.com/office/powerpoint/2010/main" val="2000866111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255500" y="12369800"/>
            <a:ext cx="457200" cy="4699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微尘数学课件模板（九年级上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微尘数学课件模板（八年级上）" id="{FA447072-5614-467E-AACC-B07A22E4F238}" vid="{C6EC692D-3300-4A35-86C9-BF1FB0D56990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蓝色扁平清新通用</Template>
  <Company/>
  <PresentationFormat>自定义</PresentationFormat>
  <Paragraphs>241</Paragraphs>
  <Slides>23</Slides>
  <Notes>3</Notes>
  <TotalTime>104</TotalTime>
  <HiddenSlides>0</HiddenSlides>
  <MMClips>0</MMClips>
  <ScaleCrop>0</ScaleCrop>
  <HeadingPairs>
    <vt:vector baseType="variant" size="6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baseType="lpstr" size="37">
      <vt:lpstr>Arial</vt:lpstr>
      <vt:lpstr>微软雅黑</vt:lpstr>
      <vt:lpstr>华文琥珀</vt:lpstr>
      <vt:lpstr>等线 Light</vt:lpstr>
      <vt:lpstr>等线</vt:lpstr>
      <vt:lpstr>宋体</vt:lpstr>
      <vt:lpstr>Calibri</vt:lpstr>
      <vt:lpstr>华文行楷</vt:lpstr>
      <vt:lpstr>黑体</vt:lpstr>
      <vt:lpstr>Times New Roman</vt:lpstr>
      <vt:lpstr>楷体_GB2312</vt:lpstr>
      <vt:lpstr>Wingdings</vt:lpstr>
      <vt:lpstr>华文新魏</vt:lpstr>
      <vt:lpstr>2_Office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幻灯片 1</dc:title>
  <dc:creator>Administrator</dc:creator>
  <cp:lastModifiedBy>ckb</cp:lastModifiedBy>
  <cp:revision>542</cp:revision>
  <dcterms:created xsi:type="dcterms:W3CDTF">2015-07-09T08:14:18Z</dcterms:created>
  <dcterms:modified xsi:type="dcterms:W3CDTF">2020-07-06T04:03:49Z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2052-10.1.0.7400</vt:lpwstr>
  </property>
</Properties>
</file>