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>
    <p:restoredLeft sz="15620"/>
    <p:restoredTop sz="94660"/>
  </p:normalViewPr>
  <p:slideViewPr>
    <p:cSldViewPr>
      <p:cViewPr varScale="1">
        <p:scale>
          <a:sx n="36" d="100"/>
          <a:sy n="36" d="100"/>
        </p:scale>
        <p:origin x="-1240" y="-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82FC3D-6253-47B5-97B9-24AE5C10906B}" type="datetimeFigureOut">
              <a:rPr lang="zh-CN" altLang="en-US" smtClean="0"/>
              <a:t>2011/12/30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7E63A-C74C-44A1-99E4-DDF485F2470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82FC3D-6253-47B5-97B9-24AE5C10906B}" type="datetimeFigureOut">
              <a:rPr lang="zh-CN" altLang="en-US" smtClean="0"/>
              <a:t>2011/12/30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7E63A-C74C-44A1-99E4-DDF485F2470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82FC3D-6253-47B5-97B9-24AE5C10906B}" type="datetimeFigureOut">
              <a:rPr lang="zh-CN" altLang="en-US" smtClean="0"/>
              <a:t>2011/12/30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7E63A-C74C-44A1-99E4-DDF485F2470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82FC3D-6253-47B5-97B9-24AE5C10906B}" type="datetimeFigureOut">
              <a:rPr lang="zh-CN" altLang="en-US" smtClean="0"/>
              <a:t>2011/12/30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7E63A-C74C-44A1-99E4-DDF485F2470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82FC3D-6253-47B5-97B9-24AE5C10906B}" type="datetimeFigureOut">
              <a:rPr lang="zh-CN" altLang="en-US" smtClean="0"/>
              <a:t>2011/12/30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7E63A-C74C-44A1-99E4-DDF485F2470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82FC3D-6253-47B5-97B9-24AE5C10906B}" type="datetimeFigureOut">
              <a:rPr lang="zh-CN" altLang="en-US" smtClean="0"/>
              <a:t>2011/12/30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7E63A-C74C-44A1-99E4-DDF485F2470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82FC3D-6253-47B5-97B9-24AE5C10906B}" type="datetimeFigureOut">
              <a:rPr lang="zh-CN" altLang="en-US" smtClean="0"/>
              <a:t>2011/12/30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7E63A-C74C-44A1-99E4-DDF485F2470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82FC3D-6253-47B5-97B9-24AE5C10906B}" type="datetimeFigureOut">
              <a:rPr lang="zh-CN" altLang="en-US" smtClean="0"/>
              <a:t>2011/12/30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7E63A-C74C-44A1-99E4-DDF485F2470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82FC3D-6253-47B5-97B9-24AE5C10906B}" type="datetimeFigureOut">
              <a:rPr lang="zh-CN" altLang="en-US" smtClean="0"/>
              <a:t>2011/12/30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7E63A-C74C-44A1-99E4-DDF485F2470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82FC3D-6253-47B5-97B9-24AE5C10906B}" type="datetimeFigureOut">
              <a:rPr lang="zh-CN" altLang="en-US" smtClean="0"/>
              <a:t>2011/12/30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7E63A-C74C-44A1-99E4-DDF485F2470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82FC3D-6253-47B5-97B9-24AE5C10906B}" type="datetimeFigureOut">
              <a:rPr lang="zh-CN" altLang="en-US" smtClean="0"/>
              <a:t>2011/12/30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7E63A-C74C-44A1-99E4-DDF485F2470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D82FC3D-6253-47B5-97B9-24AE5C10906B}" type="datetimeFigureOut">
              <a:rPr lang="zh-CN" altLang="en-US" smtClean="0"/>
              <a:t>2011/12/30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87E63A-C74C-44A1-99E4-DDF485F2470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" Target="slide5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hyperlink" Target="../../../WINDOWS/Local%20Settings/Temporary%20Internet%20Files/Content.IE5/GZGLCR29/&#20108;&#38754;&#35282;.gob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" Target="slide5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" Target="slide5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" Target="slide5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WordArt 2"/>
          <p:cNvSpPr>
            <a:spLocks noChangeArrowheads="1" noChangeShapeType="1" noTextEdit="1"/>
          </p:cNvSpPr>
          <p:nvPr/>
        </p:nvSpPr>
        <p:spPr bwMode="auto">
          <a:xfrm rot="34679">
            <a:off x="1981200" y="1828800"/>
            <a:ext cx="5105400" cy="25146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scene3d>
              <a:camera prst="legacyPerspectiveTop"/>
              <a:lightRig rig="legacyFlat3" dir="b"/>
            </a:scene3d>
            <a:sp3d extrusionH="887400" prstMaterial="legacyMatte">
              <a:extrusionClr>
                <a:srgbClr val="9400ED"/>
              </a:extrusionClr>
            </a:sp3d>
          </a:bodyPr>
          <a:lstStyle/>
          <a:p>
            <a:pPr algn="ctr"/>
            <a:r>
              <a:rPr lang="zh-CN" altLang="en-US" sz="6600" b="1" kern="10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21540000" scaled="1"/>
                </a:gradFill>
                <a:latin typeface="隶书"/>
                <a:ea typeface="隶书"/>
              </a:rPr>
              <a:t>二面角</a:t>
            </a:r>
          </a:p>
        </p:txBody>
      </p:sp>
      <p:sp>
        <p:nvSpPr>
          <p:cNvPr id="35843" name="AutoShape 3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8534400" y="0"/>
            <a:ext cx="609600" cy="609600"/>
          </a:xfrm>
          <a:prstGeom prst="actionButtonReturn">
            <a:avLst/>
          </a:prstGeom>
          <a:solidFill>
            <a:srgbClr val="C0C0C0"/>
          </a:solidFill>
          <a:ln w="9525">
            <a:solidFill>
              <a:srgbClr val="FF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9138" name="AutoShape 2">
            <a:hlinkClick r:id="rId2" action="ppaction://hlinkfile"/>
          </p:cNvPr>
          <p:cNvSpPr>
            <a:spLocks noChangeArrowheads="1"/>
          </p:cNvSpPr>
          <p:nvPr/>
        </p:nvSpPr>
        <p:spPr bwMode="auto">
          <a:xfrm>
            <a:off x="2590800" y="4191000"/>
            <a:ext cx="3657600" cy="1066800"/>
          </a:xfrm>
          <a:prstGeom prst="parallelogram">
            <a:avLst>
              <a:gd name="adj" fmla="val 55810"/>
            </a:avLst>
          </a:prstGeom>
          <a:solidFill>
            <a:srgbClr val="99CC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219139" name="Freeform 3"/>
          <p:cNvSpPr>
            <a:spLocks/>
          </p:cNvSpPr>
          <p:nvPr/>
        </p:nvSpPr>
        <p:spPr bwMode="auto">
          <a:xfrm>
            <a:off x="2590800" y="2971800"/>
            <a:ext cx="2743200" cy="2286000"/>
          </a:xfrm>
          <a:custGeom>
            <a:avLst/>
            <a:gdLst>
              <a:gd name="T0" fmla="*/ 384 w 1728"/>
              <a:gd name="T1" fmla="*/ 768 h 1440"/>
              <a:gd name="T2" fmla="*/ 0 w 1728"/>
              <a:gd name="T3" fmla="*/ 1440 h 1440"/>
              <a:gd name="T4" fmla="*/ 1344 w 1728"/>
              <a:gd name="T5" fmla="*/ 672 h 1440"/>
              <a:gd name="T6" fmla="*/ 1728 w 1728"/>
              <a:gd name="T7" fmla="*/ 0 h 1440"/>
              <a:gd name="T8" fmla="*/ 384 w 1728"/>
              <a:gd name="T9" fmla="*/ 768 h 144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728"/>
              <a:gd name="T16" fmla="*/ 0 h 1440"/>
              <a:gd name="T17" fmla="*/ 1728 w 1728"/>
              <a:gd name="T18" fmla="*/ 1440 h 1440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728" h="1440">
                <a:moveTo>
                  <a:pt x="384" y="768"/>
                </a:moveTo>
                <a:lnTo>
                  <a:pt x="0" y="1440"/>
                </a:lnTo>
                <a:lnTo>
                  <a:pt x="1344" y="672"/>
                </a:lnTo>
                <a:lnTo>
                  <a:pt x="1728" y="0"/>
                </a:lnTo>
                <a:lnTo>
                  <a:pt x="384" y="768"/>
                </a:lnTo>
                <a:close/>
              </a:path>
            </a:pathLst>
          </a:custGeom>
          <a:solidFill>
            <a:srgbClr val="FF9900"/>
          </a:solidFill>
          <a:ln w="28575" cmpd="sng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36868" name="Line 4"/>
          <p:cNvSpPr>
            <a:spLocks noChangeShapeType="1"/>
          </p:cNvSpPr>
          <p:nvPr/>
        </p:nvSpPr>
        <p:spPr bwMode="auto">
          <a:xfrm flipH="1">
            <a:off x="2590800" y="4191000"/>
            <a:ext cx="609600" cy="1066800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19141" name="Text Box 5"/>
          <p:cNvSpPr txBox="1">
            <a:spLocks noChangeArrowheads="1"/>
          </p:cNvSpPr>
          <p:nvPr/>
        </p:nvSpPr>
        <p:spPr bwMode="auto">
          <a:xfrm>
            <a:off x="609600" y="685800"/>
            <a:ext cx="7924800" cy="1190625"/>
          </a:xfrm>
          <a:prstGeom prst="rect">
            <a:avLst/>
          </a:prstGeom>
          <a:solidFill>
            <a:srgbClr val="CCFFCC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 b="1" i="0">
                <a:solidFill>
                  <a:schemeClr val="accent2"/>
                </a:solidFill>
                <a:ea typeface="黑体" pitchFamily="2" charset="-122"/>
              </a:rPr>
              <a:t>从一条直线出发的两个半平面所形成的图形叫做二面角</a:t>
            </a:r>
          </a:p>
        </p:txBody>
      </p:sp>
      <p:sp>
        <p:nvSpPr>
          <p:cNvPr id="219142" name="Text Box 6"/>
          <p:cNvSpPr txBox="1">
            <a:spLocks noChangeArrowheads="1"/>
          </p:cNvSpPr>
          <p:nvPr/>
        </p:nvSpPr>
        <p:spPr bwMode="auto">
          <a:xfrm>
            <a:off x="623888" y="1828800"/>
            <a:ext cx="7924800" cy="641350"/>
          </a:xfrm>
          <a:prstGeom prst="rect">
            <a:avLst/>
          </a:prstGeom>
          <a:solidFill>
            <a:srgbClr val="CCFFCC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 b="1" i="0">
                <a:solidFill>
                  <a:schemeClr val="accent2"/>
                </a:solidFill>
                <a:ea typeface="黑体" pitchFamily="2" charset="-122"/>
              </a:rPr>
              <a:t>这条直线叫做二面角的棱</a:t>
            </a:r>
          </a:p>
        </p:txBody>
      </p:sp>
      <p:sp>
        <p:nvSpPr>
          <p:cNvPr id="219143" name="Text Box 7"/>
          <p:cNvSpPr txBox="1">
            <a:spLocks noChangeArrowheads="1"/>
          </p:cNvSpPr>
          <p:nvPr/>
        </p:nvSpPr>
        <p:spPr bwMode="auto">
          <a:xfrm>
            <a:off x="588963" y="665163"/>
            <a:ext cx="7924800" cy="1190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 b="1" i="0">
                <a:solidFill>
                  <a:srgbClr val="FF0000"/>
                </a:solidFill>
                <a:ea typeface="黑体" pitchFamily="2" charset="-122"/>
              </a:rPr>
              <a:t>从一条直线出发的两个半平面所形成的图形叫做二面角</a:t>
            </a:r>
          </a:p>
        </p:txBody>
      </p:sp>
      <p:sp>
        <p:nvSpPr>
          <p:cNvPr id="219144" name="Text Box 8"/>
          <p:cNvSpPr txBox="1">
            <a:spLocks noChangeArrowheads="1"/>
          </p:cNvSpPr>
          <p:nvPr/>
        </p:nvSpPr>
        <p:spPr bwMode="auto">
          <a:xfrm>
            <a:off x="588963" y="1828800"/>
            <a:ext cx="792480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 b="1" i="0">
                <a:solidFill>
                  <a:srgbClr val="FF0000"/>
                </a:solidFill>
                <a:ea typeface="黑体" pitchFamily="2" charset="-122"/>
              </a:rPr>
              <a:t>这条直线叫做二面角的棱</a:t>
            </a:r>
          </a:p>
        </p:txBody>
      </p:sp>
      <p:sp>
        <p:nvSpPr>
          <p:cNvPr id="36873" name="AutoShape 9">
            <a:hlinkClick r:id="rId3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8534400" y="0"/>
            <a:ext cx="609600" cy="609600"/>
          </a:xfrm>
          <a:prstGeom prst="actionButtonReturn">
            <a:avLst/>
          </a:prstGeom>
          <a:solidFill>
            <a:srgbClr val="C0C0C0"/>
          </a:solidFill>
          <a:ln w="9525">
            <a:solidFill>
              <a:srgbClr val="FF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19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8" presetClass="entr" presetSubtype="3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1" dur="500"/>
                                        <p:tgtEl>
                                          <p:spTgt spid="219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9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9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300"/>
                                        <p:tgtEl>
                                          <p:spTgt spid="2191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2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500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300"/>
                                        <p:tgtEl>
                                          <p:spTgt spid="219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9138" grpId="0" animBg="1"/>
      <p:bldP spid="219139" grpId="0" animBg="1"/>
      <p:bldP spid="219141" grpId="0" animBg="1" autoUpdateAnimBg="0"/>
      <p:bldP spid="219142" grpId="0" animBg="1" autoUpdateAnimBg="0"/>
      <p:bldP spid="219143" grpId="0" autoUpdateAnimBg="0"/>
      <p:bldP spid="219144" grpId="0" autoUpdateAnimBg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>
            <a:grpSpLocks/>
          </p:cNvGrpSpPr>
          <p:nvPr/>
        </p:nvGrpSpPr>
        <p:grpSpPr bwMode="auto">
          <a:xfrm>
            <a:off x="2286000" y="381000"/>
            <a:ext cx="3810000" cy="762000"/>
            <a:chOff x="1392" y="1139"/>
            <a:chExt cx="2400" cy="480"/>
          </a:xfrm>
        </p:grpSpPr>
        <p:grpSp>
          <p:nvGrpSpPr>
            <p:cNvPr id="3" name="Group 3"/>
            <p:cNvGrpSpPr>
              <a:grpSpLocks/>
            </p:cNvGrpSpPr>
            <p:nvPr/>
          </p:nvGrpSpPr>
          <p:grpSpPr bwMode="auto">
            <a:xfrm>
              <a:off x="1392" y="1152"/>
              <a:ext cx="2394" cy="455"/>
              <a:chOff x="1183" y="1475"/>
              <a:chExt cx="2394" cy="455"/>
            </a:xfrm>
          </p:grpSpPr>
          <p:sp>
            <p:nvSpPr>
              <p:cNvPr id="37906" name="Text Box 4"/>
              <p:cNvSpPr txBox="1">
                <a:spLocks noChangeArrowheads="1"/>
              </p:cNvSpPr>
              <p:nvPr/>
            </p:nvSpPr>
            <p:spPr bwMode="auto">
              <a:xfrm>
                <a:off x="1200" y="1488"/>
                <a:ext cx="2377" cy="442"/>
              </a:xfrm>
              <a:prstGeom prst="rect">
                <a:avLst/>
              </a:prstGeom>
              <a:solidFill>
                <a:srgbClr val="CCFFCC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r>
                  <a:rPr lang="zh-CN" altLang="en-US" sz="4000" b="1" i="0">
                    <a:solidFill>
                      <a:schemeClr val="accent2"/>
                    </a:solidFill>
                    <a:ea typeface="幼圆" pitchFamily="49" charset="-122"/>
                  </a:rPr>
                  <a:t>二面角的平面角</a:t>
                </a:r>
              </a:p>
            </p:txBody>
          </p:sp>
          <p:sp>
            <p:nvSpPr>
              <p:cNvPr id="37907" name="Text Box 5"/>
              <p:cNvSpPr txBox="1">
                <a:spLocks noChangeArrowheads="1"/>
              </p:cNvSpPr>
              <p:nvPr/>
            </p:nvSpPr>
            <p:spPr bwMode="auto">
              <a:xfrm>
                <a:off x="1183" y="1475"/>
                <a:ext cx="2377" cy="44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r>
                  <a:rPr lang="zh-CN" altLang="en-US" sz="4000" b="1" i="0">
                    <a:solidFill>
                      <a:srgbClr val="FF0000"/>
                    </a:solidFill>
                    <a:ea typeface="幼圆" pitchFamily="49" charset="-122"/>
                  </a:rPr>
                  <a:t>二面角的平面角</a:t>
                </a:r>
              </a:p>
            </p:txBody>
          </p:sp>
        </p:grpSp>
        <p:sp>
          <p:nvSpPr>
            <p:cNvPr id="37905" name="Rectangle 6"/>
            <p:cNvSpPr>
              <a:spLocks noChangeArrowheads="1"/>
            </p:cNvSpPr>
            <p:nvPr/>
          </p:nvSpPr>
          <p:spPr bwMode="auto">
            <a:xfrm>
              <a:off x="1392" y="1139"/>
              <a:ext cx="2400" cy="480"/>
            </a:xfrm>
            <a:prstGeom prst="rect">
              <a:avLst/>
            </a:prstGeom>
            <a:noFill/>
            <a:ln w="57150">
              <a:solidFill>
                <a:srgbClr val="CC0000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</p:grpSp>
      <p:sp>
        <p:nvSpPr>
          <p:cNvPr id="220167" name="Rectangle 7"/>
          <p:cNvSpPr>
            <a:spLocks noChangeArrowheads="1"/>
          </p:cNvSpPr>
          <p:nvPr/>
        </p:nvSpPr>
        <p:spPr bwMode="auto">
          <a:xfrm>
            <a:off x="323850" y="1268413"/>
            <a:ext cx="7058025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3600" b="1" i="0">
                <a:ea typeface="黑体" pitchFamily="2" charset="-122"/>
              </a:rPr>
              <a:t>以二面角的棱上任意一点为端点，</a:t>
            </a:r>
          </a:p>
        </p:txBody>
      </p:sp>
      <p:sp>
        <p:nvSpPr>
          <p:cNvPr id="220169" name="Rectangle 9"/>
          <p:cNvSpPr>
            <a:spLocks noChangeArrowheads="1"/>
          </p:cNvSpPr>
          <p:nvPr/>
        </p:nvSpPr>
        <p:spPr bwMode="auto">
          <a:xfrm>
            <a:off x="304800" y="1873250"/>
            <a:ext cx="840740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3600" b="1" i="0">
                <a:ea typeface="黑体" pitchFamily="2" charset="-122"/>
              </a:rPr>
              <a:t>在两个面内分别作垂直于棱的两条射线，</a:t>
            </a:r>
          </a:p>
        </p:txBody>
      </p:sp>
      <p:sp>
        <p:nvSpPr>
          <p:cNvPr id="220171" name="Text Box 11"/>
          <p:cNvSpPr txBox="1">
            <a:spLocks noChangeArrowheads="1"/>
          </p:cNvSpPr>
          <p:nvPr/>
        </p:nvSpPr>
        <p:spPr bwMode="auto">
          <a:xfrm>
            <a:off x="323850" y="2420938"/>
            <a:ext cx="861060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 b="1" i="0">
                <a:ea typeface="黑体" pitchFamily="2" charset="-122"/>
              </a:rPr>
              <a:t>这两条射线所成的角叫做二面角的平面角</a:t>
            </a:r>
          </a:p>
        </p:txBody>
      </p:sp>
      <p:sp>
        <p:nvSpPr>
          <p:cNvPr id="37894" name="AutoShape 13"/>
          <p:cNvSpPr>
            <a:spLocks noChangeArrowheads="1"/>
          </p:cNvSpPr>
          <p:nvPr/>
        </p:nvSpPr>
        <p:spPr bwMode="auto">
          <a:xfrm>
            <a:off x="3581400" y="4953000"/>
            <a:ext cx="4648200" cy="1143000"/>
          </a:xfrm>
          <a:prstGeom prst="parallelogram">
            <a:avLst>
              <a:gd name="adj" fmla="val 101667"/>
            </a:avLst>
          </a:prstGeom>
          <a:solidFill>
            <a:schemeClr val="hlink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7895" name="Freeform 14"/>
          <p:cNvSpPr>
            <a:spLocks/>
          </p:cNvSpPr>
          <p:nvPr/>
        </p:nvSpPr>
        <p:spPr bwMode="auto">
          <a:xfrm>
            <a:off x="2133600" y="3505200"/>
            <a:ext cx="2590800" cy="2590800"/>
          </a:xfrm>
          <a:custGeom>
            <a:avLst/>
            <a:gdLst>
              <a:gd name="T0" fmla="*/ 1632 w 1632"/>
              <a:gd name="T1" fmla="*/ 912 h 1632"/>
              <a:gd name="T2" fmla="*/ 912 w 1632"/>
              <a:gd name="T3" fmla="*/ 1632 h 1632"/>
              <a:gd name="T4" fmla="*/ 0 w 1632"/>
              <a:gd name="T5" fmla="*/ 720 h 1632"/>
              <a:gd name="T6" fmla="*/ 720 w 1632"/>
              <a:gd name="T7" fmla="*/ 0 h 1632"/>
              <a:gd name="T8" fmla="*/ 1632 w 1632"/>
              <a:gd name="T9" fmla="*/ 912 h 1632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632"/>
              <a:gd name="T16" fmla="*/ 0 h 1632"/>
              <a:gd name="T17" fmla="*/ 1632 w 1632"/>
              <a:gd name="T18" fmla="*/ 1632 h 1632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632" h="1632">
                <a:moveTo>
                  <a:pt x="1632" y="912"/>
                </a:moveTo>
                <a:lnTo>
                  <a:pt x="912" y="1632"/>
                </a:lnTo>
                <a:lnTo>
                  <a:pt x="0" y="720"/>
                </a:lnTo>
                <a:lnTo>
                  <a:pt x="720" y="0"/>
                </a:lnTo>
                <a:lnTo>
                  <a:pt x="1632" y="912"/>
                </a:lnTo>
                <a:close/>
              </a:path>
            </a:pathLst>
          </a:custGeom>
          <a:solidFill>
            <a:srgbClr val="FF99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20175" name="Line 15"/>
          <p:cNvSpPr>
            <a:spLocks noChangeShapeType="1"/>
          </p:cNvSpPr>
          <p:nvPr/>
        </p:nvSpPr>
        <p:spPr bwMode="auto">
          <a:xfrm flipH="1">
            <a:off x="3581400" y="4941888"/>
            <a:ext cx="1143000" cy="1143000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20176" name="Line 16"/>
          <p:cNvSpPr>
            <a:spLocks noChangeShapeType="1"/>
          </p:cNvSpPr>
          <p:nvPr/>
        </p:nvSpPr>
        <p:spPr bwMode="auto">
          <a:xfrm flipH="1" flipV="1">
            <a:off x="3124200" y="4648200"/>
            <a:ext cx="914400" cy="9144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20177" name="Line 17"/>
          <p:cNvSpPr>
            <a:spLocks noChangeShapeType="1"/>
          </p:cNvSpPr>
          <p:nvPr/>
        </p:nvSpPr>
        <p:spPr bwMode="auto">
          <a:xfrm>
            <a:off x="4060825" y="5607050"/>
            <a:ext cx="1600200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grpSp>
        <p:nvGrpSpPr>
          <p:cNvPr id="4" name="Group 18"/>
          <p:cNvGrpSpPr>
            <a:grpSpLocks/>
          </p:cNvGrpSpPr>
          <p:nvPr/>
        </p:nvGrpSpPr>
        <p:grpSpPr bwMode="auto">
          <a:xfrm>
            <a:off x="3962400" y="5486400"/>
            <a:ext cx="320675" cy="457200"/>
            <a:chOff x="2496" y="3456"/>
            <a:chExt cx="202" cy="288"/>
          </a:xfrm>
        </p:grpSpPr>
        <p:sp>
          <p:nvSpPr>
            <p:cNvPr id="37902" name="Oval 19"/>
            <p:cNvSpPr>
              <a:spLocks noChangeArrowheads="1"/>
            </p:cNvSpPr>
            <p:nvPr/>
          </p:nvSpPr>
          <p:spPr bwMode="auto">
            <a:xfrm>
              <a:off x="2531" y="3504"/>
              <a:ext cx="48" cy="48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37903" name="Text Box 20"/>
            <p:cNvSpPr txBox="1">
              <a:spLocks noChangeArrowheads="1"/>
            </p:cNvSpPr>
            <p:nvPr/>
          </p:nvSpPr>
          <p:spPr bwMode="auto">
            <a:xfrm>
              <a:off x="2496" y="3456"/>
              <a:ext cx="202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b="1" i="0"/>
                <a:t>O</a:t>
              </a:r>
            </a:p>
          </p:txBody>
        </p:sp>
      </p:grpSp>
      <p:sp>
        <p:nvSpPr>
          <p:cNvPr id="220181" name="Arc 21"/>
          <p:cNvSpPr>
            <a:spLocks/>
          </p:cNvSpPr>
          <p:nvPr/>
        </p:nvSpPr>
        <p:spPr bwMode="auto">
          <a:xfrm>
            <a:off x="3797300" y="5221288"/>
            <a:ext cx="744538" cy="381000"/>
          </a:xfrm>
          <a:custGeom>
            <a:avLst/>
            <a:gdLst>
              <a:gd name="T0" fmla="*/ 0 w 35142"/>
              <a:gd name="T1" fmla="*/ 84173 h 21600"/>
              <a:gd name="T2" fmla="*/ 744538 w 35142"/>
              <a:gd name="T3" fmla="*/ 381000 h 21600"/>
              <a:gd name="T4" fmla="*/ 286908 w 35142"/>
              <a:gd name="T5" fmla="*/ 381000 h 21600"/>
              <a:gd name="T6" fmla="*/ 0 60000 65536"/>
              <a:gd name="T7" fmla="*/ 0 60000 65536"/>
              <a:gd name="T8" fmla="*/ 0 60000 65536"/>
              <a:gd name="T9" fmla="*/ 0 w 35142"/>
              <a:gd name="T10" fmla="*/ 0 h 21600"/>
              <a:gd name="T11" fmla="*/ 35142 w 35142"/>
              <a:gd name="T12" fmla="*/ 21600 h 2160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35142" h="21600" fill="none" extrusionOk="0">
                <a:moveTo>
                  <a:pt x="0" y="4772"/>
                </a:moveTo>
                <a:cubicBezTo>
                  <a:pt x="3837" y="1683"/>
                  <a:pt x="8615" y="-1"/>
                  <a:pt x="13542" y="0"/>
                </a:cubicBezTo>
                <a:cubicBezTo>
                  <a:pt x="25471" y="0"/>
                  <a:pt x="35142" y="9670"/>
                  <a:pt x="35142" y="21600"/>
                </a:cubicBezTo>
              </a:path>
              <a:path w="35142" h="21600" stroke="0" extrusionOk="0">
                <a:moveTo>
                  <a:pt x="0" y="4772"/>
                </a:moveTo>
                <a:cubicBezTo>
                  <a:pt x="3837" y="1683"/>
                  <a:pt x="8615" y="-1"/>
                  <a:pt x="13542" y="0"/>
                </a:cubicBezTo>
                <a:cubicBezTo>
                  <a:pt x="25471" y="0"/>
                  <a:pt x="35142" y="9670"/>
                  <a:pt x="35142" y="21600"/>
                </a:cubicBezTo>
                <a:lnTo>
                  <a:pt x="13542" y="21600"/>
                </a:lnTo>
                <a:close/>
              </a:path>
            </a:pathLst>
          </a:custGeom>
          <a:solidFill>
            <a:srgbClr val="FF00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7901" name="AutoShape 22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8534400" y="0"/>
            <a:ext cx="609600" cy="609600"/>
          </a:xfrm>
          <a:prstGeom prst="actionButtonReturn">
            <a:avLst/>
          </a:prstGeom>
          <a:solidFill>
            <a:srgbClr val="C0C0C0"/>
          </a:solidFill>
          <a:ln w="9525">
            <a:solidFill>
              <a:srgbClr val="FF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"/>
                                        <p:tgtEl>
                                          <p:spTgt spid="2201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16" presetClass="entr" presetSubtype="42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1" dur="500"/>
                                        <p:tgtEl>
                                          <p:spTgt spid="2201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500"/>
                            </p:stCondLst>
                            <p:childTnLst>
                              <p:par>
                                <p:cTn id="13" presetID="23" presetClass="entr" presetSubtype="32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300"/>
                                        <p:tgtEl>
                                          <p:spTgt spid="2201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900"/>
                            </p:stCondLst>
                            <p:childTnLst>
                              <p:par>
                                <p:cTn id="23" presetID="18" presetClass="entr" presetSubtype="9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25" dur="500"/>
                                        <p:tgtEl>
                                          <p:spTgt spid="2201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6400"/>
                            </p:stCondLst>
                            <p:childTnLst>
                              <p:par>
                                <p:cTn id="27" presetID="22" presetClass="entr" presetSubtype="8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2201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300"/>
                                        <p:tgtEl>
                                          <p:spTgt spid="220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300"/>
                            </p:stCondLst>
                            <p:childTnLst>
                              <p:par>
                                <p:cTn id="36" presetID="22" presetClass="entr" presetSubtype="4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2201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0167" grpId="0" autoUpdateAnimBg="0"/>
      <p:bldP spid="220169" grpId="0" autoUpdateAnimBg="0"/>
      <p:bldP spid="220171" grpId="0" autoUpdateAnimBg="0"/>
      <p:bldP spid="220175" grpId="0" animBg="1"/>
      <p:bldP spid="220176" grpId="0" animBg="1"/>
      <p:bldP spid="220177" grpId="0" animBg="1"/>
      <p:bldP spid="220181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AutoShape 2"/>
          <p:cNvSpPr>
            <a:spLocks noChangeArrowheads="1"/>
          </p:cNvSpPr>
          <p:nvPr/>
        </p:nvSpPr>
        <p:spPr bwMode="auto">
          <a:xfrm>
            <a:off x="304800" y="4235450"/>
            <a:ext cx="5638800" cy="2286000"/>
          </a:xfrm>
          <a:prstGeom prst="parallelogram">
            <a:avLst>
              <a:gd name="adj" fmla="val 61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8915" name="Freeform 3"/>
          <p:cNvSpPr>
            <a:spLocks/>
          </p:cNvSpPr>
          <p:nvPr/>
        </p:nvSpPr>
        <p:spPr bwMode="auto">
          <a:xfrm>
            <a:off x="1600200" y="4997450"/>
            <a:ext cx="2971800" cy="1371600"/>
          </a:xfrm>
          <a:custGeom>
            <a:avLst/>
            <a:gdLst>
              <a:gd name="T0" fmla="*/ 0 w 1872"/>
              <a:gd name="T1" fmla="*/ 0 h 864"/>
              <a:gd name="T2" fmla="*/ 1872 w 1872"/>
              <a:gd name="T3" fmla="*/ 0 h 864"/>
              <a:gd name="T4" fmla="*/ 864 w 1872"/>
              <a:gd name="T5" fmla="*/ 864 h 864"/>
              <a:gd name="T6" fmla="*/ 0 w 1872"/>
              <a:gd name="T7" fmla="*/ 0 h 864"/>
              <a:gd name="T8" fmla="*/ 0 60000 65536"/>
              <a:gd name="T9" fmla="*/ 0 60000 65536"/>
              <a:gd name="T10" fmla="*/ 0 60000 65536"/>
              <a:gd name="T11" fmla="*/ 0 60000 65536"/>
              <a:gd name="T12" fmla="*/ 0 w 1872"/>
              <a:gd name="T13" fmla="*/ 0 h 864"/>
              <a:gd name="T14" fmla="*/ 1872 w 1872"/>
              <a:gd name="T15" fmla="*/ 864 h 864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1872" h="864">
                <a:moveTo>
                  <a:pt x="0" y="0"/>
                </a:moveTo>
                <a:lnTo>
                  <a:pt x="1872" y="0"/>
                </a:lnTo>
                <a:lnTo>
                  <a:pt x="864" y="864"/>
                </a:lnTo>
                <a:lnTo>
                  <a:pt x="0" y="0"/>
                </a:lnTo>
                <a:close/>
              </a:path>
            </a:pathLst>
          </a:custGeom>
          <a:solidFill>
            <a:srgbClr val="FF9900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38916" name="Line 5"/>
          <p:cNvSpPr>
            <a:spLocks noChangeShapeType="1"/>
          </p:cNvSpPr>
          <p:nvPr/>
        </p:nvSpPr>
        <p:spPr bwMode="auto">
          <a:xfrm>
            <a:off x="4572000" y="3702050"/>
            <a:ext cx="0" cy="12954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38917" name="Line 6"/>
          <p:cNvSpPr>
            <a:spLocks noChangeShapeType="1"/>
          </p:cNvSpPr>
          <p:nvPr/>
        </p:nvSpPr>
        <p:spPr bwMode="auto">
          <a:xfrm>
            <a:off x="1600200" y="4997450"/>
            <a:ext cx="2971800" cy="0"/>
          </a:xfrm>
          <a:prstGeom prst="line">
            <a:avLst/>
          </a:prstGeom>
          <a:noFill/>
          <a:ln w="38100" cap="rnd">
            <a:solidFill>
              <a:schemeClr val="tx1"/>
            </a:solidFill>
            <a:prstDash val="sysDot"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38918" name="Line 7"/>
          <p:cNvSpPr>
            <a:spLocks noChangeShapeType="1"/>
          </p:cNvSpPr>
          <p:nvPr/>
        </p:nvSpPr>
        <p:spPr bwMode="auto">
          <a:xfrm flipH="1">
            <a:off x="2971800" y="4997450"/>
            <a:ext cx="1600200" cy="13716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38919" name="Freeform 8"/>
          <p:cNvSpPr>
            <a:spLocks/>
          </p:cNvSpPr>
          <p:nvPr/>
        </p:nvSpPr>
        <p:spPr bwMode="auto">
          <a:xfrm>
            <a:off x="1600200" y="3702050"/>
            <a:ext cx="2971800" cy="2667000"/>
          </a:xfrm>
          <a:custGeom>
            <a:avLst/>
            <a:gdLst>
              <a:gd name="T0" fmla="*/ 0 w 1872"/>
              <a:gd name="T1" fmla="*/ 816 h 1680"/>
              <a:gd name="T2" fmla="*/ 1872 w 1872"/>
              <a:gd name="T3" fmla="*/ 0 h 1680"/>
              <a:gd name="T4" fmla="*/ 864 w 1872"/>
              <a:gd name="T5" fmla="*/ 1680 h 1680"/>
              <a:gd name="T6" fmla="*/ 0 w 1872"/>
              <a:gd name="T7" fmla="*/ 816 h 1680"/>
              <a:gd name="T8" fmla="*/ 0 60000 65536"/>
              <a:gd name="T9" fmla="*/ 0 60000 65536"/>
              <a:gd name="T10" fmla="*/ 0 60000 65536"/>
              <a:gd name="T11" fmla="*/ 0 60000 65536"/>
              <a:gd name="T12" fmla="*/ 0 w 1872"/>
              <a:gd name="T13" fmla="*/ 0 h 1680"/>
              <a:gd name="T14" fmla="*/ 1872 w 1872"/>
              <a:gd name="T15" fmla="*/ 1680 h 168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1872" h="1680">
                <a:moveTo>
                  <a:pt x="0" y="816"/>
                </a:moveTo>
                <a:lnTo>
                  <a:pt x="1872" y="0"/>
                </a:lnTo>
                <a:lnTo>
                  <a:pt x="864" y="1680"/>
                </a:lnTo>
                <a:lnTo>
                  <a:pt x="0" y="816"/>
                </a:lnTo>
                <a:close/>
              </a:path>
            </a:pathLst>
          </a:custGeom>
          <a:solidFill>
            <a:srgbClr val="0000FF">
              <a:alpha val="50195"/>
            </a:srgb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38920" name="Line 9"/>
          <p:cNvSpPr>
            <a:spLocks noChangeShapeType="1"/>
          </p:cNvSpPr>
          <p:nvPr/>
        </p:nvSpPr>
        <p:spPr bwMode="auto">
          <a:xfrm>
            <a:off x="1600200" y="4997450"/>
            <a:ext cx="1371600" cy="13716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38921" name="Line 10"/>
          <p:cNvSpPr>
            <a:spLocks noChangeShapeType="1"/>
          </p:cNvSpPr>
          <p:nvPr/>
        </p:nvSpPr>
        <p:spPr bwMode="auto">
          <a:xfrm flipH="1">
            <a:off x="1600200" y="3702050"/>
            <a:ext cx="2971800" cy="12954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38922" name="Text Box 11"/>
          <p:cNvSpPr txBox="1">
            <a:spLocks noChangeArrowheads="1"/>
          </p:cNvSpPr>
          <p:nvPr/>
        </p:nvSpPr>
        <p:spPr bwMode="auto">
          <a:xfrm>
            <a:off x="4572000" y="3473450"/>
            <a:ext cx="45720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600" b="1" i="0"/>
              <a:t>A</a:t>
            </a:r>
          </a:p>
        </p:txBody>
      </p:sp>
      <p:sp>
        <p:nvSpPr>
          <p:cNvPr id="38923" name="Text Box 12"/>
          <p:cNvSpPr txBox="1">
            <a:spLocks noChangeArrowheads="1"/>
          </p:cNvSpPr>
          <p:nvPr/>
        </p:nvSpPr>
        <p:spPr bwMode="auto">
          <a:xfrm>
            <a:off x="1143000" y="4813300"/>
            <a:ext cx="45720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600" b="1" i="0"/>
              <a:t>B</a:t>
            </a:r>
          </a:p>
        </p:txBody>
      </p:sp>
      <p:sp>
        <p:nvSpPr>
          <p:cNvPr id="38924" name="Text Box 13"/>
          <p:cNvSpPr txBox="1">
            <a:spLocks noChangeArrowheads="1"/>
          </p:cNvSpPr>
          <p:nvPr/>
        </p:nvSpPr>
        <p:spPr bwMode="auto">
          <a:xfrm>
            <a:off x="2438400" y="5988050"/>
            <a:ext cx="45720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600" b="1" i="0"/>
              <a:t>C</a:t>
            </a:r>
          </a:p>
        </p:txBody>
      </p:sp>
      <p:sp>
        <p:nvSpPr>
          <p:cNvPr id="38925" name="Text Box 14"/>
          <p:cNvSpPr txBox="1">
            <a:spLocks noChangeArrowheads="1"/>
          </p:cNvSpPr>
          <p:nvPr/>
        </p:nvSpPr>
        <p:spPr bwMode="auto">
          <a:xfrm>
            <a:off x="4572000" y="4660900"/>
            <a:ext cx="83820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600" b="1" i="0"/>
              <a:t>A</a:t>
            </a:r>
            <a:r>
              <a:rPr lang="en-US" altLang="zh-CN" b="1" i="0"/>
              <a:t>′</a:t>
            </a:r>
          </a:p>
        </p:txBody>
      </p:sp>
      <p:sp>
        <p:nvSpPr>
          <p:cNvPr id="38926" name="Text Box 15"/>
          <p:cNvSpPr txBox="1">
            <a:spLocks noChangeArrowheads="1"/>
          </p:cNvSpPr>
          <p:nvPr/>
        </p:nvSpPr>
        <p:spPr bwMode="auto">
          <a:xfrm>
            <a:off x="533400" y="5911850"/>
            <a:ext cx="68580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600" b="1" i="0">
                <a:solidFill>
                  <a:srgbClr val="FF0000"/>
                </a:solidFill>
              </a:rPr>
              <a:t>M</a:t>
            </a:r>
          </a:p>
        </p:txBody>
      </p:sp>
      <p:sp>
        <p:nvSpPr>
          <p:cNvPr id="38927" name="Text Box 16"/>
          <p:cNvSpPr txBox="1">
            <a:spLocks noChangeArrowheads="1"/>
          </p:cNvSpPr>
          <p:nvPr/>
        </p:nvSpPr>
        <p:spPr bwMode="auto">
          <a:xfrm>
            <a:off x="0" y="0"/>
            <a:ext cx="8459788" cy="2530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4000" b="1" i="0">
                <a:latin typeface="黑体" pitchFamily="2" charset="-122"/>
                <a:ea typeface="黑体" pitchFamily="2" charset="-122"/>
              </a:rPr>
              <a:t>已知：如图⊿</a:t>
            </a:r>
            <a:r>
              <a:rPr lang="en-US" altLang="zh-CN" sz="4000" b="1" i="0">
                <a:latin typeface="黑体" pitchFamily="2" charset="-122"/>
                <a:ea typeface="黑体" pitchFamily="2" charset="-122"/>
              </a:rPr>
              <a:t>ABC</a:t>
            </a:r>
            <a:r>
              <a:rPr lang="zh-CN" altLang="en-US" sz="4000" b="1" i="0">
                <a:latin typeface="黑体" pitchFamily="2" charset="-122"/>
                <a:ea typeface="黑体" pitchFamily="2" charset="-122"/>
              </a:rPr>
              <a:t>的顶点</a:t>
            </a:r>
            <a:r>
              <a:rPr lang="en-US" altLang="zh-CN" sz="4000" b="1" i="0">
                <a:latin typeface="黑体" pitchFamily="2" charset="-122"/>
                <a:ea typeface="黑体" pitchFamily="2" charset="-122"/>
              </a:rPr>
              <a:t>A</a:t>
            </a:r>
            <a:r>
              <a:rPr lang="zh-CN" altLang="en-US" sz="4000" b="1" i="0">
                <a:latin typeface="黑体" pitchFamily="2" charset="-122"/>
                <a:ea typeface="黑体" pitchFamily="2" charset="-122"/>
              </a:rPr>
              <a:t>在平面</a:t>
            </a:r>
            <a:r>
              <a:rPr lang="en-US" altLang="zh-CN" sz="4000" b="1" i="0">
                <a:latin typeface="黑体" pitchFamily="2" charset="-122"/>
                <a:ea typeface="黑体" pitchFamily="2" charset="-122"/>
              </a:rPr>
              <a:t>M</a:t>
            </a:r>
            <a:r>
              <a:rPr lang="zh-CN" altLang="en-US" sz="4000" b="1" i="0">
                <a:latin typeface="黑体" pitchFamily="2" charset="-122"/>
                <a:ea typeface="黑体" pitchFamily="2" charset="-122"/>
              </a:rPr>
              <a:t>上的射影为点</a:t>
            </a:r>
            <a:r>
              <a:rPr lang="en-US" altLang="zh-CN" sz="4000" b="1" i="0">
                <a:latin typeface="黑体" pitchFamily="2" charset="-122"/>
                <a:ea typeface="黑体" pitchFamily="2" charset="-122"/>
              </a:rPr>
              <a:t>A</a:t>
            </a:r>
            <a:r>
              <a:rPr lang="en-US" altLang="zh-CN" b="1" i="0">
                <a:latin typeface="黑体" pitchFamily="2" charset="-122"/>
                <a:ea typeface="黑体" pitchFamily="2" charset="-122"/>
              </a:rPr>
              <a:t>′</a:t>
            </a:r>
            <a:r>
              <a:rPr lang="zh-CN" altLang="en-US" sz="4000" b="1" i="0">
                <a:latin typeface="黑体" pitchFamily="2" charset="-122"/>
                <a:ea typeface="黑体" pitchFamily="2" charset="-122"/>
              </a:rPr>
              <a:t>， ⊿</a:t>
            </a:r>
            <a:r>
              <a:rPr lang="en-US" altLang="zh-CN" sz="4000" b="1" i="0">
                <a:latin typeface="黑体" pitchFamily="2" charset="-122"/>
                <a:ea typeface="黑体" pitchFamily="2" charset="-122"/>
              </a:rPr>
              <a:t>ABC</a:t>
            </a:r>
            <a:r>
              <a:rPr lang="zh-CN" altLang="en-US" sz="4000" b="1" i="0">
                <a:latin typeface="黑体" pitchFamily="2" charset="-122"/>
                <a:ea typeface="黑体" pitchFamily="2" charset="-122"/>
              </a:rPr>
              <a:t>的面积是</a:t>
            </a:r>
            <a:r>
              <a:rPr lang="en-US" altLang="zh-CN" sz="4000" b="1" i="0">
                <a:latin typeface="黑体" pitchFamily="2" charset="-122"/>
                <a:ea typeface="黑体" pitchFamily="2" charset="-122"/>
              </a:rPr>
              <a:t>S</a:t>
            </a:r>
            <a:r>
              <a:rPr lang="zh-CN" altLang="en-US" sz="4000" b="1" i="0">
                <a:latin typeface="黑体" pitchFamily="2" charset="-122"/>
                <a:ea typeface="黑体" pitchFamily="2" charset="-122"/>
              </a:rPr>
              <a:t>， ⊿</a:t>
            </a:r>
            <a:r>
              <a:rPr lang="en-US" altLang="zh-CN" sz="4000" b="1" i="0">
                <a:latin typeface="黑体" pitchFamily="2" charset="-122"/>
                <a:ea typeface="黑体" pitchFamily="2" charset="-122"/>
              </a:rPr>
              <a:t>A</a:t>
            </a:r>
            <a:r>
              <a:rPr lang="en-US" altLang="zh-CN" b="1" i="0"/>
              <a:t>′</a:t>
            </a:r>
            <a:r>
              <a:rPr lang="en-US" altLang="zh-CN" sz="4000" b="1" i="0">
                <a:latin typeface="黑体" pitchFamily="2" charset="-122"/>
                <a:ea typeface="黑体" pitchFamily="2" charset="-122"/>
              </a:rPr>
              <a:t>BC</a:t>
            </a:r>
            <a:r>
              <a:rPr lang="zh-CN" altLang="en-US" sz="4000" b="1" i="0">
                <a:latin typeface="黑体" pitchFamily="2" charset="-122"/>
                <a:ea typeface="黑体" pitchFamily="2" charset="-122"/>
              </a:rPr>
              <a:t>的面积是</a:t>
            </a:r>
            <a:r>
              <a:rPr lang="en-US" altLang="zh-CN" sz="4000" b="1" i="0">
                <a:latin typeface="黑体" pitchFamily="2" charset="-122"/>
                <a:ea typeface="黑体" pitchFamily="2" charset="-122"/>
              </a:rPr>
              <a:t>S</a:t>
            </a:r>
            <a:r>
              <a:rPr lang="en-US" altLang="zh-CN" b="1" i="0">
                <a:latin typeface="黑体" pitchFamily="2" charset="-122"/>
                <a:ea typeface="黑体" pitchFamily="2" charset="-122"/>
              </a:rPr>
              <a:t>′</a:t>
            </a:r>
            <a:r>
              <a:rPr lang="zh-CN" altLang="en-US" sz="4000" b="1" i="0">
                <a:latin typeface="黑体" pitchFamily="2" charset="-122"/>
                <a:ea typeface="黑体" pitchFamily="2" charset="-122"/>
              </a:rPr>
              <a:t>，设二面角</a:t>
            </a:r>
            <a:r>
              <a:rPr lang="en-US" altLang="zh-CN" sz="4000" b="1" i="0">
                <a:latin typeface="黑体" pitchFamily="2" charset="-122"/>
                <a:ea typeface="黑体" pitchFamily="2" charset="-122"/>
              </a:rPr>
              <a:t>A-BC-A</a:t>
            </a:r>
            <a:r>
              <a:rPr lang="en-US" altLang="zh-CN" b="1" i="0">
                <a:latin typeface="黑体" pitchFamily="2" charset="-122"/>
                <a:ea typeface="黑体" pitchFamily="2" charset="-122"/>
              </a:rPr>
              <a:t>′</a:t>
            </a:r>
            <a:r>
              <a:rPr lang="zh-CN" altLang="en-US" sz="4000" b="1" i="0">
                <a:latin typeface="黑体" pitchFamily="2" charset="-122"/>
                <a:ea typeface="黑体" pitchFamily="2" charset="-122"/>
              </a:rPr>
              <a:t>为</a:t>
            </a:r>
            <a:r>
              <a:rPr lang="zh-CN" altLang="en-US" sz="4000" b="1" i="0">
                <a:latin typeface="黑体" pitchFamily="2" charset="-122"/>
                <a:ea typeface="黑体" pitchFamily="2" charset="-122"/>
                <a:sym typeface="Symbol" pitchFamily="18" charset="2"/>
              </a:rPr>
              <a:t></a:t>
            </a:r>
            <a:r>
              <a:rPr lang="en-US" altLang="zh-CN" sz="4000" b="1" i="0">
                <a:latin typeface="黑体" pitchFamily="2" charset="-122"/>
                <a:ea typeface="黑体" pitchFamily="2" charset="-122"/>
                <a:sym typeface="Symbol" pitchFamily="18" charset="2"/>
              </a:rPr>
              <a:t>.</a:t>
            </a:r>
            <a:r>
              <a:rPr lang="zh-CN" altLang="en-US" sz="4000" b="1" i="0"/>
              <a:t>求证：</a:t>
            </a:r>
            <a:r>
              <a:rPr lang="en-US" altLang="zh-CN" sz="4000" b="1" i="0">
                <a:solidFill>
                  <a:srgbClr val="FF0000"/>
                </a:solidFill>
              </a:rPr>
              <a:t>COS </a:t>
            </a:r>
            <a:r>
              <a:rPr lang="en-US" altLang="zh-CN" sz="4000" b="1" i="0">
                <a:solidFill>
                  <a:srgbClr val="FF0000"/>
                </a:solidFill>
                <a:sym typeface="Symbol" pitchFamily="18" charset="2"/>
              </a:rPr>
              <a:t> =</a:t>
            </a:r>
            <a:r>
              <a:rPr lang="en-US" altLang="zh-CN" sz="4000" b="1" i="0">
                <a:sym typeface="Symbol" pitchFamily="18" charset="2"/>
              </a:rPr>
              <a:t> </a:t>
            </a:r>
            <a:r>
              <a:rPr lang="en-US" altLang="zh-CN" sz="4000" b="1" i="0">
                <a:solidFill>
                  <a:srgbClr val="FF0000"/>
                </a:solidFill>
              </a:rPr>
              <a:t>S </a:t>
            </a:r>
            <a:r>
              <a:rPr lang="en-US" altLang="zh-CN" b="1" i="0">
                <a:solidFill>
                  <a:srgbClr val="FF0000"/>
                </a:solidFill>
              </a:rPr>
              <a:t>′</a:t>
            </a:r>
            <a:r>
              <a:rPr lang="en-US" altLang="zh-CN" sz="4000" b="1" i="0">
                <a:solidFill>
                  <a:srgbClr val="FF0000"/>
                </a:solidFill>
              </a:rPr>
              <a:t>÷ S</a:t>
            </a:r>
          </a:p>
        </p:txBody>
      </p:sp>
      <p:grpSp>
        <p:nvGrpSpPr>
          <p:cNvPr id="2" name="Group 18"/>
          <p:cNvGrpSpPr>
            <a:grpSpLocks/>
          </p:cNvGrpSpPr>
          <p:nvPr/>
        </p:nvGrpSpPr>
        <p:grpSpPr bwMode="auto">
          <a:xfrm>
            <a:off x="1763713" y="3716338"/>
            <a:ext cx="2819400" cy="2362200"/>
            <a:chOff x="1104" y="2352"/>
            <a:chExt cx="1776" cy="1488"/>
          </a:xfrm>
        </p:grpSpPr>
        <p:sp>
          <p:nvSpPr>
            <p:cNvPr id="38931" name="Text Box 19"/>
            <p:cNvSpPr txBox="1">
              <a:spLocks noChangeArrowheads="1"/>
            </p:cNvSpPr>
            <p:nvPr/>
          </p:nvSpPr>
          <p:spPr bwMode="auto">
            <a:xfrm>
              <a:off x="1104" y="3436"/>
              <a:ext cx="384" cy="4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3600" b="1" i="0"/>
                <a:t>D</a:t>
              </a:r>
            </a:p>
          </p:txBody>
        </p:sp>
        <p:sp>
          <p:nvSpPr>
            <p:cNvPr id="38932" name="Line 20"/>
            <p:cNvSpPr>
              <a:spLocks noChangeShapeType="1"/>
            </p:cNvSpPr>
            <p:nvPr/>
          </p:nvSpPr>
          <p:spPr bwMode="auto">
            <a:xfrm flipH="1">
              <a:off x="1440" y="2352"/>
              <a:ext cx="1440" cy="1248"/>
            </a:xfrm>
            <a:prstGeom prst="line">
              <a:avLst/>
            </a:prstGeom>
            <a:noFill/>
            <a:ln w="57150">
              <a:solidFill>
                <a:srgbClr val="FFFF66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8933" name="Line 21"/>
            <p:cNvSpPr>
              <a:spLocks noChangeShapeType="1"/>
            </p:cNvSpPr>
            <p:nvPr/>
          </p:nvSpPr>
          <p:spPr bwMode="auto">
            <a:xfrm flipV="1">
              <a:off x="1440" y="3168"/>
              <a:ext cx="1392" cy="432"/>
            </a:xfrm>
            <a:prstGeom prst="line">
              <a:avLst/>
            </a:prstGeom>
            <a:noFill/>
            <a:ln w="57150">
              <a:solidFill>
                <a:srgbClr val="FFFF66"/>
              </a:solidFill>
              <a:prstDash val="dash"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38929" name="Line 22"/>
          <p:cNvSpPr>
            <a:spLocks noChangeShapeType="1"/>
          </p:cNvSpPr>
          <p:nvPr/>
        </p:nvSpPr>
        <p:spPr bwMode="auto">
          <a:xfrm flipV="1">
            <a:off x="2930525" y="3733800"/>
            <a:ext cx="1600200" cy="266700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38930" name="AutoShape 23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8534400" y="0"/>
            <a:ext cx="609600" cy="609600"/>
          </a:xfrm>
          <a:prstGeom prst="actionButtonReturn">
            <a:avLst/>
          </a:prstGeom>
          <a:solidFill>
            <a:srgbClr val="C0C0C0"/>
          </a:solidFill>
          <a:ln w="9525">
            <a:solidFill>
              <a:srgbClr val="FF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3263" name="AutoShape 31"/>
          <p:cNvSpPr>
            <a:spLocks noChangeArrowheads="1"/>
          </p:cNvSpPr>
          <p:nvPr/>
        </p:nvSpPr>
        <p:spPr bwMode="auto">
          <a:xfrm>
            <a:off x="1187450" y="5229225"/>
            <a:ext cx="3168650" cy="647700"/>
          </a:xfrm>
          <a:prstGeom prst="parallelogram">
            <a:avLst>
              <a:gd name="adj" fmla="val 122304"/>
            </a:avLst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grpSp>
        <p:nvGrpSpPr>
          <p:cNvPr id="2" name="Group 2"/>
          <p:cNvGrpSpPr>
            <a:grpSpLocks/>
          </p:cNvGrpSpPr>
          <p:nvPr/>
        </p:nvGrpSpPr>
        <p:grpSpPr bwMode="auto">
          <a:xfrm>
            <a:off x="76200" y="76200"/>
            <a:ext cx="1981200" cy="533400"/>
            <a:chOff x="2073" y="1750"/>
            <a:chExt cx="1248" cy="336"/>
          </a:xfrm>
        </p:grpSpPr>
        <p:sp>
          <p:nvSpPr>
            <p:cNvPr id="39966" name="Rectangle 3"/>
            <p:cNvSpPr>
              <a:spLocks noChangeArrowheads="1"/>
            </p:cNvSpPr>
            <p:nvPr/>
          </p:nvSpPr>
          <p:spPr bwMode="auto">
            <a:xfrm>
              <a:off x="2073" y="1750"/>
              <a:ext cx="1248" cy="336"/>
            </a:xfrm>
            <a:prstGeom prst="rect">
              <a:avLst/>
            </a:prstGeom>
            <a:solidFill>
              <a:schemeClr val="accent2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39967" name="WordArt 4"/>
            <p:cNvSpPr>
              <a:spLocks noChangeArrowheads="1" noChangeShapeType="1" noTextEdit="1"/>
            </p:cNvSpPr>
            <p:nvPr/>
          </p:nvSpPr>
          <p:spPr bwMode="auto">
            <a:xfrm>
              <a:off x="2112" y="1776"/>
              <a:ext cx="1176" cy="288"/>
            </a:xfrm>
            <a:prstGeom prst="rect">
              <a:avLst/>
            </a:prstGeom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</a:bodyPr>
            <a:lstStyle/>
            <a:p>
              <a:pPr algn="ctr"/>
              <a:r>
                <a:rPr lang="zh-CN" altLang="en-US" sz="3600" b="1" kern="10">
                  <a:ln w="9525">
                    <a:noFill/>
                    <a:round/>
                    <a:headEnd/>
                    <a:tailEnd/>
                  </a:ln>
                  <a:gradFill rotWithShape="1">
                    <a:gsLst>
                      <a:gs pos="0">
                        <a:srgbClr val="FFFF00"/>
                      </a:gs>
                      <a:gs pos="100000">
                        <a:srgbClr val="FF9933"/>
                      </a:gs>
                    </a:gsLst>
                    <a:path path="rect">
                      <a:fillToRect l="50000" t="50000" r="50000" b="50000"/>
                    </a:path>
                  </a:gradFill>
                  <a:effectLst>
                    <a:outerShdw dist="35921" dir="2700000" algn="ctr" rotWithShape="0">
                      <a:srgbClr val="C0C0C0"/>
                    </a:outerShdw>
                  </a:effectLst>
                  <a:latin typeface="隶书"/>
                  <a:ea typeface="隶书"/>
                </a:rPr>
                <a:t>例题选讲</a:t>
              </a:r>
            </a:p>
          </p:txBody>
        </p:sp>
      </p:grpSp>
      <p:grpSp>
        <p:nvGrpSpPr>
          <p:cNvPr id="3" name="Group 5"/>
          <p:cNvGrpSpPr>
            <a:grpSpLocks/>
          </p:cNvGrpSpPr>
          <p:nvPr/>
        </p:nvGrpSpPr>
        <p:grpSpPr bwMode="auto">
          <a:xfrm>
            <a:off x="533400" y="2209800"/>
            <a:ext cx="4648200" cy="4283075"/>
            <a:chOff x="1056" y="1075"/>
            <a:chExt cx="2928" cy="2698"/>
          </a:xfrm>
        </p:grpSpPr>
        <p:grpSp>
          <p:nvGrpSpPr>
            <p:cNvPr id="4" name="Group 6"/>
            <p:cNvGrpSpPr>
              <a:grpSpLocks/>
            </p:cNvGrpSpPr>
            <p:nvPr/>
          </p:nvGrpSpPr>
          <p:grpSpPr bwMode="auto">
            <a:xfrm>
              <a:off x="1439" y="1439"/>
              <a:ext cx="2065" cy="1975"/>
              <a:chOff x="1439" y="1439"/>
              <a:chExt cx="2065" cy="1975"/>
            </a:xfrm>
          </p:grpSpPr>
          <p:sp>
            <p:nvSpPr>
              <p:cNvPr id="39960" name="Rectangle 7"/>
              <p:cNvSpPr>
                <a:spLocks noChangeArrowheads="1"/>
              </p:cNvSpPr>
              <p:nvPr/>
            </p:nvSpPr>
            <p:spPr bwMode="auto">
              <a:xfrm>
                <a:off x="1439" y="1872"/>
                <a:ext cx="1537" cy="1537"/>
              </a:xfrm>
              <a:prstGeom prst="rect">
                <a:avLst/>
              </a:prstGeom>
              <a:noFill/>
              <a:ln w="57150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39961" name="AutoShape 8"/>
              <p:cNvSpPr>
                <a:spLocks noChangeArrowheads="1"/>
              </p:cNvSpPr>
              <p:nvPr/>
            </p:nvSpPr>
            <p:spPr bwMode="auto">
              <a:xfrm>
                <a:off x="1440" y="1440"/>
                <a:ext cx="2016" cy="432"/>
              </a:xfrm>
              <a:prstGeom prst="parallelogram">
                <a:avLst>
                  <a:gd name="adj" fmla="val 116667"/>
                </a:avLst>
              </a:prstGeom>
              <a:noFill/>
              <a:ln w="57150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39962" name="AutoShape 9"/>
              <p:cNvSpPr>
                <a:spLocks noChangeArrowheads="1"/>
              </p:cNvSpPr>
              <p:nvPr/>
            </p:nvSpPr>
            <p:spPr bwMode="auto">
              <a:xfrm>
                <a:off x="1464" y="2982"/>
                <a:ext cx="2016" cy="432"/>
              </a:xfrm>
              <a:prstGeom prst="parallelogram">
                <a:avLst>
                  <a:gd name="adj" fmla="val 116667"/>
                </a:avLst>
              </a:prstGeom>
              <a:noFill/>
              <a:ln w="57150">
                <a:solidFill>
                  <a:schemeClr val="tx1"/>
                </a:solidFill>
                <a:prstDash val="sysDot"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39963" name="Rectangle 10"/>
              <p:cNvSpPr>
                <a:spLocks noChangeArrowheads="1"/>
              </p:cNvSpPr>
              <p:nvPr/>
            </p:nvSpPr>
            <p:spPr bwMode="auto">
              <a:xfrm>
                <a:off x="1944" y="1440"/>
                <a:ext cx="1537" cy="1537"/>
              </a:xfrm>
              <a:prstGeom prst="rect">
                <a:avLst/>
              </a:prstGeom>
              <a:noFill/>
              <a:ln w="57150">
                <a:solidFill>
                  <a:schemeClr val="tx1"/>
                </a:solidFill>
                <a:prstDash val="sysDot"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39964" name="Line 11"/>
              <p:cNvSpPr>
                <a:spLocks noChangeShapeType="1"/>
              </p:cNvSpPr>
              <p:nvPr/>
            </p:nvSpPr>
            <p:spPr bwMode="auto">
              <a:xfrm>
                <a:off x="3480" y="1439"/>
                <a:ext cx="0" cy="1537"/>
              </a:xfrm>
              <a:prstGeom prst="line">
                <a:avLst/>
              </a:prstGeom>
              <a:noFill/>
              <a:ln w="5715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39965" name="Line 12"/>
              <p:cNvSpPr>
                <a:spLocks noChangeShapeType="1"/>
              </p:cNvSpPr>
              <p:nvPr/>
            </p:nvSpPr>
            <p:spPr bwMode="auto">
              <a:xfrm flipV="1">
                <a:off x="2976" y="2976"/>
                <a:ext cx="528" cy="432"/>
              </a:xfrm>
              <a:prstGeom prst="line">
                <a:avLst/>
              </a:prstGeom>
              <a:noFill/>
              <a:ln w="5715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</p:grpSp>
        <p:sp>
          <p:nvSpPr>
            <p:cNvPr id="39952" name="Text Box 13"/>
            <p:cNvSpPr txBox="1">
              <a:spLocks noChangeArrowheads="1"/>
            </p:cNvSpPr>
            <p:nvPr/>
          </p:nvSpPr>
          <p:spPr bwMode="auto">
            <a:xfrm>
              <a:off x="1200" y="3360"/>
              <a:ext cx="336" cy="365"/>
            </a:xfrm>
            <a:prstGeom prst="rect">
              <a:avLst/>
            </a:prstGeom>
            <a:noFill/>
            <a:ln w="57150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3200" b="1" i="0"/>
                <a:t>A</a:t>
              </a:r>
            </a:p>
          </p:txBody>
        </p:sp>
        <p:sp>
          <p:nvSpPr>
            <p:cNvPr id="39953" name="Text Box 14"/>
            <p:cNvSpPr txBox="1">
              <a:spLocks noChangeArrowheads="1"/>
            </p:cNvSpPr>
            <p:nvPr/>
          </p:nvSpPr>
          <p:spPr bwMode="auto">
            <a:xfrm>
              <a:off x="2832" y="3408"/>
              <a:ext cx="336" cy="365"/>
            </a:xfrm>
            <a:prstGeom prst="rect">
              <a:avLst/>
            </a:prstGeom>
            <a:noFill/>
            <a:ln w="57150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3200" b="1" i="0"/>
                <a:t>B</a:t>
              </a:r>
            </a:p>
          </p:txBody>
        </p:sp>
        <p:sp>
          <p:nvSpPr>
            <p:cNvPr id="39954" name="Text Box 15"/>
            <p:cNvSpPr txBox="1">
              <a:spLocks noChangeArrowheads="1"/>
            </p:cNvSpPr>
            <p:nvPr/>
          </p:nvSpPr>
          <p:spPr bwMode="auto">
            <a:xfrm>
              <a:off x="1872" y="2947"/>
              <a:ext cx="336" cy="365"/>
            </a:xfrm>
            <a:prstGeom prst="rect">
              <a:avLst/>
            </a:prstGeom>
            <a:noFill/>
            <a:ln w="57150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3200" b="1" i="0"/>
                <a:t>D</a:t>
              </a:r>
            </a:p>
          </p:txBody>
        </p:sp>
        <p:sp>
          <p:nvSpPr>
            <p:cNvPr id="39955" name="Text Box 16"/>
            <p:cNvSpPr txBox="1">
              <a:spLocks noChangeArrowheads="1"/>
            </p:cNvSpPr>
            <p:nvPr/>
          </p:nvSpPr>
          <p:spPr bwMode="auto">
            <a:xfrm>
              <a:off x="3456" y="2880"/>
              <a:ext cx="336" cy="365"/>
            </a:xfrm>
            <a:prstGeom prst="rect">
              <a:avLst/>
            </a:prstGeom>
            <a:noFill/>
            <a:ln w="57150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3200" b="1" i="0"/>
                <a:t>C</a:t>
              </a:r>
            </a:p>
          </p:txBody>
        </p:sp>
        <p:sp>
          <p:nvSpPr>
            <p:cNvPr id="39956" name="Text Box 17"/>
            <p:cNvSpPr txBox="1">
              <a:spLocks noChangeArrowheads="1"/>
            </p:cNvSpPr>
            <p:nvPr/>
          </p:nvSpPr>
          <p:spPr bwMode="auto">
            <a:xfrm>
              <a:off x="1056" y="1680"/>
              <a:ext cx="480" cy="365"/>
            </a:xfrm>
            <a:prstGeom prst="rect">
              <a:avLst/>
            </a:prstGeom>
            <a:noFill/>
            <a:ln w="57150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3200" b="1" i="0"/>
                <a:t>A</a:t>
              </a:r>
              <a:r>
                <a:rPr lang="en-US" altLang="zh-CN" sz="3200" b="1" i="0" baseline="-25000"/>
                <a:t>1</a:t>
              </a:r>
            </a:p>
          </p:txBody>
        </p:sp>
        <p:sp>
          <p:nvSpPr>
            <p:cNvPr id="39957" name="Text Box 18"/>
            <p:cNvSpPr txBox="1">
              <a:spLocks noChangeArrowheads="1"/>
            </p:cNvSpPr>
            <p:nvPr/>
          </p:nvSpPr>
          <p:spPr bwMode="auto">
            <a:xfrm>
              <a:off x="2976" y="1795"/>
              <a:ext cx="432" cy="365"/>
            </a:xfrm>
            <a:prstGeom prst="rect">
              <a:avLst/>
            </a:prstGeom>
            <a:noFill/>
            <a:ln w="57150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3200" b="1" i="0"/>
                <a:t>B</a:t>
              </a:r>
              <a:r>
                <a:rPr lang="en-US" altLang="zh-CN" sz="3200" b="1" i="0" baseline="-25000"/>
                <a:t>1</a:t>
              </a:r>
            </a:p>
          </p:txBody>
        </p:sp>
        <p:sp>
          <p:nvSpPr>
            <p:cNvPr id="39958" name="Text Box 19"/>
            <p:cNvSpPr txBox="1">
              <a:spLocks noChangeArrowheads="1"/>
            </p:cNvSpPr>
            <p:nvPr/>
          </p:nvSpPr>
          <p:spPr bwMode="auto">
            <a:xfrm>
              <a:off x="1728" y="1075"/>
              <a:ext cx="480" cy="365"/>
            </a:xfrm>
            <a:prstGeom prst="rect">
              <a:avLst/>
            </a:prstGeom>
            <a:noFill/>
            <a:ln w="57150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3200" b="1" i="0"/>
                <a:t>D</a:t>
              </a:r>
              <a:r>
                <a:rPr lang="en-US" altLang="zh-CN" sz="3200" b="1" i="0" baseline="-25000"/>
                <a:t>1</a:t>
              </a:r>
            </a:p>
          </p:txBody>
        </p:sp>
        <p:sp>
          <p:nvSpPr>
            <p:cNvPr id="39959" name="Text Box 20"/>
            <p:cNvSpPr txBox="1">
              <a:spLocks noChangeArrowheads="1"/>
            </p:cNvSpPr>
            <p:nvPr/>
          </p:nvSpPr>
          <p:spPr bwMode="auto">
            <a:xfrm>
              <a:off x="3504" y="1152"/>
              <a:ext cx="480" cy="365"/>
            </a:xfrm>
            <a:prstGeom prst="rect">
              <a:avLst/>
            </a:prstGeom>
            <a:noFill/>
            <a:ln w="57150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3200" b="1" i="0"/>
                <a:t>C</a:t>
              </a:r>
              <a:r>
                <a:rPr lang="en-US" altLang="zh-CN" sz="3200" b="1" i="0" baseline="-25000"/>
                <a:t>1</a:t>
              </a:r>
            </a:p>
          </p:txBody>
        </p:sp>
      </p:grpSp>
      <p:sp>
        <p:nvSpPr>
          <p:cNvPr id="39941" name="Text Box 21"/>
          <p:cNvSpPr txBox="1">
            <a:spLocks noChangeArrowheads="1"/>
          </p:cNvSpPr>
          <p:nvPr/>
        </p:nvSpPr>
        <p:spPr bwMode="auto">
          <a:xfrm>
            <a:off x="457200" y="838200"/>
            <a:ext cx="8305800" cy="1368425"/>
          </a:xfrm>
          <a:prstGeom prst="rect">
            <a:avLst/>
          </a:prstGeom>
          <a:noFill/>
          <a:ln w="57150">
            <a:solidFill>
              <a:schemeClr val="accent2"/>
            </a:solidFill>
            <a:miter lim="800000"/>
            <a:headEnd/>
            <a:tailEnd/>
          </a:ln>
        </p:spPr>
        <p:txBody>
          <a:bodyPr lIns="90000" tIns="46800" rIns="90000" bIns="46800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4000" b="1" i="0">
                <a:latin typeface="黑体" pitchFamily="2" charset="-122"/>
                <a:ea typeface="黑体" pitchFamily="2" charset="-122"/>
              </a:rPr>
              <a:t>在正方体</a:t>
            </a:r>
            <a:r>
              <a:rPr lang="en-US" altLang="zh-CN" sz="4000" b="1" i="0">
                <a:latin typeface="黑体" pitchFamily="2" charset="-122"/>
                <a:ea typeface="黑体" pitchFamily="2" charset="-122"/>
              </a:rPr>
              <a:t>AC</a:t>
            </a:r>
            <a:r>
              <a:rPr lang="en-US" altLang="zh-CN" sz="4000" b="1" i="0" baseline="-25000">
                <a:latin typeface="黑体" pitchFamily="2" charset="-122"/>
                <a:ea typeface="黑体" pitchFamily="2" charset="-122"/>
              </a:rPr>
              <a:t>1</a:t>
            </a:r>
            <a:r>
              <a:rPr lang="zh-CN" altLang="en-US" sz="4000" b="1" i="0">
                <a:latin typeface="黑体" pitchFamily="2" charset="-122"/>
                <a:ea typeface="黑体" pitchFamily="2" charset="-122"/>
              </a:rPr>
              <a:t>中，求二面角</a:t>
            </a:r>
            <a:r>
              <a:rPr lang="en-US" altLang="zh-CN" sz="4000" b="1" i="0">
                <a:latin typeface="黑体" pitchFamily="2" charset="-122"/>
                <a:ea typeface="黑体" pitchFamily="2" charset="-122"/>
              </a:rPr>
              <a:t>D</a:t>
            </a:r>
            <a:r>
              <a:rPr lang="en-US" altLang="zh-CN" sz="4000" b="1" i="0" baseline="-25000">
                <a:latin typeface="黑体" pitchFamily="2" charset="-122"/>
                <a:ea typeface="黑体" pitchFamily="2" charset="-122"/>
              </a:rPr>
              <a:t>1</a:t>
            </a:r>
            <a:r>
              <a:rPr lang="en-US" altLang="zh-CN" sz="4000" b="1" i="0">
                <a:latin typeface="黑体" pitchFamily="2" charset="-122"/>
                <a:ea typeface="黑体" pitchFamily="2" charset="-122"/>
              </a:rPr>
              <a:t>-AC-D</a:t>
            </a:r>
            <a:r>
              <a:rPr lang="zh-CN" altLang="en-US" sz="4000" b="1" i="0">
                <a:latin typeface="黑体" pitchFamily="2" charset="-122"/>
                <a:ea typeface="黑体" pitchFamily="2" charset="-122"/>
              </a:rPr>
              <a:t>的大小？</a:t>
            </a:r>
          </a:p>
        </p:txBody>
      </p:sp>
      <p:sp>
        <p:nvSpPr>
          <p:cNvPr id="223254" name="Freeform 22"/>
          <p:cNvSpPr>
            <a:spLocks/>
          </p:cNvSpPr>
          <p:nvPr/>
        </p:nvSpPr>
        <p:spPr bwMode="auto">
          <a:xfrm>
            <a:off x="1187450" y="2852738"/>
            <a:ext cx="3200400" cy="3168650"/>
          </a:xfrm>
          <a:custGeom>
            <a:avLst/>
            <a:gdLst>
              <a:gd name="T0" fmla="*/ 480 w 2016"/>
              <a:gd name="T1" fmla="*/ 0 h 1968"/>
              <a:gd name="T2" fmla="*/ 0 w 2016"/>
              <a:gd name="T3" fmla="*/ 1968 h 1968"/>
              <a:gd name="T4" fmla="*/ 2016 w 2016"/>
              <a:gd name="T5" fmla="*/ 1536 h 1968"/>
              <a:gd name="T6" fmla="*/ 480 w 2016"/>
              <a:gd name="T7" fmla="*/ 0 h 1968"/>
              <a:gd name="T8" fmla="*/ 0 60000 65536"/>
              <a:gd name="T9" fmla="*/ 0 60000 65536"/>
              <a:gd name="T10" fmla="*/ 0 60000 65536"/>
              <a:gd name="T11" fmla="*/ 0 60000 65536"/>
              <a:gd name="T12" fmla="*/ 0 w 2016"/>
              <a:gd name="T13" fmla="*/ 0 h 1968"/>
              <a:gd name="T14" fmla="*/ 2016 w 2016"/>
              <a:gd name="T15" fmla="*/ 1968 h 1968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016" h="1968">
                <a:moveTo>
                  <a:pt x="480" y="0"/>
                </a:moveTo>
                <a:lnTo>
                  <a:pt x="0" y="1968"/>
                </a:lnTo>
                <a:lnTo>
                  <a:pt x="2016" y="1536"/>
                </a:lnTo>
                <a:lnTo>
                  <a:pt x="480" y="0"/>
                </a:lnTo>
                <a:close/>
              </a:path>
            </a:pathLst>
          </a:custGeom>
          <a:solidFill>
            <a:schemeClr val="accent1">
              <a:alpha val="50195"/>
            </a:schemeClr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39943" name="Line 23"/>
          <p:cNvSpPr>
            <a:spLocks noChangeShapeType="1"/>
          </p:cNvSpPr>
          <p:nvPr/>
        </p:nvSpPr>
        <p:spPr bwMode="auto">
          <a:xfrm>
            <a:off x="1143000" y="3484563"/>
            <a:ext cx="2438400" cy="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23256" name="Line 24"/>
          <p:cNvSpPr>
            <a:spLocks noChangeShapeType="1"/>
          </p:cNvSpPr>
          <p:nvPr/>
        </p:nvSpPr>
        <p:spPr bwMode="auto">
          <a:xfrm>
            <a:off x="1960563" y="2784475"/>
            <a:ext cx="0" cy="2514600"/>
          </a:xfrm>
          <a:prstGeom prst="line">
            <a:avLst/>
          </a:prstGeom>
          <a:noFill/>
          <a:ln w="76200">
            <a:solidFill>
              <a:schemeClr val="accent2"/>
            </a:solidFill>
            <a:prstDash val="dash"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23257" name="Line 25"/>
          <p:cNvSpPr>
            <a:spLocks noChangeShapeType="1"/>
          </p:cNvSpPr>
          <p:nvPr/>
        </p:nvSpPr>
        <p:spPr bwMode="auto">
          <a:xfrm>
            <a:off x="1981200" y="2819400"/>
            <a:ext cx="838200" cy="2743200"/>
          </a:xfrm>
          <a:prstGeom prst="line">
            <a:avLst/>
          </a:prstGeom>
          <a:noFill/>
          <a:ln w="57150">
            <a:solidFill>
              <a:srgbClr val="FF0000"/>
            </a:solidFill>
            <a:prstDash val="dash"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grpSp>
        <p:nvGrpSpPr>
          <p:cNvPr id="5" name="Group 26"/>
          <p:cNvGrpSpPr>
            <a:grpSpLocks/>
          </p:cNvGrpSpPr>
          <p:nvPr/>
        </p:nvGrpSpPr>
        <p:grpSpPr bwMode="auto">
          <a:xfrm>
            <a:off x="1981200" y="5257800"/>
            <a:ext cx="1295400" cy="685800"/>
            <a:chOff x="1248" y="3312"/>
            <a:chExt cx="816" cy="432"/>
          </a:xfrm>
        </p:grpSpPr>
        <p:sp>
          <p:nvSpPr>
            <p:cNvPr id="39949" name="Line 27"/>
            <p:cNvSpPr>
              <a:spLocks noChangeShapeType="1"/>
            </p:cNvSpPr>
            <p:nvPr/>
          </p:nvSpPr>
          <p:spPr bwMode="auto">
            <a:xfrm>
              <a:off x="1248" y="3312"/>
              <a:ext cx="528" cy="192"/>
            </a:xfrm>
            <a:prstGeom prst="line">
              <a:avLst/>
            </a:prstGeom>
            <a:noFill/>
            <a:ln w="57150">
              <a:solidFill>
                <a:srgbClr val="FF0000"/>
              </a:solidFill>
              <a:prstDash val="dash"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9950" name="Text Box 28"/>
            <p:cNvSpPr txBox="1">
              <a:spLocks noChangeArrowheads="1"/>
            </p:cNvSpPr>
            <p:nvPr/>
          </p:nvSpPr>
          <p:spPr bwMode="auto">
            <a:xfrm>
              <a:off x="1680" y="3417"/>
              <a:ext cx="384" cy="32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2800" b="1" i="0"/>
                <a:t>O</a:t>
              </a:r>
            </a:p>
          </p:txBody>
        </p:sp>
      </p:grpSp>
      <p:sp>
        <p:nvSpPr>
          <p:cNvPr id="39947" name="AutoShape 29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8534400" y="0"/>
            <a:ext cx="609600" cy="609600"/>
          </a:xfrm>
          <a:prstGeom prst="actionButtonReturn">
            <a:avLst/>
          </a:prstGeom>
          <a:solidFill>
            <a:srgbClr val="C0C0C0"/>
          </a:solidFill>
          <a:ln w="9525">
            <a:solidFill>
              <a:srgbClr val="FF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223264" name="Line 32"/>
          <p:cNvSpPr>
            <a:spLocks noChangeShapeType="1"/>
          </p:cNvSpPr>
          <p:nvPr/>
        </p:nvSpPr>
        <p:spPr bwMode="auto">
          <a:xfrm flipV="1">
            <a:off x="1187450" y="5229225"/>
            <a:ext cx="3168650" cy="720725"/>
          </a:xfrm>
          <a:prstGeom prst="line">
            <a:avLst/>
          </a:prstGeom>
          <a:noFill/>
          <a:ln w="50800">
            <a:solidFill>
              <a:srgbClr val="FF00FF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32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232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32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232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32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2232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32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2232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32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2" dur="500"/>
                                        <p:tgtEl>
                                          <p:spTgt spid="2232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3263" grpId="0" animBg="1"/>
      <p:bldP spid="223254" grpId="0" animBg="1"/>
      <p:bldP spid="223256" grpId="0" animBg="1"/>
      <p:bldP spid="223257" grpId="0" animBg="1"/>
      <p:bldP spid="223264" grpId="0" animBg="1"/>
    </p:bld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169</Words>
  <Application>Microsoft Office PowerPoint</Application>
  <PresentationFormat>全屏显示(4:3)</PresentationFormat>
  <Paragraphs>29</Paragraphs>
  <Slides>5</Slides>
  <Notes>0</Notes>
  <HiddenSlides>5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5</vt:i4>
      </vt:variant>
    </vt:vector>
  </HeadingPairs>
  <TitlesOfParts>
    <vt:vector size="6" baseType="lpstr">
      <vt:lpstr>Office 主题</vt:lpstr>
      <vt:lpstr>幻灯片 1</vt:lpstr>
      <vt:lpstr>幻灯片 2</vt:lpstr>
      <vt:lpstr>幻灯片 3</vt:lpstr>
      <vt:lpstr>幻灯片 4</vt:lpstr>
      <vt:lpstr>幻灯片 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china</dc:creator>
  <cp:lastModifiedBy>china</cp:lastModifiedBy>
  <cp:revision>1</cp:revision>
  <dcterms:created xsi:type="dcterms:W3CDTF">2011-12-30T07:23:28Z</dcterms:created>
  <dcterms:modified xsi:type="dcterms:W3CDTF">2011-12-30T07:24:25Z</dcterms:modified>
</cp:coreProperties>
</file>