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68" r:id="rId3"/>
    <p:sldId id="257" r:id="rId4"/>
    <p:sldId id="259" r:id="rId5"/>
    <p:sldId id="261" r:id="rId6"/>
    <p:sldId id="265" r:id="rId7"/>
    <p:sldId id="267" r:id="rId8"/>
    <p:sldId id="269" r:id="rId9"/>
    <p:sldId id="270" r:id="rId1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739" autoAdjust="0"/>
    <p:restoredTop sz="94660"/>
  </p:normalViewPr>
  <p:slideViewPr>
    <p:cSldViewPr snapToGrid="0">
      <p:cViewPr varScale="1">
        <p:scale>
          <a:sx n="67" d="100"/>
          <a:sy n="67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18D9A4-D031-4D99-BC96-5763318BA003}" type="datetimeFigureOut">
              <a:rPr lang="zh-CN" altLang="en-US" smtClean="0"/>
              <a:t>2021/7/1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564056-C99E-4288-8D89-1D93AA3E79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33861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564056-C99E-4288-8D89-1D93AA3E79B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19195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288720B-CC6B-458F-AFCD-EE7869B125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763552BE-9920-4A93-8611-68955803B2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B078B2B-385F-4D15-8804-899D076AC3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488AE-430B-420A-9DB2-034DD4CE70A5}" type="datetimeFigureOut">
              <a:rPr lang="zh-CN" altLang="en-US" smtClean="0"/>
              <a:t>2021/7/1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BC24CFA-4CBC-4E3E-AAF3-F0D0CE493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9784086-0B35-4CB9-8270-FC8877A31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A0FDB-148E-4088-8958-29F29C87AD4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79509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BF3B3A5-3924-4106-AE58-C815CB0E35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0099F82-71ED-46AC-87DF-DF526485BA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2E93AB5-0545-42CB-8269-EBAE037F9E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488AE-430B-420A-9DB2-034DD4CE70A5}" type="datetimeFigureOut">
              <a:rPr lang="zh-CN" altLang="en-US" smtClean="0"/>
              <a:t>2021/7/1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1D08E2D-05FB-43A4-9BA9-4F22918CCF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F3F118F-4592-4585-A936-2E7566233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A0FDB-148E-4088-8958-29F29C87AD4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70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F067B79-D6D3-4A16-8301-DDA0FED30A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942E998-F69A-4542-9BB8-0479191147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5837A53-DDB0-4C2D-AD62-1BB6F5CE05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488AE-430B-420A-9DB2-034DD4CE70A5}" type="datetimeFigureOut">
              <a:rPr lang="zh-CN" altLang="en-US" smtClean="0"/>
              <a:t>2021/7/1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9613937-AE2F-4FD3-86B9-F104A99F56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CC8A861-20BA-4BA9-9874-7AE0567CB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A0FDB-148E-4088-8958-29F29C87AD4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40507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12567D5-4366-4B3D-9C0C-2171E3CC12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41B538F-77B7-4374-BF8F-C3E3924F6C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47A0A512-F3B3-47F3-A25C-043FF7B605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87B4A22-F304-473E-BCF6-A09312660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488AE-430B-420A-9DB2-034DD4CE70A5}" type="datetimeFigureOut">
              <a:rPr lang="zh-CN" altLang="en-US" smtClean="0"/>
              <a:t>2021/7/1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BED4FA3C-AFDC-4236-80A6-3DA0E1DBB7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7659E30-FB99-4547-AAA0-BFAD97021A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A0FDB-148E-4088-8958-29F29C87AD4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07646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964C87A-C02A-46DC-8202-22FE378F34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2F3E2E3-210C-4658-A830-44D557B735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E98EFABF-5619-412B-88AA-1D55516A04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3DDD5C45-12C4-4F0C-88DA-006EB61BD2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7F1B3ECE-6E44-48CC-A33C-DE28F16D7AE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122726C5-991F-4506-8A1A-80DC66D973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488AE-430B-420A-9DB2-034DD4CE70A5}" type="datetimeFigureOut">
              <a:rPr lang="zh-CN" altLang="en-US" smtClean="0"/>
              <a:t>2021/7/1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777FC7C2-9816-4BBD-8CB1-81D743D29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1F1C1FE6-4426-4BB9-AE77-DCF7FD7D23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A0FDB-148E-4088-8958-29F29C87AD4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15174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5B1FC59-0845-46CE-96F7-DEC2ED0681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15975EF6-0E82-484A-A1DF-87144A77D6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488AE-430B-420A-9DB2-034DD4CE70A5}" type="datetimeFigureOut">
              <a:rPr lang="zh-CN" altLang="en-US" smtClean="0"/>
              <a:t>2021/7/1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35B2E611-AE1B-4F59-B522-066962E4E4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A274302A-10EC-4639-A6C7-0BBC8CC3E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A0FDB-148E-4088-8958-29F29C87AD4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48800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9A6CA145-8454-4F9D-9F92-5AC5C529DE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488AE-430B-420A-9DB2-034DD4CE70A5}" type="datetimeFigureOut">
              <a:rPr lang="zh-CN" altLang="en-US" smtClean="0"/>
              <a:t>2021/7/1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C4DF505A-2CC4-426E-ADA0-877D526F8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E9F35FE-288B-467B-A023-88FFBFCCA2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A0FDB-148E-4088-8958-29F29C87AD4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45584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E0854B3-1083-4755-99A5-A7CFC0F8EB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C08EB56-80FC-43B4-BA3F-8038FBCC52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E8C030DE-E889-4339-851F-8A6C927554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EC4FE30-FA92-4D6E-8C81-B5EF6AB7DD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488AE-430B-420A-9DB2-034DD4CE70A5}" type="datetimeFigureOut">
              <a:rPr lang="zh-CN" altLang="en-US" smtClean="0"/>
              <a:t>2021/7/1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E7CF168-DE31-4F71-916A-E2C61B56BD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C329B04-ABA6-4BEC-BFC5-B4A98AEA5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A0FDB-148E-4088-8958-29F29C87AD4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00599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8508E7B-6FD4-4B61-A00D-93E957392E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55A0974E-0111-410B-BEB1-9C36281E08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4B2DC9B-E575-4787-A733-B3F06E3108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4AE0E81-975B-4A62-8421-A918A1B80B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488AE-430B-420A-9DB2-034DD4CE70A5}" type="datetimeFigureOut">
              <a:rPr lang="zh-CN" altLang="en-US" smtClean="0"/>
              <a:t>2021/7/1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969453E-9803-4655-A8F5-450D294524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B4AA019-7941-49F2-B45B-B12422A80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A0FDB-148E-4088-8958-29F29C87AD4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98868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28D8544-80A8-4CAF-8CFC-6BFBCFD26B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3284CC0B-F476-45A2-9D50-8C4B9A9E76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347B06D-3204-44F6-9161-2B3BEF2D4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488AE-430B-420A-9DB2-034DD4CE70A5}" type="datetimeFigureOut">
              <a:rPr lang="zh-CN" altLang="en-US" smtClean="0"/>
              <a:t>2021/7/1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25B6A99-1624-49ED-A458-2EBBFB7D1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0EECE82-524C-45D7-8136-A2BE21B835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A0FDB-148E-4088-8958-29F29C87AD4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10640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12CAFAE7-0503-41D6-BBB5-C9A72BC295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21573534-A473-4130-82C3-BC04B215C2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0DB03E4-9C41-4F5B-9961-0DC468CF8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488AE-430B-420A-9DB2-034DD4CE70A5}" type="datetimeFigureOut">
              <a:rPr lang="zh-CN" altLang="en-US" smtClean="0"/>
              <a:t>2021/7/1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4AE77F3-9429-48CD-8DFA-EED6FB6C86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AA78335-8DAF-47F8-A012-47A422161A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A0FDB-148E-4088-8958-29F29C87AD4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8985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Vert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F3E2A9C9-1D99-4910-A753-DE19B84B40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A3DC3BB-6382-4323-B3B9-EE23BAF0C3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EB66011-5297-4B82-95DF-01EE8D7BDE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8488AE-430B-420A-9DB2-034DD4CE70A5}" type="datetimeFigureOut">
              <a:rPr lang="zh-CN" altLang="en-US" smtClean="0"/>
              <a:t>2021/7/1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CFCEBBA-657F-4BF1-94A9-D2E33BE4924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FC7298A-9874-4AF0-A621-D9DE77455B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8A0FDB-148E-4088-8958-29F29C87AD4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6932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g"/><Relationship Id="rId7" Type="http://schemas.openxmlformats.org/officeDocument/2006/relationships/image" Target="../media/image7.sv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Relationship Id="rId9" Type="http://schemas.openxmlformats.org/officeDocument/2006/relationships/image" Target="../media/image9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4" Type="http://schemas.openxmlformats.org/officeDocument/2006/relationships/image" Target="../media/image1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narHorz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3E43B3C-C22A-43BD-9C4C-604CE3F3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2600" y="560149"/>
            <a:ext cx="5394960" cy="1175862"/>
          </a:xfrm>
          <a:pattFill prst="pct75">
            <a:fgClr>
              <a:srgbClr val="00B050"/>
            </a:fgClr>
            <a:bgClr>
              <a:schemeClr val="bg1"/>
            </a:bgClr>
          </a:pattFill>
        </p:spPr>
        <p:txBody>
          <a:bodyPr>
            <a:normAutofit fontScale="90000"/>
          </a:bodyPr>
          <a:lstStyle/>
          <a:p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亦真亦幻即是</a:t>
            </a:r>
            <a:r>
              <a:rPr lang="zh-CN" altLang="en-US" sz="67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“</a:t>
            </a:r>
            <a:r>
              <a:rPr lang="zh-CN" altLang="en-US" sz="6700" b="1" dirty="0">
                <a:solidFill>
                  <a:srgbClr val="0070C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舞</a:t>
            </a:r>
            <a:r>
              <a:rPr lang="zh-CN" altLang="en-US" sz="67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”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5B56C9D8-0045-45B2-A281-F3DA46096A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367520" y="0"/>
            <a:ext cx="1036320" cy="6776720"/>
          </a:xfrm>
          <a:pattFill prst="wdUpDiag">
            <a:fgClr>
              <a:srgbClr val="00B050"/>
            </a:fgClr>
            <a:bgClr>
              <a:schemeClr val="bg1"/>
            </a:bgClr>
          </a:pattFill>
        </p:spPr>
        <p:txBody>
          <a:bodyPr>
            <a:normAutofit/>
          </a:bodyPr>
          <a:lstStyle/>
          <a:p>
            <a:endParaRPr lang="en-US" altLang="zh-CN" sz="54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5700" dirty="0">
                <a:latin typeface="华文中宋" panose="02010600040101010101" pitchFamily="2" charset="-122"/>
                <a:ea typeface="华文中宋" panose="02010600040101010101" pitchFamily="2" charset="-122"/>
              </a:rPr>
              <a:t>现</a:t>
            </a:r>
            <a:endParaRPr lang="en-US" altLang="zh-CN" sz="57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5700" dirty="0">
                <a:latin typeface="华文中宋" panose="02010600040101010101" pitchFamily="2" charset="-122"/>
                <a:ea typeface="华文中宋" panose="02010600040101010101" pitchFamily="2" charset="-122"/>
              </a:rPr>
              <a:t>代</a:t>
            </a:r>
            <a:endParaRPr lang="en-US" altLang="zh-CN" sz="57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5700" dirty="0">
                <a:latin typeface="华文中宋" panose="02010600040101010101" pitchFamily="2" charset="-122"/>
                <a:ea typeface="华文中宋" panose="02010600040101010101" pitchFamily="2" charset="-122"/>
              </a:rPr>
              <a:t>舞</a:t>
            </a:r>
            <a:endParaRPr lang="en-US" altLang="zh-CN" sz="57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5700" dirty="0">
                <a:latin typeface="华文中宋" panose="02010600040101010101" pitchFamily="2" charset="-122"/>
                <a:ea typeface="华文中宋" panose="02010600040101010101" pitchFamily="2" charset="-122"/>
              </a:rPr>
              <a:t>鉴</a:t>
            </a:r>
            <a:endParaRPr lang="en-US" altLang="zh-CN" sz="57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5700" dirty="0">
                <a:latin typeface="华文中宋" panose="02010600040101010101" pitchFamily="2" charset="-122"/>
                <a:ea typeface="华文中宋" panose="02010600040101010101" pitchFamily="2" charset="-122"/>
              </a:rPr>
              <a:t>赏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12CC3F0D-4258-4B77-907D-9DABA08996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358" y="1939211"/>
            <a:ext cx="6410325" cy="4561840"/>
          </a:xfrm>
          <a:prstGeom prst="rect">
            <a:avLst/>
          </a:prstGeom>
        </p:spPr>
      </p:pic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96FA338F-D947-463C-BDF0-213BAB726B6B}"/>
              </a:ext>
            </a:extLst>
          </p:cNvPr>
          <p:cNvCxnSpPr>
            <a:cxnSpLocks/>
          </p:cNvCxnSpPr>
          <p:nvPr/>
        </p:nvCxnSpPr>
        <p:spPr>
          <a:xfrm>
            <a:off x="10606241" y="0"/>
            <a:ext cx="1513840" cy="5770880"/>
          </a:xfrm>
          <a:prstGeom prst="line">
            <a:avLst/>
          </a:prstGeom>
          <a:ln w="92075" cmpd="dbl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06BA883A-2316-44B9-BCDB-55614C958A77}"/>
              </a:ext>
            </a:extLst>
          </p:cNvPr>
          <p:cNvCxnSpPr>
            <a:cxnSpLocks/>
          </p:cNvCxnSpPr>
          <p:nvPr/>
        </p:nvCxnSpPr>
        <p:spPr>
          <a:xfrm flipV="1">
            <a:off x="7469312" y="3606800"/>
            <a:ext cx="1786448" cy="3169920"/>
          </a:xfrm>
          <a:prstGeom prst="line">
            <a:avLst/>
          </a:prstGeom>
          <a:ln w="92075" cmpd="dbl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8" name="文本框 17">
            <a:extLst>
              <a:ext uri="{FF2B5EF4-FFF2-40B4-BE49-F238E27FC236}">
                <a16:creationId xmlns:a16="http://schemas.microsoft.com/office/drawing/2014/main" id="{BB82681D-9C08-4576-9C22-B42E5AB24DDD}"/>
              </a:ext>
            </a:extLst>
          </p:cNvPr>
          <p:cNvSpPr txBox="1"/>
          <p:nvPr/>
        </p:nvSpPr>
        <p:spPr>
          <a:xfrm>
            <a:off x="1788160" y="2885440"/>
            <a:ext cx="400110" cy="329551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1400" b="1" dirty="0"/>
              <a:t>伊莎多拉</a:t>
            </a:r>
            <a:r>
              <a:rPr lang="en-US" altLang="zh-CN" sz="1400" b="1" dirty="0"/>
              <a:t> </a:t>
            </a:r>
            <a:r>
              <a:rPr lang="zh-CN" altLang="en-US" sz="1400" b="1" dirty="0"/>
              <a:t>邓肯  美国舞蹈家  现代舞之母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5B864DCE-B167-4F47-9281-2BE976ACC70E}"/>
              </a:ext>
            </a:extLst>
          </p:cNvPr>
          <p:cNvSpPr txBox="1"/>
          <p:nvPr/>
        </p:nvSpPr>
        <p:spPr>
          <a:xfrm>
            <a:off x="10555758" y="224240"/>
            <a:ext cx="1605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/>
              <a:t>中大附中  邓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BA7161EB-C34F-4B60-AAD0-96E0CC98AC85}"/>
              </a:ext>
            </a:extLst>
          </p:cNvPr>
          <p:cNvSpPr txBox="1"/>
          <p:nvPr/>
        </p:nvSpPr>
        <p:spPr>
          <a:xfrm>
            <a:off x="10196214" y="2605337"/>
            <a:ext cx="1015663" cy="385572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普通高中音乐课程标准实验教科书（人教版）</a:t>
            </a: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音乐与舞蹈</a:t>
            </a: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第七单元</a:t>
            </a:r>
            <a:endParaRPr lang="en-US" altLang="zh-CN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854579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4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图文框 10">
            <a:extLst>
              <a:ext uri="{FF2B5EF4-FFF2-40B4-BE49-F238E27FC236}">
                <a16:creationId xmlns:a16="http://schemas.microsoft.com/office/drawing/2014/main" id="{7B06297C-B3F1-4628-92A8-39B4A721B7F6}"/>
              </a:ext>
            </a:extLst>
          </p:cNvPr>
          <p:cNvSpPr/>
          <p:nvPr/>
        </p:nvSpPr>
        <p:spPr>
          <a:xfrm>
            <a:off x="298175" y="467140"/>
            <a:ext cx="3923305" cy="1222512"/>
          </a:xfrm>
          <a:prstGeom prst="frame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9F899120-2698-45C5-8A11-CF3BB7A96064}"/>
              </a:ext>
            </a:extLst>
          </p:cNvPr>
          <p:cNvCxnSpPr>
            <a:cxnSpLocks/>
          </p:cNvCxnSpPr>
          <p:nvPr/>
        </p:nvCxnSpPr>
        <p:spPr>
          <a:xfrm>
            <a:off x="9611139" y="0"/>
            <a:ext cx="2504661" cy="4084983"/>
          </a:xfrm>
          <a:prstGeom prst="line">
            <a:avLst/>
          </a:prstGeom>
          <a:ln w="92075" cmpd="dbl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8" name="文本框 17">
            <a:extLst>
              <a:ext uri="{FF2B5EF4-FFF2-40B4-BE49-F238E27FC236}">
                <a16:creationId xmlns:a16="http://schemas.microsoft.com/office/drawing/2014/main" id="{23854542-47C0-4DF8-AD2B-B7E50FE4E27A}"/>
              </a:ext>
            </a:extLst>
          </p:cNvPr>
          <p:cNvSpPr txBox="1"/>
          <p:nvPr/>
        </p:nvSpPr>
        <p:spPr>
          <a:xfrm>
            <a:off x="546653" y="616731"/>
            <a:ext cx="36748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学习目标：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785B1675-C68D-49F7-9057-763BB2D1ECEF}"/>
              </a:ext>
            </a:extLst>
          </p:cNvPr>
          <p:cNvSpPr txBox="1"/>
          <p:nvPr/>
        </p:nvSpPr>
        <p:spPr>
          <a:xfrm>
            <a:off x="298176" y="2247254"/>
            <a:ext cx="6490082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华文中宋" panose="02010600040101010101" pitchFamily="2" charset="-122"/>
                <a:ea typeface="华文中宋" panose="02010600040101010101" pitchFamily="2" charset="-122"/>
              </a:rPr>
              <a:t>       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了解现代舞的起源发展及审美标准。感受个人与社会、个人与物质、个人与自然、个人与他人以及与自我之间的异化关系，探索精神意识的奥秘，挖掘人物内心世界，形成对舞蹈艺术的独特见解。</a:t>
            </a: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尝试用身体自由线条，抒发对生活真实感受，创作灵感得到启发和培养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3E41BA07-F349-4062-A7A8-3D4DCEA89670}"/>
              </a:ext>
            </a:extLst>
          </p:cNvPr>
          <p:cNvCxnSpPr>
            <a:cxnSpLocks/>
          </p:cNvCxnSpPr>
          <p:nvPr/>
        </p:nvCxnSpPr>
        <p:spPr>
          <a:xfrm flipV="1">
            <a:off x="834888" y="5415139"/>
            <a:ext cx="6761666" cy="1085051"/>
          </a:xfrm>
          <a:prstGeom prst="line">
            <a:avLst/>
          </a:prstGeom>
          <a:ln w="92075" cmpd="dbl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BE7FB2E9-AF7F-4F81-AB8E-A9CEB9E09ECA}"/>
              </a:ext>
            </a:extLst>
          </p:cNvPr>
          <p:cNvCxnSpPr>
            <a:cxnSpLocks/>
          </p:cNvCxnSpPr>
          <p:nvPr/>
        </p:nvCxnSpPr>
        <p:spPr>
          <a:xfrm>
            <a:off x="546652" y="4906355"/>
            <a:ext cx="3357030" cy="1951645"/>
          </a:xfrm>
          <a:prstGeom prst="line">
            <a:avLst/>
          </a:prstGeom>
          <a:ln w="92075" cmpd="dbl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" name="等腰三角形 12">
            <a:extLst>
              <a:ext uri="{FF2B5EF4-FFF2-40B4-BE49-F238E27FC236}">
                <a16:creationId xmlns:a16="http://schemas.microsoft.com/office/drawing/2014/main" id="{8C226667-A0E7-4C52-819F-A1AEB9916FA1}"/>
              </a:ext>
            </a:extLst>
          </p:cNvPr>
          <p:cNvSpPr/>
          <p:nvPr/>
        </p:nvSpPr>
        <p:spPr>
          <a:xfrm>
            <a:off x="4936484" y="5929856"/>
            <a:ext cx="751332" cy="629285"/>
          </a:xfrm>
          <a:prstGeom prst="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ADD6CDDD-B4EE-4ED3-BA51-32515DE76B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619" y="2247253"/>
            <a:ext cx="5037397" cy="4252937"/>
          </a:xfrm>
          <a:prstGeom prst="rect">
            <a:avLst/>
          </a:prstGeom>
        </p:spPr>
      </p:pic>
      <p:pic>
        <p:nvPicPr>
          <p:cNvPr id="9" name="图形 8" descr="举起的手">
            <a:extLst>
              <a:ext uri="{FF2B5EF4-FFF2-40B4-BE49-F238E27FC236}">
                <a16:creationId xmlns:a16="http://schemas.microsoft.com/office/drawing/2014/main" id="{E740E58F-DF01-473C-BD67-34383B4222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179668" y="467140"/>
            <a:ext cx="914400" cy="914400"/>
          </a:xfrm>
          <a:prstGeom prst="rect">
            <a:avLst/>
          </a:prstGeom>
        </p:spPr>
      </p:pic>
      <p:pic>
        <p:nvPicPr>
          <p:cNvPr id="17" name="图形 16" descr="指向右边的反手食指">
            <a:extLst>
              <a:ext uri="{FF2B5EF4-FFF2-40B4-BE49-F238E27FC236}">
                <a16:creationId xmlns:a16="http://schemas.microsoft.com/office/drawing/2014/main" id="{289BED4F-B380-474A-AFAA-2A87B237A33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49069" y="357810"/>
            <a:ext cx="914400" cy="914400"/>
          </a:xfrm>
          <a:prstGeom prst="rect">
            <a:avLst/>
          </a:prstGeom>
        </p:spPr>
      </p:pic>
      <p:pic>
        <p:nvPicPr>
          <p:cNvPr id="20" name="图形 19" descr="比心">
            <a:extLst>
              <a:ext uri="{FF2B5EF4-FFF2-40B4-BE49-F238E27FC236}">
                <a16:creationId xmlns:a16="http://schemas.microsoft.com/office/drawing/2014/main" id="{7C488AC9-20C6-4848-9E56-818C2CC3584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324917" y="103926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7695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4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642C3B6-6C0E-4339-B347-FF0D1FE219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63912" y="365126"/>
            <a:ext cx="3262328" cy="4738954"/>
          </a:xfrm>
        </p:spPr>
        <p:txBody>
          <a:bodyPr>
            <a:normAutofit/>
          </a:bodyPr>
          <a:lstStyle/>
          <a:p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古典芭蕾陷入</a:t>
            </a:r>
            <a:br>
              <a:rPr lang="en-US" altLang="zh-CN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lang="en-US" altLang="zh-CN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极度封闭保守，</a:t>
            </a:r>
            <a:br>
              <a:rPr lang="en-US" altLang="zh-CN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lang="en-US" altLang="zh-CN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动作机械僵化，</a:t>
            </a:r>
            <a:br>
              <a:rPr lang="en-US" altLang="zh-CN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lang="en-US" altLang="zh-CN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3</a:t>
            </a: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体裁单调乏味</a:t>
            </a:r>
            <a:br>
              <a:rPr lang="en-US" altLang="zh-CN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的阶段</a:t>
            </a:r>
            <a:r>
              <a:rPr lang="zh-CN" altLang="en-US" sz="36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</a:p>
        </p:txBody>
      </p:sp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2CE0B347-13AD-4927-9084-CAF3B36375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163" y="593332"/>
            <a:ext cx="7814637" cy="5671335"/>
          </a:xfrm>
        </p:spPr>
      </p:pic>
      <p:sp>
        <p:nvSpPr>
          <p:cNvPr id="6" name="矩形: 圆角 5">
            <a:extLst>
              <a:ext uri="{FF2B5EF4-FFF2-40B4-BE49-F238E27FC236}">
                <a16:creationId xmlns:a16="http://schemas.microsoft.com/office/drawing/2014/main" id="{D7F93BC5-C92F-4172-A11C-7216D1A693B8}"/>
              </a:ext>
            </a:extLst>
          </p:cNvPr>
          <p:cNvSpPr/>
          <p:nvPr/>
        </p:nvSpPr>
        <p:spPr>
          <a:xfrm>
            <a:off x="721360" y="593332"/>
            <a:ext cx="3423920" cy="4738954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27831FF6-DBCE-4A05-9705-0EF61997B046}"/>
              </a:ext>
            </a:extLst>
          </p:cNvPr>
          <p:cNvSpPr txBox="1"/>
          <p:nvPr/>
        </p:nvSpPr>
        <p:spPr>
          <a:xfrm>
            <a:off x="1781431" y="133565"/>
            <a:ext cx="1846659" cy="659087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5400" dirty="0">
                <a:latin typeface="华文中宋" panose="02010600040101010101" pitchFamily="2" charset="-122"/>
                <a:ea typeface="华文中宋" panose="02010600040101010101" pitchFamily="2" charset="-122"/>
              </a:rPr>
              <a:t>刀尖上的舞蹈，</a:t>
            </a:r>
            <a:endParaRPr lang="en-US" altLang="zh-CN" sz="54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5400" dirty="0">
                <a:latin typeface="华文中宋" panose="02010600040101010101" pitchFamily="2" charset="-122"/>
                <a:ea typeface="华文中宋" panose="02010600040101010101" pitchFamily="2" charset="-122"/>
              </a:rPr>
              <a:t>疼痛而残忍的美</a:t>
            </a: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id="{B701B843-33D4-42C8-A25C-993115731E5E}"/>
              </a:ext>
            </a:extLst>
          </p:cNvPr>
          <p:cNvCxnSpPr>
            <a:cxnSpLocks/>
          </p:cNvCxnSpPr>
          <p:nvPr/>
        </p:nvCxnSpPr>
        <p:spPr>
          <a:xfrm flipH="1">
            <a:off x="100974" y="133565"/>
            <a:ext cx="9632306" cy="1"/>
          </a:xfrm>
          <a:prstGeom prst="line">
            <a:avLst/>
          </a:prstGeom>
          <a:ln w="92075" cmpd="dbl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CCF12090-3315-43BF-8E0B-CC6DB3BC9F7E}"/>
              </a:ext>
            </a:extLst>
          </p:cNvPr>
          <p:cNvCxnSpPr>
            <a:cxnSpLocks/>
          </p:cNvCxnSpPr>
          <p:nvPr/>
        </p:nvCxnSpPr>
        <p:spPr>
          <a:xfrm>
            <a:off x="9005026" y="5200433"/>
            <a:ext cx="3143068" cy="2"/>
          </a:xfrm>
          <a:prstGeom prst="line">
            <a:avLst/>
          </a:prstGeom>
          <a:ln w="92075" cmpd="dbl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4887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4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ADE62FA-3752-407A-925F-26DBA4ECDA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US" altLang="zh-CN" dirty="0"/>
            </a:b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C5CA455-521F-4685-8989-2A7663E2E7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39920" y="457201"/>
            <a:ext cx="6624320" cy="1325563"/>
          </a:xfrm>
          <a:pattFill prst="solidDmnd">
            <a:fgClr>
              <a:srgbClr val="92D050"/>
            </a:fgClr>
            <a:bgClr>
              <a:schemeClr val="bg1"/>
            </a:bgClr>
          </a:pattFill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zh-CN" altLang="en-US" sz="4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“古典芭蕾一点也不美！”</a:t>
            </a:r>
            <a:endParaRPr lang="en-US" altLang="zh-CN" sz="40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indent="0">
              <a:buNone/>
            </a:pPr>
            <a:r>
              <a:rPr lang="en-US" altLang="zh-CN" sz="4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——</a:t>
            </a:r>
            <a:r>
              <a:rPr lang="zh-CN" altLang="en-US" sz="4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伊莎多拉 </a:t>
            </a:r>
            <a:r>
              <a:rPr lang="en-US" altLang="zh-CN" sz="4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.</a:t>
            </a:r>
            <a:r>
              <a:rPr lang="zh-CN" altLang="en-US" sz="4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邓肯</a:t>
            </a:r>
            <a:endParaRPr lang="en-US" altLang="zh-CN" sz="40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indent="0">
              <a:buNone/>
            </a:pPr>
            <a:endParaRPr lang="zh-CN" altLang="en-US" dirty="0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582CBCEE-7FDB-4A60-8973-868F8D0716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8920" y="2046922"/>
            <a:ext cx="7620000" cy="4618038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B1BA770D-46D0-4296-8F8D-1441CC8F51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60" y="365124"/>
            <a:ext cx="3068320" cy="5741035"/>
          </a:xfrm>
          <a:prstGeom prst="rect">
            <a:avLst/>
          </a:prstGeom>
        </p:spPr>
      </p:pic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id="{F6CA9BF6-5B14-45CD-8B80-525CC1E9B8E9}"/>
              </a:ext>
            </a:extLst>
          </p:cNvPr>
          <p:cNvCxnSpPr>
            <a:cxnSpLocks/>
          </p:cNvCxnSpPr>
          <p:nvPr/>
        </p:nvCxnSpPr>
        <p:spPr>
          <a:xfrm>
            <a:off x="10606241" y="0"/>
            <a:ext cx="1453679" cy="4043680"/>
          </a:xfrm>
          <a:prstGeom prst="line">
            <a:avLst/>
          </a:prstGeom>
          <a:ln w="92075" cmpd="dbl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id="{B41F0756-96AD-4277-B76D-AF8F69854BEE}"/>
              </a:ext>
            </a:extLst>
          </p:cNvPr>
          <p:cNvCxnSpPr>
            <a:cxnSpLocks/>
          </p:cNvCxnSpPr>
          <p:nvPr/>
        </p:nvCxnSpPr>
        <p:spPr>
          <a:xfrm flipH="1">
            <a:off x="2956560" y="8890"/>
            <a:ext cx="949960" cy="6849110"/>
          </a:xfrm>
          <a:prstGeom prst="line">
            <a:avLst/>
          </a:prstGeom>
          <a:ln w="92075" cmpd="dbl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" name="等腰三角形 12">
            <a:extLst>
              <a:ext uri="{FF2B5EF4-FFF2-40B4-BE49-F238E27FC236}">
                <a16:creationId xmlns:a16="http://schemas.microsoft.com/office/drawing/2014/main" id="{43D5E343-0191-442E-B205-D229B86D96BD}"/>
              </a:ext>
            </a:extLst>
          </p:cNvPr>
          <p:cNvSpPr/>
          <p:nvPr/>
        </p:nvSpPr>
        <p:spPr>
          <a:xfrm>
            <a:off x="3261614" y="5928994"/>
            <a:ext cx="751332" cy="629285"/>
          </a:xfrm>
          <a:prstGeom prst="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197DF655-A596-4714-AAE4-6A7267E97EF7}"/>
              </a:ext>
            </a:extLst>
          </p:cNvPr>
          <p:cNvSpPr/>
          <p:nvPr/>
        </p:nvSpPr>
        <p:spPr>
          <a:xfrm rot="20922265">
            <a:off x="2110262" y="3233999"/>
            <a:ext cx="816567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标志着现代舞的诞生</a:t>
            </a:r>
          </a:p>
        </p:txBody>
      </p:sp>
    </p:spTree>
    <p:extLst>
      <p:ext uri="{BB962C8B-B14F-4D97-AF65-F5344CB8AC3E}">
        <p14:creationId xmlns:p14="http://schemas.microsoft.com/office/powerpoint/2010/main" val="130853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4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F74DFA9F-4691-4355-BDFF-2C8B6D0B5D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60" y="2659380"/>
            <a:ext cx="5720080" cy="375412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CFE6802F-10CF-456B-B52E-7806B8E344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4960" y="2659380"/>
            <a:ext cx="5600700" cy="3754120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81156548-A6B9-4772-BC0B-0ECFA4E9844C}"/>
              </a:ext>
            </a:extLst>
          </p:cNvPr>
          <p:cNvSpPr txBox="1"/>
          <p:nvPr/>
        </p:nvSpPr>
        <p:spPr>
          <a:xfrm>
            <a:off x="914400" y="6413500"/>
            <a:ext cx="4439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古典芭蕾</a:t>
            </a: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天鹅湖</a:t>
            </a: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片段：唯美  传统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89DA8D37-FD95-4FE3-958E-5758F06E1C8D}"/>
              </a:ext>
            </a:extLst>
          </p:cNvPr>
          <p:cNvSpPr txBox="1"/>
          <p:nvPr/>
        </p:nvSpPr>
        <p:spPr>
          <a:xfrm>
            <a:off x="7825740" y="6413500"/>
            <a:ext cx="4439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现代舞</a:t>
            </a: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天鹅湖</a:t>
            </a: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片段：个性  批判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1C98F6CE-CAF8-49E0-9846-4ABA52C45CA2}"/>
              </a:ext>
            </a:extLst>
          </p:cNvPr>
          <p:cNvSpPr/>
          <p:nvPr/>
        </p:nvSpPr>
        <p:spPr>
          <a:xfrm>
            <a:off x="5765736" y="4064615"/>
            <a:ext cx="965329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4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VS</a:t>
            </a:r>
            <a:endParaRPr lang="zh-CN" altLang="en-US" sz="4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7F9A1AA3-B18A-46C0-8941-8DD88F9A158D}"/>
              </a:ext>
            </a:extLst>
          </p:cNvPr>
          <p:cNvSpPr txBox="1"/>
          <p:nvPr/>
        </p:nvSpPr>
        <p:spPr>
          <a:xfrm>
            <a:off x="213360" y="75168"/>
            <a:ext cx="117449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现代舞以何为美？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1 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别出心裁的</a:t>
            </a:r>
            <a:r>
              <a:rPr lang="zh-CN" altLang="en-US" sz="2400" b="1" dirty="0">
                <a:highlight>
                  <a:srgbClr val="00FFFF"/>
                </a:highlight>
                <a:latin typeface="黑体" panose="02010609060101010101" pitchFamily="49" charset="-122"/>
                <a:ea typeface="黑体" panose="02010609060101010101" pitchFamily="49" charset="-122"/>
              </a:rPr>
              <a:t>个性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特征。美或不美，不应是衡量现代舞作品高低的唯一标尺。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2 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独辟蹊径的</a:t>
            </a:r>
            <a:r>
              <a:rPr lang="zh-CN" altLang="en-US" sz="2400" b="1" dirty="0">
                <a:highlight>
                  <a:srgbClr val="00FFFF"/>
                </a:highlight>
                <a:latin typeface="黑体" panose="02010609060101010101" pitchFamily="49" charset="-122"/>
                <a:ea typeface="黑体" panose="02010609060101010101" pitchFamily="49" charset="-122"/>
              </a:rPr>
              <a:t>原创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精神。宗旨是大胆的实验和严肃的探索，而不是廉价的讨好或是技术的炫耀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0CA0AAA4-5AD9-4B95-B89E-62809A63D0A3}"/>
              </a:ext>
            </a:extLst>
          </p:cNvPr>
          <p:cNvSpPr/>
          <p:nvPr/>
        </p:nvSpPr>
        <p:spPr>
          <a:xfrm rot="20959759">
            <a:off x="8352836" y="629166"/>
            <a:ext cx="3385727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4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B05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以新为美</a:t>
            </a:r>
            <a:endParaRPr lang="zh-CN" altLang="en-US" sz="48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00B05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id="{E5B20E89-3546-4D2C-8860-02D4B8FB3237}"/>
              </a:ext>
            </a:extLst>
          </p:cNvPr>
          <p:cNvCxnSpPr>
            <a:cxnSpLocks/>
          </p:cNvCxnSpPr>
          <p:nvPr/>
        </p:nvCxnSpPr>
        <p:spPr>
          <a:xfrm>
            <a:off x="5650787" y="2198827"/>
            <a:ext cx="6456211" cy="0"/>
          </a:xfrm>
          <a:prstGeom prst="line">
            <a:avLst/>
          </a:prstGeom>
          <a:ln w="76200" cmpd="dbl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EC21B129-0E77-4F89-925D-AEB49516BC64}"/>
              </a:ext>
            </a:extLst>
          </p:cNvPr>
          <p:cNvCxnSpPr>
            <a:cxnSpLocks/>
          </p:cNvCxnSpPr>
          <p:nvPr/>
        </p:nvCxnSpPr>
        <p:spPr>
          <a:xfrm>
            <a:off x="5219272" y="6598166"/>
            <a:ext cx="2414427" cy="0"/>
          </a:xfrm>
          <a:prstGeom prst="line">
            <a:avLst/>
          </a:prstGeom>
          <a:ln w="92075" cmpd="dbl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id="{1DD29590-90A9-42F2-BB15-3A819C2A23C4}"/>
              </a:ext>
            </a:extLst>
          </p:cNvPr>
          <p:cNvCxnSpPr>
            <a:cxnSpLocks/>
          </p:cNvCxnSpPr>
          <p:nvPr/>
        </p:nvCxnSpPr>
        <p:spPr>
          <a:xfrm>
            <a:off x="213360" y="75168"/>
            <a:ext cx="8180627" cy="0"/>
          </a:xfrm>
          <a:prstGeom prst="line">
            <a:avLst/>
          </a:prstGeom>
          <a:ln w="38100" cmpd="dbl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3857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4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:a16="http://schemas.microsoft.com/office/drawing/2014/main" id="{61042FAD-34DF-4476-9F3E-7369D158B4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2704" y="139147"/>
            <a:ext cx="3634408" cy="6361043"/>
          </a:xfrm>
          <a:prstGeom prst="rect">
            <a:avLst/>
          </a:prstGeom>
        </p:spPr>
      </p:pic>
      <p:sp>
        <p:nvSpPr>
          <p:cNvPr id="11" name="图文框 10">
            <a:extLst>
              <a:ext uri="{FF2B5EF4-FFF2-40B4-BE49-F238E27FC236}">
                <a16:creationId xmlns:a16="http://schemas.microsoft.com/office/drawing/2014/main" id="{7B06297C-B3F1-4628-92A8-39B4A721B7F6}"/>
              </a:ext>
            </a:extLst>
          </p:cNvPr>
          <p:cNvSpPr/>
          <p:nvPr/>
        </p:nvSpPr>
        <p:spPr>
          <a:xfrm>
            <a:off x="298175" y="467140"/>
            <a:ext cx="10833651" cy="1222512"/>
          </a:xfrm>
          <a:prstGeom prst="frame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9F899120-2698-45C5-8A11-CF3BB7A96064}"/>
              </a:ext>
            </a:extLst>
          </p:cNvPr>
          <p:cNvCxnSpPr>
            <a:cxnSpLocks/>
          </p:cNvCxnSpPr>
          <p:nvPr/>
        </p:nvCxnSpPr>
        <p:spPr>
          <a:xfrm>
            <a:off x="9611139" y="0"/>
            <a:ext cx="2504661" cy="4084983"/>
          </a:xfrm>
          <a:prstGeom prst="line">
            <a:avLst/>
          </a:prstGeom>
          <a:ln w="92075" cmpd="dbl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8" name="文本框 17">
            <a:extLst>
              <a:ext uri="{FF2B5EF4-FFF2-40B4-BE49-F238E27FC236}">
                <a16:creationId xmlns:a16="http://schemas.microsoft.com/office/drawing/2014/main" id="{23854542-47C0-4DF8-AD2B-B7E50FE4E27A}"/>
              </a:ext>
            </a:extLst>
          </p:cNvPr>
          <p:cNvSpPr txBox="1"/>
          <p:nvPr/>
        </p:nvSpPr>
        <p:spPr>
          <a:xfrm>
            <a:off x="546652" y="616731"/>
            <a:ext cx="563548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怎样欣赏现代舞？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785B1675-C68D-49F7-9057-763BB2D1ECEF}"/>
              </a:ext>
            </a:extLst>
          </p:cNvPr>
          <p:cNvSpPr txBox="1"/>
          <p:nvPr/>
        </p:nvSpPr>
        <p:spPr>
          <a:xfrm>
            <a:off x="298176" y="2247254"/>
            <a:ext cx="70170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华文中宋" panose="02010600040101010101" pitchFamily="2" charset="-122"/>
                <a:ea typeface="华文中宋" panose="02010600040101010101" pitchFamily="2" charset="-122"/>
              </a:rPr>
              <a:t>      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德国现代舞开山鼻祖鲁道夫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拉班提出“动作的八大元素”的现代舞理论术语。</a:t>
            </a:r>
          </a:p>
        </p:txBody>
      </p:sp>
      <p:graphicFrame>
        <p:nvGraphicFramePr>
          <p:cNvPr id="3" name="表格 3">
            <a:extLst>
              <a:ext uri="{FF2B5EF4-FFF2-40B4-BE49-F238E27FC236}">
                <a16:creationId xmlns:a16="http://schemas.microsoft.com/office/drawing/2014/main" id="{7B212AA9-F8EC-48CD-BB92-9F3F693C7C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7987830"/>
              </p:ext>
            </p:extLst>
          </p:nvPr>
        </p:nvGraphicFramePr>
        <p:xfrm>
          <a:off x="900332" y="3179299"/>
          <a:ext cx="5878155" cy="201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3187">
                  <a:extLst>
                    <a:ext uri="{9D8B030D-6E8A-4147-A177-3AD203B41FA5}">
                      <a16:colId xmlns:a16="http://schemas.microsoft.com/office/drawing/2014/main" val="1059649156"/>
                    </a:ext>
                  </a:extLst>
                </a:gridCol>
                <a:gridCol w="1521656">
                  <a:extLst>
                    <a:ext uri="{9D8B030D-6E8A-4147-A177-3AD203B41FA5}">
                      <a16:colId xmlns:a16="http://schemas.microsoft.com/office/drawing/2014/main" val="153071600"/>
                    </a:ext>
                  </a:extLst>
                </a:gridCol>
                <a:gridCol w="1521656">
                  <a:extLst>
                    <a:ext uri="{9D8B030D-6E8A-4147-A177-3AD203B41FA5}">
                      <a16:colId xmlns:a16="http://schemas.microsoft.com/office/drawing/2014/main" val="770723785"/>
                    </a:ext>
                  </a:extLst>
                </a:gridCol>
                <a:gridCol w="1521656">
                  <a:extLst>
                    <a:ext uri="{9D8B030D-6E8A-4147-A177-3AD203B41FA5}">
                      <a16:colId xmlns:a16="http://schemas.microsoft.com/office/drawing/2014/main" val="1175311203"/>
                    </a:ext>
                  </a:extLst>
                </a:gridCol>
              </a:tblGrid>
              <a:tr h="1005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4400" baseline="0" dirty="0"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4400" baseline="0" dirty="0"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4400" baseline="0" dirty="0"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4400" baseline="0" dirty="0"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扭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811595"/>
                  </a:ext>
                </a:extLst>
              </a:tr>
              <a:tr h="1005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4400" baseline="0" dirty="0"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滑动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4400" baseline="0" dirty="0"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弹动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4400" baseline="0" dirty="0"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点打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4400" baseline="0" dirty="0"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浮动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4112305"/>
                  </a:ext>
                </a:extLst>
              </a:tr>
            </a:tbl>
          </a:graphicData>
        </a:graphic>
      </p:graphicFrame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3E41BA07-F349-4062-A7A8-3D4DCEA89670}"/>
              </a:ext>
            </a:extLst>
          </p:cNvPr>
          <p:cNvCxnSpPr>
            <a:cxnSpLocks/>
          </p:cNvCxnSpPr>
          <p:nvPr/>
        </p:nvCxnSpPr>
        <p:spPr>
          <a:xfrm flipV="1">
            <a:off x="834888" y="5415139"/>
            <a:ext cx="6761666" cy="1085051"/>
          </a:xfrm>
          <a:prstGeom prst="line">
            <a:avLst/>
          </a:prstGeom>
          <a:ln w="92075" cmpd="dbl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BE7FB2E9-AF7F-4F81-AB8E-A9CEB9E09ECA}"/>
              </a:ext>
            </a:extLst>
          </p:cNvPr>
          <p:cNvCxnSpPr>
            <a:cxnSpLocks/>
          </p:cNvCxnSpPr>
          <p:nvPr/>
        </p:nvCxnSpPr>
        <p:spPr>
          <a:xfrm>
            <a:off x="546652" y="4906355"/>
            <a:ext cx="3357030" cy="1951645"/>
          </a:xfrm>
          <a:prstGeom prst="line">
            <a:avLst/>
          </a:prstGeom>
          <a:ln w="92075" cmpd="dbl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" name="等腰三角形 12">
            <a:extLst>
              <a:ext uri="{FF2B5EF4-FFF2-40B4-BE49-F238E27FC236}">
                <a16:creationId xmlns:a16="http://schemas.microsoft.com/office/drawing/2014/main" id="{8C226667-A0E7-4C52-819F-A1AEB9916FA1}"/>
              </a:ext>
            </a:extLst>
          </p:cNvPr>
          <p:cNvSpPr/>
          <p:nvPr/>
        </p:nvSpPr>
        <p:spPr>
          <a:xfrm>
            <a:off x="6402821" y="5643021"/>
            <a:ext cx="751332" cy="629285"/>
          </a:xfrm>
          <a:prstGeom prst="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9527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4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图文框 10">
            <a:extLst>
              <a:ext uri="{FF2B5EF4-FFF2-40B4-BE49-F238E27FC236}">
                <a16:creationId xmlns:a16="http://schemas.microsoft.com/office/drawing/2014/main" id="{7B06297C-B3F1-4628-92A8-39B4A721B7F6}"/>
              </a:ext>
            </a:extLst>
          </p:cNvPr>
          <p:cNvSpPr/>
          <p:nvPr/>
        </p:nvSpPr>
        <p:spPr>
          <a:xfrm>
            <a:off x="298175" y="467140"/>
            <a:ext cx="11817625" cy="1222512"/>
          </a:xfrm>
          <a:prstGeom prst="frame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9F899120-2698-45C5-8A11-CF3BB7A96064}"/>
              </a:ext>
            </a:extLst>
          </p:cNvPr>
          <p:cNvCxnSpPr>
            <a:cxnSpLocks/>
          </p:cNvCxnSpPr>
          <p:nvPr/>
        </p:nvCxnSpPr>
        <p:spPr>
          <a:xfrm>
            <a:off x="9611139" y="0"/>
            <a:ext cx="2504661" cy="4084983"/>
          </a:xfrm>
          <a:prstGeom prst="line">
            <a:avLst/>
          </a:prstGeom>
          <a:ln w="92075" cmpd="dbl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8" name="文本框 17">
            <a:extLst>
              <a:ext uri="{FF2B5EF4-FFF2-40B4-BE49-F238E27FC236}">
                <a16:creationId xmlns:a16="http://schemas.microsoft.com/office/drawing/2014/main" id="{23854542-47C0-4DF8-AD2B-B7E50FE4E27A}"/>
              </a:ext>
            </a:extLst>
          </p:cNvPr>
          <p:cNvSpPr txBox="1"/>
          <p:nvPr/>
        </p:nvSpPr>
        <p:spPr>
          <a:xfrm>
            <a:off x="546652" y="616731"/>
            <a:ext cx="563548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怎样欣赏现代舞？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785B1675-C68D-49F7-9057-763BB2D1ECEF}"/>
              </a:ext>
            </a:extLst>
          </p:cNvPr>
          <p:cNvSpPr txBox="1"/>
          <p:nvPr/>
        </p:nvSpPr>
        <p:spPr>
          <a:xfrm>
            <a:off x="76200" y="2247254"/>
            <a:ext cx="703454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华文中宋" panose="02010600040101010101" pitchFamily="2" charset="-122"/>
                <a:ea typeface="华文中宋" panose="02010600040101010101" pitchFamily="2" charset="-122"/>
              </a:rPr>
              <a:t>        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我们不要期待作品展示生活太多的原型，大部分现代舞者非常忌讳用舞蹈形象直接地、模仿式地反映生活。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舞者们更愿意在作品中对他们想表现的东西做比较抽象，比较自由、比较富有个性和象征性的表现</a:t>
            </a:r>
            <a:r>
              <a:rPr lang="zh-CN" altLang="en-US" sz="2000" dirty="0"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3E41BA07-F349-4062-A7A8-3D4DCEA89670}"/>
              </a:ext>
            </a:extLst>
          </p:cNvPr>
          <p:cNvCxnSpPr>
            <a:cxnSpLocks/>
          </p:cNvCxnSpPr>
          <p:nvPr/>
        </p:nvCxnSpPr>
        <p:spPr>
          <a:xfrm flipV="1">
            <a:off x="834888" y="5415139"/>
            <a:ext cx="6761666" cy="1085051"/>
          </a:xfrm>
          <a:prstGeom prst="line">
            <a:avLst/>
          </a:prstGeom>
          <a:ln w="92075" cmpd="dbl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BE7FB2E9-AF7F-4F81-AB8E-A9CEB9E09ECA}"/>
              </a:ext>
            </a:extLst>
          </p:cNvPr>
          <p:cNvCxnSpPr>
            <a:cxnSpLocks/>
          </p:cNvCxnSpPr>
          <p:nvPr/>
        </p:nvCxnSpPr>
        <p:spPr>
          <a:xfrm>
            <a:off x="546652" y="4906355"/>
            <a:ext cx="3357030" cy="1951645"/>
          </a:xfrm>
          <a:prstGeom prst="line">
            <a:avLst/>
          </a:prstGeom>
          <a:ln w="92075" cmpd="dbl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" name="等腰三角形 12">
            <a:extLst>
              <a:ext uri="{FF2B5EF4-FFF2-40B4-BE49-F238E27FC236}">
                <a16:creationId xmlns:a16="http://schemas.microsoft.com/office/drawing/2014/main" id="{8C226667-A0E7-4C52-819F-A1AEB9916FA1}"/>
              </a:ext>
            </a:extLst>
          </p:cNvPr>
          <p:cNvSpPr/>
          <p:nvPr/>
        </p:nvSpPr>
        <p:spPr>
          <a:xfrm>
            <a:off x="6402821" y="5643021"/>
            <a:ext cx="751332" cy="629285"/>
          </a:xfrm>
          <a:prstGeom prst="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CE841945-3B2B-4EA9-AC24-D3023EE8CC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0742" y="108488"/>
            <a:ext cx="4730357" cy="6586780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AF5B7E2E-BF0D-4095-9C11-A9D4E00D8DB3}"/>
              </a:ext>
            </a:extLst>
          </p:cNvPr>
          <p:cNvSpPr/>
          <p:nvPr/>
        </p:nvSpPr>
        <p:spPr>
          <a:xfrm rot="616297">
            <a:off x="1860485" y="4463245"/>
            <a:ext cx="49327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切忌“对号入座”</a:t>
            </a:r>
          </a:p>
        </p:txBody>
      </p:sp>
    </p:spTree>
    <p:extLst>
      <p:ext uri="{BB962C8B-B14F-4D97-AF65-F5344CB8AC3E}">
        <p14:creationId xmlns:p14="http://schemas.microsoft.com/office/powerpoint/2010/main" val="1720154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4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CBED3705-A038-4F2C-A3AD-630D10C689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3973818"/>
              </p:ext>
            </p:extLst>
          </p:nvPr>
        </p:nvGraphicFramePr>
        <p:xfrm>
          <a:off x="160283" y="228872"/>
          <a:ext cx="11871434" cy="64002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35717">
                  <a:extLst>
                    <a:ext uri="{9D8B030D-6E8A-4147-A177-3AD203B41FA5}">
                      <a16:colId xmlns:a16="http://schemas.microsoft.com/office/drawing/2014/main" val="947885521"/>
                    </a:ext>
                  </a:extLst>
                </a:gridCol>
                <a:gridCol w="5935717">
                  <a:extLst>
                    <a:ext uri="{9D8B030D-6E8A-4147-A177-3AD203B41FA5}">
                      <a16:colId xmlns:a16="http://schemas.microsoft.com/office/drawing/2014/main" val="1310833661"/>
                    </a:ext>
                  </a:extLst>
                </a:gridCol>
              </a:tblGrid>
              <a:tr h="1016332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Sylvie </a:t>
                      </a:r>
                      <a:r>
                        <a:rPr lang="en-US" altLang="zh-CN" sz="3200" dirty="0" err="1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Guillem</a:t>
                      </a:r>
                      <a:endParaRPr lang="en-US" altLang="zh-CN" sz="3200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  <a:p>
                      <a:pPr algn="ctr"/>
                      <a:r>
                        <a:rPr lang="en-US" altLang="zh-CN" sz="32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(</a:t>
                      </a:r>
                      <a:r>
                        <a:rPr lang="zh-CN" altLang="en-US" sz="32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希薇</a:t>
                      </a:r>
                      <a:r>
                        <a:rPr lang="en-US" altLang="zh-CN" sz="32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.</a:t>
                      </a:r>
                      <a:r>
                        <a:rPr lang="zh-CN" altLang="en-US" sz="32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纪莲</a:t>
                      </a:r>
                      <a:r>
                        <a:rPr lang="en-US" altLang="zh-CN" sz="32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)</a:t>
                      </a:r>
                      <a:r>
                        <a:rPr lang="zh-CN" altLang="en-US" sz="32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法国舞蹈家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《</a:t>
                      </a:r>
                      <a:r>
                        <a:rPr lang="zh-CN" altLang="en-US" sz="32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波莱罗舞曲</a:t>
                      </a:r>
                      <a:r>
                        <a:rPr lang="en-US" altLang="zh-CN" sz="32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》</a:t>
                      </a:r>
                      <a:endParaRPr lang="zh-CN" altLang="en-US" sz="3200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466236"/>
                  </a:ext>
                </a:extLst>
              </a:tr>
              <a:tr h="5333455">
                <a:tc>
                  <a:txBody>
                    <a:bodyPr/>
                    <a:lstStyle/>
                    <a:p>
                      <a:r>
                        <a:rPr lang="zh-CN" altLang="en-US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    百年难得一遇的舞蹈天才</a:t>
                      </a:r>
                      <a:r>
                        <a:rPr lang="en-US" altLang="zh-CN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,</a:t>
                      </a:r>
                      <a:r>
                        <a:rPr lang="zh-CN" altLang="en-US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出生于</a:t>
                      </a:r>
                      <a:r>
                        <a:rPr lang="en-US" altLang="zh-CN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1965</a:t>
                      </a:r>
                      <a:r>
                        <a:rPr lang="zh-CN" altLang="en-US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年</a:t>
                      </a:r>
                      <a:r>
                        <a:rPr lang="en-US" altLang="zh-CN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,16</a:t>
                      </a:r>
                      <a:r>
                        <a:rPr lang="zh-CN" altLang="en-US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岁进入巴黎歌剧院</a:t>
                      </a:r>
                      <a:r>
                        <a:rPr lang="en-US" altLang="zh-CN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,19</a:t>
                      </a:r>
                      <a:r>
                        <a:rPr lang="zh-CN" altLang="en-US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岁成为剧院历史上最年轻的明星舞者。</a:t>
                      </a:r>
                      <a:r>
                        <a:rPr lang="en-US" altLang="zh-CN" sz="2800" dirty="0" err="1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Guillem</a:t>
                      </a:r>
                      <a:r>
                        <a:rPr lang="zh-CN" altLang="en-US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成为职业舞者后慢慢厌倦了僵化的古典芭蕾，而后转向现代舞领域进行开拓与专研。</a:t>
                      </a:r>
                      <a:endParaRPr lang="en-US" altLang="zh-CN" sz="2800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  <a:p>
                      <a:r>
                        <a:rPr lang="en-US" altLang="zh-CN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    2015</a:t>
                      </a:r>
                      <a:r>
                        <a:rPr lang="zh-CN" altLang="en-US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年</a:t>
                      </a:r>
                      <a:r>
                        <a:rPr lang="en-US" altLang="zh-CN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12</a:t>
                      </a:r>
                      <a:r>
                        <a:rPr lang="zh-CN" altLang="en-US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月</a:t>
                      </a:r>
                      <a:r>
                        <a:rPr lang="en-US" altLang="zh-CN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31</a:t>
                      </a:r>
                      <a:r>
                        <a:rPr lang="zh-CN" altLang="en-US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日，她在东京表演了</a:t>
                      </a:r>
                      <a:r>
                        <a:rPr lang="en-US" altLang="zh-CN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《</a:t>
                      </a:r>
                      <a:r>
                        <a:rPr lang="zh-CN" altLang="en-US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波莱罗舞曲</a:t>
                      </a:r>
                      <a:r>
                        <a:rPr lang="en-US" altLang="zh-CN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》</a:t>
                      </a:r>
                      <a:r>
                        <a:rPr lang="zh-CN" altLang="en-US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表演结束那一刻时间来到</a:t>
                      </a:r>
                      <a:r>
                        <a:rPr lang="en-US" altLang="zh-CN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2016</a:t>
                      </a:r>
                      <a:r>
                        <a:rPr lang="zh-CN" altLang="en-US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年</a:t>
                      </a:r>
                      <a:r>
                        <a:rPr lang="en-US" altLang="zh-CN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1</a:t>
                      </a:r>
                      <a:r>
                        <a:rPr lang="zh-CN" altLang="en-US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月</a:t>
                      </a:r>
                      <a:r>
                        <a:rPr lang="en-US" altLang="zh-CN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1</a:t>
                      </a:r>
                      <a:r>
                        <a:rPr lang="zh-CN" altLang="en-US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日零点，至此一代代舞蹈巨星</a:t>
                      </a:r>
                      <a:r>
                        <a:rPr lang="en-US" altLang="zh-CN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Sylvie </a:t>
                      </a:r>
                      <a:r>
                        <a:rPr lang="en-US" altLang="zh-CN" sz="2800" dirty="0" err="1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Guillem</a:t>
                      </a:r>
                      <a:r>
                        <a:rPr lang="zh-CN" altLang="en-US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的舞台生涯画上了句号。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    法国作曲家莫里斯</a:t>
                      </a:r>
                      <a:r>
                        <a:rPr lang="en-US" altLang="zh-CN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.</a:t>
                      </a:r>
                      <a:r>
                        <a:rPr lang="zh-CN" altLang="en-US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拉威尔</a:t>
                      </a:r>
                      <a:r>
                        <a:rPr lang="en-US" altLang="zh-CN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1928</a:t>
                      </a:r>
                      <a:r>
                        <a:rPr lang="zh-CN" altLang="en-US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年创作的管弦乐作品，献给舞蹈演员伊达</a:t>
                      </a:r>
                      <a:r>
                        <a:rPr lang="en-US" altLang="zh-CN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.</a:t>
                      </a:r>
                      <a:r>
                        <a:rPr lang="zh-CN" altLang="en-US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鲁宾斯坦，同年在巴黎歌剧院首演。</a:t>
                      </a:r>
                      <a:endParaRPr lang="en-US" altLang="zh-CN" sz="2800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  <a:p>
                      <a:r>
                        <a:rPr lang="zh-CN" altLang="en-US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“波莱罗”原指一种西班牙民间舞形式。拉威尔创作的</a:t>
                      </a:r>
                      <a:r>
                        <a:rPr lang="en-US" altLang="zh-CN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《</a:t>
                      </a:r>
                      <a:r>
                        <a:rPr lang="zh-CN" altLang="en-US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波莱罗舞曲</a:t>
                      </a:r>
                      <a:r>
                        <a:rPr lang="en-US" altLang="zh-CN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》</a:t>
                      </a:r>
                      <a:r>
                        <a:rPr lang="zh-CN" altLang="en-US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没有将已有的民间舞曲音调再</a:t>
                      </a:r>
                      <a:r>
                        <a:rPr lang="en-US" altLang="zh-CN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”</a:t>
                      </a:r>
                      <a:r>
                        <a:rPr lang="zh-CN" altLang="en-US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加工</a:t>
                      </a:r>
                      <a:r>
                        <a:rPr lang="en-US" altLang="zh-CN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”</a:t>
                      </a:r>
                      <a:r>
                        <a:rPr lang="zh-CN" altLang="en-US" sz="2800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，而是依照其个人的理解。重新加以创作。该曲采用了扩大的三管编制管弦乐队，音色的对比统一处理得当，体现了作曲家高超的配器水准。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69687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69679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4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图文框 10">
            <a:extLst>
              <a:ext uri="{FF2B5EF4-FFF2-40B4-BE49-F238E27FC236}">
                <a16:creationId xmlns:a16="http://schemas.microsoft.com/office/drawing/2014/main" id="{7B06297C-B3F1-4628-92A8-39B4A721B7F6}"/>
              </a:ext>
            </a:extLst>
          </p:cNvPr>
          <p:cNvSpPr/>
          <p:nvPr/>
        </p:nvSpPr>
        <p:spPr>
          <a:xfrm>
            <a:off x="298175" y="467140"/>
            <a:ext cx="6812567" cy="1222512"/>
          </a:xfrm>
          <a:prstGeom prst="frame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9F899120-2698-45C5-8A11-CF3BB7A96064}"/>
              </a:ext>
            </a:extLst>
          </p:cNvPr>
          <p:cNvCxnSpPr>
            <a:cxnSpLocks/>
          </p:cNvCxnSpPr>
          <p:nvPr/>
        </p:nvCxnSpPr>
        <p:spPr>
          <a:xfrm>
            <a:off x="9611139" y="0"/>
            <a:ext cx="2504661" cy="4084983"/>
          </a:xfrm>
          <a:prstGeom prst="line">
            <a:avLst/>
          </a:prstGeom>
          <a:ln w="92075" cmpd="dbl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8" name="文本框 17">
            <a:extLst>
              <a:ext uri="{FF2B5EF4-FFF2-40B4-BE49-F238E27FC236}">
                <a16:creationId xmlns:a16="http://schemas.microsoft.com/office/drawing/2014/main" id="{23854542-47C0-4DF8-AD2B-B7E50FE4E27A}"/>
              </a:ext>
            </a:extLst>
          </p:cNvPr>
          <p:cNvSpPr txBox="1"/>
          <p:nvPr/>
        </p:nvSpPr>
        <p:spPr>
          <a:xfrm>
            <a:off x="546652" y="616731"/>
            <a:ext cx="65640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创编你喜欢的现代舞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785B1675-C68D-49F7-9057-763BB2D1ECEF}"/>
              </a:ext>
            </a:extLst>
          </p:cNvPr>
          <p:cNvSpPr txBox="1"/>
          <p:nvPr/>
        </p:nvSpPr>
        <p:spPr>
          <a:xfrm>
            <a:off x="7567466" y="471988"/>
            <a:ext cx="44209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华文中宋" panose="02010600040101010101" pitchFamily="2" charset="-122"/>
                <a:ea typeface="华文中宋" panose="02010600040101010101" pitchFamily="2" charset="-122"/>
              </a:rPr>
              <a:t>      </a:t>
            </a:r>
            <a:r>
              <a:rPr lang="zh-CN" altLang="en-US" sz="24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如果你不喜欢别人的作品，那就去编一个自己喜欢的好了。</a:t>
            </a:r>
            <a:endParaRPr lang="en-US" altLang="zh-CN" sz="2400" dirty="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r>
              <a:rPr lang="en-US" altLang="zh-CN" sz="2400" b="1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                     ——</a:t>
            </a:r>
            <a:r>
              <a:rPr lang="zh-CN" altLang="en-US" sz="2400" b="1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莫斯 坎宁汉</a:t>
            </a:r>
            <a:endParaRPr lang="en-US" altLang="zh-CN" sz="2400" b="1" dirty="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3E41BA07-F349-4062-A7A8-3D4DCEA89670}"/>
              </a:ext>
            </a:extLst>
          </p:cNvPr>
          <p:cNvCxnSpPr>
            <a:cxnSpLocks/>
          </p:cNvCxnSpPr>
          <p:nvPr/>
        </p:nvCxnSpPr>
        <p:spPr>
          <a:xfrm flipV="1">
            <a:off x="834888" y="5415139"/>
            <a:ext cx="6761666" cy="1085051"/>
          </a:xfrm>
          <a:prstGeom prst="line">
            <a:avLst/>
          </a:prstGeom>
          <a:ln w="92075" cmpd="dbl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BE7FB2E9-AF7F-4F81-AB8E-A9CEB9E09ECA}"/>
              </a:ext>
            </a:extLst>
          </p:cNvPr>
          <p:cNvCxnSpPr>
            <a:cxnSpLocks/>
          </p:cNvCxnSpPr>
          <p:nvPr/>
        </p:nvCxnSpPr>
        <p:spPr>
          <a:xfrm>
            <a:off x="546652" y="4906355"/>
            <a:ext cx="3357030" cy="1951645"/>
          </a:xfrm>
          <a:prstGeom prst="line">
            <a:avLst/>
          </a:prstGeom>
          <a:ln w="92075" cmpd="dbl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" name="等腰三角形 12">
            <a:extLst>
              <a:ext uri="{FF2B5EF4-FFF2-40B4-BE49-F238E27FC236}">
                <a16:creationId xmlns:a16="http://schemas.microsoft.com/office/drawing/2014/main" id="{8C226667-A0E7-4C52-819F-A1AEB9916FA1}"/>
              </a:ext>
            </a:extLst>
          </p:cNvPr>
          <p:cNvSpPr/>
          <p:nvPr/>
        </p:nvSpPr>
        <p:spPr>
          <a:xfrm>
            <a:off x="6402821" y="5643021"/>
            <a:ext cx="751332" cy="629285"/>
          </a:xfrm>
          <a:prstGeom prst="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FCAFC6CF-D456-4602-9FCC-ADE587980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790" y="3561972"/>
            <a:ext cx="3786323" cy="2957512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3B7CDA48-665A-4B37-8FD2-A69B87E493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878" y="2042491"/>
            <a:ext cx="3760559" cy="4598122"/>
          </a:xfrm>
          <a:prstGeom prst="rect">
            <a:avLst/>
          </a:prstGeom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C1ECE520-2F3E-43ED-9F32-7E2EAEA9F663}"/>
              </a:ext>
            </a:extLst>
          </p:cNvPr>
          <p:cNvSpPr txBox="1"/>
          <p:nvPr/>
        </p:nvSpPr>
        <p:spPr>
          <a:xfrm>
            <a:off x="4478319" y="1940761"/>
            <a:ext cx="323536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     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实践：用身体画出从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0---9 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的数字，或者用身体写出各种字母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A</a:t>
            </a:r>
          </a:p>
          <a:p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---Z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中任意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8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个字母，再把它们连接起来成为完整的舞句。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3B057036-03CB-4B8E-BE99-5F81D24A90C5}"/>
              </a:ext>
            </a:extLst>
          </p:cNvPr>
          <p:cNvSpPr/>
          <p:nvPr/>
        </p:nvSpPr>
        <p:spPr>
          <a:xfrm rot="20941500">
            <a:off x="6617244" y="2006499"/>
            <a:ext cx="632141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期待你们的作品</a:t>
            </a:r>
          </a:p>
        </p:txBody>
      </p:sp>
      <p:pic>
        <p:nvPicPr>
          <p:cNvPr id="17" name="图形 16" descr="无填充的眨眼表情">
            <a:extLst>
              <a:ext uri="{FF2B5EF4-FFF2-40B4-BE49-F238E27FC236}">
                <a16:creationId xmlns:a16="http://schemas.microsoft.com/office/drawing/2014/main" id="{0D39839A-00E3-46C9-821E-002762B38D9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689167" y="2748575"/>
            <a:ext cx="914400" cy="882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944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577</TotalTime>
  <Words>645</Words>
  <Application>Microsoft Office PowerPoint</Application>
  <PresentationFormat>宽屏</PresentationFormat>
  <Paragraphs>57</Paragraphs>
  <Slides>9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8" baseType="lpstr">
      <vt:lpstr>等线</vt:lpstr>
      <vt:lpstr>等线 Light</vt:lpstr>
      <vt:lpstr>方正粗黑宋简体</vt:lpstr>
      <vt:lpstr>黑体</vt:lpstr>
      <vt:lpstr>华文楷体</vt:lpstr>
      <vt:lpstr>华文中宋</vt:lpstr>
      <vt:lpstr>楷体</vt:lpstr>
      <vt:lpstr>Arial</vt:lpstr>
      <vt:lpstr>Office 主题​​</vt:lpstr>
      <vt:lpstr>亦真亦幻即是“舞”</vt:lpstr>
      <vt:lpstr>PowerPoint 演示文稿</vt:lpstr>
      <vt:lpstr>  古典芭蕾陷入 1极度封闭保守， 2动作机械僵化， 3体裁单调乏味 的阶段。</vt:lpstr>
      <vt:lpstr> 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亦真亦幻即是“舞”</dc:title>
  <dc:creator>1529584130@qq.com</dc:creator>
  <cp:lastModifiedBy>1529584130@qq.com</cp:lastModifiedBy>
  <cp:revision>51</cp:revision>
  <dcterms:created xsi:type="dcterms:W3CDTF">2021-05-31T00:31:54Z</dcterms:created>
  <dcterms:modified xsi:type="dcterms:W3CDTF">2021-07-01T08:04:59Z</dcterms:modified>
</cp:coreProperties>
</file>