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59" r:id="rId5"/>
    <p:sldId id="257" r:id="rId6"/>
    <p:sldId id="260" r:id="rId7"/>
    <p:sldId id="269" r:id="rId8"/>
    <p:sldId id="262" r:id="rId9"/>
    <p:sldId id="261" r:id="rId10"/>
    <p:sldId id="263" r:id="rId11"/>
    <p:sldId id="264" r:id="rId12"/>
    <p:sldId id="265" r:id="rId13"/>
    <p:sldId id="266" r:id="rId14"/>
    <p:sldId id="267" r:id="rId15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1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C3AFC59A-3981-4DBD-A802-1CAE8D4C3536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2B3A7EF9-C6A0-4B08-850D-5025FCF20C41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37B38ECB-E123-4C9E-A450-32C25578885E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4C3CD7D9-3D43-4C29-85C7-F7D073578BCD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CC76C36-1EB4-4173-BB13-020D329AF9E7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ED038A96-445F-46AD-9469-C01FE76FFB38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5C0451BF-1303-4B85-B425-7C762CC43942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7849F556-30B9-4CAB-90F3-03AC487FCE73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93FFA56C-08B1-4BFA-BEDA-36B4A3CB9F0A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205B70CA-B26B-4866-99DF-A199E3CF9619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l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ctr"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algn="r" rtl="0" fontAlgn="base">
              <a:spcBef>
                <a:spcPct val="0"/>
              </a:spcBef>
              <a:spcAft>
                <a:spcPct val="0"/>
              </a:spcAft>
              <a:defRPr/>
            </a:pPr>
            <a:fld id="{D7F751C6-3EB7-4081-AFFD-3B9A67DFB9D9}" type="slidenum">
              <a:rPr lang="en-US" altLang="zh-CN" sz="1400" kern="1200">
                <a:solidFill>
                  <a:srgbClr val="000000"/>
                </a:solidFill>
                <a:latin typeface="Arial" charset="0"/>
                <a:ea typeface="宋体" charset="-122"/>
                <a:cs typeface="+mn-cs"/>
              </a:rPr>
              <a:pPr algn="r"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sz="1400" kern="1200">
              <a:solidFill>
                <a:srgbClr val="000000"/>
              </a:solidFill>
              <a:latin typeface="Arial" charset="0"/>
              <a:ea typeface="宋体" charset="-122"/>
              <a:cs typeface="+mn-cs"/>
            </a:endParaRPr>
          </a:p>
        </p:txBody>
      </p:sp>
    </p:spTree>
  </p:cSld>
  <p:clrMapOvr>
    <a:masterClrMapping/>
  </p:clrMapOvr>
  <p:transition>
    <p:cut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2012-12-19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ea typeface="宋体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latin typeface="Arial" charset="0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ea typeface="宋体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CN" kern="1200">
              <a:latin typeface="Arial" charset="0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ea typeface="宋体" charset="-122"/>
              </a:defRPr>
            </a:lvl1pPr>
          </a:lstStyle>
          <a:p>
            <a:pPr rtl="0" fontAlgn="base">
              <a:spcBef>
                <a:spcPct val="0"/>
              </a:spcBef>
              <a:spcAft>
                <a:spcPct val="0"/>
              </a:spcAft>
              <a:defRPr/>
            </a:pPr>
            <a:fld id="{C94B233E-72C5-41E5-A8EE-13CA742EEE7E}" type="slidenum">
              <a:rPr lang="en-US" altLang="zh-CN" kern="1200">
                <a:latin typeface="Arial" charset="0"/>
                <a:cs typeface="+mn-cs"/>
              </a:rPr>
              <a:pPr rtl="0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zh-CN" kern="1200">
              <a:latin typeface="Arial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cut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5136" y="0"/>
            <a:ext cx="5018864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39552" y="836712"/>
            <a:ext cx="3139321" cy="38164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9600" dirty="0" smtClean="0">
                <a:solidFill>
                  <a:schemeClr val="accent3">
                    <a:lumMod val="50000"/>
                  </a:schemeClr>
                </a:solidFill>
                <a:latin typeface="方正大黑简体" pitchFamily="2" charset="-122"/>
                <a:ea typeface="方正大黑简体" pitchFamily="2" charset="-122"/>
              </a:rPr>
              <a:t>老王</a:t>
            </a:r>
            <a:endParaRPr lang="en-US" altLang="zh-CN" sz="9600" dirty="0" smtClean="0">
              <a:solidFill>
                <a:schemeClr val="accent3">
                  <a:lumMod val="50000"/>
                </a:schemeClr>
              </a:solidFill>
              <a:latin typeface="方正大黑简体" pitchFamily="2" charset="-122"/>
              <a:ea typeface="方正大黑简体" pitchFamily="2" charset="-122"/>
            </a:endParaRPr>
          </a:p>
          <a:p>
            <a:r>
              <a:rPr lang="en-US" altLang="zh-CN" sz="9600" dirty="0" smtClean="0">
                <a:solidFill>
                  <a:schemeClr val="accent3">
                    <a:lumMod val="50000"/>
                  </a:schemeClr>
                </a:solidFill>
                <a:latin typeface="方正大黑简体" pitchFamily="2" charset="-122"/>
                <a:ea typeface="方正大黑简体" pitchFamily="2" charset="-122"/>
              </a:rPr>
              <a:t>    </a:t>
            </a:r>
            <a:r>
              <a:rPr lang="en-US" altLang="zh-CN" sz="3200" dirty="0" smtClean="0">
                <a:solidFill>
                  <a:schemeClr val="accent3">
                    <a:lumMod val="50000"/>
                  </a:schemeClr>
                </a:solidFill>
                <a:latin typeface="方正大黑简体" pitchFamily="2" charset="-122"/>
                <a:ea typeface="方正大黑简体" pitchFamily="2" charset="-122"/>
              </a:rPr>
              <a:t>——</a:t>
            </a:r>
            <a:r>
              <a:rPr lang="zh-CN" altLang="en-US" sz="3200" dirty="0" smtClean="0">
                <a:solidFill>
                  <a:schemeClr val="accent3">
                    <a:lumMod val="50000"/>
                  </a:schemeClr>
                </a:solidFill>
                <a:latin typeface="方正大黑简体" pitchFamily="2" charset="-122"/>
                <a:ea typeface="方正大黑简体" pitchFamily="2" charset="-122"/>
              </a:rPr>
              <a:t>杨绛</a:t>
            </a:r>
            <a:endParaRPr lang="zh-CN" altLang="en-US" sz="3200" dirty="0">
              <a:solidFill>
                <a:schemeClr val="accent3">
                  <a:lumMod val="50000"/>
                </a:schemeClr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3203575" y="260350"/>
            <a:ext cx="5761038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latin typeface="华文行楷" pitchFamily="2" charset="-122"/>
                <a:ea typeface="华文行楷" pitchFamily="2" charset="-122"/>
              </a:rPr>
              <a:t>杨绛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钱钟书夫人，原名杨季康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生于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1911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年，江苏无锡人。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作家、文学翻译家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1932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年毕业于苏州东吴大学。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1935</a:t>
            </a:r>
            <a:r>
              <a:rPr lang="en-US" altLang="zh-CN" sz="2400" b="1" dirty="0">
                <a:latin typeface="Arial"/>
                <a:ea typeface="楷体_GB2312" pitchFamily="49" charset="-122"/>
              </a:rPr>
              <a:t>——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1938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年留学英法，回国后曾在上海震旦女子文理学院、清华大学任教。</a:t>
            </a:r>
            <a:r>
              <a:rPr lang="en-US" altLang="zh-CN" sz="2400" b="1" dirty="0">
                <a:latin typeface="楷体_GB2312" pitchFamily="49" charset="-122"/>
                <a:ea typeface="楷体_GB2312" pitchFamily="49" charset="-122"/>
              </a:rPr>
              <a:t>1949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年后，在中国社会科学院文学研究所、外国文学研究所工作。主要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译著有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堂</a:t>
            </a:r>
            <a:r>
              <a:rPr lang="en-US" altLang="zh-CN" sz="2400" b="1" dirty="0">
                <a:solidFill>
                  <a:srgbClr val="0000FF"/>
                </a:solidFill>
                <a:latin typeface="Arial"/>
                <a:ea typeface="楷体_GB2312" pitchFamily="49" charset="-122"/>
              </a:rPr>
              <a:t>·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吉诃德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，散文集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干校六记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》《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将饮茶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等，长篇小说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《</a:t>
            </a:r>
            <a:r>
              <a:rPr lang="zh-CN" altLang="en-US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洗澡</a:t>
            </a:r>
            <a:r>
              <a:rPr lang="en-US" altLang="zh-CN" sz="2400" b="1" dirty="0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》</a:t>
            </a:r>
            <a:r>
              <a:rPr lang="zh-CN" altLang="en-US" sz="2400" b="1" dirty="0">
                <a:latin typeface="楷体_GB2312" pitchFamily="49" charset="-122"/>
                <a:ea typeface="楷体_GB2312" pitchFamily="49" charset="-122"/>
              </a:rPr>
              <a:t>。</a:t>
            </a:r>
          </a:p>
        </p:txBody>
      </p:sp>
      <p:grpSp>
        <p:nvGrpSpPr>
          <p:cNvPr id="3" name="Group 4"/>
          <p:cNvGrpSpPr>
            <a:grpSpLocks/>
          </p:cNvGrpSpPr>
          <p:nvPr/>
        </p:nvGrpSpPr>
        <p:grpSpPr bwMode="auto">
          <a:xfrm>
            <a:off x="395288" y="3933825"/>
            <a:ext cx="8353425" cy="2663825"/>
            <a:chOff x="0" y="0"/>
            <a:chExt cx="5262" cy="1678"/>
          </a:xfrm>
        </p:grpSpPr>
        <p:sp>
          <p:nvSpPr>
            <p:cNvPr id="4101" name="Text Box 5"/>
            <p:cNvSpPr txBox="1">
              <a:spLocks noChangeArrowheads="1"/>
            </p:cNvSpPr>
            <p:nvPr/>
          </p:nvSpPr>
          <p:spPr bwMode="auto">
            <a:xfrm>
              <a:off x="0" y="226"/>
              <a:ext cx="3040" cy="1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3200" b="1" dirty="0">
                  <a:solidFill>
                    <a:srgbClr val="FF0000"/>
                  </a:solidFill>
                  <a:latin typeface="华文行楷" pitchFamily="2" charset="-122"/>
                  <a:ea typeface="华文行楷" pitchFamily="2" charset="-122"/>
                </a:rPr>
                <a:t>钱钟书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（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1910</a:t>
              </a:r>
              <a:r>
                <a:rPr lang="en-US" altLang="zh-CN" sz="2400" b="1" dirty="0">
                  <a:latin typeface="Arial"/>
                  <a:ea typeface="楷体_GB2312" pitchFamily="49" charset="-122"/>
                </a:rPr>
                <a:t>—</a:t>
              </a:r>
              <a:r>
                <a:rPr lang="en-US" altLang="zh-CN" sz="2400" b="1" dirty="0">
                  <a:latin typeface="楷体_GB2312" pitchFamily="49" charset="-122"/>
                  <a:ea typeface="楷体_GB2312" pitchFamily="49" charset="-122"/>
                </a:rPr>
                <a:t>1998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），江苏无锡人。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学者，作家，著有小说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《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围城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》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和学术著作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《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谈艺录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》《</a:t>
              </a:r>
              <a:r>
                <a:rPr lang="zh-CN" altLang="en-US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管锥编</a:t>
              </a:r>
              <a:r>
                <a:rPr lang="en-US" altLang="zh-CN" sz="2400" b="1" dirty="0">
                  <a:solidFill>
                    <a:srgbClr val="0000FF"/>
                  </a:solidFill>
                  <a:latin typeface="楷体_GB2312" pitchFamily="49" charset="-122"/>
                  <a:ea typeface="楷体_GB2312" pitchFamily="49" charset="-122"/>
                </a:rPr>
                <a:t>》</a:t>
              </a:r>
              <a:r>
                <a:rPr lang="zh-CN" altLang="en-US" sz="2400" b="1" dirty="0">
                  <a:latin typeface="楷体_GB2312" pitchFamily="49" charset="-122"/>
                  <a:ea typeface="楷体_GB2312" pitchFamily="49" charset="-122"/>
                </a:rPr>
                <a:t>等。</a:t>
              </a:r>
            </a:p>
          </p:txBody>
        </p:sp>
        <p:pic>
          <p:nvPicPr>
            <p:cNvPr id="4102" name="Picture 6" descr="杨绛2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130" y="0"/>
              <a:ext cx="2132" cy="16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103" name="Picture 7" descr="杨绛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952750" cy="3357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Box 1"/>
          <p:cNvSpPr txBox="1">
            <a:spLocks noChangeArrowheads="1"/>
          </p:cNvSpPr>
          <p:nvPr/>
        </p:nvSpPr>
        <p:spPr bwMode="auto">
          <a:xfrm>
            <a:off x="1476375" y="620713"/>
            <a:ext cx="2303463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伛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荒僻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攥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塌败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愧怍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16387" name="矩形 2"/>
          <p:cNvSpPr>
            <a:spLocks noChangeArrowheads="1"/>
          </p:cNvSpPr>
          <p:nvPr/>
        </p:nvSpPr>
        <p:spPr bwMode="auto">
          <a:xfrm>
            <a:off x="5219700" y="620713"/>
            <a:ext cx="2376488" cy="4246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骷髅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滞笨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惶恐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b="1" kern="1200">
                <a:solidFill>
                  <a:srgbClr val="000000"/>
                </a:solidFill>
                <a:latin typeface="黑体" pitchFamily="49" charset="-122"/>
                <a:ea typeface="黑体" pitchFamily="49" charset="-122"/>
                <a:cs typeface="+mn-cs"/>
              </a:rPr>
              <a:t>取缔</a:t>
            </a:r>
            <a:endParaRPr lang="en-US" altLang="zh-CN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600" b="1" kern="1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+mn-cs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411413" y="622300"/>
            <a:ext cx="2108200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 dirty="0" err="1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yǔ</a:t>
            </a: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 dirty="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 dirty="0" err="1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pì</a:t>
            </a: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 dirty="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 dirty="0" err="1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zuàn</a:t>
            </a: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 dirty="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 dirty="0" err="1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tā</a:t>
            </a: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 dirty="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 dirty="0" err="1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zuò</a:t>
            </a:r>
            <a:r>
              <a:rPr lang="zh-CN" altLang="en-US" sz="3600" kern="1200" dirty="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6084888" y="622300"/>
            <a:ext cx="2389187" cy="424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kūlóu</a:t>
            </a: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zhì</a:t>
            </a: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huáng</a:t>
            </a: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（</a:t>
            </a:r>
            <a:r>
              <a:rPr lang="en-US" altLang="zh-CN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dì</a:t>
            </a:r>
            <a:r>
              <a:rPr lang="zh-CN" altLang="en-US" sz="3600" kern="1200">
                <a:solidFill>
                  <a:srgbClr val="FF0000"/>
                </a:solidFill>
                <a:latin typeface="Arial" charset="0"/>
                <a:ea typeface="宋体" pitchFamily="2" charset="-122"/>
                <a:cs typeface="+mn-cs"/>
              </a:rPr>
              <a:t>）</a:t>
            </a:r>
            <a:endParaRPr lang="en-US" altLang="zh-CN" sz="3600" kern="120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  <a:p>
            <a:pPr algn="l" rtl="0" fontAlgn="base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lang="zh-CN" altLang="en-US" sz="3600" kern="1200">
              <a:solidFill>
                <a:srgbClr val="FF0000"/>
              </a:solidFill>
              <a:latin typeface="Arial" charset="0"/>
              <a:ea typeface="宋体" pitchFamily="2" charset="-122"/>
              <a:cs typeface="+mn-cs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356100" y="4076700"/>
            <a:ext cx="208756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l" rtl="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sz="3600" kern="1200">
                <a:solidFill>
                  <a:srgbClr val="0000FF"/>
                </a:solidFill>
                <a:latin typeface="黑体" pitchFamily="49" charset="-122"/>
                <a:ea typeface="黑体" pitchFamily="49" charset="-122"/>
                <a:cs typeface="+mn-cs"/>
              </a:rPr>
              <a:t>——</a:t>
            </a:r>
            <a:r>
              <a:rPr lang="zh-CN" altLang="en-US" sz="3600" kern="1200">
                <a:solidFill>
                  <a:srgbClr val="0000FF"/>
                </a:solidFill>
                <a:latin typeface="黑体" pitchFamily="49" charset="-122"/>
                <a:ea typeface="黑体" pitchFamily="49" charset="-122"/>
                <a:cs typeface="+mn-cs"/>
              </a:rPr>
              <a:t>惭愧</a:t>
            </a:r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548680"/>
            <a:ext cx="33123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方正大黑简体" pitchFamily="2" charset="-122"/>
                <a:ea typeface="方正大黑简体" pitchFamily="2" charset="-122"/>
              </a:rPr>
              <a:t>认识老王</a:t>
            </a:r>
            <a:endParaRPr lang="zh-CN" altLang="en-US" sz="4000" dirty="0"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1412776"/>
            <a:ext cx="522007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从文中找出相关的句子，说说老王是个怎样的人？</a:t>
            </a:r>
            <a:endParaRPr lang="zh-CN" altLang="en-US" sz="3200" dirty="0"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3356992"/>
            <a:ext cx="52920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从</a:t>
            </a:r>
            <a:r>
              <a:rPr lang="en-US" altLang="zh-CN" sz="32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__________</a:t>
            </a:r>
            <a:r>
              <a:rPr lang="zh-CN" altLang="en-US" sz="32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（词语、事件）中可以看出老王是个</a:t>
            </a:r>
            <a:r>
              <a:rPr lang="en-US" altLang="zh-CN" sz="32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______________</a:t>
            </a:r>
            <a:r>
              <a:rPr lang="zh-CN" altLang="en-US" sz="32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的人。</a:t>
            </a:r>
            <a:endParaRPr lang="zh-CN" altLang="en-US" sz="3200" dirty="0">
              <a:solidFill>
                <a:srgbClr val="FF0000"/>
              </a:solidFill>
              <a:latin typeface="方正大黑简体" pitchFamily="2" charset="-122"/>
              <a:ea typeface="方正大黑简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43608" y="404664"/>
            <a:ext cx="27363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孤苦伶仃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生活贫困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住处破败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眼睛不好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备受轻视</a:t>
            </a:r>
            <a:endParaRPr lang="zh-CN" altLang="en-US" sz="3200" dirty="0"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15616" y="3356992"/>
            <a:ext cx="208823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老实厚道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重情重义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细心体贴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仗义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r>
              <a:rPr lang="zh-CN" altLang="en-US" sz="3200" dirty="0" smtClean="0">
                <a:latin typeface="方正大黑简体" pitchFamily="2" charset="-122"/>
                <a:ea typeface="方正大黑简体" pitchFamily="2" charset="-122"/>
              </a:rPr>
              <a:t>替人着想</a:t>
            </a:r>
            <a:endParaRPr lang="en-US" altLang="zh-CN" sz="3200" dirty="0" smtClean="0">
              <a:latin typeface="方正大黑简体" pitchFamily="2" charset="-122"/>
              <a:ea typeface="方正大黑简体" pitchFamily="2" charset="-122"/>
            </a:endParaRPr>
          </a:p>
          <a:p>
            <a:endParaRPr lang="zh-CN" altLang="en-US" sz="3200" dirty="0"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47864" y="692696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生活之苦</a:t>
            </a:r>
            <a:endParaRPr lang="zh-CN" altLang="en-US" sz="2400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19872" y="1628800"/>
            <a:ext cx="34563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生理之苦</a:t>
            </a:r>
            <a:endParaRPr lang="zh-CN" altLang="en-US" sz="2400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419872" y="2492896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精神之苦</a:t>
            </a:r>
            <a:endParaRPr lang="zh-CN" altLang="en-US" sz="2400" dirty="0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pic>
        <p:nvPicPr>
          <p:cNvPr id="8" name="图片 7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48064" y="0"/>
            <a:ext cx="3995936" cy="6858000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0" y="980728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苦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0" y="3933056"/>
            <a:ext cx="8803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善</a:t>
            </a:r>
            <a:endParaRPr lang="zh-CN" alt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9" grpId="0"/>
      <p:bldP spid="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260648"/>
            <a:ext cx="8568952" cy="61198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有一天，我在家听到打门，开门看见老王直僵僵地</a:t>
            </a:r>
            <a:r>
              <a:rPr lang="zh-CN" altLang="en-US" sz="3600" b="1" dirty="0" smtClean="0">
                <a:latin typeface="楷体_GB2312" pitchFamily="49" charset="-122"/>
                <a:ea typeface="楷体_GB2312" pitchFamily="49" charset="-122"/>
              </a:rPr>
              <a:t>镶嵌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在门框里。往常他坐在蹬三轮的座上，或抱着冰伛着身子进我家来，不显得那么高。也许他平时不那么瘦，也不那么直僵僵的。他面如死灰，两只眼上都结着一层翳，分不清哪一只瞎，哪一只不瞎。说得可笑些，他简直像棺材里倒出来的，就像我想像里的僵尸，骷髅上绷着一层枯黄的干皮，打上一棍就会散成一堆白骨。我吃惊地说：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啊呀，老王，你好些了吗？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”（</a:t>
            </a:r>
            <a:r>
              <a:rPr lang="en-US" altLang="zh-CN" sz="3600" b="1" dirty="0" smtClean="0">
                <a:latin typeface="Arial"/>
                <a:ea typeface="楷体_GB2312" pitchFamily="49" charset="-122"/>
              </a:rPr>
              <a:t>P77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79512" y="260648"/>
            <a:ext cx="8568952" cy="6119812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600" b="1" i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     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有一天，我在家听到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敲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门，开门看见老王直僵僵地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站立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在门框里。往常他坐在蹬三轮的座上，或抱着冰伛着身子进我家来，不显得那么高。也许他平时不那么瘦，也不那么直僵僵的。他面如死灰，两只眼上都结着一层翳，分不清哪一只瞎，哪一只不瞎。说得可笑些，他简直像棺材里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爬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出来的，就像我想像里的僵尸，骷髅上绷着一层枯黄的干皮，打上一棍就会散成一堆白骨。我吃惊地说：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“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楷体_GB2312" pitchFamily="49" charset="-122"/>
                <a:ea typeface="楷体_GB2312" pitchFamily="49" charset="-122"/>
                <a:cs typeface="+mn-cs"/>
              </a:rPr>
              <a:t>啊呀，老王，你好些了吗？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”（</a:t>
            </a:r>
            <a:r>
              <a:rPr lang="en-US" altLang="zh-CN" sz="3600" b="1" dirty="0" smtClean="0">
                <a:latin typeface="Arial"/>
                <a:ea typeface="楷体_GB2312" pitchFamily="49" charset="-122"/>
              </a:rPr>
              <a:t>P77</a:t>
            </a:r>
            <a:r>
              <a:rPr kumimoji="0" lang="zh-CN" altLang="en-US" sz="36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楷体_GB2312" pitchFamily="49" charset="-122"/>
                <a:cs typeface="+mn-cs"/>
              </a:rPr>
              <a:t>）</a:t>
            </a:r>
            <a:endParaRPr kumimoji="0" lang="zh-CN" altLang="en-US" sz="3600" b="1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楷体_GB2312" pitchFamily="49" charset="-122"/>
              <a:ea typeface="楷体_GB2312" pitchFamily="49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0"/>
            <a:ext cx="392392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3528" y="404664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dirty="0" smtClean="0">
                <a:latin typeface="方正大黑简体" pitchFamily="2" charset="-122"/>
                <a:ea typeface="方正大黑简体" pitchFamily="2" charset="-122"/>
              </a:rPr>
              <a:t>“我”和老王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268760"/>
            <a:ext cx="475252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老王以真心实意对待我及我的家人，我对老王怎样？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04664"/>
            <a:ext cx="42484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“文革”把一切都</a:t>
            </a:r>
            <a:r>
              <a:rPr lang="zh-CN" altLang="en-US" sz="28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颠倒</a:t>
            </a:r>
            <a:r>
              <a:rPr lang="zh-CN" altLang="en-US" sz="2800" b="1" dirty="0" smtClean="0"/>
              <a:t>过来了。按照“颠倒过来”的原则，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文学所原来打扫卫生的临时工小刘当起了领导</a:t>
            </a:r>
            <a:r>
              <a:rPr lang="zh-CN" altLang="en-US" sz="2800" b="1" dirty="0" smtClean="0"/>
              <a:t>，负起监督文学所全体“牛鬼蛇神”的重任。杨绛和钱钟书、何其芳、俞平伯等专家都属她监管。杨绛扫厕所，钱钟书扫大院。他们每天不是劳动改造，就是写检查，一切正常的业务活动均被取消。</a:t>
            </a:r>
            <a:endParaRPr lang="zh-CN" altLang="en-US" sz="2800" dirty="0"/>
          </a:p>
        </p:txBody>
      </p:sp>
      <p:pic>
        <p:nvPicPr>
          <p:cNvPr id="3" name="图片 2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0"/>
            <a:ext cx="392392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476672"/>
            <a:ext cx="33843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         “</a:t>
            </a:r>
            <a:r>
              <a:rPr lang="zh-CN" altLang="en-US" sz="2800" b="1" dirty="0" smtClean="0"/>
              <a:t>我们这群</a:t>
            </a:r>
            <a:r>
              <a:rPr lang="en-US" sz="2800" b="1" dirty="0" smtClean="0"/>
              <a:t>‘</a:t>
            </a:r>
            <a:r>
              <a:rPr lang="zh-CN" altLang="en-US" sz="2800" b="1" dirty="0" smtClean="0"/>
              <a:t>牛鬼蛇神</a:t>
            </a:r>
            <a:r>
              <a:rPr lang="en-US" sz="2800" b="1" dirty="0" smtClean="0"/>
              <a:t>’</a:t>
            </a:r>
            <a:r>
              <a:rPr lang="zh-CN" altLang="en-US" sz="2800" b="1" dirty="0" smtClean="0"/>
              <a:t>是最驯良、最和顺的罪犯</a:t>
            </a:r>
            <a:r>
              <a:rPr lang="en-US" sz="2800" b="1" dirty="0" smtClean="0"/>
              <a:t>,</a:t>
            </a:r>
            <a:r>
              <a:rPr lang="zh-CN" altLang="en-US" sz="2800" b="1" dirty="0" smtClean="0"/>
              <a:t>不论谁的命令都一一奉行。因为一经</a:t>
            </a:r>
            <a:r>
              <a:rPr lang="en-US" sz="2800" b="1" dirty="0" smtClean="0"/>
              <a:t>‘</a:t>
            </a:r>
            <a:r>
              <a:rPr lang="zh-CN" altLang="en-US" sz="2800" b="1" dirty="0" smtClean="0"/>
              <a:t>揪出</a:t>
            </a:r>
            <a:r>
              <a:rPr lang="en-US" sz="2800" b="1" dirty="0" smtClean="0"/>
              <a:t>’,</a:t>
            </a:r>
            <a:r>
              <a:rPr lang="zh-CN" altLang="en-US" sz="2800" b="1" dirty="0" smtClean="0"/>
              <a:t>就不在人民群众之中</a:t>
            </a:r>
            <a:r>
              <a:rPr lang="en-US" sz="2800" b="1" dirty="0" smtClean="0"/>
              <a:t>,</a:t>
            </a:r>
            <a:r>
              <a:rPr lang="zh-CN" altLang="en-US" sz="2800" b="1" dirty="0" smtClean="0"/>
              <a:t>而在人民群众之外。</a:t>
            </a:r>
            <a:r>
              <a:rPr lang="en-US" sz="2800" b="1" dirty="0" smtClean="0"/>
              <a:t>”</a:t>
            </a:r>
            <a:endParaRPr lang="zh-CN" altLang="en-US" sz="2800" dirty="0"/>
          </a:p>
        </p:txBody>
      </p:sp>
      <p:pic>
        <p:nvPicPr>
          <p:cNvPr id="3" name="图片 2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0"/>
            <a:ext cx="392392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0"/>
            <a:ext cx="3923928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67544" y="548680"/>
            <a:ext cx="43924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那是一个幸运的人对一个不幸者的</a:t>
            </a:r>
            <a:r>
              <a:rPr lang="zh-CN" altLang="en-US" sz="36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愧怍</a:t>
            </a:r>
            <a:r>
              <a:rPr lang="zh-CN" altLang="en-US" sz="3600" dirty="0" smtClean="0">
                <a:latin typeface="方正大黑简体" pitchFamily="2" charset="-122"/>
                <a:ea typeface="方正大黑简体" pitchFamily="2" charset="-122"/>
              </a:rPr>
              <a:t>。</a:t>
            </a:r>
            <a:endParaRPr lang="zh-CN" altLang="en-US" sz="3600" dirty="0">
              <a:latin typeface="方正大黑简体" pitchFamily="2" charset="-122"/>
              <a:ea typeface="方正大黑简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67544" y="2420888"/>
            <a:ext cx="4680520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只有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同情而没有敬重，</a:t>
            </a:r>
            <a:endParaRPr lang="en-US" altLang="zh-CN" sz="3200" dirty="0" smtClean="0">
              <a:latin typeface="隶书" pitchFamily="49" charset="-122"/>
              <a:ea typeface="隶书" pitchFamily="49" charset="-122"/>
            </a:endParaRPr>
          </a:p>
          <a:p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没有给予老王</a:t>
            </a:r>
            <a:r>
              <a:rPr lang="zh-CN" altLang="en-US" sz="5400" dirty="0" smtClean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真正的</a:t>
            </a:r>
            <a:r>
              <a:rPr lang="zh-CN" altLang="en-US" sz="3200" dirty="0" smtClean="0">
                <a:latin typeface="隶书" pitchFamily="49" charset="-122"/>
                <a:ea typeface="隶书" pitchFamily="49" charset="-122"/>
              </a:rPr>
              <a:t>真诚与平等。</a:t>
            </a:r>
            <a:endParaRPr lang="en-US" altLang="zh-CN" sz="3200" dirty="0" smtClean="0"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92696"/>
            <a:ext cx="3672408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方正大黑简体" pitchFamily="2" charset="-122"/>
                <a:ea typeface="方正大黑简体" pitchFamily="2" charset="-122"/>
              </a:rPr>
              <a:t>      1984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年，</a:t>
            </a:r>
            <a:r>
              <a:rPr lang="en-US" sz="2800" dirty="0" smtClean="0">
                <a:latin typeface="方正大黑简体" pitchFamily="2" charset="-122"/>
                <a:ea typeface="方正大黑简体" pitchFamily="2" charset="-122"/>
              </a:rPr>
              <a:t>73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岁高龄的杨先生，以其温婉、隐忍的笔调写下了</a:t>
            </a:r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《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老王</a:t>
            </a:r>
            <a:r>
              <a:rPr lang="en-US" altLang="zh-CN" sz="2800" dirty="0" smtClean="0">
                <a:latin typeface="方正大黑简体" pitchFamily="2" charset="-122"/>
                <a:ea typeface="方正大黑简体" pitchFamily="2" charset="-122"/>
              </a:rPr>
              <a:t>》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，</a:t>
            </a:r>
            <a:r>
              <a:rPr lang="zh-CN" altLang="en-US" sz="28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以无限慈悲之心为自己铸就了一只愧怍炉</a:t>
            </a:r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，她愿如圣经中的耶稣“代替我们的软弱，担当我们的疾病”，她毅然</a:t>
            </a:r>
            <a:r>
              <a:rPr lang="zh-CN" altLang="en-US" sz="2800" dirty="0" smtClean="0">
                <a:solidFill>
                  <a:srgbClr val="FF0000"/>
                </a:solidFill>
                <a:latin typeface="方正大黑简体" pitchFamily="2" charset="-122"/>
                <a:ea typeface="方正大黑简体" pitchFamily="2" charset="-122"/>
              </a:rPr>
              <a:t>以个体生命去担当人世的欠缺。</a:t>
            </a:r>
          </a:p>
          <a:p>
            <a:r>
              <a:rPr lang="zh-CN" altLang="en-US" sz="2800" dirty="0" smtClean="0">
                <a:latin typeface="方正大黑简体" pitchFamily="2" charset="-122"/>
                <a:ea typeface="方正大黑简体" pitchFamily="2" charset="-122"/>
              </a:rPr>
              <a:t>       为历史的天空补上了一块善良石</a:t>
            </a:r>
            <a:r>
              <a:rPr lang="en-US" sz="2800" dirty="0" smtClean="0">
                <a:latin typeface="方正大黑简体" pitchFamily="2" charset="-122"/>
                <a:ea typeface="方正大黑简体" pitchFamily="2" charset="-122"/>
              </a:rPr>
              <a:t>……</a:t>
            </a:r>
            <a:endParaRPr lang="zh-CN" altLang="en-US" sz="2800" dirty="0" smtClean="0">
              <a:latin typeface="方正大黑简体" pitchFamily="2" charset="-122"/>
              <a:ea typeface="方正大黑简体" pitchFamily="2" charset="-122"/>
            </a:endParaRPr>
          </a:p>
          <a:p>
            <a:endParaRPr lang="zh-CN" altLang="en-US" sz="2800" dirty="0">
              <a:latin typeface="方正大黑简体" pitchFamily="2" charset="-122"/>
              <a:ea typeface="方正大黑简体" pitchFamily="2" charset="-122"/>
            </a:endParaRPr>
          </a:p>
        </p:txBody>
      </p:sp>
      <p:pic>
        <p:nvPicPr>
          <p:cNvPr id="3" name="图片 2" descr="图片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0"/>
            <a:ext cx="3923928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692696"/>
            <a:ext cx="806489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/>
              <a:t>         在那个年代像杨绛那样的被颠倒的知识分子对所有的人都抱有谦卑、恭敬，更深层次的是就是畏惧和距离，所以她和老王不同身份、不同地位他们是有隔膜的。在那个年代是不可能成为真正的朋友的，那是时代的悲剧。</a:t>
            </a:r>
          </a:p>
          <a:p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66CC"/>
        </a:solidFill>
        <a:ln w="19050" cap="flat" cmpd="sng" algn="ctr">
          <a:solidFill>
            <a:srgbClr val="99CCFF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99000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66CC"/>
        </a:solidFill>
        <a:ln w="19050" cap="flat" cmpd="sng" algn="ctr">
          <a:solidFill>
            <a:srgbClr val="99CCFF"/>
          </a:solidFill>
          <a:prstDash val="solid"/>
          <a:round/>
          <a:headEnd type="none" w="med" len="med"/>
          <a:tailEnd type="none" w="med" len="med"/>
        </a:ln>
        <a:effectLst>
          <a:outerShdw dist="35921" dir="2700000" algn="ctr" rotWithShape="0">
            <a:srgbClr val="990000"/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宋体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</TotalTime>
  <Words>845</Words>
  <Application>Microsoft Office PowerPoint</Application>
  <PresentationFormat>全屏显示(4:3)</PresentationFormat>
  <Paragraphs>53</Paragraphs>
  <Slides>13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2</vt:i4>
      </vt:variant>
      <vt:variant>
        <vt:lpstr>幻灯片标题</vt:lpstr>
      </vt:variant>
      <vt:variant>
        <vt:i4>13</vt:i4>
      </vt:variant>
    </vt:vector>
  </HeadingPairs>
  <TitlesOfParts>
    <vt:vector size="15" baseType="lpstr">
      <vt:lpstr>Office 主题</vt:lpstr>
      <vt:lpstr>3_默认设计模板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微软系统</cp:lastModifiedBy>
  <cp:revision>7</cp:revision>
  <dcterms:modified xsi:type="dcterms:W3CDTF">2012-12-19T00:10:02Z</dcterms:modified>
</cp:coreProperties>
</file>