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5349" r:id="rId1"/>
    <p:sldMasterId id="2147485354" r:id="rId2"/>
    <p:sldMasterId id="2147485352" r:id="rId3"/>
  </p:sldMasterIdLst>
  <p:notesMasterIdLst>
    <p:notesMasterId r:id="rId28"/>
  </p:notesMasterIdLst>
  <p:handoutMasterIdLst>
    <p:handoutMasterId r:id="rId29"/>
  </p:handoutMasterIdLst>
  <p:sldIdLst>
    <p:sldId id="256" r:id="rId4"/>
    <p:sldId id="257" r:id="rId5"/>
    <p:sldId id="258" r:id="rId6"/>
    <p:sldId id="259" r:id="rId7"/>
    <p:sldId id="260" r:id="rId8"/>
    <p:sldId id="261" r:id="rId9"/>
    <p:sldId id="276" r:id="rId10"/>
    <p:sldId id="274" r:id="rId11"/>
    <p:sldId id="275" r:id="rId12"/>
    <p:sldId id="284" r:id="rId13"/>
    <p:sldId id="286" r:id="rId14"/>
    <p:sldId id="287" r:id="rId15"/>
    <p:sldId id="264" r:id="rId16"/>
    <p:sldId id="265" r:id="rId17"/>
    <p:sldId id="266" r:id="rId18"/>
    <p:sldId id="267" r:id="rId19"/>
    <p:sldId id="268" r:id="rId20"/>
    <p:sldId id="282" r:id="rId21"/>
    <p:sldId id="283" r:id="rId22"/>
    <p:sldId id="269" r:id="rId23"/>
    <p:sldId id="270" r:id="rId24"/>
    <p:sldId id="271" r:id="rId25"/>
    <p:sldId id="272" r:id="rId26"/>
    <p:sldId id="273" r:id="rId27"/>
  </p:sldIdLst>
  <p:sldSz cx="12198350" cy="6859588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585788" indent="-128588"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1171575" indent="-257175"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758950" indent="-387350"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2344738" indent="-515938" algn="l" rtl="0" fontAlgn="base">
      <a:spcBef>
        <a:spcPct val="0"/>
      </a:spcBef>
      <a:spcAft>
        <a:spcPct val="0"/>
      </a:spcAft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6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99"/>
    <a:srgbClr val="DCDDFA"/>
    <a:srgbClr val="FF9900"/>
    <a:srgbClr val="CCFF66"/>
    <a:srgbClr val="FFCC00"/>
    <a:srgbClr val="99CC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57" autoAdjust="0"/>
    <p:restoredTop sz="98767" autoAdjust="0"/>
  </p:normalViewPr>
  <p:slideViewPr>
    <p:cSldViewPr showGuides="1">
      <p:cViewPr varScale="1">
        <p:scale>
          <a:sx n="70" d="100"/>
          <a:sy n="70" d="100"/>
        </p:scale>
        <p:origin x="-462" y="-96"/>
      </p:cViewPr>
      <p:guideLst>
        <p:guide orient="horz" pos="2160"/>
        <p:guide pos="299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52" d="100"/>
          <a:sy n="52" d="100"/>
        </p:scale>
        <p:origin x="-1890" y="-90"/>
      </p:cViewPr>
      <p:guideLst>
        <p:guide orient="horz" pos="2880"/>
        <p:guide pos="2160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840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40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40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CF1E5AB5-1DC5-4D2F-9262-864165D1E22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1255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1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61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defRPr sz="1200" b="0">
                <a:latin typeface="Arial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1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3500FBE1-F2D6-4EE3-9160-42A3B438B8E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645638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585788"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1171575"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758950"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2344738" algn="l" rtl="0" eaLnBrk="0" fontAlgn="base" hangingPunct="0">
      <a:spcBef>
        <a:spcPct val="30000"/>
      </a:spcBef>
      <a:spcAft>
        <a:spcPct val="0"/>
      </a:spcAft>
      <a:defRPr sz="15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931795" algn="l" defTabSz="1172718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518154" algn="l" defTabSz="1172718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104513" algn="l" defTabSz="1172718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690872" algn="l" defTabSz="1172718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>
                <a:solidFill>
                  <a:prstClr val="black"/>
                </a:solidFill>
              </a:rPr>
              <a:pPr/>
              <a:t>11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47896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21" y="273113"/>
            <a:ext cx="4013173" cy="116232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9" y="273116"/>
            <a:ext cx="6819218" cy="5854468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21" y="1435435"/>
            <a:ext cx="4013173" cy="46921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9439916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23554" y="722480"/>
            <a:ext cx="11522782" cy="5335235"/>
          </a:xfrm>
          <a:prstGeom prst="rect">
            <a:avLst/>
          </a:prstGeom>
        </p:spPr>
        <p:txBody>
          <a:bodyPr lIns="108896" tIns="54448" rIns="108896" bIns="54448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80735" y="6345119"/>
            <a:ext cx="2541323" cy="457306"/>
          </a:xfrm>
          <a:prstGeom prst="rect">
            <a:avLst/>
          </a:prstGeom>
          <a:ln/>
        </p:spPr>
        <p:txBody>
          <a:bodyPr lIns="108896" tIns="54448" rIns="108896" bIns="54448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8149175" y="6345119"/>
            <a:ext cx="3862811" cy="457306"/>
          </a:xfrm>
          <a:prstGeom prst="rect">
            <a:avLst/>
          </a:prstGeom>
          <a:ln/>
        </p:spPr>
        <p:txBody>
          <a:bodyPr lIns="108896" tIns="54448" rIns="108896" bIns="54448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194836" y="6362586"/>
            <a:ext cx="2541323" cy="457306"/>
          </a:xfrm>
          <a:prstGeom prst="rect">
            <a:avLst/>
          </a:prstGeom>
          <a:ln/>
        </p:spPr>
        <p:txBody>
          <a:bodyPr lIns="108896" tIns="54448" rIns="108896" bIns="54448"/>
          <a:lstStyle>
            <a:lvl1pPr>
              <a:defRPr/>
            </a:lvl1pPr>
          </a:lstStyle>
          <a:p>
            <a:pPr>
              <a:defRPr/>
            </a:pPr>
            <a:fld id="{CEC09A6D-4737-4AE5-94F6-D17212A545A2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950308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" y="0"/>
            <a:ext cx="12196761" cy="6858794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44" tIns="22872" rIns="45744" bIns="22872" rtlCol="0" anchor="ctr"/>
          <a:lstStyle/>
          <a:p>
            <a:pPr algn="ctr"/>
            <a:endParaRPr lang="zh-CN" altLang="en-US" sz="3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630988" y="341398"/>
            <a:ext cx="10993044" cy="6176792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5618" tIns="22809" rIns="45618" bIns="22809" numCol="1" rtlCol="0" anchor="t" anchorCtr="0" compatLnSpc="1"/>
          <a:lstStyle/>
          <a:p>
            <a:pPr marL="0" marR="0" indent="0" algn="l" defTabSz="45585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84857" y="6518040"/>
            <a:ext cx="1190811" cy="201331"/>
          </a:xfrm>
          <a:prstGeom prst="rect">
            <a:avLst/>
          </a:prstGeom>
        </p:spPr>
        <p:txBody>
          <a:bodyPr vert="horz" lIns="32709" tIns="16355" rIns="32709" bIns="16355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34D9412B-E72F-4293-9024-D00619268A69}" type="datetime1">
              <a:rPr lang="zh-CN" altLang="en-US" smtClean="0"/>
              <a:t>2018/12/14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540676" y="6518040"/>
            <a:ext cx="2877413" cy="201331"/>
          </a:xfrm>
          <a:prstGeom prst="rect">
            <a:avLst/>
          </a:prstGeom>
        </p:spPr>
        <p:txBody>
          <a:bodyPr vert="horz" lIns="32709" tIns="16355" rIns="32709" bIns="16355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32</a:t>
            </a:r>
            <a:r>
              <a:rPr lang="zh-CN" altLang="en-US"/>
              <a:t>课  基本不等式及其应用  第（</a:t>
            </a:r>
            <a:r>
              <a:rPr lang="en-US" altLang="zh-CN"/>
              <a:t>3</a:t>
            </a:r>
            <a:r>
              <a:rPr lang="zh-CN" altLang="en-US"/>
              <a:t>）题            </a:t>
            </a: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440813" y="6518040"/>
            <a:ext cx="1190811" cy="201331"/>
          </a:xfrm>
          <a:prstGeom prst="rect">
            <a:avLst/>
          </a:prstGeom>
        </p:spPr>
        <p:txBody>
          <a:bodyPr vert="horz" lIns="32709" tIns="16355" rIns="32709" bIns="16355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 sz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</a:rPr>
              <a:t>页码</a:t>
            </a:r>
            <a:fld id="{0C913308-F349-4B6D-A68A-DD1791B4A57B}" type="slidenum">
              <a:rPr lang="zh-CN" altLang="en-US" smtClean="0">
                <a:solidFill>
                  <a:schemeClr val="tx1"/>
                </a:solidFill>
              </a:rPr>
              <a:pPr/>
              <a:t>‹#›</a:t>
            </a:fld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900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921"/>
            <a:ext cx="10368598" cy="1470366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7100"/>
            <a:ext cx="8538845" cy="1753006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 algn="ctr">
              <a:buNone/>
              <a:defRPr/>
            </a:lvl1pPr>
            <a:lvl2pPr marL="586359" indent="0" algn="ctr">
              <a:buNone/>
              <a:defRPr/>
            </a:lvl2pPr>
            <a:lvl3pPr marL="1172718" indent="0" algn="ctr">
              <a:buNone/>
              <a:defRPr/>
            </a:lvl3pPr>
            <a:lvl4pPr marL="1759077" indent="0" algn="ctr">
              <a:buNone/>
              <a:defRPr/>
            </a:lvl4pPr>
            <a:lvl5pPr marL="2345436" indent="0" algn="ctr">
              <a:buNone/>
              <a:defRPr/>
            </a:lvl5pPr>
            <a:lvl6pPr marL="2931795" indent="0" algn="ctr">
              <a:buNone/>
              <a:defRPr/>
            </a:lvl6pPr>
            <a:lvl7pPr marL="3518154" indent="0" algn="ctr">
              <a:buNone/>
              <a:defRPr/>
            </a:lvl7pPr>
            <a:lvl8pPr marL="4104513" indent="0" algn="ctr">
              <a:buNone/>
              <a:defRPr/>
            </a:lvl8pPr>
            <a:lvl9pPr marL="4690872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09139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017236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7922"/>
            <a:ext cx="10368598" cy="1362390"/>
          </a:xfrm>
          <a:prstGeom prst="rect">
            <a:avLst/>
          </a:prstGeom>
        </p:spPr>
        <p:txBody>
          <a:bodyPr lIns="117272" tIns="58636" rIns="117272" bIns="58636" anchor="t"/>
          <a:lstStyle>
            <a:lvl1pPr algn="l">
              <a:defRPr sz="51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7387"/>
            <a:ext cx="10368598" cy="1500535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2600"/>
            </a:lvl1pPr>
            <a:lvl2pPr marL="586359" indent="0">
              <a:buNone/>
              <a:defRPr sz="2300"/>
            </a:lvl2pPr>
            <a:lvl3pPr marL="1172718" indent="0">
              <a:buNone/>
              <a:defRPr sz="2100"/>
            </a:lvl3pPr>
            <a:lvl4pPr marL="1759077" indent="0">
              <a:buNone/>
              <a:defRPr sz="1800"/>
            </a:lvl4pPr>
            <a:lvl5pPr marL="2345436" indent="0">
              <a:buNone/>
              <a:defRPr sz="1800"/>
            </a:lvl5pPr>
            <a:lvl6pPr marL="2931795" indent="0">
              <a:buNone/>
              <a:defRPr sz="1800"/>
            </a:lvl6pPr>
            <a:lvl7pPr marL="3518154" indent="0">
              <a:buNone/>
              <a:defRPr sz="1800"/>
            </a:lvl7pPr>
            <a:lvl8pPr marL="4104513" indent="0">
              <a:buNone/>
              <a:defRPr sz="1800"/>
            </a:lvl8pPr>
            <a:lvl9pPr marL="4690872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7781465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572"/>
            <a:ext cx="5387605" cy="4527011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572"/>
            <a:ext cx="5387605" cy="4527011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11656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9" y="1535469"/>
            <a:ext cx="5389723" cy="639911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3100" b="1"/>
            </a:lvl1pPr>
            <a:lvl2pPr marL="586359" indent="0">
              <a:buNone/>
              <a:defRPr sz="2600" b="1"/>
            </a:lvl2pPr>
            <a:lvl3pPr marL="1172718" indent="0">
              <a:buNone/>
              <a:defRPr sz="2300" b="1"/>
            </a:lvl3pPr>
            <a:lvl4pPr marL="1759077" indent="0">
              <a:buNone/>
              <a:defRPr sz="2100" b="1"/>
            </a:lvl4pPr>
            <a:lvl5pPr marL="2345436" indent="0">
              <a:buNone/>
              <a:defRPr sz="2100" b="1"/>
            </a:lvl5pPr>
            <a:lvl6pPr marL="2931795" indent="0">
              <a:buNone/>
              <a:defRPr sz="2100" b="1"/>
            </a:lvl6pPr>
            <a:lvl7pPr marL="3518154" indent="0">
              <a:buNone/>
              <a:defRPr sz="2100" b="1"/>
            </a:lvl7pPr>
            <a:lvl8pPr marL="4104513" indent="0">
              <a:buNone/>
              <a:defRPr sz="2100" b="1"/>
            </a:lvl8pPr>
            <a:lvl9pPr marL="4690872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9" y="2175379"/>
            <a:ext cx="5389723" cy="3952203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7" y="1535469"/>
            <a:ext cx="5391840" cy="639911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3100" b="1"/>
            </a:lvl1pPr>
            <a:lvl2pPr marL="586359" indent="0">
              <a:buNone/>
              <a:defRPr sz="2600" b="1"/>
            </a:lvl2pPr>
            <a:lvl3pPr marL="1172718" indent="0">
              <a:buNone/>
              <a:defRPr sz="2300" b="1"/>
            </a:lvl3pPr>
            <a:lvl4pPr marL="1759077" indent="0">
              <a:buNone/>
              <a:defRPr sz="2100" b="1"/>
            </a:lvl4pPr>
            <a:lvl5pPr marL="2345436" indent="0">
              <a:buNone/>
              <a:defRPr sz="2100" b="1"/>
            </a:lvl5pPr>
            <a:lvl6pPr marL="2931795" indent="0">
              <a:buNone/>
              <a:defRPr sz="2100" b="1"/>
            </a:lvl6pPr>
            <a:lvl7pPr marL="3518154" indent="0">
              <a:buNone/>
              <a:defRPr sz="2100" b="1"/>
            </a:lvl7pPr>
            <a:lvl8pPr marL="4104513" indent="0">
              <a:buNone/>
              <a:defRPr sz="2100" b="1"/>
            </a:lvl8pPr>
            <a:lvl9pPr marL="4690872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7" y="2175379"/>
            <a:ext cx="5391840" cy="3952203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56548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859913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232254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21" y="273113"/>
            <a:ext cx="4013173" cy="116232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9" y="273116"/>
            <a:ext cx="6819218" cy="5854468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21" y="1435435"/>
            <a:ext cx="4013173" cy="46921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2326805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1713"/>
            <a:ext cx="7319010" cy="56687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917"/>
            <a:ext cx="7319010" cy="4115753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4100"/>
            </a:lvl1pPr>
            <a:lvl2pPr marL="586359" indent="0">
              <a:buNone/>
              <a:defRPr sz="3600"/>
            </a:lvl2pPr>
            <a:lvl3pPr marL="1172718" indent="0">
              <a:buNone/>
              <a:defRPr sz="3100"/>
            </a:lvl3pPr>
            <a:lvl4pPr marL="1759077" indent="0">
              <a:buNone/>
              <a:defRPr sz="2600"/>
            </a:lvl4pPr>
            <a:lvl5pPr marL="2345436" indent="0">
              <a:buNone/>
              <a:defRPr sz="2600"/>
            </a:lvl5pPr>
            <a:lvl6pPr marL="2931795" indent="0">
              <a:buNone/>
              <a:defRPr sz="2600"/>
            </a:lvl6pPr>
            <a:lvl7pPr marL="3518154" indent="0">
              <a:buNone/>
              <a:defRPr sz="2600"/>
            </a:lvl7pPr>
            <a:lvl8pPr marL="4104513" indent="0">
              <a:buNone/>
              <a:defRPr sz="2600"/>
            </a:lvl8pPr>
            <a:lvl9pPr marL="4690872" indent="0">
              <a:buNone/>
              <a:defRPr sz="26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8583"/>
            <a:ext cx="7319010" cy="8050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22926307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490685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703"/>
            <a:ext cx="2744629" cy="5852880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703"/>
            <a:ext cx="8030580" cy="5852880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48336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921"/>
            <a:ext cx="10368598" cy="1470366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7100"/>
            <a:ext cx="8538845" cy="1753006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 algn="ctr">
              <a:buNone/>
              <a:defRPr/>
            </a:lvl1pPr>
            <a:lvl2pPr marL="586359" indent="0" algn="ctr">
              <a:buNone/>
              <a:defRPr/>
            </a:lvl2pPr>
            <a:lvl3pPr marL="1172718" indent="0" algn="ctr">
              <a:buNone/>
              <a:defRPr/>
            </a:lvl3pPr>
            <a:lvl4pPr marL="1759077" indent="0" algn="ctr">
              <a:buNone/>
              <a:defRPr/>
            </a:lvl4pPr>
            <a:lvl5pPr marL="2345436" indent="0" algn="ctr">
              <a:buNone/>
              <a:defRPr/>
            </a:lvl5pPr>
            <a:lvl6pPr marL="2931795" indent="0" algn="ctr">
              <a:buNone/>
              <a:defRPr/>
            </a:lvl6pPr>
            <a:lvl7pPr marL="3518154" indent="0" algn="ctr">
              <a:buNone/>
              <a:defRPr/>
            </a:lvl7pPr>
            <a:lvl8pPr marL="4104513" indent="0" algn="ctr">
              <a:buNone/>
              <a:defRPr/>
            </a:lvl8pPr>
            <a:lvl9pPr marL="4690872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40895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43875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7922"/>
            <a:ext cx="10368598" cy="1362390"/>
          </a:xfrm>
          <a:prstGeom prst="rect">
            <a:avLst/>
          </a:prstGeom>
        </p:spPr>
        <p:txBody>
          <a:bodyPr lIns="117272" tIns="58636" rIns="117272" bIns="58636" anchor="t"/>
          <a:lstStyle>
            <a:lvl1pPr algn="l">
              <a:defRPr sz="51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7387"/>
            <a:ext cx="10368598" cy="1500535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2600"/>
            </a:lvl1pPr>
            <a:lvl2pPr marL="586359" indent="0">
              <a:buNone/>
              <a:defRPr sz="2300"/>
            </a:lvl2pPr>
            <a:lvl3pPr marL="1172718" indent="0">
              <a:buNone/>
              <a:defRPr sz="2100"/>
            </a:lvl3pPr>
            <a:lvl4pPr marL="1759077" indent="0">
              <a:buNone/>
              <a:defRPr sz="1800"/>
            </a:lvl4pPr>
            <a:lvl5pPr marL="2345436" indent="0">
              <a:buNone/>
              <a:defRPr sz="1800"/>
            </a:lvl5pPr>
            <a:lvl6pPr marL="2931795" indent="0">
              <a:buNone/>
              <a:defRPr sz="1800"/>
            </a:lvl6pPr>
            <a:lvl7pPr marL="3518154" indent="0">
              <a:buNone/>
              <a:defRPr sz="1800"/>
            </a:lvl7pPr>
            <a:lvl8pPr marL="4104513" indent="0">
              <a:buNone/>
              <a:defRPr sz="1800"/>
            </a:lvl8pPr>
            <a:lvl9pPr marL="4690872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624860565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572"/>
            <a:ext cx="5387605" cy="4527011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572"/>
            <a:ext cx="5387605" cy="4527011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99169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9" y="1535469"/>
            <a:ext cx="5389723" cy="639911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3100" b="1"/>
            </a:lvl1pPr>
            <a:lvl2pPr marL="586359" indent="0">
              <a:buNone/>
              <a:defRPr sz="2600" b="1"/>
            </a:lvl2pPr>
            <a:lvl3pPr marL="1172718" indent="0">
              <a:buNone/>
              <a:defRPr sz="2300" b="1"/>
            </a:lvl3pPr>
            <a:lvl4pPr marL="1759077" indent="0">
              <a:buNone/>
              <a:defRPr sz="2100" b="1"/>
            </a:lvl4pPr>
            <a:lvl5pPr marL="2345436" indent="0">
              <a:buNone/>
              <a:defRPr sz="2100" b="1"/>
            </a:lvl5pPr>
            <a:lvl6pPr marL="2931795" indent="0">
              <a:buNone/>
              <a:defRPr sz="2100" b="1"/>
            </a:lvl6pPr>
            <a:lvl7pPr marL="3518154" indent="0">
              <a:buNone/>
              <a:defRPr sz="2100" b="1"/>
            </a:lvl7pPr>
            <a:lvl8pPr marL="4104513" indent="0">
              <a:buNone/>
              <a:defRPr sz="2100" b="1"/>
            </a:lvl8pPr>
            <a:lvl9pPr marL="4690872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9" y="2175379"/>
            <a:ext cx="5389723" cy="3952203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7" y="1535469"/>
            <a:ext cx="5391840" cy="639911"/>
          </a:xfrm>
          <a:prstGeom prst="rect">
            <a:avLst/>
          </a:prstGeom>
        </p:spPr>
        <p:txBody>
          <a:bodyPr lIns="117272" tIns="58636" rIns="117272" bIns="58636" anchor="b"/>
          <a:lstStyle>
            <a:lvl1pPr marL="0" indent="0">
              <a:buNone/>
              <a:defRPr sz="3100" b="1"/>
            </a:lvl1pPr>
            <a:lvl2pPr marL="586359" indent="0">
              <a:buNone/>
              <a:defRPr sz="2600" b="1"/>
            </a:lvl2pPr>
            <a:lvl3pPr marL="1172718" indent="0">
              <a:buNone/>
              <a:defRPr sz="2300" b="1"/>
            </a:lvl3pPr>
            <a:lvl4pPr marL="1759077" indent="0">
              <a:buNone/>
              <a:defRPr sz="2100" b="1"/>
            </a:lvl4pPr>
            <a:lvl5pPr marL="2345436" indent="0">
              <a:buNone/>
              <a:defRPr sz="2100" b="1"/>
            </a:lvl5pPr>
            <a:lvl6pPr marL="2931795" indent="0">
              <a:buNone/>
              <a:defRPr sz="2100" b="1"/>
            </a:lvl6pPr>
            <a:lvl7pPr marL="3518154" indent="0">
              <a:buNone/>
              <a:defRPr sz="2100" b="1"/>
            </a:lvl7pPr>
            <a:lvl8pPr marL="4104513" indent="0">
              <a:buNone/>
              <a:defRPr sz="2100" b="1"/>
            </a:lvl8pPr>
            <a:lvl9pPr marL="4690872" indent="0">
              <a:buNone/>
              <a:defRPr sz="21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7" y="2175379"/>
            <a:ext cx="5391840" cy="3952203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46697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840333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698075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21" y="273113"/>
            <a:ext cx="4013173" cy="116232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9" y="273116"/>
            <a:ext cx="6819218" cy="5854468"/>
          </a:xfrm>
          <a:prstGeom prst="rect">
            <a:avLst/>
          </a:prstGeom>
        </p:spPr>
        <p:txBody>
          <a:bodyPr lIns="117272" tIns="58636" rIns="117272" bIns="58636"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21" y="1435435"/>
            <a:ext cx="4013173" cy="46921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251457478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1713"/>
            <a:ext cx="7319010" cy="566870"/>
          </a:xfrm>
          <a:prstGeom prst="rect">
            <a:avLst/>
          </a:prstGeom>
        </p:spPr>
        <p:txBody>
          <a:bodyPr lIns="117272" tIns="58636" rIns="117272" bIns="58636" anchor="b"/>
          <a:lstStyle>
            <a:lvl1pPr algn="l">
              <a:defRPr sz="26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917"/>
            <a:ext cx="7319010" cy="4115753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4100"/>
            </a:lvl1pPr>
            <a:lvl2pPr marL="586359" indent="0">
              <a:buNone/>
              <a:defRPr sz="3600"/>
            </a:lvl2pPr>
            <a:lvl3pPr marL="1172718" indent="0">
              <a:buNone/>
              <a:defRPr sz="3100"/>
            </a:lvl3pPr>
            <a:lvl4pPr marL="1759077" indent="0">
              <a:buNone/>
              <a:defRPr sz="2600"/>
            </a:lvl4pPr>
            <a:lvl5pPr marL="2345436" indent="0">
              <a:buNone/>
              <a:defRPr sz="2600"/>
            </a:lvl5pPr>
            <a:lvl6pPr marL="2931795" indent="0">
              <a:buNone/>
              <a:defRPr sz="2600"/>
            </a:lvl6pPr>
            <a:lvl7pPr marL="3518154" indent="0">
              <a:buNone/>
              <a:defRPr sz="2600"/>
            </a:lvl7pPr>
            <a:lvl8pPr marL="4104513" indent="0">
              <a:buNone/>
              <a:defRPr sz="2600"/>
            </a:lvl8pPr>
            <a:lvl9pPr marL="4690872" indent="0">
              <a:buNone/>
              <a:defRPr sz="26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8583"/>
            <a:ext cx="7319010" cy="805049"/>
          </a:xfrm>
          <a:prstGeom prst="rect">
            <a:avLst/>
          </a:prstGeom>
        </p:spPr>
        <p:txBody>
          <a:bodyPr lIns="117272" tIns="58636" rIns="117272" bIns="58636"/>
          <a:lstStyle>
            <a:lvl1pPr marL="0" indent="0">
              <a:buNone/>
              <a:defRPr sz="1800"/>
            </a:lvl1pPr>
            <a:lvl2pPr marL="586359" indent="0">
              <a:buNone/>
              <a:defRPr sz="1500"/>
            </a:lvl2pPr>
            <a:lvl3pPr marL="1172718" indent="0">
              <a:buNone/>
              <a:defRPr sz="1300"/>
            </a:lvl3pPr>
            <a:lvl4pPr marL="1759077" indent="0">
              <a:buNone/>
              <a:defRPr sz="1200"/>
            </a:lvl4pPr>
            <a:lvl5pPr marL="2345436" indent="0">
              <a:buNone/>
              <a:defRPr sz="1200"/>
            </a:lvl5pPr>
            <a:lvl6pPr marL="2931795" indent="0">
              <a:buNone/>
              <a:defRPr sz="1200"/>
            </a:lvl6pPr>
            <a:lvl7pPr marL="3518154" indent="0">
              <a:buNone/>
              <a:defRPr sz="1200"/>
            </a:lvl7pPr>
            <a:lvl8pPr marL="4104513" indent="0">
              <a:buNone/>
              <a:defRPr sz="1200"/>
            </a:lvl8pPr>
            <a:lvl9pPr marL="4690872" indent="0">
              <a:buNone/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929074346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700"/>
            <a:ext cx="10978515" cy="1143265"/>
          </a:xfrm>
          <a:prstGeom prst="rect">
            <a:avLst/>
          </a:prstGeom>
        </p:spPr>
        <p:txBody>
          <a:bodyPr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572"/>
            <a:ext cx="10978515" cy="4527011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6203738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703"/>
            <a:ext cx="2744629" cy="5852880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703"/>
            <a:ext cx="8030580" cy="5852880"/>
          </a:xfrm>
          <a:prstGeom prst="rect">
            <a:avLst/>
          </a:prstGeom>
        </p:spPr>
        <p:txBody>
          <a:bodyPr vert="eaVert" lIns="117272" tIns="58636" rIns="117272" bIns="58636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60639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ChangeArrowheads="1"/>
          </p:cNvSpPr>
          <p:nvPr userDrawn="1"/>
        </p:nvSpPr>
        <p:spPr bwMode="auto">
          <a:xfrm>
            <a:off x="0" y="0"/>
            <a:ext cx="12198350" cy="620858"/>
          </a:xfrm>
          <a:prstGeom prst="rect">
            <a:avLst/>
          </a:prstGeom>
          <a:solidFill>
            <a:srgbClr val="4DB2FF"/>
          </a:solidFill>
          <a:ln w="9525">
            <a:noFill/>
            <a:miter lim="800000"/>
            <a:headEnd/>
            <a:tailEnd/>
          </a:ln>
        </p:spPr>
        <p:txBody>
          <a:bodyPr wrap="none" lIns="108857" tIns="54428" rIns="108857" bIns="54428" anchor="ctr"/>
          <a:lstStyle/>
          <a:p>
            <a:endParaRPr kumimoji="1" lang="zh-CN" altLang="en-US" sz="3100" b="0" smtClean="0">
              <a:solidFill>
                <a:srgbClr val="FF0000"/>
              </a:solidFill>
              <a:ea typeface="宋体" charset="-122"/>
            </a:endParaRPr>
          </a:p>
        </p:txBody>
      </p:sp>
      <p:sp>
        <p:nvSpPr>
          <p:cNvPr id="3" name="Rectangle 13"/>
          <p:cNvSpPr>
            <a:spLocks noChangeArrowheads="1"/>
          </p:cNvSpPr>
          <p:nvPr userDrawn="1"/>
        </p:nvSpPr>
        <p:spPr bwMode="auto">
          <a:xfrm>
            <a:off x="8680806" y="90007"/>
            <a:ext cx="2892047" cy="46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8857" tIns="54428" rIns="108857" bIns="54428">
            <a:spAutoFit/>
          </a:bodyPr>
          <a:lstStyle/>
          <a:p>
            <a:r>
              <a:rPr kumimoji="1" lang="zh-CN" altLang="en-US" sz="2300" dirty="0" smtClean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第二章    恒定电流</a:t>
            </a:r>
          </a:p>
        </p:txBody>
      </p:sp>
      <p:pic>
        <p:nvPicPr>
          <p:cNvPr id="4" name="图片 11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8123" y="6190740"/>
            <a:ext cx="1870227" cy="739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355" r:id="rId1"/>
    <p:sldLayoutId id="2147485356" r:id="rId2"/>
    <p:sldLayoutId id="2147485379" r:id="rId3"/>
    <p:sldLayoutId id="2147485380" r:id="rId4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5pPr>
      <a:lvl6pPr marL="586359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6pPr>
      <a:lvl7pPr marL="1172718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7pPr>
      <a:lvl8pPr marL="1759077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8pPr>
      <a:lvl9pPr marL="2345436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439738" indent="-439738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2500" indent="-3651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3600">
          <a:solidFill>
            <a:schemeClr val="tx1"/>
          </a:solidFill>
          <a:latin typeface="+mn-lt"/>
          <a:ea typeface="+mn-ea"/>
        </a:defRPr>
      </a:lvl2pPr>
      <a:lvl3pPr marL="1465263" indent="-292100" algn="l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</a:defRPr>
      </a:lvl3pPr>
      <a:lvl4pPr marL="2051050" indent="-2921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638425" indent="-2921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224975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811334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397693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984052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6359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2718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59077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5436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1795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154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4513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0872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357" r:id="rId1"/>
    <p:sldLayoutId id="2147485358" r:id="rId2"/>
    <p:sldLayoutId id="2147485359" r:id="rId3"/>
    <p:sldLayoutId id="2147485360" r:id="rId4"/>
    <p:sldLayoutId id="2147485361" r:id="rId5"/>
    <p:sldLayoutId id="2147485362" r:id="rId6"/>
    <p:sldLayoutId id="2147485363" r:id="rId7"/>
    <p:sldLayoutId id="2147485364" r:id="rId8"/>
    <p:sldLayoutId id="2147485365" r:id="rId9"/>
    <p:sldLayoutId id="2147485366" r:id="rId10"/>
    <p:sldLayoutId id="2147485367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5pPr>
      <a:lvl6pPr marL="586359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6pPr>
      <a:lvl7pPr marL="1172718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7pPr>
      <a:lvl8pPr marL="1759077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8pPr>
      <a:lvl9pPr marL="2345436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439738" indent="-439738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2500" indent="-3651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3600">
          <a:solidFill>
            <a:schemeClr val="tx1"/>
          </a:solidFill>
          <a:latin typeface="+mn-lt"/>
          <a:ea typeface="+mn-ea"/>
        </a:defRPr>
      </a:lvl2pPr>
      <a:lvl3pPr marL="1465263" indent="-292100" algn="l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</a:defRPr>
      </a:lvl3pPr>
      <a:lvl4pPr marL="2051050" indent="-2921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638425" indent="-2921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224975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811334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397693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984052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6359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2718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59077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5436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1795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154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4513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0872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781050"/>
            <a:ext cx="6084888" cy="60785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tx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tx2">
                  <a:lumMod val="40000"/>
                  <a:lumOff val="60000"/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368" r:id="rId1"/>
    <p:sldLayoutId id="2147485369" r:id="rId2"/>
    <p:sldLayoutId id="2147485370" r:id="rId3"/>
    <p:sldLayoutId id="2147485371" r:id="rId4"/>
    <p:sldLayoutId id="2147485372" r:id="rId5"/>
    <p:sldLayoutId id="2147485373" r:id="rId6"/>
    <p:sldLayoutId id="2147485374" r:id="rId7"/>
    <p:sldLayoutId id="2147485375" r:id="rId8"/>
    <p:sldLayoutId id="2147485376" r:id="rId9"/>
    <p:sldLayoutId id="2147485377" r:id="rId10"/>
    <p:sldLayoutId id="2147485378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5pPr>
      <a:lvl6pPr marL="586359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6pPr>
      <a:lvl7pPr marL="1172718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7pPr>
      <a:lvl8pPr marL="1759077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8pPr>
      <a:lvl9pPr marL="2345436" algn="ctr" rtl="0" fontAlgn="base">
        <a:spcBef>
          <a:spcPct val="0"/>
        </a:spcBef>
        <a:spcAft>
          <a:spcPct val="0"/>
        </a:spcAft>
        <a:defRPr sz="5400" b="1" i="1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439738" indent="-439738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sz="4100">
          <a:solidFill>
            <a:schemeClr val="tx1"/>
          </a:solidFill>
          <a:latin typeface="+mn-lt"/>
          <a:ea typeface="+mn-ea"/>
          <a:cs typeface="+mn-cs"/>
        </a:defRPr>
      </a:lvl1pPr>
      <a:lvl2pPr marL="952500" indent="-3651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3600">
          <a:solidFill>
            <a:schemeClr val="tx1"/>
          </a:solidFill>
          <a:latin typeface="+mn-lt"/>
          <a:ea typeface="+mn-ea"/>
        </a:defRPr>
      </a:lvl2pPr>
      <a:lvl3pPr marL="1465263" indent="-292100" algn="l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</a:defRPr>
      </a:lvl3pPr>
      <a:lvl4pPr marL="2051050" indent="-292100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+mn-ea"/>
        </a:defRPr>
      </a:lvl4pPr>
      <a:lvl5pPr marL="2638425" indent="-292100" algn="l" rtl="0" eaLnBrk="0" fontAlgn="base" hangingPunct="0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5pPr>
      <a:lvl6pPr marL="3224975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6pPr>
      <a:lvl7pPr marL="3811334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7pPr>
      <a:lvl8pPr marL="4397693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8pPr>
      <a:lvl9pPr marL="4984052" indent="-293180" algn="l" rtl="0" fontAlgn="base">
        <a:spcBef>
          <a:spcPct val="20000"/>
        </a:spcBef>
        <a:spcAft>
          <a:spcPct val="0"/>
        </a:spcAft>
        <a:buChar char="»"/>
        <a:defRPr sz="2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86359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72718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59077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5436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31795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154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04513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90872" algn="l" defTabSz="1172718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0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6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5.wmf"/><Relationship Id="rId4" Type="http://schemas.openxmlformats.org/officeDocument/2006/relationships/image" Target="../media/image12.wmf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oleObject" Target="../embeddings/oleObject18.bin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wmf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4.bin"/><Relationship Id="rId10" Type="http://schemas.openxmlformats.org/officeDocument/2006/relationships/image" Target="../media/image21.w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16.bin"/><Relationship Id="rId1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4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9.wmf"/><Relationship Id="rId4" Type="http://schemas.openxmlformats.org/officeDocument/2006/relationships/oleObject" Target="../embeddings/oleObject19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32.wmf"/><Relationship Id="rId4" Type="http://schemas.openxmlformats.org/officeDocument/2006/relationships/oleObject" Target="../embeddings/oleObject20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335788"/>
              </p:ext>
            </p:extLst>
          </p:nvPr>
        </p:nvGraphicFramePr>
        <p:xfrm>
          <a:off x="4981083" y="3766310"/>
          <a:ext cx="7217268" cy="1247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Document" r:id="rId3" imgW="1972195" imgH="415595" progId="Word.Document.8">
                  <p:embed/>
                </p:oleObj>
              </mc:Choice>
              <mc:Fallback>
                <p:oleObj name="Document" r:id="rId3" imgW="1972195" imgH="415595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1083" y="3766310"/>
                        <a:ext cx="7217268" cy="12476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矩形 28"/>
          <p:cNvSpPr>
            <a:spLocks noChangeArrowheads="1"/>
          </p:cNvSpPr>
          <p:nvPr/>
        </p:nvSpPr>
        <p:spPr bwMode="auto">
          <a:xfrm>
            <a:off x="5469105" y="2439988"/>
            <a:ext cx="5672138" cy="658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7250" tIns="58626" rIns="117250" bIns="5862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3200" dirty="0">
                <a:ea typeface="微软雅黑" pitchFamily="34" charset="-122"/>
                <a:cs typeface="Times New Roman" pitchFamily="18" charset="0"/>
              </a:rPr>
              <a:t>第二章 恒定电流   </a:t>
            </a:r>
          </a:p>
        </p:txBody>
      </p:sp>
      <p:cxnSp>
        <p:nvCxnSpPr>
          <p:cNvPr id="14" name="直接连接符 13"/>
          <p:cNvCxnSpPr/>
          <p:nvPr/>
        </p:nvCxnSpPr>
        <p:spPr bwMode="auto">
          <a:xfrm>
            <a:off x="5559425" y="2439988"/>
            <a:ext cx="5310188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0" name="矩形 28"/>
          <p:cNvSpPr>
            <a:spLocks noChangeArrowheads="1"/>
          </p:cNvSpPr>
          <p:nvPr/>
        </p:nvSpPr>
        <p:spPr bwMode="auto">
          <a:xfrm>
            <a:off x="4974050" y="3798263"/>
            <a:ext cx="7470204" cy="709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17250" tIns="58626" rIns="117250" bIns="5862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3200" dirty="0" smtClean="0">
                <a:ea typeface="微软雅黑" pitchFamily="34" charset="-122"/>
                <a:cs typeface="Times New Roman" pitchFamily="18" charset="0"/>
              </a:rPr>
              <a:t>实验</a:t>
            </a:r>
            <a:r>
              <a:rPr lang="zh-CN" altLang="en-US" sz="3200" dirty="0">
                <a:ea typeface="微软雅黑" pitchFamily="34" charset="-122"/>
                <a:cs typeface="Times New Roman" pitchFamily="18" charset="0"/>
              </a:rPr>
              <a:t>：测定电池的电动势和内阻</a:t>
            </a:r>
            <a:endParaRPr lang="en-US" altLang="zh-CN" sz="3200" dirty="0"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31956" name="Picture 212" descr="E:\碎片资源成品\2.10实验：测定电池的电动势和内阻\1图片\2.10图片\图片：实验电路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9484"/>
            <a:ext cx="4884040" cy="3125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957" name="Picture 213" descr="E:\碎片资源成品\2.10实验：测定电池的电动势和内阻\1图片\2.10图片\图片：实验电路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0" y="3782278"/>
            <a:ext cx="4886780" cy="309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7001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6759" y="639484"/>
            <a:ext cx="6236226" cy="620563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26137" y="1263085"/>
            <a:ext cx="4782928" cy="1402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(1)</a:t>
            </a:r>
            <a:r>
              <a:rPr lang="zh-CN" altLang="en-US" dirty="0"/>
              <a:t>掌握用</a:t>
            </a:r>
            <a:r>
              <a:rPr lang="zh-CN" altLang="en-US" dirty="0">
                <a:solidFill>
                  <a:srgbClr val="FF0000"/>
                </a:solidFill>
              </a:rPr>
              <a:t>电压表</a:t>
            </a:r>
            <a:r>
              <a:rPr lang="zh-CN" altLang="en-US" dirty="0"/>
              <a:t>和</a:t>
            </a:r>
            <a:r>
              <a:rPr lang="zh-CN" altLang="en-US" dirty="0">
                <a:solidFill>
                  <a:srgbClr val="FF0000"/>
                </a:solidFill>
              </a:rPr>
              <a:t>电流表</a:t>
            </a:r>
            <a:r>
              <a:rPr lang="zh-CN" altLang="en-US" dirty="0"/>
              <a:t>测定电源电动势和内阻的方法</a:t>
            </a:r>
            <a:r>
              <a:rPr lang="en-US" altLang="zh-CN" dirty="0"/>
              <a:t>.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383540" y="3143232"/>
            <a:ext cx="4680520" cy="1402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(2)</a:t>
            </a:r>
            <a:r>
              <a:rPr lang="zh-CN" altLang="en-US" dirty="0"/>
              <a:t>学会用</a:t>
            </a:r>
            <a:r>
              <a:rPr lang="en-US" altLang="zh-CN" i="1" dirty="0">
                <a:solidFill>
                  <a:srgbClr val="FF0000"/>
                </a:solidFill>
              </a:rPr>
              <a:t>U-I</a:t>
            </a:r>
            <a:r>
              <a:rPr lang="zh-CN" altLang="en-US" dirty="0"/>
              <a:t>图线处理数据的方法</a:t>
            </a:r>
            <a:r>
              <a:rPr lang="en-US" altLang="zh-CN" dirty="0"/>
              <a:t>.</a:t>
            </a:r>
          </a:p>
        </p:txBody>
      </p:sp>
      <p:sp>
        <p:nvSpPr>
          <p:cNvPr id="5" name="矩形 4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隶书" pitchFamily="49" charset="-122"/>
                <a:ea typeface="隶书" pitchFamily="49" charset="-122"/>
              </a:rPr>
              <a:t>实验目的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6729245" y="999524"/>
            <a:ext cx="2888354" cy="2794075"/>
            <a:chOff x="748" y="1807"/>
            <a:chExt cx="1406" cy="1252"/>
          </a:xfrm>
        </p:grpSpPr>
        <p:sp>
          <p:nvSpPr>
            <p:cNvPr id="7" name="Rectangle 36"/>
            <p:cNvSpPr>
              <a:spLocks noChangeArrowheads="1"/>
            </p:cNvSpPr>
            <p:nvPr/>
          </p:nvSpPr>
          <p:spPr bwMode="auto">
            <a:xfrm>
              <a:off x="1066" y="1979"/>
              <a:ext cx="363" cy="1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" name="Line 37"/>
            <p:cNvSpPr>
              <a:spLocks noChangeShapeType="1"/>
            </p:cNvSpPr>
            <p:nvPr/>
          </p:nvSpPr>
          <p:spPr bwMode="auto">
            <a:xfrm>
              <a:off x="753" y="2049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" name="Line 38"/>
            <p:cNvSpPr>
              <a:spLocks noChangeShapeType="1"/>
            </p:cNvSpPr>
            <p:nvPr/>
          </p:nvSpPr>
          <p:spPr bwMode="auto">
            <a:xfrm>
              <a:off x="1429" y="2044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0" name="Group 39"/>
            <p:cNvGrpSpPr>
              <a:grpSpLocks/>
            </p:cNvGrpSpPr>
            <p:nvPr/>
          </p:nvGrpSpPr>
          <p:grpSpPr bwMode="auto">
            <a:xfrm>
              <a:off x="1746" y="1903"/>
              <a:ext cx="272" cy="322"/>
              <a:chOff x="2200" y="2840"/>
              <a:chExt cx="272" cy="322"/>
            </a:xfrm>
          </p:grpSpPr>
          <p:sp>
            <p:nvSpPr>
              <p:cNvPr id="30" name="Oval 40"/>
              <p:cNvSpPr>
                <a:spLocks noChangeArrowheads="1"/>
              </p:cNvSpPr>
              <p:nvPr/>
            </p:nvSpPr>
            <p:spPr bwMode="auto">
              <a:xfrm>
                <a:off x="2200" y="2840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1" name="Text Box 41"/>
              <p:cNvSpPr txBox="1">
                <a:spLocks noChangeArrowheads="1"/>
              </p:cNvSpPr>
              <p:nvPr/>
            </p:nvSpPr>
            <p:spPr bwMode="auto">
              <a:xfrm>
                <a:off x="2200" y="2899"/>
                <a:ext cx="272" cy="2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dirty="0">
                    <a:latin typeface="Times New Roman" pitchFamily="18" charset="0"/>
                  </a:rPr>
                  <a:t>A</a:t>
                </a:r>
              </a:p>
            </p:txBody>
          </p:sp>
        </p:grpSp>
        <p:grpSp>
          <p:nvGrpSpPr>
            <p:cNvPr id="11" name="Group 42"/>
            <p:cNvGrpSpPr>
              <a:grpSpLocks/>
            </p:cNvGrpSpPr>
            <p:nvPr/>
          </p:nvGrpSpPr>
          <p:grpSpPr bwMode="auto">
            <a:xfrm>
              <a:off x="1202" y="2341"/>
              <a:ext cx="272" cy="330"/>
              <a:chOff x="1202" y="2341"/>
              <a:chExt cx="272" cy="330"/>
            </a:xfrm>
          </p:grpSpPr>
          <p:sp>
            <p:nvSpPr>
              <p:cNvPr id="28" name="Oval 43"/>
              <p:cNvSpPr>
                <a:spLocks noChangeArrowheads="1"/>
              </p:cNvSpPr>
              <p:nvPr/>
            </p:nvSpPr>
            <p:spPr bwMode="auto">
              <a:xfrm>
                <a:off x="1202" y="2341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9" name="Text Box 44"/>
              <p:cNvSpPr txBox="1">
                <a:spLocks noChangeArrowheads="1"/>
              </p:cNvSpPr>
              <p:nvPr/>
            </p:nvSpPr>
            <p:spPr bwMode="auto">
              <a:xfrm>
                <a:off x="1202" y="2408"/>
                <a:ext cx="272" cy="26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b="1" dirty="0">
                    <a:latin typeface="Times New Roman" pitchFamily="18" charset="0"/>
                  </a:rPr>
                  <a:t>V</a:t>
                </a:r>
              </a:p>
            </p:txBody>
          </p:sp>
        </p:grpSp>
        <p:sp>
          <p:nvSpPr>
            <p:cNvPr id="12" name="Line 45"/>
            <p:cNvSpPr>
              <a:spLocks noChangeShapeType="1"/>
            </p:cNvSpPr>
            <p:nvPr/>
          </p:nvSpPr>
          <p:spPr bwMode="auto">
            <a:xfrm flipV="1">
              <a:off x="1474" y="2478"/>
              <a:ext cx="680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" name="Line 46"/>
            <p:cNvSpPr>
              <a:spLocks noChangeShapeType="1"/>
            </p:cNvSpPr>
            <p:nvPr/>
          </p:nvSpPr>
          <p:spPr bwMode="auto">
            <a:xfrm>
              <a:off x="2018" y="2044"/>
              <a:ext cx="1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4" name="Line 47"/>
            <p:cNvSpPr>
              <a:spLocks noChangeShapeType="1"/>
            </p:cNvSpPr>
            <p:nvPr/>
          </p:nvSpPr>
          <p:spPr bwMode="auto">
            <a:xfrm flipV="1">
              <a:off x="748" y="2474"/>
              <a:ext cx="439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5" name="Line 48"/>
            <p:cNvSpPr>
              <a:spLocks noChangeShapeType="1"/>
            </p:cNvSpPr>
            <p:nvPr/>
          </p:nvSpPr>
          <p:spPr bwMode="auto">
            <a:xfrm>
              <a:off x="748" y="2044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6" name="Line 49"/>
            <p:cNvSpPr>
              <a:spLocks noChangeShapeType="1"/>
            </p:cNvSpPr>
            <p:nvPr/>
          </p:nvSpPr>
          <p:spPr bwMode="auto">
            <a:xfrm>
              <a:off x="2154" y="2040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7" name="Line 50"/>
            <p:cNvSpPr>
              <a:spLocks noChangeShapeType="1"/>
            </p:cNvSpPr>
            <p:nvPr/>
          </p:nvSpPr>
          <p:spPr bwMode="auto">
            <a:xfrm>
              <a:off x="930" y="1807"/>
              <a:ext cx="0" cy="22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8" name="Line 51"/>
            <p:cNvSpPr>
              <a:spLocks noChangeShapeType="1"/>
            </p:cNvSpPr>
            <p:nvPr/>
          </p:nvSpPr>
          <p:spPr bwMode="auto">
            <a:xfrm>
              <a:off x="930" y="1807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9" name="Line 52"/>
            <p:cNvSpPr>
              <a:spLocks noChangeShapeType="1"/>
            </p:cNvSpPr>
            <p:nvPr/>
          </p:nvSpPr>
          <p:spPr bwMode="auto">
            <a:xfrm>
              <a:off x="1202" y="180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0" name="Line 53"/>
            <p:cNvSpPr>
              <a:spLocks noChangeShapeType="1"/>
            </p:cNvSpPr>
            <p:nvPr/>
          </p:nvSpPr>
          <p:spPr bwMode="auto">
            <a:xfrm>
              <a:off x="748" y="279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" name="Line 54"/>
            <p:cNvSpPr>
              <a:spLocks noChangeShapeType="1"/>
            </p:cNvSpPr>
            <p:nvPr/>
          </p:nvSpPr>
          <p:spPr bwMode="auto">
            <a:xfrm>
              <a:off x="1693" y="280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2" name="Line 55"/>
            <p:cNvSpPr>
              <a:spLocks noChangeShapeType="1"/>
            </p:cNvSpPr>
            <p:nvPr/>
          </p:nvSpPr>
          <p:spPr bwMode="auto">
            <a:xfrm>
              <a:off x="1272" y="2795"/>
              <a:ext cx="2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" name="Line 56"/>
            <p:cNvSpPr>
              <a:spLocks noChangeShapeType="1"/>
            </p:cNvSpPr>
            <p:nvPr/>
          </p:nvSpPr>
          <p:spPr bwMode="auto">
            <a:xfrm>
              <a:off x="1202" y="2664"/>
              <a:ext cx="0" cy="2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" name="Line 57"/>
            <p:cNvSpPr>
              <a:spLocks noChangeShapeType="1"/>
            </p:cNvSpPr>
            <p:nvPr/>
          </p:nvSpPr>
          <p:spPr bwMode="auto">
            <a:xfrm>
              <a:off x="1267" y="2750"/>
              <a:ext cx="0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5" name="Line 58"/>
            <p:cNvSpPr>
              <a:spLocks noChangeShapeType="1"/>
            </p:cNvSpPr>
            <p:nvPr/>
          </p:nvSpPr>
          <p:spPr bwMode="auto">
            <a:xfrm flipV="1">
              <a:off x="1565" y="2704"/>
              <a:ext cx="181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6" name="Text Box 59"/>
            <p:cNvSpPr txBox="1">
              <a:spLocks noChangeArrowheads="1"/>
            </p:cNvSpPr>
            <p:nvPr/>
          </p:nvSpPr>
          <p:spPr bwMode="auto">
            <a:xfrm>
              <a:off x="1519" y="2796"/>
              <a:ext cx="272" cy="2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 dirty="0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27" name="Text Box 60"/>
            <p:cNvSpPr txBox="1">
              <a:spLocks noChangeArrowheads="1"/>
            </p:cNvSpPr>
            <p:nvPr/>
          </p:nvSpPr>
          <p:spPr bwMode="auto">
            <a:xfrm>
              <a:off x="884" y="2750"/>
              <a:ext cx="363" cy="2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 i="1" dirty="0" err="1">
                  <a:latin typeface="Times New Roman" pitchFamily="18" charset="0"/>
                </a:rPr>
                <a:t>E,r</a:t>
              </a:r>
              <a:endParaRPr kumimoji="1" lang="en-US" altLang="zh-CN" b="1" i="1" dirty="0">
                <a:latin typeface="Times New Roman" pitchFamily="18" charset="0"/>
              </a:endParaRPr>
            </a:p>
          </p:txBody>
        </p:sp>
      </p:grpSp>
      <p:pic>
        <p:nvPicPr>
          <p:cNvPr id="37890" name="Picture 2" descr="E:\碎片资源成品\2.10实验：测定电池的电动势和内阻\1图片\2.10图片\图片：U-I图像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877" y="3914429"/>
            <a:ext cx="4229246" cy="271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137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08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0" y="646331"/>
            <a:ext cx="6236226" cy="620563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373302" y="684489"/>
            <a:ext cx="3105324" cy="7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闭合电路欧姆定律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28545" y="1584589"/>
            <a:ext cx="2254130" cy="848623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/>
          <a:p>
            <a:r>
              <a:rPr kumimoji="1" lang="en-US" altLang="zh-CN" sz="4800" i="1" dirty="0">
                <a:solidFill>
                  <a:srgbClr val="FF0000"/>
                </a:solidFill>
                <a:cs typeface="Times New Roman" pitchFamily="18" charset="0"/>
              </a:rPr>
              <a:t>E=</a:t>
            </a:r>
            <a:r>
              <a:rPr kumimoji="1" lang="en-US" altLang="zh-CN" sz="4800" i="1" dirty="0" err="1">
                <a:solidFill>
                  <a:srgbClr val="FF0000"/>
                </a:solidFill>
                <a:cs typeface="Times New Roman" pitchFamily="18" charset="0"/>
              </a:rPr>
              <a:t>U+Ir</a:t>
            </a:r>
            <a:endParaRPr kumimoji="1" lang="en-US" altLang="zh-CN" sz="4800" i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336499" y="2886559"/>
            <a:ext cx="5852686" cy="261346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通过改变多次滑动变阻器的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阻值</a:t>
            </a:r>
            <a:r>
              <a:rPr lang="en-US" altLang="zh-CN" sz="2800" dirty="0" smtClean="0"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外电阻</a:t>
            </a:r>
            <a:r>
              <a:rPr lang="en-US" altLang="zh-CN" sz="2800" dirty="0" smtClean="0">
                <a:ea typeface="黑体" pitchFamily="2" charset="-122"/>
                <a:cs typeface="Times New Roman" pitchFamily="18" charset="0"/>
              </a:rPr>
              <a:t>),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测出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相应的外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电压</a:t>
            </a:r>
            <a:r>
              <a:rPr lang="en-US" altLang="zh-CN" sz="2800" dirty="0" smtClean="0"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伏特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表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读数</a:t>
            </a:r>
            <a:r>
              <a:rPr lang="en-US" altLang="zh-CN" sz="2800" dirty="0" smtClean="0">
                <a:ea typeface="黑体" pitchFamily="2" charset="-122"/>
                <a:cs typeface="Times New Roman" pitchFamily="18" charset="0"/>
              </a:rPr>
              <a:t>)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、电流</a:t>
            </a:r>
            <a:r>
              <a:rPr lang="en-US" altLang="zh-CN" sz="2800" dirty="0" smtClean="0"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安培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表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读数</a:t>
            </a:r>
            <a:r>
              <a:rPr lang="en-US" altLang="zh-CN" sz="2800" dirty="0" smtClean="0">
                <a:ea typeface="黑体" pitchFamily="2" charset="-122"/>
                <a:cs typeface="Times New Roman" pitchFamily="18" charset="0"/>
              </a:rPr>
              <a:t>),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利用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解方程的办法或图象法求得电动势和内阻。 </a:t>
            </a:r>
          </a:p>
        </p:txBody>
      </p:sp>
      <p:grpSp>
        <p:nvGrpSpPr>
          <p:cNvPr id="4131" name="Group 35"/>
          <p:cNvGrpSpPr>
            <a:grpSpLocks/>
          </p:cNvGrpSpPr>
          <p:nvPr/>
        </p:nvGrpSpPr>
        <p:grpSpPr bwMode="auto">
          <a:xfrm>
            <a:off x="7539258" y="1125799"/>
            <a:ext cx="3746334" cy="3304633"/>
            <a:chOff x="748" y="1807"/>
            <a:chExt cx="1406" cy="1129"/>
          </a:xfrm>
        </p:grpSpPr>
        <p:sp>
          <p:nvSpPr>
            <p:cNvPr id="4132" name="Rectangle 36"/>
            <p:cNvSpPr>
              <a:spLocks noChangeArrowheads="1"/>
            </p:cNvSpPr>
            <p:nvPr/>
          </p:nvSpPr>
          <p:spPr bwMode="auto">
            <a:xfrm>
              <a:off x="1066" y="1979"/>
              <a:ext cx="363" cy="1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33" name="Line 37"/>
            <p:cNvSpPr>
              <a:spLocks noChangeShapeType="1"/>
            </p:cNvSpPr>
            <p:nvPr/>
          </p:nvSpPr>
          <p:spPr bwMode="auto">
            <a:xfrm>
              <a:off x="753" y="2049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34" name="Line 38"/>
            <p:cNvSpPr>
              <a:spLocks noChangeShapeType="1"/>
            </p:cNvSpPr>
            <p:nvPr/>
          </p:nvSpPr>
          <p:spPr bwMode="auto">
            <a:xfrm>
              <a:off x="1429" y="2044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grpSp>
          <p:nvGrpSpPr>
            <p:cNvPr id="4135" name="Group 39"/>
            <p:cNvGrpSpPr>
              <a:grpSpLocks/>
            </p:cNvGrpSpPr>
            <p:nvPr/>
          </p:nvGrpSpPr>
          <p:grpSpPr bwMode="auto">
            <a:xfrm>
              <a:off x="1746" y="1903"/>
              <a:ext cx="272" cy="272"/>
              <a:chOff x="2200" y="2840"/>
              <a:chExt cx="272" cy="272"/>
            </a:xfrm>
          </p:grpSpPr>
          <p:sp>
            <p:nvSpPr>
              <p:cNvPr id="4136" name="Oval 40"/>
              <p:cNvSpPr>
                <a:spLocks noChangeArrowheads="1"/>
              </p:cNvSpPr>
              <p:nvPr/>
            </p:nvSpPr>
            <p:spPr bwMode="auto">
              <a:xfrm>
                <a:off x="2200" y="2840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4137" name="Text Box 41"/>
              <p:cNvSpPr txBox="1">
                <a:spLocks noChangeArrowheads="1"/>
              </p:cNvSpPr>
              <p:nvPr/>
            </p:nvSpPr>
            <p:spPr bwMode="auto">
              <a:xfrm>
                <a:off x="2200" y="2899"/>
                <a:ext cx="272" cy="1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dirty="0">
                    <a:cs typeface="Times New Roman" pitchFamily="18" charset="0"/>
                  </a:rPr>
                  <a:t>A</a:t>
                </a:r>
              </a:p>
            </p:txBody>
          </p:sp>
        </p:grpSp>
        <p:grpSp>
          <p:nvGrpSpPr>
            <p:cNvPr id="4138" name="Group 42"/>
            <p:cNvGrpSpPr>
              <a:grpSpLocks/>
            </p:cNvGrpSpPr>
            <p:nvPr/>
          </p:nvGrpSpPr>
          <p:grpSpPr bwMode="auto">
            <a:xfrm>
              <a:off x="1202" y="2341"/>
              <a:ext cx="272" cy="272"/>
              <a:chOff x="1202" y="2341"/>
              <a:chExt cx="272" cy="272"/>
            </a:xfrm>
          </p:grpSpPr>
          <p:sp>
            <p:nvSpPr>
              <p:cNvPr id="4139" name="Oval 43"/>
              <p:cNvSpPr>
                <a:spLocks noChangeArrowheads="1"/>
              </p:cNvSpPr>
              <p:nvPr/>
            </p:nvSpPr>
            <p:spPr bwMode="auto">
              <a:xfrm>
                <a:off x="1202" y="2341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4140" name="Text Box 44"/>
              <p:cNvSpPr txBox="1">
                <a:spLocks noChangeArrowheads="1"/>
              </p:cNvSpPr>
              <p:nvPr/>
            </p:nvSpPr>
            <p:spPr bwMode="auto">
              <a:xfrm>
                <a:off x="1202" y="2408"/>
                <a:ext cx="272" cy="16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b="1" dirty="0">
                    <a:cs typeface="Times New Roman" pitchFamily="18" charset="0"/>
                  </a:rPr>
                  <a:t>V</a:t>
                </a:r>
              </a:p>
            </p:txBody>
          </p:sp>
        </p:grpSp>
        <p:sp>
          <p:nvSpPr>
            <p:cNvPr id="4141" name="Line 45"/>
            <p:cNvSpPr>
              <a:spLocks noChangeShapeType="1"/>
            </p:cNvSpPr>
            <p:nvPr/>
          </p:nvSpPr>
          <p:spPr bwMode="auto">
            <a:xfrm flipV="1">
              <a:off x="1474" y="2478"/>
              <a:ext cx="680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42" name="Line 46"/>
            <p:cNvSpPr>
              <a:spLocks noChangeShapeType="1"/>
            </p:cNvSpPr>
            <p:nvPr/>
          </p:nvSpPr>
          <p:spPr bwMode="auto">
            <a:xfrm>
              <a:off x="2018" y="2044"/>
              <a:ext cx="1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43" name="Line 47"/>
            <p:cNvSpPr>
              <a:spLocks noChangeShapeType="1"/>
            </p:cNvSpPr>
            <p:nvPr/>
          </p:nvSpPr>
          <p:spPr bwMode="auto">
            <a:xfrm flipV="1">
              <a:off x="748" y="2474"/>
              <a:ext cx="439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44" name="Line 48"/>
            <p:cNvSpPr>
              <a:spLocks noChangeShapeType="1"/>
            </p:cNvSpPr>
            <p:nvPr/>
          </p:nvSpPr>
          <p:spPr bwMode="auto">
            <a:xfrm>
              <a:off x="748" y="2044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45" name="Line 49"/>
            <p:cNvSpPr>
              <a:spLocks noChangeShapeType="1"/>
            </p:cNvSpPr>
            <p:nvPr/>
          </p:nvSpPr>
          <p:spPr bwMode="auto">
            <a:xfrm>
              <a:off x="2154" y="2040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46" name="Line 50"/>
            <p:cNvSpPr>
              <a:spLocks noChangeShapeType="1"/>
            </p:cNvSpPr>
            <p:nvPr/>
          </p:nvSpPr>
          <p:spPr bwMode="auto">
            <a:xfrm>
              <a:off x="930" y="1807"/>
              <a:ext cx="0" cy="22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47" name="Line 51"/>
            <p:cNvSpPr>
              <a:spLocks noChangeShapeType="1"/>
            </p:cNvSpPr>
            <p:nvPr/>
          </p:nvSpPr>
          <p:spPr bwMode="auto">
            <a:xfrm>
              <a:off x="930" y="1807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48" name="Line 52"/>
            <p:cNvSpPr>
              <a:spLocks noChangeShapeType="1"/>
            </p:cNvSpPr>
            <p:nvPr/>
          </p:nvSpPr>
          <p:spPr bwMode="auto">
            <a:xfrm>
              <a:off x="1202" y="180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49" name="Line 53"/>
            <p:cNvSpPr>
              <a:spLocks noChangeShapeType="1"/>
            </p:cNvSpPr>
            <p:nvPr/>
          </p:nvSpPr>
          <p:spPr bwMode="auto">
            <a:xfrm>
              <a:off x="748" y="279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50" name="Line 54"/>
            <p:cNvSpPr>
              <a:spLocks noChangeShapeType="1"/>
            </p:cNvSpPr>
            <p:nvPr/>
          </p:nvSpPr>
          <p:spPr bwMode="auto">
            <a:xfrm>
              <a:off x="1693" y="280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51" name="Line 55"/>
            <p:cNvSpPr>
              <a:spLocks noChangeShapeType="1"/>
            </p:cNvSpPr>
            <p:nvPr/>
          </p:nvSpPr>
          <p:spPr bwMode="auto">
            <a:xfrm>
              <a:off x="1272" y="2795"/>
              <a:ext cx="2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52" name="Line 56"/>
            <p:cNvSpPr>
              <a:spLocks noChangeShapeType="1"/>
            </p:cNvSpPr>
            <p:nvPr/>
          </p:nvSpPr>
          <p:spPr bwMode="auto">
            <a:xfrm>
              <a:off x="1202" y="2664"/>
              <a:ext cx="0" cy="2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53" name="Line 57"/>
            <p:cNvSpPr>
              <a:spLocks noChangeShapeType="1"/>
            </p:cNvSpPr>
            <p:nvPr/>
          </p:nvSpPr>
          <p:spPr bwMode="auto">
            <a:xfrm>
              <a:off x="1267" y="2750"/>
              <a:ext cx="0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54" name="Line 58"/>
            <p:cNvSpPr>
              <a:spLocks noChangeShapeType="1"/>
            </p:cNvSpPr>
            <p:nvPr/>
          </p:nvSpPr>
          <p:spPr bwMode="auto">
            <a:xfrm flipV="1">
              <a:off x="1565" y="2704"/>
              <a:ext cx="181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155" name="Text Box 59"/>
            <p:cNvSpPr txBox="1">
              <a:spLocks noChangeArrowheads="1"/>
            </p:cNvSpPr>
            <p:nvPr/>
          </p:nvSpPr>
          <p:spPr bwMode="auto">
            <a:xfrm>
              <a:off x="1519" y="2749"/>
              <a:ext cx="272" cy="1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>
                  <a:cs typeface="Times New Roman" pitchFamily="18" charset="0"/>
                </a:rPr>
                <a:t>K</a:t>
              </a:r>
            </a:p>
          </p:txBody>
        </p:sp>
        <p:sp>
          <p:nvSpPr>
            <p:cNvPr id="4156" name="Text Box 60"/>
            <p:cNvSpPr txBox="1">
              <a:spLocks noChangeArrowheads="1"/>
            </p:cNvSpPr>
            <p:nvPr/>
          </p:nvSpPr>
          <p:spPr bwMode="auto">
            <a:xfrm>
              <a:off x="884" y="2750"/>
              <a:ext cx="363" cy="1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 i="1" dirty="0" err="1">
                  <a:cs typeface="Times New Roman" pitchFamily="18" charset="0"/>
                </a:rPr>
                <a:t>E,r</a:t>
              </a:r>
              <a:endParaRPr kumimoji="1" lang="en-US" altLang="zh-CN" b="1" i="1" dirty="0">
                <a:cs typeface="Times New Roman" pitchFamily="18" charset="0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6759" y="0"/>
            <a:ext cx="1845205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实验原理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28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3" grpId="0" animBg="1"/>
      <p:bldP spid="410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矩形 62"/>
          <p:cNvSpPr/>
          <p:nvPr/>
        </p:nvSpPr>
        <p:spPr>
          <a:xfrm>
            <a:off x="11435" y="639484"/>
            <a:ext cx="6236226" cy="620563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617370" y="967342"/>
            <a:ext cx="2148332" cy="725513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/>
          <a:p>
            <a:r>
              <a:rPr kumimoji="1" lang="en-US" altLang="zh-CN" sz="4000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1.</a:t>
            </a:r>
            <a:r>
              <a:rPr kumimoji="1" lang="zh-CN" altLang="en-US" sz="4000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代数法</a:t>
            </a:r>
          </a:p>
        </p:txBody>
      </p:sp>
      <p:graphicFrame>
        <p:nvGraphicFramePr>
          <p:cNvPr id="512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5983100"/>
              </p:ext>
            </p:extLst>
          </p:nvPr>
        </p:nvGraphicFramePr>
        <p:xfrm>
          <a:off x="1508588" y="2151097"/>
          <a:ext cx="2909815" cy="617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8" name="公式" r:id="rId3" imgW="761760" imgH="215640" progId="Equation.3">
                  <p:embed/>
                </p:oleObj>
              </mc:Choice>
              <mc:Fallback>
                <p:oleObj name="公式" r:id="rId3" imgW="76176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8588" y="2151097"/>
                        <a:ext cx="2909815" cy="6176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9696536"/>
              </p:ext>
            </p:extLst>
          </p:nvPr>
        </p:nvGraphicFramePr>
        <p:xfrm>
          <a:off x="1436584" y="2943444"/>
          <a:ext cx="3053823" cy="617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9" name="公式" r:id="rId5" imgW="799920" imgH="215640" progId="Equation.3">
                  <p:embed/>
                </p:oleObj>
              </mc:Choice>
              <mc:Fallback>
                <p:oleObj name="公式" r:id="rId5" imgW="7999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6584" y="2943444"/>
                        <a:ext cx="3053823" cy="6176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-66510" y="2079644"/>
            <a:ext cx="1537500" cy="157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/>
          <a:p>
            <a:r>
              <a:rPr lang="zh-CN" altLang="en-US" sz="9500" b="0" dirty="0">
                <a:cs typeface="Times New Roman" pitchFamily="18" charset="0"/>
              </a:rPr>
              <a:t>｛</a:t>
            </a: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624743" y="3574940"/>
            <a:ext cx="3936932" cy="7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从而计算出： </a:t>
            </a:r>
          </a:p>
        </p:txBody>
      </p:sp>
      <p:graphicFrame>
        <p:nvGraphicFramePr>
          <p:cNvPr id="513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6321476"/>
              </p:ext>
            </p:extLst>
          </p:nvPr>
        </p:nvGraphicFramePr>
        <p:xfrm>
          <a:off x="698575" y="4350451"/>
          <a:ext cx="2454645" cy="1014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0" name="Equation" r:id="rId7" imgW="749160" imgH="431640" progId="Equation.DSMT4">
                  <p:embed/>
                </p:oleObj>
              </mc:Choice>
              <mc:Fallback>
                <p:oleObj name="Equation" r:id="rId7" imgW="7491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8575" y="4350451"/>
                        <a:ext cx="2454645" cy="10145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3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9795238"/>
              </p:ext>
            </p:extLst>
          </p:nvPr>
        </p:nvGraphicFramePr>
        <p:xfrm>
          <a:off x="653570" y="5597159"/>
          <a:ext cx="2751916" cy="9379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" name="Equation" r:id="rId9" imgW="1002960" imgH="431640" progId="Equation.DSMT4">
                  <p:embed/>
                </p:oleObj>
              </mc:Choice>
              <mc:Fallback>
                <p:oleObj name="Equation" r:id="rId9" imgW="10029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570" y="5597159"/>
                        <a:ext cx="2751916" cy="93798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矩形 35"/>
          <p:cNvSpPr/>
          <p:nvPr/>
        </p:nvSpPr>
        <p:spPr>
          <a:xfrm>
            <a:off x="6759" y="0"/>
            <a:ext cx="3167091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实验数据处理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  <p:grpSp>
        <p:nvGrpSpPr>
          <p:cNvPr id="37" name="Group 35"/>
          <p:cNvGrpSpPr>
            <a:grpSpLocks/>
          </p:cNvGrpSpPr>
          <p:nvPr/>
        </p:nvGrpSpPr>
        <p:grpSpPr bwMode="auto">
          <a:xfrm>
            <a:off x="6662480" y="2079644"/>
            <a:ext cx="2888354" cy="2700344"/>
            <a:chOff x="748" y="1807"/>
            <a:chExt cx="1406" cy="1210"/>
          </a:xfrm>
        </p:grpSpPr>
        <p:sp>
          <p:nvSpPr>
            <p:cNvPr id="38" name="Rectangle 36"/>
            <p:cNvSpPr>
              <a:spLocks noChangeArrowheads="1"/>
            </p:cNvSpPr>
            <p:nvPr/>
          </p:nvSpPr>
          <p:spPr bwMode="auto">
            <a:xfrm>
              <a:off x="1066" y="1979"/>
              <a:ext cx="363" cy="1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39" name="Line 37"/>
            <p:cNvSpPr>
              <a:spLocks noChangeShapeType="1"/>
            </p:cNvSpPr>
            <p:nvPr/>
          </p:nvSpPr>
          <p:spPr bwMode="auto">
            <a:xfrm>
              <a:off x="753" y="2049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0" name="Line 38"/>
            <p:cNvSpPr>
              <a:spLocks noChangeShapeType="1"/>
            </p:cNvSpPr>
            <p:nvPr/>
          </p:nvSpPr>
          <p:spPr bwMode="auto">
            <a:xfrm>
              <a:off x="1429" y="2044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grpSp>
          <p:nvGrpSpPr>
            <p:cNvPr id="41" name="Group 39"/>
            <p:cNvGrpSpPr>
              <a:grpSpLocks/>
            </p:cNvGrpSpPr>
            <p:nvPr/>
          </p:nvGrpSpPr>
          <p:grpSpPr bwMode="auto">
            <a:xfrm>
              <a:off x="1746" y="1903"/>
              <a:ext cx="272" cy="280"/>
              <a:chOff x="2200" y="2840"/>
              <a:chExt cx="272" cy="280"/>
            </a:xfrm>
          </p:grpSpPr>
          <p:sp>
            <p:nvSpPr>
              <p:cNvPr id="61" name="Oval 40"/>
              <p:cNvSpPr>
                <a:spLocks noChangeArrowheads="1"/>
              </p:cNvSpPr>
              <p:nvPr/>
            </p:nvSpPr>
            <p:spPr bwMode="auto">
              <a:xfrm>
                <a:off x="2200" y="2840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62" name="Text Box 41"/>
              <p:cNvSpPr txBox="1">
                <a:spLocks noChangeArrowheads="1"/>
              </p:cNvSpPr>
              <p:nvPr/>
            </p:nvSpPr>
            <p:spPr bwMode="auto">
              <a:xfrm>
                <a:off x="2200" y="2899"/>
                <a:ext cx="272" cy="22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dirty="0">
                    <a:cs typeface="Times New Roman" pitchFamily="18" charset="0"/>
                  </a:rPr>
                  <a:t>A</a:t>
                </a:r>
              </a:p>
            </p:txBody>
          </p:sp>
        </p:grpSp>
        <p:grpSp>
          <p:nvGrpSpPr>
            <p:cNvPr id="42" name="Group 42"/>
            <p:cNvGrpSpPr>
              <a:grpSpLocks/>
            </p:cNvGrpSpPr>
            <p:nvPr/>
          </p:nvGrpSpPr>
          <p:grpSpPr bwMode="auto">
            <a:xfrm>
              <a:off x="1202" y="2341"/>
              <a:ext cx="272" cy="288"/>
              <a:chOff x="1202" y="2341"/>
              <a:chExt cx="272" cy="288"/>
            </a:xfrm>
          </p:grpSpPr>
          <p:sp>
            <p:nvSpPr>
              <p:cNvPr id="59" name="Oval 43"/>
              <p:cNvSpPr>
                <a:spLocks noChangeArrowheads="1"/>
              </p:cNvSpPr>
              <p:nvPr/>
            </p:nvSpPr>
            <p:spPr bwMode="auto">
              <a:xfrm>
                <a:off x="1202" y="2341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60" name="Text Box 44"/>
              <p:cNvSpPr txBox="1">
                <a:spLocks noChangeArrowheads="1"/>
              </p:cNvSpPr>
              <p:nvPr/>
            </p:nvSpPr>
            <p:spPr bwMode="auto">
              <a:xfrm>
                <a:off x="1202" y="2408"/>
                <a:ext cx="272" cy="22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b="1" dirty="0">
                    <a:cs typeface="Times New Roman" pitchFamily="18" charset="0"/>
                  </a:rPr>
                  <a:t>V</a:t>
                </a:r>
              </a:p>
            </p:txBody>
          </p:sp>
        </p:grpSp>
        <p:sp>
          <p:nvSpPr>
            <p:cNvPr id="43" name="Line 45"/>
            <p:cNvSpPr>
              <a:spLocks noChangeShapeType="1"/>
            </p:cNvSpPr>
            <p:nvPr/>
          </p:nvSpPr>
          <p:spPr bwMode="auto">
            <a:xfrm flipV="1">
              <a:off x="1474" y="2478"/>
              <a:ext cx="680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4" name="Line 46"/>
            <p:cNvSpPr>
              <a:spLocks noChangeShapeType="1"/>
            </p:cNvSpPr>
            <p:nvPr/>
          </p:nvSpPr>
          <p:spPr bwMode="auto">
            <a:xfrm>
              <a:off x="2018" y="2044"/>
              <a:ext cx="1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5" name="Line 47"/>
            <p:cNvSpPr>
              <a:spLocks noChangeShapeType="1"/>
            </p:cNvSpPr>
            <p:nvPr/>
          </p:nvSpPr>
          <p:spPr bwMode="auto">
            <a:xfrm flipV="1">
              <a:off x="748" y="2474"/>
              <a:ext cx="439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6" name="Line 48"/>
            <p:cNvSpPr>
              <a:spLocks noChangeShapeType="1"/>
            </p:cNvSpPr>
            <p:nvPr/>
          </p:nvSpPr>
          <p:spPr bwMode="auto">
            <a:xfrm>
              <a:off x="748" y="2044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7" name="Line 49"/>
            <p:cNvSpPr>
              <a:spLocks noChangeShapeType="1"/>
            </p:cNvSpPr>
            <p:nvPr/>
          </p:nvSpPr>
          <p:spPr bwMode="auto">
            <a:xfrm>
              <a:off x="2154" y="2040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8" name="Line 50"/>
            <p:cNvSpPr>
              <a:spLocks noChangeShapeType="1"/>
            </p:cNvSpPr>
            <p:nvPr/>
          </p:nvSpPr>
          <p:spPr bwMode="auto">
            <a:xfrm>
              <a:off x="930" y="1807"/>
              <a:ext cx="0" cy="22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49" name="Line 51"/>
            <p:cNvSpPr>
              <a:spLocks noChangeShapeType="1"/>
            </p:cNvSpPr>
            <p:nvPr/>
          </p:nvSpPr>
          <p:spPr bwMode="auto">
            <a:xfrm>
              <a:off x="930" y="1807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50" name="Line 52"/>
            <p:cNvSpPr>
              <a:spLocks noChangeShapeType="1"/>
            </p:cNvSpPr>
            <p:nvPr/>
          </p:nvSpPr>
          <p:spPr bwMode="auto">
            <a:xfrm>
              <a:off x="1202" y="180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51" name="Line 53"/>
            <p:cNvSpPr>
              <a:spLocks noChangeShapeType="1"/>
            </p:cNvSpPr>
            <p:nvPr/>
          </p:nvSpPr>
          <p:spPr bwMode="auto">
            <a:xfrm>
              <a:off x="748" y="279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52" name="Line 54"/>
            <p:cNvSpPr>
              <a:spLocks noChangeShapeType="1"/>
            </p:cNvSpPr>
            <p:nvPr/>
          </p:nvSpPr>
          <p:spPr bwMode="auto">
            <a:xfrm>
              <a:off x="1693" y="280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53" name="Line 55"/>
            <p:cNvSpPr>
              <a:spLocks noChangeShapeType="1"/>
            </p:cNvSpPr>
            <p:nvPr/>
          </p:nvSpPr>
          <p:spPr bwMode="auto">
            <a:xfrm>
              <a:off x="1272" y="2795"/>
              <a:ext cx="2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54" name="Line 56"/>
            <p:cNvSpPr>
              <a:spLocks noChangeShapeType="1"/>
            </p:cNvSpPr>
            <p:nvPr/>
          </p:nvSpPr>
          <p:spPr bwMode="auto">
            <a:xfrm>
              <a:off x="1202" y="2664"/>
              <a:ext cx="0" cy="2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55" name="Line 57"/>
            <p:cNvSpPr>
              <a:spLocks noChangeShapeType="1"/>
            </p:cNvSpPr>
            <p:nvPr/>
          </p:nvSpPr>
          <p:spPr bwMode="auto">
            <a:xfrm>
              <a:off x="1267" y="2750"/>
              <a:ext cx="0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56" name="Line 58"/>
            <p:cNvSpPr>
              <a:spLocks noChangeShapeType="1"/>
            </p:cNvSpPr>
            <p:nvPr/>
          </p:nvSpPr>
          <p:spPr bwMode="auto">
            <a:xfrm flipV="1">
              <a:off x="1565" y="2704"/>
              <a:ext cx="181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57" name="Text Box 59"/>
            <p:cNvSpPr txBox="1">
              <a:spLocks noChangeArrowheads="1"/>
            </p:cNvSpPr>
            <p:nvPr/>
          </p:nvSpPr>
          <p:spPr bwMode="auto">
            <a:xfrm>
              <a:off x="1519" y="2796"/>
              <a:ext cx="272" cy="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 dirty="0">
                  <a:cs typeface="Times New Roman" pitchFamily="18" charset="0"/>
                </a:rPr>
                <a:t>K</a:t>
              </a:r>
            </a:p>
          </p:txBody>
        </p:sp>
        <p:sp>
          <p:nvSpPr>
            <p:cNvPr id="58" name="Text Box 60"/>
            <p:cNvSpPr txBox="1">
              <a:spLocks noChangeArrowheads="1"/>
            </p:cNvSpPr>
            <p:nvPr/>
          </p:nvSpPr>
          <p:spPr bwMode="auto">
            <a:xfrm>
              <a:off x="884" y="2750"/>
              <a:ext cx="363" cy="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 i="1" dirty="0" err="1">
                  <a:cs typeface="Times New Roman" pitchFamily="18" charset="0"/>
                </a:rPr>
                <a:t>E,r</a:t>
              </a:r>
              <a:endParaRPr kumimoji="1" lang="en-US" altLang="zh-CN" b="1" i="1" dirty="0"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62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30" grpId="0"/>
      <p:bldP spid="51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1" name="Text Box 27"/>
          <p:cNvSpPr txBox="1">
            <a:spLocks noChangeArrowheads="1"/>
          </p:cNvSpPr>
          <p:nvPr/>
        </p:nvSpPr>
        <p:spPr bwMode="auto">
          <a:xfrm>
            <a:off x="636920" y="889707"/>
            <a:ext cx="2148332" cy="725513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>
            <a:defPPr>
              <a:defRPr lang="en-US"/>
            </a:defPPr>
            <a:lvl1pPr>
              <a:defRPr kumimoji="1" sz="4000">
                <a:solidFill>
                  <a:srgbClr val="FF0000"/>
                </a:solidFill>
                <a:latin typeface="黑体" pitchFamily="2" charset="-122"/>
                <a:ea typeface="黑体" pitchFamily="2" charset="-122"/>
              </a:defRPr>
            </a:lvl1pPr>
          </a:lstStyle>
          <a:p>
            <a:r>
              <a:rPr lang="en-US" altLang="zh-CN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zh-CN" altLang="en-US" dirty="0">
                <a:latin typeface="Times New Roman" pitchFamily="18" charset="0"/>
                <a:cs typeface="Times New Roman" pitchFamily="18" charset="0"/>
              </a:rPr>
              <a:t>图像法</a:t>
            </a:r>
          </a:p>
        </p:txBody>
      </p:sp>
      <p:sp>
        <p:nvSpPr>
          <p:cNvPr id="6194" name="Rectangle 50"/>
          <p:cNvSpPr>
            <a:spLocks noChangeArrowheads="1"/>
          </p:cNvSpPr>
          <p:nvPr/>
        </p:nvSpPr>
        <p:spPr bwMode="auto">
          <a:xfrm>
            <a:off x="636920" y="1913816"/>
            <a:ext cx="1139889" cy="7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 anchor="ctr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dirty="0">
                <a:ea typeface="黑体" pitchFamily="2" charset="-122"/>
                <a:cs typeface="Times New Roman" pitchFamily="18" charset="0"/>
              </a:rPr>
              <a:t>根据</a:t>
            </a:r>
          </a:p>
        </p:txBody>
      </p:sp>
      <p:sp>
        <p:nvSpPr>
          <p:cNvPr id="6195" name="Text Box 51"/>
          <p:cNvSpPr txBox="1">
            <a:spLocks noChangeArrowheads="1"/>
          </p:cNvSpPr>
          <p:nvPr/>
        </p:nvSpPr>
        <p:spPr bwMode="auto">
          <a:xfrm>
            <a:off x="1611812" y="2000752"/>
            <a:ext cx="1745978" cy="66395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>
            <a:defPPr>
              <a:defRPr lang="en-US"/>
            </a:defPPr>
            <a:lvl1pPr>
              <a:defRPr kumimoji="1" sz="3600" i="1">
                <a:solidFill>
                  <a:srgbClr val="FF0000"/>
                </a:solidFill>
                <a:cs typeface="Times New Roman" pitchFamily="18" charset="0"/>
              </a:defRPr>
            </a:lvl1pPr>
          </a:lstStyle>
          <a:p>
            <a:r>
              <a:rPr lang="en-US" altLang="zh-CN" dirty="0"/>
              <a:t>E=</a:t>
            </a:r>
            <a:r>
              <a:rPr lang="en-US" altLang="zh-CN" dirty="0" err="1"/>
              <a:t>U+Ir</a:t>
            </a:r>
            <a:endParaRPr lang="en-US" altLang="zh-CN" dirty="0"/>
          </a:p>
        </p:txBody>
      </p:sp>
      <p:sp>
        <p:nvSpPr>
          <p:cNvPr id="6196" name="AutoShape 52"/>
          <p:cNvSpPr>
            <a:spLocks noChangeArrowheads="1"/>
          </p:cNvSpPr>
          <p:nvPr/>
        </p:nvSpPr>
        <p:spPr bwMode="auto">
          <a:xfrm>
            <a:off x="3998625" y="2165164"/>
            <a:ext cx="961467" cy="504942"/>
          </a:xfrm>
          <a:prstGeom prst="rightArrow">
            <a:avLst>
              <a:gd name="adj1" fmla="val 50000"/>
              <a:gd name="adj2" fmla="val 3569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 anchor="ctr"/>
          <a:lstStyle/>
          <a:p>
            <a:endParaRPr lang="zh-CN" altLang="en-US">
              <a:cs typeface="Times New Roman" pitchFamily="18" charset="0"/>
            </a:endParaRPr>
          </a:p>
        </p:txBody>
      </p:sp>
      <p:sp>
        <p:nvSpPr>
          <p:cNvPr id="6197" name="Text Box 53"/>
          <p:cNvSpPr txBox="1">
            <a:spLocks noChangeArrowheads="1"/>
          </p:cNvSpPr>
          <p:nvPr/>
        </p:nvSpPr>
        <p:spPr bwMode="auto">
          <a:xfrm>
            <a:off x="5092705" y="1993323"/>
            <a:ext cx="1636973" cy="66395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/>
          <a:p>
            <a:r>
              <a:rPr kumimoji="1" lang="en-US" altLang="zh-CN" sz="3600" i="1" dirty="0">
                <a:solidFill>
                  <a:srgbClr val="FF0000"/>
                </a:solidFill>
                <a:cs typeface="Times New Roman" pitchFamily="18" charset="0"/>
              </a:rPr>
              <a:t>U</a:t>
            </a:r>
            <a:r>
              <a:rPr kumimoji="1" lang="en-US" altLang="zh-CN" sz="3600" dirty="0">
                <a:solidFill>
                  <a:srgbClr val="FF0000"/>
                </a:solidFill>
                <a:cs typeface="Times New Roman" pitchFamily="18" charset="0"/>
              </a:rPr>
              <a:t>=</a:t>
            </a:r>
            <a:r>
              <a:rPr kumimoji="1" lang="en-US" altLang="zh-CN" sz="3600" i="1" dirty="0">
                <a:solidFill>
                  <a:srgbClr val="FF0000"/>
                </a:solidFill>
                <a:cs typeface="Times New Roman" pitchFamily="18" charset="0"/>
              </a:rPr>
              <a:t>E</a:t>
            </a:r>
            <a:r>
              <a:rPr kumimoji="1" lang="en-US" altLang="zh-CN" sz="3600" dirty="0">
                <a:solidFill>
                  <a:srgbClr val="FF0000"/>
                </a:solidFill>
                <a:cs typeface="Times New Roman" pitchFamily="18" charset="0"/>
              </a:rPr>
              <a:t>-</a:t>
            </a:r>
            <a:r>
              <a:rPr kumimoji="1" lang="en-US" altLang="zh-CN" sz="3600" i="1" dirty="0" err="1">
                <a:solidFill>
                  <a:srgbClr val="FF0000"/>
                </a:solidFill>
                <a:cs typeface="Times New Roman" pitchFamily="18" charset="0"/>
              </a:rPr>
              <a:t>Ir</a:t>
            </a:r>
            <a:endParaRPr kumimoji="1" lang="en-US" altLang="zh-CN" sz="3600" i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grpSp>
        <p:nvGrpSpPr>
          <p:cNvPr id="6202" name="Group 58"/>
          <p:cNvGrpSpPr>
            <a:grpSpLocks/>
          </p:cNvGrpSpPr>
          <p:nvPr/>
        </p:nvGrpSpPr>
        <p:grpSpPr bwMode="auto">
          <a:xfrm>
            <a:off x="3890343" y="3933149"/>
            <a:ext cx="3843750" cy="2242069"/>
            <a:chOff x="1002" y="2970"/>
            <a:chExt cx="864" cy="749"/>
          </a:xfrm>
        </p:grpSpPr>
        <p:sp>
          <p:nvSpPr>
            <p:cNvPr id="6198" name="Line 54"/>
            <p:cNvSpPr>
              <a:spLocks noChangeShapeType="1"/>
            </p:cNvSpPr>
            <p:nvPr/>
          </p:nvSpPr>
          <p:spPr bwMode="auto">
            <a:xfrm flipV="1">
              <a:off x="1002" y="2970"/>
              <a:ext cx="0" cy="74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199" name="Line 55"/>
            <p:cNvSpPr>
              <a:spLocks noChangeShapeType="1"/>
            </p:cNvSpPr>
            <p:nvPr/>
          </p:nvSpPr>
          <p:spPr bwMode="auto">
            <a:xfrm>
              <a:off x="1002" y="3719"/>
              <a:ext cx="86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>
                <a:cs typeface="Times New Roman" pitchFamily="18" charset="0"/>
              </a:endParaRPr>
            </a:p>
          </p:txBody>
        </p:sp>
      </p:grpSp>
      <p:sp>
        <p:nvSpPr>
          <p:cNvPr id="6200" name="Text Box 56"/>
          <p:cNvSpPr txBox="1">
            <a:spLocks noChangeArrowheads="1"/>
          </p:cNvSpPr>
          <p:nvPr/>
        </p:nvSpPr>
        <p:spPr bwMode="auto">
          <a:xfrm>
            <a:off x="7636675" y="5806833"/>
            <a:ext cx="864050" cy="358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just"/>
            <a:r>
              <a:rPr lang="en-US" altLang="zh-CN" sz="2100" i="1">
                <a:cs typeface="Times New Roman" pitchFamily="18" charset="0"/>
              </a:rPr>
              <a:t>I</a:t>
            </a:r>
            <a:endParaRPr lang="en-US" altLang="zh-CN" sz="2100">
              <a:cs typeface="Times New Roman" pitchFamily="18" charset="0"/>
            </a:endParaRPr>
          </a:p>
        </p:txBody>
      </p:sp>
      <p:sp>
        <p:nvSpPr>
          <p:cNvPr id="6201" name="Text Box 57"/>
          <p:cNvSpPr txBox="1">
            <a:spLocks noChangeArrowheads="1"/>
          </p:cNvSpPr>
          <p:nvPr/>
        </p:nvSpPr>
        <p:spPr bwMode="auto">
          <a:xfrm>
            <a:off x="3504909" y="3788652"/>
            <a:ext cx="1056766" cy="4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just"/>
            <a:r>
              <a:rPr lang="en-US" altLang="zh-CN" sz="2100" i="1">
                <a:cs typeface="Times New Roman" pitchFamily="18" charset="0"/>
              </a:rPr>
              <a:t>U</a:t>
            </a:r>
            <a:endParaRPr lang="en-US" altLang="zh-CN" sz="2100">
              <a:cs typeface="Times New Roman" pitchFamily="18" charset="0"/>
            </a:endParaRPr>
          </a:p>
        </p:txBody>
      </p:sp>
      <p:grpSp>
        <p:nvGrpSpPr>
          <p:cNvPr id="6212" name="Group 68"/>
          <p:cNvGrpSpPr>
            <a:grpSpLocks/>
          </p:cNvGrpSpPr>
          <p:nvPr/>
        </p:nvGrpSpPr>
        <p:grpSpPr bwMode="auto">
          <a:xfrm>
            <a:off x="4561675" y="4546066"/>
            <a:ext cx="1681509" cy="1332220"/>
            <a:chOff x="975" y="3113"/>
            <a:chExt cx="794" cy="839"/>
          </a:xfrm>
        </p:grpSpPr>
        <p:sp>
          <p:nvSpPr>
            <p:cNvPr id="6206" name="Text Box 62"/>
            <p:cNvSpPr txBox="1">
              <a:spLocks noChangeArrowheads="1"/>
            </p:cNvSpPr>
            <p:nvPr/>
          </p:nvSpPr>
          <p:spPr bwMode="auto">
            <a:xfrm>
              <a:off x="975" y="3113"/>
              <a:ext cx="204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1100">
                  <a:cs typeface="Times New Roman" pitchFamily="18" charset="0"/>
                </a:rPr>
                <a:t>×</a:t>
              </a:r>
              <a:endParaRPr lang="en-US" altLang="zh-CN">
                <a:cs typeface="Times New Roman" pitchFamily="18" charset="0"/>
              </a:endParaRPr>
            </a:p>
          </p:txBody>
        </p:sp>
        <p:sp>
          <p:nvSpPr>
            <p:cNvPr id="6207" name="Text Box 63"/>
            <p:cNvSpPr txBox="1">
              <a:spLocks noChangeArrowheads="1"/>
            </p:cNvSpPr>
            <p:nvPr/>
          </p:nvSpPr>
          <p:spPr bwMode="auto">
            <a:xfrm>
              <a:off x="1020" y="3339"/>
              <a:ext cx="204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1100">
                  <a:cs typeface="Times New Roman" pitchFamily="18" charset="0"/>
                </a:rPr>
                <a:t>×</a:t>
              </a:r>
              <a:endParaRPr lang="en-US" altLang="zh-CN">
                <a:cs typeface="Times New Roman" pitchFamily="18" charset="0"/>
              </a:endParaRPr>
            </a:p>
          </p:txBody>
        </p:sp>
        <p:sp>
          <p:nvSpPr>
            <p:cNvPr id="6208" name="Text Box 64"/>
            <p:cNvSpPr txBox="1">
              <a:spLocks noChangeArrowheads="1"/>
            </p:cNvSpPr>
            <p:nvPr/>
          </p:nvSpPr>
          <p:spPr bwMode="auto">
            <a:xfrm>
              <a:off x="1292" y="3385"/>
              <a:ext cx="204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1100">
                  <a:cs typeface="Times New Roman" pitchFamily="18" charset="0"/>
                </a:rPr>
                <a:t>×</a:t>
              </a:r>
              <a:endParaRPr lang="en-US" altLang="zh-CN">
                <a:cs typeface="Times New Roman" pitchFamily="18" charset="0"/>
              </a:endParaRPr>
            </a:p>
          </p:txBody>
        </p:sp>
        <p:sp>
          <p:nvSpPr>
            <p:cNvPr id="6209" name="Text Box 65"/>
            <p:cNvSpPr txBox="1">
              <a:spLocks noChangeArrowheads="1"/>
            </p:cNvSpPr>
            <p:nvPr/>
          </p:nvSpPr>
          <p:spPr bwMode="auto">
            <a:xfrm>
              <a:off x="1429" y="3498"/>
              <a:ext cx="204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1100">
                  <a:cs typeface="Times New Roman" pitchFamily="18" charset="0"/>
                </a:rPr>
                <a:t>×</a:t>
              </a:r>
              <a:endParaRPr lang="en-US" altLang="zh-CN">
                <a:cs typeface="Times New Roman" pitchFamily="18" charset="0"/>
              </a:endParaRPr>
            </a:p>
          </p:txBody>
        </p:sp>
        <p:sp>
          <p:nvSpPr>
            <p:cNvPr id="6210" name="Text Box 66"/>
            <p:cNvSpPr txBox="1">
              <a:spLocks noChangeArrowheads="1"/>
            </p:cNvSpPr>
            <p:nvPr/>
          </p:nvSpPr>
          <p:spPr bwMode="auto">
            <a:xfrm>
              <a:off x="1565" y="3748"/>
              <a:ext cx="204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just"/>
              <a:r>
                <a:rPr lang="en-US" altLang="zh-CN" sz="1100">
                  <a:cs typeface="Times New Roman" pitchFamily="18" charset="0"/>
                </a:rPr>
                <a:t>×</a:t>
              </a:r>
              <a:endParaRPr lang="en-US" altLang="zh-CN">
                <a:cs typeface="Times New Roman" pitchFamily="18" charset="0"/>
              </a:endParaRPr>
            </a:p>
          </p:txBody>
        </p:sp>
      </p:grpSp>
      <p:sp>
        <p:nvSpPr>
          <p:cNvPr id="6211" name="Line 67"/>
          <p:cNvSpPr>
            <a:spLocks noChangeShapeType="1"/>
          </p:cNvSpPr>
          <p:nvPr/>
        </p:nvSpPr>
        <p:spPr bwMode="auto">
          <a:xfrm>
            <a:off x="4273658" y="4580999"/>
            <a:ext cx="2113534" cy="122424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/>
          <a:lstStyle/>
          <a:p>
            <a:endParaRPr lang="zh-CN" altLang="en-US">
              <a:cs typeface="Times New Roman" pitchFamily="18" charset="0"/>
            </a:endParaRPr>
          </a:p>
        </p:txBody>
      </p:sp>
      <p:sp>
        <p:nvSpPr>
          <p:cNvPr id="6213" name="Line 69"/>
          <p:cNvSpPr>
            <a:spLocks noChangeShapeType="1"/>
          </p:cNvSpPr>
          <p:nvPr/>
        </p:nvSpPr>
        <p:spPr bwMode="auto">
          <a:xfrm flipH="1" flipV="1">
            <a:off x="3792925" y="4293594"/>
            <a:ext cx="864050" cy="503355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/>
          <a:lstStyle/>
          <a:p>
            <a:endParaRPr lang="zh-CN" altLang="en-US">
              <a:cs typeface="Times New Roman" pitchFamily="18" charset="0"/>
            </a:endParaRPr>
          </a:p>
        </p:txBody>
      </p:sp>
      <p:sp>
        <p:nvSpPr>
          <p:cNvPr id="6215" name="Line 71"/>
          <p:cNvSpPr>
            <a:spLocks noChangeShapeType="1"/>
          </p:cNvSpPr>
          <p:nvPr/>
        </p:nvSpPr>
        <p:spPr bwMode="auto">
          <a:xfrm flipH="1" flipV="1">
            <a:off x="6001755" y="5589294"/>
            <a:ext cx="961470" cy="541463"/>
          </a:xfrm>
          <a:prstGeom prst="lin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/>
          <a:lstStyle/>
          <a:p>
            <a:endParaRPr lang="zh-CN" altLang="en-US">
              <a:cs typeface="Times New Roman" pitchFamily="18" charset="0"/>
            </a:endParaRPr>
          </a:p>
        </p:txBody>
      </p:sp>
      <p:sp>
        <p:nvSpPr>
          <p:cNvPr id="6216" name="Text Box 72"/>
          <p:cNvSpPr txBox="1">
            <a:spLocks noChangeArrowheads="1"/>
          </p:cNvSpPr>
          <p:nvPr/>
        </p:nvSpPr>
        <p:spPr bwMode="auto">
          <a:xfrm>
            <a:off x="3504909" y="4220552"/>
            <a:ext cx="1056766" cy="4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just"/>
            <a:r>
              <a:rPr lang="en-US" altLang="zh-CN" sz="2100" i="1">
                <a:cs typeface="Times New Roman" pitchFamily="18" charset="0"/>
              </a:rPr>
              <a:t>A</a:t>
            </a:r>
            <a:endParaRPr lang="en-US" altLang="zh-CN" sz="2100">
              <a:cs typeface="Times New Roman" pitchFamily="18" charset="0"/>
            </a:endParaRPr>
          </a:p>
        </p:txBody>
      </p:sp>
      <p:sp>
        <p:nvSpPr>
          <p:cNvPr id="6217" name="Text Box 73"/>
          <p:cNvSpPr txBox="1">
            <a:spLocks noChangeArrowheads="1"/>
          </p:cNvSpPr>
          <p:nvPr/>
        </p:nvSpPr>
        <p:spPr bwMode="auto">
          <a:xfrm>
            <a:off x="6963226" y="6238732"/>
            <a:ext cx="1056767" cy="4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just"/>
            <a:r>
              <a:rPr lang="en-US" altLang="zh-CN" sz="2100" i="1">
                <a:cs typeface="Times New Roman" pitchFamily="18" charset="0"/>
              </a:rPr>
              <a:t>B</a:t>
            </a:r>
            <a:endParaRPr lang="en-US" altLang="zh-CN" sz="2100">
              <a:cs typeface="Times New Roman" pitchFamily="18" charset="0"/>
            </a:endParaRPr>
          </a:p>
        </p:txBody>
      </p:sp>
      <p:sp>
        <p:nvSpPr>
          <p:cNvPr id="6224" name="AutoShape 80"/>
          <p:cNvSpPr>
            <a:spLocks noChangeArrowheads="1"/>
          </p:cNvSpPr>
          <p:nvPr/>
        </p:nvSpPr>
        <p:spPr bwMode="auto">
          <a:xfrm rot="10800000">
            <a:off x="1508664" y="4509542"/>
            <a:ext cx="2188957" cy="719306"/>
          </a:xfrm>
          <a:prstGeom prst="wedgeEllipseCallout">
            <a:avLst>
              <a:gd name="adj1" fmla="val -46222"/>
              <a:gd name="adj2" fmla="val 53898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lIns="108896" tIns="54448" rIns="108896" bIns="54448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电动势</a:t>
            </a:r>
            <a:r>
              <a:rPr lang="en-US" altLang="zh-CN" sz="2800" i="1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E</a:t>
            </a:r>
          </a:p>
        </p:txBody>
      </p:sp>
      <p:sp>
        <p:nvSpPr>
          <p:cNvPr id="6225" name="AutoShape 81"/>
          <p:cNvSpPr>
            <a:spLocks noChangeArrowheads="1"/>
          </p:cNvSpPr>
          <p:nvPr/>
        </p:nvSpPr>
        <p:spPr bwMode="auto">
          <a:xfrm rot="10800000">
            <a:off x="8264297" y="5301891"/>
            <a:ext cx="1722340" cy="1081337"/>
          </a:xfrm>
          <a:prstGeom prst="wedgeEllipseCallout">
            <a:avLst>
              <a:gd name="adj1" fmla="val 121017"/>
              <a:gd name="adj2" fmla="val -20182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lIns="108896" tIns="54448" rIns="108896" bIns="54448"/>
          <a:lstStyle/>
          <a:p>
            <a:pPr algn="ctr"/>
            <a:r>
              <a:rPr lang="zh-CN" altLang="en-US" sz="2800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短路电流</a:t>
            </a:r>
          </a:p>
        </p:txBody>
      </p:sp>
      <p:sp>
        <p:nvSpPr>
          <p:cNvPr id="6227" name="AutoShape 83"/>
          <p:cNvSpPr>
            <a:spLocks noChangeArrowheads="1"/>
          </p:cNvSpPr>
          <p:nvPr/>
        </p:nvSpPr>
        <p:spPr bwMode="auto">
          <a:xfrm>
            <a:off x="833590" y="5662336"/>
            <a:ext cx="2288002" cy="936842"/>
          </a:xfrm>
          <a:prstGeom prst="wedgeRectCallout">
            <a:avLst>
              <a:gd name="adj1" fmla="val 74468"/>
              <a:gd name="adj2" fmla="val -8981"/>
            </a:avLst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/>
          <a:lstStyle/>
          <a:p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纵坐标可以不从</a:t>
            </a: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0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开始</a:t>
            </a:r>
          </a:p>
        </p:txBody>
      </p:sp>
      <p:sp>
        <p:nvSpPr>
          <p:cNvPr id="6228" name="Text Box 84"/>
          <p:cNvSpPr txBox="1">
            <a:spLocks noChangeArrowheads="1"/>
          </p:cNvSpPr>
          <p:nvPr/>
        </p:nvSpPr>
        <p:spPr bwMode="auto">
          <a:xfrm>
            <a:off x="2257542" y="3069349"/>
            <a:ext cx="4043081" cy="617791"/>
          </a:xfrm>
          <a:prstGeom prst="rect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/>
          <a:p>
            <a:r>
              <a:rPr kumimoji="1" lang="zh-CN" altLang="en-US" sz="3300">
                <a:solidFill>
                  <a:schemeClr val="bg1"/>
                </a:solidFill>
                <a:cs typeface="Times New Roman" pitchFamily="18" charset="0"/>
              </a:rPr>
              <a:t>电源的伏安特性曲线</a:t>
            </a:r>
          </a:p>
        </p:txBody>
      </p:sp>
      <p:grpSp>
        <p:nvGrpSpPr>
          <p:cNvPr id="6229" name="Group 85"/>
          <p:cNvGrpSpPr>
            <a:grpSpLocks/>
          </p:cNvGrpSpPr>
          <p:nvPr/>
        </p:nvGrpSpPr>
        <p:grpSpPr bwMode="auto">
          <a:xfrm>
            <a:off x="7539258" y="587179"/>
            <a:ext cx="3746334" cy="3000662"/>
            <a:chOff x="748" y="1807"/>
            <a:chExt cx="1406" cy="1129"/>
          </a:xfrm>
        </p:grpSpPr>
        <p:sp>
          <p:nvSpPr>
            <p:cNvPr id="6230" name="Rectangle 86"/>
            <p:cNvSpPr>
              <a:spLocks noChangeArrowheads="1"/>
            </p:cNvSpPr>
            <p:nvPr/>
          </p:nvSpPr>
          <p:spPr bwMode="auto">
            <a:xfrm>
              <a:off x="1066" y="1979"/>
              <a:ext cx="363" cy="1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31" name="Line 87"/>
            <p:cNvSpPr>
              <a:spLocks noChangeShapeType="1"/>
            </p:cNvSpPr>
            <p:nvPr/>
          </p:nvSpPr>
          <p:spPr bwMode="auto">
            <a:xfrm>
              <a:off x="753" y="2049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32" name="Line 88"/>
            <p:cNvSpPr>
              <a:spLocks noChangeShapeType="1"/>
            </p:cNvSpPr>
            <p:nvPr/>
          </p:nvSpPr>
          <p:spPr bwMode="auto">
            <a:xfrm>
              <a:off x="1429" y="2044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grpSp>
          <p:nvGrpSpPr>
            <p:cNvPr id="6233" name="Group 89"/>
            <p:cNvGrpSpPr>
              <a:grpSpLocks/>
            </p:cNvGrpSpPr>
            <p:nvPr/>
          </p:nvGrpSpPr>
          <p:grpSpPr bwMode="auto">
            <a:xfrm>
              <a:off x="1746" y="1903"/>
              <a:ext cx="272" cy="272"/>
              <a:chOff x="2200" y="2840"/>
              <a:chExt cx="272" cy="272"/>
            </a:xfrm>
          </p:grpSpPr>
          <p:sp>
            <p:nvSpPr>
              <p:cNvPr id="6234" name="Oval 90"/>
              <p:cNvSpPr>
                <a:spLocks noChangeArrowheads="1"/>
              </p:cNvSpPr>
              <p:nvPr/>
            </p:nvSpPr>
            <p:spPr bwMode="auto">
              <a:xfrm>
                <a:off x="2200" y="2840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6235" name="Text Box 91"/>
              <p:cNvSpPr txBox="1">
                <a:spLocks noChangeArrowheads="1"/>
              </p:cNvSpPr>
              <p:nvPr/>
            </p:nvSpPr>
            <p:spPr bwMode="auto">
              <a:xfrm>
                <a:off x="2200" y="2891"/>
                <a:ext cx="272" cy="18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dirty="0">
                    <a:cs typeface="Times New Roman" pitchFamily="18" charset="0"/>
                  </a:rPr>
                  <a:t>A</a:t>
                </a:r>
              </a:p>
            </p:txBody>
          </p:sp>
        </p:grpSp>
        <p:grpSp>
          <p:nvGrpSpPr>
            <p:cNvPr id="6236" name="Group 92"/>
            <p:cNvGrpSpPr>
              <a:grpSpLocks/>
            </p:cNvGrpSpPr>
            <p:nvPr/>
          </p:nvGrpSpPr>
          <p:grpSpPr bwMode="auto">
            <a:xfrm>
              <a:off x="1202" y="2341"/>
              <a:ext cx="272" cy="272"/>
              <a:chOff x="1202" y="2341"/>
              <a:chExt cx="272" cy="272"/>
            </a:xfrm>
          </p:grpSpPr>
          <p:sp>
            <p:nvSpPr>
              <p:cNvPr id="6237" name="Oval 93"/>
              <p:cNvSpPr>
                <a:spLocks noChangeArrowheads="1"/>
              </p:cNvSpPr>
              <p:nvPr/>
            </p:nvSpPr>
            <p:spPr bwMode="auto">
              <a:xfrm>
                <a:off x="1202" y="2341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6238" name="Text Box 94"/>
              <p:cNvSpPr txBox="1">
                <a:spLocks noChangeArrowheads="1"/>
              </p:cNvSpPr>
              <p:nvPr/>
            </p:nvSpPr>
            <p:spPr bwMode="auto">
              <a:xfrm>
                <a:off x="1202" y="2411"/>
                <a:ext cx="272" cy="18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b="1" dirty="0">
                    <a:cs typeface="Times New Roman" pitchFamily="18" charset="0"/>
                  </a:rPr>
                  <a:t>V</a:t>
                </a:r>
              </a:p>
            </p:txBody>
          </p:sp>
        </p:grpSp>
        <p:sp>
          <p:nvSpPr>
            <p:cNvPr id="6239" name="Line 95"/>
            <p:cNvSpPr>
              <a:spLocks noChangeShapeType="1"/>
            </p:cNvSpPr>
            <p:nvPr/>
          </p:nvSpPr>
          <p:spPr bwMode="auto">
            <a:xfrm flipV="1">
              <a:off x="1474" y="2478"/>
              <a:ext cx="680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0" name="Line 96"/>
            <p:cNvSpPr>
              <a:spLocks noChangeShapeType="1"/>
            </p:cNvSpPr>
            <p:nvPr/>
          </p:nvSpPr>
          <p:spPr bwMode="auto">
            <a:xfrm>
              <a:off x="2018" y="2044"/>
              <a:ext cx="1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1" name="Line 97"/>
            <p:cNvSpPr>
              <a:spLocks noChangeShapeType="1"/>
            </p:cNvSpPr>
            <p:nvPr/>
          </p:nvSpPr>
          <p:spPr bwMode="auto">
            <a:xfrm flipV="1">
              <a:off x="748" y="2474"/>
              <a:ext cx="439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2" name="Line 98"/>
            <p:cNvSpPr>
              <a:spLocks noChangeShapeType="1"/>
            </p:cNvSpPr>
            <p:nvPr/>
          </p:nvSpPr>
          <p:spPr bwMode="auto">
            <a:xfrm>
              <a:off x="748" y="2044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3" name="Line 99"/>
            <p:cNvSpPr>
              <a:spLocks noChangeShapeType="1"/>
            </p:cNvSpPr>
            <p:nvPr/>
          </p:nvSpPr>
          <p:spPr bwMode="auto">
            <a:xfrm>
              <a:off x="2154" y="2040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4" name="Line 100"/>
            <p:cNvSpPr>
              <a:spLocks noChangeShapeType="1"/>
            </p:cNvSpPr>
            <p:nvPr/>
          </p:nvSpPr>
          <p:spPr bwMode="auto">
            <a:xfrm>
              <a:off x="930" y="1807"/>
              <a:ext cx="0" cy="22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5" name="Line 101"/>
            <p:cNvSpPr>
              <a:spLocks noChangeShapeType="1"/>
            </p:cNvSpPr>
            <p:nvPr/>
          </p:nvSpPr>
          <p:spPr bwMode="auto">
            <a:xfrm>
              <a:off x="930" y="1807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6" name="Line 102"/>
            <p:cNvSpPr>
              <a:spLocks noChangeShapeType="1"/>
            </p:cNvSpPr>
            <p:nvPr/>
          </p:nvSpPr>
          <p:spPr bwMode="auto">
            <a:xfrm>
              <a:off x="1202" y="180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7" name="Line 103"/>
            <p:cNvSpPr>
              <a:spLocks noChangeShapeType="1"/>
            </p:cNvSpPr>
            <p:nvPr/>
          </p:nvSpPr>
          <p:spPr bwMode="auto">
            <a:xfrm>
              <a:off x="748" y="279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8" name="Line 104"/>
            <p:cNvSpPr>
              <a:spLocks noChangeShapeType="1"/>
            </p:cNvSpPr>
            <p:nvPr/>
          </p:nvSpPr>
          <p:spPr bwMode="auto">
            <a:xfrm>
              <a:off x="1693" y="280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49" name="Line 105"/>
            <p:cNvSpPr>
              <a:spLocks noChangeShapeType="1"/>
            </p:cNvSpPr>
            <p:nvPr/>
          </p:nvSpPr>
          <p:spPr bwMode="auto">
            <a:xfrm>
              <a:off x="1272" y="2795"/>
              <a:ext cx="2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50" name="Line 106"/>
            <p:cNvSpPr>
              <a:spLocks noChangeShapeType="1"/>
            </p:cNvSpPr>
            <p:nvPr/>
          </p:nvSpPr>
          <p:spPr bwMode="auto">
            <a:xfrm>
              <a:off x="1202" y="2664"/>
              <a:ext cx="0" cy="2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51" name="Line 107"/>
            <p:cNvSpPr>
              <a:spLocks noChangeShapeType="1"/>
            </p:cNvSpPr>
            <p:nvPr/>
          </p:nvSpPr>
          <p:spPr bwMode="auto">
            <a:xfrm>
              <a:off x="1267" y="2750"/>
              <a:ext cx="0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52" name="Line 108"/>
            <p:cNvSpPr>
              <a:spLocks noChangeShapeType="1"/>
            </p:cNvSpPr>
            <p:nvPr/>
          </p:nvSpPr>
          <p:spPr bwMode="auto">
            <a:xfrm flipV="1">
              <a:off x="1565" y="2704"/>
              <a:ext cx="181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6253" name="Text Box 109"/>
            <p:cNvSpPr txBox="1">
              <a:spLocks noChangeArrowheads="1"/>
            </p:cNvSpPr>
            <p:nvPr/>
          </p:nvSpPr>
          <p:spPr bwMode="auto">
            <a:xfrm>
              <a:off x="1519" y="2749"/>
              <a:ext cx="272" cy="1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>
                  <a:cs typeface="Times New Roman" pitchFamily="18" charset="0"/>
                </a:rPr>
                <a:t>K</a:t>
              </a:r>
            </a:p>
          </p:txBody>
        </p:sp>
        <p:sp>
          <p:nvSpPr>
            <p:cNvPr id="6254" name="Text Box 110"/>
            <p:cNvSpPr txBox="1">
              <a:spLocks noChangeArrowheads="1"/>
            </p:cNvSpPr>
            <p:nvPr/>
          </p:nvSpPr>
          <p:spPr bwMode="auto">
            <a:xfrm>
              <a:off x="884" y="2750"/>
              <a:ext cx="363" cy="1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 i="1" dirty="0" err="1">
                  <a:cs typeface="Times New Roman" pitchFamily="18" charset="0"/>
                </a:rPr>
                <a:t>E,r</a:t>
              </a:r>
              <a:endParaRPr kumimoji="1" lang="en-US" altLang="zh-CN" b="1" i="1" dirty="0">
                <a:cs typeface="Times New Roman" pitchFamily="18" charset="0"/>
              </a:endParaRPr>
            </a:p>
          </p:txBody>
        </p:sp>
      </p:grpSp>
      <p:sp>
        <p:nvSpPr>
          <p:cNvPr id="6255" name="Text Box 111"/>
          <p:cNvSpPr txBox="1">
            <a:spLocks noChangeArrowheads="1"/>
          </p:cNvSpPr>
          <p:nvPr/>
        </p:nvSpPr>
        <p:spPr bwMode="auto">
          <a:xfrm>
            <a:off x="7155942" y="4438090"/>
            <a:ext cx="3939051" cy="540847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96" tIns="54448" rIns="108896" bIns="54448">
            <a:spAutoFit/>
          </a:bodyPr>
          <a:lstStyle/>
          <a:p>
            <a:pPr algn="dist">
              <a:spcBef>
                <a:spcPct val="50000"/>
              </a:spcBef>
            </a:pPr>
            <a:r>
              <a:rPr kumimoji="1" lang="zh-CN" altLang="en-US" sz="2800" b="1" dirty="0">
                <a:ea typeface="黑体" pitchFamily="2" charset="-122"/>
                <a:cs typeface="Times New Roman" pitchFamily="18" charset="0"/>
              </a:rPr>
              <a:t>斜率</a:t>
            </a:r>
            <a:r>
              <a:rPr kumimoji="1" lang="en-US" altLang="zh-CN" sz="2800" b="1" i="1" dirty="0">
                <a:ea typeface="黑体" pitchFamily="2" charset="-122"/>
                <a:cs typeface="Times New Roman" pitchFamily="18" charset="0"/>
              </a:rPr>
              <a:t>k</a:t>
            </a:r>
            <a:r>
              <a:rPr kumimoji="1" lang="zh-CN" altLang="en-US" sz="2800" b="1" dirty="0">
                <a:ea typeface="黑体" pitchFamily="2" charset="-122"/>
                <a:cs typeface="Times New Roman" pitchFamily="18" charset="0"/>
              </a:rPr>
              <a:t>绝对值</a:t>
            </a:r>
            <a:r>
              <a:rPr kumimoji="1" lang="en-US" altLang="zh-CN" sz="2800" b="1" dirty="0">
                <a:ea typeface="黑体" pitchFamily="2" charset="-122"/>
                <a:cs typeface="Times New Roman" pitchFamily="18" charset="0"/>
              </a:rPr>
              <a:t>=</a:t>
            </a:r>
            <a:r>
              <a:rPr kumimoji="1" lang="en-US" altLang="zh-CN" sz="2800" b="1" i="1" dirty="0">
                <a:ea typeface="黑体" pitchFamily="2" charset="-122"/>
                <a:cs typeface="Times New Roman" pitchFamily="18" charset="0"/>
              </a:rPr>
              <a:t>r</a:t>
            </a:r>
          </a:p>
        </p:txBody>
      </p:sp>
      <p:sp>
        <p:nvSpPr>
          <p:cNvPr id="55" name="矩形 54"/>
          <p:cNvSpPr/>
          <p:nvPr/>
        </p:nvSpPr>
        <p:spPr>
          <a:xfrm>
            <a:off x="6759" y="0"/>
            <a:ext cx="3167091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实验数据处理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7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6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6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6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0" dur="1000" fill="hold"/>
                                        <p:tgtEl>
                                          <p:spTgt spid="62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42" dur="1000" fill="hold"/>
                                        <p:tgtEl>
                                          <p:spTgt spid="62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6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6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6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6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6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1000"/>
                                        <p:tgtEl>
                                          <p:spTgt spid="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2" dur="1000"/>
                                        <p:tgtEl>
                                          <p:spTgt spid="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1" grpId="0" animBg="1"/>
      <p:bldP spid="6194" grpId="0"/>
      <p:bldP spid="6195" grpId="0" animBg="1"/>
      <p:bldP spid="6196" grpId="0" animBg="1"/>
      <p:bldP spid="6197" grpId="0" animBg="1"/>
      <p:bldP spid="6200" grpId="0"/>
      <p:bldP spid="6200" grpId="1"/>
      <p:bldP spid="6201" grpId="0"/>
      <p:bldP spid="6201" grpId="1"/>
      <p:bldP spid="6211" grpId="0" animBg="1"/>
      <p:bldP spid="6213" grpId="0" animBg="1"/>
      <p:bldP spid="6215" grpId="0" animBg="1"/>
      <p:bldP spid="6216" grpId="0"/>
      <p:bldP spid="6217" grpId="0"/>
      <p:bldP spid="6224" grpId="0" animBg="1"/>
      <p:bldP spid="6225" grpId="0" animBg="1"/>
      <p:bldP spid="6227" grpId="0" animBg="1"/>
      <p:bldP spid="6228" grpId="0" animBg="1"/>
      <p:bldP spid="62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6" name="Group 4"/>
          <p:cNvGrpSpPr>
            <a:grpSpLocks/>
          </p:cNvGrpSpPr>
          <p:nvPr/>
        </p:nvGrpSpPr>
        <p:grpSpPr bwMode="auto">
          <a:xfrm>
            <a:off x="1754092" y="3605246"/>
            <a:ext cx="3265600" cy="2307627"/>
            <a:chOff x="340" y="981"/>
            <a:chExt cx="1406" cy="1179"/>
          </a:xfrm>
        </p:grpSpPr>
        <p:sp>
          <p:nvSpPr>
            <p:cNvPr id="8197" name="Rectangle 5"/>
            <p:cNvSpPr>
              <a:spLocks noChangeArrowheads="1"/>
            </p:cNvSpPr>
            <p:nvPr/>
          </p:nvSpPr>
          <p:spPr bwMode="auto">
            <a:xfrm>
              <a:off x="658" y="1153"/>
              <a:ext cx="363" cy="1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198" name="Line 6"/>
            <p:cNvSpPr>
              <a:spLocks noChangeShapeType="1"/>
            </p:cNvSpPr>
            <p:nvPr/>
          </p:nvSpPr>
          <p:spPr bwMode="auto">
            <a:xfrm>
              <a:off x="345" y="1223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199" name="Line 7"/>
            <p:cNvSpPr>
              <a:spLocks noChangeShapeType="1"/>
            </p:cNvSpPr>
            <p:nvPr/>
          </p:nvSpPr>
          <p:spPr bwMode="auto">
            <a:xfrm>
              <a:off x="1021" y="1218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grpSp>
          <p:nvGrpSpPr>
            <p:cNvPr id="8200" name="Group 8"/>
            <p:cNvGrpSpPr>
              <a:grpSpLocks/>
            </p:cNvGrpSpPr>
            <p:nvPr/>
          </p:nvGrpSpPr>
          <p:grpSpPr bwMode="auto">
            <a:xfrm>
              <a:off x="1338" y="1062"/>
              <a:ext cx="272" cy="287"/>
              <a:chOff x="2200" y="2825"/>
              <a:chExt cx="272" cy="287"/>
            </a:xfrm>
          </p:grpSpPr>
          <p:sp>
            <p:nvSpPr>
              <p:cNvPr id="8201" name="Oval 9"/>
              <p:cNvSpPr>
                <a:spLocks noChangeArrowheads="1"/>
              </p:cNvSpPr>
              <p:nvPr/>
            </p:nvSpPr>
            <p:spPr bwMode="auto">
              <a:xfrm>
                <a:off x="2200" y="2840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8202" name="Text Box 10"/>
              <p:cNvSpPr txBox="1">
                <a:spLocks noChangeArrowheads="1"/>
              </p:cNvSpPr>
              <p:nvPr/>
            </p:nvSpPr>
            <p:spPr bwMode="auto">
              <a:xfrm>
                <a:off x="2200" y="2825"/>
                <a:ext cx="272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dirty="0">
                    <a:cs typeface="Times New Roman" pitchFamily="18" charset="0"/>
                  </a:rPr>
                  <a:t>A</a:t>
                </a:r>
              </a:p>
            </p:txBody>
          </p:sp>
        </p:grpSp>
        <p:grpSp>
          <p:nvGrpSpPr>
            <p:cNvPr id="8203" name="Group 11"/>
            <p:cNvGrpSpPr>
              <a:grpSpLocks/>
            </p:cNvGrpSpPr>
            <p:nvPr/>
          </p:nvGrpSpPr>
          <p:grpSpPr bwMode="auto">
            <a:xfrm>
              <a:off x="521" y="1515"/>
              <a:ext cx="272" cy="272"/>
              <a:chOff x="1202" y="2341"/>
              <a:chExt cx="272" cy="272"/>
            </a:xfrm>
          </p:grpSpPr>
          <p:sp>
            <p:nvSpPr>
              <p:cNvPr id="8204" name="Oval 12"/>
              <p:cNvSpPr>
                <a:spLocks noChangeArrowheads="1"/>
              </p:cNvSpPr>
              <p:nvPr/>
            </p:nvSpPr>
            <p:spPr bwMode="auto">
              <a:xfrm>
                <a:off x="1202" y="2341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8205" name="Text Box 13"/>
              <p:cNvSpPr txBox="1">
                <a:spLocks noChangeArrowheads="1"/>
              </p:cNvSpPr>
              <p:nvPr/>
            </p:nvSpPr>
            <p:spPr bwMode="auto">
              <a:xfrm>
                <a:off x="1202" y="2346"/>
                <a:ext cx="272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b="1">
                    <a:cs typeface="Times New Roman" pitchFamily="18" charset="0"/>
                  </a:rPr>
                  <a:t>V</a:t>
                </a:r>
              </a:p>
            </p:txBody>
          </p:sp>
        </p:grpSp>
        <p:sp>
          <p:nvSpPr>
            <p:cNvPr id="8206" name="Line 14"/>
            <p:cNvSpPr>
              <a:spLocks noChangeShapeType="1"/>
            </p:cNvSpPr>
            <p:nvPr/>
          </p:nvSpPr>
          <p:spPr bwMode="auto">
            <a:xfrm flipV="1">
              <a:off x="793" y="1661"/>
              <a:ext cx="318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07" name="Line 15"/>
            <p:cNvSpPr>
              <a:spLocks noChangeShapeType="1"/>
            </p:cNvSpPr>
            <p:nvPr/>
          </p:nvSpPr>
          <p:spPr bwMode="auto">
            <a:xfrm>
              <a:off x="1610" y="1218"/>
              <a:ext cx="1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08" name="Line 16"/>
            <p:cNvSpPr>
              <a:spLocks noChangeShapeType="1"/>
            </p:cNvSpPr>
            <p:nvPr/>
          </p:nvSpPr>
          <p:spPr bwMode="auto">
            <a:xfrm>
              <a:off x="340" y="1218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09" name="Line 17"/>
            <p:cNvSpPr>
              <a:spLocks noChangeShapeType="1"/>
            </p:cNvSpPr>
            <p:nvPr/>
          </p:nvSpPr>
          <p:spPr bwMode="auto">
            <a:xfrm>
              <a:off x="1746" y="1214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0" name="Line 18"/>
            <p:cNvSpPr>
              <a:spLocks noChangeShapeType="1"/>
            </p:cNvSpPr>
            <p:nvPr/>
          </p:nvSpPr>
          <p:spPr bwMode="auto">
            <a:xfrm>
              <a:off x="522" y="981"/>
              <a:ext cx="0" cy="22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1" name="Line 19"/>
            <p:cNvSpPr>
              <a:spLocks noChangeShapeType="1"/>
            </p:cNvSpPr>
            <p:nvPr/>
          </p:nvSpPr>
          <p:spPr bwMode="auto">
            <a:xfrm>
              <a:off x="522" y="981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2" name="Line 20"/>
            <p:cNvSpPr>
              <a:spLocks noChangeShapeType="1"/>
            </p:cNvSpPr>
            <p:nvPr/>
          </p:nvSpPr>
          <p:spPr bwMode="auto">
            <a:xfrm>
              <a:off x="794" y="981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3" name="Line 21"/>
            <p:cNvSpPr>
              <a:spLocks noChangeShapeType="1"/>
            </p:cNvSpPr>
            <p:nvPr/>
          </p:nvSpPr>
          <p:spPr bwMode="auto">
            <a:xfrm>
              <a:off x="340" y="1969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4" name="Line 22"/>
            <p:cNvSpPr>
              <a:spLocks noChangeShapeType="1"/>
            </p:cNvSpPr>
            <p:nvPr/>
          </p:nvSpPr>
          <p:spPr bwMode="auto">
            <a:xfrm>
              <a:off x="1285" y="1979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5" name="Line 23"/>
            <p:cNvSpPr>
              <a:spLocks noChangeShapeType="1"/>
            </p:cNvSpPr>
            <p:nvPr/>
          </p:nvSpPr>
          <p:spPr bwMode="auto">
            <a:xfrm>
              <a:off x="864" y="1969"/>
              <a:ext cx="2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6" name="Line 24"/>
            <p:cNvSpPr>
              <a:spLocks noChangeShapeType="1"/>
            </p:cNvSpPr>
            <p:nvPr/>
          </p:nvSpPr>
          <p:spPr bwMode="auto">
            <a:xfrm>
              <a:off x="794" y="1838"/>
              <a:ext cx="0" cy="2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7" name="Line 25"/>
            <p:cNvSpPr>
              <a:spLocks noChangeShapeType="1"/>
            </p:cNvSpPr>
            <p:nvPr/>
          </p:nvSpPr>
          <p:spPr bwMode="auto">
            <a:xfrm>
              <a:off x="859" y="1924"/>
              <a:ext cx="0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8" name="Line 26"/>
            <p:cNvSpPr>
              <a:spLocks noChangeShapeType="1"/>
            </p:cNvSpPr>
            <p:nvPr/>
          </p:nvSpPr>
          <p:spPr bwMode="auto">
            <a:xfrm flipV="1">
              <a:off x="1157" y="1878"/>
              <a:ext cx="181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19" name="Text Box 27"/>
            <p:cNvSpPr txBox="1">
              <a:spLocks noChangeArrowheads="1"/>
            </p:cNvSpPr>
            <p:nvPr/>
          </p:nvSpPr>
          <p:spPr bwMode="auto">
            <a:xfrm>
              <a:off x="1111" y="1924"/>
              <a:ext cx="272" cy="2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>
                  <a:cs typeface="Times New Roman" pitchFamily="18" charset="0"/>
                </a:rPr>
                <a:t>K</a:t>
              </a:r>
            </a:p>
          </p:txBody>
        </p:sp>
        <p:sp>
          <p:nvSpPr>
            <p:cNvPr id="8220" name="Text Box 28"/>
            <p:cNvSpPr txBox="1">
              <a:spLocks noChangeArrowheads="1"/>
            </p:cNvSpPr>
            <p:nvPr/>
          </p:nvSpPr>
          <p:spPr bwMode="auto">
            <a:xfrm>
              <a:off x="476" y="1924"/>
              <a:ext cx="363" cy="2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 i="1" dirty="0" err="1">
                  <a:cs typeface="Times New Roman" pitchFamily="18" charset="0"/>
                </a:rPr>
                <a:t>E,r</a:t>
              </a:r>
              <a:endParaRPr kumimoji="1" lang="en-US" altLang="zh-CN" sz="2400" i="1" dirty="0">
                <a:cs typeface="Times New Roman" pitchFamily="18" charset="0"/>
              </a:endParaRPr>
            </a:p>
          </p:txBody>
        </p:sp>
        <p:sp>
          <p:nvSpPr>
            <p:cNvPr id="8221" name="Line 29"/>
            <p:cNvSpPr>
              <a:spLocks noChangeShapeType="1"/>
            </p:cNvSpPr>
            <p:nvPr/>
          </p:nvSpPr>
          <p:spPr bwMode="auto">
            <a:xfrm flipV="1">
              <a:off x="345" y="1661"/>
              <a:ext cx="181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22" name="Line 30"/>
            <p:cNvSpPr>
              <a:spLocks noChangeShapeType="1"/>
            </p:cNvSpPr>
            <p:nvPr/>
          </p:nvSpPr>
          <p:spPr bwMode="auto">
            <a:xfrm>
              <a:off x="1126" y="1207"/>
              <a:ext cx="0" cy="45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</p:grpSp>
      <p:grpSp>
        <p:nvGrpSpPr>
          <p:cNvPr id="8223" name="Group 31"/>
          <p:cNvGrpSpPr>
            <a:grpSpLocks/>
          </p:cNvGrpSpPr>
          <p:nvPr/>
        </p:nvGrpSpPr>
        <p:grpSpPr bwMode="auto">
          <a:xfrm>
            <a:off x="1776809" y="909515"/>
            <a:ext cx="3350311" cy="2335271"/>
            <a:chOff x="748" y="1807"/>
            <a:chExt cx="1406" cy="1195"/>
          </a:xfrm>
        </p:grpSpPr>
        <p:sp>
          <p:nvSpPr>
            <p:cNvPr id="8224" name="Rectangle 32"/>
            <p:cNvSpPr>
              <a:spLocks noChangeArrowheads="1"/>
            </p:cNvSpPr>
            <p:nvPr/>
          </p:nvSpPr>
          <p:spPr bwMode="auto">
            <a:xfrm>
              <a:off x="1066" y="1979"/>
              <a:ext cx="363" cy="1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25" name="Line 33"/>
            <p:cNvSpPr>
              <a:spLocks noChangeShapeType="1"/>
            </p:cNvSpPr>
            <p:nvPr/>
          </p:nvSpPr>
          <p:spPr bwMode="auto">
            <a:xfrm>
              <a:off x="753" y="2049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26" name="Line 34"/>
            <p:cNvSpPr>
              <a:spLocks noChangeShapeType="1"/>
            </p:cNvSpPr>
            <p:nvPr/>
          </p:nvSpPr>
          <p:spPr bwMode="auto">
            <a:xfrm>
              <a:off x="1429" y="2044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grpSp>
          <p:nvGrpSpPr>
            <p:cNvPr id="8227" name="Group 35"/>
            <p:cNvGrpSpPr>
              <a:grpSpLocks/>
            </p:cNvGrpSpPr>
            <p:nvPr/>
          </p:nvGrpSpPr>
          <p:grpSpPr bwMode="auto">
            <a:xfrm>
              <a:off x="1746" y="1888"/>
              <a:ext cx="272" cy="287"/>
              <a:chOff x="2200" y="2825"/>
              <a:chExt cx="272" cy="287"/>
            </a:xfrm>
          </p:grpSpPr>
          <p:sp>
            <p:nvSpPr>
              <p:cNvPr id="8228" name="Oval 36"/>
              <p:cNvSpPr>
                <a:spLocks noChangeArrowheads="1"/>
              </p:cNvSpPr>
              <p:nvPr/>
            </p:nvSpPr>
            <p:spPr bwMode="auto">
              <a:xfrm>
                <a:off x="2200" y="2840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8229" name="Text Box 37"/>
              <p:cNvSpPr txBox="1">
                <a:spLocks noChangeArrowheads="1"/>
              </p:cNvSpPr>
              <p:nvPr/>
            </p:nvSpPr>
            <p:spPr bwMode="auto">
              <a:xfrm>
                <a:off x="2200" y="2825"/>
                <a:ext cx="272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>
                    <a:cs typeface="Times New Roman" pitchFamily="18" charset="0"/>
                  </a:rPr>
                  <a:t>A</a:t>
                </a:r>
              </a:p>
            </p:txBody>
          </p:sp>
        </p:grpSp>
        <p:grpSp>
          <p:nvGrpSpPr>
            <p:cNvPr id="8230" name="Group 38"/>
            <p:cNvGrpSpPr>
              <a:grpSpLocks/>
            </p:cNvGrpSpPr>
            <p:nvPr/>
          </p:nvGrpSpPr>
          <p:grpSpPr bwMode="auto">
            <a:xfrm>
              <a:off x="1202" y="2341"/>
              <a:ext cx="272" cy="272"/>
              <a:chOff x="1202" y="2341"/>
              <a:chExt cx="272" cy="272"/>
            </a:xfrm>
          </p:grpSpPr>
          <p:sp>
            <p:nvSpPr>
              <p:cNvPr id="8231" name="Oval 39"/>
              <p:cNvSpPr>
                <a:spLocks noChangeArrowheads="1"/>
              </p:cNvSpPr>
              <p:nvPr/>
            </p:nvSpPr>
            <p:spPr bwMode="auto">
              <a:xfrm>
                <a:off x="1202" y="2341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8232" name="Text Box 40"/>
              <p:cNvSpPr txBox="1">
                <a:spLocks noChangeArrowheads="1"/>
              </p:cNvSpPr>
              <p:nvPr/>
            </p:nvSpPr>
            <p:spPr bwMode="auto">
              <a:xfrm>
                <a:off x="1202" y="2346"/>
                <a:ext cx="272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b="1">
                    <a:cs typeface="Times New Roman" pitchFamily="18" charset="0"/>
                  </a:rPr>
                  <a:t>V</a:t>
                </a:r>
              </a:p>
            </p:txBody>
          </p:sp>
        </p:grpSp>
        <p:sp>
          <p:nvSpPr>
            <p:cNvPr id="8233" name="Line 41"/>
            <p:cNvSpPr>
              <a:spLocks noChangeShapeType="1"/>
            </p:cNvSpPr>
            <p:nvPr/>
          </p:nvSpPr>
          <p:spPr bwMode="auto">
            <a:xfrm flipV="1">
              <a:off x="1474" y="2478"/>
              <a:ext cx="680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34" name="Line 42"/>
            <p:cNvSpPr>
              <a:spLocks noChangeShapeType="1"/>
            </p:cNvSpPr>
            <p:nvPr/>
          </p:nvSpPr>
          <p:spPr bwMode="auto">
            <a:xfrm>
              <a:off x="2018" y="2044"/>
              <a:ext cx="1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35" name="Line 43"/>
            <p:cNvSpPr>
              <a:spLocks noChangeShapeType="1"/>
            </p:cNvSpPr>
            <p:nvPr/>
          </p:nvSpPr>
          <p:spPr bwMode="auto">
            <a:xfrm flipV="1">
              <a:off x="748" y="2474"/>
              <a:ext cx="439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36" name="Line 44"/>
            <p:cNvSpPr>
              <a:spLocks noChangeShapeType="1"/>
            </p:cNvSpPr>
            <p:nvPr/>
          </p:nvSpPr>
          <p:spPr bwMode="auto">
            <a:xfrm>
              <a:off x="748" y="2044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37" name="Line 45"/>
            <p:cNvSpPr>
              <a:spLocks noChangeShapeType="1"/>
            </p:cNvSpPr>
            <p:nvPr/>
          </p:nvSpPr>
          <p:spPr bwMode="auto">
            <a:xfrm>
              <a:off x="2154" y="2040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38" name="Line 46"/>
            <p:cNvSpPr>
              <a:spLocks noChangeShapeType="1"/>
            </p:cNvSpPr>
            <p:nvPr/>
          </p:nvSpPr>
          <p:spPr bwMode="auto">
            <a:xfrm>
              <a:off x="930" y="1807"/>
              <a:ext cx="0" cy="22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39" name="Line 47"/>
            <p:cNvSpPr>
              <a:spLocks noChangeShapeType="1"/>
            </p:cNvSpPr>
            <p:nvPr/>
          </p:nvSpPr>
          <p:spPr bwMode="auto">
            <a:xfrm>
              <a:off x="930" y="1807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40" name="Line 48"/>
            <p:cNvSpPr>
              <a:spLocks noChangeShapeType="1"/>
            </p:cNvSpPr>
            <p:nvPr/>
          </p:nvSpPr>
          <p:spPr bwMode="auto">
            <a:xfrm>
              <a:off x="1202" y="180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41" name="Line 49"/>
            <p:cNvSpPr>
              <a:spLocks noChangeShapeType="1"/>
            </p:cNvSpPr>
            <p:nvPr/>
          </p:nvSpPr>
          <p:spPr bwMode="auto">
            <a:xfrm>
              <a:off x="748" y="279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42" name="Line 50"/>
            <p:cNvSpPr>
              <a:spLocks noChangeShapeType="1"/>
            </p:cNvSpPr>
            <p:nvPr/>
          </p:nvSpPr>
          <p:spPr bwMode="auto">
            <a:xfrm>
              <a:off x="1693" y="280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43" name="Line 51"/>
            <p:cNvSpPr>
              <a:spLocks noChangeShapeType="1"/>
            </p:cNvSpPr>
            <p:nvPr/>
          </p:nvSpPr>
          <p:spPr bwMode="auto">
            <a:xfrm>
              <a:off x="1272" y="2795"/>
              <a:ext cx="2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44" name="Line 52"/>
            <p:cNvSpPr>
              <a:spLocks noChangeShapeType="1"/>
            </p:cNvSpPr>
            <p:nvPr/>
          </p:nvSpPr>
          <p:spPr bwMode="auto">
            <a:xfrm>
              <a:off x="1202" y="2664"/>
              <a:ext cx="0" cy="2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45" name="Line 53"/>
            <p:cNvSpPr>
              <a:spLocks noChangeShapeType="1"/>
            </p:cNvSpPr>
            <p:nvPr/>
          </p:nvSpPr>
          <p:spPr bwMode="auto">
            <a:xfrm>
              <a:off x="1267" y="2750"/>
              <a:ext cx="0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46" name="Line 54"/>
            <p:cNvSpPr>
              <a:spLocks noChangeShapeType="1"/>
            </p:cNvSpPr>
            <p:nvPr/>
          </p:nvSpPr>
          <p:spPr bwMode="auto">
            <a:xfrm flipV="1">
              <a:off x="1565" y="2704"/>
              <a:ext cx="181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8247" name="Text Box 55"/>
            <p:cNvSpPr txBox="1">
              <a:spLocks noChangeArrowheads="1"/>
            </p:cNvSpPr>
            <p:nvPr/>
          </p:nvSpPr>
          <p:spPr bwMode="auto">
            <a:xfrm>
              <a:off x="1519" y="2749"/>
              <a:ext cx="272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>
                  <a:cs typeface="Times New Roman" pitchFamily="18" charset="0"/>
                </a:rPr>
                <a:t>K</a:t>
              </a:r>
            </a:p>
          </p:txBody>
        </p:sp>
        <p:sp>
          <p:nvSpPr>
            <p:cNvPr id="8248" name="Text Box 56"/>
            <p:cNvSpPr txBox="1">
              <a:spLocks noChangeArrowheads="1"/>
            </p:cNvSpPr>
            <p:nvPr/>
          </p:nvSpPr>
          <p:spPr bwMode="auto">
            <a:xfrm>
              <a:off x="884" y="2750"/>
              <a:ext cx="36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 i="1" dirty="0" err="1">
                  <a:cs typeface="Times New Roman" pitchFamily="18" charset="0"/>
                </a:rPr>
                <a:t>E,r</a:t>
              </a:r>
              <a:endParaRPr kumimoji="1" lang="en-US" altLang="zh-CN" b="1" i="1" dirty="0">
                <a:cs typeface="Times New Roman" pitchFamily="18" charset="0"/>
              </a:endParaRPr>
            </a:p>
          </p:txBody>
        </p:sp>
      </p:grpSp>
      <p:sp>
        <p:nvSpPr>
          <p:cNvPr id="61" name="矩形 60"/>
          <p:cNvSpPr/>
          <p:nvPr/>
        </p:nvSpPr>
        <p:spPr>
          <a:xfrm>
            <a:off x="6759" y="0"/>
            <a:ext cx="3367762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实验电路的比较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  <p:sp>
        <p:nvSpPr>
          <p:cNvPr id="2" name="云形标注 1"/>
          <p:cNvSpPr/>
          <p:nvPr/>
        </p:nvSpPr>
        <p:spPr bwMode="auto">
          <a:xfrm>
            <a:off x="6351190" y="1365586"/>
            <a:ext cx="4338495" cy="2397754"/>
          </a:xfrm>
          <a:prstGeom prst="cloudCallout">
            <a:avLst>
              <a:gd name="adj1" fmla="val -72112"/>
              <a:gd name="adj2" fmla="val 31730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ea typeface="黑体" pitchFamily="2" charset="-122"/>
                <a:cs typeface="Times New Roman" pitchFamily="18" charset="0"/>
              </a:rPr>
              <a:t>两个图有何区别？</a:t>
            </a:r>
            <a:r>
              <a:rPr lang="zh-CN" altLang="en-US" sz="2800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为什么实验不</a:t>
            </a:r>
            <a:r>
              <a:rPr lang="zh-CN" altLang="en-US" sz="2800" dirty="0" smtClean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使用电路</a:t>
            </a:r>
            <a:r>
              <a:rPr lang="en-US" altLang="zh-CN" sz="2800" dirty="0" smtClean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测量</a:t>
            </a:r>
            <a:r>
              <a:rPr lang="zh-CN" altLang="en-US" sz="2800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？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80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4" name="矩形标注 3"/>
          <p:cNvSpPr/>
          <p:nvPr/>
        </p:nvSpPr>
        <p:spPr bwMode="auto">
          <a:xfrm>
            <a:off x="6331612" y="4465517"/>
            <a:ext cx="4905545" cy="1786993"/>
          </a:xfrm>
          <a:prstGeom prst="wedgeRectCallout">
            <a:avLst>
              <a:gd name="adj1" fmla="val -70355"/>
              <a:gd name="adj2" fmla="val -73444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zh-CN" altLang="en-US" sz="2800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假设是理想电表，两个电路图是一样</a:t>
            </a:r>
            <a:r>
              <a:rPr lang="zh-CN" altLang="en-US" sz="2800" dirty="0" smtClean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的。</a:t>
            </a:r>
            <a:endParaRPr lang="en-US" altLang="zh-CN" sz="2800" dirty="0" smtClean="0">
              <a:solidFill>
                <a:srgbClr val="FF0000"/>
              </a:solidFill>
              <a:ea typeface="黑体" pitchFamily="2" charset="-122"/>
              <a:cs typeface="Times New Roman" pitchFamily="18" charset="0"/>
            </a:endParaRPr>
          </a:p>
          <a:p>
            <a:r>
              <a:rPr lang="zh-CN" altLang="en-US" sz="2800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对于内阻比较大的电源，</a:t>
            </a:r>
            <a:r>
              <a:rPr lang="zh-CN" altLang="en-US" sz="2800" dirty="0" smtClean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使用电路</a:t>
            </a:r>
            <a:r>
              <a:rPr lang="en-US" altLang="zh-CN" sz="2800" dirty="0" smtClean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2</a:t>
            </a:r>
            <a:endParaRPr lang="zh-CN" altLang="en-US" sz="2800" dirty="0">
              <a:solidFill>
                <a:srgbClr val="FF0000"/>
              </a:solidFill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3520" y="2015479"/>
            <a:ext cx="1125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Times New Roman" pitchFamily="18" charset="0"/>
              </a:rPr>
              <a:t>电路</a:t>
            </a:r>
            <a:r>
              <a:rPr lang="en-US" altLang="zh-CN" sz="2800" dirty="0" smtClean="0">
                <a:cs typeface="Times New Roman" pitchFamily="18" charset="0"/>
              </a:rPr>
              <a:t>1</a:t>
            </a:r>
            <a:endParaRPr lang="zh-CN" altLang="en-US" sz="2800" dirty="0">
              <a:cs typeface="Times New Roman" pitchFamily="18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03520" y="4491891"/>
            <a:ext cx="1125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cs typeface="Times New Roman" pitchFamily="18" charset="0"/>
              </a:rPr>
              <a:t>电路</a:t>
            </a:r>
            <a:r>
              <a:rPr lang="en-US" altLang="zh-CN" sz="2800" dirty="0" smtClean="0">
                <a:cs typeface="Times New Roman" pitchFamily="18" charset="0"/>
              </a:rPr>
              <a:t>2</a:t>
            </a:r>
            <a:endParaRPr lang="zh-CN" altLang="en-US" sz="28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0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  <p:bldP spid="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484376" y="221372"/>
            <a:ext cx="11228412" cy="69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800" i="0" dirty="0" smtClean="0"/>
              <a:t>1</a:t>
            </a:r>
            <a:r>
              <a:rPr lang="zh-CN" altLang="en-US" sz="3800" i="0" dirty="0" smtClean="0"/>
              <a:t>、</a:t>
            </a:r>
            <a:r>
              <a:rPr lang="zh-CN" altLang="en-US" sz="3800" i="0" dirty="0"/>
              <a:t>图象法：</a:t>
            </a:r>
          </a:p>
        </p:txBody>
      </p:sp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1234662" y="1548173"/>
            <a:ext cx="4604030" cy="2213487"/>
            <a:chOff x="0" y="0"/>
            <a:chExt cx="2174" cy="1394"/>
          </a:xfrm>
        </p:grpSpPr>
        <p:sp>
          <p:nvSpPr>
            <p:cNvPr id="1133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2026" cy="13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334" name="Line 6"/>
            <p:cNvSpPr>
              <a:spLocks noChangeShapeType="1"/>
            </p:cNvSpPr>
            <p:nvPr/>
          </p:nvSpPr>
          <p:spPr bwMode="auto">
            <a:xfrm>
              <a:off x="682" y="359"/>
              <a:ext cx="9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35" name="Line 7"/>
            <p:cNvSpPr>
              <a:spLocks noChangeShapeType="1"/>
            </p:cNvSpPr>
            <p:nvPr/>
          </p:nvSpPr>
          <p:spPr bwMode="auto">
            <a:xfrm>
              <a:off x="211" y="177"/>
              <a:ext cx="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36" name="Line 8"/>
            <p:cNvSpPr>
              <a:spLocks noChangeShapeType="1"/>
            </p:cNvSpPr>
            <p:nvPr/>
          </p:nvSpPr>
          <p:spPr bwMode="auto">
            <a:xfrm>
              <a:off x="219" y="1207"/>
              <a:ext cx="5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37" name="Line 9"/>
            <p:cNvSpPr>
              <a:spLocks noChangeShapeType="1"/>
            </p:cNvSpPr>
            <p:nvPr/>
          </p:nvSpPr>
          <p:spPr bwMode="auto">
            <a:xfrm>
              <a:off x="850" y="1207"/>
              <a:ext cx="22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38" name="Line 10"/>
            <p:cNvSpPr>
              <a:spLocks noChangeShapeType="1"/>
            </p:cNvSpPr>
            <p:nvPr/>
          </p:nvSpPr>
          <p:spPr bwMode="auto">
            <a:xfrm>
              <a:off x="1363" y="1207"/>
              <a:ext cx="25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39" name="Line 11"/>
            <p:cNvSpPr>
              <a:spLocks noChangeShapeType="1"/>
            </p:cNvSpPr>
            <p:nvPr/>
          </p:nvSpPr>
          <p:spPr bwMode="auto">
            <a:xfrm>
              <a:off x="219" y="181"/>
              <a:ext cx="0" cy="10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40" name="Line 12"/>
            <p:cNvSpPr>
              <a:spLocks noChangeShapeType="1"/>
            </p:cNvSpPr>
            <p:nvPr/>
          </p:nvSpPr>
          <p:spPr bwMode="auto">
            <a:xfrm>
              <a:off x="760" y="1116"/>
              <a:ext cx="0" cy="182"/>
            </a:xfrm>
            <a:prstGeom prst="line">
              <a:avLst/>
            </a:prstGeom>
            <a:noFill/>
            <a:ln w="9525">
              <a:solidFill>
                <a:srgbClr val="00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41" name="Line 13"/>
            <p:cNvSpPr>
              <a:spLocks noChangeShapeType="1"/>
            </p:cNvSpPr>
            <p:nvPr/>
          </p:nvSpPr>
          <p:spPr bwMode="auto">
            <a:xfrm>
              <a:off x="850" y="1162"/>
              <a:ext cx="0" cy="90"/>
            </a:xfrm>
            <a:prstGeom prst="line">
              <a:avLst/>
            </a:prstGeom>
            <a:noFill/>
            <a:ln w="76200">
              <a:solidFill>
                <a:srgbClr val="00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42" name="Oval 14"/>
            <p:cNvSpPr>
              <a:spLocks noChangeArrowheads="1"/>
            </p:cNvSpPr>
            <p:nvPr/>
          </p:nvSpPr>
          <p:spPr bwMode="auto">
            <a:xfrm>
              <a:off x="1077" y="1186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343" name="Oval 15"/>
            <p:cNvSpPr>
              <a:spLocks noChangeArrowheads="1"/>
            </p:cNvSpPr>
            <p:nvPr/>
          </p:nvSpPr>
          <p:spPr bwMode="auto">
            <a:xfrm>
              <a:off x="1321" y="1186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344" name="Line 16"/>
            <p:cNvSpPr>
              <a:spLocks noChangeShapeType="1"/>
            </p:cNvSpPr>
            <p:nvPr/>
          </p:nvSpPr>
          <p:spPr bwMode="auto">
            <a:xfrm>
              <a:off x="1622" y="358"/>
              <a:ext cx="0" cy="8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45" name="Line 17"/>
            <p:cNvSpPr>
              <a:spLocks noChangeShapeType="1"/>
            </p:cNvSpPr>
            <p:nvPr/>
          </p:nvSpPr>
          <p:spPr bwMode="auto">
            <a:xfrm flipV="1">
              <a:off x="1111" y="1179"/>
              <a:ext cx="260" cy="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1346" name="Group 18"/>
            <p:cNvGrpSpPr>
              <a:grpSpLocks/>
            </p:cNvGrpSpPr>
            <p:nvPr/>
          </p:nvGrpSpPr>
          <p:grpSpPr bwMode="auto">
            <a:xfrm>
              <a:off x="422" y="27"/>
              <a:ext cx="392" cy="373"/>
              <a:chOff x="0" y="0"/>
              <a:chExt cx="392" cy="373"/>
            </a:xfrm>
          </p:grpSpPr>
          <p:sp>
            <p:nvSpPr>
              <p:cNvPr id="11355" name="Text Box 19"/>
              <p:cNvSpPr txBox="1">
                <a:spLocks noChangeArrowheads="1"/>
              </p:cNvSpPr>
              <p:nvPr/>
            </p:nvSpPr>
            <p:spPr bwMode="auto">
              <a:xfrm>
                <a:off x="75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cs typeface="Times New Roman" pitchFamily="18" charset="0"/>
                  </a:rPr>
                  <a:t>R</a:t>
                </a:r>
                <a:endParaRPr lang="en-US" altLang="zh-CN" sz="1400" i="0">
                  <a:cs typeface="Times New Roman" pitchFamily="18" charset="0"/>
                </a:endParaRPr>
              </a:p>
            </p:txBody>
          </p:sp>
          <p:sp>
            <p:nvSpPr>
              <p:cNvPr id="11356" name="Rectangle 20"/>
              <p:cNvSpPr>
                <a:spLocks noChangeArrowheads="1"/>
              </p:cNvSpPr>
              <p:nvPr/>
            </p:nvSpPr>
            <p:spPr bwMode="auto">
              <a:xfrm>
                <a:off x="0" y="292"/>
                <a:ext cx="268" cy="8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1357" name="Line 21"/>
              <p:cNvSpPr>
                <a:spLocks noChangeShapeType="1"/>
              </p:cNvSpPr>
              <p:nvPr/>
            </p:nvSpPr>
            <p:spPr bwMode="auto">
              <a:xfrm>
                <a:off x="89" y="146"/>
                <a:ext cx="8" cy="1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11347" name="Line 22"/>
            <p:cNvSpPr>
              <a:spLocks noChangeShapeType="1"/>
            </p:cNvSpPr>
            <p:nvPr/>
          </p:nvSpPr>
          <p:spPr bwMode="auto">
            <a:xfrm>
              <a:off x="228" y="789"/>
              <a:ext cx="13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1348" name="Group 23"/>
            <p:cNvGrpSpPr>
              <a:grpSpLocks/>
            </p:cNvGrpSpPr>
            <p:nvPr/>
          </p:nvGrpSpPr>
          <p:grpSpPr bwMode="auto">
            <a:xfrm>
              <a:off x="777" y="655"/>
              <a:ext cx="318" cy="288"/>
              <a:chOff x="0" y="0"/>
              <a:chExt cx="318" cy="288"/>
            </a:xfrm>
          </p:grpSpPr>
          <p:sp>
            <p:nvSpPr>
              <p:cNvPr id="11353" name="Oval 24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1354" name="Text Box 25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V</a:t>
                </a:r>
              </a:p>
            </p:txBody>
          </p:sp>
        </p:grpSp>
        <p:grpSp>
          <p:nvGrpSpPr>
            <p:cNvPr id="11349" name="Group 26"/>
            <p:cNvGrpSpPr>
              <a:grpSpLocks/>
            </p:cNvGrpSpPr>
            <p:nvPr/>
          </p:nvGrpSpPr>
          <p:grpSpPr bwMode="auto">
            <a:xfrm>
              <a:off x="1062" y="215"/>
              <a:ext cx="318" cy="288"/>
              <a:chOff x="0" y="0"/>
              <a:chExt cx="318" cy="288"/>
            </a:xfrm>
          </p:grpSpPr>
          <p:sp>
            <p:nvSpPr>
              <p:cNvPr id="11351" name="Oval 27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1352" name="Text Box 28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A</a:t>
                </a:r>
              </a:p>
            </p:txBody>
          </p:sp>
        </p:grpSp>
        <p:sp>
          <p:nvSpPr>
            <p:cNvPr id="11350" name="Text Box 29"/>
            <p:cNvSpPr txBox="1">
              <a:spLocks noChangeArrowheads="1"/>
            </p:cNvSpPr>
            <p:nvPr/>
          </p:nvSpPr>
          <p:spPr bwMode="auto">
            <a:xfrm>
              <a:off x="1744" y="1097"/>
              <a:ext cx="4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 i="0"/>
                <a:t>甲</a:t>
              </a:r>
            </a:p>
          </p:txBody>
        </p:sp>
      </p:grpSp>
      <p:grpSp>
        <p:nvGrpSpPr>
          <p:cNvPr id="17438" name="Group 30"/>
          <p:cNvGrpSpPr>
            <a:grpSpLocks/>
          </p:cNvGrpSpPr>
          <p:nvPr/>
        </p:nvGrpSpPr>
        <p:grpSpPr bwMode="auto">
          <a:xfrm>
            <a:off x="6632853" y="1260769"/>
            <a:ext cx="4659092" cy="2213487"/>
            <a:chOff x="0" y="0"/>
            <a:chExt cx="2200" cy="1394"/>
          </a:xfrm>
        </p:grpSpPr>
        <p:sp>
          <p:nvSpPr>
            <p:cNvPr id="11308" name="Rectangle 31"/>
            <p:cNvSpPr>
              <a:spLocks noChangeArrowheads="1"/>
            </p:cNvSpPr>
            <p:nvPr/>
          </p:nvSpPr>
          <p:spPr bwMode="auto">
            <a:xfrm>
              <a:off x="0" y="0"/>
              <a:ext cx="2050" cy="13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309" name="Line 32"/>
            <p:cNvSpPr>
              <a:spLocks noChangeShapeType="1"/>
            </p:cNvSpPr>
            <p:nvPr/>
          </p:nvSpPr>
          <p:spPr bwMode="auto">
            <a:xfrm>
              <a:off x="675" y="351"/>
              <a:ext cx="9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10" name="Line 33"/>
            <p:cNvSpPr>
              <a:spLocks noChangeShapeType="1"/>
            </p:cNvSpPr>
            <p:nvPr/>
          </p:nvSpPr>
          <p:spPr bwMode="auto">
            <a:xfrm>
              <a:off x="204" y="169"/>
              <a:ext cx="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11" name="Line 34"/>
            <p:cNvSpPr>
              <a:spLocks noChangeShapeType="1"/>
            </p:cNvSpPr>
            <p:nvPr/>
          </p:nvSpPr>
          <p:spPr bwMode="auto">
            <a:xfrm>
              <a:off x="212" y="1199"/>
              <a:ext cx="5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12" name="Line 35"/>
            <p:cNvSpPr>
              <a:spLocks noChangeShapeType="1"/>
            </p:cNvSpPr>
            <p:nvPr/>
          </p:nvSpPr>
          <p:spPr bwMode="auto">
            <a:xfrm>
              <a:off x="843" y="1199"/>
              <a:ext cx="22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13" name="Line 36"/>
            <p:cNvSpPr>
              <a:spLocks noChangeShapeType="1"/>
            </p:cNvSpPr>
            <p:nvPr/>
          </p:nvSpPr>
          <p:spPr bwMode="auto">
            <a:xfrm>
              <a:off x="1356" y="1199"/>
              <a:ext cx="25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14" name="Line 37"/>
            <p:cNvSpPr>
              <a:spLocks noChangeShapeType="1"/>
            </p:cNvSpPr>
            <p:nvPr/>
          </p:nvSpPr>
          <p:spPr bwMode="auto">
            <a:xfrm>
              <a:off x="212" y="173"/>
              <a:ext cx="0" cy="10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15" name="Line 38"/>
            <p:cNvSpPr>
              <a:spLocks noChangeShapeType="1"/>
            </p:cNvSpPr>
            <p:nvPr/>
          </p:nvSpPr>
          <p:spPr bwMode="auto">
            <a:xfrm>
              <a:off x="753" y="1108"/>
              <a:ext cx="0" cy="182"/>
            </a:xfrm>
            <a:prstGeom prst="line">
              <a:avLst/>
            </a:prstGeom>
            <a:noFill/>
            <a:ln w="9525">
              <a:solidFill>
                <a:srgbClr val="00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16" name="Line 39"/>
            <p:cNvSpPr>
              <a:spLocks noChangeShapeType="1"/>
            </p:cNvSpPr>
            <p:nvPr/>
          </p:nvSpPr>
          <p:spPr bwMode="auto">
            <a:xfrm>
              <a:off x="843" y="1154"/>
              <a:ext cx="0" cy="90"/>
            </a:xfrm>
            <a:prstGeom prst="line">
              <a:avLst/>
            </a:prstGeom>
            <a:noFill/>
            <a:ln w="76200">
              <a:solidFill>
                <a:srgbClr val="00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17" name="Oval 40"/>
            <p:cNvSpPr>
              <a:spLocks noChangeArrowheads="1"/>
            </p:cNvSpPr>
            <p:nvPr/>
          </p:nvSpPr>
          <p:spPr bwMode="auto">
            <a:xfrm>
              <a:off x="1070" y="1178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318" name="Oval 41"/>
            <p:cNvSpPr>
              <a:spLocks noChangeArrowheads="1"/>
            </p:cNvSpPr>
            <p:nvPr/>
          </p:nvSpPr>
          <p:spPr bwMode="auto">
            <a:xfrm>
              <a:off x="1314" y="1178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319" name="Line 42"/>
            <p:cNvSpPr>
              <a:spLocks noChangeShapeType="1"/>
            </p:cNvSpPr>
            <p:nvPr/>
          </p:nvSpPr>
          <p:spPr bwMode="auto">
            <a:xfrm>
              <a:off x="1615" y="350"/>
              <a:ext cx="0" cy="8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320" name="Line 43"/>
            <p:cNvSpPr>
              <a:spLocks noChangeShapeType="1"/>
            </p:cNvSpPr>
            <p:nvPr/>
          </p:nvSpPr>
          <p:spPr bwMode="auto">
            <a:xfrm flipV="1">
              <a:off x="1104" y="1171"/>
              <a:ext cx="260" cy="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1321" name="Group 44"/>
            <p:cNvGrpSpPr>
              <a:grpSpLocks/>
            </p:cNvGrpSpPr>
            <p:nvPr/>
          </p:nvGrpSpPr>
          <p:grpSpPr bwMode="auto">
            <a:xfrm>
              <a:off x="415" y="19"/>
              <a:ext cx="392" cy="373"/>
              <a:chOff x="0" y="0"/>
              <a:chExt cx="392" cy="373"/>
            </a:xfrm>
          </p:grpSpPr>
          <p:sp>
            <p:nvSpPr>
              <p:cNvPr id="11330" name="Text Box 45"/>
              <p:cNvSpPr txBox="1">
                <a:spLocks noChangeArrowheads="1"/>
              </p:cNvSpPr>
              <p:nvPr/>
            </p:nvSpPr>
            <p:spPr bwMode="auto">
              <a:xfrm>
                <a:off x="75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cs typeface="Times New Roman" pitchFamily="18" charset="0"/>
                  </a:rPr>
                  <a:t>R</a:t>
                </a:r>
                <a:endParaRPr lang="en-US" altLang="zh-CN" sz="1400" i="0">
                  <a:cs typeface="Times New Roman" pitchFamily="18" charset="0"/>
                </a:endParaRPr>
              </a:p>
            </p:txBody>
          </p:sp>
          <p:sp>
            <p:nvSpPr>
              <p:cNvPr id="11331" name="Rectangle 46"/>
              <p:cNvSpPr>
                <a:spLocks noChangeArrowheads="1"/>
              </p:cNvSpPr>
              <p:nvPr/>
            </p:nvSpPr>
            <p:spPr bwMode="auto">
              <a:xfrm>
                <a:off x="0" y="292"/>
                <a:ext cx="268" cy="8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1332" name="Line 47"/>
              <p:cNvSpPr>
                <a:spLocks noChangeShapeType="1"/>
              </p:cNvSpPr>
              <p:nvPr/>
            </p:nvSpPr>
            <p:spPr bwMode="auto">
              <a:xfrm>
                <a:off x="89" y="146"/>
                <a:ext cx="8" cy="1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11322" name="Line 48"/>
            <p:cNvSpPr>
              <a:spLocks noChangeShapeType="1"/>
            </p:cNvSpPr>
            <p:nvPr/>
          </p:nvSpPr>
          <p:spPr bwMode="auto">
            <a:xfrm>
              <a:off x="222" y="660"/>
              <a:ext cx="13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1323" name="Group 49"/>
            <p:cNvGrpSpPr>
              <a:grpSpLocks/>
            </p:cNvGrpSpPr>
            <p:nvPr/>
          </p:nvGrpSpPr>
          <p:grpSpPr bwMode="auto">
            <a:xfrm>
              <a:off x="819" y="509"/>
              <a:ext cx="318" cy="288"/>
              <a:chOff x="0" y="0"/>
              <a:chExt cx="318" cy="288"/>
            </a:xfrm>
          </p:grpSpPr>
          <p:sp>
            <p:nvSpPr>
              <p:cNvPr id="11328" name="Oval 50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1329" name="Text Box 51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V</a:t>
                </a:r>
              </a:p>
            </p:txBody>
          </p:sp>
        </p:grpSp>
        <p:grpSp>
          <p:nvGrpSpPr>
            <p:cNvPr id="11324" name="Group 52"/>
            <p:cNvGrpSpPr>
              <a:grpSpLocks/>
            </p:cNvGrpSpPr>
            <p:nvPr/>
          </p:nvGrpSpPr>
          <p:grpSpPr bwMode="auto">
            <a:xfrm>
              <a:off x="1477" y="783"/>
              <a:ext cx="318" cy="288"/>
              <a:chOff x="0" y="0"/>
              <a:chExt cx="318" cy="288"/>
            </a:xfrm>
          </p:grpSpPr>
          <p:sp>
            <p:nvSpPr>
              <p:cNvPr id="11326" name="Oval 53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1327" name="Text Box 54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A</a:t>
                </a:r>
              </a:p>
            </p:txBody>
          </p:sp>
        </p:grpSp>
        <p:sp>
          <p:nvSpPr>
            <p:cNvPr id="11325" name="Text Box 55"/>
            <p:cNvSpPr txBox="1">
              <a:spLocks noChangeArrowheads="1"/>
            </p:cNvSpPr>
            <p:nvPr/>
          </p:nvSpPr>
          <p:spPr bwMode="auto">
            <a:xfrm>
              <a:off x="1770" y="1096"/>
              <a:ext cx="4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 i="0"/>
                <a:t>乙</a:t>
              </a:r>
            </a:p>
          </p:txBody>
        </p:sp>
      </p:grpSp>
      <p:sp>
        <p:nvSpPr>
          <p:cNvPr id="11270" name="Line 56"/>
          <p:cNvSpPr>
            <a:spLocks noChangeShapeType="1"/>
          </p:cNvSpPr>
          <p:nvPr/>
        </p:nvSpPr>
        <p:spPr bwMode="auto">
          <a:xfrm>
            <a:off x="1853050" y="4657216"/>
            <a:ext cx="2482025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883" tIns="54442" rIns="108883" bIns="54442"/>
          <a:lstStyle/>
          <a:p>
            <a:endParaRPr lang="zh-CN" altLang="en-US"/>
          </a:p>
        </p:txBody>
      </p:sp>
      <p:grpSp>
        <p:nvGrpSpPr>
          <p:cNvPr id="17465" name="Group 57"/>
          <p:cNvGrpSpPr>
            <a:grpSpLocks/>
          </p:cNvGrpSpPr>
          <p:nvPr/>
        </p:nvGrpSpPr>
        <p:grpSpPr bwMode="auto">
          <a:xfrm>
            <a:off x="1109712" y="3546782"/>
            <a:ext cx="5105941" cy="2478661"/>
            <a:chOff x="0" y="0"/>
            <a:chExt cx="2411" cy="1561"/>
          </a:xfrm>
        </p:grpSpPr>
        <p:sp>
          <p:nvSpPr>
            <p:cNvPr id="11301" name="Text Box 58"/>
            <p:cNvSpPr txBox="1">
              <a:spLocks noChangeArrowheads="1"/>
            </p:cNvSpPr>
            <p:nvPr/>
          </p:nvSpPr>
          <p:spPr bwMode="auto">
            <a:xfrm>
              <a:off x="1727" y="1194"/>
              <a:ext cx="684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/>
                <a:t>I</a:t>
              </a:r>
              <a:r>
                <a:rPr lang="en-US" altLang="zh-CN" b="1" i="0"/>
                <a:t>/A</a:t>
              </a:r>
            </a:p>
          </p:txBody>
        </p:sp>
        <p:sp>
          <p:nvSpPr>
            <p:cNvPr id="11302" name="Line 59"/>
            <p:cNvSpPr>
              <a:spLocks noChangeShapeType="1"/>
            </p:cNvSpPr>
            <p:nvPr/>
          </p:nvSpPr>
          <p:spPr bwMode="auto">
            <a:xfrm flipV="1">
              <a:off x="359" y="91"/>
              <a:ext cx="0" cy="110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3" name="Line 60"/>
            <p:cNvSpPr>
              <a:spLocks noChangeShapeType="1"/>
            </p:cNvSpPr>
            <p:nvPr/>
          </p:nvSpPr>
          <p:spPr bwMode="auto">
            <a:xfrm>
              <a:off x="359" y="1194"/>
              <a:ext cx="156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4" name="Line 61"/>
            <p:cNvSpPr>
              <a:spLocks noChangeShapeType="1"/>
            </p:cNvSpPr>
            <p:nvPr/>
          </p:nvSpPr>
          <p:spPr bwMode="auto">
            <a:xfrm>
              <a:off x="368" y="398"/>
              <a:ext cx="1132" cy="780"/>
            </a:xfrm>
            <a:prstGeom prst="line">
              <a:avLst/>
            </a:prstGeom>
            <a:noFill/>
            <a:ln w="28575">
              <a:solidFill>
                <a:srgbClr val="00FF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5" name="Text Box 62"/>
            <p:cNvSpPr txBox="1">
              <a:spLocks noChangeArrowheads="1"/>
            </p:cNvSpPr>
            <p:nvPr/>
          </p:nvSpPr>
          <p:spPr bwMode="auto">
            <a:xfrm>
              <a:off x="0" y="192"/>
              <a:ext cx="343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>
                  <a:solidFill>
                    <a:srgbClr val="00FF99"/>
                  </a:solidFill>
                </a:rPr>
                <a:t>E</a:t>
              </a:r>
              <a:r>
                <a:rPr lang="zh-CN" altLang="en-US" sz="1400" i="0">
                  <a:solidFill>
                    <a:srgbClr val="00FF99"/>
                  </a:solidFill>
                </a:rPr>
                <a:t>真</a:t>
              </a:r>
              <a:endParaRPr lang="zh-CN" altLang="en-US" sz="1400">
                <a:solidFill>
                  <a:srgbClr val="00FF99"/>
                </a:solidFill>
              </a:endParaRPr>
            </a:p>
          </p:txBody>
        </p:sp>
        <p:sp>
          <p:nvSpPr>
            <p:cNvPr id="11306" name="Text Box 63"/>
            <p:cNvSpPr txBox="1">
              <a:spLocks noChangeArrowheads="1"/>
            </p:cNvSpPr>
            <p:nvPr/>
          </p:nvSpPr>
          <p:spPr bwMode="auto">
            <a:xfrm>
              <a:off x="359" y="0"/>
              <a:ext cx="782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/>
                <a:t>U</a:t>
              </a:r>
              <a:r>
                <a:rPr lang="en-US" altLang="zh-CN" b="1" i="0"/>
                <a:t>/V</a:t>
              </a:r>
            </a:p>
          </p:txBody>
        </p:sp>
        <p:sp>
          <p:nvSpPr>
            <p:cNvPr id="11307" name="Text Box 64"/>
            <p:cNvSpPr txBox="1">
              <a:spLocks noChangeArrowheads="1"/>
            </p:cNvSpPr>
            <p:nvPr/>
          </p:nvSpPr>
          <p:spPr bwMode="auto">
            <a:xfrm>
              <a:off x="1433" y="1194"/>
              <a:ext cx="488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/>
                <a:t>I</a:t>
              </a:r>
              <a:r>
                <a:rPr lang="zh-CN" altLang="en-US" b="1" i="0" baseline="-25000"/>
                <a:t>短</a:t>
              </a:r>
              <a:endParaRPr lang="zh-CN" altLang="en-US" b="1" i="0"/>
            </a:p>
          </p:txBody>
        </p:sp>
      </p:grpSp>
      <p:grpSp>
        <p:nvGrpSpPr>
          <p:cNvPr id="17473" name="Group 65"/>
          <p:cNvGrpSpPr>
            <a:grpSpLocks/>
          </p:cNvGrpSpPr>
          <p:nvPr/>
        </p:nvGrpSpPr>
        <p:grpSpPr bwMode="auto">
          <a:xfrm>
            <a:off x="1124537" y="4234327"/>
            <a:ext cx="3168183" cy="1224246"/>
            <a:chOff x="0" y="0"/>
            <a:chExt cx="1496" cy="771"/>
          </a:xfrm>
        </p:grpSpPr>
        <p:sp>
          <p:nvSpPr>
            <p:cNvPr id="11299" name="Text Box 66"/>
            <p:cNvSpPr txBox="1">
              <a:spLocks noChangeArrowheads="1"/>
            </p:cNvSpPr>
            <p:nvPr/>
          </p:nvSpPr>
          <p:spPr bwMode="auto">
            <a:xfrm>
              <a:off x="0" y="0"/>
              <a:ext cx="400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>
                  <a:solidFill>
                    <a:srgbClr val="FF0066"/>
                  </a:solidFill>
                </a:rPr>
                <a:t>E</a:t>
              </a:r>
              <a:r>
                <a:rPr lang="zh-CN" altLang="en-US" sz="1200" i="0">
                  <a:solidFill>
                    <a:srgbClr val="FF0066"/>
                  </a:solidFill>
                </a:rPr>
                <a:t>测</a:t>
              </a:r>
            </a:p>
          </p:txBody>
        </p:sp>
        <p:sp>
          <p:nvSpPr>
            <p:cNvPr id="11300" name="Line 67"/>
            <p:cNvSpPr>
              <a:spLocks noChangeShapeType="1"/>
            </p:cNvSpPr>
            <p:nvPr/>
          </p:nvSpPr>
          <p:spPr bwMode="auto">
            <a:xfrm flipH="1" flipV="1">
              <a:off x="352" y="171"/>
              <a:ext cx="1144" cy="600"/>
            </a:xfrm>
            <a:prstGeom prst="line">
              <a:avLst/>
            </a:prstGeom>
            <a:noFill/>
            <a:ln w="28575">
              <a:solidFill>
                <a:srgbClr val="FF00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17476" name="Group 68"/>
          <p:cNvGrpSpPr>
            <a:grpSpLocks/>
          </p:cNvGrpSpPr>
          <p:nvPr/>
        </p:nvGrpSpPr>
        <p:grpSpPr bwMode="auto">
          <a:xfrm>
            <a:off x="1197601" y="4657216"/>
            <a:ext cx="2429082" cy="1224245"/>
            <a:chOff x="0" y="0"/>
            <a:chExt cx="1147" cy="771"/>
          </a:xfrm>
        </p:grpSpPr>
        <p:sp>
          <p:nvSpPr>
            <p:cNvPr id="11294" name="Line 69"/>
            <p:cNvSpPr>
              <a:spLocks noChangeShapeType="1"/>
            </p:cNvSpPr>
            <p:nvPr/>
          </p:nvSpPr>
          <p:spPr bwMode="auto">
            <a:xfrm>
              <a:off x="327" y="75"/>
              <a:ext cx="5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95" name="Text Box 70"/>
            <p:cNvSpPr txBox="1">
              <a:spLocks noChangeArrowheads="1"/>
            </p:cNvSpPr>
            <p:nvPr/>
          </p:nvSpPr>
          <p:spPr bwMode="auto">
            <a:xfrm>
              <a:off x="0" y="0"/>
              <a:ext cx="400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 dirty="0"/>
                <a:t>U</a:t>
              </a:r>
              <a:endParaRPr lang="zh-CN" altLang="en-US" sz="1200" i="0" dirty="0"/>
            </a:p>
          </p:txBody>
        </p:sp>
        <p:sp>
          <p:nvSpPr>
            <p:cNvPr id="11296" name="Text Box 71"/>
            <p:cNvSpPr txBox="1">
              <a:spLocks noChangeArrowheads="1"/>
            </p:cNvSpPr>
            <p:nvPr/>
          </p:nvSpPr>
          <p:spPr bwMode="auto">
            <a:xfrm>
              <a:off x="861" y="495"/>
              <a:ext cx="286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 dirty="0" smtClean="0">
                  <a:solidFill>
                    <a:srgbClr val="00FF99"/>
                  </a:solidFill>
                </a:rPr>
                <a:t>I</a:t>
              </a:r>
              <a:r>
                <a:rPr lang="zh-CN" altLang="en-US" b="1" baseline="-25000" dirty="0" smtClean="0">
                  <a:solidFill>
                    <a:srgbClr val="00FF99"/>
                  </a:solidFill>
                </a:rPr>
                <a:t>真</a:t>
              </a:r>
              <a:endParaRPr lang="zh-CN" altLang="en-US" sz="1200" i="0" baseline="-25000" dirty="0">
                <a:solidFill>
                  <a:srgbClr val="00FF99"/>
                </a:solidFill>
              </a:endParaRPr>
            </a:p>
          </p:txBody>
        </p:sp>
        <p:sp>
          <p:nvSpPr>
            <p:cNvPr id="11297" name="Line 72"/>
            <p:cNvSpPr>
              <a:spLocks noChangeShapeType="1"/>
            </p:cNvSpPr>
            <p:nvPr/>
          </p:nvSpPr>
          <p:spPr bwMode="auto">
            <a:xfrm>
              <a:off x="919" y="75"/>
              <a:ext cx="0" cy="42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98" name="Oval 73"/>
            <p:cNvSpPr>
              <a:spLocks noChangeArrowheads="1"/>
            </p:cNvSpPr>
            <p:nvPr/>
          </p:nvSpPr>
          <p:spPr bwMode="auto">
            <a:xfrm>
              <a:off x="887" y="66"/>
              <a:ext cx="56" cy="5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17482" name="Group 74"/>
          <p:cNvGrpSpPr>
            <a:grpSpLocks/>
          </p:cNvGrpSpPr>
          <p:nvPr/>
        </p:nvGrpSpPr>
        <p:grpSpPr bwMode="auto">
          <a:xfrm>
            <a:off x="2415386" y="4754077"/>
            <a:ext cx="707335" cy="1119447"/>
            <a:chOff x="0" y="0"/>
            <a:chExt cx="334" cy="705"/>
          </a:xfrm>
        </p:grpSpPr>
        <p:grpSp>
          <p:nvGrpSpPr>
            <p:cNvPr id="11290" name="Group 75"/>
            <p:cNvGrpSpPr>
              <a:grpSpLocks/>
            </p:cNvGrpSpPr>
            <p:nvPr/>
          </p:nvGrpSpPr>
          <p:grpSpPr bwMode="auto">
            <a:xfrm>
              <a:off x="0" y="23"/>
              <a:ext cx="334" cy="682"/>
              <a:chOff x="0" y="0"/>
              <a:chExt cx="334" cy="682"/>
            </a:xfrm>
          </p:grpSpPr>
          <p:sp>
            <p:nvSpPr>
              <p:cNvPr id="11292" name="Text Box 76"/>
              <p:cNvSpPr txBox="1">
                <a:spLocks noChangeArrowheads="1"/>
              </p:cNvSpPr>
              <p:nvPr/>
            </p:nvSpPr>
            <p:spPr bwMode="auto">
              <a:xfrm>
                <a:off x="0" y="406"/>
                <a:ext cx="334" cy="2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algn="just"/>
                <a:r>
                  <a:rPr lang="en-US" altLang="zh-CN" b="1">
                    <a:solidFill>
                      <a:srgbClr val="FF0066"/>
                    </a:solidFill>
                  </a:rPr>
                  <a:t>I</a:t>
                </a:r>
                <a:r>
                  <a:rPr lang="zh-CN" altLang="en-US" sz="1200" i="0">
                    <a:solidFill>
                      <a:srgbClr val="FF0066"/>
                    </a:solidFill>
                  </a:rPr>
                  <a:t>测</a:t>
                </a:r>
                <a:endParaRPr lang="zh-CN" altLang="en-US" sz="500" i="0">
                  <a:solidFill>
                    <a:srgbClr val="FF0066"/>
                  </a:solidFill>
                </a:endParaRPr>
              </a:p>
            </p:txBody>
          </p:sp>
          <p:sp>
            <p:nvSpPr>
              <p:cNvPr id="11293" name="Line 77"/>
              <p:cNvSpPr>
                <a:spLocks noChangeShapeType="1"/>
              </p:cNvSpPr>
              <p:nvPr/>
            </p:nvSpPr>
            <p:spPr bwMode="auto">
              <a:xfrm>
                <a:off x="100" y="0"/>
                <a:ext cx="0" cy="42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11291" name="Oval 78"/>
            <p:cNvSpPr>
              <a:spLocks noChangeArrowheads="1"/>
            </p:cNvSpPr>
            <p:nvPr/>
          </p:nvSpPr>
          <p:spPr bwMode="auto">
            <a:xfrm>
              <a:off x="68" y="0"/>
              <a:ext cx="56" cy="5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17487" name="Group 79"/>
          <p:cNvGrpSpPr>
            <a:grpSpLocks/>
          </p:cNvGrpSpPr>
          <p:nvPr/>
        </p:nvGrpSpPr>
        <p:grpSpPr bwMode="auto">
          <a:xfrm>
            <a:off x="6450725" y="3502838"/>
            <a:ext cx="5105942" cy="2478661"/>
            <a:chOff x="0" y="0"/>
            <a:chExt cx="2411" cy="1561"/>
          </a:xfrm>
        </p:grpSpPr>
        <p:sp>
          <p:nvSpPr>
            <p:cNvPr id="11283" name="Text Box 80"/>
            <p:cNvSpPr txBox="1">
              <a:spLocks noChangeArrowheads="1"/>
            </p:cNvSpPr>
            <p:nvPr/>
          </p:nvSpPr>
          <p:spPr bwMode="auto">
            <a:xfrm>
              <a:off x="1727" y="1194"/>
              <a:ext cx="684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/>
                <a:t>I</a:t>
              </a:r>
              <a:r>
                <a:rPr lang="en-US" altLang="zh-CN" b="1" i="0"/>
                <a:t>/A</a:t>
              </a:r>
            </a:p>
          </p:txBody>
        </p:sp>
        <p:sp>
          <p:nvSpPr>
            <p:cNvPr id="11284" name="Line 81"/>
            <p:cNvSpPr>
              <a:spLocks noChangeShapeType="1"/>
            </p:cNvSpPr>
            <p:nvPr/>
          </p:nvSpPr>
          <p:spPr bwMode="auto">
            <a:xfrm flipV="1">
              <a:off x="359" y="91"/>
              <a:ext cx="0" cy="110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5" name="Line 82"/>
            <p:cNvSpPr>
              <a:spLocks noChangeShapeType="1"/>
            </p:cNvSpPr>
            <p:nvPr/>
          </p:nvSpPr>
          <p:spPr bwMode="auto">
            <a:xfrm>
              <a:off x="359" y="1194"/>
              <a:ext cx="156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6" name="Line 83"/>
            <p:cNvSpPr>
              <a:spLocks noChangeShapeType="1"/>
            </p:cNvSpPr>
            <p:nvPr/>
          </p:nvSpPr>
          <p:spPr bwMode="auto">
            <a:xfrm>
              <a:off x="368" y="398"/>
              <a:ext cx="1132" cy="780"/>
            </a:xfrm>
            <a:prstGeom prst="line">
              <a:avLst/>
            </a:prstGeom>
            <a:noFill/>
            <a:ln w="28575">
              <a:solidFill>
                <a:srgbClr val="00FF99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7" name="Text Box 84"/>
            <p:cNvSpPr txBox="1">
              <a:spLocks noChangeArrowheads="1"/>
            </p:cNvSpPr>
            <p:nvPr/>
          </p:nvSpPr>
          <p:spPr bwMode="auto">
            <a:xfrm>
              <a:off x="0" y="192"/>
              <a:ext cx="343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 dirty="0">
                  <a:solidFill>
                    <a:srgbClr val="00FF99"/>
                  </a:solidFill>
                </a:rPr>
                <a:t>E</a:t>
              </a:r>
              <a:r>
                <a:rPr lang="zh-CN" altLang="en-US" sz="1400" i="0" dirty="0">
                  <a:solidFill>
                    <a:srgbClr val="00FF99"/>
                  </a:solidFill>
                </a:rPr>
                <a:t>真</a:t>
              </a:r>
              <a:endParaRPr lang="zh-CN" altLang="en-US" sz="1400" dirty="0">
                <a:solidFill>
                  <a:srgbClr val="00FF99"/>
                </a:solidFill>
              </a:endParaRPr>
            </a:p>
          </p:txBody>
        </p:sp>
        <p:sp>
          <p:nvSpPr>
            <p:cNvPr id="11288" name="Text Box 85"/>
            <p:cNvSpPr txBox="1">
              <a:spLocks noChangeArrowheads="1"/>
            </p:cNvSpPr>
            <p:nvPr/>
          </p:nvSpPr>
          <p:spPr bwMode="auto">
            <a:xfrm>
              <a:off x="359" y="0"/>
              <a:ext cx="782" cy="2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/>
                <a:t>U</a:t>
              </a:r>
              <a:r>
                <a:rPr lang="en-US" altLang="zh-CN" b="1" i="0"/>
                <a:t>/V</a:t>
              </a:r>
            </a:p>
          </p:txBody>
        </p:sp>
        <p:sp>
          <p:nvSpPr>
            <p:cNvPr id="11289" name="Text Box 86"/>
            <p:cNvSpPr txBox="1">
              <a:spLocks noChangeArrowheads="1"/>
            </p:cNvSpPr>
            <p:nvPr/>
          </p:nvSpPr>
          <p:spPr bwMode="auto">
            <a:xfrm>
              <a:off x="1433" y="1194"/>
              <a:ext cx="488" cy="3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algn="just"/>
              <a:r>
                <a:rPr lang="en-US" altLang="zh-CN" b="1" dirty="0"/>
                <a:t>I</a:t>
              </a:r>
              <a:r>
                <a:rPr lang="zh-CN" altLang="en-US" b="1" i="0" baseline="-25000" dirty="0"/>
                <a:t>短</a:t>
              </a:r>
              <a:endParaRPr lang="zh-CN" altLang="en-US" b="1" i="0" dirty="0"/>
            </a:p>
          </p:txBody>
        </p:sp>
      </p:grpSp>
      <p:sp>
        <p:nvSpPr>
          <p:cNvPr id="17495" name="Line 87"/>
          <p:cNvSpPr>
            <a:spLocks noChangeShapeType="1"/>
          </p:cNvSpPr>
          <p:nvPr/>
        </p:nvSpPr>
        <p:spPr bwMode="auto">
          <a:xfrm flipH="1" flipV="1">
            <a:off x="7249124" y="4150687"/>
            <a:ext cx="1565031" cy="1262354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83" tIns="54442" rIns="108883" bIns="54442"/>
          <a:lstStyle/>
          <a:p>
            <a:endParaRPr lang="zh-CN" altLang="en-US"/>
          </a:p>
        </p:txBody>
      </p:sp>
      <p:grpSp>
        <p:nvGrpSpPr>
          <p:cNvPr id="17496" name="Group 88"/>
          <p:cNvGrpSpPr>
            <a:grpSpLocks/>
          </p:cNvGrpSpPr>
          <p:nvPr/>
        </p:nvGrpSpPr>
        <p:grpSpPr bwMode="auto">
          <a:xfrm>
            <a:off x="7213124" y="4614344"/>
            <a:ext cx="929701" cy="773291"/>
            <a:chOff x="0" y="0"/>
            <a:chExt cx="439" cy="487"/>
          </a:xfrm>
        </p:grpSpPr>
        <p:sp>
          <p:nvSpPr>
            <p:cNvPr id="11279" name="Line 89"/>
            <p:cNvSpPr>
              <a:spLocks noChangeShapeType="1"/>
            </p:cNvSpPr>
            <p:nvPr/>
          </p:nvSpPr>
          <p:spPr bwMode="auto">
            <a:xfrm>
              <a:off x="439" y="0"/>
              <a:ext cx="0" cy="4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1280" name="Group 90"/>
            <p:cNvGrpSpPr>
              <a:grpSpLocks/>
            </p:cNvGrpSpPr>
            <p:nvPr/>
          </p:nvGrpSpPr>
          <p:grpSpPr bwMode="auto">
            <a:xfrm>
              <a:off x="0" y="7"/>
              <a:ext cx="439" cy="146"/>
              <a:chOff x="0" y="0"/>
              <a:chExt cx="439" cy="146"/>
            </a:xfrm>
          </p:grpSpPr>
          <p:sp>
            <p:nvSpPr>
              <p:cNvPr id="11281" name="Line 91"/>
              <p:cNvSpPr>
                <a:spLocks noChangeShapeType="1"/>
              </p:cNvSpPr>
              <p:nvPr/>
            </p:nvSpPr>
            <p:spPr bwMode="auto">
              <a:xfrm>
                <a:off x="0" y="0"/>
                <a:ext cx="43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1282" name="Line 92"/>
              <p:cNvSpPr>
                <a:spLocks noChangeShapeType="1"/>
              </p:cNvSpPr>
              <p:nvPr/>
            </p:nvSpPr>
            <p:spPr bwMode="auto">
              <a:xfrm>
                <a:off x="0" y="146"/>
                <a:ext cx="43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sp>
        <p:nvSpPr>
          <p:cNvPr id="11278" name="Text Box 3"/>
          <p:cNvSpPr txBox="1">
            <a:spLocks noChangeArrowheads="1"/>
          </p:cNvSpPr>
          <p:nvPr/>
        </p:nvSpPr>
        <p:spPr bwMode="auto">
          <a:xfrm>
            <a:off x="185569" y="217102"/>
            <a:ext cx="11283474" cy="84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i="0" dirty="0">
                <a:solidFill>
                  <a:srgbClr val="FF0000"/>
                </a:solidFill>
              </a:rPr>
              <a:t>二、误差分析：</a:t>
            </a:r>
          </a:p>
        </p:txBody>
      </p:sp>
      <p:sp>
        <p:nvSpPr>
          <p:cNvPr id="2" name="矩形 1"/>
          <p:cNvSpPr/>
          <p:nvPr/>
        </p:nvSpPr>
        <p:spPr>
          <a:xfrm>
            <a:off x="354462" y="2281935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dirty="0">
                <a:cs typeface="Times New Roman" pitchFamily="18" charset="0"/>
              </a:rPr>
              <a:t>外电路</a:t>
            </a:r>
          </a:p>
        </p:txBody>
      </p:sp>
      <p:sp>
        <p:nvSpPr>
          <p:cNvPr id="3" name="矩形 2"/>
          <p:cNvSpPr/>
          <p:nvPr/>
        </p:nvSpPr>
        <p:spPr>
          <a:xfrm>
            <a:off x="10203277" y="1891152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dirty="0"/>
              <a:t>内电路</a:t>
            </a:r>
          </a:p>
        </p:txBody>
      </p:sp>
      <p:graphicFrame>
        <p:nvGraphicFramePr>
          <p:cNvPr id="102" name="Object 5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2883844"/>
              </p:ext>
            </p:extLst>
          </p:nvPr>
        </p:nvGraphicFramePr>
        <p:xfrm>
          <a:off x="1401427" y="907910"/>
          <a:ext cx="3075617" cy="7057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6" name="Equation" r:id="rId3" imgW="787320" imgH="241200" progId="Equation.DSMT4">
                  <p:embed/>
                </p:oleObj>
              </mc:Choice>
              <mc:Fallback>
                <p:oleObj name="Equation" r:id="rId3" imgW="78732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1427" y="907910"/>
                        <a:ext cx="3075617" cy="70571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5" name="Object 7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455567"/>
              </p:ext>
            </p:extLst>
          </p:nvPr>
        </p:nvGraphicFramePr>
        <p:xfrm>
          <a:off x="7178675" y="685800"/>
          <a:ext cx="33782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7" name="Equation" r:id="rId5" imgW="927000" imgH="241200" progId="Equation.DSMT4">
                  <p:embed/>
                </p:oleObj>
              </mc:Choice>
              <mc:Fallback>
                <p:oleObj name="Equation" r:id="rId5" imgW="927000" imgH="241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8675" y="685800"/>
                        <a:ext cx="3378200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6" name="Text Box 71"/>
          <p:cNvSpPr txBox="1">
            <a:spLocks noChangeArrowheads="1"/>
          </p:cNvSpPr>
          <p:nvPr/>
        </p:nvSpPr>
        <p:spPr bwMode="auto">
          <a:xfrm>
            <a:off x="8031389" y="5455241"/>
            <a:ext cx="605682" cy="438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/>
            <a:r>
              <a:rPr lang="en-US" altLang="zh-CN" b="1" dirty="0"/>
              <a:t>I</a:t>
            </a:r>
            <a:endParaRPr lang="zh-CN" altLang="en-US" sz="1200" i="0" dirty="0"/>
          </a:p>
        </p:txBody>
      </p:sp>
      <p:sp>
        <p:nvSpPr>
          <p:cNvPr id="107" name="Text Box 70"/>
          <p:cNvSpPr txBox="1">
            <a:spLocks noChangeArrowheads="1"/>
          </p:cNvSpPr>
          <p:nvPr/>
        </p:nvSpPr>
        <p:spPr bwMode="auto">
          <a:xfrm>
            <a:off x="6613547" y="4292896"/>
            <a:ext cx="847108" cy="438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/>
            <a:r>
              <a:rPr lang="en-US" altLang="zh-CN" b="1" dirty="0" smtClean="0">
                <a:solidFill>
                  <a:srgbClr val="00B050"/>
                </a:solidFill>
              </a:rPr>
              <a:t>U</a:t>
            </a:r>
            <a:r>
              <a:rPr lang="zh-CN" altLang="en-US" b="1" baseline="-25000" dirty="0" smtClean="0">
                <a:solidFill>
                  <a:srgbClr val="00B050"/>
                </a:solidFill>
              </a:rPr>
              <a:t>真</a:t>
            </a:r>
            <a:endParaRPr lang="zh-CN" altLang="en-US" sz="1200" i="0" baseline="-25000" dirty="0">
              <a:solidFill>
                <a:srgbClr val="00B050"/>
              </a:solidFill>
            </a:endParaRPr>
          </a:p>
        </p:txBody>
      </p:sp>
      <p:sp>
        <p:nvSpPr>
          <p:cNvPr id="108" name="Text Box 70"/>
          <p:cNvSpPr txBox="1">
            <a:spLocks noChangeArrowheads="1"/>
          </p:cNvSpPr>
          <p:nvPr/>
        </p:nvSpPr>
        <p:spPr bwMode="auto">
          <a:xfrm>
            <a:off x="6613547" y="4614344"/>
            <a:ext cx="847108" cy="438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/>
            <a:r>
              <a:rPr lang="en-US" altLang="zh-CN" b="1" dirty="0" smtClean="0">
                <a:solidFill>
                  <a:srgbClr val="C00000"/>
                </a:solidFill>
              </a:rPr>
              <a:t>U</a:t>
            </a:r>
            <a:r>
              <a:rPr lang="zh-CN" altLang="en-US" baseline="-25000" dirty="0">
                <a:solidFill>
                  <a:srgbClr val="C00000"/>
                </a:solidFill>
              </a:rPr>
              <a:t>测</a:t>
            </a:r>
            <a:endParaRPr lang="zh-CN" altLang="en-US" sz="1200" i="0" baseline="-25000" dirty="0">
              <a:solidFill>
                <a:srgbClr val="C00000"/>
              </a:solidFill>
            </a:endParaRPr>
          </a:p>
        </p:txBody>
      </p:sp>
      <p:sp>
        <p:nvSpPr>
          <p:cNvPr id="109" name="Oval 73"/>
          <p:cNvSpPr>
            <a:spLocks noChangeArrowheads="1"/>
          </p:cNvSpPr>
          <p:nvPr/>
        </p:nvSpPr>
        <p:spPr bwMode="auto">
          <a:xfrm flipV="1">
            <a:off x="8113374" y="4556182"/>
            <a:ext cx="130243" cy="11639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10" name="Oval 73"/>
          <p:cNvSpPr>
            <a:spLocks noChangeArrowheads="1"/>
          </p:cNvSpPr>
          <p:nvPr/>
        </p:nvSpPr>
        <p:spPr bwMode="auto">
          <a:xfrm flipH="1">
            <a:off x="8113373" y="4842997"/>
            <a:ext cx="130241" cy="90489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4" name="Text Box 12"/>
          <p:cNvSpPr txBox="1">
            <a:spLocks noChangeArrowheads="1"/>
          </p:cNvSpPr>
          <p:nvPr/>
        </p:nvSpPr>
        <p:spPr bwMode="auto">
          <a:xfrm>
            <a:off x="7182448" y="6025443"/>
            <a:ext cx="4413433" cy="69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800" dirty="0" smtClean="0"/>
              <a:t>E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= </a:t>
            </a:r>
            <a:r>
              <a:rPr lang="en-US" altLang="zh-CN" sz="3800" dirty="0"/>
              <a:t>E</a:t>
            </a:r>
            <a:r>
              <a:rPr lang="zh-CN" altLang="en-US" sz="1900" i="0" dirty="0"/>
              <a:t>真           </a:t>
            </a:r>
            <a:r>
              <a:rPr lang="en-US" altLang="zh-CN" sz="3800" dirty="0"/>
              <a:t>r 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&gt; </a:t>
            </a:r>
            <a:r>
              <a:rPr lang="en-US" altLang="zh-CN" sz="3800" dirty="0"/>
              <a:t>r </a:t>
            </a:r>
            <a:r>
              <a:rPr lang="zh-CN" altLang="en-US" sz="1900" i="0" dirty="0"/>
              <a:t>真 </a:t>
            </a:r>
          </a:p>
        </p:txBody>
      </p:sp>
      <p:sp>
        <p:nvSpPr>
          <p:cNvPr id="111" name="Text Box 35"/>
          <p:cNvSpPr txBox="1">
            <a:spLocks noChangeArrowheads="1"/>
          </p:cNvSpPr>
          <p:nvPr/>
        </p:nvSpPr>
        <p:spPr bwMode="auto">
          <a:xfrm>
            <a:off x="871465" y="5894658"/>
            <a:ext cx="5603615" cy="69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800" dirty="0" smtClean="0"/>
              <a:t>E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&lt; </a:t>
            </a:r>
            <a:r>
              <a:rPr lang="en-US" altLang="zh-CN" sz="3800" dirty="0"/>
              <a:t>E</a:t>
            </a:r>
            <a:r>
              <a:rPr lang="zh-CN" altLang="en-US" sz="1900" i="0" dirty="0"/>
              <a:t>真           </a:t>
            </a:r>
            <a:r>
              <a:rPr lang="en-US" altLang="zh-CN" sz="3800" dirty="0"/>
              <a:t>r 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&lt; </a:t>
            </a:r>
            <a:r>
              <a:rPr lang="en-US" altLang="zh-CN" sz="3800" dirty="0"/>
              <a:t>r </a:t>
            </a:r>
            <a:r>
              <a:rPr lang="zh-CN" altLang="en-US" sz="1900" i="0" dirty="0"/>
              <a:t>真 </a:t>
            </a:r>
          </a:p>
        </p:txBody>
      </p:sp>
    </p:spTree>
    <p:extLst>
      <p:ext uri="{BB962C8B-B14F-4D97-AF65-F5344CB8AC3E}">
        <p14:creationId xmlns:p14="http://schemas.microsoft.com/office/powerpoint/2010/main" val="25229568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7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95" grpId="0" animBg="1"/>
      <p:bldP spid="2" grpId="0"/>
      <p:bldP spid="3" grpId="0"/>
      <p:bldP spid="106" grpId="0"/>
      <p:bldP spid="107" grpId="0"/>
      <p:bldP spid="108" grpId="0"/>
      <p:bldP spid="109" grpId="0" animBg="1"/>
      <p:bldP spid="110" grpId="0" animBg="1"/>
      <p:bldP spid="104" grpId="0" autoUpdateAnimBg="0"/>
      <p:bldP spid="11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544301" y="261877"/>
            <a:ext cx="11283474" cy="84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i="0" dirty="0">
                <a:solidFill>
                  <a:srgbClr val="FF0000"/>
                </a:solidFill>
              </a:rPr>
              <a:t>二、误差分析</a:t>
            </a:r>
            <a:r>
              <a:rPr lang="zh-CN" altLang="en-US" sz="4800" i="0" dirty="0">
                <a:solidFill>
                  <a:schemeClr val="tx2"/>
                </a:solidFill>
              </a:rPr>
              <a:t>：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400259" y="1159144"/>
            <a:ext cx="5059350" cy="1602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800" i="0" dirty="0" smtClean="0"/>
              <a:t>2</a:t>
            </a:r>
            <a:r>
              <a:rPr lang="zh-CN" altLang="en-US" sz="3800" i="0" dirty="0" smtClean="0"/>
              <a:t>、解析</a:t>
            </a:r>
            <a:r>
              <a:rPr lang="zh-CN" altLang="en-US" sz="3800" i="0" dirty="0"/>
              <a:t>法</a:t>
            </a:r>
            <a:r>
              <a:rPr lang="en-US" altLang="zh-CN" sz="3800" i="0" dirty="0" smtClean="0"/>
              <a:t>:</a:t>
            </a:r>
            <a:r>
              <a:rPr lang="zh-CN" altLang="en-US" sz="4000" dirty="0">
                <a:cs typeface="Times New Roman" pitchFamily="18" charset="0"/>
              </a:rPr>
              <a:t>外电路</a:t>
            </a:r>
          </a:p>
          <a:p>
            <a:pPr eaLnBrk="1" hangingPunct="1">
              <a:spcBef>
                <a:spcPct val="50000"/>
              </a:spcBef>
            </a:pPr>
            <a:endParaRPr lang="zh-CN" altLang="en-US" sz="3800" i="0" dirty="0"/>
          </a:p>
        </p:txBody>
      </p:sp>
      <p:grpSp>
        <p:nvGrpSpPr>
          <p:cNvPr id="15365" name="Group 5"/>
          <p:cNvGrpSpPr>
            <a:grpSpLocks/>
          </p:cNvGrpSpPr>
          <p:nvPr/>
        </p:nvGrpSpPr>
        <p:grpSpPr bwMode="auto">
          <a:xfrm>
            <a:off x="1664567" y="2076894"/>
            <a:ext cx="4604030" cy="2213487"/>
            <a:chOff x="0" y="0"/>
            <a:chExt cx="2174" cy="1394"/>
          </a:xfrm>
        </p:grpSpPr>
        <p:sp>
          <p:nvSpPr>
            <p:cNvPr id="9236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026" cy="13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237" name="Line 7"/>
            <p:cNvSpPr>
              <a:spLocks noChangeShapeType="1"/>
            </p:cNvSpPr>
            <p:nvPr/>
          </p:nvSpPr>
          <p:spPr bwMode="auto">
            <a:xfrm>
              <a:off x="682" y="359"/>
              <a:ext cx="9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38" name="Line 8"/>
            <p:cNvSpPr>
              <a:spLocks noChangeShapeType="1"/>
            </p:cNvSpPr>
            <p:nvPr/>
          </p:nvSpPr>
          <p:spPr bwMode="auto">
            <a:xfrm>
              <a:off x="211" y="177"/>
              <a:ext cx="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39" name="Line 9"/>
            <p:cNvSpPr>
              <a:spLocks noChangeShapeType="1"/>
            </p:cNvSpPr>
            <p:nvPr/>
          </p:nvSpPr>
          <p:spPr bwMode="auto">
            <a:xfrm>
              <a:off x="219" y="1207"/>
              <a:ext cx="5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40" name="Line 10"/>
            <p:cNvSpPr>
              <a:spLocks noChangeShapeType="1"/>
            </p:cNvSpPr>
            <p:nvPr/>
          </p:nvSpPr>
          <p:spPr bwMode="auto">
            <a:xfrm>
              <a:off x="850" y="1207"/>
              <a:ext cx="22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41" name="Line 11"/>
            <p:cNvSpPr>
              <a:spLocks noChangeShapeType="1"/>
            </p:cNvSpPr>
            <p:nvPr/>
          </p:nvSpPr>
          <p:spPr bwMode="auto">
            <a:xfrm>
              <a:off x="1363" y="1207"/>
              <a:ext cx="25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42" name="Line 12"/>
            <p:cNvSpPr>
              <a:spLocks noChangeShapeType="1"/>
            </p:cNvSpPr>
            <p:nvPr/>
          </p:nvSpPr>
          <p:spPr bwMode="auto">
            <a:xfrm>
              <a:off x="219" y="181"/>
              <a:ext cx="0" cy="10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43" name="Line 13"/>
            <p:cNvSpPr>
              <a:spLocks noChangeShapeType="1"/>
            </p:cNvSpPr>
            <p:nvPr/>
          </p:nvSpPr>
          <p:spPr bwMode="auto">
            <a:xfrm>
              <a:off x="760" y="1116"/>
              <a:ext cx="0" cy="182"/>
            </a:xfrm>
            <a:prstGeom prst="line">
              <a:avLst/>
            </a:prstGeom>
            <a:noFill/>
            <a:ln w="9525">
              <a:solidFill>
                <a:srgbClr val="00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44" name="Line 14"/>
            <p:cNvSpPr>
              <a:spLocks noChangeShapeType="1"/>
            </p:cNvSpPr>
            <p:nvPr/>
          </p:nvSpPr>
          <p:spPr bwMode="auto">
            <a:xfrm>
              <a:off x="850" y="1162"/>
              <a:ext cx="0" cy="90"/>
            </a:xfrm>
            <a:prstGeom prst="line">
              <a:avLst/>
            </a:prstGeom>
            <a:noFill/>
            <a:ln w="76200">
              <a:solidFill>
                <a:srgbClr val="00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45" name="Oval 15"/>
            <p:cNvSpPr>
              <a:spLocks noChangeArrowheads="1"/>
            </p:cNvSpPr>
            <p:nvPr/>
          </p:nvSpPr>
          <p:spPr bwMode="auto">
            <a:xfrm>
              <a:off x="1077" y="1186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246" name="Oval 16"/>
            <p:cNvSpPr>
              <a:spLocks noChangeArrowheads="1"/>
            </p:cNvSpPr>
            <p:nvPr/>
          </p:nvSpPr>
          <p:spPr bwMode="auto">
            <a:xfrm>
              <a:off x="1321" y="1186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9247" name="Line 17"/>
            <p:cNvSpPr>
              <a:spLocks noChangeShapeType="1"/>
            </p:cNvSpPr>
            <p:nvPr/>
          </p:nvSpPr>
          <p:spPr bwMode="auto">
            <a:xfrm>
              <a:off x="1622" y="358"/>
              <a:ext cx="0" cy="8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9248" name="Line 18"/>
            <p:cNvSpPr>
              <a:spLocks noChangeShapeType="1"/>
            </p:cNvSpPr>
            <p:nvPr/>
          </p:nvSpPr>
          <p:spPr bwMode="auto">
            <a:xfrm flipV="1">
              <a:off x="1111" y="1179"/>
              <a:ext cx="260" cy="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9249" name="Group 19"/>
            <p:cNvGrpSpPr>
              <a:grpSpLocks/>
            </p:cNvGrpSpPr>
            <p:nvPr/>
          </p:nvGrpSpPr>
          <p:grpSpPr bwMode="auto">
            <a:xfrm>
              <a:off x="422" y="27"/>
              <a:ext cx="392" cy="373"/>
              <a:chOff x="0" y="0"/>
              <a:chExt cx="392" cy="373"/>
            </a:xfrm>
          </p:grpSpPr>
          <p:sp>
            <p:nvSpPr>
              <p:cNvPr id="9258" name="Text Box 20"/>
              <p:cNvSpPr txBox="1">
                <a:spLocks noChangeArrowheads="1"/>
              </p:cNvSpPr>
              <p:nvPr/>
            </p:nvSpPr>
            <p:spPr bwMode="auto">
              <a:xfrm>
                <a:off x="75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cs typeface="Times New Roman" pitchFamily="18" charset="0"/>
                  </a:rPr>
                  <a:t>R</a:t>
                </a:r>
                <a:endParaRPr lang="en-US" altLang="zh-CN" sz="1400" i="0">
                  <a:cs typeface="Times New Roman" pitchFamily="18" charset="0"/>
                </a:endParaRPr>
              </a:p>
            </p:txBody>
          </p:sp>
          <p:sp>
            <p:nvSpPr>
              <p:cNvPr id="9259" name="Rectangle 21"/>
              <p:cNvSpPr>
                <a:spLocks noChangeArrowheads="1"/>
              </p:cNvSpPr>
              <p:nvPr/>
            </p:nvSpPr>
            <p:spPr bwMode="auto">
              <a:xfrm>
                <a:off x="0" y="292"/>
                <a:ext cx="268" cy="8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9260" name="Line 22"/>
              <p:cNvSpPr>
                <a:spLocks noChangeShapeType="1"/>
              </p:cNvSpPr>
              <p:nvPr/>
            </p:nvSpPr>
            <p:spPr bwMode="auto">
              <a:xfrm>
                <a:off x="89" y="146"/>
                <a:ext cx="8" cy="1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9250" name="Line 23"/>
            <p:cNvSpPr>
              <a:spLocks noChangeShapeType="1"/>
            </p:cNvSpPr>
            <p:nvPr/>
          </p:nvSpPr>
          <p:spPr bwMode="auto">
            <a:xfrm>
              <a:off x="228" y="789"/>
              <a:ext cx="13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9251" name="Group 24"/>
            <p:cNvGrpSpPr>
              <a:grpSpLocks/>
            </p:cNvGrpSpPr>
            <p:nvPr/>
          </p:nvGrpSpPr>
          <p:grpSpPr bwMode="auto">
            <a:xfrm>
              <a:off x="777" y="655"/>
              <a:ext cx="318" cy="288"/>
              <a:chOff x="0" y="0"/>
              <a:chExt cx="318" cy="288"/>
            </a:xfrm>
          </p:grpSpPr>
          <p:sp>
            <p:nvSpPr>
              <p:cNvPr id="9256" name="Oval 25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9257" name="Text Box 26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V</a:t>
                </a:r>
              </a:p>
            </p:txBody>
          </p:sp>
        </p:grpSp>
        <p:grpSp>
          <p:nvGrpSpPr>
            <p:cNvPr id="9252" name="Group 27"/>
            <p:cNvGrpSpPr>
              <a:grpSpLocks/>
            </p:cNvGrpSpPr>
            <p:nvPr/>
          </p:nvGrpSpPr>
          <p:grpSpPr bwMode="auto">
            <a:xfrm>
              <a:off x="1062" y="215"/>
              <a:ext cx="318" cy="288"/>
              <a:chOff x="0" y="0"/>
              <a:chExt cx="318" cy="288"/>
            </a:xfrm>
          </p:grpSpPr>
          <p:sp>
            <p:nvSpPr>
              <p:cNvPr id="9254" name="Oval 28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9255" name="Text Box 29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A</a:t>
                </a:r>
              </a:p>
            </p:txBody>
          </p:sp>
        </p:grpSp>
        <p:sp>
          <p:nvSpPr>
            <p:cNvPr id="9253" name="Text Box 30"/>
            <p:cNvSpPr txBox="1">
              <a:spLocks noChangeArrowheads="1"/>
            </p:cNvSpPr>
            <p:nvPr/>
          </p:nvSpPr>
          <p:spPr bwMode="auto">
            <a:xfrm>
              <a:off x="1744" y="1097"/>
              <a:ext cx="4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 i="0"/>
                <a:t>甲</a:t>
              </a:r>
            </a:p>
          </p:txBody>
        </p:sp>
      </p:grpSp>
      <p:grpSp>
        <p:nvGrpSpPr>
          <p:cNvPr id="15391" name="Group 31"/>
          <p:cNvGrpSpPr>
            <a:grpSpLocks/>
          </p:cNvGrpSpPr>
          <p:nvPr/>
        </p:nvGrpSpPr>
        <p:grpSpPr bwMode="auto">
          <a:xfrm>
            <a:off x="566636" y="4592115"/>
            <a:ext cx="10492355" cy="1184549"/>
            <a:chOff x="-268" y="0"/>
            <a:chExt cx="4928" cy="746"/>
          </a:xfrm>
          <a:solidFill>
            <a:schemeClr val="bg1"/>
          </a:solidFill>
        </p:grpSpPr>
        <p:graphicFrame>
          <p:nvGraphicFramePr>
            <p:cNvPr id="9233" name="Object 3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27571087"/>
                </p:ext>
              </p:extLst>
            </p:nvPr>
          </p:nvGraphicFramePr>
          <p:xfrm>
            <a:off x="836" y="1"/>
            <a:ext cx="1749" cy="7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16" r:id="rId3" imgW="1524000" imgH="622300" progId="Equation.3">
                    <p:embed/>
                  </p:oleObj>
                </mc:Choice>
                <mc:Fallback>
                  <p:oleObj r:id="rId3" imgW="1524000" imgH="6223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36" y="1"/>
                          <a:ext cx="1749" cy="74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34" name="Text Box 33"/>
            <p:cNvSpPr txBox="1">
              <a:spLocks noChangeArrowheads="1"/>
            </p:cNvSpPr>
            <p:nvPr/>
          </p:nvSpPr>
          <p:spPr bwMode="auto">
            <a:xfrm>
              <a:off x="-268" y="23"/>
              <a:ext cx="1002" cy="378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300" i="0" dirty="0"/>
                <a:t>解得：</a:t>
              </a:r>
            </a:p>
          </p:txBody>
        </p:sp>
        <p:graphicFrame>
          <p:nvGraphicFramePr>
            <p:cNvPr id="9235" name="Object 3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93589388"/>
                </p:ext>
              </p:extLst>
            </p:nvPr>
          </p:nvGraphicFramePr>
          <p:xfrm>
            <a:off x="2831" y="0"/>
            <a:ext cx="1829" cy="7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17" r:id="rId5" imgW="1473200" imgH="622300" progId="Equation.3">
                    <p:embed/>
                  </p:oleObj>
                </mc:Choice>
                <mc:Fallback>
                  <p:oleObj r:id="rId5" imgW="1473200" imgH="6223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31" y="0"/>
                          <a:ext cx="1829" cy="74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5395" name="Text Box 35"/>
          <p:cNvSpPr txBox="1">
            <a:spLocks noChangeArrowheads="1"/>
          </p:cNvSpPr>
          <p:nvPr/>
        </p:nvSpPr>
        <p:spPr bwMode="auto">
          <a:xfrm>
            <a:off x="1207129" y="5886227"/>
            <a:ext cx="8288948" cy="69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800" i="0" dirty="0"/>
              <a:t>可见：</a:t>
            </a:r>
            <a:r>
              <a:rPr lang="en-US" altLang="zh-CN" sz="3800" dirty="0"/>
              <a:t>E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&lt; </a:t>
            </a:r>
            <a:r>
              <a:rPr lang="en-US" altLang="zh-CN" sz="3800" dirty="0"/>
              <a:t>E</a:t>
            </a:r>
            <a:r>
              <a:rPr lang="zh-CN" altLang="en-US" sz="1900" i="0" dirty="0"/>
              <a:t>真           </a:t>
            </a:r>
            <a:r>
              <a:rPr lang="en-US" altLang="zh-CN" sz="3800" dirty="0"/>
              <a:t>r 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&lt; </a:t>
            </a:r>
            <a:r>
              <a:rPr lang="en-US" altLang="zh-CN" sz="3800" dirty="0"/>
              <a:t>r </a:t>
            </a:r>
            <a:r>
              <a:rPr lang="zh-CN" altLang="en-US" sz="1900" i="0" dirty="0"/>
              <a:t>真 </a:t>
            </a:r>
          </a:p>
        </p:txBody>
      </p:sp>
      <p:grpSp>
        <p:nvGrpSpPr>
          <p:cNvPr id="15396" name="Group 36"/>
          <p:cNvGrpSpPr>
            <a:grpSpLocks/>
          </p:cNvGrpSpPr>
          <p:nvPr/>
        </p:nvGrpSpPr>
        <p:grpSpPr bwMode="auto">
          <a:xfrm>
            <a:off x="5309357" y="970270"/>
            <a:ext cx="6391427" cy="812988"/>
            <a:chOff x="0" y="0"/>
            <a:chExt cx="3236" cy="585"/>
          </a:xfrm>
        </p:grpSpPr>
        <p:graphicFrame>
          <p:nvGraphicFramePr>
            <p:cNvPr id="9230" name="Object 3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75807513"/>
                </p:ext>
              </p:extLst>
            </p:nvPr>
          </p:nvGraphicFramePr>
          <p:xfrm>
            <a:off x="904" y="0"/>
            <a:ext cx="1312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18" r:id="rId7" imgW="1016883" imgH="432175" progId="Equation.3">
                    <p:embed/>
                  </p:oleObj>
                </mc:Choice>
                <mc:Fallback>
                  <p:oleObj r:id="rId7" imgW="1016883" imgH="43217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04" y="0"/>
                          <a:ext cx="1312" cy="585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31" name="Object 3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82582903"/>
                </p:ext>
              </p:extLst>
            </p:nvPr>
          </p:nvGraphicFramePr>
          <p:xfrm>
            <a:off x="2271" y="0"/>
            <a:ext cx="965" cy="5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419" r:id="rId9" imgW="749951" imgH="432175" progId="Equation.3">
                    <p:embed/>
                  </p:oleObj>
                </mc:Choice>
                <mc:Fallback>
                  <p:oleObj r:id="rId9" imgW="749951" imgH="43217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71" y="0"/>
                          <a:ext cx="965" cy="584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32" name="Text Box 39"/>
            <p:cNvSpPr txBox="1">
              <a:spLocks noChangeArrowheads="1"/>
            </p:cNvSpPr>
            <p:nvPr/>
          </p:nvSpPr>
          <p:spPr bwMode="auto">
            <a:xfrm>
              <a:off x="0" y="141"/>
              <a:ext cx="1001" cy="4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300" i="0" dirty="0"/>
                <a:t>测量值：</a:t>
              </a:r>
            </a:p>
          </p:txBody>
        </p:sp>
      </p:grpSp>
      <p:grpSp>
        <p:nvGrpSpPr>
          <p:cNvPr id="15400" name="Group 40"/>
          <p:cNvGrpSpPr>
            <a:grpSpLocks/>
          </p:cNvGrpSpPr>
          <p:nvPr/>
        </p:nvGrpSpPr>
        <p:grpSpPr bwMode="auto">
          <a:xfrm>
            <a:off x="6169064" y="1981660"/>
            <a:ext cx="6270714" cy="2323051"/>
            <a:chOff x="0" y="0"/>
            <a:chExt cx="2450" cy="1463"/>
          </a:xfrm>
          <a:solidFill>
            <a:schemeClr val="bg1"/>
          </a:solidFill>
        </p:grpSpPr>
        <p:sp>
          <p:nvSpPr>
            <p:cNvPr id="9226" name="Text Box 41"/>
            <p:cNvSpPr txBox="1">
              <a:spLocks noChangeArrowheads="1"/>
            </p:cNvSpPr>
            <p:nvPr/>
          </p:nvSpPr>
          <p:spPr bwMode="auto">
            <a:xfrm>
              <a:off x="0" y="0"/>
              <a:ext cx="2450" cy="378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300" i="0"/>
                <a:t>甲图求真实值用的方程</a:t>
              </a:r>
              <a:r>
                <a:rPr lang="en-US" altLang="zh-CN" sz="3300" i="0"/>
                <a:t>:</a:t>
              </a:r>
            </a:p>
          </p:txBody>
        </p:sp>
        <p:grpSp>
          <p:nvGrpSpPr>
            <p:cNvPr id="9227" name="Group 42"/>
            <p:cNvGrpSpPr>
              <a:grpSpLocks noChangeAspect="1"/>
            </p:cNvGrpSpPr>
            <p:nvPr/>
          </p:nvGrpSpPr>
          <p:grpSpPr bwMode="auto">
            <a:xfrm>
              <a:off x="143" y="416"/>
              <a:ext cx="1755" cy="1047"/>
              <a:chOff x="0" y="0"/>
              <a:chExt cx="1755" cy="1047"/>
            </a:xfrm>
            <a:grpFill/>
          </p:grpSpPr>
          <p:graphicFrame>
            <p:nvGraphicFramePr>
              <p:cNvPr id="9228" name="Object 43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29244439"/>
                  </p:ext>
                </p:extLst>
              </p:nvPr>
            </p:nvGraphicFramePr>
            <p:xfrm>
              <a:off x="0" y="0"/>
              <a:ext cx="1755" cy="51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420" r:id="rId11" imgW="1460500" imgH="431800" progId="Equation.3">
                      <p:embed/>
                    </p:oleObj>
                  </mc:Choice>
                  <mc:Fallback>
                    <p:oleObj r:id="rId11" imgW="1460500" imgH="43180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0" y="0"/>
                            <a:ext cx="1755" cy="519"/>
                          </a:xfrm>
                          <a:prstGeom prst="rect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9229" name="Object 44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86840587"/>
                  </p:ext>
                </p:extLst>
              </p:nvPr>
            </p:nvGraphicFramePr>
            <p:xfrm>
              <a:off x="0" y="542"/>
              <a:ext cx="1755" cy="50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7421" r:id="rId13" imgW="1498600" imgH="431800" progId="Equation.3">
                      <p:embed/>
                    </p:oleObj>
                  </mc:Choice>
                  <mc:Fallback>
                    <p:oleObj r:id="rId13" imgW="1498600" imgH="431800" progId="Equation.3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0" y="542"/>
                            <a:ext cx="1755" cy="505"/>
                          </a:xfrm>
                          <a:prstGeom prst="rect">
                            <a:avLst/>
                          </a:prstGeom>
                          <a:solidFill>
                            <a:schemeClr val="bg1"/>
                          </a:solidFill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  <p:extLst>
      <p:ext uri="{BB962C8B-B14F-4D97-AF65-F5344CB8AC3E}">
        <p14:creationId xmlns:p14="http://schemas.microsoft.com/office/powerpoint/2010/main" val="7277419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utoUpdateAnimBg="0"/>
      <p:bldP spid="1539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48038" y="511294"/>
            <a:ext cx="4258833" cy="69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800" i="0" dirty="0" smtClean="0"/>
              <a:t>解析</a:t>
            </a:r>
            <a:r>
              <a:rPr lang="zh-CN" altLang="en-US" sz="3800" i="0" dirty="0"/>
              <a:t>法</a:t>
            </a:r>
            <a:r>
              <a:rPr lang="en-US" altLang="zh-CN" sz="3800" i="0" dirty="0" smtClean="0"/>
              <a:t>:</a:t>
            </a:r>
            <a:r>
              <a:rPr lang="zh-CN" altLang="en-US" sz="3800" i="0" dirty="0"/>
              <a:t>内电路</a:t>
            </a:r>
          </a:p>
        </p:txBody>
      </p:sp>
      <p:grpSp>
        <p:nvGrpSpPr>
          <p:cNvPr id="16388" name="Group 4"/>
          <p:cNvGrpSpPr>
            <a:grpSpLocks/>
          </p:cNvGrpSpPr>
          <p:nvPr/>
        </p:nvGrpSpPr>
        <p:grpSpPr bwMode="auto">
          <a:xfrm>
            <a:off x="6152120" y="1878449"/>
            <a:ext cx="6270714" cy="2211899"/>
            <a:chOff x="0" y="0"/>
            <a:chExt cx="2961" cy="1401"/>
          </a:xfrm>
          <a:solidFill>
            <a:schemeClr val="bg1"/>
          </a:solidFill>
        </p:grpSpPr>
        <p:sp>
          <p:nvSpPr>
            <p:cNvPr id="10280" name="Text Box 5"/>
            <p:cNvSpPr txBox="1">
              <a:spLocks noChangeArrowheads="1"/>
            </p:cNvSpPr>
            <p:nvPr/>
          </p:nvSpPr>
          <p:spPr bwMode="auto">
            <a:xfrm>
              <a:off x="0" y="0"/>
              <a:ext cx="2961" cy="38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300" i="0"/>
                <a:t>乙图求真实值用的方程</a:t>
              </a:r>
              <a:r>
                <a:rPr lang="en-US" altLang="zh-CN" sz="3300" i="0"/>
                <a:t>:</a:t>
              </a:r>
            </a:p>
          </p:txBody>
        </p:sp>
        <p:graphicFrame>
          <p:nvGraphicFramePr>
            <p:cNvPr id="10281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635959290"/>
                </p:ext>
              </p:extLst>
            </p:nvPr>
          </p:nvGraphicFramePr>
          <p:xfrm>
            <a:off x="165" y="524"/>
            <a:ext cx="2121" cy="3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40" r:id="rId3" imgW="1449688" imgH="228898" progId="Equation.3">
                    <p:embed/>
                  </p:oleObj>
                </mc:Choice>
                <mc:Fallback>
                  <p:oleObj r:id="rId3" imgW="1449688" imgH="228898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5" y="524"/>
                          <a:ext cx="2121" cy="3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82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45510287"/>
                </p:ext>
              </p:extLst>
            </p:nvPr>
          </p:nvGraphicFramePr>
          <p:xfrm>
            <a:off x="173" y="1056"/>
            <a:ext cx="2105" cy="3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41" r:id="rId5" imgW="1486545" imgH="228699" progId="Equation.3">
                    <p:embed/>
                  </p:oleObj>
                </mc:Choice>
                <mc:Fallback>
                  <p:oleObj r:id="rId5" imgW="1486545" imgH="22869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3" y="1056"/>
                          <a:ext cx="2105" cy="345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6392" name="Group 8"/>
          <p:cNvGrpSpPr>
            <a:grpSpLocks/>
          </p:cNvGrpSpPr>
          <p:nvPr/>
        </p:nvGrpSpPr>
        <p:grpSpPr bwMode="auto">
          <a:xfrm>
            <a:off x="1328645" y="4596039"/>
            <a:ext cx="10099127" cy="917222"/>
            <a:chOff x="0" y="8"/>
            <a:chExt cx="3988" cy="529"/>
          </a:xfrm>
          <a:solidFill>
            <a:schemeClr val="bg1"/>
          </a:solidFill>
        </p:grpSpPr>
        <p:graphicFrame>
          <p:nvGraphicFramePr>
            <p:cNvPr id="10277" name="Object 9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6293570"/>
                </p:ext>
              </p:extLst>
            </p:nvPr>
          </p:nvGraphicFramePr>
          <p:xfrm>
            <a:off x="1049" y="22"/>
            <a:ext cx="1276" cy="5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42" r:id="rId7" imgW="1105860" imgH="432175" progId="Equation.3">
                    <p:embed/>
                  </p:oleObj>
                </mc:Choice>
                <mc:Fallback>
                  <p:oleObj r:id="rId7" imgW="1105860" imgH="43217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49" y="22"/>
                          <a:ext cx="1276" cy="515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78" name="Text Box 10"/>
            <p:cNvSpPr txBox="1">
              <a:spLocks noChangeArrowheads="1"/>
            </p:cNvSpPr>
            <p:nvPr/>
          </p:nvSpPr>
          <p:spPr bwMode="auto">
            <a:xfrm>
              <a:off x="0" y="8"/>
              <a:ext cx="1007" cy="346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300" i="0"/>
                <a:t>解得：</a:t>
              </a:r>
            </a:p>
          </p:txBody>
        </p:sp>
        <p:graphicFrame>
          <p:nvGraphicFramePr>
            <p:cNvPr id="10279" name="Object 1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64957858"/>
                </p:ext>
              </p:extLst>
            </p:nvPr>
          </p:nvGraphicFramePr>
          <p:xfrm>
            <a:off x="2577" y="8"/>
            <a:ext cx="1411" cy="5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43" r:id="rId9" imgW="1131282" imgH="432175" progId="Equation.3">
                    <p:embed/>
                  </p:oleObj>
                </mc:Choice>
                <mc:Fallback>
                  <p:oleObj r:id="rId9" imgW="1131282" imgH="43217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77" y="8"/>
                          <a:ext cx="1411" cy="517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6396" name="Text Box 12"/>
          <p:cNvSpPr txBox="1">
            <a:spLocks noChangeArrowheads="1"/>
          </p:cNvSpPr>
          <p:nvPr/>
        </p:nvSpPr>
        <p:spPr bwMode="auto">
          <a:xfrm>
            <a:off x="2255427" y="5821124"/>
            <a:ext cx="8288948" cy="69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800" i="0" dirty="0"/>
              <a:t>可见：</a:t>
            </a:r>
            <a:r>
              <a:rPr lang="en-US" altLang="zh-CN" sz="3800" dirty="0"/>
              <a:t>E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= </a:t>
            </a:r>
            <a:r>
              <a:rPr lang="en-US" altLang="zh-CN" sz="3800" dirty="0"/>
              <a:t>E</a:t>
            </a:r>
            <a:r>
              <a:rPr lang="zh-CN" altLang="en-US" sz="1900" i="0" dirty="0"/>
              <a:t>真           </a:t>
            </a:r>
            <a:r>
              <a:rPr lang="en-US" altLang="zh-CN" sz="3800" dirty="0"/>
              <a:t>r 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&gt; </a:t>
            </a:r>
            <a:r>
              <a:rPr lang="en-US" altLang="zh-CN" sz="3800" dirty="0"/>
              <a:t>r </a:t>
            </a:r>
            <a:r>
              <a:rPr lang="zh-CN" altLang="en-US" sz="1900" i="0" dirty="0"/>
              <a:t>真 </a:t>
            </a:r>
          </a:p>
        </p:txBody>
      </p:sp>
      <p:grpSp>
        <p:nvGrpSpPr>
          <p:cNvPr id="16397" name="Group 13"/>
          <p:cNvGrpSpPr>
            <a:grpSpLocks/>
          </p:cNvGrpSpPr>
          <p:nvPr/>
        </p:nvGrpSpPr>
        <p:grpSpPr bwMode="auto">
          <a:xfrm>
            <a:off x="4640033" y="624224"/>
            <a:ext cx="7441633" cy="819937"/>
            <a:chOff x="0" y="-17"/>
            <a:chExt cx="3399" cy="590"/>
          </a:xfrm>
          <a:solidFill>
            <a:schemeClr val="bg1"/>
          </a:solidFill>
        </p:grpSpPr>
        <p:graphicFrame>
          <p:nvGraphicFramePr>
            <p:cNvPr id="10274" name="Object 1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44329093"/>
                </p:ext>
              </p:extLst>
            </p:nvPr>
          </p:nvGraphicFramePr>
          <p:xfrm>
            <a:off x="992" y="-12"/>
            <a:ext cx="1312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44" r:id="rId11" imgW="1016883" imgH="432175" progId="Equation.3">
                    <p:embed/>
                  </p:oleObj>
                </mc:Choice>
                <mc:Fallback>
                  <p:oleObj r:id="rId11" imgW="1016883" imgH="43217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92" y="-12"/>
                          <a:ext cx="1312" cy="585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75" name="Object 1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82904889"/>
                </p:ext>
              </p:extLst>
            </p:nvPr>
          </p:nvGraphicFramePr>
          <p:xfrm>
            <a:off x="2434" y="-17"/>
            <a:ext cx="965" cy="5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8445" r:id="rId13" imgW="749951" imgH="432175" progId="Equation.3">
                    <p:embed/>
                  </p:oleObj>
                </mc:Choice>
                <mc:Fallback>
                  <p:oleObj r:id="rId13" imgW="749951" imgH="432175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434" y="-17"/>
                          <a:ext cx="965" cy="590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76" name="Text Box 16"/>
            <p:cNvSpPr txBox="1">
              <a:spLocks noChangeArrowheads="1"/>
            </p:cNvSpPr>
            <p:nvPr/>
          </p:nvSpPr>
          <p:spPr bwMode="auto">
            <a:xfrm>
              <a:off x="0" y="141"/>
              <a:ext cx="1001" cy="432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3300" i="0"/>
                <a:t>测量值：</a:t>
              </a:r>
            </a:p>
          </p:txBody>
        </p:sp>
      </p:grpSp>
      <p:grpSp>
        <p:nvGrpSpPr>
          <p:cNvPr id="16401" name="Group 17"/>
          <p:cNvGrpSpPr>
            <a:grpSpLocks/>
          </p:cNvGrpSpPr>
          <p:nvPr/>
        </p:nvGrpSpPr>
        <p:grpSpPr bwMode="auto">
          <a:xfrm>
            <a:off x="1202893" y="1929261"/>
            <a:ext cx="4659092" cy="2213487"/>
            <a:chOff x="0" y="0"/>
            <a:chExt cx="2200" cy="1394"/>
          </a:xfrm>
        </p:grpSpPr>
        <p:sp>
          <p:nvSpPr>
            <p:cNvPr id="10249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2050" cy="13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250" name="Line 19"/>
            <p:cNvSpPr>
              <a:spLocks noChangeShapeType="1"/>
            </p:cNvSpPr>
            <p:nvPr/>
          </p:nvSpPr>
          <p:spPr bwMode="auto">
            <a:xfrm>
              <a:off x="675" y="351"/>
              <a:ext cx="9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1" name="Line 20"/>
            <p:cNvSpPr>
              <a:spLocks noChangeShapeType="1"/>
            </p:cNvSpPr>
            <p:nvPr/>
          </p:nvSpPr>
          <p:spPr bwMode="auto">
            <a:xfrm>
              <a:off x="204" y="169"/>
              <a:ext cx="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2" name="Line 21"/>
            <p:cNvSpPr>
              <a:spLocks noChangeShapeType="1"/>
            </p:cNvSpPr>
            <p:nvPr/>
          </p:nvSpPr>
          <p:spPr bwMode="auto">
            <a:xfrm>
              <a:off x="212" y="1199"/>
              <a:ext cx="5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3" name="Line 22"/>
            <p:cNvSpPr>
              <a:spLocks noChangeShapeType="1"/>
            </p:cNvSpPr>
            <p:nvPr/>
          </p:nvSpPr>
          <p:spPr bwMode="auto">
            <a:xfrm>
              <a:off x="843" y="1199"/>
              <a:ext cx="22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4" name="Line 23"/>
            <p:cNvSpPr>
              <a:spLocks noChangeShapeType="1"/>
            </p:cNvSpPr>
            <p:nvPr/>
          </p:nvSpPr>
          <p:spPr bwMode="auto">
            <a:xfrm>
              <a:off x="1356" y="1199"/>
              <a:ext cx="25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5" name="Line 24"/>
            <p:cNvSpPr>
              <a:spLocks noChangeShapeType="1"/>
            </p:cNvSpPr>
            <p:nvPr/>
          </p:nvSpPr>
          <p:spPr bwMode="auto">
            <a:xfrm>
              <a:off x="212" y="173"/>
              <a:ext cx="0" cy="10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6" name="Line 25"/>
            <p:cNvSpPr>
              <a:spLocks noChangeShapeType="1"/>
            </p:cNvSpPr>
            <p:nvPr/>
          </p:nvSpPr>
          <p:spPr bwMode="auto">
            <a:xfrm>
              <a:off x="753" y="1108"/>
              <a:ext cx="0" cy="182"/>
            </a:xfrm>
            <a:prstGeom prst="line">
              <a:avLst/>
            </a:prstGeom>
            <a:noFill/>
            <a:ln w="9525">
              <a:solidFill>
                <a:srgbClr val="00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7" name="Line 26"/>
            <p:cNvSpPr>
              <a:spLocks noChangeShapeType="1"/>
            </p:cNvSpPr>
            <p:nvPr/>
          </p:nvSpPr>
          <p:spPr bwMode="auto">
            <a:xfrm>
              <a:off x="843" y="1154"/>
              <a:ext cx="0" cy="90"/>
            </a:xfrm>
            <a:prstGeom prst="line">
              <a:avLst/>
            </a:prstGeom>
            <a:noFill/>
            <a:ln w="76200">
              <a:solidFill>
                <a:srgbClr val="00FF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58" name="Oval 27"/>
            <p:cNvSpPr>
              <a:spLocks noChangeArrowheads="1"/>
            </p:cNvSpPr>
            <p:nvPr/>
          </p:nvSpPr>
          <p:spPr bwMode="auto">
            <a:xfrm>
              <a:off x="1070" y="1178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259" name="Oval 28"/>
            <p:cNvSpPr>
              <a:spLocks noChangeArrowheads="1"/>
            </p:cNvSpPr>
            <p:nvPr/>
          </p:nvSpPr>
          <p:spPr bwMode="auto">
            <a:xfrm>
              <a:off x="1314" y="1178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0260" name="Line 29"/>
            <p:cNvSpPr>
              <a:spLocks noChangeShapeType="1"/>
            </p:cNvSpPr>
            <p:nvPr/>
          </p:nvSpPr>
          <p:spPr bwMode="auto">
            <a:xfrm>
              <a:off x="1615" y="350"/>
              <a:ext cx="0" cy="8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0261" name="Line 30"/>
            <p:cNvSpPr>
              <a:spLocks noChangeShapeType="1"/>
            </p:cNvSpPr>
            <p:nvPr/>
          </p:nvSpPr>
          <p:spPr bwMode="auto">
            <a:xfrm flipV="1">
              <a:off x="1104" y="1171"/>
              <a:ext cx="260" cy="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0262" name="Group 31"/>
            <p:cNvGrpSpPr>
              <a:grpSpLocks/>
            </p:cNvGrpSpPr>
            <p:nvPr/>
          </p:nvGrpSpPr>
          <p:grpSpPr bwMode="auto">
            <a:xfrm>
              <a:off x="415" y="19"/>
              <a:ext cx="392" cy="373"/>
              <a:chOff x="0" y="0"/>
              <a:chExt cx="392" cy="373"/>
            </a:xfrm>
          </p:grpSpPr>
          <p:sp>
            <p:nvSpPr>
              <p:cNvPr id="10271" name="Text Box 32"/>
              <p:cNvSpPr txBox="1">
                <a:spLocks noChangeArrowheads="1"/>
              </p:cNvSpPr>
              <p:nvPr/>
            </p:nvSpPr>
            <p:spPr bwMode="auto">
              <a:xfrm>
                <a:off x="75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cs typeface="Times New Roman" pitchFamily="18" charset="0"/>
                  </a:rPr>
                  <a:t>R</a:t>
                </a:r>
                <a:endParaRPr lang="en-US" altLang="zh-CN" sz="1400" i="0">
                  <a:cs typeface="Times New Roman" pitchFamily="18" charset="0"/>
                </a:endParaRPr>
              </a:p>
            </p:txBody>
          </p:sp>
          <p:sp>
            <p:nvSpPr>
              <p:cNvPr id="10272" name="Rectangle 33"/>
              <p:cNvSpPr>
                <a:spLocks noChangeArrowheads="1"/>
              </p:cNvSpPr>
              <p:nvPr/>
            </p:nvSpPr>
            <p:spPr bwMode="auto">
              <a:xfrm>
                <a:off x="0" y="292"/>
                <a:ext cx="268" cy="8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0273" name="Line 34"/>
              <p:cNvSpPr>
                <a:spLocks noChangeShapeType="1"/>
              </p:cNvSpPr>
              <p:nvPr/>
            </p:nvSpPr>
            <p:spPr bwMode="auto">
              <a:xfrm>
                <a:off x="89" y="146"/>
                <a:ext cx="8" cy="1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10263" name="Line 35"/>
            <p:cNvSpPr>
              <a:spLocks noChangeShapeType="1"/>
            </p:cNvSpPr>
            <p:nvPr/>
          </p:nvSpPr>
          <p:spPr bwMode="auto">
            <a:xfrm>
              <a:off x="222" y="660"/>
              <a:ext cx="13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0264" name="Group 36"/>
            <p:cNvGrpSpPr>
              <a:grpSpLocks/>
            </p:cNvGrpSpPr>
            <p:nvPr/>
          </p:nvGrpSpPr>
          <p:grpSpPr bwMode="auto">
            <a:xfrm>
              <a:off x="819" y="509"/>
              <a:ext cx="318" cy="288"/>
              <a:chOff x="0" y="0"/>
              <a:chExt cx="318" cy="288"/>
            </a:xfrm>
          </p:grpSpPr>
          <p:sp>
            <p:nvSpPr>
              <p:cNvPr id="10269" name="Oval 37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0270" name="Text Box 38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V</a:t>
                </a:r>
              </a:p>
            </p:txBody>
          </p:sp>
        </p:grpSp>
        <p:grpSp>
          <p:nvGrpSpPr>
            <p:cNvPr id="10265" name="Group 39"/>
            <p:cNvGrpSpPr>
              <a:grpSpLocks/>
            </p:cNvGrpSpPr>
            <p:nvPr/>
          </p:nvGrpSpPr>
          <p:grpSpPr bwMode="auto">
            <a:xfrm>
              <a:off x="1477" y="783"/>
              <a:ext cx="318" cy="288"/>
              <a:chOff x="0" y="0"/>
              <a:chExt cx="318" cy="288"/>
            </a:xfrm>
          </p:grpSpPr>
          <p:sp>
            <p:nvSpPr>
              <p:cNvPr id="10267" name="Oval 40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0268" name="Text Box 41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A</a:t>
                </a:r>
              </a:p>
            </p:txBody>
          </p:sp>
        </p:grpSp>
        <p:sp>
          <p:nvSpPr>
            <p:cNvPr id="10266" name="Text Box 42"/>
            <p:cNvSpPr txBox="1">
              <a:spLocks noChangeArrowheads="1"/>
            </p:cNvSpPr>
            <p:nvPr/>
          </p:nvSpPr>
          <p:spPr bwMode="auto">
            <a:xfrm>
              <a:off x="1770" y="1096"/>
              <a:ext cx="4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 i="0"/>
                <a:t>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820551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10671436" y="2217258"/>
            <a:ext cx="1351407" cy="2298562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="" xmlns:a16="http://schemas.microsoft.com/office/drawing/2014/main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784574" y="2889672"/>
            <a:ext cx="1351406" cy="1003419"/>
          </a:xfrm>
          <a:prstGeom prst="rect">
            <a:avLst/>
          </a:prstGeom>
        </p:spPr>
        <p:txBody>
          <a:bodyPr vert="horz" lIns="32712" tIns="16356" rIns="32712" bIns="16356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43</a:t>
            </a:r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8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8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8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18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8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P342</a:t>
            </a:r>
            <a:endParaRPr lang="zh-CN" altLang="en-US" sz="18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035" y="144429"/>
            <a:ext cx="10031054" cy="4537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13">
            <a:hlinkClick r:id="" action="ppaction://noaction"/>
            <a:extLst>
              <a:ext uri="{FF2B5EF4-FFF2-40B4-BE49-F238E27FC236}">
                <a16:creationId xmlns="" xmlns:a16="http://schemas.microsoft.com/office/drawing/2014/main" id="{58F8B9E5-5B68-41D8-813C-F0A16E217C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194" y="5723245"/>
            <a:ext cx="700044" cy="699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52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10671436" y="2217258"/>
            <a:ext cx="1351407" cy="2298562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="" xmlns:a16="http://schemas.microsoft.com/office/drawing/2014/main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784574" y="2889672"/>
            <a:ext cx="1351406" cy="1003419"/>
          </a:xfrm>
          <a:prstGeom prst="rect">
            <a:avLst/>
          </a:prstGeom>
        </p:spPr>
        <p:txBody>
          <a:bodyPr vert="horz" lIns="32712" tIns="16356" rIns="32712" bIns="16356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43</a:t>
            </a:r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8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8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8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18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8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P342</a:t>
            </a:r>
            <a:endParaRPr lang="zh-CN" altLang="en-US" sz="18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DE5E80A0-5DF4-48C5-9BBE-EC9C0439A2D6}"/>
              </a:ext>
            </a:extLst>
          </p:cNvPr>
          <p:cNvGrpSpPr/>
          <p:nvPr/>
        </p:nvGrpSpPr>
        <p:grpSpPr>
          <a:xfrm>
            <a:off x="633241" y="368314"/>
            <a:ext cx="2138351" cy="427549"/>
            <a:chOff x="1265164" y="736542"/>
            <a:chExt cx="4272250" cy="855000"/>
          </a:xfrm>
        </p:grpSpPr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prstClr val="white"/>
                  </a:solidFill>
                </a:rPr>
                <a:t>两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10" name="椭圆 9">
              <a:extLst>
                <a:ext uri="{FF2B5EF4-FFF2-40B4-BE49-F238E27FC236}">
                  <a16:creationId xmlns="" xmlns:a16="http://schemas.microsoft.com/office/drawing/2014/main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prstClr val="white"/>
                  </a:solidFill>
                </a:rPr>
                <a:t>组</a:t>
              </a:r>
            </a:p>
          </p:txBody>
        </p:sp>
        <p:sp>
          <p:nvSpPr>
            <p:cNvPr id="11" name="椭圆 10">
              <a:extLst>
                <a:ext uri="{FF2B5EF4-FFF2-40B4-BE49-F238E27FC236}">
                  <a16:creationId xmlns="" xmlns:a16="http://schemas.microsoft.com/office/drawing/2014/main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prstClr val="white"/>
                  </a:solidFill>
                </a:rPr>
                <a:t>题</a:t>
              </a:r>
            </a:p>
          </p:txBody>
        </p:sp>
        <p:sp>
          <p:nvSpPr>
            <p:cNvPr id="12" name="椭圆 11">
              <a:extLst>
                <a:ext uri="{FF2B5EF4-FFF2-40B4-BE49-F238E27FC236}">
                  <a16:creationId xmlns="" xmlns:a16="http://schemas.microsoft.com/office/drawing/2014/main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prstClr val="white"/>
                  </a:solidFill>
                </a:rPr>
                <a:t>讲</a:t>
              </a:r>
            </a:p>
          </p:txBody>
        </p:sp>
        <p:sp>
          <p:nvSpPr>
            <p:cNvPr id="13" name="椭圆 12">
              <a:extLst>
                <a:ext uri="{FF2B5EF4-FFF2-40B4-BE49-F238E27FC236}">
                  <a16:creationId xmlns="" xmlns:a16="http://schemas.microsoft.com/office/drawing/2014/main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prstClr val="white"/>
                  </a:solidFill>
                </a:rPr>
                <a:t>透</a:t>
              </a:r>
            </a:p>
          </p:txBody>
        </p:sp>
      </p:grp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30" y="981239"/>
            <a:ext cx="10031054" cy="4537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179812" y="4402015"/>
            <a:ext cx="490586" cy="415547"/>
          </a:xfrm>
          <a:prstGeom prst="rect">
            <a:avLst/>
          </a:prstGeom>
          <a:noFill/>
        </p:spPr>
        <p:txBody>
          <a:bodyPr wrap="square" lIns="45747" tIns="22874" rIns="45747" bIns="22874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宋体"/>
              </a:rPr>
              <a:t>C</a:t>
            </a:r>
            <a:endParaRPr lang="zh-CN" altLang="en-US" sz="2400" dirty="0">
              <a:solidFill>
                <a:srgbClr val="FF0000"/>
              </a:solidFill>
              <a:latin typeface="宋体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39465" y="4308046"/>
            <a:ext cx="490586" cy="415547"/>
          </a:xfrm>
          <a:prstGeom prst="rect">
            <a:avLst/>
          </a:prstGeom>
          <a:noFill/>
        </p:spPr>
        <p:txBody>
          <a:bodyPr wrap="square" lIns="45747" tIns="22874" rIns="45747" bIns="22874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宋体"/>
              </a:rPr>
              <a:t>6</a:t>
            </a:r>
            <a:endParaRPr lang="zh-CN" altLang="en-US" sz="2400" dirty="0">
              <a:solidFill>
                <a:srgbClr val="FF0000"/>
              </a:solidFill>
              <a:latin typeface="宋体"/>
            </a:endParaRPr>
          </a:p>
        </p:txBody>
      </p:sp>
      <p:pic>
        <p:nvPicPr>
          <p:cNvPr id="16" name="图片 15">
            <a:hlinkClick r:id="" action="ppaction://noaction"/>
            <a:extLst>
              <a:ext uri="{FF2B5EF4-FFF2-40B4-BE49-F238E27FC236}">
                <a16:creationId xmlns="" xmlns:a16="http://schemas.microsoft.com/office/drawing/2014/main" id="{58F8B9E5-5B68-41D8-813C-F0A16E217C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194" y="5723245"/>
            <a:ext cx="700044" cy="699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9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10671436" y="2217258"/>
            <a:ext cx="1351407" cy="2298562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="" xmlns:a16="http://schemas.microsoft.com/office/drawing/2014/main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784574" y="2889672"/>
            <a:ext cx="1351406" cy="1003419"/>
          </a:xfrm>
          <a:prstGeom prst="rect">
            <a:avLst/>
          </a:prstGeom>
        </p:spPr>
        <p:txBody>
          <a:bodyPr vert="horz" lIns="32712" tIns="16356" rIns="32712" bIns="16356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43</a:t>
            </a:r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800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8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8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1800" b="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800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8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P342</a:t>
            </a:r>
            <a:endParaRPr lang="zh-CN" altLang="en-US" sz="18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84"/>
          <a:stretch/>
        </p:blipFill>
        <p:spPr bwMode="auto">
          <a:xfrm>
            <a:off x="536037" y="203866"/>
            <a:ext cx="9839336" cy="201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13">
            <a:hlinkClick r:id="" action="ppaction://noaction"/>
            <a:extLst>
              <a:ext uri="{FF2B5EF4-FFF2-40B4-BE49-F238E27FC236}">
                <a16:creationId xmlns="" xmlns:a16="http://schemas.microsoft.com/office/drawing/2014/main" id="{58F8B9E5-5B68-41D8-813C-F0A16E217C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194" y="5723245"/>
            <a:ext cx="700044" cy="699396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4" t="15230" r="16003" b="7577"/>
          <a:stretch/>
        </p:blipFill>
        <p:spPr bwMode="auto">
          <a:xfrm>
            <a:off x="2543780" y="1674599"/>
            <a:ext cx="4553481" cy="3139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63" y="4515820"/>
            <a:ext cx="9918725" cy="1911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522185" y="5865169"/>
            <a:ext cx="933520" cy="415547"/>
          </a:xfrm>
          <a:prstGeom prst="rect">
            <a:avLst/>
          </a:prstGeom>
          <a:noFill/>
        </p:spPr>
        <p:txBody>
          <a:bodyPr wrap="square" lIns="45747" tIns="22874" rIns="45747" bIns="22874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宋体"/>
              </a:rPr>
              <a:t>7.50</a:t>
            </a:r>
            <a:endParaRPr lang="zh-CN" altLang="en-US" sz="2400" dirty="0">
              <a:solidFill>
                <a:srgbClr val="FF0000"/>
              </a:solidFill>
              <a:latin typeface="宋体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354732" y="5901177"/>
            <a:ext cx="933520" cy="415547"/>
          </a:xfrm>
          <a:prstGeom prst="rect">
            <a:avLst/>
          </a:prstGeom>
          <a:noFill/>
        </p:spPr>
        <p:txBody>
          <a:bodyPr wrap="square" lIns="45747" tIns="22874" rIns="45747" bIns="22874" rtlCol="0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宋体"/>
              </a:rPr>
              <a:t>10.0</a:t>
            </a:r>
            <a:endParaRPr lang="zh-CN" altLang="en-US" sz="2400" dirty="0">
              <a:solidFill>
                <a:srgbClr val="FF0000"/>
              </a:solidFill>
              <a:latin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79789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383540" y="783294"/>
            <a:ext cx="2023298" cy="7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zh-CN" altLang="en-US" dirty="0" smtClean="0"/>
              <a:t>器材</a:t>
            </a:r>
            <a:r>
              <a:rPr lang="zh-CN" altLang="en-US" dirty="0"/>
              <a:t>选择：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 rot="10800000" flipV="1">
            <a:off x="8304420" y="2354373"/>
            <a:ext cx="2736633" cy="75629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zh-CN" altLang="en-US" dirty="0"/>
              <a:t>安培表：</a:t>
            </a:r>
            <a:r>
              <a:rPr lang="en-US" altLang="zh-CN" dirty="0"/>
              <a:t>0~0.6A</a:t>
            </a:r>
            <a:endParaRPr lang="zh-CN" altLang="en-US" dirty="0"/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921656" y="3339784"/>
            <a:ext cx="2467329" cy="75629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zh-CN" altLang="en-US" dirty="0"/>
              <a:t>伏特表</a:t>
            </a:r>
            <a:r>
              <a:rPr lang="zh-CN" altLang="en-US" dirty="0" smtClean="0"/>
              <a:t>：</a:t>
            </a:r>
            <a:r>
              <a:rPr lang="en-US" altLang="zh-CN" dirty="0" smtClean="0"/>
              <a:t>0~3V</a:t>
            </a:r>
            <a:endParaRPr lang="en-US" altLang="zh-CN" dirty="0"/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3128844" y="1269554"/>
            <a:ext cx="6910853" cy="75629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zh-CN" altLang="en-US" dirty="0"/>
              <a:t>滑动变阻器：阻值较小的</a:t>
            </a:r>
            <a:r>
              <a:rPr lang="en-US" altLang="zh-CN" dirty="0"/>
              <a:t>,</a:t>
            </a:r>
            <a:r>
              <a:rPr lang="zh-CN" altLang="en-US" dirty="0"/>
              <a:t>最大阻值</a:t>
            </a:r>
            <a:r>
              <a:rPr lang="en-US" altLang="zh-CN" dirty="0"/>
              <a:t>10~20</a:t>
            </a:r>
            <a:r>
              <a:rPr lang="el-GR" altLang="zh-CN" dirty="0"/>
              <a:t>Ω</a:t>
            </a:r>
          </a:p>
        </p:txBody>
      </p:sp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4543113" y="5560433"/>
            <a:ext cx="3826675" cy="75629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被测干电池：内阻较大</a:t>
            </a:r>
          </a:p>
        </p:txBody>
      </p:sp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8844480" y="4383694"/>
            <a:ext cx="2023298" cy="75629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96" tIns="54448" rIns="108896" bIns="54448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电键和导线</a:t>
            </a:r>
          </a:p>
        </p:txBody>
      </p:sp>
      <p:sp>
        <p:nvSpPr>
          <p:cNvPr id="11" name="矩形 10"/>
          <p:cNvSpPr/>
          <p:nvPr/>
        </p:nvSpPr>
        <p:spPr>
          <a:xfrm>
            <a:off x="6760" y="0"/>
            <a:ext cx="2221986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cap="all" dirty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实验</a:t>
            </a:r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器材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  <p:pic>
        <p:nvPicPr>
          <p:cNvPr id="12" name="Picture 4" descr="E:\碎片资源成品\2.10实验：测定电池的电动势和内阻\1图片\2.10图片\图片：实验电路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394" y="2102017"/>
            <a:ext cx="3630115" cy="303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下箭头 1"/>
          <p:cNvSpPr/>
          <p:nvPr/>
        </p:nvSpPr>
        <p:spPr bwMode="auto">
          <a:xfrm>
            <a:off x="5694130" y="4959964"/>
            <a:ext cx="405045" cy="600469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32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ea typeface="华文行楷" pitchFamily="2" charset="-122"/>
              <a:cs typeface="Times New Roman" pitchFamily="18" charset="0"/>
            </a:endParaRPr>
          </a:p>
        </p:txBody>
      </p:sp>
      <p:sp>
        <p:nvSpPr>
          <p:cNvPr id="3" name="右箭头 2"/>
          <p:cNvSpPr/>
          <p:nvPr/>
        </p:nvSpPr>
        <p:spPr bwMode="auto">
          <a:xfrm>
            <a:off x="7359315" y="2622501"/>
            <a:ext cx="912194" cy="321406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32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ea typeface="华文行楷" pitchFamily="2" charset="-122"/>
              <a:cs typeface="Times New Roman" pitchFamily="18" charset="0"/>
            </a:endParaRPr>
          </a:p>
        </p:txBody>
      </p:sp>
      <p:sp>
        <p:nvSpPr>
          <p:cNvPr id="4" name="左箭头 3"/>
          <p:cNvSpPr/>
          <p:nvPr/>
        </p:nvSpPr>
        <p:spPr bwMode="auto">
          <a:xfrm>
            <a:off x="4543113" y="3618380"/>
            <a:ext cx="1423362" cy="337237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32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ea typeface="华文行楷" pitchFamily="2" charset="-122"/>
              <a:cs typeface="Times New Roman" pitchFamily="18" charset="0"/>
            </a:endParaRPr>
          </a:p>
        </p:txBody>
      </p:sp>
      <p:sp>
        <p:nvSpPr>
          <p:cNvPr id="5" name="上箭头 4"/>
          <p:cNvSpPr/>
          <p:nvPr/>
        </p:nvSpPr>
        <p:spPr bwMode="auto">
          <a:xfrm>
            <a:off x="5694130" y="1979836"/>
            <a:ext cx="559798" cy="675075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32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ea typeface="华文行楷" pitchFamily="2" charset="-122"/>
              <a:cs typeface="Times New Roman" pitchFamily="18" charset="0"/>
            </a:endParaRPr>
          </a:p>
        </p:txBody>
      </p:sp>
      <p:sp>
        <p:nvSpPr>
          <p:cNvPr id="6" name="右箭头 5"/>
          <p:cNvSpPr/>
          <p:nvPr/>
        </p:nvSpPr>
        <p:spPr bwMode="auto">
          <a:xfrm>
            <a:off x="7562489" y="4588367"/>
            <a:ext cx="1146976" cy="360040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3200" b="0" i="0" u="none" strike="noStrike" cap="none" normalizeH="0" baseline="0" smtClean="0">
              <a:ln>
                <a:noFill/>
              </a:ln>
              <a:solidFill>
                <a:schemeClr val="tx2"/>
              </a:solidFill>
              <a:effectLst/>
              <a:ea typeface="华文行楷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95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animBg="1"/>
      <p:bldP spid="35845" grpId="0" animBg="1"/>
      <p:bldP spid="35847" grpId="0" animBg="1"/>
      <p:bldP spid="35849" grpId="0" animBg="1"/>
      <p:bldP spid="35850" grpId="0" animBg="1"/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93530" y="684489"/>
            <a:ext cx="11521280" cy="387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(1)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电流表用 </a:t>
            </a: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0.6 A 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量程，电压表用 </a:t>
            </a: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3 V 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量程，按图连接好电路。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(2)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把变阻器的</a:t>
            </a:r>
            <a:r>
              <a:rPr lang="zh-CN" altLang="en-US" sz="2800" dirty="0">
                <a:solidFill>
                  <a:srgbClr val="FF0000"/>
                </a:solidFill>
                <a:ea typeface="黑体" pitchFamily="2" charset="-122"/>
                <a:cs typeface="Times New Roman" pitchFamily="18" charset="0"/>
              </a:rPr>
              <a:t>滑动片移到使阻值最大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的一端。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(3)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闭合开关，调节变阻器，使电流表有明显的示数，记录一组数据</a:t>
            </a: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(</a:t>
            </a:r>
            <a:r>
              <a:rPr lang="en-US" altLang="zh-CN" sz="2800" i="1" dirty="0">
                <a:ea typeface="黑体" pitchFamily="2" charset="-122"/>
                <a:cs typeface="Times New Roman" pitchFamily="18" charset="0"/>
              </a:rPr>
              <a:t>I</a:t>
            </a:r>
            <a:r>
              <a:rPr lang="zh-CN" altLang="en-US" sz="2800" i="1" dirty="0"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i="1" dirty="0">
                <a:ea typeface="黑体" pitchFamily="2" charset="-122"/>
                <a:cs typeface="Times New Roman" pitchFamily="18" charset="0"/>
              </a:rPr>
              <a:t>U</a:t>
            </a: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)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，用同样方法测量几组 </a:t>
            </a:r>
            <a:r>
              <a:rPr lang="en-US" altLang="zh-CN" sz="2800" i="1" dirty="0">
                <a:ea typeface="黑体" pitchFamily="2" charset="-122"/>
                <a:cs typeface="Times New Roman" pitchFamily="18" charset="0"/>
              </a:rPr>
              <a:t>I</a:t>
            </a:r>
            <a:r>
              <a:rPr lang="zh-CN" altLang="en-US" sz="2800" i="1" dirty="0"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i="1" dirty="0">
                <a:ea typeface="黑体" pitchFamily="2" charset="-122"/>
                <a:cs typeface="Times New Roman" pitchFamily="18" charset="0"/>
              </a:rPr>
              <a:t>U 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值，记录在表格中</a:t>
            </a:r>
            <a:r>
              <a:rPr lang="zh-CN" altLang="en-US" sz="2800" dirty="0" smtClean="0">
                <a:ea typeface="黑体" pitchFamily="2" charset="-122"/>
                <a:cs typeface="Times New Roman" pitchFamily="18" charset="0"/>
              </a:rPr>
              <a:t>。</a:t>
            </a:r>
            <a:endParaRPr lang="en-US" altLang="zh-CN" sz="2800" dirty="0"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(4)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断开开关，整理器材。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ea typeface="黑体" pitchFamily="2" charset="-122"/>
                <a:cs typeface="Times New Roman" pitchFamily="18" charset="0"/>
              </a:rPr>
              <a:t>(5)</a:t>
            </a:r>
            <a:r>
              <a:rPr lang="zh-CN" altLang="en-US" sz="2800" dirty="0">
                <a:ea typeface="黑体" pitchFamily="2" charset="-122"/>
                <a:cs typeface="Times New Roman" pitchFamily="18" charset="0"/>
              </a:rPr>
              <a:t>处理数据，用公式求平均值法或作图法求出电源的电动势和内阻的阻值。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175391"/>
              </p:ext>
            </p:extLst>
          </p:nvPr>
        </p:nvGraphicFramePr>
        <p:xfrm>
          <a:off x="2363760" y="4779944"/>
          <a:ext cx="7605847" cy="1765168"/>
        </p:xfrm>
        <a:graphic>
          <a:graphicData uri="http://schemas.openxmlformats.org/drawingml/2006/table">
            <a:tbl>
              <a:tblPr/>
              <a:tblGrid>
                <a:gridCol w="917915"/>
                <a:gridCol w="1113480"/>
                <a:gridCol w="1115244"/>
                <a:gridCol w="1115242"/>
                <a:gridCol w="1113480"/>
                <a:gridCol w="1115244"/>
                <a:gridCol w="1115242"/>
              </a:tblGrid>
              <a:tr h="5729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组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组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组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组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组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第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  <a:cs typeface="Times New Roman" pitchFamily="18" charset="0"/>
                        </a:rPr>
                        <a:t>组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353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U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/V</a:t>
                      </a: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0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I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Times New Roman" pitchFamily="18" charset="0"/>
                        </a:rPr>
                        <a:t>/A</a:t>
                      </a: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Times New Roman" pitchFamily="18" charset="0"/>
                      </a:endParaRPr>
                    </a:p>
                  </a:txBody>
                  <a:tcPr marL="92956" marR="92956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6760" y="0"/>
            <a:ext cx="2221986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cap="all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实验步骤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17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1435" y="639484"/>
            <a:ext cx="5997730" cy="620563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13509" y="684489"/>
            <a:ext cx="5895655" cy="1402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(1)</a:t>
            </a:r>
            <a:r>
              <a:rPr lang="zh-CN" altLang="en-US" dirty="0"/>
              <a:t>为了使电池的路端电压变化明显，电池的内阻应大</a:t>
            </a:r>
            <a:r>
              <a:rPr lang="zh-CN" altLang="en-US" dirty="0" smtClean="0"/>
              <a:t>些。</a:t>
            </a:r>
            <a:endParaRPr lang="zh-CN" altLang="en-US" dirty="0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13510" y="1989634"/>
            <a:ext cx="5895654" cy="269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(2</a:t>
            </a:r>
            <a:r>
              <a:rPr lang="en-US" altLang="zh-CN" dirty="0" smtClean="0"/>
              <a:t>)</a:t>
            </a:r>
            <a:r>
              <a:rPr lang="zh-CN" altLang="en-US" dirty="0" smtClean="0"/>
              <a:t> 长</a:t>
            </a:r>
            <a:r>
              <a:rPr lang="zh-CN" altLang="en-US" dirty="0"/>
              <a:t>时间放电不宜超过</a:t>
            </a:r>
            <a:r>
              <a:rPr lang="en-US" altLang="zh-CN" dirty="0"/>
              <a:t>0.3 A</a:t>
            </a:r>
            <a:r>
              <a:rPr lang="zh-CN" altLang="en-US" dirty="0"/>
              <a:t>，短时间放电不宜超过 </a:t>
            </a:r>
            <a:r>
              <a:rPr lang="en-US" altLang="zh-CN" dirty="0"/>
              <a:t>0.5 A</a:t>
            </a:r>
            <a:r>
              <a:rPr lang="zh-CN" altLang="en-US" dirty="0"/>
              <a:t>，因此，实验中不要将</a:t>
            </a:r>
            <a:r>
              <a:rPr lang="en-US" altLang="zh-CN" i="1" dirty="0"/>
              <a:t>R</a:t>
            </a:r>
            <a:r>
              <a:rPr lang="zh-CN" altLang="en-US" dirty="0"/>
              <a:t>调得过小，读电表示数要快，每次读完应立即断电。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099175" y="594479"/>
            <a:ext cx="5940661" cy="334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(3)</a:t>
            </a:r>
            <a:r>
              <a:rPr lang="zh-CN" altLang="en-US" dirty="0"/>
              <a:t>测出不少于 </a:t>
            </a:r>
            <a:r>
              <a:rPr lang="en-US" altLang="zh-CN" dirty="0"/>
              <a:t>6 </a:t>
            </a:r>
            <a:r>
              <a:rPr lang="zh-CN" altLang="en-US" dirty="0"/>
              <a:t>组 </a:t>
            </a:r>
            <a:r>
              <a:rPr lang="en-US" altLang="zh-CN" i="1" dirty="0"/>
              <a:t>I</a:t>
            </a:r>
            <a:r>
              <a:rPr lang="zh-CN" altLang="en-US" i="1" dirty="0"/>
              <a:t>、</a:t>
            </a:r>
            <a:r>
              <a:rPr lang="en-US" altLang="zh-CN" i="1" dirty="0"/>
              <a:t>U </a:t>
            </a:r>
            <a:r>
              <a:rPr lang="zh-CN" altLang="en-US" dirty="0"/>
              <a:t>数据</a:t>
            </a:r>
            <a:r>
              <a:rPr lang="zh-CN" altLang="en-US" dirty="0" smtClean="0"/>
              <a:t>，用</a:t>
            </a:r>
            <a:r>
              <a:rPr lang="zh-CN" altLang="en-US" dirty="0"/>
              <a:t>方程组求解，要将测出</a:t>
            </a:r>
            <a:r>
              <a:rPr lang="zh-CN" altLang="en-US" i="1" dirty="0"/>
              <a:t>的 </a:t>
            </a:r>
            <a:r>
              <a:rPr lang="en-US" altLang="zh-CN" i="1" dirty="0"/>
              <a:t>I</a:t>
            </a:r>
            <a:r>
              <a:rPr lang="zh-CN" altLang="en-US" i="1" dirty="0"/>
              <a:t>、</a:t>
            </a:r>
            <a:r>
              <a:rPr lang="en-US" altLang="zh-CN" i="1" dirty="0"/>
              <a:t>U</a:t>
            </a:r>
            <a:r>
              <a:rPr lang="en-US" altLang="zh-CN" dirty="0"/>
              <a:t> </a:t>
            </a:r>
            <a:r>
              <a:rPr lang="zh-CN" altLang="en-US" dirty="0"/>
              <a:t>数据中，第 </a:t>
            </a:r>
            <a:r>
              <a:rPr lang="en-US" altLang="zh-CN" dirty="0"/>
              <a:t>1 </a:t>
            </a:r>
            <a:r>
              <a:rPr lang="zh-CN" altLang="en-US" dirty="0"/>
              <a:t>和第 </a:t>
            </a:r>
            <a:r>
              <a:rPr lang="en-US" altLang="zh-CN" dirty="0"/>
              <a:t>4 </a:t>
            </a:r>
            <a:r>
              <a:rPr lang="zh-CN" altLang="en-US" dirty="0"/>
              <a:t>为一组，第 </a:t>
            </a:r>
            <a:r>
              <a:rPr lang="en-US" altLang="zh-CN" dirty="0"/>
              <a:t>2</a:t>
            </a:r>
            <a:r>
              <a:rPr lang="zh-CN" altLang="en-US" dirty="0"/>
              <a:t>和第 </a:t>
            </a:r>
            <a:r>
              <a:rPr lang="en-US" altLang="zh-CN" dirty="0"/>
              <a:t>5 </a:t>
            </a:r>
            <a:r>
              <a:rPr lang="zh-CN" altLang="en-US" dirty="0"/>
              <a:t>为一组，第 </a:t>
            </a:r>
            <a:r>
              <a:rPr lang="en-US" altLang="zh-CN" dirty="0"/>
              <a:t>3 </a:t>
            </a:r>
            <a:r>
              <a:rPr lang="zh-CN" altLang="en-US" dirty="0"/>
              <a:t>和第 </a:t>
            </a:r>
            <a:r>
              <a:rPr lang="en-US" altLang="zh-CN" dirty="0"/>
              <a:t>6 </a:t>
            </a:r>
            <a:r>
              <a:rPr lang="zh-CN" altLang="en-US" dirty="0"/>
              <a:t>为一组，分别解出 </a:t>
            </a:r>
            <a:r>
              <a:rPr lang="en-US" altLang="zh-CN" i="1" dirty="0"/>
              <a:t>E</a:t>
            </a:r>
            <a:r>
              <a:rPr lang="zh-CN" altLang="en-US" i="1" dirty="0"/>
              <a:t>、</a:t>
            </a:r>
            <a:r>
              <a:rPr lang="en-US" altLang="zh-CN" i="1" dirty="0"/>
              <a:t>r</a:t>
            </a:r>
            <a:r>
              <a:rPr lang="en-US" altLang="zh-CN" dirty="0"/>
              <a:t> </a:t>
            </a:r>
            <a:r>
              <a:rPr lang="zh-CN" altLang="en-US" dirty="0"/>
              <a:t>值，再求平均值．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6189185" y="3794851"/>
            <a:ext cx="5760641" cy="269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 smtClean="0"/>
              <a:t>(4)</a:t>
            </a:r>
            <a:r>
              <a:rPr lang="zh-CN" altLang="en-US" dirty="0" smtClean="0"/>
              <a:t>干电池</a:t>
            </a:r>
            <a:r>
              <a:rPr lang="zh-CN" altLang="en-US" dirty="0"/>
              <a:t>内阻较小时</a:t>
            </a:r>
            <a:r>
              <a:rPr lang="zh-CN" altLang="en-US" dirty="0" smtClean="0"/>
              <a:t>，可</a:t>
            </a:r>
            <a:r>
              <a:rPr lang="zh-CN" altLang="en-US" dirty="0"/>
              <a:t>使纵坐标不从零开始</a:t>
            </a:r>
            <a:r>
              <a:rPr lang="zh-CN" altLang="en-US" dirty="0" smtClean="0"/>
              <a:t>而是从</a:t>
            </a:r>
            <a:r>
              <a:rPr lang="zh-CN" altLang="en-US" dirty="0"/>
              <a:t>某一恰当值</a:t>
            </a:r>
            <a:r>
              <a:rPr lang="zh-CN" altLang="en-US" dirty="0" smtClean="0"/>
              <a:t>开始并且</a:t>
            </a:r>
            <a:r>
              <a:rPr lang="zh-CN" altLang="en-US" dirty="0"/>
              <a:t>把纵坐标的比例放大，可使结果的误差减小。</a:t>
            </a:r>
          </a:p>
        </p:txBody>
      </p:sp>
      <p:sp>
        <p:nvSpPr>
          <p:cNvPr id="7" name="矩形 6"/>
          <p:cNvSpPr/>
          <p:nvPr/>
        </p:nvSpPr>
        <p:spPr>
          <a:xfrm>
            <a:off x="6760" y="0"/>
            <a:ext cx="2221986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cap="all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注意事项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34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9" grpId="0"/>
      <p:bldP spid="6150" grpId="0"/>
      <p:bldP spid="615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6200620" y="639483"/>
            <a:ext cx="5997730" cy="620563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ws_1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0" y="2619704"/>
            <a:ext cx="4561739" cy="3735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03520" y="1624137"/>
            <a:ext cx="3666068" cy="7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(1)</a:t>
            </a:r>
            <a:r>
              <a:rPr lang="zh-CN" altLang="en-US" dirty="0"/>
              <a:t>电路图：如图所示。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279195" y="1843376"/>
            <a:ext cx="5761588" cy="334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(2)</a:t>
            </a:r>
            <a:r>
              <a:rPr lang="zh-CN" altLang="en-US" dirty="0"/>
              <a:t>原理：根据闭合电路的欧姆定律得</a:t>
            </a:r>
            <a:r>
              <a:rPr lang="zh-CN" altLang="en-US" i="1" dirty="0"/>
              <a:t> </a:t>
            </a:r>
            <a:r>
              <a:rPr lang="en-US" altLang="zh-CN" i="1" dirty="0"/>
              <a:t>E</a:t>
            </a:r>
            <a:r>
              <a:rPr lang="zh-CN" altLang="en-US" dirty="0"/>
              <a:t>＝</a:t>
            </a:r>
            <a:r>
              <a:rPr lang="en-US" altLang="zh-CN" i="1" dirty="0"/>
              <a:t>IR</a:t>
            </a:r>
            <a:r>
              <a:rPr lang="zh-CN" altLang="en-US" dirty="0"/>
              <a:t>＋</a:t>
            </a:r>
            <a:r>
              <a:rPr lang="en-US" altLang="zh-CN" i="1" dirty="0" err="1"/>
              <a:t>Ir</a:t>
            </a:r>
            <a:r>
              <a:rPr lang="zh-CN" altLang="en-US" dirty="0"/>
              <a:t>，改变电阻箱的阻值就能得到 </a:t>
            </a:r>
            <a:r>
              <a:rPr lang="en-US" altLang="zh-CN" i="1" dirty="0"/>
              <a:t>R</a:t>
            </a:r>
            <a:r>
              <a:rPr lang="zh-CN" altLang="en-US" i="1" dirty="0"/>
              <a:t>、</a:t>
            </a:r>
            <a:r>
              <a:rPr lang="en-US" altLang="zh-CN" i="1" dirty="0"/>
              <a:t>I</a:t>
            </a:r>
            <a:r>
              <a:rPr lang="en-US" altLang="zh-CN" dirty="0"/>
              <a:t> </a:t>
            </a:r>
            <a:r>
              <a:rPr lang="zh-CN" altLang="en-US" dirty="0"/>
              <a:t>数据，利用两组数据就能求得 </a:t>
            </a:r>
            <a:r>
              <a:rPr lang="en-US" altLang="zh-CN" i="1" dirty="0"/>
              <a:t>E</a:t>
            </a:r>
            <a:r>
              <a:rPr lang="zh-CN" altLang="en-US" i="1" dirty="0"/>
              <a:t>、</a:t>
            </a:r>
            <a:r>
              <a:rPr lang="en-US" altLang="zh-CN" i="1" dirty="0"/>
              <a:t>r</a:t>
            </a:r>
            <a:r>
              <a:rPr lang="zh-CN" altLang="en-US" dirty="0"/>
              <a:t>，也可利用多组数据作图象来求解。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27050" y="873338"/>
            <a:ext cx="4669890" cy="7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1</a:t>
            </a:r>
            <a:r>
              <a:rPr lang="zh-CN" altLang="en-US" dirty="0"/>
              <a:t>．用电流表、电阻箱测量</a:t>
            </a:r>
          </a:p>
        </p:txBody>
      </p:sp>
      <p:sp>
        <p:nvSpPr>
          <p:cNvPr id="7" name="矩形 6"/>
          <p:cNvSpPr/>
          <p:nvPr/>
        </p:nvSpPr>
        <p:spPr>
          <a:xfrm>
            <a:off x="6759" y="0"/>
            <a:ext cx="4647127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其他方案</a:t>
            </a:r>
            <a:r>
              <a:rPr lang="en-US" altLang="zh-CN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——</a:t>
            </a:r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安阻法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18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2" grpId="0"/>
      <p:bldP spid="92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5739135" y="639483"/>
            <a:ext cx="6459215" cy="620563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ws_1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0" y="3001466"/>
            <a:ext cx="3942031" cy="3083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473550" y="828299"/>
            <a:ext cx="4905545" cy="7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．用电压表、电阻箱测量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52887" y="1764609"/>
            <a:ext cx="3666068" cy="7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(1)</a:t>
            </a:r>
            <a:r>
              <a:rPr lang="zh-CN" altLang="en-US" dirty="0"/>
              <a:t>电路图：如图所示。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5874150" y="1647095"/>
            <a:ext cx="6082913" cy="398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 smtClean="0"/>
              <a:t>(2)</a:t>
            </a:r>
            <a:r>
              <a:rPr lang="zh-CN" altLang="en-US" dirty="0"/>
              <a:t>原理：根据闭合电路的欧姆定律得</a:t>
            </a:r>
            <a:r>
              <a:rPr lang="en-US" altLang="zh-CN" i="1" dirty="0"/>
              <a:t>E</a:t>
            </a:r>
            <a:r>
              <a:rPr lang="zh-CN" altLang="en-US" dirty="0"/>
              <a:t>＝</a:t>
            </a:r>
            <a:r>
              <a:rPr lang="en-US" altLang="zh-CN" i="1" dirty="0"/>
              <a:t>U</a:t>
            </a:r>
            <a:r>
              <a:rPr lang="zh-CN" altLang="en-US" dirty="0" smtClean="0"/>
              <a:t>＋    </a:t>
            </a:r>
            <a:r>
              <a:rPr lang="en-US" altLang="zh-CN" i="1" dirty="0" smtClean="0"/>
              <a:t>r</a:t>
            </a:r>
            <a:r>
              <a:rPr lang="zh-CN" altLang="en-US" dirty="0"/>
              <a:t>，改变</a:t>
            </a:r>
            <a:r>
              <a:rPr lang="zh-CN" altLang="en-US" dirty="0" smtClean="0"/>
              <a:t>电阻箱</a:t>
            </a:r>
            <a:r>
              <a:rPr lang="zh-CN" altLang="en-US" dirty="0"/>
              <a:t>的阻值就能得到 </a:t>
            </a:r>
            <a:r>
              <a:rPr lang="en-US" altLang="zh-CN" i="1" dirty="0"/>
              <a:t>R</a:t>
            </a:r>
            <a:r>
              <a:rPr lang="zh-CN" altLang="en-US" dirty="0"/>
              <a:t>、</a:t>
            </a:r>
            <a:r>
              <a:rPr lang="en-US" altLang="zh-CN" i="1" dirty="0"/>
              <a:t>U</a:t>
            </a:r>
            <a:r>
              <a:rPr lang="en-US" altLang="zh-CN" dirty="0"/>
              <a:t> </a:t>
            </a:r>
            <a:r>
              <a:rPr lang="zh-CN" altLang="en-US" dirty="0"/>
              <a:t>数据，利用两组数据就能</a:t>
            </a:r>
            <a:r>
              <a:rPr lang="zh-CN" altLang="en-US" dirty="0" smtClean="0"/>
              <a:t>求得</a:t>
            </a:r>
            <a:r>
              <a:rPr lang="en-US" altLang="zh-CN" i="1" dirty="0"/>
              <a:t>E</a:t>
            </a:r>
            <a:r>
              <a:rPr lang="zh-CN" altLang="en-US" dirty="0"/>
              <a:t>、</a:t>
            </a:r>
            <a:r>
              <a:rPr lang="en-US" altLang="zh-CN" i="1" dirty="0"/>
              <a:t>r,</a:t>
            </a:r>
            <a:r>
              <a:rPr lang="zh-CN" altLang="en-US" dirty="0"/>
              <a:t>也可利用多组数据作图象来求解．</a:t>
            </a:r>
          </a:p>
          <a:p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-1" y="0"/>
            <a:ext cx="4595602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其他方案</a:t>
            </a:r>
            <a:r>
              <a:rPr lang="en-US" altLang="zh-CN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——</a:t>
            </a:r>
            <a:r>
              <a:rPr lang="zh-CN" altLang="en-US" sz="3600" b="1" cap="all" spc="0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伏阻法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4363249"/>
              </p:ext>
            </p:extLst>
          </p:nvPr>
        </p:nvGraphicFramePr>
        <p:xfrm>
          <a:off x="7186533" y="2430313"/>
          <a:ext cx="274306" cy="5668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0" name="Equation" r:id="rId4" imgW="190440" imgH="393480" progId="Equation.DSMT4">
                  <p:embed/>
                </p:oleObj>
              </mc:Choice>
              <mc:Fallback>
                <p:oleObj name="Equation" r:id="rId4" imgW="19044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186533" y="2430313"/>
                        <a:ext cx="274306" cy="56689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975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71797" y="514470"/>
            <a:ext cx="11226295" cy="69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800" i="0" dirty="0"/>
              <a:t>3</a:t>
            </a:r>
            <a:r>
              <a:rPr lang="zh-CN" altLang="en-US" sz="3800" i="0" dirty="0"/>
              <a:t>、等效电源法：</a:t>
            </a:r>
          </a:p>
        </p:txBody>
      </p:sp>
      <p:grpSp>
        <p:nvGrpSpPr>
          <p:cNvPr id="18436" name="Group 4"/>
          <p:cNvGrpSpPr>
            <a:grpSpLocks/>
          </p:cNvGrpSpPr>
          <p:nvPr/>
        </p:nvGrpSpPr>
        <p:grpSpPr bwMode="auto">
          <a:xfrm>
            <a:off x="6914517" y="1329047"/>
            <a:ext cx="4604030" cy="2213487"/>
            <a:chOff x="0" y="0"/>
            <a:chExt cx="2174" cy="1394"/>
          </a:xfrm>
        </p:grpSpPr>
        <p:sp>
          <p:nvSpPr>
            <p:cNvPr id="1234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2026" cy="13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343" name="Line 6"/>
            <p:cNvSpPr>
              <a:spLocks noChangeShapeType="1"/>
            </p:cNvSpPr>
            <p:nvPr/>
          </p:nvSpPr>
          <p:spPr bwMode="auto">
            <a:xfrm>
              <a:off x="682" y="359"/>
              <a:ext cx="9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44" name="Line 7"/>
            <p:cNvSpPr>
              <a:spLocks noChangeShapeType="1"/>
            </p:cNvSpPr>
            <p:nvPr/>
          </p:nvSpPr>
          <p:spPr bwMode="auto">
            <a:xfrm>
              <a:off x="211" y="177"/>
              <a:ext cx="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45" name="Line 8"/>
            <p:cNvSpPr>
              <a:spLocks noChangeShapeType="1"/>
            </p:cNvSpPr>
            <p:nvPr/>
          </p:nvSpPr>
          <p:spPr bwMode="auto">
            <a:xfrm>
              <a:off x="219" y="1207"/>
              <a:ext cx="5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46" name="Line 9"/>
            <p:cNvSpPr>
              <a:spLocks noChangeShapeType="1"/>
            </p:cNvSpPr>
            <p:nvPr/>
          </p:nvSpPr>
          <p:spPr bwMode="auto">
            <a:xfrm>
              <a:off x="850" y="1207"/>
              <a:ext cx="22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47" name="Line 10"/>
            <p:cNvSpPr>
              <a:spLocks noChangeShapeType="1"/>
            </p:cNvSpPr>
            <p:nvPr/>
          </p:nvSpPr>
          <p:spPr bwMode="auto">
            <a:xfrm>
              <a:off x="1363" y="1207"/>
              <a:ext cx="25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48" name="Line 11"/>
            <p:cNvSpPr>
              <a:spLocks noChangeShapeType="1"/>
            </p:cNvSpPr>
            <p:nvPr/>
          </p:nvSpPr>
          <p:spPr bwMode="auto">
            <a:xfrm>
              <a:off x="219" y="181"/>
              <a:ext cx="0" cy="10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49" name="Line 12"/>
            <p:cNvSpPr>
              <a:spLocks noChangeShapeType="1"/>
            </p:cNvSpPr>
            <p:nvPr/>
          </p:nvSpPr>
          <p:spPr bwMode="auto">
            <a:xfrm>
              <a:off x="760" y="1116"/>
              <a:ext cx="0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50" name="Line 13"/>
            <p:cNvSpPr>
              <a:spLocks noChangeShapeType="1"/>
            </p:cNvSpPr>
            <p:nvPr/>
          </p:nvSpPr>
          <p:spPr bwMode="auto">
            <a:xfrm>
              <a:off x="850" y="1162"/>
              <a:ext cx="0" cy="9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51" name="Oval 14"/>
            <p:cNvSpPr>
              <a:spLocks noChangeArrowheads="1"/>
            </p:cNvSpPr>
            <p:nvPr/>
          </p:nvSpPr>
          <p:spPr bwMode="auto">
            <a:xfrm>
              <a:off x="1077" y="1186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352" name="Oval 15"/>
            <p:cNvSpPr>
              <a:spLocks noChangeArrowheads="1"/>
            </p:cNvSpPr>
            <p:nvPr/>
          </p:nvSpPr>
          <p:spPr bwMode="auto">
            <a:xfrm>
              <a:off x="1321" y="1186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353" name="Line 16"/>
            <p:cNvSpPr>
              <a:spLocks noChangeShapeType="1"/>
            </p:cNvSpPr>
            <p:nvPr/>
          </p:nvSpPr>
          <p:spPr bwMode="auto">
            <a:xfrm>
              <a:off x="1622" y="358"/>
              <a:ext cx="0" cy="8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354" name="Line 17"/>
            <p:cNvSpPr>
              <a:spLocks noChangeShapeType="1"/>
            </p:cNvSpPr>
            <p:nvPr/>
          </p:nvSpPr>
          <p:spPr bwMode="auto">
            <a:xfrm flipV="1">
              <a:off x="1111" y="1179"/>
              <a:ext cx="260" cy="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2355" name="Group 18"/>
            <p:cNvGrpSpPr>
              <a:grpSpLocks/>
            </p:cNvGrpSpPr>
            <p:nvPr/>
          </p:nvGrpSpPr>
          <p:grpSpPr bwMode="auto">
            <a:xfrm>
              <a:off x="422" y="27"/>
              <a:ext cx="392" cy="373"/>
              <a:chOff x="0" y="0"/>
              <a:chExt cx="392" cy="373"/>
            </a:xfrm>
          </p:grpSpPr>
          <p:sp>
            <p:nvSpPr>
              <p:cNvPr id="12364" name="Text Box 19"/>
              <p:cNvSpPr txBox="1">
                <a:spLocks noChangeArrowheads="1"/>
              </p:cNvSpPr>
              <p:nvPr/>
            </p:nvSpPr>
            <p:spPr bwMode="auto">
              <a:xfrm>
                <a:off x="75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cs typeface="Times New Roman" pitchFamily="18" charset="0"/>
                  </a:rPr>
                  <a:t>R</a:t>
                </a:r>
                <a:endParaRPr lang="en-US" altLang="zh-CN" sz="1400" i="0">
                  <a:cs typeface="Times New Roman" pitchFamily="18" charset="0"/>
                </a:endParaRPr>
              </a:p>
            </p:txBody>
          </p:sp>
          <p:sp>
            <p:nvSpPr>
              <p:cNvPr id="12365" name="Rectangle 20"/>
              <p:cNvSpPr>
                <a:spLocks noChangeArrowheads="1"/>
              </p:cNvSpPr>
              <p:nvPr/>
            </p:nvSpPr>
            <p:spPr bwMode="auto">
              <a:xfrm>
                <a:off x="0" y="292"/>
                <a:ext cx="268" cy="8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2366" name="Line 21"/>
              <p:cNvSpPr>
                <a:spLocks noChangeShapeType="1"/>
              </p:cNvSpPr>
              <p:nvPr/>
            </p:nvSpPr>
            <p:spPr bwMode="auto">
              <a:xfrm>
                <a:off x="89" y="146"/>
                <a:ext cx="8" cy="1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12356" name="Line 22"/>
            <p:cNvSpPr>
              <a:spLocks noChangeShapeType="1"/>
            </p:cNvSpPr>
            <p:nvPr/>
          </p:nvSpPr>
          <p:spPr bwMode="auto">
            <a:xfrm>
              <a:off x="228" y="789"/>
              <a:ext cx="13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2357" name="Group 23"/>
            <p:cNvGrpSpPr>
              <a:grpSpLocks/>
            </p:cNvGrpSpPr>
            <p:nvPr/>
          </p:nvGrpSpPr>
          <p:grpSpPr bwMode="auto">
            <a:xfrm>
              <a:off x="777" y="655"/>
              <a:ext cx="318" cy="288"/>
              <a:chOff x="0" y="0"/>
              <a:chExt cx="318" cy="288"/>
            </a:xfrm>
          </p:grpSpPr>
          <p:sp>
            <p:nvSpPr>
              <p:cNvPr id="12362" name="Oval 24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2363" name="Text Box 25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V</a:t>
                </a:r>
              </a:p>
            </p:txBody>
          </p:sp>
        </p:grpSp>
        <p:grpSp>
          <p:nvGrpSpPr>
            <p:cNvPr id="12358" name="Group 26"/>
            <p:cNvGrpSpPr>
              <a:grpSpLocks/>
            </p:cNvGrpSpPr>
            <p:nvPr/>
          </p:nvGrpSpPr>
          <p:grpSpPr bwMode="auto">
            <a:xfrm>
              <a:off x="1062" y="215"/>
              <a:ext cx="318" cy="288"/>
              <a:chOff x="0" y="0"/>
              <a:chExt cx="318" cy="288"/>
            </a:xfrm>
          </p:grpSpPr>
          <p:sp>
            <p:nvSpPr>
              <p:cNvPr id="12360" name="Oval 27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2361" name="Text Box 28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A</a:t>
                </a:r>
              </a:p>
            </p:txBody>
          </p:sp>
        </p:grpSp>
        <p:sp>
          <p:nvSpPr>
            <p:cNvPr id="12359" name="Text Box 29"/>
            <p:cNvSpPr txBox="1">
              <a:spLocks noChangeArrowheads="1"/>
            </p:cNvSpPr>
            <p:nvPr/>
          </p:nvSpPr>
          <p:spPr bwMode="auto">
            <a:xfrm>
              <a:off x="1744" y="1097"/>
              <a:ext cx="4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 i="0"/>
                <a:t>甲</a:t>
              </a:r>
            </a:p>
          </p:txBody>
        </p:sp>
      </p:grpSp>
      <p:sp>
        <p:nvSpPr>
          <p:cNvPr id="18462" name="Oval 30"/>
          <p:cNvSpPr>
            <a:spLocks noChangeArrowheads="1"/>
          </p:cNvSpPr>
          <p:nvPr/>
        </p:nvSpPr>
        <p:spPr bwMode="auto">
          <a:xfrm>
            <a:off x="6965345" y="2321464"/>
            <a:ext cx="3797159" cy="1186138"/>
          </a:xfrm>
          <a:prstGeom prst="ellipse">
            <a:avLst/>
          </a:prstGeom>
          <a:noFill/>
          <a:ln w="28575">
            <a:solidFill>
              <a:srgbClr val="00FF99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83" tIns="54442" rIns="108883" bIns="54442" anchor="ctr"/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18463" name="Group 31"/>
          <p:cNvGrpSpPr>
            <a:grpSpLocks/>
          </p:cNvGrpSpPr>
          <p:nvPr/>
        </p:nvGrpSpPr>
        <p:grpSpPr bwMode="auto">
          <a:xfrm>
            <a:off x="6863692" y="1845102"/>
            <a:ext cx="4068234" cy="600215"/>
            <a:chOff x="0" y="0"/>
            <a:chExt cx="1921" cy="378"/>
          </a:xfrm>
        </p:grpSpPr>
        <p:sp>
          <p:nvSpPr>
            <p:cNvPr id="12338" name="Oval 32"/>
            <p:cNvSpPr>
              <a:spLocks noChangeArrowheads="1"/>
            </p:cNvSpPr>
            <p:nvPr/>
          </p:nvSpPr>
          <p:spPr bwMode="auto">
            <a:xfrm>
              <a:off x="211" y="154"/>
              <a:ext cx="56" cy="5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339" name="Oval 33"/>
            <p:cNvSpPr>
              <a:spLocks noChangeArrowheads="1"/>
            </p:cNvSpPr>
            <p:nvPr/>
          </p:nvSpPr>
          <p:spPr bwMode="auto">
            <a:xfrm>
              <a:off x="1615" y="170"/>
              <a:ext cx="56" cy="5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2340" name="Text Box 34"/>
            <p:cNvSpPr txBox="1">
              <a:spLocks noChangeArrowheads="1"/>
            </p:cNvSpPr>
            <p:nvPr/>
          </p:nvSpPr>
          <p:spPr bwMode="auto">
            <a:xfrm>
              <a:off x="0" y="49"/>
              <a:ext cx="25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00FF99"/>
                  </a:solidFill>
                </a:rPr>
                <a:t>+</a:t>
              </a:r>
            </a:p>
          </p:txBody>
        </p:sp>
        <p:sp>
          <p:nvSpPr>
            <p:cNvPr id="12341" name="Text Box 35"/>
            <p:cNvSpPr txBox="1">
              <a:spLocks noChangeArrowheads="1"/>
            </p:cNvSpPr>
            <p:nvPr/>
          </p:nvSpPr>
          <p:spPr bwMode="auto">
            <a:xfrm>
              <a:off x="1703" y="0"/>
              <a:ext cx="218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300" i="0">
                  <a:solidFill>
                    <a:srgbClr val="00FF99"/>
                  </a:solidFill>
                </a:rPr>
                <a:t>-</a:t>
              </a:r>
            </a:p>
          </p:txBody>
        </p:sp>
      </p:grpSp>
      <p:sp>
        <p:nvSpPr>
          <p:cNvPr id="18468" name="Text Box 36"/>
          <p:cNvSpPr txBox="1">
            <a:spLocks noChangeArrowheads="1"/>
          </p:cNvSpPr>
          <p:nvPr/>
        </p:nvSpPr>
        <p:spPr bwMode="auto">
          <a:xfrm>
            <a:off x="4017409" y="4184032"/>
            <a:ext cx="5540084" cy="1571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800" dirty="0"/>
              <a:t>E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= </a:t>
            </a:r>
            <a:r>
              <a:rPr lang="en-US" altLang="zh-CN" sz="3800" dirty="0"/>
              <a:t>E</a:t>
            </a:r>
            <a:r>
              <a:rPr lang="zh-CN" altLang="en-US" sz="1900" i="0" dirty="0"/>
              <a:t>等 </a:t>
            </a:r>
            <a:r>
              <a:rPr lang="en-US" altLang="zh-CN" sz="3800" i="0" dirty="0"/>
              <a:t>&lt; </a:t>
            </a:r>
            <a:r>
              <a:rPr lang="en-US" altLang="zh-CN" sz="3800" dirty="0"/>
              <a:t>E</a:t>
            </a:r>
            <a:r>
              <a:rPr lang="zh-CN" altLang="en-US" sz="1900" i="0" dirty="0"/>
              <a:t>真          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1900" i="0" dirty="0"/>
              <a:t> </a:t>
            </a:r>
            <a:r>
              <a:rPr lang="en-US" altLang="zh-CN" sz="3800" dirty="0"/>
              <a:t>r</a:t>
            </a:r>
            <a:r>
              <a:rPr lang="zh-CN" altLang="en-US" sz="1900" i="0" dirty="0"/>
              <a:t>测 </a:t>
            </a:r>
            <a:r>
              <a:rPr lang="en-US" altLang="zh-CN" sz="3800" i="0" dirty="0"/>
              <a:t>= </a:t>
            </a:r>
            <a:r>
              <a:rPr lang="en-US" altLang="zh-CN" sz="3800" dirty="0">
                <a:solidFill>
                  <a:srgbClr val="FF0066"/>
                </a:solidFill>
              </a:rPr>
              <a:t>r</a:t>
            </a:r>
            <a:r>
              <a:rPr lang="zh-CN" altLang="en-US" sz="1900" i="0" dirty="0">
                <a:solidFill>
                  <a:srgbClr val="FF0066"/>
                </a:solidFill>
              </a:rPr>
              <a:t>真</a:t>
            </a:r>
            <a:r>
              <a:rPr lang="zh-CN" altLang="en-US" b="1" i="0" dirty="0" smtClean="0">
                <a:solidFill>
                  <a:srgbClr val="FF0066"/>
                </a:solidFill>
              </a:rPr>
              <a:t>与</a:t>
            </a:r>
            <a:r>
              <a:rPr lang="en-US" altLang="zh-CN" sz="3800" dirty="0" smtClean="0">
                <a:solidFill>
                  <a:srgbClr val="FF0066"/>
                </a:solidFill>
              </a:rPr>
              <a:t>R</a:t>
            </a:r>
            <a:r>
              <a:rPr lang="en-US" altLang="zh-CN" sz="2100" i="0" dirty="0" smtClean="0">
                <a:solidFill>
                  <a:srgbClr val="FF0066"/>
                </a:solidFill>
              </a:rPr>
              <a:t>V</a:t>
            </a:r>
            <a:r>
              <a:rPr lang="zh-CN" altLang="en-US" b="1" i="0" dirty="0">
                <a:solidFill>
                  <a:srgbClr val="FF0066"/>
                </a:solidFill>
              </a:rPr>
              <a:t>并联</a:t>
            </a:r>
            <a:r>
              <a:rPr lang="en-US" altLang="zh-CN" sz="3800" i="0" dirty="0"/>
              <a:t>&lt; </a:t>
            </a:r>
            <a:r>
              <a:rPr lang="en-US" altLang="zh-CN" sz="3800" dirty="0"/>
              <a:t>r</a:t>
            </a:r>
            <a:r>
              <a:rPr lang="zh-CN" altLang="en-US" sz="1900" i="0" dirty="0"/>
              <a:t>真 </a:t>
            </a:r>
          </a:p>
        </p:txBody>
      </p:sp>
      <p:grpSp>
        <p:nvGrpSpPr>
          <p:cNvPr id="18469" name="Group 37"/>
          <p:cNvGrpSpPr>
            <a:grpSpLocks/>
          </p:cNvGrpSpPr>
          <p:nvPr/>
        </p:nvGrpSpPr>
        <p:grpSpPr bwMode="auto">
          <a:xfrm>
            <a:off x="1179600" y="1330633"/>
            <a:ext cx="5423606" cy="2262712"/>
            <a:chOff x="0" y="0"/>
            <a:chExt cx="2561" cy="1425"/>
          </a:xfrm>
        </p:grpSpPr>
        <p:grpSp>
          <p:nvGrpSpPr>
            <p:cNvPr id="12297" name="Group 38"/>
            <p:cNvGrpSpPr>
              <a:grpSpLocks/>
            </p:cNvGrpSpPr>
            <p:nvPr/>
          </p:nvGrpSpPr>
          <p:grpSpPr bwMode="auto">
            <a:xfrm>
              <a:off x="24" y="0"/>
              <a:ext cx="2174" cy="1394"/>
              <a:chOff x="0" y="0"/>
              <a:chExt cx="2174" cy="1394"/>
            </a:xfrm>
          </p:grpSpPr>
          <p:sp>
            <p:nvSpPr>
              <p:cNvPr id="12313" name="Rectangle 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026" cy="139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2314" name="Line 40"/>
              <p:cNvSpPr>
                <a:spLocks noChangeShapeType="1"/>
              </p:cNvSpPr>
              <p:nvPr/>
            </p:nvSpPr>
            <p:spPr bwMode="auto">
              <a:xfrm>
                <a:off x="682" y="359"/>
                <a:ext cx="93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15" name="Line 41"/>
              <p:cNvSpPr>
                <a:spLocks noChangeShapeType="1"/>
              </p:cNvSpPr>
              <p:nvPr/>
            </p:nvSpPr>
            <p:spPr bwMode="auto">
              <a:xfrm>
                <a:off x="211" y="177"/>
                <a:ext cx="30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16" name="Line 42"/>
              <p:cNvSpPr>
                <a:spLocks noChangeShapeType="1"/>
              </p:cNvSpPr>
              <p:nvPr/>
            </p:nvSpPr>
            <p:spPr bwMode="auto">
              <a:xfrm>
                <a:off x="219" y="1207"/>
                <a:ext cx="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17" name="Line 43"/>
              <p:cNvSpPr>
                <a:spLocks noChangeShapeType="1"/>
              </p:cNvSpPr>
              <p:nvPr/>
            </p:nvSpPr>
            <p:spPr bwMode="auto">
              <a:xfrm>
                <a:off x="850" y="1207"/>
                <a:ext cx="22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18" name="Line 44"/>
              <p:cNvSpPr>
                <a:spLocks noChangeShapeType="1"/>
              </p:cNvSpPr>
              <p:nvPr/>
            </p:nvSpPr>
            <p:spPr bwMode="auto">
              <a:xfrm>
                <a:off x="1363" y="1207"/>
                <a:ext cx="25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19" name="Line 45"/>
              <p:cNvSpPr>
                <a:spLocks noChangeShapeType="1"/>
              </p:cNvSpPr>
              <p:nvPr/>
            </p:nvSpPr>
            <p:spPr bwMode="auto">
              <a:xfrm>
                <a:off x="219" y="181"/>
                <a:ext cx="0" cy="101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20" name="Line 46"/>
              <p:cNvSpPr>
                <a:spLocks noChangeShapeType="1"/>
              </p:cNvSpPr>
              <p:nvPr/>
            </p:nvSpPr>
            <p:spPr bwMode="auto">
              <a:xfrm>
                <a:off x="760" y="1116"/>
                <a:ext cx="0" cy="1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21" name="Line 47"/>
              <p:cNvSpPr>
                <a:spLocks noChangeShapeType="1"/>
              </p:cNvSpPr>
              <p:nvPr/>
            </p:nvSpPr>
            <p:spPr bwMode="auto">
              <a:xfrm>
                <a:off x="850" y="1162"/>
                <a:ext cx="0" cy="90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22" name="Oval 48"/>
              <p:cNvSpPr>
                <a:spLocks noChangeArrowheads="1"/>
              </p:cNvSpPr>
              <p:nvPr/>
            </p:nvSpPr>
            <p:spPr bwMode="auto">
              <a:xfrm>
                <a:off x="1077" y="1186"/>
                <a:ext cx="45" cy="45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2323" name="Oval 49"/>
              <p:cNvSpPr>
                <a:spLocks noChangeArrowheads="1"/>
              </p:cNvSpPr>
              <p:nvPr/>
            </p:nvSpPr>
            <p:spPr bwMode="auto">
              <a:xfrm>
                <a:off x="1321" y="1186"/>
                <a:ext cx="45" cy="45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2324" name="Line 50"/>
              <p:cNvSpPr>
                <a:spLocks noChangeShapeType="1"/>
              </p:cNvSpPr>
              <p:nvPr/>
            </p:nvSpPr>
            <p:spPr bwMode="auto">
              <a:xfrm>
                <a:off x="1622" y="358"/>
                <a:ext cx="0" cy="8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25" name="Line 51"/>
              <p:cNvSpPr>
                <a:spLocks noChangeShapeType="1"/>
              </p:cNvSpPr>
              <p:nvPr/>
            </p:nvSpPr>
            <p:spPr bwMode="auto">
              <a:xfrm flipV="1">
                <a:off x="1111" y="1179"/>
                <a:ext cx="260" cy="3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grpSp>
            <p:nvGrpSpPr>
              <p:cNvPr id="12326" name="Group 52"/>
              <p:cNvGrpSpPr>
                <a:grpSpLocks/>
              </p:cNvGrpSpPr>
              <p:nvPr/>
            </p:nvGrpSpPr>
            <p:grpSpPr bwMode="auto">
              <a:xfrm>
                <a:off x="422" y="27"/>
                <a:ext cx="392" cy="373"/>
                <a:chOff x="0" y="0"/>
                <a:chExt cx="392" cy="373"/>
              </a:xfrm>
            </p:grpSpPr>
            <p:sp>
              <p:nvSpPr>
                <p:cNvPr id="1233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75" y="0"/>
                  <a:ext cx="31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1pPr>
                  <a:lvl2pPr marL="742950" indent="-28575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2pPr>
                  <a:lvl3pPr marL="11430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3pPr>
                  <a:lvl4pPr marL="16002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4pPr>
                  <a:lvl5pPr marL="20574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b="1">
                      <a:cs typeface="Times New Roman" pitchFamily="18" charset="0"/>
                    </a:rPr>
                    <a:t>R</a:t>
                  </a:r>
                  <a:endParaRPr lang="en-US" altLang="zh-CN" sz="1400" i="0">
                    <a:cs typeface="Times New Roman" pitchFamily="18" charset="0"/>
                  </a:endParaRPr>
                </a:p>
              </p:txBody>
            </p:sp>
            <p:sp>
              <p:nvSpPr>
                <p:cNvPr id="12336" name="Rectangle 54"/>
                <p:cNvSpPr>
                  <a:spLocks noChangeArrowheads="1"/>
                </p:cNvSpPr>
                <p:nvPr/>
              </p:nvSpPr>
              <p:spPr bwMode="auto">
                <a:xfrm>
                  <a:off x="0" y="292"/>
                  <a:ext cx="268" cy="81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1pPr>
                  <a:lvl2pPr marL="742950" indent="-28575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2pPr>
                  <a:lvl3pPr marL="11430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3pPr>
                  <a:lvl4pPr marL="16002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4pPr>
                  <a:lvl5pPr marL="20574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2337" name="Line 55"/>
                <p:cNvSpPr>
                  <a:spLocks noChangeShapeType="1"/>
                </p:cNvSpPr>
                <p:nvPr/>
              </p:nvSpPr>
              <p:spPr bwMode="auto">
                <a:xfrm>
                  <a:off x="89" y="146"/>
                  <a:ext cx="8" cy="153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zh-CN" altLang="en-US"/>
                </a:p>
              </p:txBody>
            </p:sp>
          </p:grpSp>
          <p:sp>
            <p:nvSpPr>
              <p:cNvPr id="12327" name="Line 56"/>
              <p:cNvSpPr>
                <a:spLocks noChangeShapeType="1"/>
              </p:cNvSpPr>
              <p:nvPr/>
            </p:nvSpPr>
            <p:spPr bwMode="auto">
              <a:xfrm>
                <a:off x="228" y="789"/>
                <a:ext cx="139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grpSp>
            <p:nvGrpSpPr>
              <p:cNvPr id="12328" name="Group 57"/>
              <p:cNvGrpSpPr>
                <a:grpSpLocks/>
              </p:cNvGrpSpPr>
              <p:nvPr/>
            </p:nvGrpSpPr>
            <p:grpSpPr bwMode="auto">
              <a:xfrm>
                <a:off x="777" y="655"/>
                <a:ext cx="318" cy="288"/>
                <a:chOff x="0" y="0"/>
                <a:chExt cx="318" cy="288"/>
              </a:xfrm>
            </p:grpSpPr>
            <p:sp>
              <p:nvSpPr>
                <p:cNvPr id="12333" name="Oval 58"/>
                <p:cNvSpPr>
                  <a:spLocks noChangeArrowheads="1"/>
                </p:cNvSpPr>
                <p:nvPr/>
              </p:nvSpPr>
              <p:spPr bwMode="auto">
                <a:xfrm>
                  <a:off x="0" y="1"/>
                  <a:ext cx="272" cy="27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1pPr>
                  <a:lvl2pPr marL="742950" indent="-28575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2pPr>
                  <a:lvl3pPr marL="11430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3pPr>
                  <a:lvl4pPr marL="16002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4pPr>
                  <a:lvl5pPr marL="20574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2334" name="Text Box 59"/>
                <p:cNvSpPr txBox="1">
                  <a:spLocks noChangeArrowheads="1"/>
                </p:cNvSpPr>
                <p:nvPr/>
              </p:nvSpPr>
              <p:spPr bwMode="auto">
                <a:xfrm>
                  <a:off x="1" y="0"/>
                  <a:ext cx="31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1pPr>
                  <a:lvl2pPr marL="742950" indent="-28575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2pPr>
                  <a:lvl3pPr marL="11430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3pPr>
                  <a:lvl4pPr marL="16002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4pPr>
                  <a:lvl5pPr marL="20574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b="1" i="0"/>
                    <a:t>V</a:t>
                  </a:r>
                </a:p>
              </p:txBody>
            </p:sp>
          </p:grpSp>
          <p:grpSp>
            <p:nvGrpSpPr>
              <p:cNvPr id="12329" name="Group 60"/>
              <p:cNvGrpSpPr>
                <a:grpSpLocks/>
              </p:cNvGrpSpPr>
              <p:nvPr/>
            </p:nvGrpSpPr>
            <p:grpSpPr bwMode="auto">
              <a:xfrm>
                <a:off x="1062" y="215"/>
                <a:ext cx="318" cy="288"/>
                <a:chOff x="0" y="0"/>
                <a:chExt cx="318" cy="288"/>
              </a:xfrm>
            </p:grpSpPr>
            <p:sp>
              <p:nvSpPr>
                <p:cNvPr id="12331" name="Oval 61"/>
                <p:cNvSpPr>
                  <a:spLocks noChangeArrowheads="1"/>
                </p:cNvSpPr>
                <p:nvPr/>
              </p:nvSpPr>
              <p:spPr bwMode="auto">
                <a:xfrm>
                  <a:off x="0" y="1"/>
                  <a:ext cx="272" cy="27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1pPr>
                  <a:lvl2pPr marL="742950" indent="-28575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2pPr>
                  <a:lvl3pPr marL="11430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3pPr>
                  <a:lvl4pPr marL="16002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4pPr>
                  <a:lvl5pPr marL="20574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2332" name="Text Box 62"/>
                <p:cNvSpPr txBox="1">
                  <a:spLocks noChangeArrowheads="1"/>
                </p:cNvSpPr>
                <p:nvPr/>
              </p:nvSpPr>
              <p:spPr bwMode="auto">
                <a:xfrm>
                  <a:off x="1" y="0"/>
                  <a:ext cx="31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1pPr>
                  <a:lvl2pPr marL="742950" indent="-28575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2pPr>
                  <a:lvl3pPr marL="11430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3pPr>
                  <a:lvl4pPr marL="16002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4pPr>
                  <a:lvl5pPr marL="20574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b="1" i="0"/>
                    <a:t>A</a:t>
                  </a:r>
                </a:p>
              </p:txBody>
            </p:sp>
          </p:grpSp>
          <p:sp>
            <p:nvSpPr>
              <p:cNvPr id="12330" name="Text Box 63"/>
              <p:cNvSpPr txBox="1">
                <a:spLocks noChangeArrowheads="1"/>
              </p:cNvSpPr>
              <p:nvPr/>
            </p:nvSpPr>
            <p:spPr bwMode="auto">
              <a:xfrm>
                <a:off x="1744" y="1097"/>
                <a:ext cx="43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zh-CN" altLang="en-US" b="1" i="0"/>
                  <a:t>甲</a:t>
                </a:r>
              </a:p>
            </p:txBody>
          </p:sp>
        </p:grpSp>
        <p:grpSp>
          <p:nvGrpSpPr>
            <p:cNvPr id="12298" name="Group 64"/>
            <p:cNvGrpSpPr>
              <a:grpSpLocks/>
            </p:cNvGrpSpPr>
            <p:nvPr/>
          </p:nvGrpSpPr>
          <p:grpSpPr bwMode="auto">
            <a:xfrm>
              <a:off x="0" y="325"/>
              <a:ext cx="1921" cy="378"/>
              <a:chOff x="0" y="0"/>
              <a:chExt cx="1921" cy="378"/>
            </a:xfrm>
          </p:grpSpPr>
          <p:sp>
            <p:nvSpPr>
              <p:cNvPr id="12309" name="Oval 65"/>
              <p:cNvSpPr>
                <a:spLocks noChangeArrowheads="1"/>
              </p:cNvSpPr>
              <p:nvPr/>
            </p:nvSpPr>
            <p:spPr bwMode="auto">
              <a:xfrm>
                <a:off x="211" y="154"/>
                <a:ext cx="56" cy="56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2310" name="Oval 66"/>
              <p:cNvSpPr>
                <a:spLocks noChangeArrowheads="1"/>
              </p:cNvSpPr>
              <p:nvPr/>
            </p:nvSpPr>
            <p:spPr bwMode="auto">
              <a:xfrm>
                <a:off x="1615" y="170"/>
                <a:ext cx="56" cy="56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2311" name="Text Box 67"/>
              <p:cNvSpPr txBox="1">
                <a:spLocks noChangeArrowheads="1"/>
              </p:cNvSpPr>
              <p:nvPr/>
            </p:nvSpPr>
            <p:spPr bwMode="auto">
              <a:xfrm>
                <a:off x="0" y="49"/>
                <a:ext cx="259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FF99"/>
                    </a:solidFill>
                  </a:rPr>
                  <a:t>+</a:t>
                </a:r>
              </a:p>
            </p:txBody>
          </p:sp>
          <p:sp>
            <p:nvSpPr>
              <p:cNvPr id="12312" name="Text Box 68"/>
              <p:cNvSpPr txBox="1">
                <a:spLocks noChangeArrowheads="1"/>
              </p:cNvSpPr>
              <p:nvPr/>
            </p:nvSpPr>
            <p:spPr bwMode="auto">
              <a:xfrm>
                <a:off x="1703" y="0"/>
                <a:ext cx="218" cy="3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300" i="0">
                    <a:solidFill>
                      <a:srgbClr val="00FF99"/>
                    </a:solidFill>
                  </a:rPr>
                  <a:t>-</a:t>
                </a:r>
              </a:p>
            </p:txBody>
          </p:sp>
        </p:grpSp>
        <p:grpSp>
          <p:nvGrpSpPr>
            <p:cNvPr id="12299" name="Group 69"/>
            <p:cNvGrpSpPr>
              <a:grpSpLocks/>
            </p:cNvGrpSpPr>
            <p:nvPr/>
          </p:nvGrpSpPr>
          <p:grpSpPr bwMode="auto">
            <a:xfrm>
              <a:off x="139" y="617"/>
              <a:ext cx="2422" cy="808"/>
              <a:chOff x="0" y="0"/>
              <a:chExt cx="2422" cy="808"/>
            </a:xfrm>
          </p:grpSpPr>
          <p:sp>
            <p:nvSpPr>
              <p:cNvPr id="12300" name="Rectangle 70"/>
              <p:cNvSpPr>
                <a:spLocks noChangeArrowheads="1"/>
              </p:cNvSpPr>
              <p:nvPr/>
            </p:nvSpPr>
            <p:spPr bwMode="auto">
              <a:xfrm>
                <a:off x="0" y="17"/>
                <a:ext cx="1606" cy="72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2301" name="Line 71"/>
              <p:cNvSpPr>
                <a:spLocks noChangeShapeType="1"/>
              </p:cNvSpPr>
              <p:nvPr/>
            </p:nvSpPr>
            <p:spPr bwMode="auto">
              <a:xfrm>
                <a:off x="97" y="447"/>
                <a:ext cx="60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02" name="Line 72"/>
              <p:cNvSpPr>
                <a:spLocks noChangeShapeType="1"/>
              </p:cNvSpPr>
              <p:nvPr/>
            </p:nvSpPr>
            <p:spPr bwMode="auto">
              <a:xfrm>
                <a:off x="859" y="447"/>
                <a:ext cx="64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03" name="Line 73"/>
              <p:cNvSpPr>
                <a:spLocks noChangeShapeType="1"/>
              </p:cNvSpPr>
              <p:nvPr/>
            </p:nvSpPr>
            <p:spPr bwMode="auto">
              <a:xfrm>
                <a:off x="705" y="309"/>
                <a:ext cx="0" cy="30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04" name="Line 74"/>
              <p:cNvSpPr>
                <a:spLocks noChangeShapeType="1"/>
              </p:cNvSpPr>
              <p:nvPr/>
            </p:nvSpPr>
            <p:spPr bwMode="auto">
              <a:xfrm>
                <a:off x="835" y="390"/>
                <a:ext cx="0" cy="138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05" name="Line 75"/>
              <p:cNvSpPr>
                <a:spLocks noChangeShapeType="1"/>
              </p:cNvSpPr>
              <p:nvPr/>
            </p:nvSpPr>
            <p:spPr bwMode="auto">
              <a:xfrm>
                <a:off x="106" y="9"/>
                <a:ext cx="0" cy="44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06" name="Line 76"/>
              <p:cNvSpPr>
                <a:spLocks noChangeShapeType="1"/>
              </p:cNvSpPr>
              <p:nvPr/>
            </p:nvSpPr>
            <p:spPr bwMode="auto">
              <a:xfrm>
                <a:off x="1508" y="0"/>
                <a:ext cx="0" cy="44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2307" name="Text Box 77"/>
              <p:cNvSpPr txBox="1">
                <a:spLocks noChangeArrowheads="1"/>
              </p:cNvSpPr>
              <p:nvPr/>
            </p:nvSpPr>
            <p:spPr bwMode="auto">
              <a:xfrm>
                <a:off x="381" y="520"/>
                <a:ext cx="85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/>
                  <a:t>E</a:t>
                </a:r>
                <a:r>
                  <a:rPr lang="zh-CN" altLang="en-US" sz="1400" i="0"/>
                  <a:t>测</a:t>
                </a:r>
                <a:r>
                  <a:rPr lang="zh-CN" altLang="en-US" sz="1900" i="0"/>
                  <a:t>     </a:t>
                </a:r>
                <a:r>
                  <a:rPr lang="en-US" altLang="zh-CN" b="1"/>
                  <a:t>r</a:t>
                </a:r>
                <a:r>
                  <a:rPr lang="zh-CN" altLang="en-US" sz="1400" i="0"/>
                  <a:t>测 </a:t>
                </a:r>
              </a:p>
            </p:txBody>
          </p:sp>
          <p:sp>
            <p:nvSpPr>
              <p:cNvPr id="12308" name="AutoShape 78"/>
              <p:cNvSpPr>
                <a:spLocks noChangeArrowheads="1"/>
              </p:cNvSpPr>
              <p:nvPr/>
            </p:nvSpPr>
            <p:spPr bwMode="auto">
              <a:xfrm>
                <a:off x="2023" y="291"/>
                <a:ext cx="399" cy="314"/>
              </a:xfrm>
              <a:prstGeom prst="leftArrow">
                <a:avLst>
                  <a:gd name="adj1" fmla="val 50000"/>
                  <a:gd name="adj2" fmla="val 31768"/>
                </a:avLst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249513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2" grpId="0" animBg="1"/>
      <p:bldP spid="18468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71797" y="514470"/>
            <a:ext cx="11226295" cy="69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800" i="0"/>
              <a:t>等效电源法</a:t>
            </a:r>
            <a:r>
              <a:rPr lang="en-US" altLang="zh-CN" sz="3800" i="0"/>
              <a:t>(</a:t>
            </a:r>
            <a:r>
              <a:rPr lang="zh-CN" altLang="en-US" sz="3800" i="0"/>
              <a:t>续</a:t>
            </a:r>
            <a:r>
              <a:rPr lang="en-US" altLang="zh-CN" sz="3800" i="0"/>
              <a:t>)</a:t>
            </a:r>
            <a:r>
              <a:rPr lang="zh-CN" altLang="en-US" sz="3800" i="0"/>
              <a:t>：</a:t>
            </a:r>
          </a:p>
        </p:txBody>
      </p:sp>
      <p:grpSp>
        <p:nvGrpSpPr>
          <p:cNvPr id="19460" name="Group 4"/>
          <p:cNvGrpSpPr>
            <a:grpSpLocks/>
          </p:cNvGrpSpPr>
          <p:nvPr/>
        </p:nvGrpSpPr>
        <p:grpSpPr bwMode="auto">
          <a:xfrm>
            <a:off x="6821335" y="1236951"/>
            <a:ext cx="4659092" cy="2213487"/>
            <a:chOff x="0" y="0"/>
            <a:chExt cx="2200" cy="1394"/>
          </a:xfrm>
        </p:grpSpPr>
        <p:sp>
          <p:nvSpPr>
            <p:cNvPr id="1337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2050" cy="13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373" name="Line 6"/>
            <p:cNvSpPr>
              <a:spLocks noChangeShapeType="1"/>
            </p:cNvSpPr>
            <p:nvPr/>
          </p:nvSpPr>
          <p:spPr bwMode="auto">
            <a:xfrm>
              <a:off x="675" y="351"/>
              <a:ext cx="9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74" name="Line 7"/>
            <p:cNvSpPr>
              <a:spLocks noChangeShapeType="1"/>
            </p:cNvSpPr>
            <p:nvPr/>
          </p:nvSpPr>
          <p:spPr bwMode="auto">
            <a:xfrm>
              <a:off x="204" y="169"/>
              <a:ext cx="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75" name="Line 8"/>
            <p:cNvSpPr>
              <a:spLocks noChangeShapeType="1"/>
            </p:cNvSpPr>
            <p:nvPr/>
          </p:nvSpPr>
          <p:spPr bwMode="auto">
            <a:xfrm>
              <a:off x="212" y="1199"/>
              <a:ext cx="5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76" name="Line 9"/>
            <p:cNvSpPr>
              <a:spLocks noChangeShapeType="1"/>
            </p:cNvSpPr>
            <p:nvPr/>
          </p:nvSpPr>
          <p:spPr bwMode="auto">
            <a:xfrm>
              <a:off x="843" y="1199"/>
              <a:ext cx="22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77" name="Line 10"/>
            <p:cNvSpPr>
              <a:spLocks noChangeShapeType="1"/>
            </p:cNvSpPr>
            <p:nvPr/>
          </p:nvSpPr>
          <p:spPr bwMode="auto">
            <a:xfrm>
              <a:off x="1356" y="1199"/>
              <a:ext cx="25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78" name="Line 11"/>
            <p:cNvSpPr>
              <a:spLocks noChangeShapeType="1"/>
            </p:cNvSpPr>
            <p:nvPr/>
          </p:nvSpPr>
          <p:spPr bwMode="auto">
            <a:xfrm>
              <a:off x="212" y="173"/>
              <a:ext cx="0" cy="10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79" name="Line 12"/>
            <p:cNvSpPr>
              <a:spLocks noChangeShapeType="1"/>
            </p:cNvSpPr>
            <p:nvPr/>
          </p:nvSpPr>
          <p:spPr bwMode="auto">
            <a:xfrm>
              <a:off x="753" y="1108"/>
              <a:ext cx="0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80" name="Line 13"/>
            <p:cNvSpPr>
              <a:spLocks noChangeShapeType="1"/>
            </p:cNvSpPr>
            <p:nvPr/>
          </p:nvSpPr>
          <p:spPr bwMode="auto">
            <a:xfrm>
              <a:off x="843" y="1154"/>
              <a:ext cx="0" cy="9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81" name="Oval 14"/>
            <p:cNvSpPr>
              <a:spLocks noChangeArrowheads="1"/>
            </p:cNvSpPr>
            <p:nvPr/>
          </p:nvSpPr>
          <p:spPr bwMode="auto">
            <a:xfrm>
              <a:off x="1070" y="1178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382" name="Oval 15"/>
            <p:cNvSpPr>
              <a:spLocks noChangeArrowheads="1"/>
            </p:cNvSpPr>
            <p:nvPr/>
          </p:nvSpPr>
          <p:spPr bwMode="auto">
            <a:xfrm>
              <a:off x="1314" y="1178"/>
              <a:ext cx="45" cy="45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383" name="Line 16"/>
            <p:cNvSpPr>
              <a:spLocks noChangeShapeType="1"/>
            </p:cNvSpPr>
            <p:nvPr/>
          </p:nvSpPr>
          <p:spPr bwMode="auto">
            <a:xfrm>
              <a:off x="1615" y="350"/>
              <a:ext cx="0" cy="8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84" name="Line 17"/>
            <p:cNvSpPr>
              <a:spLocks noChangeShapeType="1"/>
            </p:cNvSpPr>
            <p:nvPr/>
          </p:nvSpPr>
          <p:spPr bwMode="auto">
            <a:xfrm flipV="1">
              <a:off x="1104" y="1171"/>
              <a:ext cx="260" cy="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3385" name="Group 18"/>
            <p:cNvGrpSpPr>
              <a:grpSpLocks/>
            </p:cNvGrpSpPr>
            <p:nvPr/>
          </p:nvGrpSpPr>
          <p:grpSpPr bwMode="auto">
            <a:xfrm>
              <a:off x="415" y="19"/>
              <a:ext cx="392" cy="373"/>
              <a:chOff x="0" y="0"/>
              <a:chExt cx="392" cy="373"/>
            </a:xfrm>
          </p:grpSpPr>
          <p:sp>
            <p:nvSpPr>
              <p:cNvPr id="13394" name="Text Box 19"/>
              <p:cNvSpPr txBox="1">
                <a:spLocks noChangeArrowheads="1"/>
              </p:cNvSpPr>
              <p:nvPr/>
            </p:nvSpPr>
            <p:spPr bwMode="auto">
              <a:xfrm>
                <a:off x="75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cs typeface="Times New Roman" pitchFamily="18" charset="0"/>
                  </a:rPr>
                  <a:t>R</a:t>
                </a:r>
                <a:endParaRPr lang="en-US" altLang="zh-CN" sz="1400" i="0">
                  <a:cs typeface="Times New Roman" pitchFamily="18" charset="0"/>
                </a:endParaRPr>
              </a:p>
            </p:txBody>
          </p:sp>
          <p:sp>
            <p:nvSpPr>
              <p:cNvPr id="13395" name="Rectangle 20"/>
              <p:cNvSpPr>
                <a:spLocks noChangeArrowheads="1"/>
              </p:cNvSpPr>
              <p:nvPr/>
            </p:nvSpPr>
            <p:spPr bwMode="auto">
              <a:xfrm>
                <a:off x="0" y="292"/>
                <a:ext cx="268" cy="8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96" name="Line 21"/>
              <p:cNvSpPr>
                <a:spLocks noChangeShapeType="1"/>
              </p:cNvSpPr>
              <p:nvPr/>
            </p:nvSpPr>
            <p:spPr bwMode="auto">
              <a:xfrm>
                <a:off x="89" y="146"/>
                <a:ext cx="8" cy="1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13386" name="Line 22"/>
            <p:cNvSpPr>
              <a:spLocks noChangeShapeType="1"/>
            </p:cNvSpPr>
            <p:nvPr/>
          </p:nvSpPr>
          <p:spPr bwMode="auto">
            <a:xfrm>
              <a:off x="222" y="660"/>
              <a:ext cx="13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3387" name="Group 23"/>
            <p:cNvGrpSpPr>
              <a:grpSpLocks/>
            </p:cNvGrpSpPr>
            <p:nvPr/>
          </p:nvGrpSpPr>
          <p:grpSpPr bwMode="auto">
            <a:xfrm>
              <a:off x="819" y="509"/>
              <a:ext cx="318" cy="288"/>
              <a:chOff x="0" y="0"/>
              <a:chExt cx="318" cy="288"/>
            </a:xfrm>
          </p:grpSpPr>
          <p:sp>
            <p:nvSpPr>
              <p:cNvPr id="13392" name="Oval 24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93" name="Text Box 25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V</a:t>
                </a:r>
              </a:p>
            </p:txBody>
          </p:sp>
        </p:grpSp>
        <p:grpSp>
          <p:nvGrpSpPr>
            <p:cNvPr id="13388" name="Group 26"/>
            <p:cNvGrpSpPr>
              <a:grpSpLocks/>
            </p:cNvGrpSpPr>
            <p:nvPr/>
          </p:nvGrpSpPr>
          <p:grpSpPr bwMode="auto">
            <a:xfrm>
              <a:off x="1477" y="783"/>
              <a:ext cx="318" cy="288"/>
              <a:chOff x="0" y="0"/>
              <a:chExt cx="318" cy="288"/>
            </a:xfrm>
          </p:grpSpPr>
          <p:sp>
            <p:nvSpPr>
              <p:cNvPr id="13390" name="Oval 27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91" name="Text Box 28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A</a:t>
                </a:r>
              </a:p>
            </p:txBody>
          </p:sp>
        </p:grpSp>
        <p:sp>
          <p:nvSpPr>
            <p:cNvPr id="13389" name="Text Box 29"/>
            <p:cNvSpPr txBox="1">
              <a:spLocks noChangeArrowheads="1"/>
            </p:cNvSpPr>
            <p:nvPr/>
          </p:nvSpPr>
          <p:spPr bwMode="auto">
            <a:xfrm>
              <a:off x="1770" y="1096"/>
              <a:ext cx="4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 i="0"/>
                <a:t>乙</a:t>
              </a:r>
            </a:p>
          </p:txBody>
        </p:sp>
      </p:grpSp>
      <p:sp>
        <p:nvSpPr>
          <p:cNvPr id="19486" name="Oval 30"/>
          <p:cNvSpPr>
            <a:spLocks noChangeArrowheads="1"/>
          </p:cNvSpPr>
          <p:nvPr/>
        </p:nvSpPr>
        <p:spPr bwMode="auto">
          <a:xfrm>
            <a:off x="6870045" y="2357984"/>
            <a:ext cx="4072471" cy="979714"/>
          </a:xfrm>
          <a:prstGeom prst="ellipse">
            <a:avLst/>
          </a:prstGeom>
          <a:noFill/>
          <a:ln w="28575">
            <a:solidFill>
              <a:srgbClr val="00FF99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8883" tIns="54442" rIns="108883" bIns="54442" anchor="ctr"/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19487" name="Group 31"/>
          <p:cNvGrpSpPr>
            <a:grpSpLocks/>
          </p:cNvGrpSpPr>
          <p:nvPr/>
        </p:nvGrpSpPr>
        <p:grpSpPr bwMode="auto">
          <a:xfrm>
            <a:off x="6770508" y="2037235"/>
            <a:ext cx="4083059" cy="600214"/>
            <a:chOff x="0" y="0"/>
            <a:chExt cx="1928" cy="378"/>
          </a:xfrm>
        </p:grpSpPr>
        <p:sp>
          <p:nvSpPr>
            <p:cNvPr id="13368" name="Oval 32"/>
            <p:cNvSpPr>
              <a:spLocks noChangeArrowheads="1"/>
            </p:cNvSpPr>
            <p:nvPr/>
          </p:nvSpPr>
          <p:spPr bwMode="auto">
            <a:xfrm>
              <a:off x="217" y="195"/>
              <a:ext cx="56" cy="5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369" name="Oval 33"/>
            <p:cNvSpPr>
              <a:spLocks noChangeArrowheads="1"/>
            </p:cNvSpPr>
            <p:nvPr/>
          </p:nvSpPr>
          <p:spPr bwMode="auto">
            <a:xfrm>
              <a:off x="1614" y="186"/>
              <a:ext cx="56" cy="5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370" name="Text Box 34"/>
            <p:cNvSpPr txBox="1">
              <a:spLocks noChangeArrowheads="1"/>
            </p:cNvSpPr>
            <p:nvPr/>
          </p:nvSpPr>
          <p:spPr bwMode="auto">
            <a:xfrm>
              <a:off x="0" y="74"/>
              <a:ext cx="25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b="1">
                  <a:solidFill>
                    <a:srgbClr val="00FF99"/>
                  </a:solidFill>
                </a:rPr>
                <a:t>+</a:t>
              </a:r>
            </a:p>
          </p:txBody>
        </p:sp>
        <p:sp>
          <p:nvSpPr>
            <p:cNvPr id="13371" name="Text Box 35"/>
            <p:cNvSpPr txBox="1">
              <a:spLocks noChangeArrowheads="1"/>
            </p:cNvSpPr>
            <p:nvPr/>
          </p:nvSpPr>
          <p:spPr bwMode="auto">
            <a:xfrm>
              <a:off x="1710" y="0"/>
              <a:ext cx="218" cy="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300" i="0">
                  <a:solidFill>
                    <a:srgbClr val="00FF99"/>
                  </a:solidFill>
                </a:rPr>
                <a:t>-</a:t>
              </a:r>
            </a:p>
          </p:txBody>
        </p:sp>
      </p:grpSp>
      <p:sp>
        <p:nvSpPr>
          <p:cNvPr id="19492" name="Text Box 36"/>
          <p:cNvSpPr txBox="1">
            <a:spLocks noChangeArrowheads="1"/>
          </p:cNvSpPr>
          <p:nvPr/>
        </p:nvSpPr>
        <p:spPr bwMode="auto">
          <a:xfrm>
            <a:off x="2628154" y="5667101"/>
            <a:ext cx="6840394" cy="61777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300" i="0"/>
              <a:t>选择方法：差异大的接得近</a:t>
            </a:r>
          </a:p>
        </p:txBody>
      </p:sp>
      <p:grpSp>
        <p:nvGrpSpPr>
          <p:cNvPr id="19493" name="Group 37"/>
          <p:cNvGrpSpPr>
            <a:grpSpLocks/>
          </p:cNvGrpSpPr>
          <p:nvPr/>
        </p:nvGrpSpPr>
        <p:grpSpPr bwMode="auto">
          <a:xfrm>
            <a:off x="991116" y="1249652"/>
            <a:ext cx="5542202" cy="2286529"/>
            <a:chOff x="0" y="0"/>
            <a:chExt cx="2617" cy="1440"/>
          </a:xfrm>
        </p:grpSpPr>
        <p:grpSp>
          <p:nvGrpSpPr>
            <p:cNvPr id="13322" name="Group 38"/>
            <p:cNvGrpSpPr>
              <a:grpSpLocks/>
            </p:cNvGrpSpPr>
            <p:nvPr/>
          </p:nvGrpSpPr>
          <p:grpSpPr bwMode="auto">
            <a:xfrm>
              <a:off x="130" y="603"/>
              <a:ext cx="1606" cy="808"/>
              <a:chOff x="0" y="0"/>
              <a:chExt cx="1606" cy="808"/>
            </a:xfrm>
          </p:grpSpPr>
          <p:sp>
            <p:nvSpPr>
              <p:cNvPr id="13348" name="Line 39"/>
              <p:cNvSpPr>
                <a:spLocks noChangeShapeType="1"/>
              </p:cNvSpPr>
              <p:nvPr/>
            </p:nvSpPr>
            <p:spPr bwMode="auto">
              <a:xfrm>
                <a:off x="104" y="590"/>
                <a:ext cx="54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49" name="Line 40"/>
              <p:cNvSpPr>
                <a:spLocks noChangeShapeType="1"/>
              </p:cNvSpPr>
              <p:nvPr/>
            </p:nvSpPr>
            <p:spPr bwMode="auto">
              <a:xfrm>
                <a:off x="735" y="590"/>
                <a:ext cx="22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50" name="Line 41"/>
              <p:cNvSpPr>
                <a:spLocks noChangeShapeType="1"/>
              </p:cNvSpPr>
              <p:nvPr/>
            </p:nvSpPr>
            <p:spPr bwMode="auto">
              <a:xfrm>
                <a:off x="1248" y="590"/>
                <a:ext cx="25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51" name="Line 42"/>
              <p:cNvSpPr>
                <a:spLocks noChangeShapeType="1"/>
              </p:cNvSpPr>
              <p:nvPr/>
            </p:nvSpPr>
            <p:spPr bwMode="auto">
              <a:xfrm>
                <a:off x="645" y="499"/>
                <a:ext cx="0" cy="1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52" name="Line 43"/>
              <p:cNvSpPr>
                <a:spLocks noChangeShapeType="1"/>
              </p:cNvSpPr>
              <p:nvPr/>
            </p:nvSpPr>
            <p:spPr bwMode="auto">
              <a:xfrm>
                <a:off x="735" y="545"/>
                <a:ext cx="0" cy="90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53" name="Oval 44"/>
              <p:cNvSpPr>
                <a:spLocks noChangeArrowheads="1"/>
              </p:cNvSpPr>
              <p:nvPr/>
            </p:nvSpPr>
            <p:spPr bwMode="auto">
              <a:xfrm>
                <a:off x="962" y="569"/>
                <a:ext cx="45" cy="45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54" name="Oval 45"/>
              <p:cNvSpPr>
                <a:spLocks noChangeArrowheads="1"/>
              </p:cNvSpPr>
              <p:nvPr/>
            </p:nvSpPr>
            <p:spPr bwMode="auto">
              <a:xfrm>
                <a:off x="1206" y="569"/>
                <a:ext cx="45" cy="45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55" name="Line 46"/>
              <p:cNvSpPr>
                <a:spLocks noChangeShapeType="1"/>
              </p:cNvSpPr>
              <p:nvPr/>
            </p:nvSpPr>
            <p:spPr bwMode="auto">
              <a:xfrm flipV="1">
                <a:off x="996" y="562"/>
                <a:ext cx="260" cy="3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56" name="Line 47"/>
              <p:cNvSpPr>
                <a:spLocks noChangeShapeType="1"/>
              </p:cNvSpPr>
              <p:nvPr/>
            </p:nvSpPr>
            <p:spPr bwMode="auto">
              <a:xfrm>
                <a:off x="113" y="172"/>
                <a:ext cx="139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grpSp>
            <p:nvGrpSpPr>
              <p:cNvPr id="13357" name="Group 48"/>
              <p:cNvGrpSpPr>
                <a:grpSpLocks/>
              </p:cNvGrpSpPr>
              <p:nvPr/>
            </p:nvGrpSpPr>
            <p:grpSpPr bwMode="auto">
              <a:xfrm>
                <a:off x="662" y="38"/>
                <a:ext cx="318" cy="288"/>
                <a:chOff x="0" y="0"/>
                <a:chExt cx="318" cy="288"/>
              </a:xfrm>
            </p:grpSpPr>
            <p:sp>
              <p:nvSpPr>
                <p:cNvPr id="13366" name="Oval 49"/>
                <p:cNvSpPr>
                  <a:spLocks noChangeArrowheads="1"/>
                </p:cNvSpPr>
                <p:nvPr/>
              </p:nvSpPr>
              <p:spPr bwMode="auto">
                <a:xfrm>
                  <a:off x="0" y="1"/>
                  <a:ext cx="272" cy="272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1pPr>
                  <a:lvl2pPr marL="742950" indent="-28575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2pPr>
                  <a:lvl3pPr marL="11430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3pPr>
                  <a:lvl4pPr marL="16002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4pPr>
                  <a:lvl5pPr marL="20574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3367" name="Text Box 50"/>
                <p:cNvSpPr txBox="1">
                  <a:spLocks noChangeArrowheads="1"/>
                </p:cNvSpPr>
                <p:nvPr/>
              </p:nvSpPr>
              <p:spPr bwMode="auto">
                <a:xfrm>
                  <a:off x="1" y="0"/>
                  <a:ext cx="317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1pPr>
                  <a:lvl2pPr marL="742950" indent="-28575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2pPr>
                  <a:lvl3pPr marL="11430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3pPr>
                  <a:lvl4pPr marL="16002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4pPr>
                  <a:lvl5pPr marL="2057400" indent="-228600" eaLnBrk="0" hangingPunct="0"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charset="0"/>
                    <a:defRPr sz="2400" i="1">
                      <a:solidFill>
                        <a:schemeClr val="tx1"/>
                      </a:solidFill>
                      <a:latin typeface="Times New Roman" pitchFamily="18" charset="0"/>
                      <a:ea typeface="宋体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</a:pPr>
                  <a:r>
                    <a:rPr lang="en-US" altLang="zh-CN" b="1" i="0"/>
                    <a:t>V</a:t>
                  </a:r>
                </a:p>
              </p:txBody>
            </p:sp>
          </p:grpSp>
          <p:sp>
            <p:nvSpPr>
              <p:cNvPr id="13358" name="Rectangle 51"/>
              <p:cNvSpPr>
                <a:spLocks noChangeArrowheads="1"/>
              </p:cNvSpPr>
              <p:nvPr/>
            </p:nvSpPr>
            <p:spPr bwMode="auto">
              <a:xfrm>
                <a:off x="0" y="17"/>
                <a:ext cx="1606" cy="72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59" name="Line 52"/>
              <p:cNvSpPr>
                <a:spLocks noChangeShapeType="1"/>
              </p:cNvSpPr>
              <p:nvPr/>
            </p:nvSpPr>
            <p:spPr bwMode="auto">
              <a:xfrm>
                <a:off x="97" y="447"/>
                <a:ext cx="60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60" name="Line 53"/>
              <p:cNvSpPr>
                <a:spLocks noChangeShapeType="1"/>
              </p:cNvSpPr>
              <p:nvPr/>
            </p:nvSpPr>
            <p:spPr bwMode="auto">
              <a:xfrm>
                <a:off x="859" y="447"/>
                <a:ext cx="64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61" name="Line 54"/>
              <p:cNvSpPr>
                <a:spLocks noChangeShapeType="1"/>
              </p:cNvSpPr>
              <p:nvPr/>
            </p:nvSpPr>
            <p:spPr bwMode="auto">
              <a:xfrm>
                <a:off x="705" y="309"/>
                <a:ext cx="0" cy="30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62" name="Line 55"/>
              <p:cNvSpPr>
                <a:spLocks noChangeShapeType="1"/>
              </p:cNvSpPr>
              <p:nvPr/>
            </p:nvSpPr>
            <p:spPr bwMode="auto">
              <a:xfrm>
                <a:off x="835" y="390"/>
                <a:ext cx="0" cy="138"/>
              </a:xfrm>
              <a:prstGeom prst="line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63" name="Line 56"/>
              <p:cNvSpPr>
                <a:spLocks noChangeShapeType="1"/>
              </p:cNvSpPr>
              <p:nvPr/>
            </p:nvSpPr>
            <p:spPr bwMode="auto">
              <a:xfrm>
                <a:off x="106" y="9"/>
                <a:ext cx="0" cy="44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64" name="Line 57"/>
              <p:cNvSpPr>
                <a:spLocks noChangeShapeType="1"/>
              </p:cNvSpPr>
              <p:nvPr/>
            </p:nvSpPr>
            <p:spPr bwMode="auto">
              <a:xfrm>
                <a:off x="1508" y="0"/>
                <a:ext cx="0" cy="44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3365" name="Text Box 58"/>
              <p:cNvSpPr txBox="1">
                <a:spLocks noChangeArrowheads="1"/>
              </p:cNvSpPr>
              <p:nvPr/>
            </p:nvSpPr>
            <p:spPr bwMode="auto">
              <a:xfrm>
                <a:off x="381" y="520"/>
                <a:ext cx="85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/>
                  <a:t>E</a:t>
                </a:r>
                <a:r>
                  <a:rPr lang="zh-CN" altLang="en-US" sz="1400" i="0"/>
                  <a:t>测</a:t>
                </a:r>
                <a:r>
                  <a:rPr lang="zh-CN" altLang="en-US" sz="1900" i="0"/>
                  <a:t>     </a:t>
                </a:r>
                <a:r>
                  <a:rPr lang="en-US" altLang="zh-CN" b="1"/>
                  <a:t>r</a:t>
                </a:r>
                <a:r>
                  <a:rPr lang="zh-CN" altLang="en-US" sz="1400" i="0"/>
                  <a:t>测 </a:t>
                </a:r>
              </a:p>
            </p:txBody>
          </p:sp>
        </p:grpSp>
        <p:sp>
          <p:nvSpPr>
            <p:cNvPr id="13323" name="AutoShape 59"/>
            <p:cNvSpPr>
              <a:spLocks noChangeArrowheads="1"/>
            </p:cNvSpPr>
            <p:nvPr/>
          </p:nvSpPr>
          <p:spPr bwMode="auto">
            <a:xfrm>
              <a:off x="2218" y="927"/>
              <a:ext cx="399" cy="314"/>
            </a:xfrm>
            <a:prstGeom prst="leftArrow">
              <a:avLst>
                <a:gd name="adj1" fmla="val 50000"/>
                <a:gd name="adj2" fmla="val 31768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324" name="Rectangle 60"/>
            <p:cNvSpPr>
              <a:spLocks noChangeArrowheads="1"/>
            </p:cNvSpPr>
            <p:nvPr/>
          </p:nvSpPr>
          <p:spPr bwMode="auto">
            <a:xfrm>
              <a:off x="28" y="0"/>
              <a:ext cx="2050" cy="139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325" name="Line 61"/>
            <p:cNvSpPr>
              <a:spLocks noChangeShapeType="1"/>
            </p:cNvSpPr>
            <p:nvPr/>
          </p:nvSpPr>
          <p:spPr bwMode="auto">
            <a:xfrm>
              <a:off x="703" y="351"/>
              <a:ext cx="9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6" name="Line 62"/>
            <p:cNvSpPr>
              <a:spLocks noChangeShapeType="1"/>
            </p:cNvSpPr>
            <p:nvPr/>
          </p:nvSpPr>
          <p:spPr bwMode="auto">
            <a:xfrm>
              <a:off x="232" y="169"/>
              <a:ext cx="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7" name="Line 63"/>
            <p:cNvSpPr>
              <a:spLocks noChangeShapeType="1"/>
            </p:cNvSpPr>
            <p:nvPr/>
          </p:nvSpPr>
          <p:spPr bwMode="auto">
            <a:xfrm>
              <a:off x="240" y="1199"/>
              <a:ext cx="54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8" name="Line 64"/>
            <p:cNvSpPr>
              <a:spLocks noChangeShapeType="1"/>
            </p:cNvSpPr>
            <p:nvPr/>
          </p:nvSpPr>
          <p:spPr bwMode="auto">
            <a:xfrm>
              <a:off x="871" y="1199"/>
              <a:ext cx="76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9" name="Line 65"/>
            <p:cNvSpPr>
              <a:spLocks noChangeShapeType="1"/>
            </p:cNvSpPr>
            <p:nvPr/>
          </p:nvSpPr>
          <p:spPr bwMode="auto">
            <a:xfrm>
              <a:off x="240" y="173"/>
              <a:ext cx="0" cy="10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30" name="Line 66"/>
            <p:cNvSpPr>
              <a:spLocks noChangeShapeType="1"/>
            </p:cNvSpPr>
            <p:nvPr/>
          </p:nvSpPr>
          <p:spPr bwMode="auto">
            <a:xfrm>
              <a:off x="781" y="1108"/>
              <a:ext cx="0" cy="1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31" name="Line 67"/>
            <p:cNvSpPr>
              <a:spLocks noChangeShapeType="1"/>
            </p:cNvSpPr>
            <p:nvPr/>
          </p:nvSpPr>
          <p:spPr bwMode="auto">
            <a:xfrm>
              <a:off x="871" y="1154"/>
              <a:ext cx="0" cy="9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32" name="Line 68"/>
            <p:cNvSpPr>
              <a:spLocks noChangeShapeType="1"/>
            </p:cNvSpPr>
            <p:nvPr/>
          </p:nvSpPr>
          <p:spPr bwMode="auto">
            <a:xfrm>
              <a:off x="1643" y="350"/>
              <a:ext cx="0" cy="8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3333" name="Group 69"/>
            <p:cNvGrpSpPr>
              <a:grpSpLocks/>
            </p:cNvGrpSpPr>
            <p:nvPr/>
          </p:nvGrpSpPr>
          <p:grpSpPr bwMode="auto">
            <a:xfrm>
              <a:off x="443" y="19"/>
              <a:ext cx="392" cy="373"/>
              <a:chOff x="0" y="0"/>
              <a:chExt cx="392" cy="373"/>
            </a:xfrm>
          </p:grpSpPr>
          <p:sp>
            <p:nvSpPr>
              <p:cNvPr id="13345" name="Text Box 70"/>
              <p:cNvSpPr txBox="1">
                <a:spLocks noChangeArrowheads="1"/>
              </p:cNvSpPr>
              <p:nvPr/>
            </p:nvSpPr>
            <p:spPr bwMode="auto">
              <a:xfrm>
                <a:off x="75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cs typeface="Times New Roman" pitchFamily="18" charset="0"/>
                  </a:rPr>
                  <a:t>R</a:t>
                </a:r>
                <a:endParaRPr lang="en-US" altLang="zh-CN" sz="1400" i="0">
                  <a:cs typeface="Times New Roman" pitchFamily="18" charset="0"/>
                </a:endParaRPr>
              </a:p>
            </p:txBody>
          </p:sp>
          <p:sp>
            <p:nvSpPr>
              <p:cNvPr id="13346" name="Rectangle 71"/>
              <p:cNvSpPr>
                <a:spLocks noChangeArrowheads="1"/>
              </p:cNvSpPr>
              <p:nvPr/>
            </p:nvSpPr>
            <p:spPr bwMode="auto">
              <a:xfrm>
                <a:off x="0" y="292"/>
                <a:ext cx="268" cy="8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47" name="Line 72"/>
              <p:cNvSpPr>
                <a:spLocks noChangeShapeType="1"/>
              </p:cNvSpPr>
              <p:nvPr/>
            </p:nvSpPr>
            <p:spPr bwMode="auto">
              <a:xfrm>
                <a:off x="89" y="146"/>
                <a:ext cx="8" cy="15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sp>
          <p:nvSpPr>
            <p:cNvPr id="13334" name="Line 73"/>
            <p:cNvSpPr>
              <a:spLocks noChangeShapeType="1"/>
            </p:cNvSpPr>
            <p:nvPr/>
          </p:nvSpPr>
          <p:spPr bwMode="auto">
            <a:xfrm>
              <a:off x="250" y="660"/>
              <a:ext cx="139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3335" name="Group 74"/>
            <p:cNvGrpSpPr>
              <a:grpSpLocks/>
            </p:cNvGrpSpPr>
            <p:nvPr/>
          </p:nvGrpSpPr>
          <p:grpSpPr bwMode="auto">
            <a:xfrm>
              <a:off x="847" y="509"/>
              <a:ext cx="318" cy="288"/>
              <a:chOff x="0" y="0"/>
              <a:chExt cx="318" cy="288"/>
            </a:xfrm>
          </p:grpSpPr>
          <p:sp>
            <p:nvSpPr>
              <p:cNvPr id="13343" name="Oval 75"/>
              <p:cNvSpPr>
                <a:spLocks noChangeArrowheads="1"/>
              </p:cNvSpPr>
              <p:nvPr/>
            </p:nvSpPr>
            <p:spPr bwMode="auto">
              <a:xfrm>
                <a:off x="0" y="1"/>
                <a:ext cx="272" cy="27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44" name="Text Box 76"/>
              <p:cNvSpPr txBox="1">
                <a:spLocks noChangeArrowheads="1"/>
              </p:cNvSpPr>
              <p:nvPr/>
            </p:nvSpPr>
            <p:spPr bwMode="auto">
              <a:xfrm>
                <a:off x="1" y="0"/>
                <a:ext cx="31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 i="0"/>
                  <a:t>V</a:t>
                </a:r>
              </a:p>
            </p:txBody>
          </p:sp>
        </p:grpSp>
        <p:sp>
          <p:nvSpPr>
            <p:cNvPr id="13336" name="Text Box 77"/>
            <p:cNvSpPr txBox="1">
              <a:spLocks noChangeArrowheads="1"/>
            </p:cNvSpPr>
            <p:nvPr/>
          </p:nvSpPr>
          <p:spPr bwMode="auto">
            <a:xfrm>
              <a:off x="1773" y="1104"/>
              <a:ext cx="4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 i="0"/>
                <a:t>乙</a:t>
              </a:r>
            </a:p>
          </p:txBody>
        </p:sp>
        <p:grpSp>
          <p:nvGrpSpPr>
            <p:cNvPr id="13337" name="Group 78"/>
            <p:cNvGrpSpPr>
              <a:grpSpLocks/>
            </p:cNvGrpSpPr>
            <p:nvPr/>
          </p:nvGrpSpPr>
          <p:grpSpPr bwMode="auto">
            <a:xfrm>
              <a:off x="0" y="556"/>
              <a:ext cx="1921" cy="378"/>
              <a:chOff x="0" y="0"/>
              <a:chExt cx="1921" cy="378"/>
            </a:xfrm>
          </p:grpSpPr>
          <p:sp>
            <p:nvSpPr>
              <p:cNvPr id="13339" name="Oval 79"/>
              <p:cNvSpPr>
                <a:spLocks noChangeArrowheads="1"/>
              </p:cNvSpPr>
              <p:nvPr/>
            </p:nvSpPr>
            <p:spPr bwMode="auto">
              <a:xfrm>
                <a:off x="211" y="154"/>
                <a:ext cx="56" cy="56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40" name="Oval 80"/>
              <p:cNvSpPr>
                <a:spLocks noChangeArrowheads="1"/>
              </p:cNvSpPr>
              <p:nvPr/>
            </p:nvSpPr>
            <p:spPr bwMode="auto">
              <a:xfrm>
                <a:off x="1615" y="170"/>
                <a:ext cx="56" cy="56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41" name="Text Box 81"/>
              <p:cNvSpPr txBox="1">
                <a:spLocks noChangeArrowheads="1"/>
              </p:cNvSpPr>
              <p:nvPr/>
            </p:nvSpPr>
            <p:spPr bwMode="auto">
              <a:xfrm>
                <a:off x="0" y="49"/>
                <a:ext cx="259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b="1">
                    <a:solidFill>
                      <a:srgbClr val="00FF99"/>
                    </a:solidFill>
                  </a:rPr>
                  <a:t>+</a:t>
                </a:r>
              </a:p>
            </p:txBody>
          </p:sp>
          <p:sp>
            <p:nvSpPr>
              <p:cNvPr id="13342" name="Text Box 82"/>
              <p:cNvSpPr txBox="1">
                <a:spLocks noChangeArrowheads="1"/>
              </p:cNvSpPr>
              <p:nvPr/>
            </p:nvSpPr>
            <p:spPr bwMode="auto">
              <a:xfrm>
                <a:off x="1703" y="0"/>
                <a:ext cx="218" cy="3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1pPr>
                <a:lvl2pPr marL="742950" indent="-28575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2pPr>
                <a:lvl3pPr marL="11430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3pPr>
                <a:lvl4pPr marL="16002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4pPr>
                <a:lvl5pPr marL="2057400" indent="-228600" eaLnBrk="0" hangingPunct="0"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 sz="2400" i="1">
                    <a:solidFill>
                      <a:schemeClr val="tx1"/>
                    </a:solidFill>
                    <a:latin typeface="Times New Roman" pitchFamily="18" charset="0"/>
                    <a:ea typeface="宋体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300" i="0">
                    <a:solidFill>
                      <a:srgbClr val="00FF99"/>
                    </a:solidFill>
                  </a:rPr>
                  <a:t>-</a:t>
                </a:r>
              </a:p>
            </p:txBody>
          </p:sp>
        </p:grpSp>
        <p:sp>
          <p:nvSpPr>
            <p:cNvPr id="13338" name="Text Box 83"/>
            <p:cNvSpPr txBox="1">
              <a:spLocks noChangeArrowheads="1"/>
            </p:cNvSpPr>
            <p:nvPr/>
          </p:nvSpPr>
          <p:spPr bwMode="auto">
            <a:xfrm>
              <a:off x="450" y="1152"/>
              <a:ext cx="8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1pPr>
              <a:lvl2pPr marL="742950" indent="-28575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2pPr>
              <a:lvl3pPr marL="11430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3pPr>
              <a:lvl4pPr marL="16002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4pPr>
              <a:lvl5pPr marL="2057400" indent="-228600" eaLnBrk="0" hangingPunct="0"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 sz="2400" i="1">
                  <a:solidFill>
                    <a:schemeClr val="tx1"/>
                  </a:solidFill>
                  <a:latin typeface="Times New Roman" pitchFamily="18" charset="0"/>
                  <a:ea typeface="宋体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b="1"/>
                <a:t>E</a:t>
              </a:r>
              <a:r>
                <a:rPr lang="zh-CN" altLang="en-US" sz="1400" i="0"/>
                <a:t>测       </a:t>
              </a:r>
              <a:r>
                <a:rPr lang="en-US" altLang="zh-CN" b="1"/>
                <a:t>r</a:t>
              </a:r>
              <a:r>
                <a:rPr lang="zh-CN" altLang="en-US" sz="1400" i="0"/>
                <a:t>测</a:t>
              </a:r>
            </a:p>
          </p:txBody>
        </p:sp>
      </p:grpSp>
      <p:sp>
        <p:nvSpPr>
          <p:cNvPr id="19540" name="Text Box 84"/>
          <p:cNvSpPr txBox="1">
            <a:spLocks noChangeArrowheads="1"/>
          </p:cNvSpPr>
          <p:nvPr/>
        </p:nvSpPr>
        <p:spPr bwMode="auto">
          <a:xfrm>
            <a:off x="3655269" y="3964907"/>
            <a:ext cx="5540084" cy="1571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8883" tIns="54442" rIns="108883" bIns="54442">
            <a:spAutoFit/>
          </a:bodyPr>
          <a:lstStyle>
            <a:lvl1pPr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 sz="2400" i="1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800"/>
              <a:t>E</a:t>
            </a:r>
            <a:r>
              <a:rPr lang="zh-CN" altLang="en-US" sz="1900" i="0"/>
              <a:t>测 </a:t>
            </a:r>
            <a:r>
              <a:rPr lang="en-US" altLang="zh-CN" sz="3800" i="0"/>
              <a:t>= </a:t>
            </a:r>
            <a:r>
              <a:rPr lang="en-US" altLang="zh-CN" sz="3800"/>
              <a:t>E</a:t>
            </a:r>
            <a:r>
              <a:rPr lang="zh-CN" altLang="en-US" sz="1900" i="0"/>
              <a:t>等 </a:t>
            </a:r>
            <a:r>
              <a:rPr lang="en-US" altLang="zh-CN" sz="3800" i="0"/>
              <a:t>=</a:t>
            </a:r>
            <a:r>
              <a:rPr lang="en-US" altLang="zh-CN" sz="3800"/>
              <a:t>E</a:t>
            </a:r>
            <a:r>
              <a:rPr lang="zh-CN" altLang="en-US" sz="1900" i="0"/>
              <a:t>真          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1900" i="0"/>
              <a:t> </a:t>
            </a:r>
            <a:r>
              <a:rPr lang="en-US" altLang="zh-CN" sz="3800"/>
              <a:t>r</a:t>
            </a:r>
            <a:r>
              <a:rPr lang="zh-CN" altLang="en-US" sz="1900" i="0"/>
              <a:t>测 </a:t>
            </a:r>
            <a:r>
              <a:rPr lang="en-US" altLang="zh-CN" sz="3800" i="0"/>
              <a:t>= </a:t>
            </a:r>
            <a:r>
              <a:rPr lang="en-US" altLang="zh-CN" sz="3800">
                <a:solidFill>
                  <a:srgbClr val="FF0066"/>
                </a:solidFill>
              </a:rPr>
              <a:t>r</a:t>
            </a:r>
            <a:r>
              <a:rPr lang="zh-CN" altLang="en-US" sz="1900" i="0">
                <a:solidFill>
                  <a:srgbClr val="FF0066"/>
                </a:solidFill>
              </a:rPr>
              <a:t>真</a:t>
            </a:r>
            <a:r>
              <a:rPr lang="en-US" altLang="zh-CN" sz="3300" i="0">
                <a:solidFill>
                  <a:srgbClr val="FF0066"/>
                </a:solidFill>
              </a:rPr>
              <a:t>+</a:t>
            </a:r>
            <a:r>
              <a:rPr lang="en-US" altLang="zh-CN" sz="3800">
                <a:solidFill>
                  <a:srgbClr val="FF0066"/>
                </a:solidFill>
              </a:rPr>
              <a:t>R</a:t>
            </a:r>
            <a:r>
              <a:rPr lang="en-US" altLang="zh-CN" sz="2100" i="0">
                <a:solidFill>
                  <a:srgbClr val="FF0066"/>
                </a:solidFill>
              </a:rPr>
              <a:t>A</a:t>
            </a:r>
            <a:r>
              <a:rPr lang="en-US" altLang="zh-CN" sz="2100" i="0"/>
              <a:t>  </a:t>
            </a:r>
            <a:r>
              <a:rPr lang="en-US" altLang="zh-CN" sz="3800" i="0"/>
              <a:t>&gt; </a:t>
            </a:r>
            <a:r>
              <a:rPr lang="en-US" altLang="zh-CN" sz="3800"/>
              <a:t>r</a:t>
            </a:r>
            <a:r>
              <a:rPr lang="zh-CN" altLang="en-US" sz="1900" i="0"/>
              <a:t>真 </a:t>
            </a:r>
          </a:p>
        </p:txBody>
      </p:sp>
    </p:spTree>
    <p:extLst>
      <p:ext uri="{BB962C8B-B14F-4D97-AF65-F5344CB8AC3E}">
        <p14:creationId xmlns:p14="http://schemas.microsoft.com/office/powerpoint/2010/main" val="16877084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6" grpId="0" animBg="1"/>
      <p:bldP spid="19492" grpId="0" animBg="1" autoUpdateAnimBg="0"/>
      <p:bldP spid="1954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6234190" y="639483"/>
            <a:ext cx="5964160" cy="620563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62007" y="864509"/>
            <a:ext cx="5737168" cy="2695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zh-CN" altLang="en-US" dirty="0"/>
              <a:t>例</a:t>
            </a:r>
            <a:r>
              <a:rPr lang="en-US" altLang="zh-CN" dirty="0"/>
              <a:t>1</a:t>
            </a:r>
            <a:r>
              <a:rPr lang="zh-CN" altLang="en-US" dirty="0" smtClean="0"/>
              <a:t>、</a:t>
            </a:r>
            <a:r>
              <a:rPr lang="en-US" altLang="zh-CN" dirty="0" smtClean="0"/>
              <a:t>(1)</a:t>
            </a:r>
            <a:r>
              <a:rPr lang="zh-CN" altLang="en-US" dirty="0" smtClean="0"/>
              <a:t>在</a:t>
            </a:r>
            <a:r>
              <a:rPr lang="zh-CN" altLang="en-US" dirty="0"/>
              <a:t>用电压表、电流表测两节干电池串联的电动势和</a:t>
            </a:r>
            <a:r>
              <a:rPr lang="zh-CN" altLang="en-US" dirty="0" smtClean="0"/>
              <a:t>内阻时</a:t>
            </a:r>
            <a:r>
              <a:rPr lang="zh-CN" altLang="en-US" dirty="0"/>
              <a:t>，除备有被测电池、电键和足够的导线外，还备有下列仪器可供选择：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6279195" y="684489"/>
            <a:ext cx="5167466" cy="463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A</a:t>
            </a:r>
            <a:r>
              <a:rPr lang="zh-CN" altLang="en-US" dirty="0"/>
              <a:t>．电流表</a:t>
            </a:r>
            <a:r>
              <a:rPr lang="en-US" altLang="zh-CN" dirty="0"/>
              <a:t>(0</a:t>
            </a:r>
            <a:r>
              <a:rPr lang="zh-CN" altLang="en-US" dirty="0"/>
              <a:t>～</a:t>
            </a:r>
            <a:r>
              <a:rPr lang="en-US" altLang="zh-CN" dirty="0"/>
              <a:t>0.6 </a:t>
            </a:r>
            <a:r>
              <a:rPr lang="en-US" altLang="zh-CN" dirty="0" smtClean="0"/>
              <a:t>A)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r>
              <a:rPr lang="en-US" altLang="zh-CN" dirty="0" smtClean="0"/>
              <a:t>B</a:t>
            </a:r>
            <a:r>
              <a:rPr lang="zh-CN" altLang="en-US" dirty="0"/>
              <a:t>．电流表</a:t>
            </a:r>
            <a:r>
              <a:rPr lang="en-US" altLang="zh-CN" dirty="0"/>
              <a:t>(0</a:t>
            </a:r>
            <a:r>
              <a:rPr lang="zh-CN" altLang="en-US" dirty="0"/>
              <a:t>～</a:t>
            </a:r>
            <a:r>
              <a:rPr lang="en-US" altLang="zh-CN" dirty="0"/>
              <a:t>3 A)</a:t>
            </a:r>
          </a:p>
          <a:p>
            <a:r>
              <a:rPr lang="en-US" altLang="zh-CN" dirty="0" smtClean="0"/>
              <a:t>C</a:t>
            </a:r>
            <a:r>
              <a:rPr lang="zh-CN" altLang="en-US" dirty="0"/>
              <a:t>．电压表</a:t>
            </a:r>
            <a:r>
              <a:rPr lang="en-US" altLang="zh-CN" dirty="0"/>
              <a:t>(0</a:t>
            </a:r>
            <a:r>
              <a:rPr lang="zh-CN" altLang="en-US" dirty="0"/>
              <a:t>～</a:t>
            </a:r>
            <a:r>
              <a:rPr lang="en-US" altLang="zh-CN" dirty="0"/>
              <a:t>3 V</a:t>
            </a:r>
            <a:r>
              <a:rPr lang="en-US" altLang="zh-CN" dirty="0" smtClean="0"/>
              <a:t>)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r>
              <a:rPr lang="en-US" altLang="zh-CN" dirty="0" smtClean="0"/>
              <a:t>D</a:t>
            </a:r>
            <a:r>
              <a:rPr lang="zh-CN" altLang="en-US" dirty="0"/>
              <a:t>．电压表</a:t>
            </a:r>
            <a:r>
              <a:rPr lang="en-US" altLang="zh-CN" dirty="0"/>
              <a:t>(0</a:t>
            </a:r>
            <a:r>
              <a:rPr lang="zh-CN" altLang="en-US" dirty="0"/>
              <a:t>～</a:t>
            </a:r>
            <a:r>
              <a:rPr lang="en-US" altLang="zh-CN" dirty="0"/>
              <a:t>15 V</a:t>
            </a:r>
            <a:r>
              <a:rPr lang="en-US" altLang="zh-CN" dirty="0" smtClean="0"/>
              <a:t>)</a:t>
            </a:r>
          </a:p>
          <a:p>
            <a:r>
              <a:rPr lang="en-US" altLang="zh-CN" dirty="0"/>
              <a:t>E</a:t>
            </a:r>
            <a:r>
              <a:rPr lang="zh-CN" altLang="en-US" dirty="0"/>
              <a:t>．滑动变阻器</a:t>
            </a:r>
            <a:r>
              <a:rPr lang="en-US" altLang="zh-CN" dirty="0"/>
              <a:t>(20 Ω</a:t>
            </a:r>
            <a:r>
              <a:rPr lang="zh-CN" altLang="en-US" dirty="0"/>
              <a:t>，</a:t>
            </a:r>
            <a:r>
              <a:rPr lang="en-US" altLang="zh-CN" dirty="0"/>
              <a:t>2 A</a:t>
            </a:r>
            <a:r>
              <a:rPr lang="en-US" altLang="zh-CN" dirty="0" smtClean="0"/>
              <a:t>)</a:t>
            </a:r>
          </a:p>
          <a:p>
            <a:r>
              <a:rPr lang="en-US" altLang="zh-CN" dirty="0"/>
              <a:t>F</a:t>
            </a:r>
            <a:r>
              <a:rPr lang="zh-CN" altLang="en-US" dirty="0"/>
              <a:t>．滑动变阻器</a:t>
            </a:r>
            <a:r>
              <a:rPr lang="en-US" altLang="zh-CN" dirty="0"/>
              <a:t>(1700 Ω</a:t>
            </a:r>
            <a:r>
              <a:rPr lang="zh-CN" altLang="en-US" dirty="0"/>
              <a:t>，</a:t>
            </a:r>
            <a:r>
              <a:rPr lang="en-US" altLang="zh-CN" dirty="0"/>
              <a:t>0.3 A)</a:t>
            </a:r>
          </a:p>
          <a:p>
            <a:endParaRPr lang="en-US" altLang="zh-CN" dirty="0"/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293530" y="5905069"/>
            <a:ext cx="9172383" cy="7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zh-CN" altLang="en-US" dirty="0" smtClean="0"/>
              <a:t>应该</a:t>
            </a:r>
            <a:r>
              <a:rPr lang="zh-CN" altLang="en-US" dirty="0"/>
              <a:t>选用的仪器是</a:t>
            </a:r>
            <a:r>
              <a:rPr lang="en-US" altLang="zh-CN" dirty="0"/>
              <a:t>__________(</a:t>
            </a:r>
            <a:r>
              <a:rPr lang="zh-CN" altLang="en-US" dirty="0"/>
              <a:t>填器材前面的选项字母</a:t>
            </a:r>
            <a:r>
              <a:rPr lang="en-US" altLang="zh-CN" dirty="0"/>
              <a:t>)</a:t>
            </a:r>
            <a:r>
              <a:rPr lang="zh-CN" altLang="en-US" dirty="0"/>
              <a:t>．</a:t>
            </a:r>
          </a:p>
        </p:txBody>
      </p:sp>
      <p:sp>
        <p:nvSpPr>
          <p:cNvPr id="8" name="矩形 7"/>
          <p:cNvSpPr/>
          <p:nvPr/>
        </p:nvSpPr>
        <p:spPr>
          <a:xfrm>
            <a:off x="6760" y="0"/>
            <a:ext cx="2221986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cap="all" dirty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典</a:t>
            </a:r>
            <a:r>
              <a:rPr lang="zh-CN" altLang="en-US" sz="3600" cap="all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例精析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  <p:grpSp>
        <p:nvGrpSpPr>
          <p:cNvPr id="10" name="Group 31"/>
          <p:cNvGrpSpPr>
            <a:grpSpLocks/>
          </p:cNvGrpSpPr>
          <p:nvPr/>
        </p:nvGrpSpPr>
        <p:grpSpPr bwMode="auto">
          <a:xfrm>
            <a:off x="1445590" y="3616874"/>
            <a:ext cx="3350311" cy="2335271"/>
            <a:chOff x="748" y="1807"/>
            <a:chExt cx="1406" cy="1195"/>
          </a:xfrm>
        </p:grpSpPr>
        <p:sp>
          <p:nvSpPr>
            <p:cNvPr id="11" name="Rectangle 32"/>
            <p:cNvSpPr>
              <a:spLocks noChangeArrowheads="1"/>
            </p:cNvSpPr>
            <p:nvPr/>
          </p:nvSpPr>
          <p:spPr bwMode="auto">
            <a:xfrm>
              <a:off x="1066" y="1979"/>
              <a:ext cx="363" cy="1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12" name="Line 33"/>
            <p:cNvSpPr>
              <a:spLocks noChangeShapeType="1"/>
            </p:cNvSpPr>
            <p:nvPr/>
          </p:nvSpPr>
          <p:spPr bwMode="auto">
            <a:xfrm>
              <a:off x="753" y="2049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13" name="Line 34"/>
            <p:cNvSpPr>
              <a:spLocks noChangeShapeType="1"/>
            </p:cNvSpPr>
            <p:nvPr/>
          </p:nvSpPr>
          <p:spPr bwMode="auto">
            <a:xfrm>
              <a:off x="1429" y="2044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grpSp>
          <p:nvGrpSpPr>
            <p:cNvPr id="14" name="Group 35"/>
            <p:cNvGrpSpPr>
              <a:grpSpLocks/>
            </p:cNvGrpSpPr>
            <p:nvPr/>
          </p:nvGrpSpPr>
          <p:grpSpPr bwMode="auto">
            <a:xfrm>
              <a:off x="1746" y="1888"/>
              <a:ext cx="272" cy="287"/>
              <a:chOff x="2200" y="2825"/>
              <a:chExt cx="272" cy="287"/>
            </a:xfrm>
          </p:grpSpPr>
          <p:sp>
            <p:nvSpPr>
              <p:cNvPr id="34" name="Oval 36"/>
              <p:cNvSpPr>
                <a:spLocks noChangeArrowheads="1"/>
              </p:cNvSpPr>
              <p:nvPr/>
            </p:nvSpPr>
            <p:spPr bwMode="auto">
              <a:xfrm>
                <a:off x="2200" y="2840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35" name="Text Box 37"/>
              <p:cNvSpPr txBox="1">
                <a:spLocks noChangeArrowheads="1"/>
              </p:cNvSpPr>
              <p:nvPr/>
            </p:nvSpPr>
            <p:spPr bwMode="auto">
              <a:xfrm>
                <a:off x="2200" y="2825"/>
                <a:ext cx="272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dirty="0">
                    <a:cs typeface="Times New Roman" pitchFamily="18" charset="0"/>
                  </a:rPr>
                  <a:t>A</a:t>
                </a:r>
              </a:p>
            </p:txBody>
          </p:sp>
        </p:grpSp>
        <p:grpSp>
          <p:nvGrpSpPr>
            <p:cNvPr id="15" name="Group 38"/>
            <p:cNvGrpSpPr>
              <a:grpSpLocks/>
            </p:cNvGrpSpPr>
            <p:nvPr/>
          </p:nvGrpSpPr>
          <p:grpSpPr bwMode="auto">
            <a:xfrm>
              <a:off x="1202" y="2341"/>
              <a:ext cx="272" cy="272"/>
              <a:chOff x="1202" y="2341"/>
              <a:chExt cx="272" cy="272"/>
            </a:xfrm>
          </p:grpSpPr>
          <p:sp>
            <p:nvSpPr>
              <p:cNvPr id="32" name="Oval 39"/>
              <p:cNvSpPr>
                <a:spLocks noChangeArrowheads="1"/>
              </p:cNvSpPr>
              <p:nvPr/>
            </p:nvSpPr>
            <p:spPr bwMode="auto">
              <a:xfrm>
                <a:off x="1202" y="2341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cs typeface="Times New Roman" pitchFamily="18" charset="0"/>
                </a:endParaRPr>
              </a:p>
            </p:txBody>
          </p:sp>
          <p:sp>
            <p:nvSpPr>
              <p:cNvPr id="33" name="Text Box 40"/>
              <p:cNvSpPr txBox="1">
                <a:spLocks noChangeArrowheads="1"/>
              </p:cNvSpPr>
              <p:nvPr/>
            </p:nvSpPr>
            <p:spPr bwMode="auto">
              <a:xfrm>
                <a:off x="1202" y="2346"/>
                <a:ext cx="272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b="1">
                    <a:cs typeface="Times New Roman" pitchFamily="18" charset="0"/>
                  </a:rPr>
                  <a:t>V</a:t>
                </a:r>
              </a:p>
            </p:txBody>
          </p:sp>
        </p:grpSp>
        <p:sp>
          <p:nvSpPr>
            <p:cNvPr id="16" name="Line 41"/>
            <p:cNvSpPr>
              <a:spLocks noChangeShapeType="1"/>
            </p:cNvSpPr>
            <p:nvPr/>
          </p:nvSpPr>
          <p:spPr bwMode="auto">
            <a:xfrm flipV="1">
              <a:off x="1474" y="2478"/>
              <a:ext cx="680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17" name="Line 42"/>
            <p:cNvSpPr>
              <a:spLocks noChangeShapeType="1"/>
            </p:cNvSpPr>
            <p:nvPr/>
          </p:nvSpPr>
          <p:spPr bwMode="auto">
            <a:xfrm>
              <a:off x="2018" y="2044"/>
              <a:ext cx="1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18" name="Line 43"/>
            <p:cNvSpPr>
              <a:spLocks noChangeShapeType="1"/>
            </p:cNvSpPr>
            <p:nvPr/>
          </p:nvSpPr>
          <p:spPr bwMode="auto">
            <a:xfrm flipV="1">
              <a:off x="748" y="2474"/>
              <a:ext cx="439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19" name="Line 44"/>
            <p:cNvSpPr>
              <a:spLocks noChangeShapeType="1"/>
            </p:cNvSpPr>
            <p:nvPr/>
          </p:nvSpPr>
          <p:spPr bwMode="auto">
            <a:xfrm>
              <a:off x="748" y="2044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0" name="Line 45"/>
            <p:cNvSpPr>
              <a:spLocks noChangeShapeType="1"/>
            </p:cNvSpPr>
            <p:nvPr/>
          </p:nvSpPr>
          <p:spPr bwMode="auto">
            <a:xfrm>
              <a:off x="2154" y="2040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1" name="Line 46"/>
            <p:cNvSpPr>
              <a:spLocks noChangeShapeType="1"/>
            </p:cNvSpPr>
            <p:nvPr/>
          </p:nvSpPr>
          <p:spPr bwMode="auto">
            <a:xfrm>
              <a:off x="930" y="1807"/>
              <a:ext cx="0" cy="22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2" name="Line 47"/>
            <p:cNvSpPr>
              <a:spLocks noChangeShapeType="1"/>
            </p:cNvSpPr>
            <p:nvPr/>
          </p:nvSpPr>
          <p:spPr bwMode="auto">
            <a:xfrm>
              <a:off x="930" y="1807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3" name="Line 48"/>
            <p:cNvSpPr>
              <a:spLocks noChangeShapeType="1"/>
            </p:cNvSpPr>
            <p:nvPr/>
          </p:nvSpPr>
          <p:spPr bwMode="auto">
            <a:xfrm>
              <a:off x="1202" y="180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4" name="Line 49"/>
            <p:cNvSpPr>
              <a:spLocks noChangeShapeType="1"/>
            </p:cNvSpPr>
            <p:nvPr/>
          </p:nvSpPr>
          <p:spPr bwMode="auto">
            <a:xfrm>
              <a:off x="748" y="279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5" name="Line 50"/>
            <p:cNvSpPr>
              <a:spLocks noChangeShapeType="1"/>
            </p:cNvSpPr>
            <p:nvPr/>
          </p:nvSpPr>
          <p:spPr bwMode="auto">
            <a:xfrm>
              <a:off x="1693" y="280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6" name="Line 51"/>
            <p:cNvSpPr>
              <a:spLocks noChangeShapeType="1"/>
            </p:cNvSpPr>
            <p:nvPr/>
          </p:nvSpPr>
          <p:spPr bwMode="auto">
            <a:xfrm>
              <a:off x="1272" y="2795"/>
              <a:ext cx="2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7" name="Line 52"/>
            <p:cNvSpPr>
              <a:spLocks noChangeShapeType="1"/>
            </p:cNvSpPr>
            <p:nvPr/>
          </p:nvSpPr>
          <p:spPr bwMode="auto">
            <a:xfrm>
              <a:off x="1202" y="2664"/>
              <a:ext cx="0" cy="2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8" name="Line 53"/>
            <p:cNvSpPr>
              <a:spLocks noChangeShapeType="1"/>
            </p:cNvSpPr>
            <p:nvPr/>
          </p:nvSpPr>
          <p:spPr bwMode="auto">
            <a:xfrm>
              <a:off x="1267" y="2750"/>
              <a:ext cx="0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29" name="Line 54"/>
            <p:cNvSpPr>
              <a:spLocks noChangeShapeType="1"/>
            </p:cNvSpPr>
            <p:nvPr/>
          </p:nvSpPr>
          <p:spPr bwMode="auto">
            <a:xfrm flipV="1">
              <a:off x="1565" y="2704"/>
              <a:ext cx="181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>
                <a:cs typeface="Times New Roman" pitchFamily="18" charset="0"/>
              </a:endParaRPr>
            </a:p>
          </p:txBody>
        </p:sp>
        <p:sp>
          <p:nvSpPr>
            <p:cNvPr id="30" name="Text Box 55"/>
            <p:cNvSpPr txBox="1">
              <a:spLocks noChangeArrowheads="1"/>
            </p:cNvSpPr>
            <p:nvPr/>
          </p:nvSpPr>
          <p:spPr bwMode="auto">
            <a:xfrm>
              <a:off x="1519" y="2749"/>
              <a:ext cx="272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>
                  <a:cs typeface="Times New Roman" pitchFamily="18" charset="0"/>
                </a:rPr>
                <a:t>K</a:t>
              </a:r>
            </a:p>
          </p:txBody>
        </p:sp>
        <p:sp>
          <p:nvSpPr>
            <p:cNvPr id="31" name="Text Box 56"/>
            <p:cNvSpPr txBox="1">
              <a:spLocks noChangeArrowheads="1"/>
            </p:cNvSpPr>
            <p:nvPr/>
          </p:nvSpPr>
          <p:spPr bwMode="auto">
            <a:xfrm>
              <a:off x="884" y="2750"/>
              <a:ext cx="36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 i="1" dirty="0" err="1">
                  <a:cs typeface="Times New Roman" pitchFamily="18" charset="0"/>
                </a:rPr>
                <a:t>E,r</a:t>
              </a:r>
              <a:endParaRPr kumimoji="1" lang="en-US" altLang="zh-CN" b="1" i="1" dirty="0"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818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39"/>
          <p:cNvSpPr/>
          <p:nvPr/>
        </p:nvSpPr>
        <p:spPr>
          <a:xfrm>
            <a:off x="6504220" y="639483"/>
            <a:ext cx="5694130" cy="620563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6759204" y="1134539"/>
            <a:ext cx="4942440" cy="463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/>
              <a:t>A</a:t>
            </a:r>
            <a:r>
              <a:rPr lang="zh-CN" altLang="en-US" dirty="0"/>
              <a:t>．电流表</a:t>
            </a:r>
            <a:r>
              <a:rPr lang="en-US" altLang="zh-CN" dirty="0"/>
              <a:t>(0</a:t>
            </a:r>
            <a:r>
              <a:rPr lang="zh-CN" altLang="en-US" dirty="0"/>
              <a:t>～</a:t>
            </a:r>
            <a:r>
              <a:rPr lang="en-US" altLang="zh-CN" dirty="0"/>
              <a:t>0.6 </a:t>
            </a:r>
            <a:r>
              <a:rPr lang="en-US" altLang="zh-CN" dirty="0" smtClean="0"/>
              <a:t>A)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r>
              <a:rPr lang="en-US" altLang="zh-CN" dirty="0" smtClean="0"/>
              <a:t>B</a:t>
            </a:r>
            <a:r>
              <a:rPr lang="zh-CN" altLang="en-US" dirty="0"/>
              <a:t>．电流表</a:t>
            </a:r>
            <a:r>
              <a:rPr lang="en-US" altLang="zh-CN" dirty="0"/>
              <a:t>(0</a:t>
            </a:r>
            <a:r>
              <a:rPr lang="zh-CN" altLang="en-US" dirty="0"/>
              <a:t>～</a:t>
            </a:r>
            <a:r>
              <a:rPr lang="en-US" altLang="zh-CN" dirty="0"/>
              <a:t>3 A)</a:t>
            </a:r>
          </a:p>
          <a:p>
            <a:r>
              <a:rPr lang="en-US" altLang="zh-CN" dirty="0" smtClean="0"/>
              <a:t>C</a:t>
            </a:r>
            <a:r>
              <a:rPr lang="zh-CN" altLang="en-US" dirty="0"/>
              <a:t>．电压表</a:t>
            </a:r>
            <a:r>
              <a:rPr lang="en-US" altLang="zh-CN" dirty="0"/>
              <a:t>(0</a:t>
            </a:r>
            <a:r>
              <a:rPr lang="zh-CN" altLang="en-US" dirty="0"/>
              <a:t>～</a:t>
            </a:r>
            <a:r>
              <a:rPr lang="en-US" altLang="zh-CN" dirty="0"/>
              <a:t>3 V</a:t>
            </a:r>
            <a:r>
              <a:rPr lang="en-US" altLang="zh-CN" dirty="0" smtClean="0"/>
              <a:t>)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r>
              <a:rPr lang="en-US" altLang="zh-CN" dirty="0" smtClean="0"/>
              <a:t>D</a:t>
            </a:r>
            <a:r>
              <a:rPr lang="zh-CN" altLang="en-US" dirty="0"/>
              <a:t>．电压表</a:t>
            </a:r>
            <a:r>
              <a:rPr lang="en-US" altLang="zh-CN" dirty="0"/>
              <a:t>(0</a:t>
            </a:r>
            <a:r>
              <a:rPr lang="zh-CN" altLang="en-US" dirty="0"/>
              <a:t>～</a:t>
            </a:r>
            <a:r>
              <a:rPr lang="en-US" altLang="zh-CN" dirty="0"/>
              <a:t>15 V</a:t>
            </a:r>
            <a:r>
              <a:rPr lang="en-US" altLang="zh-CN" dirty="0" smtClean="0"/>
              <a:t>)</a:t>
            </a:r>
          </a:p>
          <a:p>
            <a:r>
              <a:rPr lang="en-US" altLang="zh-CN" dirty="0"/>
              <a:t>E</a:t>
            </a:r>
            <a:r>
              <a:rPr lang="zh-CN" altLang="en-US" dirty="0"/>
              <a:t>．滑动变阻器</a:t>
            </a:r>
            <a:r>
              <a:rPr lang="en-US" altLang="zh-CN" dirty="0"/>
              <a:t>(20 Ω</a:t>
            </a:r>
            <a:r>
              <a:rPr lang="zh-CN" altLang="en-US" dirty="0"/>
              <a:t>，</a:t>
            </a:r>
            <a:r>
              <a:rPr lang="en-US" altLang="zh-CN" dirty="0"/>
              <a:t>2 A</a:t>
            </a:r>
            <a:r>
              <a:rPr lang="en-US" altLang="zh-CN" dirty="0" smtClean="0"/>
              <a:t>)</a:t>
            </a:r>
          </a:p>
          <a:p>
            <a:r>
              <a:rPr lang="en-US" altLang="zh-CN" dirty="0"/>
              <a:t>F</a:t>
            </a:r>
            <a:r>
              <a:rPr lang="zh-CN" altLang="en-US" dirty="0"/>
              <a:t>．滑动变阻器</a:t>
            </a:r>
            <a:r>
              <a:rPr lang="en-US" altLang="zh-CN" dirty="0"/>
              <a:t>(1700 Ω</a:t>
            </a:r>
            <a:r>
              <a:rPr lang="zh-CN" altLang="en-US" dirty="0"/>
              <a:t>，</a:t>
            </a:r>
            <a:r>
              <a:rPr lang="en-US" altLang="zh-CN" dirty="0"/>
              <a:t>0.3 A)</a:t>
            </a:r>
          </a:p>
          <a:p>
            <a:endParaRPr lang="en-US" altLang="zh-CN" dirty="0"/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1094597" y="5725049"/>
            <a:ext cx="9172383" cy="674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zh-CN" altLang="en-US" dirty="0" smtClean="0"/>
              <a:t>应该</a:t>
            </a:r>
            <a:r>
              <a:rPr lang="zh-CN" altLang="en-US" dirty="0"/>
              <a:t>选用的仪器是</a:t>
            </a:r>
            <a:r>
              <a:rPr lang="en-US" altLang="zh-CN" dirty="0"/>
              <a:t>__________(</a:t>
            </a:r>
            <a:r>
              <a:rPr lang="zh-CN" altLang="en-US" dirty="0"/>
              <a:t>填器材前面的选项字母</a:t>
            </a:r>
            <a:r>
              <a:rPr lang="en-US" altLang="zh-CN" dirty="0"/>
              <a:t>)</a:t>
            </a:r>
            <a:r>
              <a:rPr lang="zh-CN" altLang="en-US" dirty="0"/>
              <a:t>．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4095799" y="5815059"/>
            <a:ext cx="1890210" cy="557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0021" tIns="55010" rIns="110021" bIns="55010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900" dirty="0">
                <a:solidFill>
                  <a:srgbClr val="FF0000"/>
                </a:solidFill>
              </a:rPr>
              <a:t>A</a:t>
            </a:r>
            <a:r>
              <a:rPr lang="zh-CN" altLang="en-US" sz="2900" dirty="0">
                <a:solidFill>
                  <a:srgbClr val="FF0000"/>
                </a:solidFill>
              </a:rPr>
              <a:t>、</a:t>
            </a:r>
            <a:r>
              <a:rPr lang="en-US" altLang="zh-CN" sz="2900" dirty="0">
                <a:solidFill>
                  <a:srgbClr val="FF0000"/>
                </a:solidFill>
              </a:rPr>
              <a:t>C</a:t>
            </a:r>
            <a:r>
              <a:rPr lang="zh-CN" altLang="en-US" sz="2900" dirty="0">
                <a:solidFill>
                  <a:srgbClr val="FF0000"/>
                </a:solidFill>
              </a:rPr>
              <a:t>、</a:t>
            </a:r>
            <a:r>
              <a:rPr lang="en-US" altLang="zh-CN" sz="2900" dirty="0">
                <a:solidFill>
                  <a:srgbClr val="FF0000"/>
                </a:solidFill>
              </a:rPr>
              <a:t>E</a:t>
            </a:r>
            <a:endParaRPr lang="zh-CN" altLang="en-US" sz="29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760" y="0"/>
            <a:ext cx="2221986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cap="all" dirty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隶书" pitchFamily="49" charset="-122"/>
                <a:ea typeface="隶书" pitchFamily="49" charset="-122"/>
              </a:rPr>
              <a:t>典</a:t>
            </a:r>
            <a:r>
              <a:rPr lang="zh-CN" altLang="en-US" sz="3600" cap="all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隶书" pitchFamily="49" charset="-122"/>
                <a:ea typeface="隶书" pitchFamily="49" charset="-122"/>
              </a:rPr>
              <a:t>例精析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" name="矩形标注 1"/>
          <p:cNvSpPr/>
          <p:nvPr/>
        </p:nvSpPr>
        <p:spPr bwMode="auto">
          <a:xfrm>
            <a:off x="4399388" y="1265804"/>
            <a:ext cx="2081676" cy="948855"/>
          </a:xfrm>
          <a:prstGeom prst="wedgeRectCallout">
            <a:avLst>
              <a:gd name="adj1" fmla="val -90033"/>
              <a:gd name="adj2" fmla="val 88626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黑体" pitchFamily="2" charset="-122"/>
                <a:ea typeface="黑体" pitchFamily="2" charset="-122"/>
              </a:rPr>
              <a:t>电源不能大电流放电</a:t>
            </a:r>
          </a:p>
        </p:txBody>
      </p:sp>
      <p:sp>
        <p:nvSpPr>
          <p:cNvPr id="9" name="矩形标注 8"/>
          <p:cNvSpPr/>
          <p:nvPr/>
        </p:nvSpPr>
        <p:spPr bwMode="auto">
          <a:xfrm>
            <a:off x="3904333" y="3928365"/>
            <a:ext cx="2081676" cy="948855"/>
          </a:xfrm>
          <a:prstGeom prst="wedgeRectCallout">
            <a:avLst>
              <a:gd name="adj1" fmla="val -120847"/>
              <a:gd name="adj2" fmla="val -76783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黑体" pitchFamily="2" charset="-122"/>
                <a:ea typeface="黑体" pitchFamily="2" charset="-122"/>
              </a:rPr>
              <a:t>一节电池电动势</a:t>
            </a: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黑体" pitchFamily="2" charset="-122"/>
                <a:cs typeface="Times New Roman" pitchFamily="18" charset="0"/>
              </a:rPr>
              <a:t>1.5V</a:t>
            </a:r>
            <a:endParaRPr kumimoji="0" lang="zh-CN" altLang="en-US" sz="280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ea typeface="黑体" pitchFamily="2" charset="-122"/>
              <a:cs typeface="Times New Roman" pitchFamily="18" charset="0"/>
            </a:endParaRPr>
          </a:p>
        </p:txBody>
      </p:sp>
      <p:grpSp>
        <p:nvGrpSpPr>
          <p:cNvPr id="10" name="Group 31"/>
          <p:cNvGrpSpPr>
            <a:grpSpLocks/>
          </p:cNvGrpSpPr>
          <p:nvPr/>
        </p:nvGrpSpPr>
        <p:grpSpPr bwMode="auto">
          <a:xfrm>
            <a:off x="655151" y="2332582"/>
            <a:ext cx="3350311" cy="2423210"/>
            <a:chOff x="748" y="1807"/>
            <a:chExt cx="1406" cy="1240"/>
          </a:xfrm>
        </p:grpSpPr>
        <p:sp>
          <p:nvSpPr>
            <p:cNvPr id="11" name="Rectangle 32"/>
            <p:cNvSpPr>
              <a:spLocks noChangeArrowheads="1"/>
            </p:cNvSpPr>
            <p:nvPr/>
          </p:nvSpPr>
          <p:spPr bwMode="auto">
            <a:xfrm>
              <a:off x="1066" y="1979"/>
              <a:ext cx="363" cy="136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Line 33"/>
            <p:cNvSpPr>
              <a:spLocks noChangeShapeType="1"/>
            </p:cNvSpPr>
            <p:nvPr/>
          </p:nvSpPr>
          <p:spPr bwMode="auto">
            <a:xfrm>
              <a:off x="753" y="2049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" name="Line 34"/>
            <p:cNvSpPr>
              <a:spLocks noChangeShapeType="1"/>
            </p:cNvSpPr>
            <p:nvPr/>
          </p:nvSpPr>
          <p:spPr bwMode="auto">
            <a:xfrm>
              <a:off x="1429" y="2044"/>
              <a:ext cx="31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grpSp>
          <p:nvGrpSpPr>
            <p:cNvPr id="14" name="Group 35"/>
            <p:cNvGrpSpPr>
              <a:grpSpLocks/>
            </p:cNvGrpSpPr>
            <p:nvPr/>
          </p:nvGrpSpPr>
          <p:grpSpPr bwMode="auto">
            <a:xfrm>
              <a:off x="1746" y="1888"/>
              <a:ext cx="272" cy="298"/>
              <a:chOff x="2200" y="2825"/>
              <a:chExt cx="272" cy="298"/>
            </a:xfrm>
          </p:grpSpPr>
          <p:sp>
            <p:nvSpPr>
              <p:cNvPr id="34" name="Oval 36"/>
              <p:cNvSpPr>
                <a:spLocks noChangeArrowheads="1"/>
              </p:cNvSpPr>
              <p:nvPr/>
            </p:nvSpPr>
            <p:spPr bwMode="auto">
              <a:xfrm>
                <a:off x="2200" y="2840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5" name="Text Box 37"/>
              <p:cNvSpPr txBox="1">
                <a:spLocks noChangeArrowheads="1"/>
              </p:cNvSpPr>
              <p:nvPr/>
            </p:nvSpPr>
            <p:spPr bwMode="auto">
              <a:xfrm>
                <a:off x="2200" y="2825"/>
                <a:ext cx="272" cy="29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dirty="0">
                    <a:latin typeface="Times New Roman" pitchFamily="18" charset="0"/>
                  </a:rPr>
                  <a:t>A</a:t>
                </a:r>
              </a:p>
            </p:txBody>
          </p:sp>
        </p:grpSp>
        <p:grpSp>
          <p:nvGrpSpPr>
            <p:cNvPr id="15" name="Group 38"/>
            <p:cNvGrpSpPr>
              <a:grpSpLocks/>
            </p:cNvGrpSpPr>
            <p:nvPr/>
          </p:nvGrpSpPr>
          <p:grpSpPr bwMode="auto">
            <a:xfrm>
              <a:off x="1202" y="2341"/>
              <a:ext cx="272" cy="303"/>
              <a:chOff x="1202" y="2341"/>
              <a:chExt cx="272" cy="303"/>
            </a:xfrm>
          </p:grpSpPr>
          <p:sp>
            <p:nvSpPr>
              <p:cNvPr id="32" name="Oval 39"/>
              <p:cNvSpPr>
                <a:spLocks noChangeArrowheads="1"/>
              </p:cNvSpPr>
              <p:nvPr/>
            </p:nvSpPr>
            <p:spPr bwMode="auto">
              <a:xfrm>
                <a:off x="1202" y="2341"/>
                <a:ext cx="272" cy="272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rgbClr val="FF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3" name="Text Box 40"/>
              <p:cNvSpPr txBox="1">
                <a:spLocks noChangeArrowheads="1"/>
              </p:cNvSpPr>
              <p:nvPr/>
            </p:nvSpPr>
            <p:spPr bwMode="auto">
              <a:xfrm>
                <a:off x="1202" y="2346"/>
                <a:ext cx="272" cy="29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b="1">
                    <a:latin typeface="Times New Roman" pitchFamily="18" charset="0"/>
                  </a:rPr>
                  <a:t>V</a:t>
                </a:r>
              </a:p>
            </p:txBody>
          </p:sp>
        </p:grpSp>
        <p:sp>
          <p:nvSpPr>
            <p:cNvPr id="16" name="Line 41"/>
            <p:cNvSpPr>
              <a:spLocks noChangeShapeType="1"/>
            </p:cNvSpPr>
            <p:nvPr/>
          </p:nvSpPr>
          <p:spPr bwMode="auto">
            <a:xfrm flipV="1">
              <a:off x="1474" y="2478"/>
              <a:ext cx="680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7" name="Line 42"/>
            <p:cNvSpPr>
              <a:spLocks noChangeShapeType="1"/>
            </p:cNvSpPr>
            <p:nvPr/>
          </p:nvSpPr>
          <p:spPr bwMode="auto">
            <a:xfrm>
              <a:off x="2018" y="2044"/>
              <a:ext cx="1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8" name="Line 43"/>
            <p:cNvSpPr>
              <a:spLocks noChangeShapeType="1"/>
            </p:cNvSpPr>
            <p:nvPr/>
          </p:nvSpPr>
          <p:spPr bwMode="auto">
            <a:xfrm flipV="1">
              <a:off x="748" y="2474"/>
              <a:ext cx="439" cy="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9" name="Line 44"/>
            <p:cNvSpPr>
              <a:spLocks noChangeShapeType="1"/>
            </p:cNvSpPr>
            <p:nvPr/>
          </p:nvSpPr>
          <p:spPr bwMode="auto">
            <a:xfrm>
              <a:off x="748" y="2044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0" name="Line 45"/>
            <p:cNvSpPr>
              <a:spLocks noChangeShapeType="1"/>
            </p:cNvSpPr>
            <p:nvPr/>
          </p:nvSpPr>
          <p:spPr bwMode="auto">
            <a:xfrm>
              <a:off x="2154" y="2040"/>
              <a:ext cx="0" cy="77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1" name="Line 46"/>
            <p:cNvSpPr>
              <a:spLocks noChangeShapeType="1"/>
            </p:cNvSpPr>
            <p:nvPr/>
          </p:nvSpPr>
          <p:spPr bwMode="auto">
            <a:xfrm>
              <a:off x="930" y="1807"/>
              <a:ext cx="0" cy="22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2" name="Line 47"/>
            <p:cNvSpPr>
              <a:spLocks noChangeShapeType="1"/>
            </p:cNvSpPr>
            <p:nvPr/>
          </p:nvSpPr>
          <p:spPr bwMode="auto">
            <a:xfrm>
              <a:off x="930" y="1807"/>
              <a:ext cx="2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" name="Line 48"/>
            <p:cNvSpPr>
              <a:spLocks noChangeShapeType="1"/>
            </p:cNvSpPr>
            <p:nvPr/>
          </p:nvSpPr>
          <p:spPr bwMode="auto">
            <a:xfrm>
              <a:off x="1202" y="1807"/>
              <a:ext cx="0" cy="18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4" name="Line 49"/>
            <p:cNvSpPr>
              <a:spLocks noChangeShapeType="1"/>
            </p:cNvSpPr>
            <p:nvPr/>
          </p:nvSpPr>
          <p:spPr bwMode="auto">
            <a:xfrm>
              <a:off x="748" y="279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5" name="Line 50"/>
            <p:cNvSpPr>
              <a:spLocks noChangeShapeType="1"/>
            </p:cNvSpPr>
            <p:nvPr/>
          </p:nvSpPr>
          <p:spPr bwMode="auto">
            <a:xfrm>
              <a:off x="1693" y="2805"/>
              <a:ext cx="45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6" name="Line 51"/>
            <p:cNvSpPr>
              <a:spLocks noChangeShapeType="1"/>
            </p:cNvSpPr>
            <p:nvPr/>
          </p:nvSpPr>
          <p:spPr bwMode="auto">
            <a:xfrm>
              <a:off x="1272" y="2795"/>
              <a:ext cx="2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7" name="Line 52"/>
            <p:cNvSpPr>
              <a:spLocks noChangeShapeType="1"/>
            </p:cNvSpPr>
            <p:nvPr/>
          </p:nvSpPr>
          <p:spPr bwMode="auto">
            <a:xfrm>
              <a:off x="1202" y="2664"/>
              <a:ext cx="0" cy="27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8" name="Line 53"/>
            <p:cNvSpPr>
              <a:spLocks noChangeShapeType="1"/>
            </p:cNvSpPr>
            <p:nvPr/>
          </p:nvSpPr>
          <p:spPr bwMode="auto">
            <a:xfrm>
              <a:off x="1267" y="2750"/>
              <a:ext cx="0" cy="9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9" name="Line 54"/>
            <p:cNvSpPr>
              <a:spLocks noChangeShapeType="1"/>
            </p:cNvSpPr>
            <p:nvPr/>
          </p:nvSpPr>
          <p:spPr bwMode="auto">
            <a:xfrm flipV="1">
              <a:off x="1565" y="2704"/>
              <a:ext cx="181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30" name="Text Box 55"/>
            <p:cNvSpPr txBox="1">
              <a:spLocks noChangeArrowheads="1"/>
            </p:cNvSpPr>
            <p:nvPr/>
          </p:nvSpPr>
          <p:spPr bwMode="auto">
            <a:xfrm>
              <a:off x="1519" y="2749"/>
              <a:ext cx="272" cy="2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>
                  <a:latin typeface="Times New Roman" pitchFamily="18" charset="0"/>
                </a:rPr>
                <a:t>K</a:t>
              </a:r>
            </a:p>
          </p:txBody>
        </p:sp>
        <p:sp>
          <p:nvSpPr>
            <p:cNvPr id="31" name="Text Box 56"/>
            <p:cNvSpPr txBox="1">
              <a:spLocks noChangeArrowheads="1"/>
            </p:cNvSpPr>
            <p:nvPr/>
          </p:nvSpPr>
          <p:spPr bwMode="auto">
            <a:xfrm>
              <a:off x="884" y="2750"/>
              <a:ext cx="363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b="1" i="1" dirty="0" err="1">
                  <a:latin typeface="Times New Roman" pitchFamily="18" charset="0"/>
                </a:rPr>
                <a:t>E,r</a:t>
              </a:r>
              <a:endParaRPr kumimoji="1" lang="en-US" altLang="zh-CN" b="1" i="1" dirty="0">
                <a:latin typeface="Times New Roman" pitchFamily="18" charset="0"/>
              </a:endParaRPr>
            </a:p>
          </p:txBody>
        </p:sp>
      </p:grpSp>
      <p:sp>
        <p:nvSpPr>
          <p:cNvPr id="36" name="矩形标注 35"/>
          <p:cNvSpPr/>
          <p:nvPr/>
        </p:nvSpPr>
        <p:spPr bwMode="auto">
          <a:xfrm>
            <a:off x="608565" y="1089534"/>
            <a:ext cx="2081676" cy="948855"/>
          </a:xfrm>
          <a:prstGeom prst="wedgeRectCallout">
            <a:avLst>
              <a:gd name="adj1" fmla="val 12243"/>
              <a:gd name="adj2" fmla="val 118831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黑体" pitchFamily="2" charset="-122"/>
                <a:cs typeface="Times New Roman" pitchFamily="18" charset="0"/>
              </a:rPr>
              <a:t>能较大范围的调节电流</a:t>
            </a:r>
          </a:p>
        </p:txBody>
      </p:sp>
      <p:pic>
        <p:nvPicPr>
          <p:cNvPr id="37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47" y="1423375"/>
            <a:ext cx="748851" cy="55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204" y="2654532"/>
            <a:ext cx="748851" cy="55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95" descr="20090204_845682aa92221a984601cPafxQxIgo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46" y="3993160"/>
            <a:ext cx="748851" cy="55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903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/>
      <p:bldP spid="2" grpId="0" animBg="1"/>
      <p:bldP spid="9" grpId="0" animBg="1"/>
      <p:bldP spid="3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63" name="Text Box 75"/>
          <p:cNvSpPr txBox="1">
            <a:spLocks noChangeArrowheads="1"/>
          </p:cNvSpPr>
          <p:nvPr/>
        </p:nvSpPr>
        <p:spPr bwMode="auto">
          <a:xfrm>
            <a:off x="293530" y="1141468"/>
            <a:ext cx="4917525" cy="334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en-US" altLang="zh-CN" dirty="0" smtClean="0"/>
              <a:t>(2)</a:t>
            </a:r>
            <a:r>
              <a:rPr lang="zh-CN" altLang="en-US" dirty="0" smtClean="0"/>
              <a:t>一</a:t>
            </a:r>
            <a:r>
              <a:rPr lang="zh-CN" altLang="en-US" dirty="0"/>
              <a:t>个学生用以上仪器测得数据，根据这些数据，画出了如</a:t>
            </a:r>
            <a:r>
              <a:rPr lang="zh-CN" altLang="en-US" dirty="0" smtClean="0"/>
              <a:t>图所</a:t>
            </a:r>
            <a:r>
              <a:rPr lang="zh-CN" altLang="en-US" dirty="0"/>
              <a:t>示的</a:t>
            </a:r>
            <a:r>
              <a:rPr lang="en-US" altLang="zh-CN" i="1" dirty="0"/>
              <a:t>U</a:t>
            </a:r>
            <a:r>
              <a:rPr lang="zh-CN" altLang="en-US" i="1" dirty="0"/>
              <a:t>－</a:t>
            </a:r>
            <a:r>
              <a:rPr lang="en-US" altLang="zh-CN" i="1" dirty="0"/>
              <a:t>I</a:t>
            </a:r>
            <a:r>
              <a:rPr lang="en-US" altLang="zh-CN" dirty="0"/>
              <a:t> </a:t>
            </a:r>
            <a:r>
              <a:rPr lang="zh-CN" altLang="en-US" dirty="0"/>
              <a:t>图象，从图中可得出电源电动势为</a:t>
            </a:r>
            <a:r>
              <a:rPr lang="en-US" altLang="zh-CN" dirty="0" smtClean="0"/>
              <a:t>____V</a:t>
            </a:r>
            <a:r>
              <a:rPr lang="zh-CN" altLang="en-US" dirty="0"/>
              <a:t>，内阻为</a:t>
            </a:r>
            <a:r>
              <a:rPr lang="en-US" altLang="zh-CN" dirty="0" smtClean="0"/>
              <a:t>_____Ω</a:t>
            </a:r>
            <a:r>
              <a:rPr lang="zh-CN" altLang="en-US" dirty="0"/>
              <a:t>。</a:t>
            </a:r>
          </a:p>
        </p:txBody>
      </p:sp>
      <p:grpSp>
        <p:nvGrpSpPr>
          <p:cNvPr id="12369" name="Group 81"/>
          <p:cNvGrpSpPr>
            <a:grpSpLocks/>
          </p:cNvGrpSpPr>
          <p:nvPr/>
        </p:nvGrpSpPr>
        <p:grpSpPr bwMode="auto">
          <a:xfrm>
            <a:off x="5813371" y="1105574"/>
            <a:ext cx="6024939" cy="3923404"/>
            <a:chOff x="1428" y="1292"/>
            <a:chExt cx="2800" cy="2464"/>
          </a:xfrm>
        </p:grpSpPr>
        <p:pic>
          <p:nvPicPr>
            <p:cNvPr id="12366" name="Picture 78" descr="ws_16C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" y="1292"/>
              <a:ext cx="2800" cy="2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368" name="Line 80"/>
            <p:cNvSpPr>
              <a:spLocks noChangeShapeType="1"/>
            </p:cNvSpPr>
            <p:nvPr/>
          </p:nvSpPr>
          <p:spPr bwMode="auto">
            <a:xfrm flipH="1" flipV="1">
              <a:off x="1791" y="2018"/>
              <a:ext cx="227" cy="18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cs typeface="Times New Roman" pitchFamily="18" charset="0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6760" y="0"/>
            <a:ext cx="2221986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cap="all" dirty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典</a:t>
            </a:r>
            <a:r>
              <a:rPr lang="zh-CN" altLang="en-US" sz="3600" cap="all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例精析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  <p:sp>
        <p:nvSpPr>
          <p:cNvPr id="9" name="矩形标注 8"/>
          <p:cNvSpPr/>
          <p:nvPr/>
        </p:nvSpPr>
        <p:spPr bwMode="auto">
          <a:xfrm>
            <a:off x="4253970" y="729494"/>
            <a:ext cx="2160239" cy="1074562"/>
          </a:xfrm>
          <a:prstGeom prst="wedgeRectCallout">
            <a:avLst>
              <a:gd name="adj1" fmla="val 54577"/>
              <a:gd name="adj2" fmla="val 87136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黑体" pitchFamily="2" charset="-122"/>
                <a:cs typeface="Times New Roman" pitchFamily="18" charset="0"/>
              </a:rPr>
              <a:t>电动势大小</a:t>
            </a:r>
            <a:r>
              <a:rPr kumimoji="0" lang="en-US" altLang="zh-CN" sz="28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黑体" pitchFamily="2" charset="-122"/>
                <a:cs typeface="Times New Roman" pitchFamily="18" charset="0"/>
              </a:rPr>
              <a:t>E</a:t>
            </a: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黑体" pitchFamily="2" charset="-122"/>
                <a:cs typeface="Times New Roman" pitchFamily="18" charset="0"/>
              </a:rPr>
              <a:t>=2.90V</a:t>
            </a:r>
            <a:endParaRPr kumimoji="0" lang="zh-CN" altLang="en-US" sz="280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0" name="矩形标注 9"/>
          <p:cNvSpPr/>
          <p:nvPr/>
        </p:nvSpPr>
        <p:spPr bwMode="auto">
          <a:xfrm>
            <a:off x="3653132" y="4864396"/>
            <a:ext cx="2160239" cy="537281"/>
          </a:xfrm>
          <a:prstGeom prst="wedgeRectCallout">
            <a:avLst>
              <a:gd name="adj1" fmla="val 86166"/>
              <a:gd name="adj2" fmla="val -265946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宋体"/>
                <a:cs typeface="Times New Roman" pitchFamily="18" charset="0"/>
              </a:rPr>
              <a:t>△</a:t>
            </a:r>
            <a:r>
              <a:rPr kumimoji="0" lang="en-US" altLang="zh-CN" sz="28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黑体" pitchFamily="2" charset="-122"/>
                <a:cs typeface="Times New Roman" pitchFamily="18" charset="0"/>
              </a:rPr>
              <a:t>U</a:t>
            </a: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黑体" pitchFamily="2" charset="-122"/>
                <a:cs typeface="Times New Roman" pitchFamily="18" charset="0"/>
              </a:rPr>
              <a:t>=1.30V</a:t>
            </a:r>
            <a:endParaRPr kumimoji="0" lang="zh-CN" altLang="en-US" sz="280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1" name="矩形标注 10"/>
          <p:cNvSpPr/>
          <p:nvPr/>
        </p:nvSpPr>
        <p:spPr bwMode="auto">
          <a:xfrm>
            <a:off x="9432875" y="5362230"/>
            <a:ext cx="2160239" cy="537281"/>
          </a:xfrm>
          <a:prstGeom prst="wedgeRectCallout">
            <a:avLst>
              <a:gd name="adj1" fmla="val -42084"/>
              <a:gd name="adj2" fmla="val -164340"/>
            </a:avLst>
          </a:prstGeom>
          <a:solidFill>
            <a:srgbClr val="00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宋体"/>
                <a:cs typeface="Times New Roman" pitchFamily="18" charset="0"/>
              </a:rPr>
              <a:t>△</a:t>
            </a:r>
            <a:r>
              <a:rPr kumimoji="0" lang="en-US" altLang="zh-CN" sz="2800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宋体"/>
                <a:cs typeface="Times New Roman" pitchFamily="18" charset="0"/>
              </a:rPr>
              <a:t>I</a:t>
            </a:r>
            <a:r>
              <a:rPr kumimoji="0" lang="en-US" altLang="zh-CN" sz="280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ea typeface="黑体" pitchFamily="2" charset="-122"/>
                <a:cs typeface="Times New Roman" pitchFamily="18" charset="0"/>
              </a:rPr>
              <a:t>=0.51A</a:t>
            </a:r>
            <a:endParaRPr kumimoji="0" lang="zh-CN" altLang="en-US" sz="280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2" name="矩形标注 11"/>
          <p:cNvSpPr/>
          <p:nvPr/>
        </p:nvSpPr>
        <p:spPr bwMode="auto">
          <a:xfrm>
            <a:off x="6221647" y="5604444"/>
            <a:ext cx="2610290" cy="678833"/>
          </a:xfrm>
          <a:prstGeom prst="wedgeRectCallout">
            <a:avLst>
              <a:gd name="adj1" fmla="val -2195"/>
              <a:gd name="adj2" fmla="val -50837"/>
            </a:avLst>
          </a:prstGeom>
          <a:solidFill>
            <a:srgbClr val="00FFFF"/>
          </a:solidFill>
          <a:ln>
            <a:noFill/>
          </a:ln>
          <a:effectLst/>
        </p:spPr>
        <p:txBody>
          <a:bodyPr wrap="square" lIns="108896" tIns="54448" rIns="108896" bIns="54448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i="1" dirty="0" smtClean="0">
                <a:ea typeface="黑体" pitchFamily="2" charset="-122"/>
                <a:cs typeface="Times New Roman" pitchFamily="18" charset="0"/>
              </a:rPr>
              <a:t>r</a:t>
            </a:r>
            <a:endParaRPr lang="zh-CN" altLang="en-US" sz="2800" dirty="0">
              <a:ea typeface="黑体" pitchFamily="2" charset="-122"/>
              <a:cs typeface="Times New Roman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2143057"/>
              </p:ext>
            </p:extLst>
          </p:nvPr>
        </p:nvGraphicFramePr>
        <p:xfrm>
          <a:off x="6521425" y="5725049"/>
          <a:ext cx="1377950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93" name="Equation" r:id="rId4" imgW="952200" imgH="393480" progId="Equation.DSMT4">
                  <p:embed/>
                </p:oleObj>
              </mc:Choice>
              <mc:Fallback>
                <p:oleObj name="Equation" r:id="rId4" imgW="952200" imgH="393480" progId="Equation.DSMT4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21425" y="5725049"/>
                        <a:ext cx="1377950" cy="566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143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 descr="ws_1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871" y="2432998"/>
            <a:ext cx="4464909" cy="3009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499713" y="1494579"/>
            <a:ext cx="5950088" cy="3987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8896" tIns="54448" rIns="108896" bIns="54448">
            <a:spAutoFit/>
          </a:bodyPr>
          <a:lstStyle>
            <a:defPPr>
              <a:defRPr lang="en-US"/>
            </a:defPPr>
            <a:lvl1pPr>
              <a:lnSpc>
                <a:spcPct val="150000"/>
              </a:lnSpc>
              <a:defRPr sz="2800">
                <a:ea typeface="黑体" pitchFamily="2" charset="-122"/>
                <a:cs typeface="Times New Roman" pitchFamily="18" charset="0"/>
              </a:defRPr>
            </a:lvl1pPr>
          </a:lstStyle>
          <a:p>
            <a:r>
              <a:rPr lang="zh-CN" altLang="en-US" dirty="0" smtClean="0"/>
              <a:t>用</a:t>
            </a:r>
            <a:r>
              <a:rPr lang="zh-CN" altLang="en-US" dirty="0"/>
              <a:t>电流表和电压表测定电池的电动势 </a:t>
            </a:r>
            <a:r>
              <a:rPr lang="en-US" altLang="zh-CN" i="1" dirty="0"/>
              <a:t>E</a:t>
            </a:r>
            <a:r>
              <a:rPr lang="en-US" altLang="zh-CN" dirty="0"/>
              <a:t> </a:t>
            </a:r>
            <a:r>
              <a:rPr lang="zh-CN" altLang="en-US" dirty="0"/>
              <a:t>和内阻 </a:t>
            </a:r>
            <a:r>
              <a:rPr lang="en-US" altLang="zh-CN" i="1" dirty="0"/>
              <a:t>r</a:t>
            </a:r>
            <a:r>
              <a:rPr lang="zh-CN" altLang="en-US" dirty="0"/>
              <a:t>，如图是某电源的路端电压 </a:t>
            </a:r>
            <a:r>
              <a:rPr lang="en-US" altLang="zh-CN" i="1" dirty="0"/>
              <a:t>U</a:t>
            </a:r>
            <a:r>
              <a:rPr lang="en-US" altLang="zh-CN" dirty="0"/>
              <a:t> </a:t>
            </a:r>
            <a:r>
              <a:rPr lang="zh-CN" altLang="en-US" dirty="0"/>
              <a:t>随干路电流 </a:t>
            </a:r>
            <a:r>
              <a:rPr lang="en-US" altLang="zh-CN" i="1" dirty="0"/>
              <a:t>I </a:t>
            </a:r>
            <a:r>
              <a:rPr lang="zh-CN" altLang="en-US" dirty="0"/>
              <a:t>的变化图象．</a:t>
            </a:r>
            <a:r>
              <a:rPr lang="zh-CN" altLang="en-US" dirty="0" smtClean="0"/>
              <a:t>根据 </a:t>
            </a:r>
            <a:r>
              <a:rPr lang="zh-CN" altLang="en-US" dirty="0"/>
              <a:t>图 线 得 出 电 池 的 电 动 势 </a:t>
            </a:r>
            <a:r>
              <a:rPr lang="en-US" altLang="zh-CN" i="1" dirty="0"/>
              <a:t>E</a:t>
            </a:r>
            <a:r>
              <a:rPr lang="en-US" altLang="zh-CN" dirty="0"/>
              <a:t> </a:t>
            </a:r>
            <a:r>
              <a:rPr lang="zh-CN" altLang="en-US" dirty="0"/>
              <a:t>＝</a:t>
            </a:r>
            <a:r>
              <a:rPr lang="en-US" altLang="zh-CN" dirty="0"/>
              <a:t>_________V  </a:t>
            </a:r>
            <a:r>
              <a:rPr lang="zh-CN" altLang="en-US" dirty="0"/>
              <a:t>， 内 阻 </a:t>
            </a:r>
            <a:r>
              <a:rPr lang="en-US" altLang="zh-CN" i="1" dirty="0"/>
              <a:t>r</a:t>
            </a:r>
            <a:r>
              <a:rPr lang="en-US" altLang="zh-CN" dirty="0"/>
              <a:t> </a:t>
            </a:r>
            <a:r>
              <a:rPr lang="zh-CN" altLang="en-US" dirty="0"/>
              <a:t>＝</a:t>
            </a:r>
            <a:r>
              <a:rPr lang="en-US" altLang="zh-CN" dirty="0"/>
              <a:t>________Ω</a:t>
            </a:r>
            <a:r>
              <a:rPr lang="zh-CN" altLang="en-US" dirty="0"/>
              <a:t>， 此电源的短路电流 </a:t>
            </a:r>
            <a:r>
              <a:rPr lang="en-US" altLang="zh-CN" i="1" dirty="0" smtClean="0"/>
              <a:t>I</a:t>
            </a:r>
            <a:r>
              <a:rPr lang="zh-CN" altLang="en-US" baseline="-25000" dirty="0" smtClean="0"/>
              <a:t>短</a:t>
            </a:r>
            <a:r>
              <a:rPr lang="zh-CN" altLang="en-US" dirty="0" smtClean="0"/>
              <a:t>＝</a:t>
            </a:r>
            <a:r>
              <a:rPr lang="en-US" altLang="zh-CN" dirty="0" smtClean="0"/>
              <a:t>________</a:t>
            </a:r>
            <a:r>
              <a:rPr lang="en-US" altLang="zh-CN" dirty="0"/>
              <a:t>A.</a:t>
            </a:r>
          </a:p>
        </p:txBody>
      </p:sp>
      <p:sp>
        <p:nvSpPr>
          <p:cNvPr id="35846" name="Text Box 6"/>
          <p:cNvSpPr txBox="1">
            <a:spLocks noChangeArrowheads="1"/>
          </p:cNvSpPr>
          <p:nvPr/>
        </p:nvSpPr>
        <p:spPr bwMode="auto">
          <a:xfrm>
            <a:off x="4621105" y="4762634"/>
            <a:ext cx="838586" cy="557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10021" tIns="55010" rIns="110021" bIns="55010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900" dirty="0">
                <a:solidFill>
                  <a:srgbClr val="FF0000"/>
                </a:solidFill>
                <a:cs typeface="Times New Roman" pitchFamily="18" charset="0"/>
              </a:rPr>
              <a:t>1.5</a:t>
            </a: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4874626" y="4059864"/>
            <a:ext cx="687062" cy="557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0021" tIns="55010" rIns="110021" bIns="55010">
            <a:spAutoFit/>
          </a:bodyPr>
          <a:lstStyle>
            <a:defPPr>
              <a:defRPr lang="en-US"/>
            </a:defPPr>
            <a:lvl1pPr>
              <a:lnSpc>
                <a:spcPct val="100000"/>
              </a:lnSpc>
              <a:spcBef>
                <a:spcPct val="50000"/>
              </a:spcBef>
              <a:defRPr sz="2900">
                <a:solidFill>
                  <a:srgbClr val="FF0000"/>
                </a:solidFill>
                <a:cs typeface="Times New Roman" pitchFamily="18" charset="0"/>
              </a:defRPr>
            </a:lvl1pPr>
          </a:lstStyle>
          <a:p>
            <a:r>
              <a:rPr lang="en-US" altLang="zh-CN" dirty="0"/>
              <a:t>1.0</a:t>
            </a: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782092" y="4149874"/>
            <a:ext cx="1170560" cy="557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0021" tIns="55010" rIns="110021" bIns="55010">
            <a:spAutoFit/>
          </a:bodyPr>
          <a:lstStyle/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US" altLang="zh-CN" sz="2900" dirty="0">
                <a:solidFill>
                  <a:srgbClr val="FF0000"/>
                </a:solidFill>
                <a:cs typeface="Times New Roman" pitchFamily="18" charset="0"/>
              </a:rPr>
              <a:t>1.5</a:t>
            </a:r>
          </a:p>
        </p:txBody>
      </p:sp>
      <p:sp>
        <p:nvSpPr>
          <p:cNvPr id="7" name="矩形 6"/>
          <p:cNvSpPr/>
          <p:nvPr/>
        </p:nvSpPr>
        <p:spPr>
          <a:xfrm>
            <a:off x="6760" y="0"/>
            <a:ext cx="2221986" cy="646331"/>
          </a:xfrm>
          <a:prstGeom prst="rect">
            <a:avLst/>
          </a:prstGeom>
          <a:solidFill>
            <a:srgbClr val="CCFF66"/>
          </a:solidFill>
        </p:spPr>
        <p:txBody>
          <a:bodyPr wrap="square" lIns="0" tIns="45720" rIns="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3600" cap="all" dirty="0" smtClean="0">
                <a:ln/>
                <a:solidFill>
                  <a:schemeClr val="accent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ea typeface="隶书" pitchFamily="49" charset="-122"/>
                <a:cs typeface="Times New Roman" pitchFamily="18" charset="0"/>
              </a:rPr>
              <a:t>课堂练习</a:t>
            </a:r>
            <a:endParaRPr lang="zh-CN" altLang="en-US" sz="3600" b="1" cap="all" spc="0" dirty="0">
              <a:ln/>
              <a:solidFill>
                <a:schemeClr val="accent6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ea typeface="隶书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15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  <p:bldP spid="35847" grpId="0"/>
      <p:bldP spid="358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00" y="-152400"/>
            <a:ext cx="12299950" cy="701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183740" y="1899624"/>
            <a:ext cx="7695855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1800000" lon="0" rev="600000"/>
              </a:camera>
              <a:lightRig rig="glow" dir="t"/>
            </a:scene3d>
            <a:sp3d prstMaterial="matte"/>
          </a:bodyPr>
          <a:lstStyle/>
          <a:p>
            <a:pPr algn="ctr">
              <a:defRPr/>
            </a:pPr>
            <a:r>
              <a:rPr lang="zh-CN" altLang="en-US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  <a:ea typeface="黑体" pitchFamily="49" charset="-122"/>
              </a:rPr>
              <a:t>谢谢观看</a:t>
            </a:r>
            <a:r>
              <a:rPr lang="en-US" altLang="zh-CN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  <a:ea typeface="黑体" pitchFamily="49" charset="-122"/>
              </a:rPr>
              <a:t>!</a:t>
            </a:r>
            <a:endParaRPr lang="zh-CN" altLang="en-US" sz="12000" dirty="0">
              <a:ln w="31550" cmpd="sng">
                <a:solidFill>
                  <a:srgbClr val="99CC00"/>
                </a:solidFill>
                <a:prstDash val="solid"/>
                <a:bevel/>
              </a:ln>
              <a:solidFill>
                <a:srgbClr val="FFFFFF"/>
              </a:solidFill>
              <a:effectLst>
                <a:outerShdw blurRad="41275" dir="12000000" algn="tl" rotWithShape="0">
                  <a:srgbClr val="000000">
                    <a:alpha val="90000"/>
                  </a:srgbClr>
                </a:outerShdw>
                <a:reflection endPos="20000" dir="5400000" sy="-100000" algn="bl" rotWithShape="0"/>
              </a:effectLst>
              <a:ea typeface="黑体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344" y="5968543"/>
            <a:ext cx="1591756" cy="84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0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3_Default Design">
  <a:themeElements>
    <a:clrScheme name="3_Default Design 3">
      <a:dk1>
        <a:srgbClr val="080808"/>
      </a:dk1>
      <a:lt1>
        <a:srgbClr val="FFFFFF"/>
      </a:lt1>
      <a:dk2>
        <a:srgbClr val="A59A55"/>
      </a:dk2>
      <a:lt2>
        <a:srgbClr val="DDDDDD"/>
      </a:lt2>
      <a:accent1>
        <a:srgbClr val="4AB1E4"/>
      </a:accent1>
      <a:accent2>
        <a:srgbClr val="8F038F"/>
      </a:accent2>
      <a:accent3>
        <a:srgbClr val="FFFFFF"/>
      </a:accent3>
      <a:accent4>
        <a:srgbClr val="060606"/>
      </a:accent4>
      <a:accent5>
        <a:srgbClr val="B1D5EF"/>
      </a:accent5>
      <a:accent6>
        <a:srgbClr val="810281"/>
      </a:accent6>
      <a:hlink>
        <a:srgbClr val="F77A1D"/>
      </a:hlink>
      <a:folHlink>
        <a:srgbClr val="5BBE4E"/>
      </a:folHlink>
    </a:clrScheme>
    <a:fontScheme name="3_Default Design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_Default Design 1">
        <a:dk1>
          <a:srgbClr val="5F5F5F"/>
        </a:dk1>
        <a:lt1>
          <a:srgbClr val="FFFFFF"/>
        </a:lt1>
        <a:dk2>
          <a:srgbClr val="C36609"/>
        </a:dk2>
        <a:lt2>
          <a:srgbClr val="DDDDDD"/>
        </a:lt2>
        <a:accent1>
          <a:srgbClr val="D2B94E"/>
        </a:accent1>
        <a:accent2>
          <a:srgbClr val="2395B9"/>
        </a:accent2>
        <a:accent3>
          <a:srgbClr val="FFFFFF"/>
        </a:accent3>
        <a:accent4>
          <a:srgbClr val="505050"/>
        </a:accent4>
        <a:accent5>
          <a:srgbClr val="E5D9B2"/>
        </a:accent5>
        <a:accent6>
          <a:srgbClr val="1F87A7"/>
        </a:accent6>
        <a:hlink>
          <a:srgbClr val="5C984E"/>
        </a:hlink>
        <a:folHlink>
          <a:srgbClr val="B5C77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5F5F5F"/>
        </a:dk1>
        <a:lt1>
          <a:srgbClr val="FFFFFF"/>
        </a:lt1>
        <a:dk2>
          <a:srgbClr val="9FC591"/>
        </a:dk2>
        <a:lt2>
          <a:srgbClr val="DDDDDD"/>
        </a:lt2>
        <a:accent1>
          <a:srgbClr val="7B82B7"/>
        </a:accent1>
        <a:accent2>
          <a:srgbClr val="8D337C"/>
        </a:accent2>
        <a:accent3>
          <a:srgbClr val="FFFFFF"/>
        </a:accent3>
        <a:accent4>
          <a:srgbClr val="505050"/>
        </a:accent4>
        <a:accent5>
          <a:srgbClr val="BFC1D8"/>
        </a:accent5>
        <a:accent6>
          <a:srgbClr val="7F2D70"/>
        </a:accent6>
        <a:hlink>
          <a:srgbClr val="CC87E1"/>
        </a:hlink>
        <a:folHlink>
          <a:srgbClr val="76C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80808"/>
        </a:dk1>
        <a:lt1>
          <a:srgbClr val="FFFFFF"/>
        </a:lt1>
        <a:dk2>
          <a:srgbClr val="A59A55"/>
        </a:dk2>
        <a:lt2>
          <a:srgbClr val="DDDDDD"/>
        </a:lt2>
        <a:accent1>
          <a:srgbClr val="4AB1E4"/>
        </a:accent1>
        <a:accent2>
          <a:srgbClr val="8F038F"/>
        </a:accent2>
        <a:accent3>
          <a:srgbClr val="FFFFFF"/>
        </a:accent3>
        <a:accent4>
          <a:srgbClr val="060606"/>
        </a:accent4>
        <a:accent5>
          <a:srgbClr val="B1D5EF"/>
        </a:accent5>
        <a:accent6>
          <a:srgbClr val="810281"/>
        </a:accent6>
        <a:hlink>
          <a:srgbClr val="F77A1D"/>
        </a:hlink>
        <a:folHlink>
          <a:srgbClr val="5BBE4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8_Default Design">
  <a:themeElements>
    <a:clrScheme name="8_Default Design 3">
      <a:dk1>
        <a:srgbClr val="080808"/>
      </a:dk1>
      <a:lt1>
        <a:srgbClr val="FFFFFF"/>
      </a:lt1>
      <a:dk2>
        <a:srgbClr val="A59A55"/>
      </a:dk2>
      <a:lt2>
        <a:srgbClr val="DDDDDD"/>
      </a:lt2>
      <a:accent1>
        <a:srgbClr val="4AB1E4"/>
      </a:accent1>
      <a:accent2>
        <a:srgbClr val="8F038F"/>
      </a:accent2>
      <a:accent3>
        <a:srgbClr val="FFFFFF"/>
      </a:accent3>
      <a:accent4>
        <a:srgbClr val="060606"/>
      </a:accent4>
      <a:accent5>
        <a:srgbClr val="B1D5EF"/>
      </a:accent5>
      <a:accent6>
        <a:srgbClr val="810281"/>
      </a:accent6>
      <a:hlink>
        <a:srgbClr val="F77A1D"/>
      </a:hlink>
      <a:folHlink>
        <a:srgbClr val="5BBE4E"/>
      </a:folHlink>
    </a:clrScheme>
    <a:fontScheme name="8_Default Design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8_Default Design 1">
        <a:dk1>
          <a:srgbClr val="5F5F5F"/>
        </a:dk1>
        <a:lt1>
          <a:srgbClr val="FFFFFF"/>
        </a:lt1>
        <a:dk2>
          <a:srgbClr val="C36609"/>
        </a:dk2>
        <a:lt2>
          <a:srgbClr val="DDDDDD"/>
        </a:lt2>
        <a:accent1>
          <a:srgbClr val="D2B94E"/>
        </a:accent1>
        <a:accent2>
          <a:srgbClr val="2395B9"/>
        </a:accent2>
        <a:accent3>
          <a:srgbClr val="FFFFFF"/>
        </a:accent3>
        <a:accent4>
          <a:srgbClr val="505050"/>
        </a:accent4>
        <a:accent5>
          <a:srgbClr val="E5D9B2"/>
        </a:accent5>
        <a:accent6>
          <a:srgbClr val="1F87A7"/>
        </a:accent6>
        <a:hlink>
          <a:srgbClr val="5C984E"/>
        </a:hlink>
        <a:folHlink>
          <a:srgbClr val="B5C77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Default Design 2">
        <a:dk1>
          <a:srgbClr val="5F5F5F"/>
        </a:dk1>
        <a:lt1>
          <a:srgbClr val="FFFFFF"/>
        </a:lt1>
        <a:dk2>
          <a:srgbClr val="9FC591"/>
        </a:dk2>
        <a:lt2>
          <a:srgbClr val="DDDDDD"/>
        </a:lt2>
        <a:accent1>
          <a:srgbClr val="7B82B7"/>
        </a:accent1>
        <a:accent2>
          <a:srgbClr val="8D337C"/>
        </a:accent2>
        <a:accent3>
          <a:srgbClr val="FFFFFF"/>
        </a:accent3>
        <a:accent4>
          <a:srgbClr val="505050"/>
        </a:accent4>
        <a:accent5>
          <a:srgbClr val="BFC1D8"/>
        </a:accent5>
        <a:accent6>
          <a:srgbClr val="7F2D70"/>
        </a:accent6>
        <a:hlink>
          <a:srgbClr val="CC87E1"/>
        </a:hlink>
        <a:folHlink>
          <a:srgbClr val="76C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Default Design 3">
        <a:dk1>
          <a:srgbClr val="080808"/>
        </a:dk1>
        <a:lt1>
          <a:srgbClr val="FFFFFF"/>
        </a:lt1>
        <a:dk2>
          <a:srgbClr val="A59A55"/>
        </a:dk2>
        <a:lt2>
          <a:srgbClr val="DDDDDD"/>
        </a:lt2>
        <a:accent1>
          <a:srgbClr val="4AB1E4"/>
        </a:accent1>
        <a:accent2>
          <a:srgbClr val="8F038F"/>
        </a:accent2>
        <a:accent3>
          <a:srgbClr val="FFFFFF"/>
        </a:accent3>
        <a:accent4>
          <a:srgbClr val="060606"/>
        </a:accent4>
        <a:accent5>
          <a:srgbClr val="B1D5EF"/>
        </a:accent5>
        <a:accent6>
          <a:srgbClr val="810281"/>
        </a:accent6>
        <a:hlink>
          <a:srgbClr val="F77A1D"/>
        </a:hlink>
        <a:folHlink>
          <a:srgbClr val="5BBE4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Default Design">
  <a:themeElements>
    <a:clrScheme name="6_Default Design 3">
      <a:dk1>
        <a:srgbClr val="080808"/>
      </a:dk1>
      <a:lt1>
        <a:srgbClr val="FFFFFF"/>
      </a:lt1>
      <a:dk2>
        <a:srgbClr val="A59A55"/>
      </a:dk2>
      <a:lt2>
        <a:srgbClr val="DDDDDD"/>
      </a:lt2>
      <a:accent1>
        <a:srgbClr val="4AB1E4"/>
      </a:accent1>
      <a:accent2>
        <a:srgbClr val="8F038F"/>
      </a:accent2>
      <a:accent3>
        <a:srgbClr val="FFFFFF"/>
      </a:accent3>
      <a:accent4>
        <a:srgbClr val="060606"/>
      </a:accent4>
      <a:accent5>
        <a:srgbClr val="B1D5EF"/>
      </a:accent5>
      <a:accent6>
        <a:srgbClr val="810281"/>
      </a:accent6>
      <a:hlink>
        <a:srgbClr val="F77A1D"/>
      </a:hlink>
      <a:folHlink>
        <a:srgbClr val="5BBE4E"/>
      </a:folHlink>
    </a:clrScheme>
    <a:fontScheme name="6_Default Design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Default Design 1">
        <a:dk1>
          <a:srgbClr val="5F5F5F"/>
        </a:dk1>
        <a:lt1>
          <a:srgbClr val="FFFFFF"/>
        </a:lt1>
        <a:dk2>
          <a:srgbClr val="C36609"/>
        </a:dk2>
        <a:lt2>
          <a:srgbClr val="DDDDDD"/>
        </a:lt2>
        <a:accent1>
          <a:srgbClr val="D2B94E"/>
        </a:accent1>
        <a:accent2>
          <a:srgbClr val="2395B9"/>
        </a:accent2>
        <a:accent3>
          <a:srgbClr val="FFFFFF"/>
        </a:accent3>
        <a:accent4>
          <a:srgbClr val="505050"/>
        </a:accent4>
        <a:accent5>
          <a:srgbClr val="E5D9B2"/>
        </a:accent5>
        <a:accent6>
          <a:srgbClr val="1F87A7"/>
        </a:accent6>
        <a:hlink>
          <a:srgbClr val="5C984E"/>
        </a:hlink>
        <a:folHlink>
          <a:srgbClr val="B5C77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Default Design 2">
        <a:dk1>
          <a:srgbClr val="5F5F5F"/>
        </a:dk1>
        <a:lt1>
          <a:srgbClr val="FFFFFF"/>
        </a:lt1>
        <a:dk2>
          <a:srgbClr val="9FC591"/>
        </a:dk2>
        <a:lt2>
          <a:srgbClr val="DDDDDD"/>
        </a:lt2>
        <a:accent1>
          <a:srgbClr val="7B82B7"/>
        </a:accent1>
        <a:accent2>
          <a:srgbClr val="8D337C"/>
        </a:accent2>
        <a:accent3>
          <a:srgbClr val="FFFFFF"/>
        </a:accent3>
        <a:accent4>
          <a:srgbClr val="505050"/>
        </a:accent4>
        <a:accent5>
          <a:srgbClr val="BFC1D8"/>
        </a:accent5>
        <a:accent6>
          <a:srgbClr val="7F2D70"/>
        </a:accent6>
        <a:hlink>
          <a:srgbClr val="CC87E1"/>
        </a:hlink>
        <a:folHlink>
          <a:srgbClr val="76C5D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Default Design 3">
        <a:dk1>
          <a:srgbClr val="080808"/>
        </a:dk1>
        <a:lt1>
          <a:srgbClr val="FFFFFF"/>
        </a:lt1>
        <a:dk2>
          <a:srgbClr val="A59A55"/>
        </a:dk2>
        <a:lt2>
          <a:srgbClr val="DDDDDD"/>
        </a:lt2>
        <a:accent1>
          <a:srgbClr val="4AB1E4"/>
        </a:accent1>
        <a:accent2>
          <a:srgbClr val="8F038F"/>
        </a:accent2>
        <a:accent3>
          <a:srgbClr val="FFFFFF"/>
        </a:accent3>
        <a:accent4>
          <a:srgbClr val="060606"/>
        </a:accent4>
        <a:accent5>
          <a:srgbClr val="B1D5EF"/>
        </a:accent5>
        <a:accent6>
          <a:srgbClr val="810281"/>
        </a:accent6>
        <a:hlink>
          <a:srgbClr val="F77A1D"/>
        </a:hlink>
        <a:folHlink>
          <a:srgbClr val="5BBE4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20693</TotalTime>
  <Words>1305</Words>
  <Application>Microsoft Office PowerPoint</Application>
  <PresentationFormat>自定义</PresentationFormat>
  <Paragraphs>240</Paragraphs>
  <Slides>24</Slides>
  <Notes>3</Notes>
  <HiddenSlides>0</HiddenSlides>
  <MMClips>0</MMClips>
  <ScaleCrop>false</ScaleCrop>
  <HeadingPairs>
    <vt:vector size="6" baseType="variant">
      <vt:variant>
        <vt:lpstr>主题</vt:lpstr>
      </vt:variant>
      <vt:variant>
        <vt:i4>3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3_Default Design</vt:lpstr>
      <vt:lpstr>8_Default Design</vt:lpstr>
      <vt:lpstr>6_Default Design</vt:lpstr>
      <vt:lpstr>Document</vt:lpstr>
      <vt:lpstr>公式</vt:lpstr>
      <vt:lpstr>Equation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Guild Design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辰昊</cp:lastModifiedBy>
  <cp:revision>1272</cp:revision>
  <dcterms:created xsi:type="dcterms:W3CDTF">2007-02-20T07:59:33Z</dcterms:created>
  <dcterms:modified xsi:type="dcterms:W3CDTF">2018-12-14T09:02:20Z</dcterms:modified>
</cp:coreProperties>
</file>