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7" r:id="rId4"/>
    <p:sldId id="265" r:id="rId5"/>
    <p:sldId id="263" r:id="rId6"/>
    <p:sldId id="258" r:id="rId7"/>
    <p:sldId id="259" r:id="rId8"/>
    <p:sldId id="260" r:id="rId9"/>
    <p:sldId id="261" r:id="rId10"/>
    <p:sldId id="262" r:id="rId11"/>
    <p:sldId id="268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4C4F8A-6F5E-4789-AB36-1D6AC24C81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41B0661-7CDC-476A-9BDF-368A2EB32F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D42D8AF-3AE4-4CC0-8D9C-3FF9C5CA0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5B6371E-ADD5-4F4F-BD9C-7A51B565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7A971A6-4572-4C46-9C96-8ADB362B2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078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D97B63-82C5-4C0B-96A2-8776B3059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756F2CF-7CDD-4C43-B548-67867AC9CA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4C3A9F7-BD6F-4DEF-8110-6E9EE2DBD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0D57F68-EE74-4475-BD14-029866145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170FA90-F0E4-48AD-9EB5-C8865A7F3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353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F76C4F-BD8A-4104-8BB4-F0FB78AD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883B862-4F55-408B-BE5F-455F1D7FAD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3B74C42-2409-4F76-8D26-41B78D6F8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185AB8-5109-4181-8028-F1BB4E333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ABC3F14-F0D5-4478-A265-367DB6160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800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3CC181B-2201-44CC-B7C0-080A6ECBB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392B62-47D3-4837-A7F4-16E89E79F1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0E1E296-1B4F-475C-A669-E073142D4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F4A72D6-F4B6-4EC4-95F6-7FBA5CD5A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D1EC1E6-5946-48ED-8FFA-93C05605B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DF0C167-BF51-4D71-97C7-0A5AB2FD8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413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9FE12E8-2826-455B-AC48-71F50C2BA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A5A6AE4-FF5E-4EA9-9086-5A906CB764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8DDFD9B-FFF1-4740-9696-EF55B1F4EF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1A80051-B6DB-4D27-B6DA-74B471BED1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D8CDA42-8211-4C7C-A7EB-0331EAAF45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76091DF-45D6-481D-BEFA-5815ADB8D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1F4B62B-7476-4AA7-BD5A-8671BA029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38AE5B0-6001-4201-9C1D-44E0DD1CC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956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238373-AA1A-4E1D-A63A-3E96742BC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7665ACB-E106-4379-B7C5-9D1992473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F81EC9B-5D90-4C3E-AF13-70DEECD7A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B6B9244-A7D0-45AC-AFB5-04BC5B075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4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E2D35D1-A529-40D2-B2D9-538542FA9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7ED0F48-0EB3-4B98-B3B1-97C8D728B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8E44F8B-EA38-4871-8A70-FB81EDEF4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675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EFD832-8FE5-40FF-AD48-4F39322C0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ED80C7-7759-4603-B8FF-489F667921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1EDB4DA-0B68-4C32-89EC-A91F06E3CE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F6AF8C9-DCA7-4346-A55E-D3C4EB82C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8065C89-9181-42DC-9149-F154A6ED9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0F7BCF1-CB64-4A4B-A74C-FE21B86AC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15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DBDB14-5A40-4BF3-8718-0CB861BE2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0102993-69DA-4CA2-A137-25A3A0E01A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7876F9F-95DD-4D47-B78C-82C0D4C548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F7B464B-6C27-41C5-B042-71286A9BC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4E88C3A-FB48-45D3-999C-B7A7101C3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C92C9EB-9B7C-464C-A7A0-DE3A2FDE9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736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4D6808-4D26-4A01-A542-6F75CA62F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0803825-009D-4212-B42B-090E36A1D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7B43B9D-E927-4354-A790-546E2F2D0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2BD8A94-319B-4E0B-8B5E-3AA71BADF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346FB0-3277-4355-BAC4-116696B62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498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FE5ADFC-7C2C-4C75-ADAE-207908E88B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F1AA5B5-B0C5-488B-AF44-B6806C4195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05AD561-01ED-4200-8564-E316AF3AF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D0B7E73-96EB-4FA6-BFCC-BCA7B79A1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9EC9BF3-D0FB-4A15-9B4E-C54FD81B6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56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47FE8B7-53CC-4F7C-861D-54AAF985F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1EDE7E1-7E63-40EF-8B3B-C7D60C32A7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754A078-94EF-4A0C-B5AA-9B72EC26F0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78B76-3769-42C6-B71C-494E095CF725}" type="datetimeFigureOut">
              <a:rPr lang="zh-CN" altLang="en-US" smtClean="0"/>
              <a:t>2017/11/25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6AF9693-030D-45E1-AA87-003EE5F71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BB88F4C-4A88-4843-99EB-2FB498B2FE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1BBD4-6E55-485A-A773-0EF21884B4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6753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B0A370-FE85-4A34-927C-7F48DC1DE4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椅子改变中国文化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96A73CD-803E-4AF1-81BB-3905168533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29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3.【</a:t>
            </a:r>
            <a:r>
              <a:rPr lang="zh-CN" altLang="en-US" dirty="0"/>
              <a:t>内容概括</a:t>
            </a:r>
            <a:r>
              <a:rPr lang="en-US" altLang="zh-CN" dirty="0"/>
              <a:t>】</a:t>
            </a:r>
            <a:r>
              <a:rPr lang="zh-CN" altLang="en-US" dirty="0"/>
              <a:t>通观全文，作者认为椅子的出现对中国古代文化的“影响”主要表现在哪些方面？请分条作答。（</a:t>
            </a:r>
            <a:r>
              <a:rPr lang="en-US" altLang="zh-CN" dirty="0"/>
              <a:t>6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导致</a:t>
            </a:r>
            <a:r>
              <a:rPr lang="zh-CN" altLang="en-US" b="1" dirty="0">
                <a:solidFill>
                  <a:srgbClr val="FF0000"/>
                </a:solidFill>
              </a:rPr>
              <a:t>坐礼的变化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和诸多</a:t>
            </a:r>
            <a:r>
              <a:rPr lang="zh-CN" altLang="en-US" b="1" dirty="0">
                <a:solidFill>
                  <a:srgbClr val="FF0000"/>
                </a:solidFill>
              </a:rPr>
              <a:t>社交礼仪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的改变，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</a:t>
            </a:r>
            <a:r>
              <a:rPr lang="zh-CN" altLang="en-US" b="1" dirty="0">
                <a:solidFill>
                  <a:srgbClr val="FF0000"/>
                </a:solidFill>
              </a:rPr>
              <a:t>生活用具</a:t>
            </a:r>
            <a:r>
              <a:rPr lang="zh-CN" altLang="en-US" dirty="0"/>
              <a:t>（如房屋内部结构风格）</a:t>
            </a:r>
            <a:r>
              <a:rPr lang="zh-CN" altLang="en-US" b="1" dirty="0">
                <a:solidFill>
                  <a:srgbClr val="0000FF"/>
                </a:solidFill>
              </a:rPr>
              <a:t> 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和</a:t>
            </a:r>
            <a:r>
              <a:rPr lang="zh-CN" altLang="en-US" b="1" dirty="0">
                <a:solidFill>
                  <a:srgbClr val="FF0000"/>
                </a:solidFill>
              </a:rPr>
              <a:t>生活习俗</a:t>
            </a:r>
            <a:r>
              <a:rPr lang="zh-CN" altLang="en-US" dirty="0"/>
              <a:t>（如从分餐制到合餐制）的改变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 </a:t>
            </a:r>
            <a:r>
              <a:rPr lang="zh-CN" altLang="en-US" dirty="0"/>
              <a:t>，</a:t>
            </a: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③</a:t>
            </a:r>
            <a:r>
              <a:rPr lang="zh-CN" altLang="en-US" dirty="0"/>
              <a:t>国人心中</a:t>
            </a:r>
            <a:r>
              <a:rPr lang="zh-CN" altLang="en-US" b="1" dirty="0">
                <a:solidFill>
                  <a:srgbClr val="FF0000"/>
                </a:solidFill>
              </a:rPr>
              <a:t>皇权意识的强化</a:t>
            </a:r>
            <a:r>
              <a:rPr lang="zh-CN" altLang="en-US" dirty="0"/>
              <a:t>。</a:t>
            </a:r>
            <a:r>
              <a:rPr lang="zh-CN" altLang="en-US" b="1" dirty="0">
                <a:solidFill>
                  <a:srgbClr val="0000FF"/>
                </a:solidFill>
              </a:rPr>
              <a:t> （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0886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4.【</a:t>
            </a:r>
            <a:r>
              <a:rPr lang="zh-CN" altLang="en-US" dirty="0"/>
              <a:t>说明方法</a:t>
            </a:r>
            <a:r>
              <a:rPr lang="en-US" altLang="zh-CN" dirty="0"/>
              <a:t>】</a:t>
            </a:r>
            <a:r>
              <a:rPr lang="zh-CN" altLang="en-US" dirty="0"/>
              <a:t>第</a:t>
            </a:r>
            <a:r>
              <a:rPr lang="en-US" altLang="zh-CN" dirty="0"/>
              <a:t>5</a:t>
            </a:r>
            <a:r>
              <a:rPr lang="zh-CN" altLang="en-US" dirty="0"/>
              <a:t>段主要采用了作比较的说明方法，请简要分析它在文中的作用。（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答题思路：说明方法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说明方法原文分析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表达效果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说明对象特点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将</a:t>
            </a:r>
            <a:r>
              <a:rPr lang="zh-CN" altLang="en-US" b="1" dirty="0">
                <a:solidFill>
                  <a:srgbClr val="FF0000"/>
                </a:solidFill>
              </a:rPr>
              <a:t>椅子出现前后</a:t>
            </a:r>
            <a:r>
              <a:rPr lang="zh-CN" altLang="en-US" dirty="0"/>
              <a:t>人们</a:t>
            </a:r>
            <a:r>
              <a:rPr lang="zh-CN" altLang="en-US" b="1" dirty="0">
                <a:solidFill>
                  <a:srgbClr val="FF0000"/>
                </a:solidFill>
              </a:rPr>
              <a:t>“跪”这种行为的内涵进行比较</a:t>
            </a:r>
            <a:r>
              <a:rPr lang="zh-CN" altLang="en-US" dirty="0"/>
              <a:t>，（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</a:t>
            </a:r>
            <a:r>
              <a:rPr lang="zh-CN" altLang="en-US" b="1" dirty="0">
                <a:solidFill>
                  <a:srgbClr val="FF0000"/>
                </a:solidFill>
              </a:rPr>
              <a:t>突出强调</a:t>
            </a:r>
            <a:r>
              <a:rPr lang="zh-CN" altLang="en-US" dirty="0"/>
              <a:t>了椅子的出现</a:t>
            </a:r>
            <a:r>
              <a:rPr lang="zh-CN" altLang="en-US" b="1" dirty="0">
                <a:solidFill>
                  <a:srgbClr val="FF0000"/>
                </a:solidFill>
              </a:rPr>
              <a:t>对国人心理的影响</a:t>
            </a:r>
            <a:r>
              <a:rPr lang="zh-CN" altLang="en-US" dirty="0"/>
              <a:t>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0232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5.【</a:t>
            </a:r>
            <a:r>
              <a:rPr lang="zh-CN" altLang="en-US" dirty="0"/>
              <a:t>说明顺序</a:t>
            </a:r>
            <a:r>
              <a:rPr lang="en-US" altLang="zh-CN" dirty="0"/>
              <a:t>】</a:t>
            </a:r>
            <a:r>
              <a:rPr lang="zh-CN" altLang="en-US" dirty="0"/>
              <a:t>文章采用了总分总的结构，其分写的部分能否调换顺序？请结合原文分析作答。（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b="1" dirty="0">
                <a:solidFill>
                  <a:srgbClr val="FF0000"/>
                </a:solidFill>
              </a:rPr>
              <a:t>不能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②因为分写部分的内容采用了</a:t>
            </a:r>
            <a:r>
              <a:rPr lang="zh-CN" altLang="en-US" b="1" dirty="0">
                <a:solidFill>
                  <a:srgbClr val="FF0000"/>
                </a:solidFill>
              </a:rPr>
              <a:t>逻辑顺序，（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③作者先说椅子的出现</a:t>
            </a:r>
            <a:r>
              <a:rPr lang="zh-CN" altLang="en-US" b="1" dirty="0">
                <a:solidFill>
                  <a:srgbClr val="FF0000"/>
                </a:solidFill>
              </a:rPr>
              <a:t>对房屋的建筑结构</a:t>
            </a:r>
            <a:r>
              <a:rPr lang="zh-CN" altLang="en-US" dirty="0"/>
              <a:t>所产生的影响，再说到</a:t>
            </a:r>
            <a:r>
              <a:rPr lang="zh-CN" altLang="en-US" b="1" dirty="0">
                <a:solidFill>
                  <a:srgbClr val="FF0000"/>
                </a:solidFill>
              </a:rPr>
              <a:t>对人们的生活习俗和心理</a:t>
            </a:r>
            <a:r>
              <a:rPr lang="zh-CN" altLang="en-US" dirty="0"/>
              <a:t>的影响，（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④这是由</a:t>
            </a:r>
            <a:r>
              <a:rPr lang="zh-CN" altLang="en-US" b="1" dirty="0">
                <a:solidFill>
                  <a:srgbClr val="FF0000"/>
                </a:solidFill>
              </a:rPr>
              <a:t>具体到抽象</a:t>
            </a:r>
            <a:r>
              <a:rPr lang="zh-CN" altLang="en-US" dirty="0"/>
              <a:t>的说明顺序（</a:t>
            </a:r>
            <a:r>
              <a:rPr lang="en-US" altLang="zh-CN" dirty="0"/>
              <a:t>1</a:t>
            </a:r>
            <a:r>
              <a:rPr lang="zh-CN" altLang="en-US" dirty="0"/>
              <a:t>分）。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答题思路：表明态度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说明理由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若调换则</a:t>
            </a:r>
            <a:r>
              <a:rPr lang="en-US" altLang="zh-CN" b="1" dirty="0">
                <a:solidFill>
                  <a:srgbClr val="0000FF"/>
                </a:solidFill>
              </a:rPr>
              <a:t>……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6913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B0A370-FE85-4A34-927C-7F48DC1DE4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逍遥游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96A73CD-803E-4AF1-81BB-3905168533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546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16.【</a:t>
            </a:r>
            <a:r>
              <a:rPr lang="zh-CN" altLang="en-US" dirty="0"/>
              <a:t>形象概括</a:t>
            </a:r>
            <a:r>
              <a:rPr lang="en-US" altLang="zh-CN" dirty="0"/>
              <a:t>】</a:t>
            </a:r>
            <a:r>
              <a:rPr lang="zh-CN" altLang="en-US" dirty="0"/>
              <a:t>概括贺先生的形象特征。（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平易近人（朴实无华），原文分析</a:t>
            </a:r>
            <a:r>
              <a:rPr lang="en-US" altLang="zh-CN" dirty="0"/>
              <a:t>1……</a:t>
            </a:r>
            <a:r>
              <a:rPr lang="zh-CN" altLang="en-US" dirty="0"/>
              <a:t>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②从容镇定，原文分析</a:t>
            </a:r>
            <a:r>
              <a:rPr lang="en-US" altLang="zh-CN" dirty="0"/>
              <a:t>2……</a:t>
            </a:r>
            <a:r>
              <a:rPr lang="zh-CN" altLang="en-US" dirty="0"/>
              <a:t>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③学识渊博，原文分析</a:t>
            </a:r>
            <a:r>
              <a:rPr lang="en-US" altLang="zh-CN" dirty="0"/>
              <a:t>3……</a:t>
            </a:r>
            <a:r>
              <a:rPr lang="zh-CN" altLang="en-US" dirty="0"/>
              <a:t>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④洒脱随性，原文分析</a:t>
            </a:r>
            <a:r>
              <a:rPr lang="en-US" altLang="zh-CN" dirty="0"/>
              <a:t>4……</a:t>
            </a:r>
            <a:r>
              <a:rPr lang="zh-CN" altLang="en-US" dirty="0"/>
              <a:t>。</a:t>
            </a: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⑤</a:t>
            </a:r>
            <a:r>
              <a:rPr lang="zh-CN" altLang="en-US" dirty="0"/>
              <a:t>有责任感</a:t>
            </a:r>
            <a:r>
              <a:rPr lang="en-US" altLang="zh-CN" dirty="0"/>
              <a:t>……</a:t>
            </a:r>
            <a:r>
              <a:rPr lang="zh-CN" altLang="en-US"/>
              <a:t>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⑥富有情趣</a:t>
            </a:r>
            <a:r>
              <a:rPr lang="en-US" altLang="zh-CN" dirty="0"/>
              <a:t>……</a:t>
            </a:r>
            <a:r>
              <a:rPr lang="zh-CN" altLang="en-US" dirty="0"/>
              <a:t>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0919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17. 【</a:t>
            </a:r>
            <a:r>
              <a:rPr lang="zh-CN" altLang="en-US" dirty="0"/>
              <a:t>内容分析</a:t>
            </a:r>
            <a:r>
              <a:rPr lang="en-US" altLang="zh-CN" dirty="0"/>
              <a:t>】</a:t>
            </a:r>
            <a:r>
              <a:rPr lang="zh-CN" altLang="en-US" dirty="0"/>
              <a:t>陶淘这一人物在文中有怎样的作用？（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①陶淘是贺先生故事的见证者，起到</a:t>
            </a:r>
            <a:r>
              <a:rPr lang="zh-CN" altLang="en-US" b="1" dirty="0">
                <a:solidFill>
                  <a:srgbClr val="FF0000"/>
                </a:solidFill>
              </a:rPr>
              <a:t>线索</a:t>
            </a:r>
            <a:r>
              <a:rPr lang="zh-CN" altLang="en-US" dirty="0"/>
              <a:t>作用；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②陶淘在生活中的表现与贺先生形成</a:t>
            </a:r>
            <a:r>
              <a:rPr lang="zh-CN" altLang="en-US" b="1" dirty="0">
                <a:solidFill>
                  <a:srgbClr val="FF0000"/>
                </a:solidFill>
              </a:rPr>
              <a:t>对比</a:t>
            </a:r>
            <a:r>
              <a:rPr lang="zh-CN" altLang="en-US" dirty="0"/>
              <a:t>，突出贺先生的品质；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③陶淘的积极变化</a:t>
            </a:r>
            <a:r>
              <a:rPr lang="zh-CN" altLang="en-US" b="1" dirty="0">
                <a:solidFill>
                  <a:srgbClr val="FF0000"/>
                </a:solidFill>
              </a:rPr>
              <a:t>侧面体现了贺先生洒脱随性、豁达从容</a:t>
            </a:r>
            <a:r>
              <a:rPr lang="zh-CN" altLang="en-US" dirty="0"/>
              <a:t>的人格魅力。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645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18. 【</a:t>
            </a:r>
            <a:r>
              <a:rPr lang="zh-CN" altLang="en-US" dirty="0"/>
              <a:t>词句赏析</a:t>
            </a:r>
            <a:r>
              <a:rPr lang="en-US" altLang="zh-CN" dirty="0"/>
              <a:t>】</a:t>
            </a:r>
            <a:r>
              <a:rPr lang="zh-CN" altLang="en-US" dirty="0"/>
              <a:t>欣赏文中加横线句子。（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    他没有一点沮丧之色，从容地走着，锣声响得有板有眼。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运用了</a:t>
            </a:r>
            <a:r>
              <a:rPr lang="zh-CN" altLang="en-US" b="1" dirty="0">
                <a:solidFill>
                  <a:srgbClr val="FF0000"/>
                </a:solidFill>
              </a:rPr>
              <a:t>神态描写</a:t>
            </a:r>
            <a:r>
              <a:rPr lang="zh-CN" altLang="en-US" dirty="0"/>
              <a:t>，</a:t>
            </a:r>
            <a:r>
              <a:rPr lang="zh-CN" altLang="en-US" u="sng" dirty="0">
                <a:solidFill>
                  <a:srgbClr val="0000FF"/>
                </a:solidFill>
              </a:rPr>
              <a:t>他“没有一点沮丧之色”</a:t>
            </a:r>
            <a:r>
              <a:rPr lang="zh-CN" altLang="en-US" dirty="0"/>
              <a:t>；（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或②运用了</a:t>
            </a:r>
            <a:r>
              <a:rPr lang="zh-CN" altLang="en-US" b="1" dirty="0">
                <a:solidFill>
                  <a:srgbClr val="FF0000"/>
                </a:solidFill>
              </a:rPr>
              <a:t>动作描写</a:t>
            </a:r>
            <a:r>
              <a:rPr lang="zh-CN" altLang="en-US" dirty="0"/>
              <a:t>，</a:t>
            </a:r>
            <a:r>
              <a:rPr lang="zh-CN" altLang="en-US" u="sng" dirty="0">
                <a:solidFill>
                  <a:srgbClr val="0000FF"/>
                </a:solidFill>
              </a:rPr>
              <a:t>他“从容地走着”，</a:t>
            </a:r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③表现了贺先生在</a:t>
            </a:r>
            <a:r>
              <a:rPr lang="zh-CN" altLang="en-US" b="1" dirty="0">
                <a:solidFill>
                  <a:srgbClr val="FF0000"/>
                </a:solidFill>
              </a:rPr>
              <a:t>遭受迫害时的镇定</a:t>
            </a:r>
            <a:r>
              <a:rPr lang="zh-CN" altLang="en-US" dirty="0"/>
              <a:t>， 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④</a:t>
            </a:r>
            <a:r>
              <a:rPr lang="zh-CN" altLang="en-US" b="1" dirty="0">
                <a:solidFill>
                  <a:srgbClr val="FF0000"/>
                </a:solidFill>
              </a:rPr>
              <a:t>照应了前文</a:t>
            </a:r>
            <a:r>
              <a:rPr lang="zh-CN" altLang="en-US" dirty="0"/>
              <a:t>的“什么事都不必慌乱，泰山崩于前而色不变。”（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答题思路：描写方法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原文分析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情感表达</a:t>
            </a:r>
            <a:r>
              <a:rPr lang="en-US" altLang="zh-CN" b="1" dirty="0">
                <a:solidFill>
                  <a:srgbClr val="0000FF"/>
                </a:solidFill>
              </a:rPr>
              <a:t>……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8003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19. 【</a:t>
            </a:r>
            <a:r>
              <a:rPr lang="zh-CN" altLang="en-US" dirty="0"/>
              <a:t>内涵探究</a:t>
            </a:r>
            <a:r>
              <a:rPr lang="en-US" altLang="zh-CN" dirty="0"/>
              <a:t>】</a:t>
            </a:r>
            <a:r>
              <a:rPr lang="zh-CN" altLang="en-US" dirty="0"/>
              <a:t>这篇小说以“逍遥游”为题目有什么好处？（</a:t>
            </a:r>
            <a:r>
              <a:rPr lang="en-US" altLang="zh-CN" dirty="0"/>
              <a:t>6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①“逍遥游”是</a:t>
            </a:r>
            <a:r>
              <a:rPr lang="en-US" altLang="zh-CN" b="1" dirty="0">
                <a:solidFill>
                  <a:srgbClr val="FF0000"/>
                </a:solidFill>
              </a:rPr>
              <a:t>《</a:t>
            </a:r>
            <a:r>
              <a:rPr lang="zh-CN" altLang="en-US" b="1" dirty="0">
                <a:solidFill>
                  <a:srgbClr val="FF0000"/>
                </a:solidFill>
              </a:rPr>
              <a:t>庄子</a:t>
            </a:r>
            <a:r>
              <a:rPr lang="en-US" altLang="zh-CN" b="1" dirty="0">
                <a:solidFill>
                  <a:srgbClr val="FF0000"/>
                </a:solidFill>
              </a:rPr>
              <a:t>》</a:t>
            </a:r>
            <a:r>
              <a:rPr lang="zh-CN" altLang="en-US" b="1" dirty="0">
                <a:solidFill>
                  <a:srgbClr val="FF0000"/>
                </a:solidFill>
              </a:rPr>
              <a:t>中的篇目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>
                <a:solidFill>
                  <a:srgbClr val="0000FF"/>
                </a:solidFill>
              </a:rPr>
              <a:t>，</a:t>
            </a:r>
            <a:r>
              <a:rPr lang="zh-CN" altLang="en-US" dirty="0"/>
              <a:t>贺先生是研究</a:t>
            </a:r>
            <a:r>
              <a:rPr lang="en-US" altLang="zh-CN" dirty="0"/>
              <a:t>《</a:t>
            </a:r>
            <a:r>
              <a:rPr lang="zh-CN" altLang="en-US" dirty="0"/>
              <a:t>庄子</a:t>
            </a:r>
            <a:r>
              <a:rPr lang="en-US" altLang="zh-CN" dirty="0"/>
              <a:t>》</a:t>
            </a:r>
            <a:r>
              <a:rPr lang="zh-CN" altLang="en-US" dirty="0"/>
              <a:t>的专家，以“逍遥游”为题目</a:t>
            </a:r>
            <a:r>
              <a:rPr lang="zh-CN" altLang="en-US" b="1" dirty="0">
                <a:solidFill>
                  <a:srgbClr val="FF0000"/>
                </a:solidFill>
              </a:rPr>
              <a:t>符合贺先生的身份</a:t>
            </a:r>
            <a:r>
              <a:rPr lang="zh-CN" altLang="en-US" dirty="0"/>
              <a:t>；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②贺先生</a:t>
            </a:r>
            <a:r>
              <a:rPr lang="zh-CN" altLang="en-US" b="1" dirty="0">
                <a:solidFill>
                  <a:srgbClr val="FF0000"/>
                </a:solidFill>
              </a:rPr>
              <a:t>自由自在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分），</a:t>
            </a:r>
            <a:r>
              <a:rPr lang="zh-CN" altLang="en-US" dirty="0"/>
              <a:t>不以环境险恶为念，以“逍遥游”为题目</a:t>
            </a:r>
            <a:r>
              <a:rPr lang="zh-CN" altLang="en-US" b="1" dirty="0">
                <a:solidFill>
                  <a:srgbClr val="FF0000"/>
                </a:solidFill>
              </a:rPr>
              <a:t>强调了贺先生的性格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b="1" dirty="0">
                <a:solidFill>
                  <a:srgbClr val="FF0000"/>
                </a:solidFill>
              </a:rPr>
              <a:t>；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zh-CN" altLang="en-US" dirty="0"/>
              <a:t>③以“逍遥游”为题目</a:t>
            </a:r>
            <a:r>
              <a:rPr lang="zh-CN" altLang="en-US" b="1" dirty="0">
                <a:solidFill>
                  <a:srgbClr val="FF0000"/>
                </a:solidFill>
              </a:rPr>
              <a:t>揭示了小说追求自由自在人生理想境界的主题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。</a:t>
            </a:r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8318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dirty="0"/>
              <a:t>20. 【</a:t>
            </a:r>
            <a:r>
              <a:rPr lang="zh-CN" altLang="en-US" dirty="0"/>
              <a:t>点评探究</a:t>
            </a:r>
            <a:r>
              <a:rPr lang="en-US" altLang="zh-CN" dirty="0"/>
              <a:t>】</a:t>
            </a:r>
            <a:r>
              <a:rPr lang="zh-CN" altLang="en-US" dirty="0"/>
              <a:t>贺先生的</a:t>
            </a:r>
            <a:r>
              <a:rPr lang="zh-CN" altLang="en-US" b="1" dirty="0">
                <a:solidFill>
                  <a:srgbClr val="0000FF"/>
                </a:solidFill>
              </a:rPr>
              <a:t>为人处世</a:t>
            </a:r>
            <a:r>
              <a:rPr lang="zh-CN" altLang="en-US" dirty="0"/>
              <a:t>与他的读书治学密不可分，联系你的读书经验，简要谈谈</a:t>
            </a:r>
            <a:r>
              <a:rPr lang="zh-CN" altLang="en-US" b="1" dirty="0">
                <a:solidFill>
                  <a:srgbClr val="0000FF"/>
                </a:solidFill>
              </a:rPr>
              <a:t>读书对你的影响</a:t>
            </a:r>
            <a:r>
              <a:rPr lang="zh-CN" altLang="en-US" dirty="0"/>
              <a:t>。（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示例：</a:t>
            </a:r>
            <a:endParaRPr lang="en-US" altLang="zh-CN" dirty="0"/>
          </a:p>
          <a:p>
            <a:pPr marL="0" indent="0">
              <a:buNone/>
            </a:pPr>
            <a:r>
              <a:rPr lang="zh-CN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贺先生是研究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庄子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的专家，受庄子影响，崇尚自由，遇事镇定从容，（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②我在读海子的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面朝大海，春暖花开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“从明天起，做一个幸福的人”，（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③以后我当我在考试成绩愁云惨淡，总会鼓起勇气，继续乘风破浪走下去。（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答题思路：贺先生的处世为人与读书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我的读书经验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读书对我的影响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383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zh-CN" dirty="0"/>
              <a:t>2016——2017</a:t>
            </a:r>
            <a:r>
              <a:rPr lang="zh-CN" altLang="en-US" dirty="0"/>
              <a:t>年黄本书上阅读题：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小阅读</a:t>
            </a:r>
            <a:r>
              <a:rPr lang="en-US" altLang="zh-CN" dirty="0"/>
              <a:t>18</a:t>
            </a:r>
            <a:r>
              <a:rPr lang="zh-CN" altLang="en-US" dirty="0"/>
              <a:t>分：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全民阅读、书香中国（非连）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独具风韵的脸谱（说明文）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3.</a:t>
            </a:r>
            <a:r>
              <a:rPr lang="zh-CN" altLang="en-US" dirty="0"/>
              <a:t>点破银花玉雪香（说明文）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4.</a:t>
            </a:r>
            <a:r>
              <a:rPr lang="zh-CN" altLang="en-US" dirty="0"/>
              <a:t>茱萸之谜（说明文）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5.</a:t>
            </a:r>
            <a:r>
              <a:rPr lang="zh-CN" altLang="en-US" dirty="0"/>
              <a:t>中国花卉文化的发展历程（说明文）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6.</a:t>
            </a:r>
            <a:r>
              <a:rPr lang="zh-CN" altLang="en-US" dirty="0"/>
              <a:t>慈悲的力量（议论文）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7.</a:t>
            </a:r>
            <a:r>
              <a:rPr lang="zh-CN" altLang="en-US" dirty="0"/>
              <a:t>咬文嚼字（议论文）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8.</a:t>
            </a:r>
            <a:r>
              <a:rPr lang="zh-CN" altLang="en-US" dirty="0"/>
              <a:t>感伤是一种情怀（议论文）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9.</a:t>
            </a:r>
            <a:r>
              <a:rPr lang="zh-CN" altLang="en-US" dirty="0"/>
              <a:t>中国古典诗学里的钟声（议论文）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大阅读</a:t>
            </a:r>
            <a:r>
              <a:rPr lang="en-US" altLang="zh-CN" dirty="0"/>
              <a:t>22</a:t>
            </a:r>
            <a:r>
              <a:rPr lang="zh-CN" altLang="en-US" dirty="0"/>
              <a:t>分：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奇怪的西方记者（小说）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一起午餐（毛姆，小说）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3.</a:t>
            </a:r>
            <a:r>
              <a:rPr lang="zh-CN" altLang="en-US" dirty="0"/>
              <a:t>女儿三毛（散文）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4.</a:t>
            </a:r>
            <a:r>
              <a:rPr lang="zh-CN" altLang="en-US" dirty="0"/>
              <a:t>清新的散文，隽永的苦味（非连）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5.</a:t>
            </a:r>
            <a:r>
              <a:rPr lang="zh-CN" altLang="en-US" dirty="0"/>
              <a:t>那一片绿绿的爬山虎（散文）</a:t>
            </a:r>
          </a:p>
          <a:p>
            <a:pPr marL="0" indent="0">
              <a:buNone/>
            </a:pPr>
            <a:r>
              <a:rPr lang="en-US" altLang="zh-CN" dirty="0"/>
              <a:t>6.</a:t>
            </a:r>
            <a:r>
              <a:rPr lang="zh-CN" altLang="en-US" dirty="0"/>
              <a:t>岁月钟声（散文）</a:t>
            </a:r>
          </a:p>
        </p:txBody>
      </p:sp>
    </p:spTree>
    <p:extLst>
      <p:ext uri="{BB962C8B-B14F-4D97-AF65-F5344CB8AC3E}">
        <p14:creationId xmlns:p14="http://schemas.microsoft.com/office/powerpoint/2010/main" val="1253455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947</Words>
  <Application>Microsoft Office PowerPoint</Application>
  <PresentationFormat>宽屏</PresentationFormat>
  <Paragraphs>78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6" baseType="lpstr">
      <vt:lpstr>等线</vt:lpstr>
      <vt:lpstr>等线 Light</vt:lpstr>
      <vt:lpstr>黑体</vt:lpstr>
      <vt:lpstr>Arial</vt:lpstr>
      <vt:lpstr>Office 主题​​</vt:lpstr>
      <vt:lpstr>椅子改变中国文化</vt:lpstr>
      <vt:lpstr>PowerPoint 演示文稿</vt:lpstr>
      <vt:lpstr>PowerPoint 演示文稿</vt:lpstr>
      <vt:lpstr>PowerPoint 演示文稿</vt:lpstr>
      <vt:lpstr>逍遥游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逍遥游</dc:title>
  <dc:creator>63252</dc:creator>
  <cp:lastModifiedBy>63252</cp:lastModifiedBy>
  <cp:revision>69</cp:revision>
  <dcterms:created xsi:type="dcterms:W3CDTF">2017-11-21T01:05:48Z</dcterms:created>
  <dcterms:modified xsi:type="dcterms:W3CDTF">2017-11-25T03:16:30Z</dcterms:modified>
</cp:coreProperties>
</file>