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8" r:id="rId2"/>
    <p:sldId id="265" r:id="rId3"/>
    <p:sldId id="283" r:id="rId4"/>
    <p:sldId id="267" r:id="rId5"/>
    <p:sldId id="278" r:id="rId6"/>
    <p:sldId id="269" r:id="rId7"/>
    <p:sldId id="279" r:id="rId8"/>
    <p:sldId id="280" r:id="rId9"/>
    <p:sldId id="281" r:id="rId10"/>
    <p:sldId id="259" r:id="rId11"/>
    <p:sldId id="282" r:id="rId12"/>
    <p:sldId id="277" r:id="rId13"/>
    <p:sldId id="290" r:id="rId14"/>
    <p:sldId id="264" r:id="rId15"/>
    <p:sldId id="285" r:id="rId16"/>
    <p:sldId id="284" r:id="rId17"/>
    <p:sldId id="272" r:id="rId18"/>
    <p:sldId id="286" r:id="rId19"/>
    <p:sldId id="287" r:id="rId20"/>
    <p:sldId id="288" r:id="rId21"/>
    <p:sldId id="289" r:id="rId22"/>
    <p:sldId id="270" r:id="rId23"/>
  </p:sldIdLst>
  <p:sldSz cx="12192000" cy="6858000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07" autoAdjust="0"/>
    <p:restoredTop sz="92756" autoAdjust="0"/>
  </p:normalViewPr>
  <p:slideViewPr>
    <p:cSldViewPr snapToGrid="0" showGuides="1">
      <p:cViewPr varScale="1">
        <p:scale>
          <a:sx n="61" d="100"/>
          <a:sy n="61" d="100"/>
        </p:scale>
        <p:origin x="435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253D30-B40A-407D-8DAC-EF7DFD0E8FE2}" type="datetimeFigureOut">
              <a:rPr lang="zh-CN" altLang="en-US" smtClean="0"/>
              <a:t>2021/5/20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73CE1-9B39-445E-8880-7EC1B1FFF6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173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9121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63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61676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4353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8836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73CE1-9B39-445E-8880-7EC1B1FFF64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27113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1BADE-A687-40E0-B410-549194C6B782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E13FC-4DE2-40FB-ABDC-E46BBDEF69F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018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24F8A-D2F3-4A75-9C03-AFDC1EC666DA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AA427-397A-452F-BB27-83EDBA1C66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423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837E2-DA74-4582-B910-990B5F1BA71E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E43AE6-F191-4E05-A6FB-B563A8C3C3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857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A1460-66EC-44E5-BFE3-51C64FF1C491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7CDB9-02D3-4F00-B7AB-00083557E2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3442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C378B1-8158-417D-9203-6EF51E66DAB2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6E82C-A8CA-4909-8046-282FE4DA66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619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42813-41DC-49F7-80A1-20FA4EB20F5B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5062AD-ACCB-4F2F-A00E-A54D18BBEC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3264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A4662-3984-4FF9-9B2D-A3B2F2F1831C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40FA3-3B5D-4A89-813B-31816811CF5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144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8686A-D714-44F2-9B4C-7316A79C943A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3E4227-9BD0-4D93-BCE0-219C9CA4E3A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3886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1A5A-360C-4A05-81A0-1B55732CF727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09F68A-24B0-4DC9-BF07-594F749918B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0936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399EB-E17D-4D9A-89BF-3F669FFDCE54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22689E-ECB1-4A2F-A1F2-2E4FB86EB5E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562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09A39E-519A-42AB-A373-A260C2B7A1CD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4C67D-B659-40FE-81DD-0915D2B37BC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66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B8F495C-C112-4DC1-BE5B-6D703377C54F}" type="datetimeFigureOut">
              <a:rPr lang="zh-CN" altLang="en-US"/>
              <a:pPr>
                <a:defRPr/>
              </a:pPr>
              <a:t>2021/5/20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BC23094-C57E-4D52-801A-AFC56B632DE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5" name="组合 2"/>
          <p:cNvGrpSpPr>
            <a:grpSpLocks/>
          </p:cNvGrpSpPr>
          <p:nvPr/>
        </p:nvGrpSpPr>
        <p:grpSpPr bwMode="auto">
          <a:xfrm>
            <a:off x="2187028" y="4519366"/>
            <a:ext cx="2341859" cy="512785"/>
            <a:chOff x="2129345" y="4393988"/>
            <a:chExt cx="2959129" cy="647867"/>
          </a:xfrm>
        </p:grpSpPr>
        <p:pic>
          <p:nvPicPr>
            <p:cNvPr id="3078" name="图片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9345" y="4569542"/>
              <a:ext cx="326466" cy="3322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1" name="图片 1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4213" y="4393988"/>
              <a:ext cx="1254261" cy="647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文本框 2"/>
          <p:cNvSpPr txBox="1"/>
          <p:nvPr/>
        </p:nvSpPr>
        <p:spPr>
          <a:xfrm>
            <a:off x="1625557" y="1816769"/>
            <a:ext cx="861774" cy="47163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dirty="0"/>
              <a:t>陋室铭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899611" y="5298744"/>
            <a:ext cx="41343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刘禹锡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-113016" y="-95399"/>
            <a:ext cx="7968413" cy="1337760"/>
            <a:chOff x="193779" y="40265"/>
            <a:chExt cx="9603136" cy="1613853"/>
          </a:xfrm>
        </p:grpSpPr>
        <p:pic>
          <p:nvPicPr>
            <p:cNvPr id="14353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21070" y="-3721727"/>
              <a:ext cx="1350309" cy="9401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4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5" name="TextBox 2"/>
            <p:cNvSpPr txBox="1">
              <a:spLocks noChangeArrowheads="1"/>
            </p:cNvSpPr>
            <p:nvPr/>
          </p:nvSpPr>
          <p:spPr bwMode="auto">
            <a:xfrm>
              <a:off x="3216741" y="598622"/>
              <a:ext cx="5387912" cy="853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0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铭</a:t>
              </a:r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BE0A7561-C4A0-4C62-9174-C7289909C492}"/>
              </a:ext>
            </a:extLst>
          </p:cNvPr>
          <p:cNvSpPr/>
          <p:nvPr/>
        </p:nvSpPr>
        <p:spPr>
          <a:xfrm>
            <a:off x="414390" y="1486738"/>
            <a:ext cx="9222769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b="1" dirty="0"/>
              <a:t>铭是古代一种刻于</a:t>
            </a:r>
            <a:r>
              <a:rPr lang="zh-CN" altLang="en-US" sz="3600" b="1" dirty="0">
                <a:solidFill>
                  <a:srgbClr val="FF0000"/>
                </a:solidFill>
              </a:rPr>
              <a:t>金石、碑碣</a:t>
            </a:r>
            <a:r>
              <a:rPr lang="zh-CN" altLang="en-US" sz="3600" b="1" dirty="0"/>
              <a:t>上的押韵文体，多用于</a:t>
            </a:r>
            <a:r>
              <a:rPr lang="zh-CN" altLang="en-US" sz="3600" b="1" dirty="0">
                <a:solidFill>
                  <a:srgbClr val="FF0000"/>
                </a:solidFill>
              </a:rPr>
              <a:t>歌功颂德与警戒自己</a:t>
            </a:r>
            <a:r>
              <a:rPr lang="zh-CN" altLang="en-US" sz="3600" b="1" dirty="0"/>
              <a:t>。后来成为一种文体，这种文体的特点：</a:t>
            </a:r>
            <a:r>
              <a:rPr lang="zh-CN" altLang="en-US" sz="3600" b="1" dirty="0">
                <a:solidFill>
                  <a:srgbClr val="FF0000"/>
                </a:solidFill>
              </a:rPr>
              <a:t>押韵、简约、优美。（翻译时要意译和直译结合）</a:t>
            </a:r>
            <a:endParaRPr lang="en-US" altLang="zh-CN" sz="3600" b="1" dirty="0">
              <a:solidFill>
                <a:srgbClr val="FF0000"/>
              </a:solidFill>
            </a:endParaRPr>
          </a:p>
          <a:p>
            <a:endParaRPr lang="en-US" altLang="zh-CN" sz="3200" dirty="0"/>
          </a:p>
          <a:p>
            <a:r>
              <a:rPr lang="zh-CN" altLang="en-US" sz="3200" dirty="0"/>
              <a:t>～刻。～文。～志。墓志～。座右～。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苏轼：</a:t>
            </a:r>
            <a:r>
              <a:rPr lang="en-US" altLang="zh-CN" sz="3200" dirty="0"/>
              <a:t>《</a:t>
            </a:r>
            <a:r>
              <a:rPr lang="zh-CN" altLang="en-US" sz="3200" dirty="0"/>
              <a:t>三槐堂百铭</a:t>
            </a:r>
            <a:r>
              <a:rPr lang="en-US" altLang="zh-CN" sz="3200" dirty="0"/>
              <a:t>》</a:t>
            </a:r>
          </a:p>
          <a:p>
            <a:r>
              <a:rPr lang="zh-CN" altLang="en-US" sz="3200" dirty="0"/>
              <a:t>韩愈：</a:t>
            </a:r>
            <a:r>
              <a:rPr lang="en-US" altLang="zh-CN" sz="3200" dirty="0"/>
              <a:t>《</a:t>
            </a:r>
            <a:r>
              <a:rPr lang="zh-CN" altLang="en-US" sz="3200" dirty="0"/>
              <a:t>清河张君墓志铭</a:t>
            </a:r>
            <a:r>
              <a:rPr lang="en-US" altLang="zh-CN" sz="3200" dirty="0"/>
              <a:t>》</a:t>
            </a:r>
            <a:r>
              <a:rPr lang="zh-CN" altLang="en-US" sz="3200" dirty="0"/>
              <a:t>、</a:t>
            </a:r>
            <a:r>
              <a:rPr lang="en-US" altLang="zh-CN" sz="3200" dirty="0"/>
              <a:t>《</a:t>
            </a:r>
            <a:r>
              <a:rPr lang="zh-CN" altLang="en-US" sz="3200" dirty="0"/>
              <a:t>柳子厚墓志铭</a:t>
            </a:r>
            <a:r>
              <a:rPr lang="en-US" altLang="zh-CN" sz="3200" dirty="0"/>
              <a:t>》</a:t>
            </a:r>
            <a:r>
              <a:rPr lang="zh-CN" altLang="en-US" sz="3200" dirty="0"/>
              <a:t>、</a:t>
            </a:r>
            <a:r>
              <a:rPr lang="en-US" altLang="zh-CN" sz="3200" dirty="0"/>
              <a:t>《</a:t>
            </a:r>
            <a:r>
              <a:rPr lang="zh-CN" altLang="en-US" sz="3200" dirty="0"/>
              <a:t>贞曜先生墓志铭</a:t>
            </a:r>
            <a:r>
              <a:rPr lang="en-US" altLang="zh-CN" sz="3200" dirty="0"/>
              <a:t>》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EA12724-0C10-440F-A612-8AA6FB4EA89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3274" y="3236599"/>
            <a:ext cx="3041150" cy="40548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extLst>
              <a:ext uri="{FF2B5EF4-FFF2-40B4-BE49-F238E27FC236}">
                <a16:creationId xmlns:a16="http://schemas.microsoft.com/office/drawing/2014/main" id="{2CE6E415-9C8E-40E3-8075-83AB6A9E76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6169" y="2568556"/>
            <a:ext cx="3115831" cy="4289461"/>
          </a:xfrm>
          <a:prstGeom prst="rect">
            <a:avLst/>
          </a:prstGeom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-113016" y="-95399"/>
            <a:ext cx="7968413" cy="1337760"/>
            <a:chOff x="193779" y="40265"/>
            <a:chExt cx="9603136" cy="1613853"/>
          </a:xfrm>
        </p:grpSpPr>
        <p:pic>
          <p:nvPicPr>
            <p:cNvPr id="14353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21070" y="-3721727"/>
              <a:ext cx="1350309" cy="94013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354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55" name="TextBox 2"/>
            <p:cNvSpPr txBox="1">
              <a:spLocks noChangeArrowheads="1"/>
            </p:cNvSpPr>
            <p:nvPr/>
          </p:nvSpPr>
          <p:spPr bwMode="auto">
            <a:xfrm>
              <a:off x="2572882" y="800135"/>
              <a:ext cx="5387912" cy="8539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0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刘禹锡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47ADB67A-7B61-4374-B854-0E340BE72AB3}"/>
              </a:ext>
            </a:extLst>
          </p:cNvPr>
          <p:cNvSpPr/>
          <p:nvPr/>
        </p:nvSpPr>
        <p:spPr>
          <a:xfrm>
            <a:off x="295791" y="1653777"/>
            <a:ext cx="944626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dirty="0"/>
              <a:t>刘禹锡，字</a:t>
            </a:r>
            <a:r>
              <a:rPr lang="zh-CN" altLang="en-US" sz="3200" u="sng" dirty="0"/>
              <a:t>        </a:t>
            </a:r>
            <a:r>
              <a:rPr lang="zh-CN" altLang="en-US" sz="3200" dirty="0"/>
              <a:t>，  文学家。唐德宗贞元九年（</a:t>
            </a:r>
            <a:r>
              <a:rPr lang="en-US" altLang="zh-CN" sz="3200" dirty="0"/>
              <a:t>793</a:t>
            </a:r>
            <a:r>
              <a:rPr lang="zh-CN" altLang="en-US" sz="3200" dirty="0"/>
              <a:t>年）进士。因参加王叔文集团的进步政治改革遭到失败，被贬为朗州司马等官职，在外地二十多年。后入朝做主客郎中，晚年任太子宾客，世称</a:t>
            </a:r>
            <a:r>
              <a:rPr lang="zh-CN" altLang="en-US" sz="3200" u="sng" dirty="0"/>
              <a:t>       </a:t>
            </a:r>
            <a:r>
              <a:rPr lang="zh-CN" altLang="en-US" sz="3200" dirty="0"/>
              <a:t>。他长于诗文，和柳宗元交谊很深，人称</a:t>
            </a:r>
            <a:r>
              <a:rPr lang="zh-CN" altLang="en-US" sz="3200" u="sng" dirty="0"/>
              <a:t>“   ”</a:t>
            </a:r>
            <a:r>
              <a:rPr lang="zh-CN" altLang="en-US" sz="3200" dirty="0"/>
              <a:t>；与白居易唱和甚多，并称</a:t>
            </a:r>
            <a:r>
              <a:rPr lang="zh-CN" altLang="en-US" sz="3200" u="sng" dirty="0"/>
              <a:t>“   ”</a:t>
            </a:r>
            <a:r>
              <a:rPr lang="zh-CN" altLang="en-US" sz="3200" dirty="0"/>
              <a:t>。有</a:t>
            </a:r>
            <a:r>
              <a:rPr lang="en-US" altLang="zh-CN" sz="3200" dirty="0"/>
              <a:t>《</a:t>
            </a:r>
            <a:r>
              <a:rPr lang="zh-CN" altLang="en-US" sz="3200" dirty="0"/>
              <a:t>刘梦得文集</a:t>
            </a:r>
            <a:r>
              <a:rPr lang="en-US" altLang="zh-CN" sz="3200" dirty="0"/>
              <a:t>》</a:t>
            </a:r>
            <a:r>
              <a:rPr lang="zh-CN" altLang="en-US" sz="3200" dirty="0"/>
              <a:t>传世。被称为</a:t>
            </a:r>
            <a:r>
              <a:rPr lang="zh-CN" altLang="en-US" sz="3200" u="sng" dirty="0"/>
              <a:t>“      ”</a:t>
            </a:r>
            <a:r>
              <a:rPr lang="zh-CN" altLang="en-US" sz="3200" dirty="0"/>
              <a:t>，（为人豪爽乐观坚强，诗歌豪放。）          </a:t>
            </a:r>
          </a:p>
        </p:txBody>
      </p:sp>
    </p:spTree>
    <p:extLst>
      <p:ext uri="{BB962C8B-B14F-4D97-AF65-F5344CB8AC3E}">
        <p14:creationId xmlns:p14="http://schemas.microsoft.com/office/powerpoint/2010/main" val="296654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9276"/>
            <a:ext cx="6108835" cy="852489"/>
            <a:chOff x="193779" y="40265"/>
            <a:chExt cx="7362065" cy="1028428"/>
          </a:xfrm>
        </p:grpSpPr>
        <p:pic>
          <p:nvPicPr>
            <p:cNvPr id="7177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461477" y="-3025675"/>
              <a:ext cx="1028426" cy="71603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8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9" name="TextBox 2"/>
            <p:cNvSpPr txBox="1">
              <a:spLocks noChangeArrowheads="1"/>
            </p:cNvSpPr>
            <p:nvPr/>
          </p:nvSpPr>
          <p:spPr bwMode="auto">
            <a:xfrm>
              <a:off x="565690" y="341691"/>
              <a:ext cx="3679035" cy="7054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创作背景</a:t>
              </a:r>
            </a:p>
          </p:txBody>
        </p:sp>
      </p:grpSp>
      <p:sp>
        <p:nvSpPr>
          <p:cNvPr id="4" name="矩形 3">
            <a:extLst>
              <a:ext uri="{FF2B5EF4-FFF2-40B4-BE49-F238E27FC236}">
                <a16:creationId xmlns:a16="http://schemas.microsoft.com/office/drawing/2014/main" id="{1E830194-62FE-4838-A403-B3EDFEC94962}"/>
              </a:ext>
            </a:extLst>
          </p:cNvPr>
          <p:cNvSpPr/>
          <p:nvPr/>
        </p:nvSpPr>
        <p:spPr>
          <a:xfrm>
            <a:off x="224319" y="843213"/>
            <a:ext cx="11815281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/>
              <a:t>作者因在任监察御史期间，曾经参加了王叔文的“永贞革新”，反对宦官和藩镇割据势力。革新失败后，被贬至安徽和州县当一名通判。按规定，通判应在县衙里住三间三厢的房子。可和</a:t>
            </a:r>
            <a:r>
              <a:rPr lang="zh-CN" altLang="en-US" sz="2800" b="1" dirty="0">
                <a:solidFill>
                  <a:srgbClr val="FF0000"/>
                </a:solidFill>
              </a:rPr>
              <a:t>州知县见作者被贬，故意刁难之</a:t>
            </a:r>
            <a:r>
              <a:rPr lang="zh-CN" altLang="en-US" sz="2800" b="1" dirty="0"/>
              <a:t>。和州知县先安排他在城南面江而居，作者不但无怨言，反而很高兴，还随意写下两句话，贴在门上：“</a:t>
            </a:r>
            <a:r>
              <a:rPr lang="zh-CN" altLang="en-US" sz="2800" b="1" dirty="0">
                <a:solidFill>
                  <a:srgbClr val="FF0000"/>
                </a:solidFill>
              </a:rPr>
              <a:t>面对大江观白帆，身在和州思争辩。</a:t>
            </a:r>
            <a:r>
              <a:rPr lang="zh-CN" altLang="en-US" sz="2800" b="1" dirty="0"/>
              <a:t>”和州知县知道后很生气，吩咐衙里差役把作者的住处从县城南门迁到县城北门，面积由原来的三间减少到一间半。新居位于德胜河边，附近垂柳依依，环境也还可心，作者仍不计较，并见景生情，又在门上写了两句话：“</a:t>
            </a:r>
            <a:r>
              <a:rPr lang="zh-CN" altLang="en-US" sz="2800" b="1" dirty="0">
                <a:solidFill>
                  <a:srgbClr val="FF0000"/>
                </a:solidFill>
              </a:rPr>
              <a:t>垂柳青青江水边，人在历阳心在京。</a:t>
            </a:r>
            <a:r>
              <a:rPr lang="zh-CN" altLang="en-US" sz="2800" b="1" dirty="0"/>
              <a:t>”</a:t>
            </a:r>
          </a:p>
          <a:p>
            <a:r>
              <a:rPr lang="zh-CN" altLang="en-US" sz="2800" b="1" dirty="0"/>
              <a:t>       那位知县见其仍然悠闲自乐，满不在乎，又再次派人把他调到县城中部，而且只给一间只能容下一床、一桌、一椅的小屋。半年时间，知县强迫作者搬了三次家，面积一次比一次小，最后仅是斗室。作者遂</a:t>
            </a:r>
            <a:r>
              <a:rPr lang="zh-CN" altLang="en-US" sz="2800" b="1" dirty="0">
                <a:solidFill>
                  <a:srgbClr val="FF0000"/>
                </a:solidFill>
              </a:rPr>
              <a:t>愤然提笔写下这篇</a:t>
            </a:r>
            <a:r>
              <a:rPr lang="en-US" altLang="zh-CN" sz="2800" b="1" dirty="0">
                <a:solidFill>
                  <a:srgbClr val="FF0000"/>
                </a:solidFill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</a:rPr>
              <a:t>陋室铭</a:t>
            </a:r>
            <a:r>
              <a:rPr lang="en-US" altLang="zh-CN" sz="2800" b="1" dirty="0">
                <a:solidFill>
                  <a:srgbClr val="FF0000"/>
                </a:solidFill>
              </a:rPr>
              <a:t>》</a:t>
            </a:r>
            <a:r>
              <a:rPr lang="zh-CN" altLang="en-US" sz="2800" b="1" dirty="0"/>
              <a:t>，并请人刻上石碑，立在门前。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112698"/>
            <a:ext cx="6817057" cy="954104"/>
            <a:chOff x="193779" y="-82322"/>
            <a:chExt cx="8215579" cy="1151015"/>
          </a:xfrm>
        </p:grpSpPr>
        <p:pic>
          <p:nvPicPr>
            <p:cNvPr id="7177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826940" y="-3513725"/>
              <a:ext cx="1151015" cy="80138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8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79" name="TextBox 2"/>
            <p:cNvSpPr txBox="1">
              <a:spLocks noChangeArrowheads="1"/>
            </p:cNvSpPr>
            <p:nvPr/>
          </p:nvSpPr>
          <p:spPr bwMode="auto">
            <a:xfrm>
              <a:off x="686453" y="267430"/>
              <a:ext cx="4474720" cy="7797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 </a:t>
              </a:r>
              <a:r>
                <a:rPr lang="zh-CN" altLang="en-US" sz="36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自学重点词语</a:t>
              </a:r>
              <a:endParaRPr lang="zh-CN" altLang="en-US" sz="32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04923A14-7ED4-43E6-842C-D2BD2FF8BB84}"/>
              </a:ext>
            </a:extLst>
          </p:cNvPr>
          <p:cNvSpPr/>
          <p:nvPr/>
        </p:nvSpPr>
        <p:spPr>
          <a:xfrm>
            <a:off x="1304818" y="1440825"/>
            <a:ext cx="9205645" cy="2575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/>
              <a:t>　山不</a:t>
            </a:r>
            <a:r>
              <a:rPr lang="zh-CN" altLang="en-US" sz="3200" b="1" dirty="0">
                <a:solidFill>
                  <a:srgbClr val="FF0000"/>
                </a:solidFill>
              </a:rPr>
              <a:t>在</a:t>
            </a:r>
            <a:r>
              <a:rPr lang="zh-CN" altLang="en-US" sz="3200" b="1" dirty="0"/>
              <a:t>高，有仙则</a:t>
            </a:r>
            <a:r>
              <a:rPr lang="zh-CN" altLang="en-US" sz="3200" b="1" dirty="0">
                <a:solidFill>
                  <a:srgbClr val="FF0000"/>
                </a:solidFill>
              </a:rPr>
              <a:t>名</a:t>
            </a:r>
            <a:r>
              <a:rPr lang="zh-CN" altLang="en-US" sz="3200" b="1" dirty="0"/>
              <a:t>。水不在深，有龙则灵。</a:t>
            </a:r>
            <a:endParaRPr lang="en-US" altLang="zh-CN" sz="3200" b="1" dirty="0"/>
          </a:p>
          <a:p>
            <a:r>
              <a:rPr lang="zh-CN" altLang="en-US" sz="3200" b="1" dirty="0">
                <a:solidFill>
                  <a:srgbClr val="FF0000"/>
                </a:solidFill>
              </a:rPr>
              <a:t>斯</a:t>
            </a:r>
            <a:r>
              <a:rPr lang="zh-CN" altLang="en-US" sz="3200" b="1" dirty="0"/>
              <a:t>是陋室，惟吾德馨。苔痕</a:t>
            </a:r>
            <a:r>
              <a:rPr lang="zh-CN" altLang="en-US" sz="3200" b="1" dirty="0">
                <a:solidFill>
                  <a:srgbClr val="FF0000"/>
                </a:solidFill>
              </a:rPr>
              <a:t>上</a:t>
            </a:r>
            <a:r>
              <a:rPr lang="zh-CN" altLang="en-US" sz="3200" b="1" dirty="0"/>
              <a:t>阶</a:t>
            </a:r>
            <a:r>
              <a:rPr lang="zh-CN" altLang="en-US" sz="3200" b="1" dirty="0">
                <a:solidFill>
                  <a:srgbClr val="FF0000"/>
                </a:solidFill>
              </a:rPr>
              <a:t>绿</a:t>
            </a:r>
            <a:r>
              <a:rPr lang="zh-CN" altLang="en-US" sz="3200" b="1" dirty="0"/>
              <a:t>，草色</a:t>
            </a:r>
            <a:r>
              <a:rPr lang="zh-CN" altLang="en-US" sz="3200" b="1" dirty="0">
                <a:solidFill>
                  <a:srgbClr val="FF0000"/>
                </a:solidFill>
              </a:rPr>
              <a:t>入</a:t>
            </a:r>
            <a:r>
              <a:rPr lang="zh-CN" altLang="en-US" sz="3200" b="1" dirty="0"/>
              <a:t>帘</a:t>
            </a:r>
            <a:r>
              <a:rPr lang="zh-CN" altLang="en-US" sz="3200" b="1" dirty="0">
                <a:solidFill>
                  <a:srgbClr val="FF0000"/>
                </a:solidFill>
              </a:rPr>
              <a:t>青</a:t>
            </a:r>
            <a:r>
              <a:rPr lang="zh-CN" altLang="en-US" sz="3200" b="1" dirty="0"/>
              <a:t>。谈笑有鸿儒，往来无</a:t>
            </a:r>
            <a:r>
              <a:rPr lang="zh-CN" altLang="en-US" sz="3200" b="1" dirty="0">
                <a:solidFill>
                  <a:srgbClr val="FF0000"/>
                </a:solidFill>
              </a:rPr>
              <a:t>白丁</a:t>
            </a:r>
            <a:r>
              <a:rPr lang="zh-CN" altLang="en-US" sz="3200" b="1" dirty="0"/>
              <a:t>。可以调素琴，阅金经。无</a:t>
            </a:r>
            <a:r>
              <a:rPr lang="zh-CN" altLang="en-US" sz="3200" b="1" dirty="0">
                <a:solidFill>
                  <a:srgbClr val="FF0000"/>
                </a:solidFill>
              </a:rPr>
              <a:t>丝竹之乱</a:t>
            </a:r>
            <a:r>
              <a:rPr lang="zh-CN" altLang="en-US" sz="3200" b="1" dirty="0"/>
              <a:t>耳，无</a:t>
            </a:r>
            <a:r>
              <a:rPr lang="zh-CN" altLang="en-US" sz="3200" b="1" dirty="0">
                <a:solidFill>
                  <a:srgbClr val="FF0000"/>
                </a:solidFill>
              </a:rPr>
              <a:t>案牍之劳形</a:t>
            </a:r>
            <a:r>
              <a:rPr lang="zh-CN" altLang="en-US" sz="3200" b="1" dirty="0"/>
              <a:t>。南阳诸葛庐，西蜀子云亭。孔子云：何陋</a:t>
            </a:r>
            <a:r>
              <a:rPr lang="zh-CN" altLang="en-US" sz="3200" b="1" dirty="0">
                <a:solidFill>
                  <a:srgbClr val="FF0000"/>
                </a:solidFill>
              </a:rPr>
              <a:t>之</a:t>
            </a:r>
            <a:r>
              <a:rPr lang="zh-CN" altLang="en-US" sz="3200" b="1" dirty="0"/>
              <a:t>有？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7AEF88BC-BE09-4546-961C-7FE463EB0B61}"/>
              </a:ext>
            </a:extLst>
          </p:cNvPr>
          <p:cNvSpPr/>
          <p:nvPr/>
        </p:nvSpPr>
        <p:spPr>
          <a:xfrm>
            <a:off x="319814" y="4015921"/>
            <a:ext cx="11648068" cy="28420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436916C-3B4F-495B-86E4-4A4E65D4DCC0}"/>
              </a:ext>
            </a:extLst>
          </p:cNvPr>
          <p:cNvSpPr txBox="1"/>
          <p:nvPr/>
        </p:nvSpPr>
        <p:spPr>
          <a:xfrm>
            <a:off x="319813" y="4312024"/>
            <a:ext cx="1187218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</a:rPr>
              <a:t>在：在于。  </a:t>
            </a:r>
            <a:r>
              <a:rPr lang="zh-CN" altLang="en-US" sz="2800" dirty="0"/>
              <a:t>名：出名。斯：这。上：蔓延上。 </a:t>
            </a:r>
            <a:r>
              <a:rPr lang="zh-CN" altLang="en-US" sz="2800" dirty="0">
                <a:solidFill>
                  <a:srgbClr val="FF0000"/>
                </a:solidFill>
              </a:rPr>
              <a:t>绿：使</a:t>
            </a:r>
            <a:r>
              <a:rPr lang="en-US" altLang="zh-CN" sz="2800" dirty="0">
                <a:solidFill>
                  <a:srgbClr val="FF0000"/>
                </a:solidFill>
              </a:rPr>
              <a:t>…</a:t>
            </a:r>
            <a:r>
              <a:rPr lang="zh-CN" altLang="en-US" sz="2800" dirty="0">
                <a:solidFill>
                  <a:srgbClr val="FF0000"/>
                </a:solidFill>
              </a:rPr>
              <a:t>变绿。</a:t>
            </a:r>
            <a:r>
              <a:rPr lang="zh-CN" altLang="en-US" sz="2800" dirty="0"/>
              <a:t>入：映入。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青：使</a:t>
            </a:r>
            <a:r>
              <a:rPr lang="en-US" altLang="zh-CN" sz="2800" dirty="0">
                <a:solidFill>
                  <a:srgbClr val="FF0000"/>
                </a:solidFill>
              </a:rPr>
              <a:t>···</a:t>
            </a:r>
            <a:r>
              <a:rPr lang="zh-CN" altLang="en-US" sz="2800" dirty="0">
                <a:solidFill>
                  <a:srgbClr val="FF0000"/>
                </a:solidFill>
              </a:rPr>
              <a:t>变青</a:t>
            </a:r>
            <a:r>
              <a:rPr lang="zh-CN" altLang="en-US" sz="2800" dirty="0"/>
              <a:t>。       白丁：平民，指没有功名的人？  </a:t>
            </a:r>
            <a:endParaRPr lang="en-US" altLang="zh-CN" sz="2800" dirty="0"/>
          </a:p>
          <a:p>
            <a:r>
              <a:rPr lang="zh-CN" altLang="en-US" sz="2800" dirty="0"/>
              <a:t>丝竹：弦乐器和管乐器</a:t>
            </a:r>
            <a:r>
              <a:rPr lang="en-US" altLang="zh-CN" sz="2800" dirty="0"/>
              <a:t>(</a:t>
            </a:r>
            <a:r>
              <a:rPr lang="zh-CN" altLang="en-US" sz="2800" dirty="0"/>
              <a:t>箫笛等</a:t>
            </a:r>
            <a:r>
              <a:rPr lang="en-US" altLang="zh-CN" sz="2800" dirty="0"/>
              <a:t>)</a:t>
            </a:r>
            <a:r>
              <a:rPr lang="zh-CN" altLang="en-US" sz="2800" dirty="0"/>
              <a:t>。</a:t>
            </a:r>
            <a:r>
              <a:rPr lang="zh-CN" altLang="en-US" sz="2800" dirty="0">
                <a:solidFill>
                  <a:srgbClr val="FF0000"/>
                </a:solidFill>
              </a:rPr>
              <a:t>泛指音乐。</a:t>
            </a:r>
            <a:r>
              <a:rPr lang="zh-CN" altLang="en-US" sz="2800" dirty="0"/>
              <a:t>案：指书桌或办公桌； 牍：古代用于写字的木片，即木简。</a:t>
            </a:r>
            <a:endParaRPr lang="en-US" altLang="zh-CN" sz="2800" dirty="0"/>
          </a:p>
          <a:p>
            <a:r>
              <a:rPr lang="zh-CN" altLang="en-US" sz="2800" dirty="0">
                <a:solidFill>
                  <a:srgbClr val="FF0000"/>
                </a:solidFill>
              </a:rPr>
              <a:t>乱：使</a:t>
            </a:r>
            <a:r>
              <a:rPr lang="en-US" altLang="zh-CN" sz="2800" dirty="0">
                <a:solidFill>
                  <a:srgbClr val="FF0000"/>
                </a:solidFill>
              </a:rPr>
              <a:t>……</a:t>
            </a:r>
            <a:r>
              <a:rPr lang="zh-CN" altLang="en-US" sz="2800" dirty="0">
                <a:solidFill>
                  <a:srgbClr val="FF0000"/>
                </a:solidFill>
              </a:rPr>
              <a:t>受到扰乱。劳：使</a:t>
            </a:r>
            <a:r>
              <a:rPr lang="en-US" altLang="zh-CN" sz="2800" dirty="0">
                <a:solidFill>
                  <a:srgbClr val="FF0000"/>
                </a:solidFill>
              </a:rPr>
              <a:t>……</a:t>
            </a:r>
            <a:r>
              <a:rPr lang="zh-CN" altLang="en-US" sz="2800" dirty="0">
                <a:solidFill>
                  <a:srgbClr val="FF0000"/>
                </a:solidFill>
              </a:rPr>
              <a:t>感到劳累。</a:t>
            </a:r>
            <a:endParaRPr lang="en-US" altLang="zh-CN" sz="2800" dirty="0">
              <a:solidFill>
                <a:srgbClr val="FF0000"/>
              </a:solidFill>
            </a:endParaRPr>
          </a:p>
          <a:p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26967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399366"/>
            <a:ext cx="5370095" cy="1469407"/>
            <a:chOff x="193779" y="40265"/>
            <a:chExt cx="5919122" cy="1059625"/>
          </a:xfrm>
        </p:grpSpPr>
        <p:pic>
          <p:nvPicPr>
            <p:cNvPr id="5129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067755" y="-1945256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0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2"/>
            <p:cNvSpPr txBox="1">
              <a:spLocks noChangeArrowheads="1"/>
            </p:cNvSpPr>
            <p:nvPr/>
          </p:nvSpPr>
          <p:spPr bwMode="auto">
            <a:xfrm>
              <a:off x="1463818" y="559528"/>
              <a:ext cx="4364391" cy="466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6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E9DA153F-6A63-47DA-A04B-E5BFFC4ACE52}"/>
              </a:ext>
            </a:extLst>
          </p:cNvPr>
          <p:cNvSpPr/>
          <p:nvPr/>
        </p:nvSpPr>
        <p:spPr>
          <a:xfrm>
            <a:off x="1046352" y="1070043"/>
            <a:ext cx="922780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200" b="1" dirty="0"/>
              <a:t>无丝竹之乱耳，无案牍之劳形。</a:t>
            </a:r>
            <a:endParaRPr lang="en-US" altLang="zh-CN" sz="3200" b="1" dirty="0"/>
          </a:p>
          <a:p>
            <a:r>
              <a:rPr lang="zh-CN" altLang="en-US" sz="3200" b="1" dirty="0"/>
              <a:t>孔子云：何陋之有？</a:t>
            </a:r>
            <a:endParaRPr lang="zh-CN" altLang="en-US" sz="3200" dirty="0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BE7778C-1294-4E65-B7B1-BABE98E6493C}"/>
              </a:ext>
            </a:extLst>
          </p:cNvPr>
          <p:cNvSpPr txBox="1"/>
          <p:nvPr/>
        </p:nvSpPr>
        <p:spPr>
          <a:xfrm>
            <a:off x="1097622" y="2743200"/>
            <a:ext cx="1062519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之：</a:t>
            </a:r>
          </a:p>
          <a:p>
            <a:r>
              <a:rPr lang="zh-CN" altLang="en-US" sz="3200" dirty="0"/>
              <a:t>①用于</a:t>
            </a:r>
            <a:r>
              <a:rPr lang="zh-CN" altLang="en-US" sz="3200" dirty="0">
                <a:solidFill>
                  <a:srgbClr val="FF0000"/>
                </a:solidFill>
              </a:rPr>
              <a:t>主谓之间，取消句子的独立性</a:t>
            </a:r>
            <a:r>
              <a:rPr lang="zh-CN" altLang="en-US" sz="3200" dirty="0"/>
              <a:t>。</a:t>
            </a:r>
            <a:endParaRPr lang="en-US" altLang="zh-CN" sz="3200" dirty="0"/>
          </a:p>
          <a:p>
            <a:r>
              <a:rPr lang="zh-CN" altLang="en-US" sz="3200" dirty="0"/>
              <a:t>②结构助词，相当于“</a:t>
            </a:r>
            <a:r>
              <a:rPr lang="zh-CN" altLang="en-US" sz="3200" dirty="0">
                <a:solidFill>
                  <a:srgbClr val="FF0000"/>
                </a:solidFill>
              </a:rPr>
              <a:t>的</a:t>
            </a:r>
            <a:r>
              <a:rPr lang="zh-CN" altLang="en-US" sz="3200" dirty="0"/>
              <a:t>”</a:t>
            </a:r>
            <a:r>
              <a:rPr lang="en-US" altLang="zh-CN" sz="3200" dirty="0"/>
              <a:t>:</a:t>
            </a:r>
            <a:r>
              <a:rPr lang="zh-CN" altLang="en-US" sz="3200" dirty="0"/>
              <a:t>近塞上之人，死者十九。</a:t>
            </a:r>
          </a:p>
          <a:p>
            <a:r>
              <a:rPr lang="zh-CN" altLang="en-US" sz="3200" dirty="0"/>
              <a:t>③</a:t>
            </a:r>
            <a:r>
              <a:rPr lang="zh-CN" altLang="en-US" sz="3200" dirty="0">
                <a:solidFill>
                  <a:srgbClr val="FF0000"/>
                </a:solidFill>
              </a:rPr>
              <a:t>代词，</a:t>
            </a:r>
            <a:r>
              <a:rPr lang="zh-CN" altLang="en-US" sz="3200" dirty="0"/>
              <a:t>代指</a:t>
            </a:r>
            <a:r>
              <a:rPr lang="zh-CN" altLang="en-US" sz="3200" dirty="0">
                <a:solidFill>
                  <a:srgbClr val="FF0000"/>
                </a:solidFill>
              </a:rPr>
              <a:t>前文所指的事物</a:t>
            </a:r>
            <a:r>
              <a:rPr lang="zh-CN" altLang="en-US" sz="3200" dirty="0"/>
              <a:t>。</a:t>
            </a:r>
          </a:p>
          <a:p>
            <a:r>
              <a:rPr lang="zh-CN" altLang="en-US" sz="3200" dirty="0"/>
              <a:t>④</a:t>
            </a:r>
            <a:r>
              <a:rPr lang="zh-CN" altLang="en-US" sz="3200" dirty="0">
                <a:solidFill>
                  <a:srgbClr val="FF0000"/>
                </a:solidFill>
              </a:rPr>
              <a:t>助词，宾语前置的标志</a:t>
            </a:r>
            <a:r>
              <a:rPr lang="zh-CN" altLang="en-US" sz="3200" dirty="0"/>
              <a:t>，不译。</a:t>
            </a:r>
            <a:endParaRPr lang="en-US" altLang="zh-CN" sz="3200" dirty="0"/>
          </a:p>
          <a:p>
            <a:r>
              <a:rPr lang="zh-CN" altLang="en-US" sz="3200" dirty="0"/>
              <a:t>⑤</a:t>
            </a:r>
            <a:r>
              <a:rPr lang="zh-CN" altLang="en-US" sz="3200" dirty="0">
                <a:solidFill>
                  <a:srgbClr val="FF0000"/>
                </a:solidFill>
              </a:rPr>
              <a:t>往，到</a:t>
            </a:r>
            <a:r>
              <a:rPr lang="zh-CN" altLang="en-US" sz="3200" dirty="0"/>
              <a:t>：“吾欲～南海”</a:t>
            </a:r>
            <a:endParaRPr lang="en-US" altLang="zh-CN" sz="3200" dirty="0"/>
          </a:p>
          <a:p>
            <a:r>
              <a:rPr lang="zh-CN" altLang="en-US" sz="3200" dirty="0"/>
              <a:t>⑥指代人或事物的名称，相当于</a:t>
            </a:r>
            <a:r>
              <a:rPr lang="zh-CN" altLang="en-US" sz="3200" dirty="0">
                <a:solidFill>
                  <a:srgbClr val="FF0000"/>
                </a:solidFill>
              </a:rPr>
              <a:t>他、她、它、他们</a:t>
            </a:r>
            <a:r>
              <a:rPr lang="zh-CN" altLang="en-US" sz="3200" dirty="0"/>
              <a:t>。</a:t>
            </a:r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399366"/>
            <a:ext cx="5370095" cy="1469407"/>
            <a:chOff x="193779" y="40265"/>
            <a:chExt cx="5919122" cy="1059625"/>
          </a:xfrm>
        </p:grpSpPr>
        <p:pic>
          <p:nvPicPr>
            <p:cNvPr id="5129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067755" y="-1945256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0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2"/>
            <p:cNvSpPr txBox="1">
              <a:spLocks noChangeArrowheads="1"/>
            </p:cNvSpPr>
            <p:nvPr/>
          </p:nvSpPr>
          <p:spPr bwMode="auto">
            <a:xfrm>
              <a:off x="1463818" y="559528"/>
              <a:ext cx="4364391" cy="466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6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</a:p>
          </p:txBody>
        </p:sp>
      </p:grpSp>
      <p:sp>
        <p:nvSpPr>
          <p:cNvPr id="4" name="文本框 3">
            <a:extLst>
              <a:ext uri="{FF2B5EF4-FFF2-40B4-BE49-F238E27FC236}">
                <a16:creationId xmlns:a16="http://schemas.microsoft.com/office/drawing/2014/main" id="{2BE7778C-1294-4E65-B7B1-BABE98E6493C}"/>
              </a:ext>
            </a:extLst>
          </p:cNvPr>
          <p:cNvSpPr txBox="1"/>
          <p:nvPr/>
        </p:nvSpPr>
        <p:spPr>
          <a:xfrm>
            <a:off x="964158" y="1375766"/>
            <a:ext cx="99967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之：</a:t>
            </a:r>
          </a:p>
          <a:p>
            <a:r>
              <a:rPr lang="zh-CN" altLang="en-US" sz="3200" dirty="0"/>
              <a:t>①用于主谓之间，取消句子的独立性。</a:t>
            </a:r>
            <a:endParaRPr lang="en-US" altLang="zh-CN" sz="3200" dirty="0"/>
          </a:p>
          <a:p>
            <a:r>
              <a:rPr lang="zh-CN" altLang="en-US" sz="3200" dirty="0"/>
              <a:t>吾见师之出。</a:t>
            </a:r>
            <a:r>
              <a:rPr lang="en-US" altLang="zh-CN" sz="3200" dirty="0"/>
              <a:t>——《</a:t>
            </a:r>
            <a:r>
              <a:rPr lang="zh-CN" altLang="en-US" sz="3200" dirty="0"/>
              <a:t>左传</a:t>
            </a:r>
            <a:r>
              <a:rPr lang="en-US" altLang="zh-CN" sz="3200" dirty="0"/>
              <a:t>·</a:t>
            </a:r>
            <a:r>
              <a:rPr lang="zh-CN" altLang="en-US" sz="3200" dirty="0"/>
              <a:t>僖公三十二年</a:t>
            </a:r>
            <a:r>
              <a:rPr lang="en-US" altLang="zh-CN" sz="3200" dirty="0"/>
              <a:t>》</a:t>
            </a:r>
          </a:p>
          <a:p>
            <a:r>
              <a:rPr lang="zh-CN" altLang="en-US" sz="3200" dirty="0"/>
              <a:t>“所谓取消句子的独立性，就是使</a:t>
            </a:r>
            <a:r>
              <a:rPr lang="zh-CN" altLang="en-US" sz="3200" dirty="0">
                <a:solidFill>
                  <a:srgbClr val="FF0000"/>
                </a:solidFill>
              </a:rPr>
              <a:t>句子在形式上词组化</a:t>
            </a:r>
            <a:r>
              <a:rPr lang="zh-CN" altLang="en-US" sz="3200" dirty="0"/>
              <a:t>，意思上不完整，如果不</a:t>
            </a:r>
            <a:r>
              <a:rPr lang="zh-CN" altLang="en-US" sz="3200" dirty="0">
                <a:solidFill>
                  <a:srgbClr val="FF0000"/>
                </a:solidFill>
              </a:rPr>
              <a:t>依赖一定的上下文</a:t>
            </a:r>
            <a:r>
              <a:rPr lang="zh-CN" altLang="en-US" sz="3200" dirty="0"/>
              <a:t>，就</a:t>
            </a:r>
            <a:r>
              <a:rPr lang="zh-CN" altLang="en-US" sz="3200" dirty="0">
                <a:solidFill>
                  <a:srgbClr val="FF0000"/>
                </a:solidFill>
              </a:rPr>
              <a:t>不能独立存在</a:t>
            </a:r>
            <a:r>
              <a:rPr lang="zh-CN" altLang="en-US" sz="3200" dirty="0"/>
              <a:t>。”王力</a:t>
            </a:r>
            <a:r>
              <a:rPr lang="en-US" altLang="zh-CN" sz="3200" dirty="0"/>
              <a:t>《</a:t>
            </a:r>
            <a:r>
              <a:rPr lang="zh-CN" altLang="en-US" sz="3200" dirty="0"/>
              <a:t>古代汉语</a:t>
            </a:r>
            <a:r>
              <a:rPr lang="en-US" altLang="zh-CN" sz="3200" dirty="0"/>
              <a:t>》</a:t>
            </a:r>
          </a:p>
          <a:p>
            <a:endParaRPr lang="en-US" altLang="zh-CN" sz="3200" dirty="0"/>
          </a:p>
          <a:p>
            <a:r>
              <a:rPr lang="zh-CN" altLang="en-US" sz="3200" dirty="0"/>
              <a:t>父母之爱子，则为之计深远。</a:t>
            </a:r>
            <a:endParaRPr lang="en-US" altLang="zh-CN" sz="3200" dirty="0"/>
          </a:p>
          <a:p>
            <a:r>
              <a:rPr lang="zh-CN" altLang="en-US" sz="3200" dirty="0"/>
              <a:t>师道之不传也久矣。</a:t>
            </a:r>
            <a:endParaRPr lang="en-US" altLang="zh-CN" sz="3200" dirty="0"/>
          </a:p>
        </p:txBody>
      </p:sp>
    </p:spTree>
    <p:extLst>
      <p:ext uri="{BB962C8B-B14F-4D97-AF65-F5344CB8AC3E}">
        <p14:creationId xmlns:p14="http://schemas.microsoft.com/office/powerpoint/2010/main" val="2805126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399366"/>
            <a:ext cx="5370095" cy="1469407"/>
            <a:chOff x="193779" y="40265"/>
            <a:chExt cx="5919122" cy="1059625"/>
          </a:xfrm>
        </p:grpSpPr>
        <p:pic>
          <p:nvPicPr>
            <p:cNvPr id="5129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067755" y="-1945256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0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2"/>
            <p:cNvSpPr txBox="1">
              <a:spLocks noChangeArrowheads="1"/>
            </p:cNvSpPr>
            <p:nvPr/>
          </p:nvSpPr>
          <p:spPr bwMode="auto">
            <a:xfrm>
              <a:off x="1463818" y="559528"/>
              <a:ext cx="4364391" cy="466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6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</a:p>
          </p:txBody>
        </p:sp>
      </p:grpSp>
      <p:sp>
        <p:nvSpPr>
          <p:cNvPr id="4" name="文本框 3">
            <a:extLst>
              <a:ext uri="{FF2B5EF4-FFF2-40B4-BE49-F238E27FC236}">
                <a16:creationId xmlns:a16="http://schemas.microsoft.com/office/drawing/2014/main" id="{2BE7778C-1294-4E65-B7B1-BABE98E6493C}"/>
              </a:ext>
            </a:extLst>
          </p:cNvPr>
          <p:cNvSpPr txBox="1"/>
          <p:nvPr/>
        </p:nvSpPr>
        <p:spPr>
          <a:xfrm>
            <a:off x="964158" y="1375766"/>
            <a:ext cx="999675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I read a book.</a:t>
            </a:r>
          </a:p>
          <a:p>
            <a:endParaRPr lang="en-US" altLang="zh-CN" sz="3200" dirty="0"/>
          </a:p>
          <a:p>
            <a:r>
              <a:rPr lang="en-US" altLang="zh-CN" sz="3200" dirty="0"/>
              <a:t>The book was written by Corey Taylor.</a:t>
            </a:r>
          </a:p>
          <a:p>
            <a:r>
              <a:rPr lang="zh-CN" altLang="en-US" sz="3200" dirty="0"/>
              <a:t>如何将两句话连起来？</a:t>
            </a:r>
            <a:endParaRPr lang="en-US" altLang="zh-CN" sz="3200" dirty="0"/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A0E3CEF-AF72-4130-AD65-4310C3D51050}"/>
              </a:ext>
            </a:extLst>
          </p:cNvPr>
          <p:cNvSpPr txBox="1"/>
          <p:nvPr/>
        </p:nvSpPr>
        <p:spPr>
          <a:xfrm>
            <a:off x="1046352" y="3996648"/>
            <a:ext cx="94846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I read a book </a:t>
            </a:r>
            <a:r>
              <a:rPr lang="en-US" altLang="zh-CN" sz="3200" dirty="0">
                <a:solidFill>
                  <a:srgbClr val="FF0000"/>
                </a:solidFill>
              </a:rPr>
              <a:t>which </a:t>
            </a:r>
            <a:r>
              <a:rPr lang="en-US" altLang="zh-CN" sz="3200" dirty="0"/>
              <a:t>was written by Corey Taylor</a:t>
            </a:r>
            <a:r>
              <a:rPr lang="en-US" altLang="zh-CN" sz="2000" dirty="0"/>
              <a:t>.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38155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399366"/>
            <a:ext cx="5370095" cy="1469407"/>
            <a:chOff x="193779" y="40265"/>
            <a:chExt cx="5919122" cy="1059625"/>
          </a:xfrm>
        </p:grpSpPr>
        <p:pic>
          <p:nvPicPr>
            <p:cNvPr id="5129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067755" y="-1945256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30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31" name="TextBox 2"/>
            <p:cNvSpPr txBox="1">
              <a:spLocks noChangeArrowheads="1"/>
            </p:cNvSpPr>
            <p:nvPr/>
          </p:nvSpPr>
          <p:spPr bwMode="auto">
            <a:xfrm>
              <a:off x="1463818" y="559528"/>
              <a:ext cx="4364391" cy="4660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6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</a:p>
          </p:txBody>
        </p:sp>
      </p:grpSp>
      <p:sp>
        <p:nvSpPr>
          <p:cNvPr id="3" name="文本框 2">
            <a:extLst>
              <a:ext uri="{FF2B5EF4-FFF2-40B4-BE49-F238E27FC236}">
                <a16:creationId xmlns:a16="http://schemas.microsoft.com/office/drawing/2014/main" id="{629EF423-7D3E-4CC8-A523-0C2E2ED006FD}"/>
              </a:ext>
            </a:extLst>
          </p:cNvPr>
          <p:cNvSpPr txBox="1"/>
          <p:nvPr/>
        </p:nvSpPr>
        <p:spPr>
          <a:xfrm>
            <a:off x="4473232" y="890733"/>
            <a:ext cx="36781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宾语的位置？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8112D1A-4D59-487A-8034-7F0FD1BC9C82}"/>
              </a:ext>
            </a:extLst>
          </p:cNvPr>
          <p:cNvSpPr txBox="1"/>
          <p:nvPr/>
        </p:nvSpPr>
        <p:spPr>
          <a:xfrm>
            <a:off x="1939714" y="1601798"/>
            <a:ext cx="892985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宾语前置的条件：</a:t>
            </a:r>
            <a:endParaRPr lang="en-US" altLang="zh-CN" sz="3600" b="1" dirty="0"/>
          </a:p>
          <a:p>
            <a:r>
              <a:rPr lang="en-US" altLang="zh-CN" sz="3600" b="1" dirty="0"/>
              <a:t>1</a:t>
            </a:r>
            <a:r>
              <a:rPr lang="zh-CN" altLang="en-US" sz="3600" b="1" dirty="0"/>
              <a:t>、句子是</a:t>
            </a:r>
            <a:r>
              <a:rPr lang="zh-CN" altLang="en-US" sz="3600" b="1" dirty="0">
                <a:solidFill>
                  <a:srgbClr val="FF0000"/>
                </a:solidFill>
              </a:rPr>
              <a:t>否定句和疑问句</a:t>
            </a:r>
            <a:r>
              <a:rPr lang="zh-CN" altLang="en-US" sz="3600" b="1" dirty="0"/>
              <a:t>。</a:t>
            </a:r>
            <a:endParaRPr lang="en-US" altLang="zh-CN" sz="3600" b="1" dirty="0"/>
          </a:p>
          <a:p>
            <a:r>
              <a:rPr lang="en-US" altLang="zh-CN" sz="3600" b="1" dirty="0"/>
              <a:t>2</a:t>
            </a:r>
            <a:r>
              <a:rPr lang="zh-CN" altLang="en-US" sz="3600" b="1" dirty="0"/>
              <a:t>、句子中的</a:t>
            </a:r>
            <a:r>
              <a:rPr lang="zh-CN" altLang="en-US" sz="3600" b="1" dirty="0">
                <a:solidFill>
                  <a:srgbClr val="FF0000"/>
                </a:solidFill>
              </a:rPr>
              <a:t>宾语是代词</a:t>
            </a:r>
            <a:r>
              <a:rPr lang="zh-CN" altLang="en-US" sz="3600" b="1" dirty="0"/>
              <a:t>。</a:t>
            </a:r>
            <a:endParaRPr lang="en-US" altLang="zh-CN" sz="3600" b="1" dirty="0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6F2A8C62-0334-4965-903B-E1D647355344}"/>
              </a:ext>
            </a:extLst>
          </p:cNvPr>
          <p:cNvSpPr/>
          <p:nvPr/>
        </p:nvSpPr>
        <p:spPr>
          <a:xfrm>
            <a:off x="1615171" y="3828500"/>
            <a:ext cx="86748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/>
              <a:t>然而不王者，未之有也。 </a:t>
            </a:r>
            <a:r>
              <a:rPr lang="en-US" altLang="zh-CN" sz="2800" dirty="0"/>
              <a:t>《</a:t>
            </a:r>
            <a:r>
              <a:rPr lang="zh-CN" altLang="en-US" sz="2800" dirty="0"/>
              <a:t>寡人之于国也</a:t>
            </a:r>
            <a:r>
              <a:rPr lang="en-US" altLang="zh-CN" sz="2800" dirty="0"/>
              <a:t>》〈</a:t>
            </a:r>
            <a:r>
              <a:rPr lang="zh-CN" altLang="en-US" sz="2800" dirty="0"/>
              <a:t>孟子</a:t>
            </a:r>
            <a:r>
              <a:rPr lang="en-US" altLang="zh-CN" sz="2800" dirty="0"/>
              <a:t>〉</a:t>
            </a:r>
          </a:p>
          <a:p>
            <a:r>
              <a:rPr lang="zh-CN" altLang="en-US" sz="2800" dirty="0"/>
              <a:t>古之人不余欺也！ </a:t>
            </a:r>
            <a:r>
              <a:rPr lang="en-US" altLang="zh-CN" sz="2800" dirty="0"/>
              <a:t>《</a:t>
            </a:r>
            <a:r>
              <a:rPr lang="zh-CN" altLang="en-US" sz="2800" dirty="0"/>
              <a:t>石钟山记</a:t>
            </a:r>
            <a:r>
              <a:rPr lang="en-US" altLang="zh-CN" sz="2800" dirty="0"/>
              <a:t>》</a:t>
            </a:r>
            <a:r>
              <a:rPr lang="zh-CN" altLang="en-US" sz="2800" dirty="0"/>
              <a:t>苏轼</a:t>
            </a:r>
            <a:endParaRPr lang="en-US" altLang="zh-CN" sz="2800" dirty="0"/>
          </a:p>
          <a:p>
            <a:r>
              <a:rPr lang="zh-CN" altLang="en-US" sz="2800" dirty="0"/>
              <a:t>夫晋，何厌之有？</a:t>
            </a:r>
            <a:r>
              <a:rPr lang="en-US" altLang="zh-CN" sz="2800" dirty="0"/>
              <a:t>《</a:t>
            </a:r>
            <a:r>
              <a:rPr lang="zh-CN" altLang="en-US" sz="2800" dirty="0"/>
              <a:t>烛之武退秦师</a:t>
            </a:r>
            <a:r>
              <a:rPr lang="en-US" altLang="zh-CN" sz="2800" dirty="0"/>
              <a:t>》〈</a:t>
            </a:r>
            <a:r>
              <a:rPr lang="zh-CN" altLang="en-US" sz="2800" dirty="0"/>
              <a:t>左传</a:t>
            </a:r>
            <a:r>
              <a:rPr lang="en-US" altLang="zh-CN" sz="2800" dirty="0"/>
              <a:t>〉</a:t>
            </a:r>
            <a:endParaRPr lang="zh-CN" altLang="en-US" sz="280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22A016A-BD2F-4464-8E8C-8D1C0F045A6B}"/>
              </a:ext>
            </a:extLst>
          </p:cNvPr>
          <p:cNvSpPr txBox="1"/>
          <p:nvPr/>
        </p:nvSpPr>
        <p:spPr>
          <a:xfrm>
            <a:off x="3205538" y="5685871"/>
            <a:ext cx="67090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何陋之有？的正常语序？</a:t>
            </a:r>
          </a:p>
        </p:txBody>
      </p:sp>
    </p:spTree>
    <p:extLst>
      <p:ext uri="{BB962C8B-B14F-4D97-AF65-F5344CB8AC3E}">
        <p14:creationId xmlns:p14="http://schemas.microsoft.com/office/powerpoint/2010/main" val="3032907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7713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774179" y="447721"/>
              <a:ext cx="3590823" cy="482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32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  <a:endParaRPr lang="zh-CN" altLang="en-US" sz="4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12" y="1997076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2" name="文本框 1"/>
          <p:cNvSpPr txBox="1"/>
          <p:nvPr/>
        </p:nvSpPr>
        <p:spPr>
          <a:xfrm>
            <a:off x="3647261" y="1460475"/>
            <a:ext cx="796490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/>
              <a:t>岁寒，然后知松柏之后凋也。</a:t>
            </a:r>
            <a:endParaRPr lang="en-US" altLang="zh-CN" sz="2800" b="1" dirty="0"/>
          </a:p>
          <a:p>
            <a:r>
              <a:rPr lang="zh-CN" altLang="en-US" sz="3200" dirty="0"/>
              <a:t>宋何罪之有？</a:t>
            </a:r>
            <a:endParaRPr lang="en-US" altLang="zh-CN" sz="3200" dirty="0"/>
          </a:p>
          <a:p>
            <a:r>
              <a:rPr lang="zh-CN" altLang="en-US" sz="3200" dirty="0"/>
              <a:t>王如知此，则无望民之多于邻国也。</a:t>
            </a:r>
            <a:endParaRPr lang="en-US" altLang="zh-CN" sz="3200" dirty="0"/>
          </a:p>
          <a:p>
            <a:r>
              <a:rPr lang="zh-CN" altLang="en-US" sz="3200" dirty="0"/>
              <a:t>不知东方之既白。</a:t>
            </a:r>
            <a:endParaRPr lang="en-US" altLang="zh-CN" sz="3200" dirty="0"/>
          </a:p>
          <a:p>
            <a:r>
              <a:rPr lang="zh-CN" altLang="en-US" sz="3200" dirty="0"/>
              <a:t>唯命是听 </a:t>
            </a:r>
            <a:endParaRPr lang="en-US" altLang="zh-CN" sz="3200" dirty="0"/>
          </a:p>
          <a:p>
            <a:r>
              <a:rPr lang="zh-CN" altLang="en-US" sz="3200" dirty="0"/>
              <a:t>唯利是图 </a:t>
            </a:r>
            <a:endParaRPr lang="en-US" altLang="zh-CN" sz="3200" dirty="0"/>
          </a:p>
          <a:p>
            <a:r>
              <a:rPr lang="zh-CN" altLang="en-US" sz="3200" dirty="0"/>
              <a:t>唯马首是瞻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7713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774179" y="447721"/>
              <a:ext cx="3590823" cy="482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32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之的用法</a:t>
              </a:r>
              <a:endParaRPr lang="zh-CN" altLang="en-US" sz="48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12" y="1997076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2" name="文本框 1"/>
          <p:cNvSpPr txBox="1"/>
          <p:nvPr/>
        </p:nvSpPr>
        <p:spPr>
          <a:xfrm>
            <a:off x="3585616" y="1134241"/>
            <a:ext cx="796490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定语后置</a:t>
            </a:r>
            <a:endParaRPr lang="en-US" altLang="zh-CN" sz="3200" dirty="0"/>
          </a:p>
          <a:p>
            <a:r>
              <a:rPr lang="zh-CN" altLang="en-US" sz="3200" dirty="0"/>
              <a:t>定语一般都放在</a:t>
            </a:r>
            <a:r>
              <a:rPr lang="zh-CN" altLang="en-US" sz="3200" dirty="0">
                <a:solidFill>
                  <a:srgbClr val="FF0000"/>
                </a:solidFill>
              </a:rPr>
              <a:t>中心词的前面</a:t>
            </a:r>
            <a:r>
              <a:rPr lang="zh-CN" altLang="en-US" sz="3200" dirty="0"/>
              <a:t>，起修饰限制的作用。但在古代汉语里，为了突出和强调定语，有时也会把</a:t>
            </a:r>
            <a:r>
              <a:rPr lang="zh-CN" altLang="en-US" sz="3200" dirty="0">
                <a:solidFill>
                  <a:srgbClr val="FF0000"/>
                </a:solidFill>
              </a:rPr>
              <a:t>定语放在中心词之后</a:t>
            </a:r>
            <a:r>
              <a:rPr lang="zh-CN" altLang="en-US" sz="3200" dirty="0"/>
              <a:t>，这种情况叫做“定语后置”。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马之千里者，一食或尽粟一石。</a:t>
            </a:r>
            <a:endParaRPr lang="en-US" altLang="zh-CN" sz="3200" dirty="0"/>
          </a:p>
          <a:p>
            <a:r>
              <a:rPr lang="zh-CN" altLang="en-US" sz="3200" dirty="0"/>
              <a:t> 石之铿然有声者，所在皆是也。</a:t>
            </a:r>
          </a:p>
        </p:txBody>
      </p:sp>
    </p:spTree>
    <p:extLst>
      <p:ext uri="{BB962C8B-B14F-4D97-AF65-F5344CB8AC3E}">
        <p14:creationId xmlns:p14="http://schemas.microsoft.com/office/powerpoint/2010/main" val="126109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7713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482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32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总结之的用法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12" y="1997076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3" name="矩形 2">
            <a:extLst>
              <a:ext uri="{FF2B5EF4-FFF2-40B4-BE49-F238E27FC236}">
                <a16:creationId xmlns:a16="http://schemas.microsoft.com/office/drawing/2014/main" id="{5181A922-1A05-4AB2-85DA-BD795D7B83D4}"/>
              </a:ext>
            </a:extLst>
          </p:cNvPr>
          <p:cNvSpPr/>
          <p:nvPr/>
        </p:nvSpPr>
        <p:spPr>
          <a:xfrm>
            <a:off x="3346700" y="350855"/>
            <a:ext cx="824686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3200" b="1" dirty="0"/>
          </a:p>
          <a:p>
            <a:r>
              <a:rPr lang="zh-CN" altLang="en-US" sz="3200" b="1" dirty="0"/>
              <a:t>之：</a:t>
            </a:r>
          </a:p>
          <a:p>
            <a:r>
              <a:rPr lang="zh-CN" altLang="en-US" sz="3200" b="1" dirty="0"/>
              <a:t>助词：</a:t>
            </a:r>
            <a:endParaRPr lang="en-US" altLang="zh-CN" sz="3200" b="1" dirty="0"/>
          </a:p>
          <a:p>
            <a:r>
              <a:rPr lang="zh-CN" altLang="en-US" sz="3200" b="1" dirty="0"/>
              <a:t>①用于主谓之间，取消句子的独立性。</a:t>
            </a:r>
          </a:p>
          <a:p>
            <a:r>
              <a:rPr lang="zh-CN" altLang="en-US" sz="3200" b="1" dirty="0"/>
              <a:t>②结构助词，相当于“的”</a:t>
            </a:r>
            <a:r>
              <a:rPr lang="en-US" altLang="zh-CN" sz="3200" b="1" dirty="0"/>
              <a:t>:</a:t>
            </a:r>
            <a:r>
              <a:rPr lang="zh-CN" altLang="en-US" sz="3200" b="1" dirty="0"/>
              <a:t>近塞上之人，死者十九。</a:t>
            </a:r>
          </a:p>
          <a:p>
            <a:r>
              <a:rPr lang="zh-CN" altLang="en-US" sz="3200" b="1" dirty="0"/>
              <a:t>③助词，宾语前置的标志，不译。</a:t>
            </a:r>
          </a:p>
          <a:p>
            <a:r>
              <a:rPr lang="zh-CN" altLang="en-US" sz="3200" b="1" dirty="0"/>
              <a:t>代词：</a:t>
            </a:r>
            <a:endParaRPr lang="en-US" altLang="zh-CN" sz="3200" b="1" dirty="0"/>
          </a:p>
          <a:p>
            <a:r>
              <a:rPr lang="zh-CN" altLang="en-US" sz="3200" b="1" dirty="0"/>
              <a:t>④代词，代指前文所指的事物。</a:t>
            </a:r>
          </a:p>
          <a:p>
            <a:r>
              <a:rPr lang="zh-CN" altLang="en-US" sz="3200" b="1" dirty="0"/>
              <a:t>⑤指代人或事物的名称，相当于他、她、它、他们、他的、他们的。</a:t>
            </a:r>
          </a:p>
          <a:p>
            <a:r>
              <a:rPr lang="zh-CN" altLang="en-US" sz="3200" b="1" dirty="0"/>
              <a:t>⑥往，到：“吾欲～南海”</a:t>
            </a:r>
          </a:p>
        </p:txBody>
      </p:sp>
    </p:spTree>
    <p:extLst>
      <p:ext uri="{BB962C8B-B14F-4D97-AF65-F5344CB8AC3E}">
        <p14:creationId xmlns:p14="http://schemas.microsoft.com/office/powerpoint/2010/main" val="134089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27713"/>
            <a:ext cx="1219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400" y="-180473"/>
            <a:ext cx="5353076" cy="1195029"/>
            <a:chOff x="193779" y="40265"/>
            <a:chExt cx="5497334" cy="985348"/>
          </a:xfrm>
        </p:grpSpPr>
        <p:pic>
          <p:nvPicPr>
            <p:cNvPr id="615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45967" y="-2080424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3" name="TextBox 2"/>
            <p:cNvSpPr txBox="1">
              <a:spLocks noChangeArrowheads="1"/>
            </p:cNvSpPr>
            <p:nvPr/>
          </p:nvSpPr>
          <p:spPr bwMode="auto">
            <a:xfrm>
              <a:off x="531504" y="407323"/>
              <a:ext cx="3590823" cy="482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  </a:t>
              </a:r>
              <a:r>
                <a:rPr lang="zh-CN" altLang="en-US" sz="32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全文译文</a:t>
              </a:r>
              <a:endParaRPr lang="zh-CN" altLang="en-US" sz="4000" b="1" dirty="0">
                <a:solidFill>
                  <a:schemeClr val="bg1"/>
                </a:solidFill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9812" y="1997076"/>
            <a:ext cx="2865437" cy="2787650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223FC4F2-02E2-41B5-8300-D2278F7D1D65}"/>
              </a:ext>
            </a:extLst>
          </p:cNvPr>
          <p:cNvSpPr txBox="1"/>
          <p:nvPr/>
        </p:nvSpPr>
        <p:spPr>
          <a:xfrm>
            <a:off x="3765176" y="1192343"/>
            <a:ext cx="7915836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3200" dirty="0"/>
              <a:t>山不在于高，有仙人就会有名气。水不在于深，有了龙就显得神异。这是简陋的屋舍，只因我的品德好就感觉不到简陋了。</a:t>
            </a:r>
            <a:r>
              <a:rPr lang="zh-CN" altLang="en-US" sz="3200" dirty="0">
                <a:solidFill>
                  <a:srgbClr val="FF0000"/>
                </a:solidFill>
              </a:rPr>
              <a:t>苔痕蔓延到台阶上，使台阶都绿了；草色映入竹帘，使室内染上青色。谈笑的都是博学之人，来往的没有知识浅薄之人（平民）。</a:t>
            </a:r>
            <a:r>
              <a:rPr lang="zh-CN" altLang="en-US" sz="3200" dirty="0"/>
              <a:t>可以弹奏朴素的古琴，阅读佛经。</a:t>
            </a:r>
            <a:r>
              <a:rPr lang="zh-CN" altLang="en-US" sz="3200" dirty="0">
                <a:solidFill>
                  <a:srgbClr val="FF0000"/>
                </a:solidFill>
              </a:rPr>
              <a:t>没有世俗的乐曲扰乱心境，没有官府的公文劳神伤神。</a:t>
            </a:r>
            <a:r>
              <a:rPr lang="zh-CN" altLang="en-US" sz="3200" dirty="0"/>
              <a:t>南阳有诸葛亮的草庐，西蜀有扬子云的亭子。孔子说：有什么简陋的呢？</a:t>
            </a:r>
          </a:p>
        </p:txBody>
      </p:sp>
    </p:spTree>
    <p:extLst>
      <p:ext uri="{BB962C8B-B14F-4D97-AF65-F5344CB8AC3E}">
        <p14:creationId xmlns:p14="http://schemas.microsoft.com/office/powerpoint/2010/main" val="143898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1F1D7E71-20C1-4139-B422-AD8B75EB54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39" y="1146069"/>
            <a:ext cx="8616942" cy="6110868"/>
          </a:xfrm>
          <a:prstGeom prst="rect">
            <a:avLst/>
          </a:prstGeom>
        </p:spPr>
      </p:pic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399" y="-312820"/>
            <a:ext cx="4912896" cy="1524188"/>
            <a:chOff x="193779" y="40265"/>
            <a:chExt cx="5527167" cy="1028426"/>
          </a:xfrm>
        </p:grpSpPr>
        <p:pic>
          <p:nvPicPr>
            <p:cNvPr id="1332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3" name="TextBox 2"/>
            <p:cNvSpPr txBox="1">
              <a:spLocks noChangeArrowheads="1"/>
            </p:cNvSpPr>
            <p:nvPr/>
          </p:nvSpPr>
          <p:spPr bwMode="auto">
            <a:xfrm>
              <a:off x="1179127" y="505461"/>
              <a:ext cx="3125934" cy="519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描写内容</a:t>
              </a:r>
            </a:p>
          </p:txBody>
        </p:sp>
      </p:grpSp>
      <p:pic>
        <p:nvPicPr>
          <p:cNvPr id="27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04366">
            <a:off x="847688" y="1608128"/>
            <a:ext cx="1008062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42575" y="40255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21035">
            <a:off x="911271" y="5126845"/>
            <a:ext cx="965200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06840" y="28719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91E3CB3-C492-45F9-8E5E-29A2D7DB46B9}"/>
              </a:ext>
            </a:extLst>
          </p:cNvPr>
          <p:cNvSpPr txBox="1"/>
          <p:nvPr/>
        </p:nvSpPr>
        <p:spPr>
          <a:xfrm>
            <a:off x="4404024" y="194717"/>
            <a:ext cx="71508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如果现在让你画出刘禹锡笔下的陋室，你会画什么内容</a:t>
            </a:r>
            <a:r>
              <a:rPr lang="zh-CN" altLang="en-US" sz="3200" dirty="0"/>
              <a:t>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399" y="-312820"/>
            <a:ext cx="4912896" cy="1524188"/>
            <a:chOff x="193779" y="40265"/>
            <a:chExt cx="5527167" cy="1028426"/>
          </a:xfrm>
        </p:grpSpPr>
        <p:pic>
          <p:nvPicPr>
            <p:cNvPr id="1332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3" name="TextBox 2"/>
            <p:cNvSpPr txBox="1">
              <a:spLocks noChangeArrowheads="1"/>
            </p:cNvSpPr>
            <p:nvPr/>
          </p:nvSpPr>
          <p:spPr bwMode="auto">
            <a:xfrm>
              <a:off x="1179127" y="505461"/>
              <a:ext cx="3125934" cy="519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描写内容</a:t>
              </a:r>
            </a:p>
          </p:txBody>
        </p:sp>
      </p:grpSp>
      <p:pic>
        <p:nvPicPr>
          <p:cNvPr id="28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42575" y="40255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21035">
            <a:off x="911271" y="5126845"/>
            <a:ext cx="965200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06840" y="28719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91E3CB3-C492-45F9-8E5E-29A2D7DB46B9}"/>
              </a:ext>
            </a:extLst>
          </p:cNvPr>
          <p:cNvSpPr txBox="1"/>
          <p:nvPr/>
        </p:nvSpPr>
        <p:spPr>
          <a:xfrm>
            <a:off x="4012948" y="545904"/>
            <a:ext cx="71508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/>
              <a:t>如果现在让你画出刘禹锡笔下的陋室，你会画什么内容</a:t>
            </a:r>
            <a:r>
              <a:rPr lang="zh-CN" altLang="en-US" sz="3200" dirty="0"/>
              <a:t>？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28225758-7FF7-47D5-8A00-AB5CAEAF4DEF}"/>
              </a:ext>
            </a:extLst>
          </p:cNvPr>
          <p:cNvSpPr/>
          <p:nvPr/>
        </p:nvSpPr>
        <p:spPr>
          <a:xfrm>
            <a:off x="2396954" y="3092286"/>
            <a:ext cx="80313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/>
              <a:t>居室环境：幽美清雅</a:t>
            </a:r>
            <a:endParaRPr lang="en-US" altLang="zh-CN" sz="3600" dirty="0"/>
          </a:p>
          <a:p>
            <a:r>
              <a:rPr lang="zh-CN" altLang="en-US" sz="3600" dirty="0"/>
              <a:t>来往客人：学问渊博</a:t>
            </a:r>
            <a:endParaRPr lang="en-US" altLang="zh-CN" sz="3600" dirty="0"/>
          </a:p>
          <a:p>
            <a:r>
              <a:rPr lang="zh-CN" altLang="en-US" sz="3600" dirty="0"/>
              <a:t>日常生活：恬然自适、高雅脱俗</a:t>
            </a:r>
          </a:p>
        </p:txBody>
      </p:sp>
    </p:spTree>
    <p:extLst>
      <p:ext uri="{BB962C8B-B14F-4D97-AF65-F5344CB8AC3E}">
        <p14:creationId xmlns:p14="http://schemas.microsoft.com/office/powerpoint/2010/main" val="677254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52399" y="-312820"/>
            <a:ext cx="4912896" cy="1524188"/>
            <a:chOff x="193779" y="40265"/>
            <a:chExt cx="5527167" cy="1028426"/>
          </a:xfrm>
        </p:grpSpPr>
        <p:pic>
          <p:nvPicPr>
            <p:cNvPr id="13321" name="Picture 9" descr="F:\ppt素材\图标\我收集的图标\字体\3.pn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2" name="Picture 6" descr="F:\超棒ppt模板\中国风\中国风物件\maobi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3" name="TextBox 2"/>
            <p:cNvSpPr txBox="1">
              <a:spLocks noChangeArrowheads="1"/>
            </p:cNvSpPr>
            <p:nvPr/>
          </p:nvSpPr>
          <p:spPr bwMode="auto">
            <a:xfrm>
              <a:off x="1179127" y="505461"/>
              <a:ext cx="3125934" cy="519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修辞手法</a:t>
              </a:r>
            </a:p>
          </p:txBody>
        </p:sp>
      </p:grpSp>
      <p:pic>
        <p:nvPicPr>
          <p:cNvPr id="27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04366">
            <a:off x="847688" y="1608128"/>
            <a:ext cx="1008062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42575" y="40255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921035">
            <a:off x="911271" y="5126845"/>
            <a:ext cx="965200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矩形 29"/>
          <p:cNvSpPr>
            <a:spLocks noChangeArrowheads="1"/>
          </p:cNvSpPr>
          <p:nvPr/>
        </p:nvSpPr>
        <p:spPr bwMode="auto">
          <a:xfrm>
            <a:off x="2247363" y="2670427"/>
            <a:ext cx="9382983" cy="2639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（</a:t>
            </a:r>
            <a:r>
              <a:rPr lang="en-US" altLang="zh-CN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）托物言志的写法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（</a:t>
            </a:r>
            <a:r>
              <a:rPr lang="en-US" altLang="zh-CN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）类比的手法</a:t>
            </a: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（</a:t>
            </a:r>
            <a:r>
              <a:rPr lang="en-US" altLang="zh-CN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r>
              <a:rPr lang="zh-CN" altLang="en-US" sz="4400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）用典 </a:t>
            </a:r>
            <a:endParaRPr lang="en-US" altLang="zh-CN" sz="44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2" name="Picture 2" descr="E:\PPT\PPT中国风元素\水墨具体图案\图片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866363">
            <a:off x="806840" y="2871949"/>
            <a:ext cx="962025" cy="88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91E3CB3-C492-45F9-8E5E-29A2D7DB46B9}"/>
              </a:ext>
            </a:extLst>
          </p:cNvPr>
          <p:cNvSpPr txBox="1"/>
          <p:nvPr/>
        </p:nvSpPr>
        <p:spPr>
          <a:xfrm>
            <a:off x="2137025" y="1757678"/>
            <a:ext cx="56199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这篇文章运用了哪些手法？</a:t>
            </a:r>
          </a:p>
        </p:txBody>
      </p:sp>
    </p:spTree>
    <p:extLst>
      <p:ext uri="{BB962C8B-B14F-4D97-AF65-F5344CB8AC3E}">
        <p14:creationId xmlns:p14="http://schemas.microsoft.com/office/powerpoint/2010/main" val="3568730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1028239" y="3646230"/>
            <a:ext cx="764005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通过对陋室的描写，表达了作者甘居陋室、</a:t>
            </a:r>
            <a:r>
              <a:rPr lang="zh-CN" altLang="en-US" sz="4000" dirty="0">
                <a:solidFill>
                  <a:srgbClr val="FF0000"/>
                </a:solidFill>
              </a:rPr>
              <a:t>安贫乐道</a:t>
            </a:r>
            <a:r>
              <a:rPr lang="zh-CN" altLang="en-US" sz="4000" dirty="0"/>
              <a:t>的思想感情，表现了作者</a:t>
            </a:r>
            <a:r>
              <a:rPr lang="zh-CN" altLang="en-US" sz="4000" dirty="0">
                <a:solidFill>
                  <a:srgbClr val="FF0000"/>
                </a:solidFill>
              </a:rPr>
              <a:t>不慕富贵，不与世俗同流合污的高尚节操</a:t>
            </a:r>
            <a:r>
              <a:rPr lang="zh-CN" altLang="en-US" sz="4000" dirty="0"/>
              <a:t>。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570865B-34D5-4BDE-9523-185DE76B2453}"/>
              </a:ext>
            </a:extLst>
          </p:cNvPr>
          <p:cNvGrpSpPr>
            <a:grpSpLocks/>
          </p:cNvGrpSpPr>
          <p:nvPr/>
        </p:nvGrpSpPr>
        <p:grpSpPr bwMode="auto">
          <a:xfrm>
            <a:off x="152399" y="-312820"/>
            <a:ext cx="4912896" cy="1524188"/>
            <a:chOff x="193779" y="40265"/>
            <a:chExt cx="5527167" cy="1028426"/>
          </a:xfrm>
        </p:grpSpPr>
        <p:pic>
          <p:nvPicPr>
            <p:cNvPr id="9" name="Picture 9" descr="F:\ppt素材\图标\我收集的图标\字体\3.png">
              <a:extLst>
                <a:ext uri="{FF2B5EF4-FFF2-40B4-BE49-F238E27FC236}">
                  <a16:creationId xmlns:a16="http://schemas.microsoft.com/office/drawing/2014/main" id="{A99BDB94-C3BA-4B2C-93C0-3FA8CB47FA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2675800" y="-1976455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6" descr="F:\超棒ppt模板\中国风\中国风物件\maobi.png">
              <a:extLst>
                <a:ext uri="{FF2B5EF4-FFF2-40B4-BE49-F238E27FC236}">
                  <a16:creationId xmlns:a16="http://schemas.microsoft.com/office/drawing/2014/main" id="{C2E6AA3C-E704-41D7-98D3-65140EEB29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53288849-6072-47B7-8011-A42841217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79127" y="505461"/>
              <a:ext cx="3125934" cy="519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托物言志</a:t>
              </a:r>
            </a:p>
          </p:txBody>
        </p: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id="{21B98388-C5E6-4B4D-A97F-4D1515BFCE42}"/>
              </a:ext>
            </a:extLst>
          </p:cNvPr>
          <p:cNvSpPr/>
          <p:nvPr/>
        </p:nvSpPr>
        <p:spPr>
          <a:xfrm>
            <a:off x="479225" y="1369792"/>
            <a:ext cx="797543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/>
              <a:t>自己的感情寄托与某一具体的事物中，通过对</a:t>
            </a:r>
            <a:r>
              <a:rPr lang="zh-CN" altLang="en-US" sz="3600" dirty="0">
                <a:solidFill>
                  <a:srgbClr val="FF0000"/>
                </a:solidFill>
              </a:rPr>
              <a:t>事物的描写更好的表达自己的思想感情</a:t>
            </a:r>
            <a:r>
              <a:rPr lang="zh-CN" altLang="en-US" sz="36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4229776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664160" y="1370892"/>
            <a:ext cx="76400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类比的作用是借助类似的事物的特征刻画突出本体事物特征。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570865B-34D5-4BDE-9523-185DE76B2453}"/>
              </a:ext>
            </a:extLst>
          </p:cNvPr>
          <p:cNvGrpSpPr>
            <a:grpSpLocks/>
          </p:cNvGrpSpPr>
          <p:nvPr/>
        </p:nvGrpSpPr>
        <p:grpSpPr bwMode="auto">
          <a:xfrm>
            <a:off x="152399" y="-312820"/>
            <a:ext cx="5388130" cy="1571299"/>
            <a:chOff x="193779" y="40265"/>
            <a:chExt cx="6061821" cy="1060214"/>
          </a:xfrm>
        </p:grpSpPr>
        <p:pic>
          <p:nvPicPr>
            <p:cNvPr id="9" name="Picture 9" descr="F:\ppt素材\图标\我收集的图标\字体\3.png">
              <a:extLst>
                <a:ext uri="{FF2B5EF4-FFF2-40B4-BE49-F238E27FC236}">
                  <a16:creationId xmlns:a16="http://schemas.microsoft.com/office/drawing/2014/main" id="{A99BDB94-C3BA-4B2C-93C0-3FA8CB47FA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210454" y="-1944667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6" descr="F:\超棒ppt模板\中国风\中国风物件\maobi.png">
              <a:extLst>
                <a:ext uri="{FF2B5EF4-FFF2-40B4-BE49-F238E27FC236}">
                  <a16:creationId xmlns:a16="http://schemas.microsoft.com/office/drawing/2014/main" id="{C2E6AA3C-E704-41D7-98D3-65140EEB29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53288849-6072-47B7-8011-A42841217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79126" y="505461"/>
              <a:ext cx="4264256" cy="5191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类比</a:t>
              </a:r>
            </a:p>
          </p:txBody>
        </p:sp>
      </p:grpSp>
      <p:sp>
        <p:nvSpPr>
          <p:cNvPr id="3" name="矩形 2">
            <a:extLst>
              <a:ext uri="{FF2B5EF4-FFF2-40B4-BE49-F238E27FC236}">
                <a16:creationId xmlns:a16="http://schemas.microsoft.com/office/drawing/2014/main" id="{A3D1937C-2879-4C4A-A33F-C32ADF374BD3}"/>
              </a:ext>
            </a:extLst>
          </p:cNvPr>
          <p:cNvSpPr/>
          <p:nvPr/>
        </p:nvSpPr>
        <p:spPr>
          <a:xfrm>
            <a:off x="583913" y="3166788"/>
            <a:ext cx="8469331" cy="2320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3600" dirty="0"/>
              <a:t>文章开头运用“山”“水”</a:t>
            </a:r>
            <a:r>
              <a:rPr lang="zh-CN" altLang="en-US" sz="3600" dirty="0">
                <a:solidFill>
                  <a:srgbClr val="FF0000"/>
                </a:solidFill>
              </a:rPr>
              <a:t>类比</a:t>
            </a:r>
            <a:r>
              <a:rPr lang="zh-CN" altLang="en-US" sz="3600" dirty="0"/>
              <a:t>，</a:t>
            </a:r>
            <a:r>
              <a:rPr lang="zh-CN" altLang="en-US" sz="3600" dirty="0">
                <a:solidFill>
                  <a:srgbClr val="FF0000"/>
                </a:solidFill>
              </a:rPr>
              <a:t>引出陋室具有名和灵的性质</a:t>
            </a:r>
            <a:r>
              <a:rPr lang="zh-CN" altLang="en-US" sz="3600" dirty="0"/>
              <a:t>，点明主旨，暗示陋室不陋（以山水比陋室，以仙龙比德，以名灵比馨）。</a:t>
            </a:r>
          </a:p>
        </p:txBody>
      </p:sp>
    </p:spTree>
    <p:extLst>
      <p:ext uri="{BB962C8B-B14F-4D97-AF65-F5344CB8AC3E}">
        <p14:creationId xmlns:p14="http://schemas.microsoft.com/office/powerpoint/2010/main" val="445128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4213" y="1179513"/>
            <a:ext cx="3887787" cy="502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id="{2570865B-34D5-4BDE-9523-185DE76B2453}"/>
              </a:ext>
            </a:extLst>
          </p:cNvPr>
          <p:cNvGrpSpPr>
            <a:grpSpLocks/>
          </p:cNvGrpSpPr>
          <p:nvPr/>
        </p:nvGrpSpPr>
        <p:grpSpPr bwMode="auto">
          <a:xfrm>
            <a:off x="152398" y="-312820"/>
            <a:ext cx="6248401" cy="2090249"/>
            <a:chOff x="193779" y="40265"/>
            <a:chExt cx="6061821" cy="1060214"/>
          </a:xfrm>
        </p:grpSpPr>
        <p:pic>
          <p:nvPicPr>
            <p:cNvPr id="9" name="Picture 9" descr="F:\ppt素材\图标\我收集的图标\字体\3.png">
              <a:extLst>
                <a:ext uri="{FF2B5EF4-FFF2-40B4-BE49-F238E27FC236}">
                  <a16:creationId xmlns:a16="http://schemas.microsoft.com/office/drawing/2014/main" id="{A99BDB94-C3BA-4B2C-93C0-3FA8CB47FA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210454" y="-1944667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6" descr="F:\超棒ppt模板\中国风\中国风物件\maobi.png">
              <a:extLst>
                <a:ext uri="{FF2B5EF4-FFF2-40B4-BE49-F238E27FC236}">
                  <a16:creationId xmlns:a16="http://schemas.microsoft.com/office/drawing/2014/main" id="{C2E6AA3C-E704-41D7-98D3-65140EEB29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53288849-6072-47B7-8011-A42841217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70448" y="581308"/>
              <a:ext cx="5044895" cy="5191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用典、虚实结合</a:t>
              </a:r>
            </a:p>
          </p:txBody>
        </p: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7691E4E8-514C-4FCD-B796-8E52F95436F2}"/>
              </a:ext>
            </a:extLst>
          </p:cNvPr>
          <p:cNvSpPr txBox="1"/>
          <p:nvPr/>
        </p:nvSpPr>
        <p:spPr>
          <a:xfrm>
            <a:off x="0" y="3026370"/>
            <a:ext cx="83462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　子欲居九夷。或曰：“陋，如之何？”子曰：“君子居之，何陋之有？”</a:t>
            </a:r>
            <a:r>
              <a:rPr lang="en-US" altLang="zh-CN" sz="3600" dirty="0"/>
              <a:t>——《</a:t>
            </a:r>
            <a:r>
              <a:rPr lang="zh-CN" altLang="en-US" sz="3600" dirty="0"/>
              <a:t>论语</a:t>
            </a:r>
            <a:r>
              <a:rPr lang="en-US" altLang="zh-CN" sz="3600" dirty="0"/>
              <a:t>》</a:t>
            </a:r>
            <a:endParaRPr lang="zh-CN" altLang="en-US" sz="36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6C025B9-4F8B-4568-BF85-2B5CBA914868}"/>
              </a:ext>
            </a:extLst>
          </p:cNvPr>
          <p:cNvSpPr txBox="1"/>
          <p:nvPr/>
        </p:nvSpPr>
        <p:spPr>
          <a:xfrm>
            <a:off x="660236" y="4780696"/>
            <a:ext cx="73947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/>
              <a:t>暗含以君子自居之意；回应了“惟吾德馨”一句。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D6382EC-BE3E-4819-9FAF-B6AD1BC8CDC4}"/>
              </a:ext>
            </a:extLst>
          </p:cNvPr>
          <p:cNvSpPr/>
          <p:nvPr/>
        </p:nvSpPr>
        <p:spPr>
          <a:xfrm>
            <a:off x="398959" y="2128181"/>
            <a:ext cx="80329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dirty="0"/>
              <a:t>引用古籍中的故事，或词句，为用典。</a:t>
            </a:r>
          </a:p>
        </p:txBody>
      </p:sp>
    </p:spTree>
    <p:extLst>
      <p:ext uri="{BB962C8B-B14F-4D97-AF65-F5344CB8AC3E}">
        <p14:creationId xmlns:p14="http://schemas.microsoft.com/office/powerpoint/2010/main" val="285529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74773" y="1289953"/>
            <a:ext cx="11664829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</a:t>
            </a:r>
            <a:r>
              <a:rPr lang="zh-CN" altLang="en-US" sz="3200" dirty="0"/>
              <a:t>、本文主旨句</a:t>
            </a:r>
            <a:r>
              <a:rPr lang="zh-CN" altLang="en-US" sz="3200" u="sng" dirty="0"/>
              <a:t>：                     </a:t>
            </a:r>
            <a:r>
              <a:rPr lang="zh-CN" altLang="en-US" sz="3200" dirty="0"/>
              <a:t>。</a:t>
            </a:r>
            <a:endParaRPr lang="en-US" altLang="zh-CN" sz="3200" dirty="0"/>
          </a:p>
          <a:p>
            <a:r>
              <a:rPr lang="en-US" altLang="zh-CN" sz="3200" dirty="0"/>
              <a:t>2</a:t>
            </a:r>
            <a:r>
              <a:rPr lang="zh-CN" altLang="en-US" sz="3200" dirty="0"/>
              <a:t>、体现陋室环境清幽，突出景色之雅的句子</a:t>
            </a:r>
            <a:r>
              <a:rPr lang="zh-CN" altLang="en-US" sz="3200" u="sng" dirty="0"/>
              <a:t>              </a:t>
            </a:r>
            <a:r>
              <a:rPr lang="zh-CN" altLang="en-US" sz="3200" dirty="0"/>
              <a:t>。</a:t>
            </a:r>
            <a:endParaRPr lang="en-US" altLang="zh-CN" sz="3200" dirty="0"/>
          </a:p>
          <a:p>
            <a:r>
              <a:rPr lang="en-US" altLang="zh-CN" sz="3200" dirty="0"/>
              <a:t>3</a:t>
            </a:r>
            <a:r>
              <a:rPr lang="zh-CN" altLang="en-US" sz="3200" dirty="0"/>
              <a:t>体现作者交往之雅的句子（从日常交往方面写出“陋室不陋”的句子） </a:t>
            </a:r>
            <a:r>
              <a:rPr lang="zh-CN" altLang="en-US" sz="3200" u="sng" dirty="0"/>
              <a:t>：                    </a:t>
            </a:r>
          </a:p>
          <a:p>
            <a:r>
              <a:rPr lang="en-US" altLang="zh-CN" sz="3200" dirty="0"/>
              <a:t>4</a:t>
            </a:r>
            <a:r>
              <a:rPr lang="zh-CN" altLang="en-US" sz="3200" dirty="0"/>
              <a:t>体现作者活动情趣的句子：</a:t>
            </a:r>
            <a:r>
              <a:rPr lang="en-US" altLang="zh-CN" sz="3200" dirty="0"/>
              <a:t>A</a:t>
            </a:r>
            <a:r>
              <a:rPr lang="zh-CN" altLang="en-US" sz="3200" dirty="0"/>
              <a:t>正面写</a:t>
            </a:r>
            <a:r>
              <a:rPr lang="zh-CN" altLang="en-US" sz="3200" u="sng" dirty="0"/>
              <a:t>：       </a:t>
            </a:r>
            <a:r>
              <a:rPr lang="zh-CN" altLang="en-US" sz="3200" dirty="0"/>
              <a:t>。</a:t>
            </a:r>
            <a:r>
              <a:rPr lang="en-US" altLang="zh-CN" sz="3200" dirty="0"/>
              <a:t>B</a:t>
            </a:r>
            <a:r>
              <a:rPr lang="zh-CN" altLang="en-US" sz="3200" dirty="0"/>
              <a:t>反面写</a:t>
            </a:r>
            <a:r>
              <a:rPr lang="zh-CN" altLang="en-US" sz="3200" u="sng" dirty="0"/>
              <a:t>：         </a:t>
            </a:r>
            <a:r>
              <a:rPr lang="zh-CN" altLang="en-US" sz="3200" dirty="0"/>
              <a:t>。</a:t>
            </a:r>
          </a:p>
          <a:p>
            <a:r>
              <a:rPr lang="en-US" altLang="zh-CN" sz="3200" dirty="0"/>
              <a:t>5</a:t>
            </a:r>
            <a:r>
              <a:rPr lang="zh-CN" altLang="en-US" sz="3200" dirty="0"/>
              <a:t>作者以古代名贤自比的句子</a:t>
            </a:r>
            <a:r>
              <a:rPr lang="zh-CN" altLang="en-US" sz="3200" u="sng" dirty="0"/>
              <a:t>                  </a:t>
            </a:r>
            <a:r>
              <a:rPr lang="zh-CN" altLang="en-US" sz="3200" dirty="0"/>
              <a:t>。</a:t>
            </a:r>
          </a:p>
          <a:p>
            <a:endParaRPr lang="zh-CN" altLang="en-US" sz="4000" dirty="0"/>
          </a:p>
          <a:p>
            <a:r>
              <a:rPr lang="zh-CN" altLang="en-US" sz="4000" dirty="0"/>
              <a:t>　　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570865B-34D5-4BDE-9523-185DE76B2453}"/>
              </a:ext>
            </a:extLst>
          </p:cNvPr>
          <p:cNvGrpSpPr>
            <a:grpSpLocks/>
          </p:cNvGrpSpPr>
          <p:nvPr/>
        </p:nvGrpSpPr>
        <p:grpSpPr bwMode="auto">
          <a:xfrm>
            <a:off x="152398" y="-312820"/>
            <a:ext cx="6412050" cy="1942648"/>
            <a:chOff x="193779" y="40265"/>
            <a:chExt cx="6220584" cy="985348"/>
          </a:xfrm>
        </p:grpSpPr>
        <p:pic>
          <p:nvPicPr>
            <p:cNvPr id="9" name="Picture 9" descr="F:\ppt素材\图标\我收集的图标\字体\3.png">
              <a:extLst>
                <a:ext uri="{FF2B5EF4-FFF2-40B4-BE49-F238E27FC236}">
                  <a16:creationId xmlns:a16="http://schemas.microsoft.com/office/drawing/2014/main" id="{A99BDB94-C3BA-4B2C-93C0-3FA8CB47FA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170586" y="-2239999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6" descr="F:\超棒ppt模板\中国风\中国风物件\maobi.png">
              <a:extLst>
                <a:ext uri="{FF2B5EF4-FFF2-40B4-BE49-F238E27FC236}">
                  <a16:creationId xmlns:a16="http://schemas.microsoft.com/office/drawing/2014/main" id="{C2E6AA3C-E704-41D7-98D3-65140EEB29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53288849-6072-47B7-8011-A42841217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9468" y="329968"/>
              <a:ext cx="5044895" cy="390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理解性默写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82659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333676" y="1472574"/>
            <a:ext cx="1166482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1</a:t>
            </a:r>
            <a:r>
              <a:rPr lang="zh-CN" altLang="en-US" sz="3200" dirty="0"/>
              <a:t>、与时人莫小池中水，浅处无妨有卧龙。意义相同的句子是：</a:t>
            </a:r>
            <a:r>
              <a:rPr lang="zh-CN" altLang="en-US" sz="3200" u="sng" dirty="0"/>
              <a:t>“          ”</a:t>
            </a:r>
          </a:p>
          <a:p>
            <a:r>
              <a:rPr lang="en-US" altLang="zh-CN" sz="3200" dirty="0"/>
              <a:t>2</a:t>
            </a:r>
            <a:r>
              <a:rPr lang="zh-CN" altLang="en-US" sz="3200" dirty="0"/>
              <a:t>、文中运用了类比手法的句子是：。</a:t>
            </a:r>
          </a:p>
          <a:p>
            <a:r>
              <a:rPr lang="en-US" altLang="zh-CN" sz="3200" dirty="0"/>
              <a:t>3</a:t>
            </a:r>
            <a:r>
              <a:rPr lang="zh-CN" altLang="en-US" sz="3200" dirty="0"/>
              <a:t>、文中有两处运用了虚、实结合的的写法：第一处实写：。 虚写：。 第二处实写：。 虚写：。</a:t>
            </a:r>
          </a:p>
          <a:p>
            <a:endParaRPr lang="zh-CN" altLang="en-US" sz="4000" dirty="0"/>
          </a:p>
          <a:p>
            <a:r>
              <a:rPr lang="zh-CN" altLang="en-US" sz="4000" dirty="0"/>
              <a:t>　　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2570865B-34D5-4BDE-9523-185DE76B2453}"/>
              </a:ext>
            </a:extLst>
          </p:cNvPr>
          <p:cNvGrpSpPr>
            <a:grpSpLocks/>
          </p:cNvGrpSpPr>
          <p:nvPr/>
        </p:nvGrpSpPr>
        <p:grpSpPr bwMode="auto">
          <a:xfrm>
            <a:off x="193495" y="-220353"/>
            <a:ext cx="6412050" cy="1942648"/>
            <a:chOff x="193779" y="40265"/>
            <a:chExt cx="6220584" cy="985348"/>
          </a:xfrm>
        </p:grpSpPr>
        <p:pic>
          <p:nvPicPr>
            <p:cNvPr id="9" name="Picture 9" descr="F:\ppt素材\图标\我收集的图标\字体\3.png">
              <a:extLst>
                <a:ext uri="{FF2B5EF4-FFF2-40B4-BE49-F238E27FC236}">
                  <a16:creationId xmlns:a16="http://schemas.microsoft.com/office/drawing/2014/main" id="{A99BDB94-C3BA-4B2C-93C0-3FA8CB47FA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170586" y="-2239999"/>
              <a:ext cx="764882" cy="5325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6" descr="F:\超棒ppt模板\中国风\中国风物件\maobi.png">
              <a:extLst>
                <a:ext uri="{FF2B5EF4-FFF2-40B4-BE49-F238E27FC236}">
                  <a16:creationId xmlns:a16="http://schemas.microsoft.com/office/drawing/2014/main" id="{C2E6AA3C-E704-41D7-98D3-65140EEB29B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3779" y="40265"/>
              <a:ext cx="985348" cy="9853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53288849-6072-47B7-8011-A428412178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9468" y="329968"/>
              <a:ext cx="5044895" cy="390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4400" b="1" dirty="0">
                  <a:solidFill>
                    <a:schemeClr val="bg1"/>
                  </a:solidFill>
                  <a:latin typeface="楷体" panose="02010609060101010101" pitchFamily="49" charset="-122"/>
                  <a:ea typeface="楷体" panose="02010609060101010101" pitchFamily="49" charset="-122"/>
                </a:rPr>
                <a:t>理解性默写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5490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1225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5314</TotalTime>
  <Words>1777</Words>
  <Application>Microsoft Office PowerPoint</Application>
  <PresentationFormat>宽屏</PresentationFormat>
  <Paragraphs>123</Paragraphs>
  <Slides>22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8" baseType="lpstr">
      <vt:lpstr>微软雅黑</vt:lpstr>
      <vt:lpstr>Arial</vt:lpstr>
      <vt:lpstr>Calibri</vt:lpstr>
      <vt:lpstr>Calibri Light</vt:lpstr>
      <vt:lpstr>楷体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topppt.cn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锐旗设计；https://9ppt.taobao.com</dc:title>
  <dc:creator>锐旗设计;https://9ppt.taobao.com</dc:creator>
  <cp:keywords>锐旗设计；https:/9ppt.taobao.com</cp:keywords>
  <cp:lastModifiedBy>MENGRAN CUI</cp:lastModifiedBy>
  <cp:revision>111</cp:revision>
  <dcterms:created xsi:type="dcterms:W3CDTF">2015-06-22T12:09:29Z</dcterms:created>
  <dcterms:modified xsi:type="dcterms:W3CDTF">2021-05-21T10:37:27Z</dcterms:modified>
  <cp:category>锐旗设计；https://9ppt.taobao.com</cp:category>
</cp:coreProperties>
</file>