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66" r:id="rId5"/>
    <p:sldId id="267" r:id="rId6"/>
    <p:sldId id="265" r:id="rId7"/>
    <p:sldId id="262" r:id="rId8"/>
    <p:sldId id="263" r:id="rId9"/>
    <p:sldId id="259" r:id="rId10"/>
    <p:sldId id="260" r:id="rId11"/>
    <p:sldId id="261" r:id="rId12"/>
    <p:sldId id="268" r:id="rId13"/>
    <p:sldId id="269" r:id="rId14"/>
    <p:sldId id="270" r:id="rId15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12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879868"/>
            <a:ext cx="7772400" cy="1102519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1982387"/>
            <a:ext cx="6670366" cy="131445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65519-F48F-4C8B-8429-0A0FC9AF9364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2924-7D40-41C2-B3D6-9D60EF14DCE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65519-F48F-4C8B-8429-0A0FC9AF9364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2924-7D40-41C2-B3D6-9D60EF14DCE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193136"/>
            <a:ext cx="7772400" cy="1021556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07156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65519-F48F-4C8B-8429-0A0FC9AF9364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2924-7D40-41C2-B3D6-9D60EF14DCE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65519-F48F-4C8B-8429-0A0FC9AF9364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2924-7D40-41C2-B3D6-9D60EF14DCE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65519-F48F-4C8B-8429-0A0FC9AF9364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2924-7D40-41C2-B3D6-9D60EF14DCE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65519-F48F-4C8B-8429-0A0FC9AF9364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2924-7D40-41C2-B3D6-9D60EF14DCE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65519-F48F-4C8B-8429-0A0FC9AF9364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2924-7D40-41C2-B3D6-9D60EF14DCE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803660"/>
            <a:ext cx="5111750" cy="37873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4" y="803660"/>
            <a:ext cx="3008313" cy="257176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65519-F48F-4C8B-8429-0A0FC9AF9364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2924-7D40-41C2-B3D6-9D60EF14DCE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6" y="214296"/>
            <a:ext cx="8230993" cy="522470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482189"/>
            <a:ext cx="785818" cy="3429024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406005"/>
            <a:ext cx="6415094" cy="4094571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750081"/>
            <a:ext cx="914368" cy="316113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65519-F48F-4C8B-8429-0A0FC9AF9364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2924-7D40-41C2-B3D6-9D60EF14DCE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65519-F48F-4C8B-8429-0A0FC9AF9364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2924-7D40-41C2-B3D6-9D60EF14DCE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05980"/>
            <a:ext cx="1543032" cy="4388644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615130" cy="438864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65519-F48F-4C8B-8429-0A0FC9AF9364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92924-7D40-41C2-B3D6-9D60EF14DCE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3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10" y="3686358"/>
            <a:ext cx="2476191" cy="14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30713"/>
            <a:ext cx="4572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4815334"/>
            <a:ext cx="9144000" cy="32816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65519-F48F-4C8B-8429-0A0FC9AF9364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92924-7D40-41C2-B3D6-9D60EF14DCE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联系与发展</a:t>
            </a:r>
            <a:r>
              <a:rPr lang="zh-CN" altLang="en-US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常见</a:t>
            </a:r>
            <a:r>
              <a:rPr lang="zh-CN" altLang="en-US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主观题考点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8552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564818"/>
            <a:ext cx="8229600" cy="43831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000" b="1" dirty="0" smtClean="0"/>
              <a:t>      中</a:t>
            </a:r>
            <a:r>
              <a:rPr lang="zh-CN" altLang="en-US" sz="2000" b="1" dirty="0"/>
              <a:t>国是人类命运共同体理念的倡导者。党的十八大报告正式提出“倡导人类命运共同体意识”。</a:t>
            </a:r>
            <a:r>
              <a:rPr lang="en-US" altLang="zh-CN" sz="2000" b="1" dirty="0"/>
              <a:t>2017</a:t>
            </a:r>
            <a:r>
              <a:rPr lang="zh-CN" altLang="en-US" sz="2000" b="1" dirty="0"/>
              <a:t>年</a:t>
            </a:r>
            <a:r>
              <a:rPr lang="en-US" altLang="zh-CN" sz="2000" b="1" dirty="0"/>
              <a:t>1</a:t>
            </a:r>
            <a:r>
              <a:rPr lang="zh-CN" altLang="en-US" sz="2000" b="1" dirty="0"/>
              <a:t>月，习近平主席在联合国日内瓦总部发表题为</a:t>
            </a:r>
            <a:r>
              <a:rPr lang="en-US" altLang="zh-CN" sz="2000" b="1" dirty="0"/>
              <a:t>《</a:t>
            </a:r>
            <a:r>
              <a:rPr lang="zh-CN" altLang="en-US" sz="2000" b="1" dirty="0"/>
              <a:t>共同构建人类命运共同体</a:t>
            </a:r>
            <a:r>
              <a:rPr lang="en-US" altLang="zh-CN" sz="2000" b="1" dirty="0"/>
              <a:t>》</a:t>
            </a:r>
            <a:r>
              <a:rPr lang="zh-CN" altLang="en-US" sz="2000" b="1" dirty="0"/>
              <a:t>的主旨演讲，系统地阐述了人类命运共同体理念。</a:t>
            </a:r>
            <a:r>
              <a:rPr lang="en-US" altLang="zh-CN" sz="2000" b="1" dirty="0"/>
              <a:t>2017</a:t>
            </a:r>
            <a:r>
              <a:rPr lang="zh-CN" altLang="en-US" sz="2000" b="1" dirty="0"/>
              <a:t>年</a:t>
            </a:r>
            <a:r>
              <a:rPr lang="en-US" altLang="zh-CN" sz="2000" b="1" dirty="0"/>
              <a:t>2</a:t>
            </a:r>
            <a:r>
              <a:rPr lang="zh-CN" altLang="en-US" sz="2000" b="1" dirty="0"/>
              <a:t>月，“构建人类命运共同体”理念被写入联合国有关决议。</a:t>
            </a:r>
          </a:p>
          <a:p>
            <a:pPr marL="0" indent="0">
              <a:buNone/>
            </a:pPr>
            <a:r>
              <a:rPr lang="zh-CN" altLang="en-US" sz="2000" b="1" dirty="0" smtClean="0"/>
              <a:t>      中</a:t>
            </a:r>
            <a:r>
              <a:rPr lang="zh-CN" altLang="en-US" sz="2000" b="1" dirty="0"/>
              <a:t>国是构建人类命运共同体的先行者。在联合国维和行动中，中国派出维和人员最多，维和摊款出资位居前列。在应对气候变化上，中国率先批准</a:t>
            </a:r>
            <a:r>
              <a:rPr lang="en-US" altLang="zh-CN" sz="2000" b="1" dirty="0"/>
              <a:t>《</a:t>
            </a:r>
            <a:r>
              <a:rPr lang="zh-CN" altLang="en-US" sz="2000" b="1" dirty="0"/>
              <a:t>巴黎协定</a:t>
            </a:r>
            <a:r>
              <a:rPr lang="en-US" altLang="zh-CN" sz="2000" b="1" dirty="0"/>
              <a:t>》</a:t>
            </a:r>
            <a:r>
              <a:rPr lang="zh-CN" altLang="en-US" sz="2000" b="1" dirty="0"/>
              <a:t>。改革开放以来，中国经济增长对世界经济增长的贡献率年均在</a:t>
            </a:r>
            <a:r>
              <a:rPr lang="en-US" altLang="zh-CN" sz="2000" b="1" dirty="0"/>
              <a:t>30%</a:t>
            </a:r>
            <a:r>
              <a:rPr lang="zh-CN" altLang="en-US" sz="2000" b="1" dirty="0"/>
              <a:t>以上，中国对全球减贫的贡献率超过</a:t>
            </a:r>
            <a:r>
              <a:rPr lang="en-US" altLang="zh-CN" sz="2000" b="1" dirty="0"/>
              <a:t>70%</a:t>
            </a:r>
            <a:r>
              <a:rPr lang="zh-CN" altLang="en-US" sz="2000" b="1" dirty="0"/>
              <a:t>。中国积极推进国际合作。“一带一路”倡议提出以来，已经有</a:t>
            </a:r>
            <a:r>
              <a:rPr lang="en-US" altLang="zh-CN" sz="2000" b="1" dirty="0"/>
              <a:t>100</a:t>
            </a:r>
            <a:r>
              <a:rPr lang="zh-CN" altLang="en-US" sz="2000" b="1" dirty="0"/>
              <a:t>多个国家和国际组织积极响应支持，</a:t>
            </a:r>
            <a:r>
              <a:rPr lang="en-US" altLang="zh-CN" sz="2000" b="1" dirty="0"/>
              <a:t>68</a:t>
            </a:r>
            <a:r>
              <a:rPr lang="zh-CN" altLang="en-US" sz="2000" b="1" dirty="0"/>
              <a:t>个国家和国际组织同中国签署合作协议。</a:t>
            </a:r>
          </a:p>
          <a:p>
            <a:pPr marL="0" indent="0">
              <a:buNone/>
            </a:pPr>
            <a:r>
              <a:rPr lang="zh-CN" altLang="en-US" sz="20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）构建人类命运共同体需要世界各国共商共建共享，运用整体与部分的知识并结合材料加以阐述。（</a:t>
            </a:r>
            <a:r>
              <a:rPr lang="en-US" altLang="zh-CN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分）</a:t>
            </a:r>
          </a:p>
          <a:p>
            <a:pPr marL="0" indent="0">
              <a:buNone/>
            </a:pPr>
            <a:endParaRPr lang="zh-CN" altLang="en-US" sz="2000" b="1" dirty="0"/>
          </a:p>
        </p:txBody>
      </p:sp>
      <p:sp>
        <p:nvSpPr>
          <p:cNvPr id="4" name="矩形 3"/>
          <p:cNvSpPr/>
          <p:nvPr/>
        </p:nvSpPr>
        <p:spPr>
          <a:xfrm>
            <a:off x="323528" y="195486"/>
            <a:ext cx="4160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2017</a:t>
            </a:r>
            <a:r>
              <a:rPr lang="zh-CN" altLang="en-US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年高考文综政治（全国卷</a:t>
            </a:r>
            <a:r>
              <a:rPr lang="en-US" altLang="zh-CN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Ⅲ</a:t>
            </a:r>
            <a:r>
              <a:rPr lang="zh-CN" altLang="en-US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）试题</a:t>
            </a:r>
          </a:p>
        </p:txBody>
      </p:sp>
    </p:spTree>
    <p:extLst>
      <p:ext uri="{BB962C8B-B14F-4D97-AF65-F5344CB8AC3E}">
        <p14:creationId xmlns:p14="http://schemas.microsoft.com/office/powerpoint/2010/main" val="180491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411510"/>
            <a:ext cx="8229600" cy="43924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整体在事物的发展过程中居于主导地位，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构建人类命运共同体，明确了人类发展方向，契合了世界各国对于发展的共同诉求</a:t>
            </a:r>
            <a:r>
              <a:rPr lang="zh-CN" altLang="en-US" b="1" dirty="0" smtClean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b="1" dirty="0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部分</a:t>
            </a:r>
            <a:r>
              <a:rPr lang="zh-CN" altLang="en-US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影响整体，关键部分的功能及其变化甚至对整体的功能起决定作用。</a:t>
            </a:r>
            <a:r>
              <a:rPr lang="zh-CN" altLang="en-US" b="1" dirty="0">
                <a:latin typeface="仿宋" panose="02010609060101010101" pitchFamily="49" charset="-122"/>
                <a:ea typeface="仿宋" panose="02010609060101010101" pitchFamily="49" charset="-122"/>
              </a:rPr>
              <a:t>中国倡导和推动构建人类命运共同体，各国积极响应，共同参与，加强双边、多边合作，实现共赢共享。</a:t>
            </a:r>
          </a:p>
        </p:txBody>
      </p:sp>
    </p:spTree>
    <p:extLst>
      <p:ext uri="{BB962C8B-B14F-4D97-AF65-F5344CB8AC3E}">
        <p14:creationId xmlns:p14="http://schemas.microsoft.com/office/powerpoint/2010/main" val="194296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11510"/>
            <a:ext cx="8229600" cy="4183113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en-US" altLang="zh-CN" dirty="0" smtClean="0"/>
              <a:t>4</a:t>
            </a:r>
            <a:r>
              <a:rPr lang="zh-CN" altLang="en-US" dirty="0" smtClean="0"/>
              <a:t>、</a:t>
            </a:r>
            <a:r>
              <a:rPr lang="zh-CN" altLang="zh-CN" dirty="0" smtClean="0"/>
              <a:t>整体</a:t>
            </a:r>
            <a:r>
              <a:rPr lang="zh-CN" altLang="zh-CN" dirty="0"/>
              <a:t>与部分的联系，</a:t>
            </a:r>
          </a:p>
          <a:p>
            <a:pPr marL="0" indent="0">
              <a:buNone/>
            </a:pPr>
            <a:r>
              <a:rPr lang="en-US" altLang="zh-CN" dirty="0" smtClean="0"/>
              <a:t>     </a:t>
            </a:r>
            <a:r>
              <a:rPr lang="zh-CN" altLang="zh-CN" dirty="0" smtClean="0">
                <a:solidFill>
                  <a:srgbClr val="FF0000"/>
                </a:solidFill>
              </a:rPr>
              <a:t>整体</a:t>
            </a:r>
            <a:r>
              <a:rPr lang="zh-CN" altLang="zh-CN" dirty="0">
                <a:solidFill>
                  <a:srgbClr val="FF0000"/>
                </a:solidFill>
              </a:rPr>
              <a:t>居于主导地位，整体统率部分，具有部分所不具有的功能，整体功能、状态及其变化影响部分</a:t>
            </a:r>
          </a:p>
          <a:p>
            <a:pPr marL="0" indent="0">
              <a:buNone/>
            </a:pPr>
            <a:r>
              <a:rPr lang="en-US" altLang="zh-CN" dirty="0" smtClean="0"/>
              <a:t>       </a:t>
            </a:r>
            <a:r>
              <a:rPr lang="zh-CN" altLang="zh-CN" dirty="0" smtClean="0">
                <a:solidFill>
                  <a:srgbClr val="002060"/>
                </a:solidFill>
              </a:rPr>
              <a:t>要求</a:t>
            </a:r>
            <a:r>
              <a:rPr lang="zh-CN" altLang="zh-CN" dirty="0">
                <a:solidFill>
                  <a:srgbClr val="002060"/>
                </a:solidFill>
              </a:rPr>
              <a:t>我们树立全局观念，立足整体，统筹全局，实现整体最优目标。</a:t>
            </a:r>
          </a:p>
          <a:p>
            <a:pPr marL="0" indent="0">
              <a:buNone/>
            </a:pPr>
            <a:r>
              <a:rPr lang="en-US" altLang="zh-CN" dirty="0" smtClean="0"/>
              <a:t>      </a:t>
            </a:r>
            <a:r>
              <a:rPr lang="zh-CN" altLang="zh-CN" dirty="0" smtClean="0">
                <a:solidFill>
                  <a:srgbClr val="FF0000"/>
                </a:solidFill>
              </a:rPr>
              <a:t>整体</a:t>
            </a:r>
            <a:r>
              <a:rPr lang="zh-CN" altLang="zh-CN" dirty="0">
                <a:solidFill>
                  <a:srgbClr val="FF0000"/>
                </a:solidFill>
              </a:rPr>
              <a:t>有部分构成，部分功能影响整体功能，关键部分功能甚至对整体功能起决定作用</a:t>
            </a:r>
          </a:p>
          <a:p>
            <a:pPr marL="0" indent="0">
              <a:buNone/>
            </a:pPr>
            <a:r>
              <a:rPr lang="en-US" altLang="zh-CN" dirty="0"/>
              <a:t>          </a:t>
            </a:r>
            <a:r>
              <a:rPr lang="zh-CN" altLang="zh-CN" dirty="0">
                <a:solidFill>
                  <a:srgbClr val="002060"/>
                </a:solidFill>
              </a:rPr>
              <a:t>要求我们必须重视部分的作用，搞好局部，用局部发展推动整体发展。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7085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11510"/>
            <a:ext cx="8229600" cy="45365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dirty="0"/>
              <a:t>5</a:t>
            </a:r>
            <a:r>
              <a:rPr lang="zh-CN" altLang="zh-CN" dirty="0"/>
              <a:t>、系统优化的方法</a:t>
            </a:r>
          </a:p>
          <a:p>
            <a:pPr marL="0" indent="0">
              <a:buNone/>
            </a:pPr>
            <a:r>
              <a:rPr lang="zh-CN" altLang="zh-CN" dirty="0"/>
              <a:t>（</a:t>
            </a:r>
            <a:r>
              <a:rPr lang="en-US" altLang="zh-CN" dirty="0"/>
              <a:t>1</a:t>
            </a:r>
            <a:r>
              <a:rPr lang="zh-CN" altLang="zh-CN" dirty="0" smtClean="0"/>
              <a:t>）</a:t>
            </a:r>
            <a:r>
              <a:rPr lang="zh-CN" altLang="en-US" dirty="0" smtClean="0"/>
              <a:t>整体和部分的关系在一定意义上讲就是系统和要素的关系。</a:t>
            </a:r>
            <a:r>
              <a:rPr lang="zh-CN" altLang="zh-CN" dirty="0" smtClean="0"/>
              <a:t>系统</a:t>
            </a:r>
            <a:r>
              <a:rPr lang="zh-CN" altLang="zh-CN" dirty="0"/>
              <a:t>的基本特征：整体性、有序性、内部结构的优化趋向。</a:t>
            </a:r>
          </a:p>
          <a:p>
            <a:pPr marL="0" indent="0">
              <a:buNone/>
            </a:pPr>
            <a:r>
              <a:rPr lang="zh-CN" altLang="zh-CN" dirty="0"/>
              <a:t>（</a:t>
            </a:r>
            <a:r>
              <a:rPr lang="en-US" altLang="zh-CN" dirty="0"/>
              <a:t>2</a:t>
            </a:r>
            <a:r>
              <a:rPr lang="zh-CN" altLang="zh-CN" dirty="0"/>
              <a:t>）掌握系统优化的方法，要着眼于事物的</a:t>
            </a:r>
            <a:r>
              <a:rPr lang="zh-CN" altLang="zh-CN" dirty="0">
                <a:solidFill>
                  <a:srgbClr val="FF0000"/>
                </a:solidFill>
              </a:rPr>
              <a:t>整体性</a:t>
            </a:r>
            <a:r>
              <a:rPr lang="zh-CN" altLang="zh-CN" dirty="0"/>
              <a:t>；遵循系统内部结构的</a:t>
            </a:r>
            <a:r>
              <a:rPr lang="zh-CN" altLang="zh-CN" dirty="0">
                <a:solidFill>
                  <a:srgbClr val="FF0000"/>
                </a:solidFill>
              </a:rPr>
              <a:t>有序性</a:t>
            </a:r>
            <a:r>
              <a:rPr lang="zh-CN" altLang="zh-CN" dirty="0"/>
              <a:t>；注意系统内部结构的</a:t>
            </a:r>
            <a:r>
              <a:rPr lang="zh-CN" altLang="zh-CN" dirty="0">
                <a:solidFill>
                  <a:srgbClr val="FF0000"/>
                </a:solidFill>
              </a:rPr>
              <a:t>优化趋向</a:t>
            </a:r>
            <a:r>
              <a:rPr lang="zh-CN" altLang="zh-CN" dirty="0"/>
              <a:t>。</a:t>
            </a:r>
          </a:p>
          <a:p>
            <a:pPr marL="0" indent="0">
              <a:buNone/>
            </a:pPr>
            <a:r>
              <a:rPr lang="zh-CN" altLang="zh-CN" dirty="0"/>
              <a:t>（</a:t>
            </a:r>
            <a:r>
              <a:rPr lang="en-US" altLang="zh-CN" dirty="0"/>
              <a:t>3</a:t>
            </a:r>
            <a:r>
              <a:rPr lang="zh-CN" altLang="zh-CN" dirty="0"/>
              <a:t>）系统优化的方法要求我们用综合的思维方式来认识事物。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4075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339502"/>
            <a:ext cx="8229600" cy="4608512"/>
          </a:xfrm>
        </p:spPr>
        <p:txBody>
          <a:bodyPr>
            <a:normAutofit fontScale="62500" lnSpcReduction="20000"/>
          </a:bodyPr>
          <a:lstStyle/>
          <a:p>
            <a:pPr marL="0" lvl="0" indent="0">
              <a:lnSpc>
                <a:spcPct val="120000"/>
              </a:lnSpc>
              <a:buNone/>
            </a:pPr>
            <a:r>
              <a:rPr lang="en-US" altLang="zh-CN" dirty="0" smtClean="0"/>
              <a:t>1</a:t>
            </a:r>
            <a:r>
              <a:rPr lang="zh-CN" altLang="en-US" dirty="0" smtClean="0"/>
              <a:t>、</a:t>
            </a:r>
            <a:r>
              <a:rPr lang="zh-CN" altLang="zh-CN" dirty="0" smtClean="0"/>
              <a:t>联系</a:t>
            </a:r>
            <a:r>
              <a:rPr lang="zh-CN" altLang="zh-CN" dirty="0"/>
              <a:t>的普遍性，世界是一个普遍联系的有机整体。</a:t>
            </a:r>
            <a:r>
              <a:rPr lang="zh-CN" altLang="zh-CN" dirty="0">
                <a:solidFill>
                  <a:srgbClr val="FF0000"/>
                </a:solidFill>
              </a:rPr>
              <a:t>要求我们用联系的观点看问题。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dirty="0"/>
              <a:t>2</a:t>
            </a:r>
            <a:r>
              <a:rPr lang="zh-CN" altLang="zh-CN" dirty="0"/>
              <a:t>、联系的客观性，联系是事物本身所固有的，不管是自在事物的联系，还是人为事物的联系，都不以人的意志为转移。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zh-CN" dirty="0">
                <a:solidFill>
                  <a:srgbClr val="FF0000"/>
                </a:solidFill>
              </a:rPr>
              <a:t>要求我们</a:t>
            </a:r>
            <a:r>
              <a:rPr lang="zh-CN" altLang="zh-CN" dirty="0" smtClean="0">
                <a:solidFill>
                  <a:srgbClr val="FF0000"/>
                </a:solidFill>
              </a:rPr>
              <a:t>：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       A</a:t>
            </a:r>
            <a:r>
              <a:rPr lang="zh-CN" altLang="zh-CN" dirty="0">
                <a:solidFill>
                  <a:srgbClr val="FF0000"/>
                </a:solidFill>
              </a:rPr>
              <a:t>、要从事务固有的联系中把握事务，切忌主观随意。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dirty="0" smtClean="0">
                <a:solidFill>
                  <a:srgbClr val="FF0000"/>
                </a:solidFill>
              </a:rPr>
              <a:t>        B</a:t>
            </a:r>
            <a:r>
              <a:rPr lang="zh-CN" altLang="zh-CN" dirty="0">
                <a:solidFill>
                  <a:srgbClr val="FF0000"/>
                </a:solidFill>
              </a:rPr>
              <a:t>、不主观臆造不存在的联系；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dirty="0" smtClean="0">
                <a:solidFill>
                  <a:srgbClr val="FF0000"/>
                </a:solidFill>
              </a:rPr>
              <a:t>        C</a:t>
            </a:r>
            <a:r>
              <a:rPr lang="zh-CN" altLang="zh-CN" dirty="0">
                <a:solidFill>
                  <a:srgbClr val="FF0000"/>
                </a:solidFill>
              </a:rPr>
              <a:t>、可以根据固有联系，改变事物的状态，建立新的联系。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dirty="0"/>
              <a:t>3</a:t>
            </a:r>
            <a:r>
              <a:rPr lang="zh-CN" altLang="zh-CN" dirty="0"/>
              <a:t>、联系的多样性，事物的联系是多种多样的，有直接联系和间接联系、内部联系和外部联系、必然联系和偶然联系、本质联系和非本质联系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dirty="0" smtClean="0">
                <a:solidFill>
                  <a:srgbClr val="FF0000"/>
                </a:solidFill>
              </a:rPr>
              <a:t>      </a:t>
            </a:r>
            <a:r>
              <a:rPr lang="zh-CN" altLang="zh-CN" dirty="0" smtClean="0">
                <a:solidFill>
                  <a:srgbClr val="FF0000"/>
                </a:solidFill>
              </a:rPr>
              <a:t>要求</a:t>
            </a:r>
            <a:r>
              <a:rPr lang="zh-CN" altLang="zh-CN" dirty="0">
                <a:solidFill>
                  <a:srgbClr val="FF0000"/>
                </a:solidFill>
              </a:rPr>
              <a:t>我们：注意分析和把握事物存在和发展的各种条件。一切以时间地点条件为转移</a:t>
            </a:r>
          </a:p>
          <a:p>
            <a:pPr marL="0" indent="0">
              <a:lnSpc>
                <a:spcPct val="120000"/>
              </a:lnSpc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0215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99542"/>
            <a:ext cx="8229600" cy="4320480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zh-CN" altLang="en-US" dirty="0"/>
              <a:t>小煤矿关闭后，马家村部分村民逐漸返贫，赌博、酒等不良现象死灰复燃。为改变面貌村两委带领村民以社会主义先进文化领重振乡村</a:t>
            </a:r>
            <a:r>
              <a:rPr lang="en-US" altLang="zh-CN" dirty="0"/>
              <a:t>:</a:t>
            </a:r>
            <a:r>
              <a:rPr lang="zh-CN" altLang="en-US" dirty="0"/>
              <a:t>通过社会主义核心价值观宣传教育、开晨年度“最美村民”“最美家庭”评选等，形成文明乡风</a:t>
            </a:r>
            <a:r>
              <a:rPr lang="en-US" altLang="zh-CN" dirty="0"/>
              <a:t>;</a:t>
            </a:r>
            <a:r>
              <a:rPr lang="zh-CN" altLang="en-US" dirty="0"/>
              <a:t>坚持绿色发展理念，聘请专家设计整体开发方案，配套利用</a:t>
            </a:r>
            <a:r>
              <a:rPr lang="en-US" altLang="zh-CN" dirty="0"/>
              <a:t>1</a:t>
            </a:r>
            <a:r>
              <a:rPr lang="zh-CN" altLang="en-US" dirty="0"/>
              <a:t>旧矿、老宅、果蔬田园等源，开发展示当地民俗民风的民宿、农家乐、特色小吃一条街等，形成观赏游乐、体验休闲旅游综合体。如今，马家村成了闻名遐迩的“生态民俗文化村”。游客多了，乡风美了，村民腰包鼓了，心里乐了。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结合材料</a:t>
            </a:r>
            <a:r>
              <a:rPr lang="zh-CN" altLang="en-US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，运用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整体和部分关系的有关知识，分析马家村坚持整体开发获得成功的原因。（</a:t>
            </a:r>
            <a:r>
              <a:rPr lang="en-US" altLang="zh-CN" dirty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分）</a:t>
            </a:r>
          </a:p>
          <a:p>
            <a:pPr marL="0" indent="0">
              <a:lnSpc>
                <a:spcPct val="140000"/>
              </a:lnSpc>
              <a:buNone/>
            </a:pP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23528" y="267494"/>
            <a:ext cx="3929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2018</a:t>
            </a:r>
            <a:r>
              <a:rPr lang="zh-CN" altLang="en-US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年高考选考政治试题（浙江卷）</a:t>
            </a:r>
            <a:endParaRPr lang="zh-CN" altLang="en-US" dirty="0">
              <a:solidFill>
                <a:srgbClr val="FF0000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87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555526"/>
            <a:ext cx="8229600" cy="424847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CN" altLang="en-US" dirty="0">
                <a:solidFill>
                  <a:srgbClr val="FF0000"/>
                </a:solidFill>
              </a:rPr>
              <a:t>整体是事物的全局，统率着部分，在事物发展过程中居于主导地位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en-US" dirty="0">
                <a:solidFill>
                  <a:srgbClr val="FF0000"/>
                </a:solidFill>
              </a:rPr>
              <a:t>部分是整体中的部分，应当服从和服务于整体</a:t>
            </a:r>
            <a:r>
              <a:rPr lang="zh-CN" altLang="en-US" dirty="0" smtClean="0">
                <a:solidFill>
                  <a:srgbClr val="FF0000"/>
                </a:solidFill>
              </a:rPr>
              <a:t>。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dirty="0" smtClean="0"/>
              <a:t>马</a:t>
            </a:r>
            <a:r>
              <a:rPr lang="zh-CN" altLang="en-US" dirty="0"/>
              <a:t>家村立足整体科学设计，统筹全局确定方案，统一开发全村多种资源，形成综合优势，取得了良好的经济社会效果，成功实现了乡村振兴。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8545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564818"/>
            <a:ext cx="8229600" cy="4455204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zh-CN" altLang="en-US" b="1" dirty="0"/>
              <a:t>随着中国特色社会主义进入新时代，国有企业的中流砥柱作用日益突出，国企改革也站到了新的历史节点上，翻开了新篇章。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b="1" dirty="0"/>
              <a:t> 材料二   联通集团混合所有制改革是首例中央国有企业层面的混改。混改后，联通集团对中国联通的持股比例从原来的</a:t>
            </a:r>
            <a:r>
              <a:rPr lang="en-US" altLang="zh-CN" b="1" dirty="0"/>
              <a:t>63</a:t>
            </a:r>
            <a:r>
              <a:rPr lang="zh-CN" altLang="en-US" b="1" dirty="0"/>
              <a:t>．</a:t>
            </a:r>
            <a:r>
              <a:rPr lang="en-US" altLang="zh-CN" b="1" dirty="0"/>
              <a:t>7%</a:t>
            </a:r>
            <a:r>
              <a:rPr lang="zh-CN" altLang="en-US" b="1" dirty="0"/>
              <a:t>降到</a:t>
            </a:r>
            <a:r>
              <a:rPr lang="en-US" altLang="zh-CN" b="1" dirty="0"/>
              <a:t>36</a:t>
            </a:r>
            <a:r>
              <a:rPr lang="zh-CN" altLang="en-US" b="1" dirty="0"/>
              <a:t>．</a:t>
            </a:r>
            <a:r>
              <a:rPr lang="en-US" altLang="zh-CN" b="1" dirty="0"/>
              <a:t>7%</a:t>
            </a:r>
            <a:r>
              <a:rPr lang="zh-CN" altLang="en-US" b="1" dirty="0"/>
              <a:t>，仍是大股东但不再处于绝对控股地位，腾讯、百度等民企成为新的战略投资者；新成立的董事会吸收民营企业代表参与企业经营决策，优化了经营管理机制；中国联通向</a:t>
            </a:r>
            <a:r>
              <a:rPr lang="en-US" altLang="zh-CN" b="1" dirty="0"/>
              <a:t>7000</a:t>
            </a:r>
            <a:r>
              <a:rPr lang="zh-CN" altLang="en-US" b="1" dirty="0"/>
              <a:t>余名核心员工授予占总股比</a:t>
            </a:r>
            <a:r>
              <a:rPr lang="en-US" altLang="zh-CN" b="1" dirty="0"/>
              <a:t>2</a:t>
            </a:r>
            <a:r>
              <a:rPr lang="zh-CN" altLang="en-US" b="1" dirty="0"/>
              <a:t>．</a:t>
            </a:r>
            <a:r>
              <a:rPr lang="en-US" altLang="zh-CN" b="1" dirty="0"/>
              <a:t>7%</a:t>
            </a:r>
            <a:r>
              <a:rPr lang="zh-CN" altLang="en-US" b="1" dirty="0"/>
              <a:t>的股票，调动了最核心要素的积极性；联通与新的战略投资者在云计算、物联网等领域开展战略合作，培育了创新发展新动能。国企民企以混改“联姻”，改出了国有资本、非公有资本融合发展的新优势。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b="1" dirty="0" smtClean="0"/>
              <a:t>（</a:t>
            </a:r>
            <a:r>
              <a:rPr lang="en-US" altLang="zh-CN" b="1" dirty="0"/>
              <a:t>3</a:t>
            </a:r>
            <a:r>
              <a:rPr lang="zh-CN" altLang="en-US" b="1" dirty="0"/>
              <a:t>）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“国企混合所有制改革作为新事物，其目标的实现需要一个过程，既不能急于求成，也不会一帆风顺。”用唯物辩证法发展观知识，说明这一观点的合理性。（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分）</a:t>
            </a:r>
          </a:p>
          <a:p>
            <a:pPr marL="0" indent="0">
              <a:lnSpc>
                <a:spcPct val="140000"/>
              </a:lnSpc>
              <a:buNone/>
            </a:pPr>
            <a:endParaRPr lang="zh-CN" altLang="en-US" b="1" dirty="0"/>
          </a:p>
        </p:txBody>
      </p:sp>
      <p:sp>
        <p:nvSpPr>
          <p:cNvPr id="4" name="矩形 3"/>
          <p:cNvSpPr/>
          <p:nvPr/>
        </p:nvSpPr>
        <p:spPr>
          <a:xfrm>
            <a:off x="323528" y="195486"/>
            <a:ext cx="43909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2018</a:t>
            </a:r>
            <a:r>
              <a:rPr lang="zh-CN" altLang="en-US" dirty="0">
                <a:solidFill>
                  <a:srgbClr val="FF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年高考文科综合政治试题（天津卷）</a:t>
            </a:r>
            <a:endParaRPr lang="zh-CN" altLang="en-US" dirty="0">
              <a:solidFill>
                <a:srgbClr val="FF0000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770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83518"/>
            <a:ext cx="8229600" cy="43204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CN" altLang="en-US" dirty="0"/>
              <a:t>①</a:t>
            </a:r>
            <a:r>
              <a:rPr lang="zh-CN" altLang="en-US" dirty="0">
                <a:solidFill>
                  <a:srgbClr val="FF0000"/>
                </a:solidFill>
              </a:rPr>
              <a:t>量变是质变的必要准备，质变是量交的必然结果。</a:t>
            </a:r>
            <a:r>
              <a:rPr lang="zh-CN" altLang="en-US" dirty="0"/>
              <a:t>国企混改要在稳步推进的基础上实现高质量发展，不能急于求成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dirty="0" smtClean="0"/>
              <a:t>②</a:t>
            </a:r>
            <a:r>
              <a:rPr lang="zh-CN" altLang="en-US" dirty="0">
                <a:solidFill>
                  <a:srgbClr val="FF0000"/>
                </a:solidFill>
              </a:rPr>
              <a:t>事物发展的前途是光明的，道路是曲折的。</a:t>
            </a:r>
            <a:r>
              <a:rPr lang="zh-CN" altLang="en-US" dirty="0"/>
              <a:t>国企混改是新事物，符合客观规律，具有强大的生命力，但也会面临不少困难和挑战，要经历一个曲折的发展过程，不会一帆风顺。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302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99542"/>
            <a:ext cx="8229600" cy="3895081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zh-CN" altLang="zh-CN" sz="2800" b="1" dirty="0"/>
              <a:t>发展的普遍性</a:t>
            </a:r>
            <a:r>
              <a:rPr lang="zh-CN" altLang="zh-CN" sz="2800" b="1" dirty="0" smtClean="0"/>
              <a:t>，要求</a:t>
            </a:r>
            <a:r>
              <a:rPr lang="zh-CN" altLang="zh-CN" sz="2800" b="1" dirty="0"/>
              <a:t>我们用发展的观点看问题。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zh-CN" altLang="zh-CN" sz="2800" b="1" dirty="0"/>
              <a:t>发展的实质是：新事物的产生和旧事物的灭亡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zh-CN" altLang="zh-CN" sz="2800" b="1" dirty="0"/>
              <a:t>发展的趋势：前进性和曲折性的统一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zh-CN" sz="2800" b="1" dirty="0" smtClean="0"/>
              <a:t>发展</a:t>
            </a:r>
            <a:r>
              <a:rPr lang="zh-CN" altLang="zh-CN" sz="2800" b="1" dirty="0"/>
              <a:t>的状态：量变和质变的统一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 dirty="0"/>
              <a:t>   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86465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699542"/>
            <a:ext cx="8352928" cy="339447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zh-CN" altLang="zh-CN" dirty="0"/>
              <a:t>发展的</a:t>
            </a:r>
            <a:r>
              <a:rPr lang="zh-CN" altLang="zh-CN" dirty="0">
                <a:solidFill>
                  <a:srgbClr val="FF0000"/>
                </a:solidFill>
              </a:rPr>
              <a:t>普遍性</a:t>
            </a:r>
            <a:r>
              <a:rPr lang="zh-CN" altLang="zh-CN" dirty="0"/>
              <a:t>，自然界、人类社会、人的思维都是发展的</a:t>
            </a:r>
            <a:r>
              <a:rPr lang="zh-CN" altLang="zh-CN" dirty="0" smtClean="0"/>
              <a:t>，要求</a:t>
            </a:r>
            <a:r>
              <a:rPr lang="zh-CN" altLang="zh-CN" dirty="0"/>
              <a:t>我们用发展的观点看问题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pPr marL="0" indent="0">
              <a:buNone/>
            </a:pPr>
            <a:endParaRPr lang="zh-CN" altLang="zh-CN" dirty="0"/>
          </a:p>
          <a:p>
            <a:pPr marL="0" lvl="0" indent="0">
              <a:buNone/>
            </a:pPr>
            <a:r>
              <a:rPr lang="zh-CN" altLang="zh-CN" dirty="0"/>
              <a:t>发展的</a:t>
            </a:r>
            <a:r>
              <a:rPr lang="zh-CN" altLang="zh-CN" dirty="0">
                <a:solidFill>
                  <a:srgbClr val="FF0000"/>
                </a:solidFill>
              </a:rPr>
              <a:t>实质</a:t>
            </a:r>
            <a:r>
              <a:rPr lang="zh-CN" altLang="zh-CN" dirty="0"/>
              <a:t>是：新事物的产生和旧事物的灭亡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0094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83518"/>
            <a:ext cx="8229600" cy="4392488"/>
          </a:xfrm>
        </p:spPr>
        <p:txBody>
          <a:bodyPr>
            <a:normAutofit/>
          </a:bodyPr>
          <a:lstStyle/>
          <a:p>
            <a:pPr marL="0" lvl="0" indent="0">
              <a:lnSpc>
                <a:spcPct val="120000"/>
              </a:lnSpc>
              <a:buNone/>
            </a:pPr>
            <a:r>
              <a:rPr lang="zh-CN" altLang="zh-CN" sz="2400" dirty="0" smtClean="0"/>
              <a:t>发展</a:t>
            </a:r>
            <a:r>
              <a:rPr lang="zh-CN" altLang="zh-CN" sz="2400" dirty="0"/>
              <a:t>的</a:t>
            </a:r>
            <a:r>
              <a:rPr lang="zh-CN" altLang="zh-CN" sz="2400" dirty="0">
                <a:solidFill>
                  <a:srgbClr val="FF0000"/>
                </a:solidFill>
              </a:rPr>
              <a:t>趋势</a:t>
            </a:r>
            <a:r>
              <a:rPr lang="zh-CN" altLang="zh-CN" sz="2400" dirty="0"/>
              <a:t>：前进性和曲折性的统一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2400" dirty="0" smtClean="0"/>
              <a:t>         </a:t>
            </a:r>
            <a:r>
              <a:rPr lang="zh-CN" altLang="zh-CN" sz="2400" dirty="0" smtClean="0"/>
              <a:t>前进</a:t>
            </a:r>
            <a:r>
              <a:rPr lang="zh-CN" altLang="zh-CN" sz="2400" dirty="0"/>
              <a:t>性（新事物符合历史发展的必然规律，反映社会进步的基本要求、符合人民群众的根本利益）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2400" dirty="0" smtClean="0"/>
              <a:t>         </a:t>
            </a:r>
            <a:r>
              <a:rPr lang="zh-CN" altLang="zh-CN" sz="2400" dirty="0" smtClean="0"/>
              <a:t>曲折</a:t>
            </a:r>
            <a:r>
              <a:rPr lang="zh-CN" altLang="zh-CN" sz="2400" dirty="0"/>
              <a:t>性（新事物的发展需要一个过程、旧事物开始时比较强大、人们对新事物的认识需要一个过程）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2400" dirty="0" smtClean="0"/>
              <a:t>         </a:t>
            </a:r>
            <a:r>
              <a:rPr lang="zh-CN" altLang="zh-CN" sz="2400" dirty="0" smtClean="0"/>
              <a:t>①</a:t>
            </a:r>
            <a:r>
              <a:rPr lang="zh-CN" altLang="zh-CN" sz="2400" dirty="0"/>
              <a:t>前途是光明的，要求我们对未来充满信心，支持和保护新事物的成长。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2400" dirty="0" smtClean="0"/>
              <a:t>         </a:t>
            </a:r>
            <a:r>
              <a:rPr lang="zh-CN" altLang="zh-CN" sz="2400" dirty="0" smtClean="0"/>
              <a:t>②</a:t>
            </a:r>
            <a:r>
              <a:rPr lang="zh-CN" altLang="zh-CN" sz="2400" dirty="0"/>
              <a:t>道路是曲折的，要求我们不断克服前进路上的困难，接受挫折与考验。</a:t>
            </a:r>
          </a:p>
          <a:p>
            <a:pPr marL="0" indent="0">
              <a:lnSpc>
                <a:spcPct val="120000"/>
              </a:lnSpc>
              <a:buNone/>
            </a:pP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80094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27534"/>
            <a:ext cx="8229600" cy="3967089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US" altLang="zh-CN" dirty="0" smtClean="0"/>
              <a:t>4</a:t>
            </a:r>
            <a:r>
              <a:rPr lang="zh-CN" altLang="zh-CN" dirty="0"/>
              <a:t>、发展的</a:t>
            </a:r>
            <a:r>
              <a:rPr lang="zh-CN" altLang="zh-CN" dirty="0">
                <a:solidFill>
                  <a:srgbClr val="FF0000"/>
                </a:solidFill>
              </a:rPr>
              <a:t>状态</a:t>
            </a:r>
            <a:r>
              <a:rPr lang="zh-CN" altLang="zh-CN" dirty="0"/>
              <a:t>：量变和质变的统一</a:t>
            </a:r>
          </a:p>
          <a:p>
            <a:pPr marL="0" indent="0">
              <a:buNone/>
            </a:pPr>
            <a:r>
              <a:rPr lang="en-US" altLang="zh-CN" dirty="0"/>
              <a:t>   </a:t>
            </a:r>
            <a:r>
              <a:rPr lang="en-US" altLang="zh-CN" dirty="0" smtClean="0"/>
              <a:t>    </a:t>
            </a:r>
            <a:r>
              <a:rPr lang="zh-CN" altLang="zh-CN" dirty="0" smtClean="0"/>
              <a:t>发展</a:t>
            </a:r>
            <a:r>
              <a:rPr lang="zh-CN" altLang="zh-CN" dirty="0"/>
              <a:t>总是从量变开始，量变是质变的必要准备。要求我们重视量的积累。</a:t>
            </a:r>
          </a:p>
          <a:p>
            <a:pPr marL="0" indent="0">
              <a:buNone/>
            </a:pPr>
            <a:r>
              <a:rPr lang="en-US" altLang="zh-CN" dirty="0" smtClean="0"/>
              <a:t>       </a:t>
            </a:r>
            <a:r>
              <a:rPr lang="zh-CN" altLang="zh-CN" dirty="0" smtClean="0"/>
              <a:t>质变</a:t>
            </a:r>
            <a:r>
              <a:rPr lang="zh-CN" altLang="zh-CN" dirty="0"/>
              <a:t>是量变的必然结果，要求我们果断抓住机遇，促成质变，实现事物的飞跃和发展。</a:t>
            </a:r>
          </a:p>
          <a:p>
            <a:pPr marL="0" indent="0">
              <a:buNone/>
            </a:pPr>
            <a:r>
              <a:rPr lang="en-US" altLang="zh-CN" dirty="0" smtClean="0"/>
              <a:t>      </a:t>
            </a:r>
            <a:r>
              <a:rPr lang="zh-CN" altLang="zh-CN" dirty="0" smtClean="0"/>
              <a:t>事物</a:t>
            </a:r>
            <a:r>
              <a:rPr lang="zh-CN" altLang="zh-CN" dirty="0"/>
              <a:t>的发展就是这样由量变到质变，又在新质的基础上开始新的量变，如此循环，不断前进。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0211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494</TotalTime>
  <Words>1323</Words>
  <Application>Microsoft Office PowerPoint</Application>
  <PresentationFormat>全屏显示(16:9)</PresentationFormat>
  <Paragraphs>52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龙腾四海</vt:lpstr>
      <vt:lpstr>联系与发展常见主观题考点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联系与发展常见主观题考点</dc:title>
  <dc:creator>ASUS</dc:creator>
  <cp:lastModifiedBy>ASUS</cp:lastModifiedBy>
  <cp:revision>7</cp:revision>
  <dcterms:created xsi:type="dcterms:W3CDTF">2019-12-12T02:37:24Z</dcterms:created>
  <dcterms:modified xsi:type="dcterms:W3CDTF">2019-12-13T02:32:36Z</dcterms:modified>
</cp:coreProperties>
</file>