
<file path=[Content_Types].xml><?xml version="1.0" encoding="utf-8"?>
<Types xmlns="http://schemas.openxmlformats.org/package/2006/content-types">
  <Default Extension="png" ContentType="image/png"/>
  <Default Extension="cgi" ContentType="image/gi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1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5" r:id="rId10"/>
    <p:sldId id="267" r:id="rId11"/>
    <p:sldId id="275" r:id="rId12"/>
    <p:sldId id="274" r:id="rId13"/>
    <p:sldId id="276" r:id="rId14"/>
    <p:sldId id="277" r:id="rId15"/>
    <p:sldId id="278" r:id="rId16"/>
    <p:sldId id="279" r:id="rId17"/>
    <p:sldId id="269" r:id="rId18"/>
    <p:sldId id="270" r:id="rId19"/>
    <p:sldId id="272" r:id="rId20"/>
    <p:sldId id="273" r:id="rId21"/>
    <p:sldId id="268" r:id="rId22"/>
    <p:sldId id="280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14" autoAdjust="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0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7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63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665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70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895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294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74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75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42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ECE97-7C9C-47AD-95C5-9E28AB2D40D3}" type="datetimeFigureOut">
              <a:rPr lang="zh-CN" altLang="en-US" smtClean="0"/>
              <a:t>2020/2/2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D255F-5E61-49BF-870A-5F500F827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57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cgi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cgi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cgi"/><Relationship Id="rId2" Type="http://schemas.openxmlformats.org/officeDocument/2006/relationships/image" Target="../media/image6.cgi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16676" y="1484896"/>
            <a:ext cx="6671256" cy="1159099"/>
          </a:xfrm>
        </p:spPr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269315" y="3292466"/>
            <a:ext cx="5368344" cy="1043188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认识有机化合物</a:t>
            </a:r>
            <a:endParaRPr lang="en-US" altLang="zh-CN" sz="2800" dirty="0" smtClean="0"/>
          </a:p>
          <a:p>
            <a:r>
              <a:rPr lang="en-US" altLang="zh-CN" sz="2800" dirty="0" smtClean="0"/>
              <a:t>1.4</a:t>
            </a:r>
            <a:r>
              <a:rPr lang="zh-CN" altLang="en-US" sz="2800" dirty="0" smtClean="0"/>
              <a:t>研究有机化合物的一般步骤和方法</a:t>
            </a:r>
            <a:endParaRPr lang="zh-CN" altLang="en-US" sz="28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2333709" y="4571396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435" y="1368987"/>
            <a:ext cx="3831565" cy="509359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362941" y="6273225"/>
            <a:ext cx="20829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微信群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557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224102"/>
            <a:ext cx="11217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参考文献</a:t>
            </a:r>
            <a:r>
              <a:rPr lang="en-US" altLang="zh-CN" dirty="0" smtClean="0"/>
              <a:t>:[1]</a:t>
            </a:r>
            <a:r>
              <a:rPr lang="zh-CN" altLang="en-US" dirty="0" smtClean="0"/>
              <a:t>张伟</a:t>
            </a:r>
            <a:r>
              <a:rPr lang="en-US" altLang="zh-CN" dirty="0" smtClean="0"/>
              <a:t>,</a:t>
            </a:r>
            <a:r>
              <a:rPr lang="zh-CN" altLang="en-US" dirty="0" smtClean="0"/>
              <a:t>余燕影</a:t>
            </a:r>
            <a:r>
              <a:rPr lang="en-US" altLang="zh-CN" dirty="0" smtClean="0"/>
              <a:t>,</a:t>
            </a:r>
            <a:r>
              <a:rPr lang="zh-CN" altLang="en-US" dirty="0" smtClean="0"/>
              <a:t>李强</a:t>
            </a:r>
            <a:r>
              <a:rPr lang="en-US" altLang="zh-CN" dirty="0" smtClean="0"/>
              <a:t>.</a:t>
            </a:r>
            <a:r>
              <a:rPr lang="zh-CN" altLang="en-US" dirty="0" smtClean="0"/>
              <a:t> 金边</a:t>
            </a:r>
            <a:r>
              <a:rPr lang="zh-CN" altLang="en-US" dirty="0"/>
              <a:t>瑞香提取物抗氧化及清除自由基活性</a:t>
            </a:r>
            <a:r>
              <a:rPr lang="zh-CN" altLang="en-US" dirty="0" smtClean="0"/>
              <a:t>研究</a:t>
            </a:r>
            <a:r>
              <a:rPr lang="en-US" altLang="zh-CN" dirty="0" smtClean="0"/>
              <a:t>[J].</a:t>
            </a:r>
            <a:r>
              <a:rPr lang="zh-CN" altLang="en-US" dirty="0" smtClean="0"/>
              <a:t>食品工业科技</a:t>
            </a:r>
            <a:r>
              <a:rPr lang="en-US" altLang="zh-CN" dirty="0" smtClean="0"/>
              <a:t>,2009,6,86-90.</a:t>
            </a:r>
          </a:p>
          <a:p>
            <a:r>
              <a:rPr lang="en-US" altLang="zh-CN" dirty="0" smtClean="0"/>
              <a:t>                   [2]</a:t>
            </a:r>
            <a:r>
              <a:rPr lang="zh-CN" altLang="en-US" dirty="0" smtClean="0"/>
              <a:t>彭婧</a:t>
            </a:r>
            <a:r>
              <a:rPr lang="en-US" altLang="zh-CN" dirty="0" smtClean="0"/>
              <a:t>,</a:t>
            </a:r>
            <a:r>
              <a:rPr lang="zh-CN" altLang="en-US" dirty="0" smtClean="0"/>
              <a:t>余燕影</a:t>
            </a:r>
            <a:r>
              <a:rPr lang="en-US" altLang="zh-CN" dirty="0" smtClean="0"/>
              <a:t>,</a:t>
            </a:r>
            <a:r>
              <a:rPr lang="zh-CN" altLang="en-US" dirty="0" smtClean="0"/>
              <a:t>熊雯</a:t>
            </a:r>
            <a:r>
              <a:rPr lang="en-US" altLang="zh-CN" dirty="0" smtClean="0"/>
              <a:t>,</a:t>
            </a:r>
            <a:r>
              <a:rPr lang="zh-CN" altLang="en-US" dirty="0" smtClean="0"/>
              <a:t>万春鹏</a:t>
            </a:r>
            <a:r>
              <a:rPr lang="en-US" altLang="zh-CN" dirty="0" smtClean="0"/>
              <a:t>,</a:t>
            </a:r>
            <a:r>
              <a:rPr lang="zh-CN" altLang="en-US" dirty="0" smtClean="0"/>
              <a:t>曹树稳</a:t>
            </a:r>
            <a:r>
              <a:rPr lang="en-US" altLang="zh-CN" dirty="0" smtClean="0"/>
              <a:t>.</a:t>
            </a:r>
            <a:r>
              <a:rPr lang="zh-CN" altLang="en-US" dirty="0" smtClean="0"/>
              <a:t>金边瑞香化学成分</a:t>
            </a:r>
            <a:r>
              <a:rPr lang="en-US" altLang="zh-CN" dirty="0" smtClean="0"/>
              <a:t>[J].</a:t>
            </a:r>
            <a:r>
              <a:rPr lang="zh-CN" altLang="en-US" dirty="0" smtClean="0"/>
              <a:t>中国中药杂志</a:t>
            </a:r>
            <a:r>
              <a:rPr lang="en-US" altLang="zh-CN" dirty="0" smtClean="0"/>
              <a:t>,2011,36(10):1316-1318.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2470057" y="22444"/>
            <a:ext cx="774020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从药用植物金边瑞香中提取抗癌活性成分瑞香素</a:t>
            </a:r>
            <a:endParaRPr lang="zh-CN" altLang="en-US" sz="2800" dirty="0"/>
          </a:p>
        </p:txBody>
      </p:sp>
      <p:grpSp>
        <p:nvGrpSpPr>
          <p:cNvPr id="38" name="组合 37"/>
          <p:cNvGrpSpPr/>
          <p:nvPr/>
        </p:nvGrpSpPr>
        <p:grpSpPr>
          <a:xfrm>
            <a:off x="257577" y="954449"/>
            <a:ext cx="11618901" cy="1707603"/>
            <a:chOff x="0" y="1392207"/>
            <a:chExt cx="11618901" cy="1707603"/>
          </a:xfrm>
        </p:grpSpPr>
        <p:sp>
          <p:nvSpPr>
            <p:cNvPr id="6" name="文本框 5"/>
            <p:cNvSpPr txBox="1"/>
            <p:nvPr/>
          </p:nvSpPr>
          <p:spPr>
            <a:xfrm>
              <a:off x="114298" y="1870504"/>
              <a:ext cx="123637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晒干、剪碎的金边瑞香</a:t>
              </a:r>
              <a:r>
                <a:rPr lang="en-US" altLang="zh-CN" sz="2000" dirty="0" smtClean="0"/>
                <a:t>3kg</a:t>
              </a:r>
              <a:endParaRPr lang="zh-CN" altLang="en-US" sz="2000" dirty="0"/>
            </a:p>
          </p:txBody>
        </p:sp>
        <p:cxnSp>
          <p:nvCxnSpPr>
            <p:cNvPr id="8" name="直接箭头连接符 7"/>
            <p:cNvCxnSpPr/>
            <p:nvPr/>
          </p:nvCxnSpPr>
          <p:spPr>
            <a:xfrm>
              <a:off x="0" y="2909053"/>
              <a:ext cx="1350671" cy="1957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>
            <a:xfrm>
              <a:off x="1388772" y="2687684"/>
              <a:ext cx="1266423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索氏提取</a:t>
              </a:r>
              <a:endParaRPr lang="zh-CN" altLang="en-US" sz="2000" dirty="0"/>
            </a:p>
          </p:txBody>
        </p:sp>
        <p:cxnSp>
          <p:nvCxnSpPr>
            <p:cNvPr id="13" name="直接箭头连接符 12"/>
            <p:cNvCxnSpPr/>
            <p:nvPr/>
          </p:nvCxnSpPr>
          <p:spPr>
            <a:xfrm>
              <a:off x="1973685" y="2168440"/>
              <a:ext cx="0" cy="50227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文本框 13"/>
            <p:cNvSpPr txBox="1"/>
            <p:nvPr/>
          </p:nvSpPr>
          <p:spPr>
            <a:xfrm>
              <a:off x="1915731" y="2181318"/>
              <a:ext cx="1236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70%</a:t>
              </a:r>
              <a:r>
                <a:rPr lang="zh-CN" altLang="en-US" sz="2000" dirty="0" smtClean="0"/>
                <a:t>乙醇</a:t>
              </a:r>
              <a:endParaRPr lang="zh-CN" altLang="en-US" sz="2000" dirty="0"/>
            </a:p>
          </p:txBody>
        </p:sp>
        <p:cxnSp>
          <p:nvCxnSpPr>
            <p:cNvPr id="15" name="直接箭头连接符 14"/>
            <p:cNvCxnSpPr/>
            <p:nvPr/>
          </p:nvCxnSpPr>
          <p:spPr>
            <a:xfrm>
              <a:off x="2726029" y="2973965"/>
              <a:ext cx="124925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869846" y="2573855"/>
              <a:ext cx="10925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提取液</a:t>
              </a:r>
              <a:endParaRPr lang="zh-CN" altLang="en-US" sz="2000" dirty="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066499" y="2652563"/>
              <a:ext cx="1221355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/>
                <a:t>减压</a:t>
              </a:r>
              <a:r>
                <a:rPr lang="zh-CN" altLang="en-US" sz="2000" dirty="0" smtClean="0"/>
                <a:t>浓缩</a:t>
              </a:r>
              <a:endParaRPr lang="zh-CN" altLang="en-US" sz="2000" dirty="0"/>
            </a:p>
          </p:txBody>
        </p:sp>
        <p:cxnSp>
          <p:nvCxnSpPr>
            <p:cNvPr id="18" name="直接箭头连接符 17"/>
            <p:cNvCxnSpPr/>
            <p:nvPr/>
          </p:nvCxnSpPr>
          <p:spPr>
            <a:xfrm>
              <a:off x="5287854" y="2961086"/>
              <a:ext cx="9745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5416654" y="2573855"/>
              <a:ext cx="7426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浸膏</a:t>
              </a:r>
              <a:endParaRPr lang="zh-CN" altLang="en-US" sz="2000" dirty="0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312812" y="2699700"/>
              <a:ext cx="1347972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萃取分液</a:t>
              </a:r>
              <a:endParaRPr lang="zh-CN" altLang="en-US" sz="2000" dirty="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471103" y="1405134"/>
              <a:ext cx="1558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①石油醚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②二氯甲烷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③乙酸乙酯</a:t>
              </a:r>
              <a:endParaRPr lang="en-US" altLang="zh-CN" sz="2000" dirty="0" smtClean="0"/>
            </a:p>
            <a:p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……</a:t>
              </a:r>
            </a:p>
          </p:txBody>
        </p:sp>
        <p:cxnSp>
          <p:nvCxnSpPr>
            <p:cNvPr id="22" name="直接箭头连接符 21"/>
            <p:cNvCxnSpPr/>
            <p:nvPr/>
          </p:nvCxnSpPr>
          <p:spPr>
            <a:xfrm>
              <a:off x="6478073" y="1738648"/>
              <a:ext cx="3223" cy="9610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 flipV="1">
              <a:off x="7660784" y="2928628"/>
              <a:ext cx="946069" cy="13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7660784" y="2528518"/>
              <a:ext cx="9460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提取物</a:t>
              </a:r>
              <a:endParaRPr lang="zh-CN" altLang="en-US" sz="2000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624555" y="2670716"/>
              <a:ext cx="1330269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层析</a:t>
              </a:r>
              <a:r>
                <a:rPr lang="en-US" altLang="zh-CN" sz="2000" dirty="0" smtClean="0"/>
                <a:t>/</a:t>
              </a:r>
              <a:r>
                <a:rPr lang="zh-CN" altLang="en-US" sz="2000" dirty="0" smtClean="0"/>
                <a:t>色谱</a:t>
              </a:r>
              <a:endParaRPr lang="zh-CN" altLang="en-US" sz="2000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834631" y="1392207"/>
              <a:ext cx="278427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①硅胶柱层析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②</a:t>
              </a:r>
              <a:r>
                <a:rPr lang="en-US" altLang="zh-CN" sz="2000" dirty="0" err="1" smtClean="0">
                  <a:latin typeface="宋体" panose="02010600030101010101" pitchFamily="2" charset="-122"/>
                  <a:ea typeface="宋体" panose="02010600030101010101" pitchFamily="2" charset="-122"/>
                </a:rPr>
                <a:t>Sephadex</a:t>
              </a:r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 LH-20</a:t>
              </a:r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层析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③</a:t>
              </a:r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HPLC</a:t>
              </a:r>
            </a:p>
          </p:txBody>
        </p:sp>
        <p:cxnSp>
          <p:nvCxnSpPr>
            <p:cNvPr id="27" name="直接箭头连接符 26"/>
            <p:cNvCxnSpPr/>
            <p:nvPr/>
          </p:nvCxnSpPr>
          <p:spPr>
            <a:xfrm flipH="1">
              <a:off x="8821753" y="1738648"/>
              <a:ext cx="12878" cy="8908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9919430" y="2870771"/>
              <a:ext cx="737308" cy="47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9952685" y="2429418"/>
              <a:ext cx="9659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成分</a:t>
              </a:r>
              <a:r>
                <a:rPr lang="en-US" altLang="zh-CN" sz="2000" dirty="0" smtClean="0"/>
                <a:t>9</a:t>
              </a:r>
              <a:endParaRPr lang="zh-CN" altLang="en-US" sz="2000" dirty="0"/>
            </a:p>
          </p:txBody>
        </p:sp>
      </p:grpSp>
      <p:pic>
        <p:nvPicPr>
          <p:cNvPr id="37" name="图片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44" y="2982715"/>
            <a:ext cx="1847850" cy="2962275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52721" y="36647"/>
            <a:ext cx="19692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分离、提纯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0707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6224102"/>
            <a:ext cx="11217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参考文献</a:t>
            </a:r>
            <a:r>
              <a:rPr lang="en-US" altLang="zh-CN" dirty="0" smtClean="0"/>
              <a:t>:[1]</a:t>
            </a:r>
            <a:r>
              <a:rPr lang="zh-CN" altLang="en-US" dirty="0" smtClean="0"/>
              <a:t>张伟</a:t>
            </a:r>
            <a:r>
              <a:rPr lang="en-US" altLang="zh-CN" dirty="0" smtClean="0"/>
              <a:t>,</a:t>
            </a:r>
            <a:r>
              <a:rPr lang="zh-CN" altLang="en-US" dirty="0" smtClean="0"/>
              <a:t>余燕影</a:t>
            </a:r>
            <a:r>
              <a:rPr lang="en-US" altLang="zh-CN" dirty="0" smtClean="0"/>
              <a:t>,</a:t>
            </a:r>
            <a:r>
              <a:rPr lang="zh-CN" altLang="en-US" dirty="0" smtClean="0"/>
              <a:t>李强</a:t>
            </a:r>
            <a:r>
              <a:rPr lang="en-US" altLang="zh-CN" dirty="0" smtClean="0"/>
              <a:t>.</a:t>
            </a:r>
            <a:r>
              <a:rPr lang="zh-CN" altLang="en-US" dirty="0" smtClean="0"/>
              <a:t> 金边</a:t>
            </a:r>
            <a:r>
              <a:rPr lang="zh-CN" altLang="en-US" dirty="0"/>
              <a:t>瑞香提取物抗氧化及清除自由基活性</a:t>
            </a:r>
            <a:r>
              <a:rPr lang="zh-CN" altLang="en-US" dirty="0" smtClean="0"/>
              <a:t>研究</a:t>
            </a:r>
            <a:r>
              <a:rPr lang="en-US" altLang="zh-CN" dirty="0" smtClean="0"/>
              <a:t>[J].</a:t>
            </a:r>
            <a:r>
              <a:rPr lang="zh-CN" altLang="en-US" dirty="0" smtClean="0"/>
              <a:t>食品工业科技</a:t>
            </a:r>
            <a:r>
              <a:rPr lang="en-US" altLang="zh-CN" dirty="0" smtClean="0"/>
              <a:t>,2009,6,86-90.</a:t>
            </a:r>
          </a:p>
          <a:p>
            <a:r>
              <a:rPr lang="en-US" altLang="zh-CN" dirty="0" smtClean="0"/>
              <a:t>                   [2]</a:t>
            </a:r>
            <a:r>
              <a:rPr lang="zh-CN" altLang="en-US" dirty="0" smtClean="0"/>
              <a:t>彭婧</a:t>
            </a:r>
            <a:r>
              <a:rPr lang="en-US" altLang="zh-CN" dirty="0" smtClean="0"/>
              <a:t>,</a:t>
            </a:r>
            <a:r>
              <a:rPr lang="zh-CN" altLang="en-US" dirty="0" smtClean="0"/>
              <a:t>余燕影</a:t>
            </a:r>
            <a:r>
              <a:rPr lang="en-US" altLang="zh-CN" dirty="0" smtClean="0"/>
              <a:t>,</a:t>
            </a:r>
            <a:r>
              <a:rPr lang="zh-CN" altLang="en-US" dirty="0" smtClean="0"/>
              <a:t>熊雯</a:t>
            </a:r>
            <a:r>
              <a:rPr lang="en-US" altLang="zh-CN" dirty="0" smtClean="0"/>
              <a:t>,</a:t>
            </a:r>
            <a:r>
              <a:rPr lang="zh-CN" altLang="en-US" dirty="0" smtClean="0"/>
              <a:t>万春鹏</a:t>
            </a:r>
            <a:r>
              <a:rPr lang="en-US" altLang="zh-CN" dirty="0" smtClean="0"/>
              <a:t>,</a:t>
            </a:r>
            <a:r>
              <a:rPr lang="zh-CN" altLang="en-US" dirty="0" smtClean="0"/>
              <a:t>曹树稳</a:t>
            </a:r>
            <a:r>
              <a:rPr lang="en-US" altLang="zh-CN" dirty="0" smtClean="0"/>
              <a:t>.</a:t>
            </a:r>
            <a:r>
              <a:rPr lang="zh-CN" altLang="en-US" dirty="0" smtClean="0"/>
              <a:t>金边瑞香化学成分</a:t>
            </a:r>
            <a:r>
              <a:rPr lang="en-US" altLang="zh-CN" dirty="0" smtClean="0"/>
              <a:t>[J].</a:t>
            </a:r>
            <a:r>
              <a:rPr lang="zh-CN" altLang="en-US" dirty="0" smtClean="0"/>
              <a:t>中国中药杂志</a:t>
            </a:r>
            <a:r>
              <a:rPr lang="en-US" altLang="zh-CN" dirty="0" smtClean="0"/>
              <a:t>,2011,36(10):1316-1318.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2470057" y="22444"/>
            <a:ext cx="774020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从药用植物金边瑞香中提取抗癌活性成分瑞香素</a:t>
            </a:r>
            <a:endParaRPr lang="zh-CN" altLang="en-US" sz="2800" dirty="0"/>
          </a:p>
        </p:txBody>
      </p:sp>
      <p:grpSp>
        <p:nvGrpSpPr>
          <p:cNvPr id="38" name="组合 37"/>
          <p:cNvGrpSpPr/>
          <p:nvPr/>
        </p:nvGrpSpPr>
        <p:grpSpPr>
          <a:xfrm>
            <a:off x="257577" y="954449"/>
            <a:ext cx="11618901" cy="1707603"/>
            <a:chOff x="0" y="1392207"/>
            <a:chExt cx="11618901" cy="1707603"/>
          </a:xfrm>
        </p:grpSpPr>
        <p:sp>
          <p:nvSpPr>
            <p:cNvPr id="6" name="文本框 5"/>
            <p:cNvSpPr txBox="1"/>
            <p:nvPr/>
          </p:nvSpPr>
          <p:spPr>
            <a:xfrm>
              <a:off x="114298" y="1870504"/>
              <a:ext cx="123637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晒干、剪碎的金边瑞香</a:t>
              </a:r>
              <a:r>
                <a:rPr lang="en-US" altLang="zh-CN" sz="2000" dirty="0" smtClean="0"/>
                <a:t>3kg</a:t>
              </a:r>
              <a:endParaRPr lang="zh-CN" altLang="en-US" sz="2000" dirty="0"/>
            </a:p>
          </p:txBody>
        </p:sp>
        <p:cxnSp>
          <p:nvCxnSpPr>
            <p:cNvPr id="8" name="直接箭头连接符 7"/>
            <p:cNvCxnSpPr/>
            <p:nvPr/>
          </p:nvCxnSpPr>
          <p:spPr>
            <a:xfrm>
              <a:off x="0" y="2909053"/>
              <a:ext cx="1350671" cy="1957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>
            <a:xfrm>
              <a:off x="1388772" y="2687684"/>
              <a:ext cx="1266423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索氏提取</a:t>
              </a:r>
              <a:endParaRPr lang="zh-CN" altLang="en-US" sz="2000" dirty="0"/>
            </a:p>
          </p:txBody>
        </p:sp>
        <p:cxnSp>
          <p:nvCxnSpPr>
            <p:cNvPr id="13" name="直接箭头连接符 12"/>
            <p:cNvCxnSpPr/>
            <p:nvPr/>
          </p:nvCxnSpPr>
          <p:spPr>
            <a:xfrm>
              <a:off x="1973685" y="2168440"/>
              <a:ext cx="0" cy="50227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文本框 13"/>
            <p:cNvSpPr txBox="1"/>
            <p:nvPr/>
          </p:nvSpPr>
          <p:spPr>
            <a:xfrm>
              <a:off x="1915731" y="2181318"/>
              <a:ext cx="1236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70%</a:t>
              </a:r>
              <a:r>
                <a:rPr lang="zh-CN" altLang="en-US" sz="2000" dirty="0" smtClean="0"/>
                <a:t>乙醇</a:t>
              </a:r>
              <a:endParaRPr lang="zh-CN" altLang="en-US" sz="2000" dirty="0"/>
            </a:p>
          </p:txBody>
        </p:sp>
        <p:cxnSp>
          <p:nvCxnSpPr>
            <p:cNvPr id="15" name="直接箭头连接符 14"/>
            <p:cNvCxnSpPr/>
            <p:nvPr/>
          </p:nvCxnSpPr>
          <p:spPr>
            <a:xfrm>
              <a:off x="2726029" y="2973965"/>
              <a:ext cx="124925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869846" y="2573855"/>
              <a:ext cx="10925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提取液</a:t>
              </a:r>
              <a:endParaRPr lang="zh-CN" altLang="en-US" sz="2000" dirty="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066499" y="2652563"/>
              <a:ext cx="1221355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/>
                <a:t>减压</a:t>
              </a:r>
              <a:r>
                <a:rPr lang="zh-CN" altLang="en-US" sz="2000" dirty="0" smtClean="0"/>
                <a:t>浓缩</a:t>
              </a:r>
              <a:endParaRPr lang="zh-CN" altLang="en-US" sz="2000" dirty="0"/>
            </a:p>
          </p:txBody>
        </p:sp>
        <p:cxnSp>
          <p:nvCxnSpPr>
            <p:cNvPr id="18" name="直接箭头连接符 17"/>
            <p:cNvCxnSpPr/>
            <p:nvPr/>
          </p:nvCxnSpPr>
          <p:spPr>
            <a:xfrm>
              <a:off x="5287854" y="2961086"/>
              <a:ext cx="9745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5416654" y="2573855"/>
              <a:ext cx="7426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浸膏</a:t>
              </a:r>
              <a:endParaRPr lang="zh-CN" altLang="en-US" sz="2000" dirty="0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312812" y="2699700"/>
              <a:ext cx="1347972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萃取分液</a:t>
              </a:r>
              <a:endParaRPr lang="zh-CN" altLang="en-US" sz="2000" dirty="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471103" y="1405134"/>
              <a:ext cx="15583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①石油醚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②二氯甲烷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③乙酸乙酯</a:t>
              </a:r>
              <a:endParaRPr lang="en-US" altLang="zh-CN" sz="2000" dirty="0" smtClean="0"/>
            </a:p>
            <a:p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……</a:t>
              </a:r>
            </a:p>
          </p:txBody>
        </p:sp>
        <p:cxnSp>
          <p:nvCxnSpPr>
            <p:cNvPr id="22" name="直接箭头连接符 21"/>
            <p:cNvCxnSpPr/>
            <p:nvPr/>
          </p:nvCxnSpPr>
          <p:spPr>
            <a:xfrm>
              <a:off x="6478073" y="1738648"/>
              <a:ext cx="3223" cy="9610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 flipV="1">
              <a:off x="7660784" y="2928628"/>
              <a:ext cx="946069" cy="13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7660784" y="2528518"/>
              <a:ext cx="9460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提取物</a:t>
              </a:r>
              <a:endParaRPr lang="zh-CN" altLang="en-US" sz="2000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624555" y="2670716"/>
              <a:ext cx="1330269" cy="4001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层析</a:t>
              </a:r>
              <a:r>
                <a:rPr lang="en-US" altLang="zh-CN" sz="2000" dirty="0" smtClean="0"/>
                <a:t>/</a:t>
              </a:r>
              <a:r>
                <a:rPr lang="zh-CN" altLang="en-US" sz="2000" dirty="0" smtClean="0"/>
                <a:t>色谱</a:t>
              </a:r>
              <a:endParaRPr lang="zh-CN" altLang="en-US" sz="2000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834631" y="1392207"/>
              <a:ext cx="278427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①硅胶柱层析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②</a:t>
              </a:r>
              <a:r>
                <a:rPr lang="en-US" altLang="zh-CN" sz="2000" dirty="0" err="1" smtClean="0">
                  <a:latin typeface="宋体" panose="02010600030101010101" pitchFamily="2" charset="-122"/>
                  <a:ea typeface="宋体" panose="02010600030101010101" pitchFamily="2" charset="-122"/>
                </a:rPr>
                <a:t>Sephadex</a:t>
              </a:r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 LH-20</a:t>
              </a:r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层析</a:t>
              </a:r>
              <a:endParaRPr lang="en-US" altLang="zh-CN" sz="20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③</a:t>
              </a:r>
              <a:r>
                <a:rPr lang="en-US" altLang="zh-CN" sz="20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HPLC</a:t>
              </a:r>
            </a:p>
          </p:txBody>
        </p:sp>
        <p:cxnSp>
          <p:nvCxnSpPr>
            <p:cNvPr id="27" name="直接箭头连接符 26"/>
            <p:cNvCxnSpPr/>
            <p:nvPr/>
          </p:nvCxnSpPr>
          <p:spPr>
            <a:xfrm flipH="1">
              <a:off x="8821753" y="1738648"/>
              <a:ext cx="12878" cy="8908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9919430" y="2870771"/>
              <a:ext cx="737308" cy="47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9952685" y="2429418"/>
              <a:ext cx="9659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成分</a:t>
              </a:r>
              <a:r>
                <a:rPr lang="en-US" altLang="zh-CN" sz="2000" dirty="0" smtClean="0"/>
                <a:t>9</a:t>
              </a:r>
              <a:endParaRPr lang="zh-CN" altLang="en-US" sz="2000" dirty="0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52721" y="36647"/>
            <a:ext cx="19692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分离、提纯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8986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1" y="36647"/>
            <a:ext cx="377230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元素定性分析确定实验式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283336" y="922488"/>
            <a:ext cx="112432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取</a:t>
            </a:r>
            <a:r>
              <a:rPr lang="en-US" altLang="zh-CN" sz="2800" dirty="0" smtClean="0"/>
              <a:t>1.78g</a:t>
            </a:r>
            <a:r>
              <a:rPr lang="zh-CN" altLang="en-US" sz="2800" dirty="0" smtClean="0"/>
              <a:t>成分</a:t>
            </a:r>
            <a:r>
              <a:rPr lang="en-US" altLang="zh-CN" sz="2800" dirty="0" smtClean="0"/>
              <a:t>9</a:t>
            </a:r>
            <a:r>
              <a:rPr lang="zh-CN" altLang="en-US" sz="2800" dirty="0" smtClean="0"/>
              <a:t>单体，完全燃烧后，将气体通过盛有无水氯化钙的球形干燥管，增重</a:t>
            </a:r>
            <a:r>
              <a:rPr lang="en-US" altLang="zh-CN" sz="2800" dirty="0" smtClean="0"/>
              <a:t>0.54g</a:t>
            </a:r>
            <a:r>
              <a:rPr lang="zh-CN" altLang="en-US" sz="2800" dirty="0" smtClean="0"/>
              <a:t>，再通过过量的饱和石灰水，析出白色沉淀，过滤、干燥，在干燥器中称得质量为</a:t>
            </a:r>
            <a:r>
              <a:rPr lang="en-US" altLang="zh-CN" sz="2800" dirty="0" smtClean="0"/>
              <a:t>3.96g</a:t>
            </a:r>
            <a:r>
              <a:rPr lang="zh-CN" altLang="en-US" sz="2800" dirty="0" smtClean="0"/>
              <a:t>。求成分</a:t>
            </a:r>
            <a:r>
              <a:rPr lang="en-US" altLang="zh-CN" sz="2800" dirty="0" smtClean="0"/>
              <a:t>9</a:t>
            </a:r>
            <a:r>
              <a:rPr lang="zh-CN" altLang="en-US" sz="2800" dirty="0" smtClean="0"/>
              <a:t>的最简式（实验式）？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3584"/>
            <a:ext cx="476250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9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0" y="36647"/>
            <a:ext cx="446025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测定相对分子质量确定分子式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283336" y="642553"/>
            <a:ext cx="11243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将成分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单体上</a:t>
            </a:r>
            <a:r>
              <a:rPr lang="en-US" altLang="zh-CN" sz="2400" dirty="0" smtClean="0"/>
              <a:t>MS</a:t>
            </a:r>
            <a:r>
              <a:rPr lang="zh-CN" altLang="en-US" sz="2400" dirty="0" smtClean="0"/>
              <a:t>（质谱），得到如下谱图，请解谱，得到该分子的相对分子质量。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412124" y="6494497"/>
            <a:ext cx="7552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参考文献：</a:t>
            </a:r>
            <a:r>
              <a:rPr lang="en-US" altLang="zh-CN" dirty="0" smtClean="0"/>
              <a:t>[JPN]  https</a:t>
            </a:r>
            <a:r>
              <a:rPr lang="en-US" altLang="zh-CN" dirty="0"/>
              <a:t>://sdbs.db.aist.go.jp/sdbs/cgi-bin/direct_frame_top.cgi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12" y="1248459"/>
            <a:ext cx="7760325" cy="522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5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1" y="36647"/>
            <a:ext cx="31283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波谱分析确定结构式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-6441" y="498312"/>
            <a:ext cx="12198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将成分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单体上</a:t>
            </a:r>
            <a:r>
              <a:rPr lang="en-US" altLang="zh-CN" sz="2400" dirty="0" smtClean="0">
                <a:solidFill>
                  <a:srgbClr val="FF0000"/>
                </a:solidFill>
              </a:rPr>
              <a:t>IR(</a:t>
            </a:r>
            <a:r>
              <a:rPr lang="zh-CN" altLang="en-US" sz="2400" dirty="0" smtClean="0">
                <a:solidFill>
                  <a:srgbClr val="FF0000"/>
                </a:solidFill>
              </a:rPr>
              <a:t>红外光谱</a:t>
            </a:r>
            <a:r>
              <a:rPr lang="en-US" altLang="zh-CN" sz="2400" dirty="0" smtClean="0">
                <a:solidFill>
                  <a:srgbClr val="FF0000"/>
                </a:solidFill>
              </a:rPr>
              <a:t>)</a:t>
            </a:r>
            <a:r>
              <a:rPr lang="zh-CN" altLang="en-US" sz="2400" dirty="0" smtClean="0"/>
              <a:t>，得到如下谱图，通过数据库可以找出该分子含有的基团种类。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412124" y="6494497"/>
            <a:ext cx="7552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参考文献：</a:t>
            </a:r>
            <a:r>
              <a:rPr lang="en-US" altLang="zh-CN" dirty="0" smtClean="0"/>
              <a:t>[JPN]  https</a:t>
            </a:r>
            <a:r>
              <a:rPr lang="en-US" altLang="zh-CN" dirty="0"/>
              <a:t>://sdbs.db.aist.go.jp/sdbs/cgi-bin/direct_frame_top.cgi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167" y="1165695"/>
            <a:ext cx="6810375" cy="5267325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5344732" y="5563673"/>
            <a:ext cx="2266682" cy="86934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60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1" y="36647"/>
            <a:ext cx="31283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波谱分析确定结构式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-6441" y="498312"/>
            <a:ext cx="121984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将成分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单体上</a:t>
            </a:r>
            <a:r>
              <a:rPr lang="de-DE" altLang="zh-CN" sz="2400" dirty="0">
                <a:solidFill>
                  <a:srgbClr val="FF0000"/>
                </a:solidFill>
              </a:rPr>
              <a:t>1H NMR : 400 MHz in DMSO-d6 </a:t>
            </a:r>
            <a:r>
              <a:rPr lang="en-US" altLang="zh-CN" sz="2400" dirty="0" smtClean="0">
                <a:solidFill>
                  <a:srgbClr val="FF0000"/>
                </a:solidFill>
              </a:rPr>
              <a:t>(</a:t>
            </a:r>
            <a:r>
              <a:rPr lang="zh-CN" altLang="en-US" sz="2400" dirty="0" smtClean="0">
                <a:solidFill>
                  <a:srgbClr val="FF0000"/>
                </a:solidFill>
              </a:rPr>
              <a:t>氢核磁共振</a:t>
            </a:r>
            <a:r>
              <a:rPr lang="en-US" altLang="zh-CN" sz="2400" dirty="0" smtClean="0">
                <a:solidFill>
                  <a:srgbClr val="FF0000"/>
                </a:solidFill>
              </a:rPr>
              <a:t>)</a:t>
            </a:r>
            <a:r>
              <a:rPr lang="zh-CN" altLang="en-US" sz="2400" dirty="0" smtClean="0"/>
              <a:t>，得到如下谱图，通过数据库可以找出该分子含有的基团种类。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412124" y="6494497"/>
            <a:ext cx="7552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参考文献：</a:t>
            </a:r>
            <a:r>
              <a:rPr lang="en-US" altLang="zh-CN" dirty="0" smtClean="0"/>
              <a:t>[JPN]  https</a:t>
            </a:r>
            <a:r>
              <a:rPr lang="en-US" altLang="zh-CN" dirty="0"/>
              <a:t>://sdbs.db.aist.go.jp/sdbs/cgi-bin/direct_frame_top.cgi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85" y="1329625"/>
            <a:ext cx="6541639" cy="480071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532" y="1329309"/>
            <a:ext cx="5244752" cy="329618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217884" y="4252915"/>
            <a:ext cx="21657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Assign.     Shift(ppm)</a:t>
            </a:r>
          </a:p>
          <a:p>
            <a:endParaRPr lang="en-US" altLang="zh-CN" dirty="0"/>
          </a:p>
          <a:p>
            <a:r>
              <a:rPr lang="en-US" altLang="zh-CN" dirty="0"/>
              <a:t>      A     *1     10.</a:t>
            </a:r>
          </a:p>
          <a:p>
            <a:r>
              <a:rPr lang="en-US" altLang="zh-CN" dirty="0"/>
              <a:t>      B     *1      9.5</a:t>
            </a:r>
          </a:p>
          <a:p>
            <a:r>
              <a:rPr lang="en-US" altLang="zh-CN" dirty="0"/>
              <a:t>      C             7.893</a:t>
            </a:r>
          </a:p>
          <a:p>
            <a:r>
              <a:rPr lang="en-US" altLang="zh-CN" dirty="0"/>
              <a:t>      D             7.021</a:t>
            </a:r>
          </a:p>
          <a:p>
            <a:r>
              <a:rPr lang="en-US" altLang="zh-CN" dirty="0"/>
              <a:t>      E             6.790</a:t>
            </a:r>
          </a:p>
          <a:p>
            <a:r>
              <a:rPr lang="en-US" altLang="zh-CN" dirty="0"/>
              <a:t>      F             6.201</a:t>
            </a:r>
            <a:endParaRPr lang="zh-CN" altLang="en-US" dirty="0"/>
          </a:p>
        </p:txBody>
      </p:sp>
      <p:sp>
        <p:nvSpPr>
          <p:cNvPr id="12" name="Text Box 38"/>
          <p:cNvSpPr txBox="1">
            <a:spLocks noChangeArrowheads="1"/>
          </p:cNvSpPr>
          <p:nvPr/>
        </p:nvSpPr>
        <p:spPr bwMode="auto">
          <a:xfrm>
            <a:off x="190954" y="1436960"/>
            <a:ext cx="3613129" cy="461665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吸收峰数目＝氢原子类型</a:t>
            </a:r>
          </a:p>
        </p:txBody>
      </p:sp>
      <p:grpSp>
        <p:nvGrpSpPr>
          <p:cNvPr id="13" name="Group 42"/>
          <p:cNvGrpSpPr>
            <a:grpSpLocks/>
          </p:cNvGrpSpPr>
          <p:nvPr/>
        </p:nvGrpSpPr>
        <p:grpSpPr bwMode="auto">
          <a:xfrm>
            <a:off x="3206194" y="1949427"/>
            <a:ext cx="3205338" cy="1705431"/>
            <a:chOff x="216" y="3906"/>
            <a:chExt cx="3830" cy="347"/>
          </a:xfrm>
        </p:grpSpPr>
        <p:sp>
          <p:nvSpPr>
            <p:cNvPr id="14" name="Text Box 39"/>
            <p:cNvSpPr txBox="1">
              <a:spLocks noChangeArrowheads="1"/>
            </p:cNvSpPr>
            <p:nvPr/>
          </p:nvSpPr>
          <p:spPr bwMode="auto">
            <a:xfrm>
              <a:off x="216" y="3906"/>
              <a:ext cx="3830" cy="16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不同吸收峰的面积之比（强度之比）＝</a:t>
              </a:r>
            </a:p>
          </p:txBody>
        </p:sp>
        <p:sp>
          <p:nvSpPr>
            <p:cNvPr id="15" name="Rectangle 40"/>
            <p:cNvSpPr>
              <a:spLocks noChangeArrowheads="1"/>
            </p:cNvSpPr>
            <p:nvPr/>
          </p:nvSpPr>
          <p:spPr bwMode="auto">
            <a:xfrm>
              <a:off x="1342" y="4084"/>
              <a:ext cx="2445" cy="16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不同氢原子的个数之比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06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78" y="71808"/>
            <a:ext cx="10615791" cy="4285750"/>
          </a:xfrm>
          <a:prstGeom prst="rect">
            <a:avLst/>
          </a:prstGeom>
        </p:spPr>
      </p:pic>
      <p:sp>
        <p:nvSpPr>
          <p:cNvPr id="5" name="Oval 6"/>
          <p:cNvSpPr>
            <a:spLocks noChangeAspect="1" noChangeArrowheads="1"/>
          </p:cNvSpPr>
          <p:nvPr/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Oval 7"/>
          <p:cNvSpPr>
            <a:spLocks noChangeAspect="1" noChangeArrowheads="1"/>
          </p:cNvSpPr>
          <p:nvPr/>
        </p:nvSpPr>
        <p:spPr bwMode="auto">
          <a:xfrm>
            <a:off x="-457200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Oval 24"/>
          <p:cNvSpPr>
            <a:spLocks noChangeAspect="1" noChangeArrowheads="1"/>
          </p:cNvSpPr>
          <p:nvPr/>
        </p:nvSpPr>
        <p:spPr bwMode="auto">
          <a:xfrm>
            <a:off x="-304800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198" y="4181234"/>
            <a:ext cx="3170872" cy="251349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900" y="4470848"/>
            <a:ext cx="3037425" cy="21564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4861" y="4631327"/>
            <a:ext cx="2993247" cy="1835482"/>
          </a:xfrm>
          <a:prstGeom prst="rect">
            <a:avLst/>
          </a:prstGeom>
        </p:spPr>
      </p:pic>
      <p:cxnSp>
        <p:nvCxnSpPr>
          <p:cNvPr id="3" name="直接箭头连接符 2"/>
          <p:cNvCxnSpPr/>
          <p:nvPr/>
        </p:nvCxnSpPr>
        <p:spPr>
          <a:xfrm flipH="1">
            <a:off x="4291490" y="850006"/>
            <a:ext cx="4073486" cy="441137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7555990" y="1700011"/>
            <a:ext cx="958330" cy="32602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8625599" y="4293928"/>
            <a:ext cx="672786" cy="10310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15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0" y="36647"/>
            <a:ext cx="575580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分离实验</a:t>
            </a:r>
            <a:r>
              <a:rPr lang="en-US" altLang="zh-CN" sz="2400" dirty="0" smtClean="0"/>
              <a:t>----</a:t>
            </a:r>
            <a:r>
              <a:rPr lang="zh-CN" altLang="en-US" sz="2400" dirty="0" smtClean="0"/>
              <a:t>实验</a:t>
            </a:r>
            <a:r>
              <a:rPr lang="en-US" altLang="zh-CN" sz="2400" dirty="0" smtClean="0"/>
              <a:t>1-1</a:t>
            </a:r>
            <a:r>
              <a:rPr lang="zh-CN" altLang="en-US" sz="2400" dirty="0" smtClean="0">
                <a:solidFill>
                  <a:srgbClr val="FF0000"/>
                </a:solidFill>
              </a:rPr>
              <a:t>蒸馏法</a:t>
            </a:r>
            <a:r>
              <a:rPr lang="zh-CN" altLang="en-US" sz="2400" dirty="0" smtClean="0"/>
              <a:t>提纯工业乙醇</a:t>
            </a:r>
            <a:endParaRPr lang="zh-CN" altLang="en-US" sz="2400" dirty="0"/>
          </a:p>
        </p:txBody>
      </p:sp>
      <p:sp>
        <p:nvSpPr>
          <p:cNvPr id="5" name="Oval 6"/>
          <p:cNvSpPr>
            <a:spLocks noChangeAspect="1" noChangeArrowheads="1"/>
          </p:cNvSpPr>
          <p:nvPr/>
        </p:nvSpPr>
        <p:spPr bwMode="auto">
          <a:xfrm>
            <a:off x="8212183" y="69347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4781595" y="1180836"/>
            <a:ext cx="20161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ea typeface="隶书" panose="02010509060101010101" pitchFamily="49" charset="-122"/>
              </a:rPr>
              <a:t>质谱仪</a:t>
            </a: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300888" y="790311"/>
            <a:ext cx="1700201" cy="83099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ea typeface="黑体" panose="02010609060101010101" pitchFamily="49" charset="-122"/>
              </a:rPr>
              <a:t>含</a:t>
            </a:r>
            <a:r>
              <a:rPr lang="zh-CN" altLang="en-US" sz="2400" b="1" dirty="0" smtClean="0">
                <a:ea typeface="黑体" panose="02010609060101010101" pitchFamily="49" charset="-122"/>
              </a:rPr>
              <a:t>杂质的工业</a:t>
            </a:r>
            <a:r>
              <a:rPr lang="zh-CN" altLang="en-US" sz="2400" b="1" dirty="0">
                <a:ea typeface="黑体" panose="02010609060101010101" pitchFamily="49" charset="-122"/>
              </a:rPr>
              <a:t>乙醇</a:t>
            </a:r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2976429" y="761795"/>
            <a:ext cx="1535112" cy="83099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工业乙醇</a:t>
            </a:r>
            <a:r>
              <a:rPr lang="en-US" altLang="zh-CN" sz="2400" b="1" dirty="0">
                <a:ea typeface="黑体" panose="02010609060101010101" pitchFamily="49" charset="-122"/>
              </a:rPr>
              <a:t>(95.6%)</a:t>
            </a:r>
          </a:p>
        </p:txBody>
      </p:sp>
      <p:sp>
        <p:nvSpPr>
          <p:cNvPr id="10" name="Text Box 23"/>
          <p:cNvSpPr txBox="1">
            <a:spLocks noChangeArrowheads="1"/>
          </p:cNvSpPr>
          <p:nvPr/>
        </p:nvSpPr>
        <p:spPr bwMode="auto">
          <a:xfrm>
            <a:off x="5900783" y="801994"/>
            <a:ext cx="2051050" cy="83099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无水乙醇（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99.5%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以上）</a:t>
            </a:r>
          </a:p>
        </p:txBody>
      </p:sp>
      <p:sp>
        <p:nvSpPr>
          <p:cNvPr id="11" name="Line 24"/>
          <p:cNvSpPr>
            <a:spLocks noChangeShapeType="1"/>
          </p:cNvSpPr>
          <p:nvPr/>
        </p:nvSpPr>
        <p:spPr bwMode="auto">
          <a:xfrm flipV="1">
            <a:off x="300888" y="1644385"/>
            <a:ext cx="1575582" cy="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25"/>
          <p:cNvSpPr txBox="1">
            <a:spLocks noChangeArrowheads="1"/>
          </p:cNvSpPr>
          <p:nvPr/>
        </p:nvSpPr>
        <p:spPr bwMode="auto">
          <a:xfrm>
            <a:off x="1890758" y="1303073"/>
            <a:ext cx="1071383" cy="579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蒸馏</a:t>
            </a:r>
          </a:p>
        </p:txBody>
      </p:sp>
      <p:sp>
        <p:nvSpPr>
          <p:cNvPr id="13" name="Line 26"/>
          <p:cNvSpPr>
            <a:spLocks noChangeShapeType="1"/>
          </p:cNvSpPr>
          <p:nvPr/>
        </p:nvSpPr>
        <p:spPr bwMode="auto">
          <a:xfrm>
            <a:off x="5897607" y="1632991"/>
            <a:ext cx="18002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27"/>
          <p:cNvSpPr txBox="1">
            <a:spLocks noChangeArrowheads="1"/>
          </p:cNvSpPr>
          <p:nvPr/>
        </p:nvSpPr>
        <p:spPr bwMode="auto">
          <a:xfrm>
            <a:off x="4397499" y="1066041"/>
            <a:ext cx="1411030" cy="10772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</a:rPr>
              <a:t>加</a:t>
            </a:r>
            <a:r>
              <a:rPr lang="en-US" altLang="zh-CN" sz="3200" b="1" dirty="0" err="1" smtClean="0">
                <a:solidFill>
                  <a:srgbClr val="0000FF"/>
                </a:solidFill>
              </a:rPr>
              <a:t>CaO</a:t>
            </a:r>
            <a:r>
              <a:rPr lang="zh-CN" altLang="en-US" sz="3200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蒸馏</a:t>
            </a:r>
            <a:endParaRPr lang="zh-CN" altLang="en-US" sz="32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5" name="Line 24"/>
          <p:cNvSpPr>
            <a:spLocks noChangeShapeType="1"/>
          </p:cNvSpPr>
          <p:nvPr/>
        </p:nvSpPr>
        <p:spPr bwMode="auto">
          <a:xfrm>
            <a:off x="2982164" y="1604650"/>
            <a:ext cx="1282700" cy="2834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119066"/>
              </p:ext>
            </p:extLst>
          </p:nvPr>
        </p:nvGraphicFramePr>
        <p:xfrm>
          <a:off x="52721" y="2595414"/>
          <a:ext cx="6904149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41"/>
                <a:gridCol w="2253803"/>
                <a:gridCol w="3364605"/>
              </a:tblGrid>
              <a:tr h="363074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物质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沸点℃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备注</a:t>
                      </a:r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甲醇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64.7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乙酸乙酯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77.1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dirty="0" smtClean="0">
                          <a:solidFill>
                            <a:srgbClr val="FF0000"/>
                          </a:solidFill>
                        </a:rPr>
                        <a:t>乙醇</a:t>
                      </a:r>
                      <a:endParaRPr lang="zh-CN" altLang="en-US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dirty="0" smtClean="0">
                          <a:solidFill>
                            <a:srgbClr val="FF0000"/>
                          </a:solidFill>
                        </a:rPr>
                        <a:t>78.24</a:t>
                      </a:r>
                      <a:endParaRPr lang="zh-CN" altLang="en-US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水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100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乙酸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118~119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氢氧化钙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580</a:t>
                      </a:r>
                      <a:r>
                        <a:rPr lang="zh-CN" altLang="en-US" sz="2000" smtClean="0"/>
                        <a:t>熔点，</a:t>
                      </a:r>
                      <a:r>
                        <a:rPr lang="en-US" altLang="zh-CN" sz="2000" smtClean="0"/>
                        <a:t>512</a:t>
                      </a:r>
                      <a:r>
                        <a:rPr lang="zh-CN" altLang="en-US" sz="2000" smtClean="0"/>
                        <a:t>分解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没有沸点，</a:t>
                      </a:r>
                      <a:r>
                        <a:rPr lang="en-US" altLang="zh-CN" sz="2000" smtClean="0"/>
                        <a:t>580</a:t>
                      </a:r>
                      <a:r>
                        <a:rPr lang="zh-CN" altLang="en-US" sz="2000" smtClean="0"/>
                        <a:t>以下为固体</a:t>
                      </a:r>
                      <a:endParaRPr lang="zh-CN" altLang="en-US" sz="2000"/>
                    </a:p>
                  </a:txBody>
                  <a:tcPr/>
                </a:tc>
              </a:tr>
              <a:tr h="363074">
                <a:tc>
                  <a:txBody>
                    <a:bodyPr/>
                    <a:lstStyle/>
                    <a:p>
                      <a:r>
                        <a:rPr lang="zh-CN" altLang="en-US" sz="2000" smtClean="0"/>
                        <a:t>乙酸钠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000" smtClean="0"/>
                        <a:t>881.4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380180"/>
              </p:ext>
            </p:extLst>
          </p:nvPr>
        </p:nvGraphicFramePr>
        <p:xfrm>
          <a:off x="7351196" y="3407861"/>
          <a:ext cx="4458732" cy="25958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13076"/>
                <a:gridCol w="384565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 smtClean="0"/>
                        <a:t>1</a:t>
                      </a:r>
                      <a:endParaRPr lang="zh-CN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温度计水银球的位置？</a:t>
                      </a:r>
                      <a:endParaRPr lang="zh-CN" alt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2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冷凝水的流向？</a:t>
                      </a:r>
                      <a:endParaRPr lang="zh-CN" alt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3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沸石的作用？</a:t>
                      </a:r>
                      <a:endParaRPr lang="zh-CN" alt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4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安装顺序，先？后</a:t>
                      </a:r>
                      <a:endParaRPr lang="en-US" altLang="zh-CN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5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smtClean="0"/>
                        <a:t>实验一半，忘记加沸石了？</a:t>
                      </a:r>
                      <a:endParaRPr lang="zh-CN" altLang="en-US" b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6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smtClean="0"/>
                        <a:t>实验过程中，忘记通冷凝水了？</a:t>
                      </a:r>
                      <a:endParaRPr lang="zh-CN" altLang="en-US" b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7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蒸馏制取乙醇时，加氧化钙的原理。</a:t>
                      </a:r>
                      <a:endParaRPr lang="zh-CN" altLang="en-US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833" y="0"/>
            <a:ext cx="3902322" cy="327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84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30489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分离实验</a:t>
            </a:r>
            <a:r>
              <a:rPr lang="en-US" altLang="zh-CN" sz="2400" dirty="0" smtClean="0"/>
              <a:t>----</a:t>
            </a:r>
            <a:r>
              <a:rPr lang="zh-CN" altLang="en-US" sz="2400" dirty="0" smtClean="0"/>
              <a:t>实验</a:t>
            </a:r>
            <a:r>
              <a:rPr lang="en-US" altLang="zh-CN" sz="2400" dirty="0" smtClean="0"/>
              <a:t>1-2</a:t>
            </a:r>
            <a:r>
              <a:rPr lang="zh-CN" altLang="en-US" sz="2400" dirty="0" smtClean="0"/>
              <a:t>苯甲酸的</a:t>
            </a:r>
            <a:r>
              <a:rPr lang="zh-CN" altLang="en-US" sz="2400" dirty="0" smtClean="0">
                <a:solidFill>
                  <a:srgbClr val="FF0000"/>
                </a:solidFill>
              </a:rPr>
              <a:t>重结晶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9844" y="457578"/>
            <a:ext cx="9036050" cy="1701800"/>
            <a:chOff x="969630" y="429915"/>
            <a:chExt cx="9036050" cy="1701800"/>
          </a:xfrm>
        </p:grpSpPr>
        <p:sp>
          <p:nvSpPr>
            <p:cNvPr id="19" name="Oval 6"/>
            <p:cNvSpPr>
              <a:spLocks noChangeAspect="1" noChangeArrowheads="1"/>
            </p:cNvSpPr>
            <p:nvPr/>
          </p:nvSpPr>
          <p:spPr bwMode="auto">
            <a:xfrm>
              <a:off x="7927643" y="675978"/>
              <a:ext cx="96837" cy="9683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0" name="Text Box 17"/>
            <p:cNvSpPr txBox="1">
              <a:spLocks noChangeArrowheads="1"/>
            </p:cNvSpPr>
            <p:nvPr/>
          </p:nvSpPr>
          <p:spPr bwMode="auto">
            <a:xfrm>
              <a:off x="7033880" y="1306215"/>
              <a:ext cx="29718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核磁共振仪</a:t>
              </a:r>
              <a:r>
                <a:rPr lang="zh-CN" altLang="en-US" sz="2400" b="1">
                  <a:solidFill>
                    <a:srgbClr val="0000CC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 </a:t>
              </a:r>
            </a:p>
          </p:txBody>
        </p:sp>
        <p:sp>
          <p:nvSpPr>
            <p:cNvPr id="21" name="Text Box 18"/>
            <p:cNvSpPr txBox="1">
              <a:spLocks noChangeArrowheads="1"/>
            </p:cNvSpPr>
            <p:nvPr/>
          </p:nvSpPr>
          <p:spPr bwMode="auto">
            <a:xfrm>
              <a:off x="4497055" y="1163340"/>
              <a:ext cx="201612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ea typeface="隶书" panose="02010509060101010101" pitchFamily="49" charset="-122"/>
                </a:rPr>
                <a:t>质谱仪</a:t>
              </a:r>
            </a:p>
          </p:txBody>
        </p:sp>
        <p:sp>
          <p:nvSpPr>
            <p:cNvPr id="22" name="AutoShape 19"/>
            <p:cNvSpPr>
              <a:spLocks noChangeArrowheads="1"/>
            </p:cNvSpPr>
            <p:nvPr/>
          </p:nvSpPr>
          <p:spPr bwMode="auto">
            <a:xfrm>
              <a:off x="2471203" y="429915"/>
              <a:ext cx="5832475" cy="1701800"/>
            </a:xfrm>
            <a:prstGeom prst="rightArrow">
              <a:avLst>
                <a:gd name="adj1" fmla="val 50000"/>
                <a:gd name="adj2" fmla="val 85681"/>
              </a:avLst>
            </a:prstGeom>
            <a:noFill/>
            <a:ln w="5715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23" name="Text Box 25"/>
            <p:cNvSpPr txBox="1">
              <a:spLocks noChangeArrowheads="1"/>
            </p:cNvSpPr>
            <p:nvPr/>
          </p:nvSpPr>
          <p:spPr bwMode="auto">
            <a:xfrm>
              <a:off x="969630" y="987128"/>
              <a:ext cx="1180696" cy="461665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bg1"/>
                  </a:solidFill>
                  <a:ea typeface="黑体" panose="02010609060101010101" pitchFamily="49" charset="-122"/>
                </a:rPr>
                <a:t>粗产品</a:t>
              </a:r>
            </a:p>
          </p:txBody>
        </p:sp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2586889" y="1008308"/>
              <a:ext cx="1728788" cy="46166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bg1"/>
                  </a:solidFill>
                  <a:ea typeface="黑体" panose="02010609060101010101" pitchFamily="49" charset="-122"/>
                </a:rPr>
                <a:t>加热溶解</a:t>
              </a:r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auto">
            <a:xfrm>
              <a:off x="4548603" y="1008307"/>
              <a:ext cx="1728787" cy="46166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 smtClean="0">
                  <a:solidFill>
                    <a:schemeClr val="bg1"/>
                  </a:solidFill>
                  <a:ea typeface="黑体" panose="02010609060101010101" pitchFamily="49" charset="-122"/>
                </a:rPr>
                <a:t>趁热</a:t>
              </a:r>
              <a:r>
                <a:rPr lang="zh-CN" altLang="en-US" sz="2400" b="1" dirty="0">
                  <a:solidFill>
                    <a:schemeClr val="bg1"/>
                  </a:solidFill>
                  <a:ea typeface="黑体" panose="02010609060101010101" pitchFamily="49" charset="-122"/>
                </a:rPr>
                <a:t>过滤</a:t>
              </a:r>
            </a:p>
          </p:txBody>
        </p:sp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6510316" y="1018878"/>
              <a:ext cx="1463877" cy="46166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chemeClr val="bg1"/>
                  </a:solidFill>
                  <a:ea typeface="黑体" panose="02010609060101010101" pitchFamily="49" charset="-122"/>
                </a:rPr>
                <a:t>冷却结晶</a:t>
              </a:r>
            </a:p>
          </p:txBody>
        </p:sp>
        <p:sp>
          <p:nvSpPr>
            <p:cNvPr id="27" name="Text Box 29"/>
            <p:cNvSpPr txBox="1">
              <a:spLocks noChangeArrowheads="1"/>
            </p:cNvSpPr>
            <p:nvPr/>
          </p:nvSpPr>
          <p:spPr bwMode="auto">
            <a:xfrm>
              <a:off x="8303678" y="979489"/>
              <a:ext cx="1486429" cy="461665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chemeClr val="bg1"/>
                  </a:solidFill>
                  <a:ea typeface="黑体" panose="02010609060101010101" pitchFamily="49" charset="-122"/>
                </a:rPr>
                <a:t>提纯产品</a:t>
              </a:r>
            </a:p>
          </p:txBody>
        </p:sp>
      </p:grpSp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8994775" y="36841"/>
            <a:ext cx="3161697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溶剂的条件：</a:t>
            </a: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）杂质在溶剂中的溶解度很小或很大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；</a:t>
            </a:r>
            <a:endParaRPr lang="en-US" altLang="zh-CN" sz="2400" b="1" dirty="0" smtClean="0"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）被提纯的有机物在此溶剂中的溶解度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受温度的影响较大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9" name="表格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433982"/>
              </p:ext>
            </p:extLst>
          </p:nvPr>
        </p:nvGraphicFramePr>
        <p:xfrm>
          <a:off x="8860321" y="3032999"/>
          <a:ext cx="3296151" cy="7416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53221"/>
                <a:gridCol w="284293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 smtClean="0"/>
                        <a:t>1</a:t>
                      </a:r>
                      <a:endParaRPr lang="zh-CN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为何趁热过滤？</a:t>
                      </a:r>
                      <a:endParaRPr lang="zh-CN" alt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smtClean="0"/>
                        <a:t>2</a:t>
                      </a:r>
                      <a:endParaRPr lang="zh-CN" alt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0" dirty="0" smtClean="0"/>
                        <a:t>为何加水？</a:t>
                      </a:r>
                      <a:endParaRPr lang="zh-CN" altLang="en-US" b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30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0" y="36647"/>
            <a:ext cx="225259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9417" y="164448"/>
            <a:ext cx="6533220" cy="238763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877" y="2788800"/>
            <a:ext cx="6424428" cy="369361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55933" y="2623442"/>
            <a:ext cx="752274" cy="52322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80516" y="0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8563985" y="5303949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524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0" y="36647"/>
            <a:ext cx="225259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endParaRPr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054" y="267478"/>
            <a:ext cx="6662007" cy="28879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053" y="3210858"/>
            <a:ext cx="6749107" cy="326684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620027" y="267478"/>
            <a:ext cx="3734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endParaRPr lang="zh-CN" altLang="en-US" sz="2000" dirty="0"/>
          </a:p>
        </p:txBody>
      </p:sp>
      <p:sp>
        <p:nvSpPr>
          <p:cNvPr id="8" name="文本框 7"/>
          <p:cNvSpPr txBox="1"/>
          <p:nvPr/>
        </p:nvSpPr>
        <p:spPr>
          <a:xfrm>
            <a:off x="2517989" y="3155449"/>
            <a:ext cx="3734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4</a:t>
            </a:r>
            <a:endParaRPr lang="zh-CN" altLang="en-US" sz="2000" dirty="0"/>
          </a:p>
        </p:txBody>
      </p:sp>
      <p:sp>
        <p:nvSpPr>
          <p:cNvPr id="9" name="文本框 8"/>
          <p:cNvSpPr txBox="1"/>
          <p:nvPr/>
        </p:nvSpPr>
        <p:spPr>
          <a:xfrm>
            <a:off x="5246164" y="5626046"/>
            <a:ext cx="9872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反萃取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8370802" y="36647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525348" y="4119093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552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19" y="36647"/>
            <a:ext cx="297381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判断题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806" y="498312"/>
            <a:ext cx="7778840" cy="588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27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19" y="36647"/>
            <a:ext cx="297381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r>
              <a:rPr lang="en-US" altLang="zh-CN" sz="2400" dirty="0" smtClean="0"/>
              <a:t>-</a:t>
            </a:r>
            <a:r>
              <a:rPr lang="zh-CN" altLang="en-US" sz="2400" dirty="0"/>
              <a:t>主观题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19" y="768707"/>
            <a:ext cx="5820047" cy="421217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5304" y="1435232"/>
            <a:ext cx="6176696" cy="354564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0" y="768707"/>
            <a:ext cx="3734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5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3005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725" y="667622"/>
            <a:ext cx="8852549" cy="31924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2719" y="36647"/>
            <a:ext cx="311548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计算题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154546" y="667622"/>
            <a:ext cx="7083381" cy="6083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864439" y="771755"/>
            <a:ext cx="37348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8254892" y="2109989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210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472" y="592819"/>
            <a:ext cx="7563528" cy="58812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2719" y="36647"/>
            <a:ext cx="311548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思考与练习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图谱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610461" y="498312"/>
            <a:ext cx="155774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            7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8126103" y="759922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116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1143000" y="0"/>
            <a:ext cx="101346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6149" name="Oval 5"/>
          <p:cNvSpPr>
            <a:spLocks noChangeAspect="1" noChangeArrowheads="1"/>
          </p:cNvSpPr>
          <p:nvPr/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0" name="Oval 6"/>
          <p:cNvSpPr>
            <a:spLocks noChangeAspect="1" noChangeArrowheads="1"/>
          </p:cNvSpPr>
          <p:nvPr/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1" name="Oval 7"/>
          <p:cNvSpPr>
            <a:spLocks noChangeAspect="1" noChangeArrowheads="1"/>
          </p:cNvSpPr>
          <p:nvPr/>
        </p:nvSpPr>
        <p:spPr bwMode="auto">
          <a:xfrm>
            <a:off x="-457200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2" name="Oval 8"/>
          <p:cNvSpPr>
            <a:spLocks noChangeAspect="1" noChangeArrowheads="1"/>
          </p:cNvSpPr>
          <p:nvPr/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9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3" name="Oval 9"/>
          <p:cNvSpPr>
            <a:spLocks noChangeAspect="1" noChangeArrowheads="1"/>
          </p:cNvSpPr>
          <p:nvPr/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5001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4" name="Oval 10"/>
          <p:cNvSpPr>
            <a:spLocks noChangeAspect="1" noChangeArrowheads="1"/>
          </p:cNvSpPr>
          <p:nvPr/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5" name="Oval 11"/>
          <p:cNvSpPr>
            <a:spLocks noChangeAspect="1" noChangeArrowheads="1"/>
          </p:cNvSpPr>
          <p:nvPr/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6" name="Oval 12"/>
          <p:cNvSpPr>
            <a:spLocks noChangeAspect="1" noChangeArrowheads="1"/>
          </p:cNvSpPr>
          <p:nvPr/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7" name="Oval 13"/>
          <p:cNvSpPr>
            <a:spLocks noChangeAspect="1" noChangeArrowheads="1"/>
          </p:cNvSpPr>
          <p:nvPr/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8" name="Oval 14"/>
          <p:cNvSpPr>
            <a:spLocks noChangeAspect="1" noChangeArrowheads="1"/>
          </p:cNvSpPr>
          <p:nvPr/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9" name="Oval 15"/>
          <p:cNvSpPr>
            <a:spLocks noChangeAspect="1" noChangeArrowheads="1"/>
          </p:cNvSpPr>
          <p:nvPr/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0" name="Oval 16"/>
          <p:cNvSpPr>
            <a:spLocks noChangeAspect="1" noChangeArrowheads="1"/>
          </p:cNvSpPr>
          <p:nvPr/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1" name="Oval 17"/>
          <p:cNvSpPr>
            <a:spLocks noChangeAspect="1" noChangeArrowheads="1"/>
          </p:cNvSpPr>
          <p:nvPr/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2" name="Oval 18"/>
          <p:cNvSpPr>
            <a:spLocks noChangeAspect="1" noChangeArrowheads="1"/>
          </p:cNvSpPr>
          <p:nvPr/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6163" name="Oval 19"/>
          <p:cNvSpPr>
            <a:spLocks noChangeAspect="1" noChangeArrowheads="1"/>
          </p:cNvSpPr>
          <p:nvPr/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4" name="Oval 20"/>
          <p:cNvSpPr>
            <a:spLocks noChangeAspect="1" noChangeArrowheads="1"/>
          </p:cNvSpPr>
          <p:nvPr/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5" name="Oval 21"/>
          <p:cNvSpPr>
            <a:spLocks noChangeAspect="1" noChangeArrowheads="1"/>
          </p:cNvSpPr>
          <p:nvPr/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6" name="Oval 22"/>
          <p:cNvSpPr>
            <a:spLocks noChangeAspect="1" noChangeArrowheads="1"/>
          </p:cNvSpPr>
          <p:nvPr/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7" name="Oval 23"/>
          <p:cNvSpPr>
            <a:spLocks noChangeAspect="1" noChangeArrowheads="1"/>
          </p:cNvSpPr>
          <p:nvPr/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8" name="Oval 24"/>
          <p:cNvSpPr>
            <a:spLocks noChangeAspect="1" noChangeArrowheads="1"/>
          </p:cNvSpPr>
          <p:nvPr/>
        </p:nvSpPr>
        <p:spPr bwMode="auto">
          <a:xfrm>
            <a:off x="-304800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7696200" y="6019800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核磁共振仪</a:t>
            </a:r>
            <a:r>
              <a:rPr lang="zh-CN" altLang="en-US" sz="36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pic>
        <p:nvPicPr>
          <p:cNvPr id="49178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76400"/>
            <a:ext cx="7848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1600200" y="152400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altLang="zh-CN" sz="2800" b="1" dirty="0" smtClean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图是一种分子式为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的有机物的红外光谱谱图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则该有机物的结构简式为：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7467600" y="5867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C—O—C</a:t>
            </a:r>
          </a:p>
        </p:txBody>
      </p:sp>
      <p:sp>
        <p:nvSpPr>
          <p:cNvPr id="49181" name="Text Box 29"/>
          <p:cNvSpPr txBox="1">
            <a:spLocks noChangeArrowheads="1"/>
          </p:cNvSpPr>
          <p:nvPr/>
        </p:nvSpPr>
        <p:spPr bwMode="auto">
          <a:xfrm>
            <a:off x="5715000" y="60960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C=O</a:t>
            </a:r>
          </a:p>
        </p:txBody>
      </p:sp>
      <p:sp>
        <p:nvSpPr>
          <p:cNvPr id="49182" name="Text Box 30"/>
          <p:cNvSpPr txBox="1">
            <a:spLocks noChangeArrowheads="1"/>
          </p:cNvSpPr>
          <p:nvPr/>
        </p:nvSpPr>
        <p:spPr bwMode="auto">
          <a:xfrm>
            <a:off x="3124200" y="4876800"/>
            <a:ext cx="259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不对称</a:t>
            </a:r>
            <a:r>
              <a:rPr lang="en-US" altLang="zh-CN" sz="2400" b="1">
                <a:solidFill>
                  <a:srgbClr val="0000FF"/>
                </a:solidFill>
              </a:rPr>
              <a:t>CH</a:t>
            </a:r>
            <a:r>
              <a:rPr lang="en-US" altLang="zh-CN" sz="2400" b="1" baseline="-2500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49183" name="Text Box 31"/>
          <p:cNvSpPr txBox="1">
            <a:spLocks noChangeArrowheads="1"/>
          </p:cNvSpPr>
          <p:nvPr/>
        </p:nvSpPr>
        <p:spPr bwMode="auto">
          <a:xfrm>
            <a:off x="3505200" y="1143000"/>
            <a:ext cx="571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2</a:t>
            </a:r>
            <a:r>
              <a:rPr lang="en-US" altLang="zh-CN" sz="2400" b="1">
                <a:solidFill>
                  <a:srgbClr val="FF0000"/>
                </a:solidFill>
              </a:rPr>
              <a:t>COOCH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  <a:r>
              <a:rPr lang="zh-CN" altLang="en-US" sz="2400" b="1">
                <a:ea typeface="黑体" panose="02010609060101010101" pitchFamily="49" charset="-122"/>
              </a:rPr>
              <a:t>或</a:t>
            </a:r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  <a:r>
              <a:rPr lang="en-US" altLang="zh-CN" sz="2400" b="1">
                <a:solidFill>
                  <a:srgbClr val="FF0000"/>
                </a:solidFill>
              </a:rPr>
              <a:t>COOCH</a:t>
            </a:r>
            <a:r>
              <a:rPr lang="en-US" altLang="zh-CN" sz="2400" b="1" baseline="-25000">
                <a:solidFill>
                  <a:srgbClr val="FF0000"/>
                </a:solidFill>
              </a:rPr>
              <a:t>2</a:t>
            </a:r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矩形 1"/>
          <p:cNvSpPr/>
          <p:nvPr/>
        </p:nvSpPr>
        <p:spPr>
          <a:xfrm>
            <a:off x="1600201" y="1857782"/>
            <a:ext cx="849929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透过率</a:t>
            </a:r>
            <a:r>
              <a:rPr lang="en-US" altLang="zh-CN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/%</a:t>
            </a:r>
            <a:endParaRPr lang="zh-CN" altLang="en-US" sz="28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947637" y="6139804"/>
            <a:ext cx="8499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波长</a:t>
            </a:r>
            <a:r>
              <a:rPr lang="en-US" altLang="zh-CN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/um</a:t>
            </a:r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35017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143000" y="0"/>
            <a:ext cx="101346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6149" name="Oval 5"/>
          <p:cNvSpPr>
            <a:spLocks noChangeAspect="1" noChangeArrowheads="1"/>
          </p:cNvSpPr>
          <p:nvPr/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0" name="Oval 6"/>
          <p:cNvSpPr>
            <a:spLocks noChangeAspect="1" noChangeArrowheads="1"/>
          </p:cNvSpPr>
          <p:nvPr/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1" name="Oval 7"/>
          <p:cNvSpPr>
            <a:spLocks noChangeAspect="1" noChangeArrowheads="1"/>
          </p:cNvSpPr>
          <p:nvPr/>
        </p:nvSpPr>
        <p:spPr bwMode="auto">
          <a:xfrm>
            <a:off x="-457200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2" name="Oval 8"/>
          <p:cNvSpPr>
            <a:spLocks noChangeAspect="1" noChangeArrowheads="1"/>
          </p:cNvSpPr>
          <p:nvPr/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9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3" name="Oval 9"/>
          <p:cNvSpPr>
            <a:spLocks noChangeAspect="1" noChangeArrowheads="1"/>
          </p:cNvSpPr>
          <p:nvPr/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5001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4" name="Oval 10"/>
          <p:cNvSpPr>
            <a:spLocks noChangeAspect="1" noChangeArrowheads="1"/>
          </p:cNvSpPr>
          <p:nvPr/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5" name="Oval 11"/>
          <p:cNvSpPr>
            <a:spLocks noChangeAspect="1" noChangeArrowheads="1"/>
          </p:cNvSpPr>
          <p:nvPr/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6" name="Oval 12"/>
          <p:cNvSpPr>
            <a:spLocks noChangeAspect="1" noChangeArrowheads="1"/>
          </p:cNvSpPr>
          <p:nvPr/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7" name="Oval 13"/>
          <p:cNvSpPr>
            <a:spLocks noChangeAspect="1" noChangeArrowheads="1"/>
          </p:cNvSpPr>
          <p:nvPr/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8" name="Oval 14"/>
          <p:cNvSpPr>
            <a:spLocks noChangeAspect="1" noChangeArrowheads="1"/>
          </p:cNvSpPr>
          <p:nvPr/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9" name="Oval 15"/>
          <p:cNvSpPr>
            <a:spLocks noChangeAspect="1" noChangeArrowheads="1"/>
          </p:cNvSpPr>
          <p:nvPr/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0" name="Oval 16"/>
          <p:cNvSpPr>
            <a:spLocks noChangeAspect="1" noChangeArrowheads="1"/>
          </p:cNvSpPr>
          <p:nvPr/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1" name="Oval 17"/>
          <p:cNvSpPr>
            <a:spLocks noChangeAspect="1" noChangeArrowheads="1"/>
          </p:cNvSpPr>
          <p:nvPr/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2" name="Oval 18"/>
          <p:cNvSpPr>
            <a:spLocks noChangeAspect="1" noChangeArrowheads="1"/>
          </p:cNvSpPr>
          <p:nvPr/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6163" name="Oval 19"/>
          <p:cNvSpPr>
            <a:spLocks noChangeAspect="1" noChangeArrowheads="1"/>
          </p:cNvSpPr>
          <p:nvPr/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4" name="Oval 20"/>
          <p:cNvSpPr>
            <a:spLocks noChangeAspect="1" noChangeArrowheads="1"/>
          </p:cNvSpPr>
          <p:nvPr/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5" name="Oval 21"/>
          <p:cNvSpPr>
            <a:spLocks noChangeAspect="1" noChangeArrowheads="1"/>
          </p:cNvSpPr>
          <p:nvPr/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6" name="Oval 22"/>
          <p:cNvSpPr>
            <a:spLocks noChangeAspect="1" noChangeArrowheads="1"/>
          </p:cNvSpPr>
          <p:nvPr/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7" name="Oval 23"/>
          <p:cNvSpPr>
            <a:spLocks noChangeAspect="1" noChangeArrowheads="1"/>
          </p:cNvSpPr>
          <p:nvPr/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8" name="Oval 24"/>
          <p:cNvSpPr>
            <a:spLocks noChangeAspect="1" noChangeArrowheads="1"/>
          </p:cNvSpPr>
          <p:nvPr/>
        </p:nvSpPr>
        <p:spPr bwMode="auto">
          <a:xfrm>
            <a:off x="-304800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7696200" y="6019800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核磁共振仪</a:t>
            </a:r>
            <a:r>
              <a:rPr lang="zh-CN" altLang="en-US" sz="36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50206" name="Text Box 30"/>
          <p:cNvSpPr txBox="1">
            <a:spLocks noChangeArrowheads="1"/>
          </p:cNvSpPr>
          <p:nvPr/>
        </p:nvSpPr>
        <p:spPr bwMode="auto">
          <a:xfrm>
            <a:off x="1524000" y="228600"/>
            <a:ext cx="8839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一有机物的相对分子质量为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74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，分子式为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O,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确定分子结构，请写出该分子的结构简式</a:t>
            </a:r>
            <a:r>
              <a:rPr lang="zh-CN" altLang="en-US" sz="2800" b="1" u="sng" dirty="0">
                <a:solidFill>
                  <a:srgbClr val="0000CC"/>
                </a:solidFill>
              </a:rPr>
              <a:t>    　　    　　    　　</a:t>
            </a:r>
          </a:p>
        </p:txBody>
      </p:sp>
      <p:pic>
        <p:nvPicPr>
          <p:cNvPr id="50207" name="Picture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00200"/>
            <a:ext cx="8382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7319964" y="5708650"/>
            <a:ext cx="19764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C—O—C</a:t>
            </a:r>
            <a:endParaRPr lang="en-US" altLang="zh-CN" sz="2400" b="1">
              <a:solidFill>
                <a:srgbClr val="0000FF"/>
              </a:solidFill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2362200" y="48768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对称</a:t>
            </a:r>
            <a:r>
              <a:rPr lang="en-US" altLang="zh-CN" sz="2400" b="1">
                <a:solidFill>
                  <a:srgbClr val="0000FF"/>
                </a:solidFill>
              </a:rPr>
              <a:t>CH</a:t>
            </a:r>
            <a:r>
              <a:rPr lang="en-US" altLang="zh-CN" sz="2400" b="1" baseline="-2500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3962400" y="4860925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对称</a:t>
            </a:r>
            <a:r>
              <a:rPr lang="en-US" altLang="zh-CN" sz="2400" b="1">
                <a:solidFill>
                  <a:srgbClr val="0000FF"/>
                </a:solidFill>
              </a:rPr>
              <a:t>CH</a:t>
            </a:r>
            <a:r>
              <a:rPr lang="en-US" altLang="zh-CN" sz="2400" b="1" baseline="-25000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7751763" y="968375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2</a:t>
            </a:r>
            <a:r>
              <a:rPr lang="en-US" altLang="zh-CN" sz="2400" b="1">
                <a:solidFill>
                  <a:srgbClr val="FF0000"/>
                </a:solidFill>
              </a:rPr>
              <a:t>OCH</a:t>
            </a:r>
            <a:r>
              <a:rPr lang="en-US" altLang="zh-CN" sz="2400" b="1" baseline="-25000">
                <a:solidFill>
                  <a:srgbClr val="FF0000"/>
                </a:solidFill>
              </a:rPr>
              <a:t>2</a:t>
            </a:r>
            <a:r>
              <a:rPr lang="en-US" altLang="zh-CN" sz="2400" b="1">
                <a:solidFill>
                  <a:srgbClr val="FF0000"/>
                </a:solidFill>
              </a:rPr>
              <a:t>CH</a:t>
            </a:r>
            <a:r>
              <a:rPr lang="en-US" altLang="zh-CN" sz="2400" b="1" baseline="-25000">
                <a:solidFill>
                  <a:srgbClr val="FF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092583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5"/>
          <p:cNvSpPr>
            <a:spLocks noChangeAspect="1" noChangeArrowheads="1"/>
          </p:cNvSpPr>
          <p:nvPr/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0" name="Oval 6"/>
          <p:cNvSpPr>
            <a:spLocks noChangeAspect="1" noChangeArrowheads="1"/>
          </p:cNvSpPr>
          <p:nvPr/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1" name="Oval 7"/>
          <p:cNvSpPr>
            <a:spLocks noChangeAspect="1" noChangeArrowheads="1"/>
          </p:cNvSpPr>
          <p:nvPr/>
        </p:nvSpPr>
        <p:spPr bwMode="auto">
          <a:xfrm>
            <a:off x="-457200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2" name="Oval 8"/>
          <p:cNvSpPr>
            <a:spLocks noChangeAspect="1" noChangeArrowheads="1"/>
          </p:cNvSpPr>
          <p:nvPr/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9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3" name="Oval 9"/>
          <p:cNvSpPr>
            <a:spLocks noChangeAspect="1" noChangeArrowheads="1"/>
          </p:cNvSpPr>
          <p:nvPr/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5001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4" name="Oval 10"/>
          <p:cNvSpPr>
            <a:spLocks noChangeAspect="1" noChangeArrowheads="1"/>
          </p:cNvSpPr>
          <p:nvPr/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5" name="Oval 11"/>
          <p:cNvSpPr>
            <a:spLocks noChangeAspect="1" noChangeArrowheads="1"/>
          </p:cNvSpPr>
          <p:nvPr/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6" name="Oval 12"/>
          <p:cNvSpPr>
            <a:spLocks noChangeAspect="1" noChangeArrowheads="1"/>
          </p:cNvSpPr>
          <p:nvPr/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7" name="Oval 13"/>
          <p:cNvSpPr>
            <a:spLocks noChangeAspect="1" noChangeArrowheads="1"/>
          </p:cNvSpPr>
          <p:nvPr/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8" name="Oval 14"/>
          <p:cNvSpPr>
            <a:spLocks noChangeAspect="1" noChangeArrowheads="1"/>
          </p:cNvSpPr>
          <p:nvPr/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9" name="Oval 15"/>
          <p:cNvSpPr>
            <a:spLocks noChangeAspect="1" noChangeArrowheads="1"/>
          </p:cNvSpPr>
          <p:nvPr/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0" name="Oval 16"/>
          <p:cNvSpPr>
            <a:spLocks noChangeAspect="1" noChangeArrowheads="1"/>
          </p:cNvSpPr>
          <p:nvPr/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1" name="Oval 17"/>
          <p:cNvSpPr>
            <a:spLocks noChangeAspect="1" noChangeArrowheads="1"/>
          </p:cNvSpPr>
          <p:nvPr/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2" name="Oval 18"/>
          <p:cNvSpPr>
            <a:spLocks noChangeAspect="1" noChangeArrowheads="1"/>
          </p:cNvSpPr>
          <p:nvPr/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6163" name="Oval 19"/>
          <p:cNvSpPr>
            <a:spLocks noChangeAspect="1" noChangeArrowheads="1"/>
          </p:cNvSpPr>
          <p:nvPr/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4" name="Oval 20"/>
          <p:cNvSpPr>
            <a:spLocks noChangeAspect="1" noChangeArrowheads="1"/>
          </p:cNvSpPr>
          <p:nvPr/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5" name="Oval 21"/>
          <p:cNvSpPr>
            <a:spLocks noChangeAspect="1" noChangeArrowheads="1"/>
          </p:cNvSpPr>
          <p:nvPr/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6" name="Oval 22"/>
          <p:cNvSpPr>
            <a:spLocks noChangeAspect="1" noChangeArrowheads="1"/>
          </p:cNvSpPr>
          <p:nvPr/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7" name="Oval 23"/>
          <p:cNvSpPr>
            <a:spLocks noChangeAspect="1" noChangeArrowheads="1"/>
          </p:cNvSpPr>
          <p:nvPr/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8" name="Oval 24"/>
          <p:cNvSpPr>
            <a:spLocks noChangeAspect="1" noChangeArrowheads="1"/>
          </p:cNvSpPr>
          <p:nvPr/>
        </p:nvSpPr>
        <p:spPr bwMode="auto">
          <a:xfrm>
            <a:off x="-304800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4055" name="Text Box 23"/>
          <p:cNvSpPr txBox="1">
            <a:spLocks noChangeArrowheads="1"/>
          </p:cNvSpPr>
          <p:nvPr/>
        </p:nvSpPr>
        <p:spPr bwMode="auto">
          <a:xfrm>
            <a:off x="7696200" y="6019800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核磁共振仪</a:t>
            </a:r>
            <a:r>
              <a:rPr lang="zh-CN" altLang="en-US" sz="36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44067" name="Text Box 35"/>
          <p:cNvSpPr txBox="1">
            <a:spLocks noChangeArrowheads="1"/>
          </p:cNvSpPr>
          <p:nvPr/>
        </p:nvSpPr>
        <p:spPr bwMode="auto">
          <a:xfrm>
            <a:off x="1676400" y="152400"/>
            <a:ext cx="8305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10.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分子式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2800" b="1" baseline="-300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-300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的两种有机化合物的</a:t>
            </a:r>
            <a:r>
              <a:rPr lang="en-US" altLang="zh-CN" sz="2800" b="1" baseline="300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核磁共振谱，你能分辨出哪一幅是乙醇的</a:t>
            </a:r>
            <a:r>
              <a:rPr lang="en-US" altLang="zh-CN" sz="2800" b="1" baseline="300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H-NMR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谱图吗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4068" name="Picture 36" descr="HWOCRTEMP_ROC20"/>
          <p:cNvPicPr>
            <a:picLocks noChangeAspect="1" noChangeArrowheads="1"/>
          </p:cNvPicPr>
          <p:nvPr/>
        </p:nvPicPr>
        <p:blipFill>
          <a:blip r:embed="rId2">
            <a:lum bright="24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12964"/>
            <a:ext cx="4495800" cy="314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69" name="Picture 37" descr="HWOCRTEMP_ROC30"/>
          <p:cNvPicPr>
            <a:picLocks noChangeAspect="1" noChangeArrowheads="1"/>
          </p:cNvPicPr>
          <p:nvPr/>
        </p:nvPicPr>
        <p:blipFill>
          <a:blip r:embed="rId3">
            <a:lum bright="4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7400"/>
            <a:ext cx="44196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70" name="Text Box 38"/>
          <p:cNvSpPr txBox="1">
            <a:spLocks noChangeArrowheads="1"/>
          </p:cNvSpPr>
          <p:nvPr/>
        </p:nvSpPr>
        <p:spPr bwMode="auto">
          <a:xfrm>
            <a:off x="1676400" y="5410200"/>
            <a:ext cx="899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ea typeface="黑体" panose="02010609060101010101" pitchFamily="49" charset="-122"/>
              </a:rPr>
              <a:t>分子式为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3200" b="1">
                <a:solidFill>
                  <a:srgbClr val="000000"/>
                </a:solidFill>
                <a:ea typeface="黑体" panose="02010609060101010101" pitchFamily="49" charset="-122"/>
              </a:rPr>
              <a:t>的两种有机物的</a:t>
            </a:r>
            <a:r>
              <a:rPr lang="en-US" altLang="zh-CN" sz="3200" b="1" baseline="30000">
                <a:solidFill>
                  <a:srgbClr val="000000"/>
                </a:solidFill>
                <a:ea typeface="黑体" panose="02010609060101010101" pitchFamily="49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ea typeface="黑体" panose="02010609060101010101" pitchFamily="49" charset="-122"/>
              </a:rPr>
              <a:t>H</a:t>
            </a:r>
            <a:r>
              <a:rPr lang="zh-CN" altLang="en-US" sz="3200" b="1">
                <a:solidFill>
                  <a:srgbClr val="000000"/>
                </a:solidFill>
                <a:ea typeface="黑体" panose="02010609060101010101" pitchFamily="49" charset="-122"/>
              </a:rPr>
              <a:t>核磁共振谱图</a:t>
            </a:r>
            <a:r>
              <a:rPr lang="zh-CN" altLang="en-US" b="1"/>
              <a:t> </a:t>
            </a:r>
          </a:p>
        </p:txBody>
      </p:sp>
      <p:grpSp>
        <p:nvGrpSpPr>
          <p:cNvPr id="44072" name="Group 40"/>
          <p:cNvGrpSpPr>
            <a:grpSpLocks/>
          </p:cNvGrpSpPr>
          <p:nvPr/>
        </p:nvGrpSpPr>
        <p:grpSpPr bwMode="auto">
          <a:xfrm>
            <a:off x="2057400" y="990601"/>
            <a:ext cx="7848600" cy="2392363"/>
            <a:chOff x="558" y="1877"/>
            <a:chExt cx="4944" cy="1507"/>
          </a:xfrm>
        </p:grpSpPr>
        <p:sp>
          <p:nvSpPr>
            <p:cNvPr id="44073" name="Text Box 41"/>
            <p:cNvSpPr txBox="1">
              <a:spLocks noChangeArrowheads="1"/>
            </p:cNvSpPr>
            <p:nvPr/>
          </p:nvSpPr>
          <p:spPr bwMode="auto">
            <a:xfrm>
              <a:off x="784" y="2568"/>
              <a:ext cx="453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endParaRPr lang="zh-CN" altLang="en-US" sz="36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44074" name="Text Box 42"/>
            <p:cNvSpPr txBox="1">
              <a:spLocks noChangeArrowheads="1"/>
            </p:cNvSpPr>
            <p:nvPr/>
          </p:nvSpPr>
          <p:spPr bwMode="auto">
            <a:xfrm>
              <a:off x="558" y="2431"/>
              <a:ext cx="494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O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      H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C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O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楷体_GB2312" pitchFamily="49" charset="-122"/>
                </a:rPr>
                <a:t>—</a:t>
              </a:r>
              <a:r>
                <a:rPr lang="en-US" altLang="zh-CN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</a:t>
              </a:r>
              <a:r>
                <a:rPr lang="en-US" altLang="zh-CN" sz="3600" b="1" dirty="0">
                  <a:solidFill>
                    <a:srgbClr val="CC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     </a:t>
              </a:r>
            </a:p>
          </p:txBody>
        </p:sp>
        <p:sp>
          <p:nvSpPr>
            <p:cNvPr id="44075" name="Line 43"/>
            <p:cNvSpPr>
              <a:spLocks noChangeShapeType="1"/>
            </p:cNvSpPr>
            <p:nvPr/>
          </p:nvSpPr>
          <p:spPr bwMode="auto">
            <a:xfrm>
              <a:off x="1112" y="2295"/>
              <a:ext cx="0" cy="18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76" name="Line 44"/>
            <p:cNvSpPr>
              <a:spLocks noChangeShapeType="1"/>
            </p:cNvSpPr>
            <p:nvPr/>
          </p:nvSpPr>
          <p:spPr bwMode="auto">
            <a:xfrm>
              <a:off x="2019" y="2295"/>
              <a:ext cx="0" cy="18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77" name="Line 45"/>
            <p:cNvSpPr>
              <a:spLocks noChangeShapeType="1"/>
            </p:cNvSpPr>
            <p:nvPr/>
          </p:nvSpPr>
          <p:spPr bwMode="auto">
            <a:xfrm>
              <a:off x="4323" y="2277"/>
              <a:ext cx="0" cy="18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78" name="Line 46"/>
            <p:cNvSpPr>
              <a:spLocks noChangeShapeType="1"/>
            </p:cNvSpPr>
            <p:nvPr/>
          </p:nvSpPr>
          <p:spPr bwMode="auto">
            <a:xfrm>
              <a:off x="3915" y="2277"/>
              <a:ext cx="0" cy="181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79" name="Text Box 47"/>
            <p:cNvSpPr txBox="1">
              <a:spLocks noChangeArrowheads="1"/>
            </p:cNvSpPr>
            <p:nvPr/>
          </p:nvSpPr>
          <p:spPr bwMode="auto">
            <a:xfrm>
              <a:off x="3760" y="2980"/>
              <a:ext cx="99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  H</a:t>
              </a:r>
            </a:p>
          </p:txBody>
        </p:sp>
        <p:sp>
          <p:nvSpPr>
            <p:cNvPr id="44080" name="Line 48"/>
            <p:cNvSpPr>
              <a:spLocks noChangeShapeType="1"/>
            </p:cNvSpPr>
            <p:nvPr/>
          </p:nvSpPr>
          <p:spPr bwMode="auto">
            <a:xfrm>
              <a:off x="1117" y="2816"/>
              <a:ext cx="0" cy="19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44081" name="Line 49"/>
            <p:cNvSpPr>
              <a:spLocks noChangeShapeType="1"/>
            </p:cNvSpPr>
            <p:nvPr/>
          </p:nvSpPr>
          <p:spPr bwMode="auto">
            <a:xfrm>
              <a:off x="4333" y="2843"/>
              <a:ext cx="0" cy="19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44082" name="Line 50"/>
            <p:cNvSpPr>
              <a:spLocks noChangeShapeType="1"/>
            </p:cNvSpPr>
            <p:nvPr/>
          </p:nvSpPr>
          <p:spPr bwMode="auto">
            <a:xfrm>
              <a:off x="3885" y="2819"/>
              <a:ext cx="0" cy="19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44083" name="Line 51"/>
            <p:cNvSpPr>
              <a:spLocks noChangeShapeType="1"/>
            </p:cNvSpPr>
            <p:nvPr/>
          </p:nvSpPr>
          <p:spPr bwMode="auto">
            <a:xfrm>
              <a:off x="2029" y="2816"/>
              <a:ext cx="0" cy="19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44084" name="Text Box 52"/>
            <p:cNvSpPr txBox="1">
              <a:spLocks noChangeArrowheads="1"/>
            </p:cNvSpPr>
            <p:nvPr/>
          </p:nvSpPr>
          <p:spPr bwMode="auto">
            <a:xfrm>
              <a:off x="3769" y="1877"/>
              <a:ext cx="99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  H</a:t>
              </a:r>
            </a:p>
          </p:txBody>
        </p:sp>
        <p:sp>
          <p:nvSpPr>
            <p:cNvPr id="44085" name="Text Box 53"/>
            <p:cNvSpPr txBox="1">
              <a:spLocks noChangeArrowheads="1"/>
            </p:cNvSpPr>
            <p:nvPr/>
          </p:nvSpPr>
          <p:spPr bwMode="auto">
            <a:xfrm>
              <a:off x="957" y="2932"/>
              <a:ext cx="16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   </a:t>
              </a:r>
              <a:r>
                <a:rPr lang="en-US" altLang="zh-CN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 </a:t>
              </a: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  H</a:t>
              </a:r>
            </a:p>
          </p:txBody>
        </p:sp>
        <p:sp>
          <p:nvSpPr>
            <p:cNvPr id="44086" name="Text Box 54"/>
            <p:cNvSpPr txBox="1">
              <a:spLocks noChangeArrowheads="1"/>
            </p:cNvSpPr>
            <p:nvPr/>
          </p:nvSpPr>
          <p:spPr bwMode="auto">
            <a:xfrm>
              <a:off x="966" y="1897"/>
              <a:ext cx="16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H   </a:t>
              </a:r>
              <a:r>
                <a:rPr lang="en-US" altLang="zh-CN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 </a:t>
              </a:r>
              <a:r>
                <a:rPr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</a:rPr>
                <a:t>  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14929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5"/>
          <p:cNvSpPr>
            <a:spLocks noChangeAspect="1" noChangeArrowheads="1"/>
          </p:cNvSpPr>
          <p:nvPr/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0" name="Oval 6"/>
          <p:cNvSpPr>
            <a:spLocks noChangeAspect="1" noChangeArrowheads="1"/>
          </p:cNvSpPr>
          <p:nvPr/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1" name="Oval 7"/>
          <p:cNvSpPr>
            <a:spLocks noChangeAspect="1" noChangeArrowheads="1"/>
          </p:cNvSpPr>
          <p:nvPr/>
        </p:nvSpPr>
        <p:spPr bwMode="auto">
          <a:xfrm>
            <a:off x="-457200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2" name="Oval 8"/>
          <p:cNvSpPr>
            <a:spLocks noChangeAspect="1" noChangeArrowheads="1"/>
          </p:cNvSpPr>
          <p:nvPr/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9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3" name="Oval 9"/>
          <p:cNvSpPr>
            <a:spLocks noChangeAspect="1" noChangeArrowheads="1"/>
          </p:cNvSpPr>
          <p:nvPr/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5001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4" name="Oval 10"/>
          <p:cNvSpPr>
            <a:spLocks noChangeAspect="1" noChangeArrowheads="1"/>
          </p:cNvSpPr>
          <p:nvPr/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5" name="Oval 11"/>
          <p:cNvSpPr>
            <a:spLocks noChangeAspect="1" noChangeArrowheads="1"/>
          </p:cNvSpPr>
          <p:nvPr/>
        </p:nvSpPr>
        <p:spPr bwMode="auto">
          <a:xfrm>
            <a:off x="4913314" y="905719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6" name="Oval 12"/>
          <p:cNvSpPr>
            <a:spLocks noChangeAspect="1" noChangeArrowheads="1"/>
          </p:cNvSpPr>
          <p:nvPr/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7" name="Oval 13"/>
          <p:cNvSpPr>
            <a:spLocks noChangeAspect="1" noChangeArrowheads="1"/>
          </p:cNvSpPr>
          <p:nvPr/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8" name="Oval 14"/>
          <p:cNvSpPr>
            <a:spLocks noChangeAspect="1" noChangeArrowheads="1"/>
          </p:cNvSpPr>
          <p:nvPr/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59" name="Oval 15"/>
          <p:cNvSpPr>
            <a:spLocks noChangeAspect="1" noChangeArrowheads="1"/>
          </p:cNvSpPr>
          <p:nvPr/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0" name="Oval 16"/>
          <p:cNvSpPr>
            <a:spLocks noChangeAspect="1" noChangeArrowheads="1"/>
          </p:cNvSpPr>
          <p:nvPr/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1" name="Oval 17"/>
          <p:cNvSpPr>
            <a:spLocks noChangeAspect="1" noChangeArrowheads="1"/>
          </p:cNvSpPr>
          <p:nvPr/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2" name="Oval 18"/>
          <p:cNvSpPr>
            <a:spLocks noChangeAspect="1" noChangeArrowheads="1"/>
          </p:cNvSpPr>
          <p:nvPr/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6163" name="Oval 19"/>
          <p:cNvSpPr>
            <a:spLocks noChangeAspect="1" noChangeArrowheads="1"/>
          </p:cNvSpPr>
          <p:nvPr/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4" name="Oval 20"/>
          <p:cNvSpPr>
            <a:spLocks noChangeAspect="1" noChangeArrowheads="1"/>
          </p:cNvSpPr>
          <p:nvPr/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5" name="Oval 21"/>
          <p:cNvSpPr>
            <a:spLocks noChangeAspect="1" noChangeArrowheads="1"/>
          </p:cNvSpPr>
          <p:nvPr/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6" name="Oval 22"/>
          <p:cNvSpPr>
            <a:spLocks noChangeAspect="1" noChangeArrowheads="1"/>
          </p:cNvSpPr>
          <p:nvPr/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7" name="Oval 23"/>
          <p:cNvSpPr>
            <a:spLocks noChangeAspect="1" noChangeArrowheads="1"/>
          </p:cNvSpPr>
          <p:nvPr/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8" name="Oval 24"/>
          <p:cNvSpPr>
            <a:spLocks noChangeAspect="1" noChangeArrowheads="1"/>
          </p:cNvSpPr>
          <p:nvPr/>
        </p:nvSpPr>
        <p:spPr bwMode="auto">
          <a:xfrm>
            <a:off x="-304800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auto">
          <a:xfrm>
            <a:off x="7696200" y="6019800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核磁共振仪</a:t>
            </a:r>
            <a:r>
              <a:rPr lang="zh-CN" altLang="en-US" sz="36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233453" y="-16577"/>
            <a:ext cx="9359721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altLang="zh-CN" sz="2800" b="1" dirty="0" smtClean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图是一种分子式为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的有机物的红外光谱谱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图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则该有机物的结构简式为：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7480" y="1120776"/>
            <a:ext cx="3888475" cy="2518343"/>
            <a:chOff x="334275" y="1284788"/>
            <a:chExt cx="3888475" cy="2518343"/>
          </a:xfrm>
        </p:grpSpPr>
        <p:pic>
          <p:nvPicPr>
            <p:cNvPr id="49178" name="Picture 2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201" y="1284788"/>
              <a:ext cx="3814549" cy="2518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180" name="Text Box 28"/>
            <p:cNvSpPr txBox="1">
              <a:spLocks noChangeArrowheads="1"/>
            </p:cNvSpPr>
            <p:nvPr/>
          </p:nvSpPr>
          <p:spPr bwMode="auto">
            <a:xfrm>
              <a:off x="2622550" y="3189147"/>
              <a:ext cx="1600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FF"/>
                  </a:solidFill>
                </a:rPr>
                <a:t>C—O—C</a:t>
              </a:r>
            </a:p>
          </p:txBody>
        </p:sp>
        <p:sp>
          <p:nvSpPr>
            <p:cNvPr id="49181" name="Text Box 29"/>
            <p:cNvSpPr txBox="1">
              <a:spLocks noChangeArrowheads="1"/>
            </p:cNvSpPr>
            <p:nvPr/>
          </p:nvSpPr>
          <p:spPr bwMode="auto">
            <a:xfrm>
              <a:off x="1860550" y="3345931"/>
              <a:ext cx="1219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FF"/>
                  </a:solidFill>
                </a:rPr>
                <a:t>C=O</a:t>
              </a:r>
            </a:p>
          </p:txBody>
        </p:sp>
        <p:sp>
          <p:nvSpPr>
            <p:cNvPr id="49182" name="Text Box 30"/>
            <p:cNvSpPr txBox="1">
              <a:spLocks noChangeArrowheads="1"/>
            </p:cNvSpPr>
            <p:nvPr/>
          </p:nvSpPr>
          <p:spPr bwMode="auto">
            <a:xfrm>
              <a:off x="334275" y="2653555"/>
              <a:ext cx="25908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FF"/>
                  </a:solidFill>
                </a:rPr>
                <a:t>不对称</a:t>
              </a:r>
              <a:r>
                <a:rPr lang="en-US" altLang="zh-CN" sz="2400" b="1">
                  <a:solidFill>
                    <a:srgbClr val="0000FF"/>
                  </a:solidFill>
                </a:rPr>
                <a:t>CH</a:t>
              </a:r>
              <a:r>
                <a:rPr lang="en-US" altLang="zh-CN" sz="2400" b="1" baseline="-25000">
                  <a:solidFill>
                    <a:srgbClr val="0000FF"/>
                  </a:solidFill>
                </a:rPr>
                <a:t>3</a:t>
              </a:r>
            </a:p>
          </p:txBody>
        </p:sp>
      </p:grpSp>
      <p:sp>
        <p:nvSpPr>
          <p:cNvPr id="49183" name="Text Box 31"/>
          <p:cNvSpPr txBox="1">
            <a:spLocks noChangeArrowheads="1"/>
          </p:cNvSpPr>
          <p:nvPr/>
        </p:nvSpPr>
        <p:spPr bwMode="auto">
          <a:xfrm>
            <a:off x="4468813" y="510619"/>
            <a:ext cx="571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en-US" altLang="zh-CN" sz="2400" b="1" dirty="0">
                <a:solidFill>
                  <a:srgbClr val="FF0000"/>
                </a:solidFill>
              </a:rPr>
              <a:t>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</a:rPr>
              <a:t>COOCH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zh-CN" altLang="en-US" sz="2400" b="1" dirty="0">
                <a:ea typeface="黑体" panose="02010609060101010101" pitchFamily="49" charset="-122"/>
              </a:rPr>
              <a:t>或</a:t>
            </a:r>
            <a:r>
              <a:rPr lang="en-US" altLang="zh-CN" sz="2400" b="1" dirty="0">
                <a:solidFill>
                  <a:srgbClr val="FF0000"/>
                </a:solidFill>
              </a:rPr>
              <a:t>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en-US" altLang="zh-CN" sz="2400" b="1" dirty="0">
                <a:solidFill>
                  <a:srgbClr val="FF0000"/>
                </a:solidFill>
              </a:rPr>
              <a:t>COOCH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</a:rPr>
              <a:t>CH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l="25448" r="23007" b="-788"/>
          <a:stretch/>
        </p:blipFill>
        <p:spPr>
          <a:xfrm>
            <a:off x="4289738" y="1377395"/>
            <a:ext cx="3764925" cy="3199877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6812353" y="1644134"/>
            <a:ext cx="135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丙酸甲酯   </a:t>
            </a:r>
            <a:endParaRPr lang="zh-CN" altLang="en-US" dirty="0"/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71" b="29577"/>
          <a:stretch/>
        </p:blipFill>
        <p:spPr>
          <a:xfrm>
            <a:off x="8134264" y="1371600"/>
            <a:ext cx="4062533" cy="3354945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9623426" y="1465077"/>
            <a:ext cx="12105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乙酸乙酯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09418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20" y="36647"/>
            <a:ext cx="225259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7</a:t>
            </a:r>
            <a:r>
              <a:rPr lang="zh-CN" altLang="en-US" sz="2400" dirty="0" smtClean="0"/>
              <a:t>思考与练习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1339404" y="1429555"/>
            <a:ext cx="85773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12.</a:t>
            </a:r>
            <a:r>
              <a:rPr lang="zh-CN" altLang="en-US" sz="2800" dirty="0" smtClean="0"/>
              <a:t>乙醇和甲醚在下列什么仪器上的检测报告是一样的？</a:t>
            </a:r>
            <a:endParaRPr lang="en-US" altLang="zh-CN" sz="2800" dirty="0" smtClean="0"/>
          </a:p>
          <a:p>
            <a:r>
              <a:rPr lang="en-US" altLang="zh-CN" sz="2800" dirty="0" smtClean="0"/>
              <a:t>A  </a:t>
            </a:r>
            <a:r>
              <a:rPr lang="zh-CN" altLang="en-US" sz="2800" dirty="0" smtClean="0"/>
              <a:t>元素分析仪</a:t>
            </a:r>
            <a:endParaRPr lang="en-US" altLang="zh-CN" sz="2800" dirty="0" smtClean="0"/>
          </a:p>
          <a:p>
            <a:r>
              <a:rPr lang="en-US" altLang="zh-CN" sz="2800" dirty="0" smtClean="0"/>
              <a:t>B  </a:t>
            </a:r>
            <a:r>
              <a:rPr lang="zh-CN" altLang="en-US" sz="2800" dirty="0" smtClean="0"/>
              <a:t>红外光谱仪</a:t>
            </a:r>
            <a:endParaRPr lang="en-US" altLang="zh-CN" sz="2800" dirty="0" smtClean="0"/>
          </a:p>
          <a:p>
            <a:r>
              <a:rPr lang="en-US" altLang="zh-CN" sz="2800" dirty="0" smtClean="0"/>
              <a:t>C  HNMR</a:t>
            </a:r>
            <a:r>
              <a:rPr lang="zh-CN" altLang="en-US" sz="2800" dirty="0" smtClean="0"/>
              <a:t>氢核磁共振仪</a:t>
            </a:r>
            <a:endParaRPr lang="en-US" altLang="zh-CN" sz="2800" dirty="0" smtClean="0"/>
          </a:p>
          <a:p>
            <a:r>
              <a:rPr lang="en-US" altLang="zh-CN" sz="2800" dirty="0" smtClean="0"/>
              <a:t>D  </a:t>
            </a:r>
            <a:r>
              <a:rPr lang="zh-CN" altLang="en-US" sz="2800" dirty="0" smtClean="0"/>
              <a:t>质谱仪</a:t>
            </a:r>
            <a:endParaRPr lang="en-US" altLang="zh-CN" sz="2800" dirty="0" smtClean="0"/>
          </a:p>
        </p:txBody>
      </p:sp>
      <p:sp>
        <p:nvSpPr>
          <p:cNvPr id="5" name="矩形 4"/>
          <p:cNvSpPr/>
          <p:nvPr/>
        </p:nvSpPr>
        <p:spPr>
          <a:xfrm>
            <a:off x="10084549" y="1259983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769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87462" y="1949226"/>
            <a:ext cx="3514859" cy="1325563"/>
          </a:xfrm>
        </p:spPr>
        <p:txBody>
          <a:bodyPr/>
          <a:lstStyle/>
          <a:p>
            <a:r>
              <a:rPr lang="zh-CN" altLang="en-US" dirty="0" smtClean="0"/>
              <a:t>学到了什么？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204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2199</TotalTime>
  <Words>972</Words>
  <Application>Microsoft Office PowerPoint</Application>
  <PresentationFormat>宽屏</PresentationFormat>
  <Paragraphs>180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黑体</vt:lpstr>
      <vt:lpstr>楷体</vt:lpstr>
      <vt:lpstr>楷体_GB2312</vt:lpstr>
      <vt:lpstr>隶书</vt:lpstr>
      <vt:lpstr>宋体</vt:lpstr>
      <vt:lpstr>Arial</vt:lpstr>
      <vt:lpstr>Calibri</vt:lpstr>
      <vt:lpstr>Calibri Light</vt:lpstr>
      <vt:lpstr>Times New Roman</vt:lpstr>
      <vt:lpstr>Verdana</vt:lpstr>
      <vt:lpstr>Wingdings</vt:lpstr>
      <vt:lpstr>Office 主题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学到了什么？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《有机化学基础》</dc:title>
  <dc:creator>XiaZaiMa.COM</dc:creator>
  <cp:lastModifiedBy>XiaZaiMa.COM</cp:lastModifiedBy>
  <cp:revision>74</cp:revision>
  <dcterms:created xsi:type="dcterms:W3CDTF">2020-01-23T14:22:04Z</dcterms:created>
  <dcterms:modified xsi:type="dcterms:W3CDTF">2020-02-02T04:42:59Z</dcterms:modified>
</cp:coreProperties>
</file>