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5"/>
  </p:notesMasterIdLst>
  <p:handoutMasterIdLst>
    <p:handoutMasterId r:id="rId26"/>
  </p:handoutMasterIdLst>
  <p:sldIdLst>
    <p:sldId id="261" r:id="rId2"/>
    <p:sldId id="256" r:id="rId3"/>
    <p:sldId id="284" r:id="rId4"/>
    <p:sldId id="283" r:id="rId5"/>
    <p:sldId id="289" r:id="rId6"/>
    <p:sldId id="285" r:id="rId7"/>
    <p:sldId id="287" r:id="rId8"/>
    <p:sldId id="290" r:id="rId9"/>
    <p:sldId id="288" r:id="rId10"/>
    <p:sldId id="291" r:id="rId11"/>
    <p:sldId id="266" r:id="rId12"/>
    <p:sldId id="267" r:id="rId13"/>
    <p:sldId id="268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278" r:id="rId24"/>
  </p:sldIdLst>
  <p:sldSz cx="9144000" cy="5143500" type="screen16x9"/>
  <p:notesSz cx="9144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>
        <p:scale>
          <a:sx n="77" d="100"/>
          <a:sy n="77" d="100"/>
        </p:scale>
        <p:origin x="-966" y="-114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10" Type="http://schemas.openxmlformats.org/officeDocument/2006/relationships/image" Target="../media/image35.wmf"/><Relationship Id="rId4" Type="http://schemas.openxmlformats.org/officeDocument/2006/relationships/image" Target="../media/image29.wmf"/><Relationship Id="rId9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7" Type="http://schemas.openxmlformats.org/officeDocument/2006/relationships/image" Target="../media/image62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5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70.wmf"/><Relationship Id="rId7" Type="http://schemas.openxmlformats.org/officeDocument/2006/relationships/image" Target="../media/image74.wmf"/><Relationship Id="rId2" Type="http://schemas.openxmlformats.org/officeDocument/2006/relationships/image" Target="../media/image69.wmf"/><Relationship Id="rId1" Type="http://schemas.openxmlformats.org/officeDocument/2006/relationships/image" Target="../media/image44.wmf"/><Relationship Id="rId6" Type="http://schemas.openxmlformats.org/officeDocument/2006/relationships/image" Target="../media/image73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Relationship Id="rId9" Type="http://schemas.openxmlformats.org/officeDocument/2006/relationships/image" Target="../media/image7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7F293-6457-4A44-AAFC-B46E958BAA87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8D47D8-0669-4928-8F78-742F7B0CCE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D47D8-0669-4928-8F78-742F7B0CCED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D47D8-0669-4928-8F78-742F7B0CCED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DC6F0-3959-4B9A-8C1D-B3AD5A32708A}" type="datetimeFigureOut">
              <a:rPr lang="zh-CN" altLang="en-US" smtClean="0"/>
              <a:pPr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42170-C023-4214-8B6D-3CF2C8075F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12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2.bin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1.bin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0.bin"/><Relationship Id="rId9" Type="http://schemas.openxmlformats.org/officeDocument/2006/relationships/oleObject" Target="../embeddings/oleObject15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oleObject" Target="../embeddings/oleObject36.bin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31.bin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0.bin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29.bin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28.bin"/><Relationship Id="rId9" Type="http://schemas.openxmlformats.org/officeDocument/2006/relationships/oleObject" Target="../embeddings/oleObject33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Relationship Id="rId9" Type="http://schemas.openxmlformats.org/officeDocument/2006/relationships/oleObject" Target="../embeddings/oleObject4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oleObject" Target="../embeddings/oleObject4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0.png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53.bin"/><Relationship Id="rId5" Type="http://schemas.openxmlformats.org/officeDocument/2006/relationships/oleObject" Target="../embeddings/oleObject52.bin"/><Relationship Id="rId4" Type="http://schemas.openxmlformats.org/officeDocument/2006/relationships/oleObject" Target="../embeddings/oleObject51.bin"/><Relationship Id="rId9" Type="http://schemas.openxmlformats.org/officeDocument/2006/relationships/oleObject" Target="../embeddings/oleObject56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6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60.bin"/><Relationship Id="rId5" Type="http://schemas.openxmlformats.org/officeDocument/2006/relationships/oleObject" Target="../embeddings/oleObject59.bin"/><Relationship Id="rId4" Type="http://schemas.openxmlformats.org/officeDocument/2006/relationships/oleObject" Target="../embeddings/oleObject58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13" Type="http://schemas.openxmlformats.org/officeDocument/2006/relationships/oleObject" Target="../embeddings/oleObject71.bin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6.bin"/><Relationship Id="rId12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65.bin"/><Relationship Id="rId11" Type="http://schemas.openxmlformats.org/officeDocument/2006/relationships/image" Target="../media/image78.png"/><Relationship Id="rId5" Type="http://schemas.openxmlformats.org/officeDocument/2006/relationships/image" Target="../media/image77.png"/><Relationship Id="rId10" Type="http://schemas.openxmlformats.org/officeDocument/2006/relationships/oleObject" Target="../embeddings/oleObject69.bin"/><Relationship Id="rId4" Type="http://schemas.openxmlformats.org/officeDocument/2006/relationships/oleObject" Target="../embeddings/oleObject64.bin"/><Relationship Id="rId9" Type="http://schemas.openxmlformats.org/officeDocument/2006/relationships/oleObject" Target="../embeddings/oleObject68.bin"/><Relationship Id="rId14" Type="http://schemas.openxmlformats.org/officeDocument/2006/relationships/oleObject" Target="../embeddings/oleObject72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image" Target="../media/image78.png"/><Relationship Id="rId7" Type="http://schemas.openxmlformats.org/officeDocument/2006/relationships/oleObject" Target="../embeddings/oleObject7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75.bin"/><Relationship Id="rId5" Type="http://schemas.openxmlformats.org/officeDocument/2006/relationships/oleObject" Target="../embeddings/oleObject74.bin"/><Relationship Id="rId4" Type="http://schemas.openxmlformats.org/officeDocument/2006/relationships/oleObject" Target="../embeddings/oleObject73.bin"/><Relationship Id="rId9" Type="http://schemas.openxmlformats.org/officeDocument/2006/relationships/oleObject" Target="../embeddings/oleObject78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8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81.bin"/><Relationship Id="rId5" Type="http://schemas.openxmlformats.org/officeDocument/2006/relationships/oleObject" Target="../embeddings/oleObject80.bin"/><Relationship Id="rId4" Type="http://schemas.openxmlformats.org/officeDocument/2006/relationships/oleObject" Target="../embeddings/oleObject79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71550"/>
            <a:ext cx="64807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 smtClean="0"/>
              <a:t>第二讲</a:t>
            </a:r>
            <a:endParaRPr lang="en-US" altLang="zh-CN" sz="6600" b="1" dirty="0" smtClean="0"/>
          </a:p>
          <a:p>
            <a:pPr algn="ctr"/>
            <a:endParaRPr lang="en-US" altLang="zh-CN" sz="6600" b="1" dirty="0" smtClean="0"/>
          </a:p>
          <a:p>
            <a:pPr algn="ctr"/>
            <a:r>
              <a:rPr lang="zh-CN" altLang="en-US" sz="6600" b="1" dirty="0" smtClean="0"/>
              <a:t>三角函数综合</a:t>
            </a:r>
            <a:endParaRPr lang="zh-CN" altLang="en-US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8314" y="700212"/>
            <a:ext cx="6119812" cy="576064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l"/>
            <a:r>
              <a:rPr lang="zh-CN" altLang="en-US" sz="2800" b="1" dirty="0" smtClean="0">
                <a:solidFill>
                  <a:srgbClr val="FF0000"/>
                </a:solidFill>
              </a:rPr>
              <a:t>一、学习目标</a:t>
            </a:r>
            <a:r>
              <a:rPr lang="en-US" altLang="zh-CN" sz="2800" b="1" dirty="0" smtClean="0"/>
              <a:t>	</a:t>
            </a:r>
            <a:endParaRPr lang="zh-CN" altLang="en-US" sz="28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68314" y="1420292"/>
            <a:ext cx="5111798" cy="575394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三角函数各知识点的综合应用</a:t>
            </a:r>
            <a:r>
              <a:rPr lang="en-US" altLang="zh-CN" b="1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5487" y="1203599"/>
            <a:ext cx="54534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</a:rPr>
              <a:t>空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</a:rPr>
              <a:t>白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</a:rPr>
              <a:t>区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</a:rPr>
              <a:t>域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2491031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二、学习难点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3211111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三角函数的综合问题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77155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三、知识要点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：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191985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         </a:t>
            </a:r>
            <a:r>
              <a:rPr lang="zh-CN" altLang="en-US" sz="2000" b="1" dirty="0" smtClean="0"/>
              <a:t>主要集中在两类题上：一是三角函数性质的综合，另一是与其他章节知识的结合</a:t>
            </a:r>
            <a:r>
              <a:rPr lang="en-US" altLang="zh-CN" sz="2000" b="1" dirty="0" smtClean="0"/>
              <a:t>.</a:t>
            </a:r>
            <a:endParaRPr lang="zh-CN" alt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185167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1、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常用的换元法</a:t>
            </a:r>
            <a:r>
              <a:rPr lang="zh-CN" altLang="en-US" sz="2400" b="1" dirty="0" smtClean="0"/>
              <a:t>（</a:t>
            </a:r>
            <a:r>
              <a:rPr lang="en-US" altLang="zh-CN" sz="2400" b="1" dirty="0" err="1" smtClean="0"/>
              <a:t>a,b</a:t>
            </a:r>
            <a:r>
              <a:rPr lang="zh-CN" altLang="en-US" sz="2400" b="1" dirty="0" smtClean="0"/>
              <a:t>为正）</a:t>
            </a:r>
            <a:endParaRPr lang="zh-CN" altLang="en-US" sz="2400" b="1" dirty="0"/>
          </a:p>
        </p:txBody>
      </p:sp>
      <p:grpSp>
        <p:nvGrpSpPr>
          <p:cNvPr id="19" name="组合 18"/>
          <p:cNvGrpSpPr/>
          <p:nvPr/>
        </p:nvGrpSpPr>
        <p:grpSpPr>
          <a:xfrm>
            <a:off x="35496" y="2211710"/>
            <a:ext cx="1764704" cy="2554411"/>
            <a:chOff x="35496" y="2211710"/>
            <a:chExt cx="1764704" cy="2554411"/>
          </a:xfrm>
        </p:grpSpPr>
        <p:sp>
          <p:nvSpPr>
            <p:cNvPr id="7" name="TextBox 6"/>
            <p:cNvSpPr txBox="1"/>
            <p:nvPr/>
          </p:nvSpPr>
          <p:spPr>
            <a:xfrm>
              <a:off x="35496" y="2211710"/>
              <a:ext cx="17647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/>
                <a:t>X</a:t>
              </a:r>
              <a:r>
                <a:rPr lang="en-US" altLang="zh-CN" sz="2800" baseline="30000" dirty="0" smtClean="0"/>
                <a:t>2</a:t>
              </a:r>
              <a:r>
                <a:rPr lang="en-US" altLang="zh-CN" sz="2800" dirty="0" smtClean="0"/>
                <a:t>+y</a:t>
              </a:r>
              <a:r>
                <a:rPr lang="en-US" altLang="zh-CN" sz="2800" baseline="30000" dirty="0" smtClean="0"/>
                <a:t>2</a:t>
              </a:r>
              <a:r>
                <a:rPr lang="en-US" altLang="zh-CN" sz="2800" dirty="0" smtClean="0"/>
                <a:t>=1</a:t>
              </a:r>
            </a:p>
            <a:p>
              <a:r>
                <a:rPr lang="en-US" altLang="zh-CN" sz="2800" dirty="0" smtClean="0"/>
                <a:t>a ≤x</a:t>
              </a:r>
              <a:r>
                <a:rPr lang="en-US" altLang="zh-CN" sz="2800" baseline="30000" dirty="0" smtClean="0"/>
                <a:t>2</a:t>
              </a:r>
              <a:r>
                <a:rPr lang="en-US" altLang="zh-CN" sz="2800" dirty="0" smtClean="0"/>
                <a:t>+y</a:t>
              </a:r>
              <a:r>
                <a:rPr lang="en-US" altLang="zh-CN" sz="2800" baseline="30000" dirty="0" smtClean="0"/>
                <a:t>2</a:t>
              </a:r>
              <a:r>
                <a:rPr lang="en-US" altLang="zh-CN" sz="2800" dirty="0" smtClean="0"/>
                <a:t>≤b</a:t>
              </a:r>
            </a:p>
          </p:txBody>
        </p:sp>
        <p:graphicFrame>
          <p:nvGraphicFramePr>
            <p:cNvPr id="57346" name="Object 2"/>
            <p:cNvGraphicFramePr>
              <a:graphicFrameLocks noChangeAspect="1"/>
            </p:cNvGraphicFramePr>
            <p:nvPr/>
          </p:nvGraphicFramePr>
          <p:xfrm>
            <a:off x="154236" y="3181945"/>
            <a:ext cx="961380" cy="505989"/>
          </p:xfrm>
          <a:graphic>
            <a:graphicData uri="http://schemas.openxmlformats.org/presentationml/2006/ole">
              <p:oleObj spid="_x0000_s57346" name="Equation" r:id="rId4" imgW="482400" imgH="253800" progId="Equation.DSMT4">
                <p:embed/>
              </p:oleObj>
            </a:graphicData>
          </a:graphic>
        </p:graphicFrame>
        <p:graphicFrame>
          <p:nvGraphicFramePr>
            <p:cNvPr id="57347" name="Object 3"/>
            <p:cNvGraphicFramePr>
              <a:graphicFrameLocks noChangeAspect="1"/>
            </p:cNvGraphicFramePr>
            <p:nvPr/>
          </p:nvGraphicFramePr>
          <p:xfrm>
            <a:off x="179512" y="3721744"/>
            <a:ext cx="912812" cy="468313"/>
          </p:xfrm>
          <a:graphic>
            <a:graphicData uri="http://schemas.openxmlformats.org/presentationml/2006/ole">
              <p:oleObj spid="_x0000_s57347" name="Equation" r:id="rId5" imgW="495000" imgH="253800" progId="Equation.DSMT4">
                <p:embed/>
              </p:oleObj>
            </a:graphicData>
          </a:graphic>
        </p:graphicFrame>
        <p:graphicFrame>
          <p:nvGraphicFramePr>
            <p:cNvPr id="57348" name="Object 4"/>
            <p:cNvGraphicFramePr>
              <a:graphicFrameLocks noChangeAspect="1"/>
            </p:cNvGraphicFramePr>
            <p:nvPr/>
          </p:nvGraphicFramePr>
          <p:xfrm>
            <a:off x="107504" y="4273435"/>
            <a:ext cx="936104" cy="492686"/>
          </p:xfrm>
          <a:graphic>
            <a:graphicData uri="http://schemas.openxmlformats.org/presentationml/2006/ole">
              <p:oleObj spid="_x0000_s57348" name="Equation" r:id="rId6" imgW="482400" imgH="253800" progId="Equation.DSMT4">
                <p:embed/>
              </p:oleObj>
            </a:graphicData>
          </a:graphic>
        </p:graphicFrame>
      </p:grpSp>
      <p:grpSp>
        <p:nvGrpSpPr>
          <p:cNvPr id="20" name="组合 19"/>
          <p:cNvGrpSpPr/>
          <p:nvPr/>
        </p:nvGrpSpPr>
        <p:grpSpPr>
          <a:xfrm>
            <a:off x="1331640" y="2288257"/>
            <a:ext cx="2865152" cy="389632"/>
            <a:chOff x="1331640" y="2288257"/>
            <a:chExt cx="2865152" cy="389632"/>
          </a:xfrm>
        </p:grpSpPr>
        <p:sp>
          <p:nvSpPr>
            <p:cNvPr id="11" name="右箭头 10"/>
            <p:cNvSpPr/>
            <p:nvPr/>
          </p:nvSpPr>
          <p:spPr>
            <a:xfrm>
              <a:off x="1331640" y="2389857"/>
              <a:ext cx="504056" cy="216024"/>
            </a:xfrm>
            <a:prstGeom prst="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57349" name="Object 5"/>
            <p:cNvGraphicFramePr>
              <a:graphicFrameLocks noChangeAspect="1"/>
            </p:cNvGraphicFramePr>
            <p:nvPr/>
          </p:nvGraphicFramePr>
          <p:xfrm>
            <a:off x="1907704" y="2288257"/>
            <a:ext cx="2289088" cy="389632"/>
          </p:xfrm>
          <a:graphic>
            <a:graphicData uri="http://schemas.openxmlformats.org/presentationml/2006/ole">
              <p:oleObj spid="_x0000_s57349" name="Equation" r:id="rId7" imgW="1193760" imgH="203040" progId="Equation.DSMT4">
                <p:embed/>
              </p:oleObj>
            </a:graphicData>
          </a:graphic>
        </p:graphicFrame>
      </p:grpSp>
      <p:grpSp>
        <p:nvGrpSpPr>
          <p:cNvPr id="21" name="组合 20"/>
          <p:cNvGrpSpPr/>
          <p:nvPr/>
        </p:nvGrpSpPr>
        <p:grpSpPr>
          <a:xfrm>
            <a:off x="1763688" y="2643758"/>
            <a:ext cx="4392488" cy="504056"/>
            <a:chOff x="1763688" y="2643758"/>
            <a:chExt cx="4392488" cy="504056"/>
          </a:xfrm>
        </p:grpSpPr>
        <p:sp>
          <p:nvSpPr>
            <p:cNvPr id="12" name="右箭头 11"/>
            <p:cNvSpPr/>
            <p:nvPr/>
          </p:nvSpPr>
          <p:spPr>
            <a:xfrm>
              <a:off x="1763688" y="2821905"/>
              <a:ext cx="504056" cy="216024"/>
            </a:xfrm>
            <a:prstGeom prst="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57350" name="Object 6"/>
            <p:cNvGraphicFramePr>
              <a:graphicFrameLocks noChangeAspect="1"/>
            </p:cNvGraphicFramePr>
            <p:nvPr/>
          </p:nvGraphicFramePr>
          <p:xfrm>
            <a:off x="2284263" y="2643758"/>
            <a:ext cx="3871913" cy="504056"/>
          </p:xfrm>
          <a:graphic>
            <a:graphicData uri="http://schemas.openxmlformats.org/presentationml/2006/ole">
              <p:oleObj spid="_x0000_s57350" name="Equation" r:id="rId8" imgW="2019240" imgH="228600" progId="Equation.DSMT4">
                <p:embed/>
              </p:oleObj>
            </a:graphicData>
          </a:graphic>
        </p:graphicFrame>
      </p:grpSp>
      <p:grpSp>
        <p:nvGrpSpPr>
          <p:cNvPr id="22" name="组合 21"/>
          <p:cNvGrpSpPr/>
          <p:nvPr/>
        </p:nvGrpSpPr>
        <p:grpSpPr>
          <a:xfrm>
            <a:off x="1187624" y="3225006"/>
            <a:ext cx="2888407" cy="388938"/>
            <a:chOff x="1187624" y="3225006"/>
            <a:chExt cx="2888407" cy="388938"/>
          </a:xfrm>
        </p:grpSpPr>
        <p:sp>
          <p:nvSpPr>
            <p:cNvPr id="13" name="右箭头 12"/>
            <p:cNvSpPr/>
            <p:nvPr/>
          </p:nvSpPr>
          <p:spPr>
            <a:xfrm>
              <a:off x="1187624" y="3325961"/>
              <a:ext cx="504056" cy="216024"/>
            </a:xfrm>
            <a:prstGeom prst="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57351" name="Object 7"/>
            <p:cNvGraphicFramePr>
              <a:graphicFrameLocks noChangeAspect="1"/>
            </p:cNvGraphicFramePr>
            <p:nvPr/>
          </p:nvGraphicFramePr>
          <p:xfrm>
            <a:off x="1739231" y="3225006"/>
            <a:ext cx="2336800" cy="388938"/>
          </p:xfrm>
          <a:graphic>
            <a:graphicData uri="http://schemas.openxmlformats.org/presentationml/2006/ole">
              <p:oleObj spid="_x0000_s57351" name="Equation" r:id="rId9" imgW="1218960" imgH="203040" progId="Equation.DSMT4">
                <p:embed/>
              </p:oleObj>
            </a:graphicData>
          </a:graphic>
        </p:graphicFrame>
      </p:grpSp>
      <p:grpSp>
        <p:nvGrpSpPr>
          <p:cNvPr id="23" name="组合 22"/>
          <p:cNvGrpSpPr/>
          <p:nvPr/>
        </p:nvGrpSpPr>
        <p:grpSpPr>
          <a:xfrm>
            <a:off x="1187624" y="3548856"/>
            <a:ext cx="3240360" cy="752475"/>
            <a:chOff x="1187624" y="3548856"/>
            <a:chExt cx="3240360" cy="752475"/>
          </a:xfrm>
        </p:grpSpPr>
        <p:sp>
          <p:nvSpPr>
            <p:cNvPr id="14" name="右箭头 13"/>
            <p:cNvSpPr/>
            <p:nvPr/>
          </p:nvSpPr>
          <p:spPr>
            <a:xfrm>
              <a:off x="1187624" y="3830017"/>
              <a:ext cx="504056" cy="216024"/>
            </a:xfrm>
            <a:prstGeom prst="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57352" name="Object 8"/>
            <p:cNvGraphicFramePr>
              <a:graphicFrameLocks noChangeAspect="1"/>
            </p:cNvGraphicFramePr>
            <p:nvPr/>
          </p:nvGraphicFramePr>
          <p:xfrm>
            <a:off x="1702246" y="3548856"/>
            <a:ext cx="2725738" cy="752475"/>
          </p:xfrm>
          <a:graphic>
            <a:graphicData uri="http://schemas.openxmlformats.org/presentationml/2006/ole">
              <p:oleObj spid="_x0000_s57352" name="Equation" r:id="rId10" imgW="1422360" imgH="393480" progId="Equation.DSMT4">
                <p:embed/>
              </p:oleObj>
            </a:graphicData>
          </a:graphic>
        </p:graphicFrame>
      </p:grpSp>
      <p:grpSp>
        <p:nvGrpSpPr>
          <p:cNvPr id="24" name="组合 23"/>
          <p:cNvGrpSpPr/>
          <p:nvPr/>
        </p:nvGrpSpPr>
        <p:grpSpPr>
          <a:xfrm>
            <a:off x="1187624" y="4121944"/>
            <a:ext cx="4176464" cy="754062"/>
            <a:chOff x="1187624" y="4121944"/>
            <a:chExt cx="4176464" cy="754062"/>
          </a:xfrm>
        </p:grpSpPr>
        <p:sp>
          <p:nvSpPr>
            <p:cNvPr id="15" name="右箭头 14"/>
            <p:cNvSpPr/>
            <p:nvPr/>
          </p:nvSpPr>
          <p:spPr>
            <a:xfrm>
              <a:off x="1187624" y="4406081"/>
              <a:ext cx="504056" cy="216024"/>
            </a:xfrm>
            <a:prstGeom prst="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57353" name="Object 9"/>
            <p:cNvGraphicFramePr>
              <a:graphicFrameLocks noChangeAspect="1"/>
            </p:cNvGraphicFramePr>
            <p:nvPr/>
          </p:nvGraphicFramePr>
          <p:xfrm>
            <a:off x="1760463" y="4121944"/>
            <a:ext cx="3603625" cy="754062"/>
          </p:xfrm>
          <a:graphic>
            <a:graphicData uri="http://schemas.openxmlformats.org/presentationml/2006/ole">
              <p:oleObj spid="_x0000_s57353" name="Equation" r:id="rId11" imgW="187956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496" y="426606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、</a:t>
            </a:r>
            <a:r>
              <a:rPr lang="zh-CN" altLang="en-US" sz="2000" b="1" dirty="0" smtClean="0"/>
              <a:t>数形结合</a:t>
            </a:r>
            <a:endParaRPr lang="zh-CN" alt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496" y="829037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/>
              <a:t>          利用三角函数图像的直观性，可以解决有关三角不等式、方程的实根个数（如</a:t>
            </a:r>
            <a:r>
              <a:rPr lang="en-US" altLang="zh-CN" sz="2000" b="1" dirty="0" err="1" smtClean="0"/>
              <a:t>sinx</a:t>
            </a:r>
            <a:r>
              <a:rPr lang="en-US" altLang="zh-CN" sz="2000" b="1" dirty="0" smtClean="0"/>
              <a:t>=</a:t>
            </a:r>
            <a:r>
              <a:rPr lang="en-US" altLang="zh-CN" sz="2000" b="1" dirty="0" err="1" smtClean="0"/>
              <a:t>lgx</a:t>
            </a:r>
            <a:r>
              <a:rPr lang="zh-CN" altLang="en-US" sz="2000" b="1" dirty="0" smtClean="0"/>
              <a:t>）、性质的探索等问题</a:t>
            </a:r>
            <a:r>
              <a:rPr lang="en-US" altLang="zh-CN" sz="2000" b="1" dirty="0" smtClean="0"/>
              <a:t>.</a:t>
            </a:r>
            <a:endParaRPr lang="zh-CN" alt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3651870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、</a:t>
            </a:r>
            <a:r>
              <a:rPr lang="zh-CN" altLang="en-US" sz="2000" b="1" dirty="0" smtClean="0"/>
              <a:t>三角数的综合问题及开放性问题</a:t>
            </a:r>
            <a:endParaRPr lang="zh-CN" altLang="en-US" sz="2000" b="1" dirty="0"/>
          </a:p>
        </p:txBody>
      </p:sp>
      <p:sp>
        <p:nvSpPr>
          <p:cNvPr id="8" name="矩形 7"/>
          <p:cNvSpPr/>
          <p:nvPr/>
        </p:nvSpPr>
        <p:spPr>
          <a:xfrm>
            <a:off x="102739" y="1595576"/>
            <a:ext cx="39276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三角函数大题中的三大问题：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113285" y="2057241"/>
            <a:ext cx="59650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型如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y=2sin</a:t>
            </a:r>
            <a:r>
              <a:rPr lang="en-US" altLang="zh-CN" sz="20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x)-3cos(</a:t>
            </a:r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x)+2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的函数问题；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113285" y="2529939"/>
            <a:ext cx="59666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</a:rPr>
              <a:t>（</a:t>
            </a:r>
            <a:r>
              <a:rPr lang="en-US" altLang="zh-CN" sz="2000" b="1" dirty="0" smtClean="0">
                <a:latin typeface="楷体"/>
                <a:ea typeface="楷体"/>
              </a:rPr>
              <a:t>2）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型如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y=2sin</a:t>
            </a:r>
            <a:r>
              <a:rPr lang="en-US" altLang="zh-CN" sz="20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en-US" altLang="zh-CN" sz="2000" b="1" dirty="0" smtClean="0">
                <a:latin typeface="楷体"/>
                <a:ea typeface="楷体"/>
              </a:rPr>
              <a:t>x)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-3sin(2</a:t>
            </a:r>
            <a:r>
              <a:rPr lang="el-GR" altLang="zh-CN" sz="2000" b="1" dirty="0" smtClean="0">
                <a:latin typeface="楷体"/>
                <a:ea typeface="楷体"/>
              </a:rPr>
              <a:t>ω</a:t>
            </a:r>
            <a:r>
              <a:rPr lang="en-US" altLang="zh-CN" sz="2000" b="1" dirty="0" smtClean="0">
                <a:latin typeface="楷体"/>
                <a:ea typeface="楷体"/>
              </a:rPr>
              <a:t>)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x+2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的函数问题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113285" y="3035736"/>
            <a:ext cx="56060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</a:rPr>
              <a:t>（</a:t>
            </a:r>
            <a:r>
              <a:rPr lang="en-US" altLang="zh-CN" sz="2000" b="1" dirty="0" smtClean="0">
                <a:latin typeface="楷体"/>
                <a:ea typeface="楷体"/>
              </a:rPr>
              <a:t>3</a:t>
            </a:r>
            <a:r>
              <a:rPr lang="en-US" altLang="zh-CN" sz="2000" b="1" dirty="0" smtClean="0">
                <a:latin typeface="楷体"/>
                <a:ea typeface="楷体"/>
              </a:rPr>
              <a:t>）</a:t>
            </a:r>
            <a:r>
              <a:rPr lang="zh-CN" altLang="en-US" sz="2000" b="1" dirty="0" smtClean="0">
                <a:latin typeface="楷体"/>
                <a:ea typeface="楷体"/>
              </a:rPr>
              <a:t>三角函数计算及三</a:t>
            </a:r>
            <a:r>
              <a:rPr lang="zh-CN" altLang="en-US" sz="2000" b="1" dirty="0" smtClean="0">
                <a:latin typeface="楷体"/>
                <a:ea typeface="楷体"/>
              </a:rPr>
              <a:t>角形中的三角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函数问题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444208" y="3003798"/>
            <a:ext cx="936104" cy="432048"/>
            <a:chOff x="6444208" y="3579862"/>
            <a:chExt cx="936104" cy="432048"/>
          </a:xfrm>
        </p:grpSpPr>
        <p:sp>
          <p:nvSpPr>
            <p:cNvPr id="14" name="矩形标注 13"/>
            <p:cNvSpPr/>
            <p:nvPr/>
          </p:nvSpPr>
          <p:spPr>
            <a:xfrm>
              <a:off x="6444208" y="3579862"/>
              <a:ext cx="936104" cy="432048"/>
            </a:xfrm>
            <a:prstGeom prst="wedgeRectCallout">
              <a:avLst>
                <a:gd name="adj1" fmla="val -164304"/>
                <a:gd name="adj2" fmla="val -101535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44208" y="357986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rgbClr val="FF0000"/>
                  </a:solidFill>
                </a:rPr>
                <a:t>单名化</a:t>
              </a:r>
              <a:endParaRPr lang="en-US" altLang="zh-CN" b="1" dirty="0" smtClean="0">
                <a:solidFill>
                  <a:srgbClr val="FF0000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444208" y="1563638"/>
            <a:ext cx="1080120" cy="504056"/>
            <a:chOff x="5004048" y="411511"/>
            <a:chExt cx="1080120" cy="504056"/>
          </a:xfrm>
        </p:grpSpPr>
        <p:sp>
          <p:nvSpPr>
            <p:cNvPr id="19" name="矩形标注 18"/>
            <p:cNvSpPr/>
            <p:nvPr/>
          </p:nvSpPr>
          <p:spPr>
            <a:xfrm>
              <a:off x="5004048" y="411511"/>
              <a:ext cx="1080120" cy="504056"/>
            </a:xfrm>
            <a:prstGeom prst="wedgeRectCallout">
              <a:avLst>
                <a:gd name="adj1" fmla="val -145591"/>
                <a:gd name="adj2" fmla="val 9530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076056" y="474226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同名化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55552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四、问题探究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1017191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1：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[0,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π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],sin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-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sin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sin(2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-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)+sin(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-2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的取值范围为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______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1894061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探究：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由已知等式可找到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的关系，用一个表示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另一个，之后代入所求式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3160008"/>
            <a:ext cx="61926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  但因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是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互相制约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的两个量，且有范围控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制，所以要特别注意角度的范围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627534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1：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[0,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π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],sin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-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sin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sin(2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-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)+sin(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-2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β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的取值范围为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______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58369" name="对象 769" descr="e卷通组卷系统 www.zujuan.com"/>
          <p:cNvGraphicFramePr>
            <a:graphicFrameLocks noChangeAspect="1"/>
          </p:cNvGraphicFramePr>
          <p:nvPr/>
        </p:nvGraphicFramePr>
        <p:xfrm>
          <a:off x="827584" y="1482551"/>
          <a:ext cx="4248472" cy="339502"/>
        </p:xfrm>
        <a:graphic>
          <a:graphicData uri="http://schemas.openxmlformats.org/presentationml/2006/ole">
            <p:oleObj spid="_x0000_s58369" name="Equation" r:id="rId3" imgW="2718710" imgH="203120" progId="Equation.DSMT4">
              <p:embed/>
            </p:oleObj>
          </a:graphicData>
        </a:graphic>
      </p:graphicFrame>
      <p:sp>
        <p:nvSpPr>
          <p:cNvPr id="8" name="矩形 7"/>
          <p:cNvSpPr/>
          <p:nvPr/>
        </p:nvSpPr>
        <p:spPr>
          <a:xfrm>
            <a:off x="179512" y="1462013"/>
            <a:ext cx="574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: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58371" name="Object 3" descr="e卷通组卷系统 www.zujuan.com"/>
          <p:cNvGraphicFramePr>
            <a:graphicFrameLocks/>
          </p:cNvGraphicFramePr>
          <p:nvPr/>
        </p:nvGraphicFramePr>
        <p:xfrm>
          <a:off x="323528" y="1894061"/>
          <a:ext cx="1440160" cy="360040"/>
        </p:xfrm>
        <a:graphic>
          <a:graphicData uri="http://schemas.openxmlformats.org/presentationml/2006/ole">
            <p:oleObj spid="_x0000_s58371" name="Equation" r:id="rId4" imgW="888840" imgH="203040" progId="Equation.DSMT4">
              <p:embed/>
            </p:oleObj>
          </a:graphicData>
        </a:graphic>
      </p:graphicFrame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58373" name="对象 772" descr="e卷通组卷系统 www.zujuan.com"/>
          <p:cNvGraphicFramePr>
            <a:graphicFrameLocks noChangeAspect="1"/>
          </p:cNvGraphicFramePr>
          <p:nvPr/>
        </p:nvGraphicFramePr>
        <p:xfrm>
          <a:off x="1940322" y="1678037"/>
          <a:ext cx="1479550" cy="647700"/>
        </p:xfrm>
        <a:graphic>
          <a:graphicData uri="http://schemas.openxmlformats.org/presentationml/2006/ole">
            <p:oleObj spid="_x0000_s58373" name="Equation" r:id="rId5" imgW="838080" imgH="393480" progId="Equation.DSMT4">
              <p:embed/>
            </p:oleObj>
          </a:graphicData>
        </a:graphic>
      </p:graphicFrame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58380" name="Object 12"/>
          <p:cNvGraphicFramePr>
            <a:graphicFrameLocks noChangeAspect="1"/>
          </p:cNvGraphicFramePr>
          <p:nvPr/>
        </p:nvGraphicFramePr>
        <p:xfrm>
          <a:off x="323528" y="3550245"/>
          <a:ext cx="1656184" cy="576064"/>
        </p:xfrm>
        <a:graphic>
          <a:graphicData uri="http://schemas.openxmlformats.org/presentationml/2006/ole">
            <p:oleObj spid="_x0000_s58380" name="Equation" r:id="rId6" imgW="1231560" imgH="393480" progId="Equation.DSMT4">
              <p:embed/>
            </p:oleObj>
          </a:graphicData>
        </a:graphic>
      </p:graphicFrame>
      <p:graphicFrame>
        <p:nvGraphicFramePr>
          <p:cNvPr id="58381" name="Object 13"/>
          <p:cNvGraphicFramePr>
            <a:graphicFrameLocks noChangeAspect="1"/>
          </p:cNvGraphicFramePr>
          <p:nvPr/>
        </p:nvGraphicFramePr>
        <p:xfrm>
          <a:off x="286891" y="3983682"/>
          <a:ext cx="2286000" cy="574675"/>
        </p:xfrm>
        <a:graphic>
          <a:graphicData uri="http://schemas.openxmlformats.org/presentationml/2006/ole">
            <p:oleObj spid="_x0000_s58381" name="Equation" r:id="rId7" imgW="1562040" imgH="393480" progId="Equation.DSMT4">
              <p:embed/>
            </p:oleObj>
          </a:graphicData>
        </a:graphic>
      </p:graphicFrame>
      <p:sp>
        <p:nvSpPr>
          <p:cNvPr id="20" name="矩形 19"/>
          <p:cNvSpPr/>
          <p:nvPr/>
        </p:nvSpPr>
        <p:spPr>
          <a:xfrm>
            <a:off x="2676371" y="4117017"/>
            <a:ext cx="2326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 smtClean="0"/>
              <a:t>即取值范围是</a:t>
            </a:r>
            <a:r>
              <a:rPr lang="en-US" altLang="zh-CN" b="1" dirty="0" smtClean="0"/>
              <a:t>[-1,1]</a:t>
            </a:r>
            <a:r>
              <a:rPr lang="zh-CN" altLang="zh-CN" b="1" dirty="0" smtClean="0"/>
              <a:t>．</a:t>
            </a:r>
            <a:endParaRPr lang="zh-CN" altLang="zh-CN" b="1" dirty="0"/>
          </a:p>
        </p:txBody>
      </p:sp>
      <p:graphicFrame>
        <p:nvGraphicFramePr>
          <p:cNvPr id="58382" name="Object 14"/>
          <p:cNvGraphicFramePr>
            <a:graphicFrameLocks noChangeAspect="1"/>
          </p:cNvGraphicFramePr>
          <p:nvPr/>
        </p:nvGraphicFramePr>
        <p:xfrm>
          <a:off x="323528" y="2326109"/>
          <a:ext cx="2952328" cy="360040"/>
        </p:xfrm>
        <a:graphic>
          <a:graphicData uri="http://schemas.openxmlformats.org/presentationml/2006/ole">
            <p:oleObj spid="_x0000_s58382" name="Equation" r:id="rId8" imgW="1714320" imgH="203040" progId="Equation.DSMT4">
              <p:embed/>
            </p:oleObj>
          </a:graphicData>
        </a:graphic>
      </p:graphicFrame>
      <p:graphicFrame>
        <p:nvGraphicFramePr>
          <p:cNvPr id="58383" name="Object 15"/>
          <p:cNvGraphicFramePr>
            <a:graphicFrameLocks noChangeAspect="1"/>
          </p:cNvGraphicFramePr>
          <p:nvPr/>
        </p:nvGraphicFramePr>
        <p:xfrm>
          <a:off x="323528" y="2614141"/>
          <a:ext cx="3196226" cy="576064"/>
        </p:xfrm>
        <a:graphic>
          <a:graphicData uri="http://schemas.openxmlformats.org/presentationml/2006/ole">
            <p:oleObj spid="_x0000_s58383" name="Equation" r:id="rId9" imgW="2184120" imgH="393480" progId="Equation.DSMT4">
              <p:embed/>
            </p:oleObj>
          </a:graphicData>
        </a:graphic>
      </p:graphicFrame>
      <p:graphicFrame>
        <p:nvGraphicFramePr>
          <p:cNvPr id="58384" name="Object 16"/>
          <p:cNvGraphicFramePr>
            <a:graphicFrameLocks noChangeAspect="1"/>
          </p:cNvGraphicFramePr>
          <p:nvPr/>
        </p:nvGraphicFramePr>
        <p:xfrm>
          <a:off x="323527" y="3190205"/>
          <a:ext cx="1656185" cy="288032"/>
        </p:xfrm>
        <a:graphic>
          <a:graphicData uri="http://schemas.openxmlformats.org/presentationml/2006/ole">
            <p:oleObj spid="_x0000_s58384" name="Equation" r:id="rId10" imgW="927000" imgH="177480" progId="Equation.DSMT4">
              <p:embed/>
            </p:oleObj>
          </a:graphicData>
        </a:graphic>
      </p:graphicFrame>
      <p:graphicFrame>
        <p:nvGraphicFramePr>
          <p:cNvPr id="58385" name="Object 17"/>
          <p:cNvGraphicFramePr>
            <a:graphicFrameLocks noChangeAspect="1"/>
          </p:cNvGraphicFramePr>
          <p:nvPr/>
        </p:nvGraphicFramePr>
        <p:xfrm>
          <a:off x="2034729" y="3092028"/>
          <a:ext cx="1403350" cy="530225"/>
        </p:xfrm>
        <a:graphic>
          <a:graphicData uri="http://schemas.openxmlformats.org/presentationml/2006/ole">
            <p:oleObj spid="_x0000_s58385" name="Equation" r:id="rId11" imgW="1041120" imgH="393480" progId="Equation.DSMT4">
              <p:embed/>
            </p:oleObj>
          </a:graphicData>
        </a:graphic>
      </p:graphicFrame>
      <p:grpSp>
        <p:nvGrpSpPr>
          <p:cNvPr id="23" name="组合 22"/>
          <p:cNvGrpSpPr/>
          <p:nvPr/>
        </p:nvGrpSpPr>
        <p:grpSpPr>
          <a:xfrm>
            <a:off x="3419872" y="2830165"/>
            <a:ext cx="2808312" cy="987871"/>
            <a:chOff x="2987824" y="2231951"/>
            <a:chExt cx="2808312" cy="987871"/>
          </a:xfrm>
        </p:grpSpPr>
        <p:graphicFrame>
          <p:nvGraphicFramePr>
            <p:cNvPr id="58375" name="对象 773" descr="e卷通组卷系统 www.zujuan.com"/>
            <p:cNvGraphicFramePr>
              <a:graphicFrameLocks noChangeAspect="1"/>
            </p:cNvGraphicFramePr>
            <p:nvPr/>
          </p:nvGraphicFramePr>
          <p:xfrm>
            <a:off x="3347864" y="2231951"/>
            <a:ext cx="2448272" cy="987871"/>
          </p:xfrm>
          <a:graphic>
            <a:graphicData uri="http://schemas.openxmlformats.org/presentationml/2006/ole">
              <p:oleObj spid="_x0000_s58375" name="Equation" r:id="rId12" imgW="2044440" imgH="634680" progId="Equation.DSMT4">
                <p:embed/>
              </p:oleObj>
            </a:graphicData>
          </a:graphic>
        </p:graphicFrame>
        <p:sp>
          <p:nvSpPr>
            <p:cNvPr id="22" name="矩形 21"/>
            <p:cNvSpPr/>
            <p:nvPr/>
          </p:nvSpPr>
          <p:spPr>
            <a:xfrm>
              <a:off x="2987824" y="2562458"/>
              <a:ext cx="4171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smtClean="0">
                  <a:latin typeface="楷体" pitchFamily="49" charset="-122"/>
                  <a:ea typeface="楷体" pitchFamily="49" charset="-122"/>
                </a:rPr>
                <a:t>又</a:t>
              </a: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8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8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79512" y="987574"/>
            <a:ext cx="1088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2：</a:t>
            </a:r>
            <a:endParaRPr lang="zh-CN" altLang="en-US" sz="2000" dirty="0"/>
          </a:p>
        </p:txBody>
      </p:sp>
      <p:sp>
        <p:nvSpPr>
          <p:cNvPr id="17" name="矩形 16"/>
          <p:cNvSpPr/>
          <p:nvPr/>
        </p:nvSpPr>
        <p:spPr>
          <a:xfrm>
            <a:off x="170872" y="987574"/>
            <a:ext cx="7065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     设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x,y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满足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：x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+(y-1)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=1,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x+y+c≥0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恒成立，求常数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的取值范围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18" name="矩形 17"/>
          <p:cNvSpPr/>
          <p:nvPr/>
        </p:nvSpPr>
        <p:spPr>
          <a:xfrm>
            <a:off x="107504" y="1883608"/>
            <a:ext cx="6201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本例可以采用线性规划来处理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19" name="矩形 18"/>
          <p:cNvSpPr/>
          <p:nvPr/>
        </p:nvSpPr>
        <p:spPr>
          <a:xfrm>
            <a:off x="179512" y="1914386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探究：</a:t>
            </a:r>
            <a:endParaRPr lang="zh-CN" alt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419622"/>
            <a:ext cx="20955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矩形 22"/>
          <p:cNvSpPr/>
          <p:nvPr/>
        </p:nvSpPr>
        <p:spPr>
          <a:xfrm>
            <a:off x="107504" y="2348175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由平方和等于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即也可以进行三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角换元以最值思想处理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grpSp>
        <p:nvGrpSpPr>
          <p:cNvPr id="27" name="组合 26"/>
          <p:cNvGrpSpPr/>
          <p:nvPr/>
        </p:nvGrpSpPr>
        <p:grpSpPr>
          <a:xfrm>
            <a:off x="4297288" y="2355726"/>
            <a:ext cx="2002904" cy="1512168"/>
            <a:chOff x="5076056" y="1779662"/>
            <a:chExt cx="2002904" cy="1512168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5076056" y="1779662"/>
              <a:ext cx="1656184" cy="1512168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436096" y="20676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588496" y="22200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740896" y="23724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5893296" y="25248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045696" y="26772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6198096" y="28296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6350496" y="29820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502896" y="3134494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292080" y="1923678"/>
              <a:ext cx="576064" cy="0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4136" y="771550"/>
            <a:ext cx="1088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2：</a:t>
            </a:r>
            <a:endParaRPr lang="zh-CN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35496" y="771550"/>
            <a:ext cx="6201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   设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x,y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满足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：x</a:t>
            </a:r>
            <a:r>
              <a:rPr lang="en-US" altLang="zh-CN" sz="20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+(y-1)</a:t>
            </a:r>
            <a:r>
              <a:rPr lang="en-US" altLang="zh-CN" sz="20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=1,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x+y+c≥0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恒成立，求常数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的取值范围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6" name="矩形 5"/>
          <p:cNvSpPr/>
          <p:nvPr/>
        </p:nvSpPr>
        <p:spPr>
          <a:xfrm>
            <a:off x="52776" y="1503824"/>
            <a:ext cx="7008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zh-CN" altLang="en-US" sz="2000" dirty="0"/>
          </a:p>
        </p:txBody>
      </p:sp>
      <p:sp>
        <p:nvSpPr>
          <p:cNvPr id="7" name="矩形 6"/>
          <p:cNvSpPr/>
          <p:nvPr/>
        </p:nvSpPr>
        <p:spPr>
          <a:xfrm>
            <a:off x="107504" y="1503824"/>
            <a:ext cx="6201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设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x=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cos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,y-1=sin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/>
                <a:ea typeface="楷体"/>
              </a:rPr>
              <a:t>,</a:t>
            </a:r>
            <a:r>
              <a:rPr lang="el-GR" altLang="zh-CN" sz="2000" b="1" dirty="0" smtClean="0">
                <a:latin typeface="楷体"/>
                <a:ea typeface="楷体"/>
              </a:rPr>
              <a:t>α∈</a:t>
            </a:r>
            <a:r>
              <a:rPr lang="en-US" altLang="zh-CN" sz="2000" b="1" dirty="0" smtClean="0">
                <a:latin typeface="楷体"/>
                <a:ea typeface="楷体"/>
              </a:rPr>
              <a:t>[0,2</a:t>
            </a:r>
            <a:r>
              <a:rPr lang="el-GR" altLang="zh-CN" sz="2000" b="1" dirty="0" smtClean="0">
                <a:latin typeface="楷体"/>
                <a:ea typeface="楷体"/>
              </a:rPr>
              <a:t>π</a:t>
            </a:r>
            <a:r>
              <a:rPr lang="en-US" altLang="zh-CN" sz="2000" b="1" dirty="0" smtClean="0">
                <a:latin typeface="楷体"/>
                <a:ea typeface="楷体"/>
              </a:rPr>
              <a:t>),</a:t>
            </a:r>
            <a:endParaRPr lang="zh-CN" altLang="en-US" sz="2000" dirty="0"/>
          </a:p>
        </p:txBody>
      </p:sp>
      <p:sp>
        <p:nvSpPr>
          <p:cNvPr id="8" name="矩形 7"/>
          <p:cNvSpPr/>
          <p:nvPr/>
        </p:nvSpPr>
        <p:spPr>
          <a:xfrm>
            <a:off x="116144" y="19956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x+y+c≥0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化成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sin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/>
                <a:ea typeface="楷体"/>
              </a:rPr>
              <a:t>+</a:t>
            </a:r>
            <a:r>
              <a:rPr lang="en-US" altLang="zh-CN" sz="2000" b="1" dirty="0" err="1" smtClean="0">
                <a:latin typeface="楷体"/>
                <a:ea typeface="楷体"/>
              </a:rPr>
              <a:t>cos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/>
                <a:ea typeface="楷体"/>
              </a:rPr>
              <a:t>+1+c≥0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9" name="矩形 8"/>
          <p:cNvSpPr/>
          <p:nvPr/>
        </p:nvSpPr>
        <p:spPr>
          <a:xfrm>
            <a:off x="116144" y="245967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即</a:t>
            </a:r>
            <a:r>
              <a:rPr lang="en-US" altLang="zh-CN" sz="2000" b="1" dirty="0" smtClean="0">
                <a:latin typeface="楷体"/>
                <a:ea typeface="楷体"/>
              </a:rPr>
              <a:t>c≥-（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sin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/>
                <a:ea typeface="楷体"/>
              </a:rPr>
              <a:t>+</a:t>
            </a:r>
            <a:r>
              <a:rPr lang="en-US" altLang="zh-CN" sz="2000" b="1" dirty="0" err="1" smtClean="0">
                <a:latin typeface="楷体"/>
                <a:ea typeface="楷体"/>
              </a:rPr>
              <a:t>cos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/>
                <a:ea typeface="楷体"/>
              </a:rPr>
              <a:t>+1）</a:t>
            </a:r>
            <a:r>
              <a:rPr lang="zh-CN" altLang="en-US" sz="2000" b="1" dirty="0" smtClean="0">
                <a:latin typeface="楷体"/>
                <a:ea typeface="楷体"/>
              </a:rPr>
              <a:t>恒成立，</a:t>
            </a:r>
            <a:endParaRPr lang="zh-CN" altLang="en-US" sz="2000" dirty="0"/>
          </a:p>
        </p:txBody>
      </p:sp>
      <p:sp>
        <p:nvSpPr>
          <p:cNvPr id="10" name="矩形 9"/>
          <p:cNvSpPr/>
          <p:nvPr/>
        </p:nvSpPr>
        <p:spPr>
          <a:xfrm>
            <a:off x="35496" y="2891720"/>
            <a:ext cx="4968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现只需求出</a:t>
            </a:r>
            <a:r>
              <a:rPr lang="en-US" altLang="zh-CN" sz="2000" b="1" dirty="0" smtClean="0">
                <a:latin typeface="楷体"/>
                <a:ea typeface="楷体"/>
              </a:rPr>
              <a:t>-（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sin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/>
                <a:ea typeface="楷体"/>
              </a:rPr>
              <a:t>+</a:t>
            </a:r>
            <a:r>
              <a:rPr lang="en-US" altLang="zh-CN" sz="2000" b="1" dirty="0" err="1" smtClean="0">
                <a:latin typeface="楷体"/>
                <a:ea typeface="楷体"/>
              </a:rPr>
              <a:t>cos</a:t>
            </a:r>
            <a:r>
              <a:rPr lang="el-GR" altLang="zh-CN" sz="2000" b="1" dirty="0" smtClean="0">
                <a:latin typeface="楷体"/>
                <a:ea typeface="楷体"/>
              </a:rPr>
              <a:t>α</a:t>
            </a:r>
            <a:r>
              <a:rPr lang="en-US" altLang="zh-CN" sz="2000" b="1" dirty="0" smtClean="0">
                <a:latin typeface="楷体"/>
                <a:ea typeface="楷体"/>
              </a:rPr>
              <a:t>+1）</a:t>
            </a:r>
            <a:r>
              <a:rPr lang="zh-CN" altLang="en-US" sz="2000" b="1" dirty="0" smtClean="0">
                <a:latin typeface="楷体"/>
                <a:ea typeface="楷体"/>
              </a:rPr>
              <a:t>的最大值，</a:t>
            </a:r>
            <a:endParaRPr lang="zh-CN" altLang="en-US" sz="2000" dirty="0"/>
          </a:p>
        </p:txBody>
      </p:sp>
      <p:grpSp>
        <p:nvGrpSpPr>
          <p:cNvPr id="13" name="组合 12"/>
          <p:cNvGrpSpPr/>
          <p:nvPr/>
        </p:nvGrpSpPr>
        <p:grpSpPr>
          <a:xfrm>
            <a:off x="35496" y="3219822"/>
            <a:ext cx="4752528" cy="648072"/>
            <a:chOff x="323528" y="3507855"/>
            <a:chExt cx="4752528" cy="648072"/>
          </a:xfrm>
        </p:grpSpPr>
        <p:sp>
          <p:nvSpPr>
            <p:cNvPr id="11" name="矩形 10"/>
            <p:cNvSpPr/>
            <p:nvPr/>
          </p:nvSpPr>
          <p:spPr>
            <a:xfrm>
              <a:off x="323528" y="3651870"/>
              <a:ext cx="47525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latin typeface="楷体"/>
                  <a:ea typeface="楷体"/>
                </a:rPr>
                <a:t>而</a:t>
              </a:r>
              <a:r>
                <a:rPr lang="en-US" altLang="zh-CN" b="1" dirty="0" smtClean="0">
                  <a:latin typeface="楷体"/>
                  <a:ea typeface="楷体"/>
                </a:rPr>
                <a:t>-</a:t>
              </a:r>
              <a:r>
                <a:rPr lang="en-US" altLang="zh-CN" b="1" dirty="0" smtClean="0">
                  <a:latin typeface="楷体" pitchFamily="49" charset="-122"/>
                  <a:ea typeface="楷体" pitchFamily="49" charset="-122"/>
                </a:rPr>
                <a:t>sin</a:t>
              </a:r>
              <a:r>
                <a:rPr lang="el-GR" altLang="zh-CN" b="1" dirty="0" smtClean="0">
                  <a:latin typeface="楷体"/>
                  <a:ea typeface="楷体"/>
                </a:rPr>
                <a:t>α</a:t>
              </a:r>
              <a:r>
                <a:rPr lang="en-US" altLang="zh-CN" b="1" dirty="0" smtClean="0">
                  <a:latin typeface="楷体"/>
                  <a:ea typeface="楷体"/>
                </a:rPr>
                <a:t>-</a:t>
              </a:r>
              <a:r>
                <a:rPr lang="en-US" altLang="zh-CN" b="1" dirty="0" err="1" smtClean="0">
                  <a:latin typeface="楷体"/>
                  <a:ea typeface="楷体"/>
                </a:rPr>
                <a:t>cos</a:t>
              </a:r>
              <a:r>
                <a:rPr lang="el-GR" altLang="zh-CN" b="1" dirty="0" smtClean="0">
                  <a:latin typeface="楷体"/>
                  <a:ea typeface="楷体"/>
                </a:rPr>
                <a:t>α</a:t>
              </a:r>
              <a:r>
                <a:rPr lang="en-US" altLang="zh-CN" b="1" dirty="0" smtClean="0">
                  <a:latin typeface="楷体"/>
                  <a:ea typeface="楷体"/>
                </a:rPr>
                <a:t>-1=</a:t>
              </a:r>
              <a:endParaRPr lang="zh-CN" altLang="en-US" dirty="0"/>
            </a:p>
          </p:txBody>
        </p:sp>
        <p:graphicFrame>
          <p:nvGraphicFramePr>
            <p:cNvPr id="90114" name="Object 2"/>
            <p:cNvGraphicFramePr>
              <a:graphicFrameLocks noChangeAspect="1"/>
            </p:cNvGraphicFramePr>
            <p:nvPr/>
          </p:nvGraphicFramePr>
          <p:xfrm>
            <a:off x="2411760" y="3507855"/>
            <a:ext cx="1709612" cy="648072"/>
          </p:xfrm>
          <a:graphic>
            <a:graphicData uri="http://schemas.openxmlformats.org/presentationml/2006/ole">
              <p:oleObj spid="_x0000_s90114" name="Equation" r:id="rId3" imgW="1168200" imgH="393480" progId="Equation.DSMT4">
                <p:embed/>
              </p:oleObj>
            </a:graphicData>
          </a:graphic>
        </p:graphicFrame>
      </p:grpSp>
      <p:grpSp>
        <p:nvGrpSpPr>
          <p:cNvPr id="16" name="组合 15"/>
          <p:cNvGrpSpPr/>
          <p:nvPr/>
        </p:nvGrpSpPr>
        <p:grpSpPr>
          <a:xfrm>
            <a:off x="35496" y="3860319"/>
            <a:ext cx="4392488" cy="376907"/>
            <a:chOff x="323528" y="4076343"/>
            <a:chExt cx="4392488" cy="376907"/>
          </a:xfrm>
        </p:grpSpPr>
        <p:sp>
          <p:nvSpPr>
            <p:cNvPr id="14" name="矩形 13"/>
            <p:cNvSpPr/>
            <p:nvPr/>
          </p:nvSpPr>
          <p:spPr>
            <a:xfrm>
              <a:off x="323528" y="4083918"/>
              <a:ext cx="439248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latin typeface="楷体"/>
                  <a:ea typeface="楷体"/>
                </a:rPr>
                <a:t>其最大值为       ，</a:t>
              </a:r>
              <a:endParaRPr lang="zh-CN" altLang="en-US" dirty="0"/>
            </a:p>
          </p:txBody>
        </p:sp>
        <p:graphicFrame>
          <p:nvGraphicFramePr>
            <p:cNvPr id="90115" name="Object 3"/>
            <p:cNvGraphicFramePr>
              <a:graphicFrameLocks noChangeAspect="1"/>
            </p:cNvGraphicFramePr>
            <p:nvPr/>
          </p:nvGraphicFramePr>
          <p:xfrm>
            <a:off x="1547664" y="4076343"/>
            <a:ext cx="713606" cy="367615"/>
          </p:xfrm>
          <a:graphic>
            <a:graphicData uri="http://schemas.openxmlformats.org/presentationml/2006/ole">
              <p:oleObj spid="_x0000_s90115" name="Equation" r:id="rId4" imgW="419040" imgH="215640" progId="Equation.DSMT4">
                <p:embed/>
              </p:oleObj>
            </a:graphicData>
          </a:graphic>
        </p:graphicFrame>
      </p:grpSp>
      <p:grpSp>
        <p:nvGrpSpPr>
          <p:cNvPr id="19" name="组合 18"/>
          <p:cNvGrpSpPr/>
          <p:nvPr/>
        </p:nvGrpSpPr>
        <p:grpSpPr>
          <a:xfrm>
            <a:off x="188152" y="4299942"/>
            <a:ext cx="1145654" cy="369332"/>
            <a:chOff x="323528" y="4515966"/>
            <a:chExt cx="1145654" cy="369332"/>
          </a:xfrm>
        </p:grpSpPr>
        <p:sp>
          <p:nvSpPr>
            <p:cNvPr id="17" name="矩形 16"/>
            <p:cNvSpPr/>
            <p:nvPr/>
          </p:nvSpPr>
          <p:spPr>
            <a:xfrm>
              <a:off x="323528" y="4515966"/>
              <a:ext cx="5341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latin typeface="楷体"/>
                  <a:ea typeface="楷体"/>
                </a:rPr>
                <a:t>c≥</a:t>
              </a:r>
              <a:endParaRPr lang="zh-CN" altLang="en-US" dirty="0"/>
            </a:p>
          </p:txBody>
        </p:sp>
        <p:graphicFrame>
          <p:nvGraphicFramePr>
            <p:cNvPr id="18" name="Object 3"/>
            <p:cNvGraphicFramePr>
              <a:graphicFrameLocks noChangeAspect="1"/>
            </p:cNvGraphicFramePr>
            <p:nvPr/>
          </p:nvGraphicFramePr>
          <p:xfrm>
            <a:off x="755576" y="4515966"/>
            <a:ext cx="713606" cy="367615"/>
          </p:xfrm>
          <a:graphic>
            <a:graphicData uri="http://schemas.openxmlformats.org/presentationml/2006/ole">
              <p:oleObj spid="_x0000_s90116" name="Equation" r:id="rId5" imgW="419040" imgH="215640" progId="Equation.DSMT4">
                <p:embed/>
              </p:oleObj>
            </a:graphicData>
          </a:graphic>
        </p:graphicFrame>
      </p:grpSp>
      <p:grpSp>
        <p:nvGrpSpPr>
          <p:cNvPr id="24" name="组合 23"/>
          <p:cNvGrpSpPr/>
          <p:nvPr/>
        </p:nvGrpSpPr>
        <p:grpSpPr>
          <a:xfrm>
            <a:off x="4932040" y="1851670"/>
            <a:ext cx="1440160" cy="792088"/>
            <a:chOff x="4788024" y="1851670"/>
            <a:chExt cx="1440160" cy="792088"/>
          </a:xfrm>
        </p:grpSpPr>
        <p:sp>
          <p:nvSpPr>
            <p:cNvPr id="20" name="矩形标注 19"/>
            <p:cNvSpPr/>
            <p:nvPr/>
          </p:nvSpPr>
          <p:spPr>
            <a:xfrm>
              <a:off x="4788024" y="1851670"/>
              <a:ext cx="1440160" cy="792088"/>
            </a:xfrm>
            <a:prstGeom prst="wedgeRectCallout">
              <a:avLst>
                <a:gd name="adj1" fmla="val -111782"/>
                <a:gd name="adj2" fmla="val 8278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788024" y="1923678"/>
              <a:ext cx="134684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恒成立（最</a:t>
              </a:r>
              <a:endParaRPr lang="en-US" altLang="zh-CN" b="1" dirty="0" smtClean="0">
                <a:solidFill>
                  <a:srgbClr val="FF0000"/>
                </a:solidFill>
              </a:endParaRPr>
            </a:p>
            <a:p>
              <a:r>
                <a:rPr lang="zh-CN" altLang="en-US" b="1" dirty="0" smtClean="0">
                  <a:solidFill>
                    <a:srgbClr val="FF0000"/>
                  </a:solidFill>
                </a:rPr>
                <a:t>值）思想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987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988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35496" y="700088"/>
            <a:ext cx="6408712" cy="3718321"/>
            <a:chOff x="35496" y="700088"/>
            <a:chExt cx="6408712" cy="3718321"/>
          </a:xfrm>
        </p:grpSpPr>
        <p:grpSp>
          <p:nvGrpSpPr>
            <p:cNvPr id="7" name="组合 6"/>
            <p:cNvGrpSpPr/>
            <p:nvPr/>
          </p:nvGrpSpPr>
          <p:grpSpPr>
            <a:xfrm>
              <a:off x="107504" y="700088"/>
              <a:ext cx="5400600" cy="1223590"/>
              <a:chOff x="107504" y="700088"/>
              <a:chExt cx="5400600" cy="1223590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107504" y="700088"/>
                <a:ext cx="5400600" cy="1120224"/>
                <a:chOff x="107504" y="700088"/>
                <a:chExt cx="5400600" cy="1120224"/>
              </a:xfrm>
            </p:grpSpPr>
            <p:graphicFrame>
              <p:nvGraphicFramePr>
                <p:cNvPr id="79873" name="Object 1"/>
                <p:cNvGraphicFramePr>
                  <a:graphicFrameLocks noChangeAspect="1"/>
                </p:cNvGraphicFramePr>
                <p:nvPr/>
              </p:nvGraphicFramePr>
              <p:xfrm>
                <a:off x="1640954" y="700088"/>
                <a:ext cx="3867150" cy="628650"/>
              </p:xfrm>
              <a:graphic>
                <a:graphicData uri="http://schemas.openxmlformats.org/presentationml/2006/ole">
                  <p:oleObj spid="_x0000_s79873" name="Equation" r:id="rId3" imgW="2171520" imgH="393480" progId="Equation.DSMT4">
                    <p:embed/>
                  </p:oleObj>
                </a:graphicData>
              </a:graphic>
            </p:graphicFrame>
            <p:sp>
              <p:nvSpPr>
                <p:cNvPr id="3" name="矩形 2"/>
                <p:cNvSpPr/>
                <p:nvPr/>
              </p:nvSpPr>
              <p:spPr>
                <a:xfrm>
                  <a:off x="107504" y="804649"/>
                  <a:ext cx="5219710" cy="1015663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zh-CN" altLang="en-US" sz="2000" b="1" dirty="0" smtClean="0">
                      <a:solidFill>
                        <a:srgbClr val="FF0000"/>
                      </a:solidFill>
                      <a:latin typeface="楷体" pitchFamily="49" charset="-122"/>
                      <a:ea typeface="楷体" pitchFamily="49" charset="-122"/>
                    </a:rPr>
                    <a:t>探究</a:t>
                  </a:r>
                  <a:r>
                    <a:rPr lang="en-US" altLang="zh-CN" sz="2000" b="1" dirty="0" smtClean="0">
                      <a:solidFill>
                        <a:srgbClr val="FF0000"/>
                      </a:solidFill>
                      <a:latin typeface="楷体" pitchFamily="49" charset="-122"/>
                      <a:ea typeface="楷体" pitchFamily="49" charset="-122"/>
                    </a:rPr>
                    <a:t>3：</a:t>
                  </a:r>
                  <a:r>
                    <a:rPr lang="zh-CN" altLang="zh-CN" sz="2000" b="1" dirty="0" smtClean="0"/>
                    <a:t>函数</a:t>
                  </a:r>
                  <a:r>
                    <a:rPr lang="en-US" altLang="zh-CN" sz="2000" b="1" dirty="0" smtClean="0"/>
                    <a:t>                                       </a:t>
                  </a:r>
                </a:p>
                <a:p>
                  <a:endParaRPr lang="en-US" altLang="zh-CN" sz="2000" b="1" dirty="0" smtClean="0"/>
                </a:p>
                <a:p>
                  <a:r>
                    <a:rPr lang="zh-CN" altLang="zh-CN" sz="2000" b="1" dirty="0" smtClean="0"/>
                    <a:t>在它的某一个周期内的单调减区间是</a:t>
                  </a:r>
                  <a:endParaRPr lang="zh-CN" altLang="en-US" sz="2000" b="1" dirty="0"/>
                </a:p>
              </p:txBody>
            </p:sp>
          </p:grpSp>
          <p:graphicFrame>
            <p:nvGraphicFramePr>
              <p:cNvPr id="79874" name="_x0000e0e5ab44-d6bc-4dbe-a179-8791736563f0_i1382" descr="e卷通组卷系统 www.zujuan.com"/>
              <p:cNvGraphicFramePr>
                <a:graphicFrameLocks noChangeAspect="1"/>
              </p:cNvGraphicFramePr>
              <p:nvPr/>
            </p:nvGraphicFramePr>
            <p:xfrm>
              <a:off x="4355976" y="1275606"/>
              <a:ext cx="936104" cy="648072"/>
            </p:xfrm>
            <a:graphic>
              <a:graphicData uri="http://schemas.openxmlformats.org/presentationml/2006/ole">
                <p:oleObj spid="_x0000_s79874" name="Equation" r:id="rId4" imgW="647419" imgH="393529" progId="Equation.DSMT4">
                  <p:embed/>
                </p:oleObj>
              </a:graphicData>
            </a:graphic>
          </p:graphicFrame>
        </p:grpSp>
        <p:sp>
          <p:nvSpPr>
            <p:cNvPr id="8" name="矩形 7"/>
            <p:cNvSpPr/>
            <p:nvPr/>
          </p:nvSpPr>
          <p:spPr>
            <a:xfrm>
              <a:off x="35496" y="1811600"/>
              <a:ext cx="273985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000" b="1" dirty="0" smtClean="0"/>
                <a:t>（</a:t>
              </a:r>
              <a:r>
                <a:rPr lang="en-US" altLang="zh-CN" sz="2000" b="1" dirty="0" smtClean="0"/>
                <a:t>1</a:t>
              </a:r>
              <a:r>
                <a:rPr lang="zh-CN" altLang="zh-CN" sz="2000" b="1" dirty="0" smtClean="0"/>
                <a:t>）求</a:t>
              </a:r>
              <a:r>
                <a:rPr lang="en-US" altLang="zh-CN" sz="2000" b="1" dirty="0" smtClean="0"/>
                <a:t>f(x)</a:t>
              </a:r>
              <a:r>
                <a:rPr lang="zh-CN" altLang="zh-CN" sz="2000" b="1" dirty="0" smtClean="0"/>
                <a:t>的解析式；</a:t>
              </a:r>
              <a:endParaRPr lang="zh-CN" altLang="zh-CN" sz="2000" b="1" dirty="0"/>
            </a:p>
          </p:txBody>
        </p:sp>
        <p:sp>
          <p:nvSpPr>
            <p:cNvPr id="9" name="矩形 8"/>
            <p:cNvSpPr/>
            <p:nvPr/>
          </p:nvSpPr>
          <p:spPr>
            <a:xfrm>
              <a:off x="35496" y="2171640"/>
              <a:ext cx="6408712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2000" b="1" dirty="0" smtClean="0"/>
                <a:t>（</a:t>
              </a:r>
              <a:r>
                <a:rPr lang="en-US" altLang="zh-CN" sz="2000" b="1" dirty="0" smtClean="0"/>
                <a:t>2</a:t>
              </a:r>
              <a:r>
                <a:rPr lang="zh-CN" altLang="zh-CN" sz="2000" b="1" dirty="0" smtClean="0"/>
                <a:t>）将</a:t>
              </a:r>
              <a:r>
                <a:rPr lang="en-US" altLang="zh-CN" sz="2000" b="1" dirty="0" smtClean="0"/>
                <a:t>y=f(x)</a:t>
              </a:r>
              <a:r>
                <a:rPr lang="zh-CN" altLang="zh-CN" sz="2000" b="1" dirty="0" smtClean="0"/>
                <a:t>的图象先向右平移</a:t>
              </a:r>
              <a:r>
                <a:rPr lang="en-US" altLang="zh-CN" sz="2000" b="1" dirty="0" smtClean="0"/>
                <a:t>        </a:t>
              </a:r>
              <a:r>
                <a:rPr lang="zh-CN" altLang="zh-CN" sz="2000" b="1" dirty="0" smtClean="0"/>
                <a:t>个单位，再将图象</a:t>
              </a:r>
              <a:endParaRPr lang="en-US" altLang="zh-CN" sz="2000" b="1" dirty="0" smtClean="0"/>
            </a:p>
            <a:p>
              <a:endParaRPr lang="en-US" altLang="zh-CN" sz="2000" b="1" dirty="0" smtClean="0"/>
            </a:p>
            <a:p>
              <a:r>
                <a:rPr lang="zh-CN" altLang="zh-CN" sz="2000" b="1" dirty="0" smtClean="0"/>
                <a:t>上所有点的横坐标变为原来的</a:t>
              </a:r>
              <a:r>
                <a:rPr lang="en-US" altLang="zh-CN" sz="2000" b="1" dirty="0" smtClean="0"/>
                <a:t> 0.5 </a:t>
              </a:r>
              <a:r>
                <a:rPr lang="zh-CN" altLang="zh-CN" sz="2000" b="1" dirty="0" smtClean="0"/>
                <a:t>倍</a:t>
              </a:r>
              <a:r>
                <a:rPr lang="en-US" altLang="zh-CN" sz="2000" b="1" dirty="0" smtClean="0"/>
                <a:t>(</a:t>
              </a:r>
              <a:r>
                <a:rPr lang="zh-CN" altLang="zh-CN" sz="2000" b="1" dirty="0" smtClean="0"/>
                <a:t>纵坐标不变</a:t>
              </a:r>
              <a:r>
                <a:rPr lang="en-US" altLang="zh-CN" sz="2000" b="1" dirty="0" smtClean="0"/>
                <a:t>)</a:t>
              </a:r>
              <a:r>
                <a:rPr lang="zh-CN" altLang="zh-CN" sz="2000" b="1" dirty="0" smtClean="0"/>
                <a:t>，所得</a:t>
              </a:r>
              <a:endParaRPr lang="en-US" altLang="zh-CN" sz="2000" b="1" dirty="0" smtClean="0"/>
            </a:p>
            <a:p>
              <a:endParaRPr lang="en-US" altLang="zh-CN" sz="2000" b="1" dirty="0" smtClean="0"/>
            </a:p>
            <a:p>
              <a:r>
                <a:rPr lang="zh-CN" altLang="zh-CN" sz="2000" b="1" dirty="0" smtClean="0"/>
                <a:t>到的图象对应的函数记为</a:t>
              </a:r>
              <a:r>
                <a:rPr lang="en-US" altLang="zh-CN" sz="2000" b="1" dirty="0" smtClean="0"/>
                <a:t>g(x)</a:t>
              </a:r>
              <a:r>
                <a:rPr lang="zh-CN" altLang="zh-CN" sz="2000" b="1" dirty="0" smtClean="0"/>
                <a:t>，若对于任意的</a:t>
              </a:r>
              <a:r>
                <a:rPr lang="en-US" altLang="zh-CN" sz="2000" b="1" dirty="0" smtClean="0"/>
                <a:t>                              </a:t>
              </a:r>
            </a:p>
            <a:p>
              <a:endParaRPr lang="en-US" altLang="zh-CN" sz="2000" b="1" dirty="0" smtClean="0"/>
            </a:p>
            <a:p>
              <a:r>
                <a:rPr lang="zh-CN" altLang="zh-CN" sz="2000" b="1" dirty="0" smtClean="0"/>
                <a:t>不等式</a:t>
              </a:r>
              <a:r>
                <a:rPr lang="en-US" altLang="zh-CN" sz="2000" b="1" dirty="0" smtClean="0"/>
                <a:t>|g(x)-m|</a:t>
              </a:r>
              <a:r>
                <a:rPr lang="zh-CN" altLang="zh-CN" sz="2000" b="1" dirty="0" smtClean="0"/>
                <a:t>＜</a:t>
              </a:r>
              <a:r>
                <a:rPr lang="en-US" altLang="zh-CN" sz="2000" b="1" dirty="0" smtClean="0"/>
                <a:t>1</a:t>
              </a:r>
              <a:r>
                <a:rPr lang="zh-CN" altLang="zh-CN" sz="2000" b="1" dirty="0" smtClean="0"/>
                <a:t>恒成立，求实数</a:t>
              </a:r>
              <a:r>
                <a:rPr lang="en-US" altLang="zh-CN" sz="2000" b="1" dirty="0" smtClean="0"/>
                <a:t>m</a:t>
              </a:r>
              <a:r>
                <a:rPr lang="zh-CN" altLang="zh-CN" sz="2000" b="1" dirty="0" smtClean="0"/>
                <a:t>的取值范围．</a:t>
              </a:r>
            </a:p>
          </p:txBody>
        </p:sp>
        <p:graphicFrame>
          <p:nvGraphicFramePr>
            <p:cNvPr id="79876" name="_x0000e0e5ab44-d6bc-4dbe-a179-8791736563f0_i1385" descr="e卷通组卷系统 www.zujuan.com"/>
            <p:cNvGraphicFramePr>
              <a:graphicFrameLocks noChangeAspect="1"/>
            </p:cNvGraphicFramePr>
            <p:nvPr/>
          </p:nvGraphicFramePr>
          <p:xfrm>
            <a:off x="3707904" y="1995686"/>
            <a:ext cx="395536" cy="627534"/>
          </p:xfrm>
          <a:graphic>
            <a:graphicData uri="http://schemas.openxmlformats.org/presentationml/2006/ole">
              <p:oleObj spid="_x0000_s79876" name="Equation" r:id="rId5" imgW="164957" imgH="393359" progId="Equation.DSMT4">
                <p:embed/>
              </p:oleObj>
            </a:graphicData>
          </a:graphic>
        </p:graphicFrame>
        <p:graphicFrame>
          <p:nvGraphicFramePr>
            <p:cNvPr id="79880" name="_x0000e0e5ab44-d6bc-4dbe-a179-8791736563f0_i1388" descr="e卷通组卷系统 www.zujuan.com"/>
            <p:cNvGraphicFramePr>
              <a:graphicFrameLocks noChangeAspect="1"/>
            </p:cNvGraphicFramePr>
            <p:nvPr/>
          </p:nvGraphicFramePr>
          <p:xfrm>
            <a:off x="5148064" y="3240360"/>
            <a:ext cx="1115616" cy="699542"/>
          </p:xfrm>
          <a:graphic>
            <a:graphicData uri="http://schemas.openxmlformats.org/presentationml/2006/ole">
              <p:oleObj spid="_x0000_s79880" name="Equation" r:id="rId6" imgW="736280" imgH="393529" progId="Equation.DSMT4">
                <p:embed/>
              </p:oleObj>
            </a:graphicData>
          </a:graphic>
        </p:graphicFrame>
      </p:grpSp>
      <p:sp>
        <p:nvSpPr>
          <p:cNvPr id="16" name="矩形 15"/>
          <p:cNvSpPr/>
          <p:nvPr/>
        </p:nvSpPr>
        <p:spPr>
          <a:xfrm>
            <a:off x="899592" y="1419622"/>
            <a:ext cx="35397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 smtClean="0">
                <a:solidFill>
                  <a:srgbClr val="FF0000"/>
                </a:solidFill>
              </a:rPr>
              <a:t>某一个周期内的单调减区间是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942" y="771550"/>
            <a:ext cx="7406378" cy="576064"/>
            <a:chOff x="45942" y="771550"/>
            <a:chExt cx="7406378" cy="576064"/>
          </a:xfrm>
        </p:grpSpPr>
        <p:sp>
          <p:nvSpPr>
            <p:cNvPr id="4" name="矩形 3"/>
            <p:cNvSpPr/>
            <p:nvPr/>
          </p:nvSpPr>
          <p:spPr>
            <a:xfrm>
              <a:off x="45942" y="915566"/>
              <a:ext cx="740637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sym typeface="Wingdings" pitchFamily="2" charset="2"/>
                </a:rPr>
                <a:t>:</a:t>
              </a:r>
              <a:r>
                <a:rPr lang="en-US" altLang="zh-CN" sz="2000" b="1" dirty="0" smtClean="0">
                  <a:sym typeface="Wingdings" pitchFamily="2" charset="2"/>
                </a:rPr>
                <a:t>(1)</a:t>
              </a:r>
              <a:r>
                <a:rPr lang="en-US" altLang="zh-CN" sz="2000" b="1" dirty="0" smtClean="0"/>
                <a:t>“</a:t>
              </a:r>
              <a:r>
                <a:rPr lang="zh-CN" altLang="zh-CN" sz="2000" b="1" dirty="0" smtClean="0">
                  <a:solidFill>
                    <a:srgbClr val="FF0000"/>
                  </a:solidFill>
                </a:rPr>
                <a:t>在它的某一个周期内的单调减区间是</a:t>
              </a:r>
              <a:r>
                <a:rPr lang="en-US" altLang="zh-CN" sz="2000" b="1" dirty="0" smtClean="0"/>
                <a:t>                     ” </a:t>
              </a:r>
              <a:r>
                <a:rPr lang="zh-CN" altLang="en-US" sz="2000" b="1" dirty="0" smtClean="0"/>
                <a:t>何意？</a:t>
              </a:r>
              <a:r>
                <a:rPr lang="en-US" altLang="zh-CN" sz="2000" b="1" dirty="0" smtClean="0"/>
                <a:t>   </a:t>
              </a:r>
              <a:endParaRPr lang="zh-CN" altLang="en-US" sz="2000" b="1" dirty="0"/>
            </a:p>
          </p:txBody>
        </p:sp>
        <p:graphicFrame>
          <p:nvGraphicFramePr>
            <p:cNvPr id="5" name="_x0000e0e5ab44-d6bc-4dbe-a179-8791736563f0_i1382" descr="e卷通组卷系统 www.zujuan.com"/>
            <p:cNvGraphicFramePr>
              <a:graphicFrameLocks noChangeAspect="1"/>
            </p:cNvGraphicFramePr>
            <p:nvPr/>
          </p:nvGraphicFramePr>
          <p:xfrm>
            <a:off x="5308743" y="771550"/>
            <a:ext cx="1063457" cy="576064"/>
          </p:xfrm>
          <a:graphic>
            <a:graphicData uri="http://schemas.openxmlformats.org/presentationml/2006/ole">
              <p:oleObj spid="_x0000_s91138" name="Equation" r:id="rId3" imgW="647419" imgH="393529" progId="Equation.DSMT4">
                <p:embed/>
              </p:oleObj>
            </a:graphicData>
          </a:graphic>
        </p:graphicFrame>
      </p:grpSp>
      <p:sp>
        <p:nvSpPr>
          <p:cNvPr id="8" name="矩形 7"/>
          <p:cNvSpPr/>
          <p:nvPr/>
        </p:nvSpPr>
        <p:spPr>
          <a:xfrm>
            <a:off x="107504" y="1410330"/>
            <a:ext cx="40559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/>
              <a:t>此区间的长度即为半周期，为何？</a:t>
            </a:r>
            <a:endParaRPr lang="zh-CN" altLang="en-US" sz="2000" b="1" dirty="0"/>
          </a:p>
        </p:txBody>
      </p:sp>
      <p:sp>
        <p:nvSpPr>
          <p:cNvPr id="7" name="矩形 6"/>
          <p:cNvSpPr/>
          <p:nvPr/>
        </p:nvSpPr>
        <p:spPr>
          <a:xfrm>
            <a:off x="4110755" y="1419622"/>
            <a:ext cx="27655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/>
              <a:t>再由最值，可求得</a:t>
            </a:r>
            <a:r>
              <a:rPr lang="el-GR" altLang="zh-CN" sz="2000" b="1" dirty="0" smtClean="0">
                <a:latin typeface="楷体"/>
                <a:ea typeface="楷体"/>
              </a:rPr>
              <a:t>φ</a:t>
            </a:r>
            <a:r>
              <a:rPr lang="zh-CN" altLang="en-US" sz="2000" b="1" dirty="0" smtClean="0">
                <a:latin typeface="楷体"/>
                <a:ea typeface="楷体"/>
              </a:rPr>
              <a:t>。</a:t>
            </a:r>
            <a:endParaRPr lang="zh-CN" altLang="en-US" sz="2000" b="1" dirty="0"/>
          </a:p>
        </p:txBody>
      </p:sp>
      <p:sp>
        <p:nvSpPr>
          <p:cNvPr id="9" name="矩形 8"/>
          <p:cNvSpPr/>
          <p:nvPr/>
        </p:nvSpPr>
        <p:spPr>
          <a:xfrm>
            <a:off x="179512" y="1995686"/>
            <a:ext cx="66247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        (2)</a:t>
            </a:r>
            <a:r>
              <a:rPr lang="zh-CN" altLang="zh-CN" sz="2000" b="1" dirty="0" smtClean="0"/>
              <a:t>函数变换后</a:t>
            </a:r>
            <a:r>
              <a:rPr lang="zh-CN" altLang="en-US" sz="2000" b="1" dirty="0" smtClean="0"/>
              <a:t>求</a:t>
            </a:r>
            <a:r>
              <a:rPr lang="zh-CN" altLang="zh-CN" sz="2000" b="1" dirty="0" smtClean="0"/>
              <a:t>得</a:t>
            </a:r>
            <a:r>
              <a:rPr lang="zh-CN" altLang="en-US" sz="2000" b="1" dirty="0" smtClean="0"/>
              <a:t>解析式，</a:t>
            </a:r>
            <a:r>
              <a:rPr lang="zh-CN" altLang="zh-CN" sz="2000" b="1" dirty="0" smtClean="0"/>
              <a:t>不等式</a:t>
            </a:r>
            <a:r>
              <a:rPr lang="en-US" altLang="zh-CN" sz="2000" b="1" dirty="0" smtClean="0"/>
              <a:t>|g(x)-m|</a:t>
            </a:r>
            <a:r>
              <a:rPr lang="zh-CN" altLang="zh-CN" sz="2000" b="1" dirty="0" smtClean="0"/>
              <a:t>＜</a:t>
            </a:r>
            <a:r>
              <a:rPr lang="en-US" altLang="zh-CN" sz="2000" b="1" dirty="0" smtClean="0"/>
              <a:t>0</a:t>
            </a:r>
            <a:r>
              <a:rPr lang="zh-CN" altLang="zh-CN" sz="2000" b="1" dirty="0" smtClean="0"/>
              <a:t>恒成立，</a:t>
            </a:r>
            <a:endParaRPr lang="en-US" altLang="zh-CN" sz="2000" b="1" dirty="0" smtClean="0"/>
          </a:p>
          <a:p>
            <a:endParaRPr lang="en-US" altLang="zh-CN" sz="2000" b="1" dirty="0" smtClean="0"/>
          </a:p>
          <a:p>
            <a:r>
              <a:rPr lang="zh-CN" altLang="zh-CN" sz="2000" b="1" dirty="0" smtClean="0"/>
              <a:t>即</a:t>
            </a:r>
            <a:r>
              <a:rPr lang="en-US" altLang="zh-CN" sz="2000" b="1" dirty="0" smtClean="0"/>
              <a:t>m-1</a:t>
            </a:r>
            <a:r>
              <a:rPr lang="zh-CN" altLang="zh-CN" sz="2000" b="1" dirty="0" smtClean="0"/>
              <a:t>＜</a:t>
            </a:r>
            <a:r>
              <a:rPr lang="en-US" altLang="zh-CN" sz="2000" b="1" dirty="0" smtClean="0"/>
              <a:t>g(x)</a:t>
            </a:r>
            <a:r>
              <a:rPr lang="zh-CN" altLang="zh-CN" sz="2000" b="1" dirty="0" smtClean="0"/>
              <a:t>＜</a:t>
            </a:r>
            <a:r>
              <a:rPr lang="en-US" altLang="zh-CN" sz="2000" b="1" dirty="0" smtClean="0"/>
              <a:t>m+1</a:t>
            </a:r>
            <a:r>
              <a:rPr lang="zh-CN" altLang="zh-CN" sz="2000" b="1" dirty="0" smtClean="0"/>
              <a:t>恒成立，因此只要求得</a:t>
            </a:r>
            <a:r>
              <a:rPr lang="en-US" altLang="zh-CN" sz="2000" b="1" dirty="0" smtClean="0"/>
              <a:t>g(x)</a:t>
            </a:r>
            <a:r>
              <a:rPr lang="zh-CN" altLang="en-US" sz="2000" b="1" dirty="0" smtClean="0"/>
              <a:t>在给定范围</a:t>
            </a:r>
            <a:endParaRPr lang="en-US" altLang="zh-CN" sz="2000" b="1" dirty="0" smtClean="0"/>
          </a:p>
          <a:p>
            <a:endParaRPr lang="en-US" altLang="zh-CN" sz="2000" b="1" dirty="0" smtClean="0"/>
          </a:p>
          <a:p>
            <a:r>
              <a:rPr lang="zh-CN" altLang="en-US" sz="2000" b="1" dirty="0" smtClean="0"/>
              <a:t>内的最值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利用最值思想方法即可</a:t>
            </a:r>
            <a:r>
              <a:rPr lang="en-US" altLang="zh-CN" sz="2000" b="1" dirty="0" smtClean="0"/>
              <a:t>.</a:t>
            </a:r>
            <a:endParaRPr lang="zh-CN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201" name="Object 17" descr="e卷通组卷系统 www.zujuan.com"/>
          <p:cNvGraphicFramePr>
            <a:graphicFrameLocks/>
          </p:cNvGraphicFramePr>
          <p:nvPr/>
        </p:nvGraphicFramePr>
        <p:xfrm>
          <a:off x="2123728" y="3867894"/>
          <a:ext cx="2088232" cy="720080"/>
        </p:xfrm>
        <a:graphic>
          <a:graphicData uri="http://schemas.openxmlformats.org/presentationml/2006/ole">
            <p:oleObj spid="_x0000_s93201" name="Equation" r:id="rId3" imgW="1384300" imgH="393700" progId="Equation.DSMT4">
              <p:embed/>
            </p:oleObj>
          </a:graphicData>
        </a:graphic>
      </p:graphicFrame>
      <p:sp>
        <p:nvSpPr>
          <p:cNvPr id="12" name="矩形 11"/>
          <p:cNvSpPr/>
          <p:nvPr/>
        </p:nvSpPr>
        <p:spPr>
          <a:xfrm>
            <a:off x="34031" y="915566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解：</a:t>
            </a:r>
            <a:endParaRPr lang="zh-CN" altLang="en-US" dirty="0"/>
          </a:p>
        </p:txBody>
      </p:sp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23528" y="771550"/>
            <a:ext cx="4552849" cy="576064"/>
            <a:chOff x="539552" y="771550"/>
            <a:chExt cx="4552849" cy="576064"/>
          </a:xfrm>
        </p:grpSpPr>
        <p:sp>
          <p:nvSpPr>
            <p:cNvPr id="13" name="矩形 12"/>
            <p:cNvSpPr/>
            <p:nvPr/>
          </p:nvSpPr>
          <p:spPr>
            <a:xfrm>
              <a:off x="539552" y="915566"/>
              <a:ext cx="4552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b="1" dirty="0" smtClean="0"/>
                <a:t>（</a:t>
              </a:r>
              <a:r>
                <a:rPr lang="en-US" altLang="zh-CN" b="1" dirty="0" smtClean="0"/>
                <a:t>1</a:t>
              </a:r>
              <a:r>
                <a:rPr lang="zh-CN" altLang="zh-CN" b="1" dirty="0" smtClean="0"/>
                <a:t>）由条件，</a:t>
              </a:r>
              <a:r>
                <a:rPr lang="en-US" altLang="zh-CN" b="1" dirty="0" smtClean="0"/>
                <a:t>                               ， ∴</a:t>
              </a:r>
              <a:r>
                <a:rPr lang="el-GR" altLang="zh-CN" b="1" dirty="0" smtClean="0">
                  <a:latin typeface="楷体"/>
                  <a:ea typeface="楷体"/>
                </a:rPr>
                <a:t>ω</a:t>
              </a:r>
              <a:r>
                <a:rPr lang="en-US" altLang="zh-CN" b="1" dirty="0" smtClean="0">
                  <a:latin typeface="楷体"/>
                  <a:ea typeface="楷体"/>
                </a:rPr>
                <a:t>=2，</a:t>
              </a:r>
              <a:endParaRPr lang="zh-CN" altLang="en-US" b="1" dirty="0"/>
            </a:p>
          </p:txBody>
        </p:sp>
        <p:graphicFrame>
          <p:nvGraphicFramePr>
            <p:cNvPr id="93185" name="_x0000e0e5ab44-d6bc-4dbe-a179-8791736563f0_i1403" descr="e卷通组卷系统 www.zujuan.com"/>
            <p:cNvGraphicFramePr>
              <a:graphicFrameLocks noChangeAspect="1"/>
            </p:cNvGraphicFramePr>
            <p:nvPr/>
          </p:nvGraphicFramePr>
          <p:xfrm>
            <a:off x="2123728" y="771550"/>
            <a:ext cx="1584176" cy="576064"/>
          </p:xfrm>
          <a:graphic>
            <a:graphicData uri="http://schemas.openxmlformats.org/presentationml/2006/ole">
              <p:oleObj spid="_x0000_s93185" name="Equation" r:id="rId4" imgW="1167893" imgH="393529" progId="Equation.DSMT4">
                <p:embed/>
              </p:oleObj>
            </a:graphicData>
          </a:graphic>
        </p:graphicFrame>
      </p:grp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179512" y="1368152"/>
            <a:ext cx="4896544" cy="606996"/>
            <a:chOff x="179512" y="1368152"/>
            <a:chExt cx="4896544" cy="606996"/>
          </a:xfrm>
        </p:grpSpPr>
        <p:sp>
          <p:nvSpPr>
            <p:cNvPr id="18" name="矩形 17"/>
            <p:cNvSpPr/>
            <p:nvPr/>
          </p:nvSpPr>
          <p:spPr>
            <a:xfrm>
              <a:off x="179512" y="1491630"/>
              <a:ext cx="48965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/>
                <a:t>∴</a:t>
              </a:r>
              <a:r>
                <a:rPr lang="en-US" altLang="zh-CN" b="1" dirty="0" smtClean="0"/>
                <a:t>                                ， ∴</a:t>
              </a:r>
              <a:endParaRPr lang="zh-CN" altLang="en-US" b="1" dirty="0"/>
            </a:p>
          </p:txBody>
        </p:sp>
        <p:graphicFrame>
          <p:nvGraphicFramePr>
            <p:cNvPr id="93187" name="_x0000e0e5ab44-d6bc-4dbe-a179-8791736563f0_i1406" descr="e卷通组卷系统 www.zujuan.com"/>
            <p:cNvGraphicFramePr>
              <a:graphicFrameLocks noChangeAspect="1"/>
            </p:cNvGraphicFramePr>
            <p:nvPr/>
          </p:nvGraphicFramePr>
          <p:xfrm>
            <a:off x="539552" y="1419622"/>
            <a:ext cx="1547664" cy="555526"/>
          </p:xfrm>
          <a:graphic>
            <a:graphicData uri="http://schemas.openxmlformats.org/presentationml/2006/ole">
              <p:oleObj spid="_x0000_s93187" name="Equation" r:id="rId5" imgW="1143000" imgH="393700" progId="Equation.DSMT4">
                <p:embed/>
              </p:oleObj>
            </a:graphicData>
          </a:graphic>
        </p:graphicFrame>
        <p:graphicFrame>
          <p:nvGraphicFramePr>
            <p:cNvPr id="93189" name="_x0000e0e5ab44-d6bc-4dbe-a179-8791736563f0_i1407" descr="e卷通组卷系统 www.zujuan.com"/>
            <p:cNvGraphicFramePr>
              <a:graphicFrameLocks noChangeAspect="1"/>
            </p:cNvGraphicFramePr>
            <p:nvPr/>
          </p:nvGraphicFramePr>
          <p:xfrm>
            <a:off x="2699792" y="1368152"/>
            <a:ext cx="971600" cy="555526"/>
          </p:xfrm>
          <a:graphic>
            <a:graphicData uri="http://schemas.openxmlformats.org/presentationml/2006/ole">
              <p:oleObj spid="_x0000_s93189" name="Equation" r:id="rId6" imgW="520474" imgH="393529" progId="Equation.DSMT4">
                <p:embed/>
              </p:oleObj>
            </a:graphicData>
          </a:graphic>
        </p:graphicFrame>
      </p:grp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179512" y="1944216"/>
            <a:ext cx="2304256" cy="555526"/>
            <a:chOff x="179512" y="1944216"/>
            <a:chExt cx="2304256" cy="555526"/>
          </a:xfrm>
        </p:grpSpPr>
        <p:sp>
          <p:nvSpPr>
            <p:cNvPr id="23" name="矩形 22"/>
            <p:cNvSpPr/>
            <p:nvPr/>
          </p:nvSpPr>
          <p:spPr>
            <a:xfrm>
              <a:off x="179512" y="2067694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 smtClean="0"/>
                <a:t>∴</a:t>
              </a:r>
              <a:endParaRPr lang="zh-CN" altLang="en-US" dirty="0"/>
            </a:p>
          </p:txBody>
        </p:sp>
        <p:graphicFrame>
          <p:nvGraphicFramePr>
            <p:cNvPr id="93191" name="_x0000e0e5ab44-d6bc-4dbe-a179-8791736563f0_i1409" descr="e卷通组卷系统 www.zujuan.com"/>
            <p:cNvGraphicFramePr>
              <a:graphicFrameLocks noChangeAspect="1"/>
            </p:cNvGraphicFramePr>
            <p:nvPr/>
          </p:nvGraphicFramePr>
          <p:xfrm>
            <a:off x="539552" y="1944216"/>
            <a:ext cx="1944216" cy="555526"/>
          </p:xfrm>
          <a:graphic>
            <a:graphicData uri="http://schemas.openxmlformats.org/presentationml/2006/ole">
              <p:oleObj spid="_x0000_s93191" name="Equation" r:id="rId7" imgW="1180588" imgH="393529" progId="Equation.DSMT4">
                <p:embed/>
              </p:oleObj>
            </a:graphicData>
          </a:graphic>
        </p:graphicFrame>
      </p:grpSp>
      <p:sp>
        <p:nvSpPr>
          <p:cNvPr id="9319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9319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323528" y="2376264"/>
            <a:ext cx="6300192" cy="627534"/>
            <a:chOff x="323528" y="2376264"/>
            <a:chExt cx="6300192" cy="627534"/>
          </a:xfrm>
        </p:grpSpPr>
        <p:grpSp>
          <p:nvGrpSpPr>
            <p:cNvPr id="30" name="组合 29"/>
            <p:cNvGrpSpPr/>
            <p:nvPr/>
          </p:nvGrpSpPr>
          <p:grpSpPr>
            <a:xfrm>
              <a:off x="323528" y="2427734"/>
              <a:ext cx="5472608" cy="483518"/>
              <a:chOff x="323528" y="2427734"/>
              <a:chExt cx="5472608" cy="483518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323528" y="2499742"/>
                <a:ext cx="547260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b="1" dirty="0" smtClean="0"/>
                  <a:t>（</a:t>
                </a:r>
                <a:r>
                  <a:rPr lang="en-US" altLang="zh-CN" b="1" dirty="0" smtClean="0"/>
                  <a:t>2</a:t>
                </a:r>
                <a:r>
                  <a:rPr lang="zh-CN" altLang="zh-CN" b="1" dirty="0" smtClean="0"/>
                  <a:t>）将</a:t>
                </a:r>
                <a:r>
                  <a:rPr lang="en-US" altLang="zh-CN" b="1" dirty="0" smtClean="0"/>
                  <a:t>y=f(x)</a:t>
                </a:r>
                <a:r>
                  <a:rPr lang="zh-CN" altLang="zh-CN" b="1" dirty="0" smtClean="0"/>
                  <a:t>的图象先向右平移</a:t>
                </a:r>
                <a:r>
                  <a:rPr lang="en-US" altLang="zh-CN" b="1" dirty="0" smtClean="0"/>
                  <a:t>         </a:t>
                </a:r>
                <a:r>
                  <a:rPr lang="zh-CN" altLang="en-US" b="1" dirty="0" smtClean="0"/>
                  <a:t>个单位得：</a:t>
                </a:r>
                <a:endParaRPr lang="zh-CN" altLang="en-US" b="1" dirty="0"/>
              </a:p>
            </p:txBody>
          </p:sp>
          <p:graphicFrame>
            <p:nvGraphicFramePr>
              <p:cNvPr id="93193" name="_x0000e0e5ab44-d6bc-4dbe-a179-8791736563f0_i1411" descr="e卷通组卷系统 www.zujuan.com"/>
              <p:cNvGraphicFramePr>
                <a:graphicFrameLocks noChangeAspect="1"/>
              </p:cNvGraphicFramePr>
              <p:nvPr/>
            </p:nvGraphicFramePr>
            <p:xfrm>
              <a:off x="3707904" y="2427734"/>
              <a:ext cx="323528" cy="483518"/>
            </p:xfrm>
            <a:graphic>
              <a:graphicData uri="http://schemas.openxmlformats.org/presentationml/2006/ole">
                <p:oleObj spid="_x0000_s93193" name="Equation" r:id="rId8" imgW="164957" imgH="393359" progId="Equation.DSMT4">
                  <p:embed/>
                </p:oleObj>
              </a:graphicData>
            </a:graphic>
          </p:graphicFrame>
        </p:grpSp>
        <p:graphicFrame>
          <p:nvGraphicFramePr>
            <p:cNvPr id="93195" name="_x0000e0e5ab44-d6bc-4dbe-a179-8791736563f0_i1412" descr="e卷通组卷系统 www.zujuan.com"/>
            <p:cNvGraphicFramePr>
              <a:graphicFrameLocks noChangeAspect="1"/>
            </p:cNvGraphicFramePr>
            <p:nvPr/>
          </p:nvGraphicFramePr>
          <p:xfrm>
            <a:off x="5148064" y="2376264"/>
            <a:ext cx="1475656" cy="627534"/>
          </p:xfrm>
          <a:graphic>
            <a:graphicData uri="http://schemas.openxmlformats.org/presentationml/2006/ole">
              <p:oleObj spid="_x0000_s93195" name="Equation" r:id="rId9" imgW="1054100" imgH="393700" progId="Equation.DSMT4">
                <p:embed/>
              </p:oleObj>
            </a:graphicData>
          </a:graphic>
        </p:graphicFrame>
      </p:grp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93197" name="Object 13" descr="e卷通组卷系统 www.zujuan.com"/>
          <p:cNvGraphicFramePr>
            <a:graphicFrameLocks/>
          </p:cNvGraphicFramePr>
          <p:nvPr/>
        </p:nvGraphicFramePr>
        <p:xfrm>
          <a:off x="323528" y="3240360"/>
          <a:ext cx="2664296" cy="699542"/>
        </p:xfrm>
        <a:graphic>
          <a:graphicData uri="http://schemas.openxmlformats.org/presentationml/2006/ole">
            <p:oleObj spid="_x0000_s93197" name="Equation" r:id="rId10" imgW="1371600" imgH="393700" progId="Equation.DSMT4">
              <p:embed/>
            </p:oleObj>
          </a:graphicData>
        </a:graphic>
      </p:graphicFrame>
      <p:sp>
        <p:nvSpPr>
          <p:cNvPr id="36" name="矩形 35"/>
          <p:cNvSpPr/>
          <p:nvPr/>
        </p:nvSpPr>
        <p:spPr>
          <a:xfrm>
            <a:off x="323528" y="2931790"/>
            <a:ext cx="5081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再将</a:t>
            </a:r>
            <a:r>
              <a:rPr lang="zh-CN" altLang="zh-CN" b="1" dirty="0" smtClean="0"/>
              <a:t>所有点的横坐标变为原来的</a:t>
            </a:r>
            <a:r>
              <a:rPr lang="en-US" altLang="zh-CN" b="1" dirty="0" smtClean="0"/>
              <a:t>0.5</a:t>
            </a:r>
            <a:r>
              <a:rPr lang="zh-CN" altLang="en-US" b="1" dirty="0" smtClean="0"/>
              <a:t>倍，即为</a:t>
            </a:r>
            <a:r>
              <a:rPr lang="en-US" altLang="zh-CN" b="1" dirty="0" smtClean="0"/>
              <a:t>g(x),</a:t>
            </a:r>
            <a:endParaRPr lang="zh-CN" altLang="en-US" b="1" dirty="0"/>
          </a:p>
        </p:txBody>
      </p:sp>
      <p:sp>
        <p:nvSpPr>
          <p:cNvPr id="9320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93199" name="_x0000e0e5ab44-d6bc-4dbe-a179-8791736563f0_i1414" descr="e卷通组卷系统 www.zujuan.com"/>
          <p:cNvGraphicFramePr>
            <a:graphicFrameLocks noChangeAspect="1"/>
          </p:cNvGraphicFramePr>
          <p:nvPr/>
        </p:nvGraphicFramePr>
        <p:xfrm>
          <a:off x="363091" y="3868167"/>
          <a:ext cx="1544613" cy="719807"/>
        </p:xfrm>
        <a:graphic>
          <a:graphicData uri="http://schemas.openxmlformats.org/presentationml/2006/ole">
            <p:oleObj spid="_x0000_s93199" name="Equation" r:id="rId11" imgW="863280" imgH="393480" progId="Equation.DSMT4">
              <p:embed/>
            </p:oleObj>
          </a:graphicData>
        </a:graphic>
      </p:graphicFrame>
      <p:sp>
        <p:nvSpPr>
          <p:cNvPr id="9320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93204" name="Picture 2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99992" y="3651870"/>
            <a:ext cx="2209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5" name="组合 34"/>
          <p:cNvGrpSpPr/>
          <p:nvPr/>
        </p:nvGrpSpPr>
        <p:grpSpPr>
          <a:xfrm>
            <a:off x="4716016" y="793576"/>
            <a:ext cx="2387192" cy="554038"/>
            <a:chOff x="4716016" y="793576"/>
            <a:chExt cx="2387192" cy="554038"/>
          </a:xfrm>
        </p:grpSpPr>
        <p:sp>
          <p:nvSpPr>
            <p:cNvPr id="32" name="矩形 31"/>
            <p:cNvSpPr/>
            <p:nvPr/>
          </p:nvSpPr>
          <p:spPr>
            <a:xfrm>
              <a:off x="4716016" y="915566"/>
              <a:ext cx="23871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/>
                <a:t>且在        取得最大值</a:t>
              </a:r>
              <a:r>
                <a:rPr lang="en-US" altLang="zh-CN" b="1" dirty="0" smtClean="0"/>
                <a:t>.</a:t>
              </a:r>
              <a:endParaRPr lang="zh-CN" altLang="en-US" b="1" dirty="0"/>
            </a:p>
          </p:txBody>
        </p:sp>
        <p:graphicFrame>
          <p:nvGraphicFramePr>
            <p:cNvPr id="34" name="_x0000e0e5ab44-d6bc-4dbe-a179-8791736563f0_i1406" descr="e卷通组卷系统 www.zujuan.com"/>
            <p:cNvGraphicFramePr>
              <a:graphicFrameLocks noChangeAspect="1"/>
            </p:cNvGraphicFramePr>
            <p:nvPr/>
          </p:nvGraphicFramePr>
          <p:xfrm>
            <a:off x="5325095" y="793576"/>
            <a:ext cx="327025" cy="554038"/>
          </p:xfrm>
          <a:graphic>
            <a:graphicData uri="http://schemas.openxmlformats.org/presentationml/2006/ole">
              <p:oleObj spid="_x0000_s93202" name="Equation" r:id="rId13" imgW="24120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9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9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664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179513" y="1032115"/>
            <a:ext cx="6048672" cy="1046808"/>
            <a:chOff x="179513" y="1224136"/>
            <a:chExt cx="6048672" cy="1046808"/>
          </a:xfrm>
        </p:grpSpPr>
        <p:sp>
          <p:nvSpPr>
            <p:cNvPr id="29" name="矩形 28"/>
            <p:cNvSpPr/>
            <p:nvPr/>
          </p:nvSpPr>
          <p:spPr>
            <a:xfrm>
              <a:off x="179513" y="1347614"/>
              <a:ext cx="604867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/>
                <a:t>要使</a:t>
              </a:r>
              <a:r>
                <a:rPr lang="en-US" altLang="zh-CN" b="1" dirty="0" smtClean="0"/>
                <a:t>                      </a:t>
              </a:r>
              <a:r>
                <a:rPr lang="zh-CN" altLang="zh-CN" b="1" dirty="0" smtClean="0"/>
                <a:t>时不等式</a:t>
              </a:r>
              <a:r>
                <a:rPr lang="en-US" altLang="zh-CN" b="1" dirty="0" smtClean="0"/>
                <a:t>|g(x)-m|</a:t>
              </a:r>
              <a:r>
                <a:rPr lang="zh-CN" altLang="zh-CN" b="1" dirty="0" smtClean="0"/>
                <a:t>＜</a:t>
              </a:r>
              <a:r>
                <a:rPr lang="en-US" altLang="zh-CN" b="1" dirty="0" smtClean="0"/>
                <a:t>0</a:t>
              </a:r>
              <a:r>
                <a:rPr lang="zh-CN" altLang="zh-CN" b="1" dirty="0" smtClean="0"/>
                <a:t>恒成立，</a:t>
              </a:r>
              <a:endParaRPr lang="en-US" altLang="zh-CN" b="1" dirty="0" smtClean="0"/>
            </a:p>
            <a:p>
              <a:endParaRPr lang="en-US" altLang="zh-CN" b="1" dirty="0" smtClean="0"/>
            </a:p>
            <a:p>
              <a:r>
                <a:rPr lang="zh-CN" altLang="zh-CN" b="1" dirty="0" smtClean="0"/>
                <a:t>即</a:t>
              </a:r>
              <a:r>
                <a:rPr lang="en-US" altLang="zh-CN" b="1" dirty="0" smtClean="0"/>
                <a:t>m-1</a:t>
              </a:r>
              <a:r>
                <a:rPr lang="zh-CN" altLang="zh-CN" b="1" dirty="0" smtClean="0"/>
                <a:t>＜</a:t>
              </a:r>
              <a:r>
                <a:rPr lang="en-US" altLang="zh-CN" b="1" dirty="0" smtClean="0"/>
                <a:t>g(x)</a:t>
              </a:r>
              <a:r>
                <a:rPr lang="zh-CN" altLang="zh-CN" b="1" dirty="0" smtClean="0"/>
                <a:t>＜</a:t>
              </a:r>
              <a:r>
                <a:rPr lang="en-US" altLang="zh-CN" b="1" dirty="0" smtClean="0"/>
                <a:t>m+1</a:t>
              </a:r>
              <a:r>
                <a:rPr lang="zh-CN" altLang="zh-CN" b="1" dirty="0" smtClean="0"/>
                <a:t>恒成立， </a:t>
              </a:r>
              <a:endParaRPr lang="zh-CN" altLang="en-US" b="1" dirty="0"/>
            </a:p>
          </p:txBody>
        </p:sp>
        <p:graphicFrame>
          <p:nvGraphicFramePr>
            <p:cNvPr id="26640" name="_x0000e0e5ab44-d6bc-4dbe-a179-8791736563f0_i1423" descr="e卷通组卷系统 www.zujuan.com"/>
            <p:cNvGraphicFramePr>
              <a:graphicFrameLocks noChangeAspect="1"/>
            </p:cNvGraphicFramePr>
            <p:nvPr/>
          </p:nvGraphicFramePr>
          <p:xfrm>
            <a:off x="755576" y="1224136"/>
            <a:ext cx="1115616" cy="555526"/>
          </p:xfrm>
          <a:graphic>
            <a:graphicData uri="http://schemas.openxmlformats.org/presentationml/2006/ole">
              <p:oleObj spid="_x0000_s26640" name="Equation" r:id="rId4" imgW="736280" imgH="393529" progId="Equation.DSMT4">
                <p:embed/>
              </p:oleObj>
            </a:graphicData>
          </a:graphic>
        </p:graphicFrame>
      </p:grpSp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251520" y="2163705"/>
            <a:ext cx="2016224" cy="936104"/>
            <a:chOff x="251520" y="2355726"/>
            <a:chExt cx="2016224" cy="936104"/>
          </a:xfrm>
        </p:grpSpPr>
        <p:sp>
          <p:nvSpPr>
            <p:cNvPr id="30" name="矩形 29"/>
            <p:cNvSpPr/>
            <p:nvPr/>
          </p:nvSpPr>
          <p:spPr>
            <a:xfrm>
              <a:off x="251520" y="2643758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b="1" dirty="0" smtClean="0"/>
                <a:t>即</a:t>
              </a:r>
              <a:endParaRPr lang="zh-CN" altLang="en-US" b="1" dirty="0"/>
            </a:p>
          </p:txBody>
        </p:sp>
        <p:graphicFrame>
          <p:nvGraphicFramePr>
            <p:cNvPr id="26642" name="_x0000e0e5ab44-d6bc-4dbe-a179-8791736563f0_i1426" descr="e卷通组卷系统 www.zujuan.com"/>
            <p:cNvGraphicFramePr>
              <a:graphicFrameLocks noChangeAspect="1"/>
            </p:cNvGraphicFramePr>
            <p:nvPr/>
          </p:nvGraphicFramePr>
          <p:xfrm>
            <a:off x="683568" y="2355726"/>
            <a:ext cx="1584176" cy="936104"/>
          </p:xfrm>
          <a:graphic>
            <a:graphicData uri="http://schemas.openxmlformats.org/presentationml/2006/ole">
              <p:oleObj spid="_x0000_s26642" name="Equation" r:id="rId5" imgW="1028254" imgH="482391" progId="Equation.DSMT4">
                <p:embed/>
              </p:oleObj>
            </a:graphicData>
          </a:graphic>
        </p:graphicFrame>
      </p:grpSp>
      <p:sp>
        <p:nvSpPr>
          <p:cNvPr id="26645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26644" name="_x0000e0e5ab44-d6bc-4dbe-a179-8791736563f0_i1427" descr="e卷通组卷系统 www.zujuan.com"/>
          <p:cNvGraphicFramePr>
            <a:graphicFrameLocks noChangeAspect="1"/>
          </p:cNvGraphicFramePr>
          <p:nvPr/>
        </p:nvGraphicFramePr>
        <p:xfrm>
          <a:off x="2411760" y="2019689"/>
          <a:ext cx="1419382" cy="1152128"/>
        </p:xfrm>
        <a:graphic>
          <a:graphicData uri="http://schemas.openxmlformats.org/presentationml/2006/ole">
            <p:oleObj spid="_x0000_s26644" name="Equation" r:id="rId6" imgW="901440" imgH="634680" progId="Equation.DSMT4">
              <p:embed/>
            </p:oleObj>
          </a:graphicData>
        </a:graphic>
      </p:graphicFrame>
      <p:sp>
        <p:nvSpPr>
          <p:cNvPr id="26647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26646" name="_x0000e0e5ab44-d6bc-4dbe-a179-8791736563f0_i1428" descr="e卷通组卷系统 www.zujuan.com"/>
          <p:cNvGraphicFramePr>
            <a:graphicFrameLocks noChangeAspect="1"/>
          </p:cNvGraphicFramePr>
          <p:nvPr/>
        </p:nvGraphicFramePr>
        <p:xfrm>
          <a:off x="3992116" y="2091697"/>
          <a:ext cx="1587996" cy="782860"/>
        </p:xfrm>
        <a:graphic>
          <a:graphicData uri="http://schemas.openxmlformats.org/presentationml/2006/ole">
            <p:oleObj spid="_x0000_s26646" name="Equation" r:id="rId7" imgW="787320" imgH="393480" progId="Equation.DSMT4">
              <p:embed/>
            </p:oleObj>
          </a:graphicData>
        </a:graphic>
      </p:graphicFrame>
      <p:sp>
        <p:nvSpPr>
          <p:cNvPr id="40" name="矩形 39"/>
          <p:cNvSpPr/>
          <p:nvPr/>
        </p:nvSpPr>
        <p:spPr>
          <a:xfrm>
            <a:off x="107504" y="3171817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注：</a:t>
            </a:r>
            <a:r>
              <a:rPr lang="zh-CN" altLang="en-US" sz="2000" b="1" dirty="0" smtClean="0"/>
              <a:t>本题的关键点：</a:t>
            </a:r>
            <a:endParaRPr lang="zh-CN" altLang="en-US" sz="2000" b="1" dirty="0"/>
          </a:p>
        </p:txBody>
      </p:sp>
      <p:sp>
        <p:nvSpPr>
          <p:cNvPr id="41" name="矩形 40"/>
          <p:cNvSpPr/>
          <p:nvPr/>
        </p:nvSpPr>
        <p:spPr>
          <a:xfrm>
            <a:off x="323528" y="3531857"/>
            <a:ext cx="31518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（</a:t>
            </a:r>
            <a:r>
              <a:rPr lang="en-US" altLang="zh-CN" b="1" dirty="0" smtClean="0"/>
              <a:t>1）</a:t>
            </a:r>
            <a:r>
              <a:rPr lang="zh-CN" altLang="en-US" b="1" dirty="0" smtClean="0"/>
              <a:t>对题文所给信息的理解</a:t>
            </a:r>
            <a:r>
              <a:rPr lang="en-US" altLang="zh-CN" b="1" dirty="0" smtClean="0"/>
              <a:t>.</a:t>
            </a:r>
            <a:endParaRPr lang="zh-CN" altLang="en-US" dirty="0"/>
          </a:p>
        </p:txBody>
      </p:sp>
      <p:sp>
        <p:nvSpPr>
          <p:cNvPr id="42" name="矩形 41"/>
          <p:cNvSpPr/>
          <p:nvPr/>
        </p:nvSpPr>
        <p:spPr>
          <a:xfrm>
            <a:off x="323528" y="4314653"/>
            <a:ext cx="2454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（</a:t>
            </a:r>
            <a:r>
              <a:rPr lang="en-US" altLang="zh-CN" b="1" dirty="0" smtClean="0"/>
              <a:t>3）</a:t>
            </a:r>
            <a:r>
              <a:rPr lang="zh-CN" altLang="en-US" b="1" dirty="0" smtClean="0"/>
              <a:t>最值思想的应用</a:t>
            </a:r>
            <a:r>
              <a:rPr lang="en-US" altLang="zh-CN" b="1" dirty="0" smtClean="0"/>
              <a:t>.</a:t>
            </a:r>
            <a:endParaRPr lang="zh-CN" altLang="en-US" dirty="0"/>
          </a:p>
        </p:txBody>
      </p:sp>
      <p:sp>
        <p:nvSpPr>
          <p:cNvPr id="43" name="矩形 42"/>
          <p:cNvSpPr/>
          <p:nvPr/>
        </p:nvSpPr>
        <p:spPr>
          <a:xfrm>
            <a:off x="323528" y="3891897"/>
            <a:ext cx="3616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（</a:t>
            </a:r>
            <a:r>
              <a:rPr lang="en-US" altLang="zh-CN" b="1" dirty="0" smtClean="0"/>
              <a:t>2）</a:t>
            </a:r>
            <a:r>
              <a:rPr lang="zh-CN" altLang="en-US" b="1" dirty="0" smtClean="0"/>
              <a:t>三角函数离不了角度的范围</a:t>
            </a:r>
            <a:r>
              <a:rPr lang="en-US" altLang="zh-CN" b="1" dirty="0" smtClean="0"/>
              <a:t>.</a:t>
            </a:r>
            <a:endParaRPr lang="zh-CN" altLang="en-US" dirty="0"/>
          </a:p>
        </p:txBody>
      </p:sp>
      <p:grpSp>
        <p:nvGrpSpPr>
          <p:cNvPr id="23" name="组合 22"/>
          <p:cNvGrpSpPr/>
          <p:nvPr/>
        </p:nvGrpSpPr>
        <p:grpSpPr>
          <a:xfrm>
            <a:off x="179512" y="411510"/>
            <a:ext cx="5904656" cy="744083"/>
            <a:chOff x="179512" y="603531"/>
            <a:chExt cx="5904656" cy="744083"/>
          </a:xfrm>
        </p:grpSpPr>
        <p:grpSp>
          <p:nvGrpSpPr>
            <p:cNvPr id="37" name="组合 36"/>
            <p:cNvGrpSpPr/>
            <p:nvPr/>
          </p:nvGrpSpPr>
          <p:grpSpPr>
            <a:xfrm>
              <a:off x="179512" y="699542"/>
              <a:ext cx="5904656" cy="555526"/>
              <a:chOff x="179512" y="699542"/>
              <a:chExt cx="5904656" cy="555526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179512" y="771550"/>
                <a:ext cx="5904656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sz="2000" b="1" dirty="0" smtClean="0"/>
                  <a:t>∴函数</a:t>
                </a:r>
                <a:r>
                  <a:rPr lang="en-US" altLang="zh-CN" sz="2000" b="1" dirty="0" smtClean="0"/>
                  <a:t>g(x)</a:t>
                </a:r>
                <a:r>
                  <a:rPr lang="zh-CN" altLang="zh-CN" sz="2000" b="1" dirty="0" smtClean="0"/>
                  <a:t>在上</a:t>
                </a:r>
                <a:r>
                  <a:rPr lang="en-US" altLang="zh-CN" sz="2000" b="1" dirty="0" smtClean="0"/>
                  <a:t>               </a:t>
                </a:r>
                <a:r>
                  <a:rPr lang="zh-CN" altLang="zh-CN" sz="2000" b="1" dirty="0" smtClean="0"/>
                  <a:t>的最大值为</a:t>
                </a:r>
                <a:r>
                  <a:rPr lang="en-US" altLang="zh-CN" sz="2000" b="1" dirty="0" smtClean="0"/>
                  <a:t>1,</a:t>
                </a:r>
                <a:r>
                  <a:rPr lang="zh-CN" altLang="zh-CN" sz="2000" dirty="0" smtClean="0"/>
                  <a:t>最小值为</a:t>
                </a:r>
                <a:r>
                  <a:rPr lang="en-US" altLang="zh-CN" sz="2000" dirty="0" smtClean="0"/>
                  <a:t>—        ,</a:t>
                </a:r>
                <a:endParaRPr lang="zh-CN" altLang="en-US" sz="2000" b="1" dirty="0"/>
              </a:p>
            </p:txBody>
          </p:sp>
          <p:graphicFrame>
            <p:nvGraphicFramePr>
              <p:cNvPr id="3" name="_x0000e0e5ab44-d6bc-4dbe-a179-8791736563f0_i1417" descr="e卷通组卷系统 www.zujuan.com"/>
              <p:cNvGraphicFramePr>
                <a:graphicFrameLocks noChangeAspect="1"/>
              </p:cNvGraphicFramePr>
              <p:nvPr/>
            </p:nvGraphicFramePr>
            <p:xfrm>
              <a:off x="2016224" y="699542"/>
              <a:ext cx="755576" cy="555526"/>
            </p:xfrm>
            <a:graphic>
              <a:graphicData uri="http://schemas.openxmlformats.org/presentationml/2006/ole">
                <p:oleObj spid="_x0000_s26638" name="Equation" r:id="rId8" imgW="520474" imgH="393529" progId="Equation.DSMT4">
                  <p:embed/>
                </p:oleObj>
              </a:graphicData>
            </a:graphic>
          </p:graphicFrame>
        </p:grpSp>
        <p:graphicFrame>
          <p:nvGraphicFramePr>
            <p:cNvPr id="4" name="Object 23"/>
            <p:cNvGraphicFramePr>
              <a:graphicFrameLocks noChangeAspect="1"/>
            </p:cNvGraphicFramePr>
            <p:nvPr/>
          </p:nvGraphicFramePr>
          <p:xfrm>
            <a:off x="5580112" y="603531"/>
            <a:ext cx="288032" cy="744083"/>
          </p:xfrm>
          <a:graphic>
            <a:graphicData uri="http://schemas.openxmlformats.org/presentationml/2006/ole">
              <p:oleObj spid="_x0000_s26647" name="Equation" r:id="rId9" imgW="15228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179512" y="915566"/>
            <a:ext cx="14478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4：</a:t>
            </a:r>
            <a:endParaRPr lang="zh-CN" altLang="en-US" sz="2800" dirty="0"/>
          </a:p>
        </p:txBody>
      </p:sp>
      <p:grpSp>
        <p:nvGrpSpPr>
          <p:cNvPr id="36" name="组合 35"/>
          <p:cNvGrpSpPr/>
          <p:nvPr/>
        </p:nvGrpSpPr>
        <p:grpSpPr>
          <a:xfrm>
            <a:off x="107504" y="915566"/>
            <a:ext cx="8712968" cy="461665"/>
            <a:chOff x="107504" y="915566"/>
            <a:chExt cx="8712968" cy="461665"/>
          </a:xfrm>
        </p:grpSpPr>
        <p:sp>
          <p:nvSpPr>
            <p:cNvPr id="32" name="矩形 31"/>
            <p:cNvSpPr/>
            <p:nvPr/>
          </p:nvSpPr>
          <p:spPr>
            <a:xfrm>
              <a:off x="107504" y="915566"/>
              <a:ext cx="871296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/>
                <a:t>                 </a:t>
              </a:r>
              <a:r>
                <a:rPr lang="zh-CN" altLang="zh-CN" sz="2400" b="1" dirty="0" smtClean="0"/>
                <a:t>函数</a:t>
              </a:r>
              <a:r>
                <a:rPr lang="en-US" altLang="zh-CN" sz="2400" b="1" dirty="0" smtClean="0"/>
                <a:t>f(x)=    </a:t>
              </a:r>
              <a:r>
                <a:rPr lang="en-US" altLang="zh-CN" sz="2400" dirty="0" smtClean="0"/>
                <a:t>   cos</a:t>
              </a:r>
              <a:r>
                <a:rPr lang="en-US" altLang="zh-CN" sz="2400" baseline="30000" dirty="0" smtClean="0"/>
                <a:t>2</a:t>
              </a:r>
              <a:r>
                <a:rPr lang="en-US" altLang="zh-CN" sz="2400" dirty="0" smtClean="0"/>
                <a:t>(</a:t>
              </a:r>
              <a:r>
                <a:rPr lang="en-US" altLang="zh-CN" sz="2400" dirty="0" err="1" smtClean="0"/>
                <a:t>ωx+φ</a:t>
              </a:r>
              <a:r>
                <a:rPr lang="en-US" altLang="zh-CN" sz="2400" dirty="0" smtClean="0"/>
                <a:t>) — </a:t>
              </a:r>
              <a:r>
                <a:rPr lang="en-US" altLang="zh-CN" sz="2400" dirty="0" err="1" smtClean="0"/>
                <a:t>cos</a:t>
              </a:r>
              <a:r>
                <a:rPr lang="en-US" altLang="zh-CN" sz="2400" dirty="0" smtClean="0"/>
                <a:t>(</a:t>
              </a:r>
              <a:r>
                <a:rPr lang="en-US" altLang="zh-CN" sz="2400" dirty="0" err="1" smtClean="0"/>
                <a:t>ωx+φ</a:t>
              </a:r>
              <a:r>
                <a:rPr lang="en-US" altLang="zh-CN" sz="2400" dirty="0" smtClean="0"/>
                <a:t>)sin(</a:t>
              </a:r>
              <a:r>
                <a:rPr lang="en-US" altLang="zh-CN" sz="2400" dirty="0" err="1" smtClean="0"/>
                <a:t>ωx+φ</a:t>
              </a:r>
              <a:r>
                <a:rPr lang="en-US" altLang="zh-CN" sz="2400" dirty="0" smtClean="0"/>
                <a:t>+     ) </a:t>
              </a:r>
              <a:r>
                <a:rPr lang="zh-CN" altLang="en-US" sz="2400" dirty="0" smtClean="0"/>
                <a:t>－</a:t>
              </a:r>
              <a:endParaRPr lang="zh-CN" altLang="en-US" sz="2400" b="1" dirty="0"/>
            </a:p>
          </p:txBody>
        </p:sp>
        <p:pic>
          <p:nvPicPr>
            <p:cNvPr id="97281" name="_x00000935076d-28df-4ad4-9c81-7b55edfe4eb4_i1167" descr="e卷通组卷系统 www.zujuan.com"/>
            <p:cNvPicPr preferRelativeResize="0"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64296" y="1008112"/>
              <a:ext cx="323528" cy="26749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97282" name="_x00000935076d-28df-4ad4-9c81-7b55edfe4eb4_i1168" descr="e卷通组卷系统 www.zujuan.com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452320" y="915566"/>
              <a:ext cx="216024" cy="4320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97283" name="_x00000935076d-28df-4ad4-9c81-7b55edfe4eb4_i1169" descr="e卷通组卷系统 www.zujuan.com"/>
            <p:cNvPicPr preferRelativeResize="0"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44408" y="915566"/>
              <a:ext cx="360040" cy="4320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4" name="组合 43"/>
          <p:cNvGrpSpPr/>
          <p:nvPr/>
        </p:nvGrpSpPr>
        <p:grpSpPr>
          <a:xfrm>
            <a:off x="-36512" y="1419622"/>
            <a:ext cx="2356735" cy="411510"/>
            <a:chOff x="539552" y="1419622"/>
            <a:chExt cx="2356735" cy="411510"/>
          </a:xfrm>
        </p:grpSpPr>
        <p:sp>
          <p:nvSpPr>
            <p:cNvPr id="37" name="矩形 36"/>
            <p:cNvSpPr/>
            <p:nvPr/>
          </p:nvSpPr>
          <p:spPr>
            <a:xfrm>
              <a:off x="539552" y="1419622"/>
              <a:ext cx="23567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b="1" dirty="0" smtClean="0"/>
                <a:t>（</a:t>
              </a:r>
              <a:r>
                <a:rPr lang="en-US" altLang="zh-CN" b="1" dirty="0" smtClean="0"/>
                <a:t>ω</a:t>
              </a:r>
              <a:r>
                <a:rPr lang="zh-CN" altLang="zh-CN" b="1" dirty="0" smtClean="0"/>
                <a:t>＞</a:t>
              </a:r>
              <a:r>
                <a:rPr lang="en-US" altLang="zh-CN" b="1" dirty="0" smtClean="0"/>
                <a:t>0</a:t>
              </a:r>
              <a:r>
                <a:rPr lang="zh-CN" altLang="zh-CN" b="1" dirty="0" smtClean="0"/>
                <a:t>，</a:t>
              </a:r>
              <a:r>
                <a:rPr lang="en-US" altLang="zh-CN" b="1" dirty="0" smtClean="0"/>
                <a:t>0</a:t>
              </a:r>
              <a:r>
                <a:rPr lang="zh-CN" altLang="zh-CN" b="1" dirty="0" smtClean="0"/>
                <a:t>＜</a:t>
              </a:r>
              <a:r>
                <a:rPr lang="en-US" altLang="zh-CN" b="1" dirty="0" smtClean="0"/>
                <a:t>φ</a:t>
              </a:r>
              <a:r>
                <a:rPr lang="zh-CN" altLang="zh-CN" b="1" dirty="0" smtClean="0"/>
                <a:t>＜</a:t>
              </a:r>
              <a:r>
                <a:rPr lang="en-US" altLang="zh-CN" b="1" dirty="0" smtClean="0"/>
                <a:t>      ),</a:t>
              </a:r>
              <a:endParaRPr lang="zh-CN" altLang="en-US" b="1" dirty="0"/>
            </a:p>
          </p:txBody>
        </p:sp>
        <p:pic>
          <p:nvPicPr>
            <p:cNvPr id="97284" name="_x00000935076d-28df-4ad4-9c81-7b55edfe4eb4_i1170" descr="e卷通组卷系统 www.zujuan.com"/>
            <p:cNvPicPr preferRelativeResize="0"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376264" y="1419622"/>
              <a:ext cx="251520" cy="4115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56" name="矩形 55"/>
          <p:cNvSpPr/>
          <p:nvPr/>
        </p:nvSpPr>
        <p:spPr>
          <a:xfrm>
            <a:off x="2195736" y="141033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 smtClean="0"/>
              <a:t>同时满足下列两个条件：</a:t>
            </a:r>
            <a:endParaRPr lang="zh-CN" altLang="en-US" b="1" dirty="0"/>
          </a:p>
        </p:txBody>
      </p:sp>
      <p:sp>
        <p:nvSpPr>
          <p:cNvPr id="57" name="矩形 56"/>
          <p:cNvSpPr/>
          <p:nvPr/>
        </p:nvSpPr>
        <p:spPr>
          <a:xfrm>
            <a:off x="251520" y="1923678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/>
              <a:t>①,f(x)</a:t>
            </a:r>
            <a:r>
              <a:rPr lang="zh-CN" altLang="zh-CN" b="1" dirty="0" smtClean="0"/>
              <a:t>图象最值点与左右相邻的两个对称中心构成等腰直角三角形</a:t>
            </a:r>
            <a:r>
              <a:rPr lang="en-US" altLang="zh-CN" b="1" dirty="0" smtClean="0"/>
              <a:t>.</a:t>
            </a:r>
            <a:endParaRPr lang="zh-CN" altLang="en-US" b="1" dirty="0"/>
          </a:p>
        </p:txBody>
      </p:sp>
      <p:grpSp>
        <p:nvGrpSpPr>
          <p:cNvPr id="59" name="组合 58"/>
          <p:cNvGrpSpPr/>
          <p:nvPr/>
        </p:nvGrpSpPr>
        <p:grpSpPr>
          <a:xfrm>
            <a:off x="251520" y="2355726"/>
            <a:ext cx="3643946" cy="432048"/>
            <a:chOff x="282171" y="2643758"/>
            <a:chExt cx="3643946" cy="432048"/>
          </a:xfrm>
        </p:grpSpPr>
        <p:sp>
          <p:nvSpPr>
            <p:cNvPr id="58" name="矩形 57"/>
            <p:cNvSpPr/>
            <p:nvPr/>
          </p:nvSpPr>
          <p:spPr>
            <a:xfrm>
              <a:off x="282171" y="2706474"/>
              <a:ext cx="364394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②,</a:t>
              </a:r>
              <a:r>
                <a:rPr lang="zh-CN" altLang="en-US" b="1" dirty="0" smtClean="0"/>
                <a:t>点</a:t>
              </a:r>
              <a:r>
                <a:rPr lang="en-US" altLang="zh-CN" b="1" dirty="0" smtClean="0"/>
                <a:t>(</a:t>
              </a:r>
              <a:r>
                <a:rPr lang="zh-CN" altLang="zh-CN" b="1" dirty="0" smtClean="0"/>
                <a:t> </a:t>
              </a:r>
              <a:r>
                <a:rPr lang="en-US" altLang="zh-CN" b="1" dirty="0" smtClean="0"/>
                <a:t>      ,0)</a:t>
              </a:r>
              <a:r>
                <a:rPr lang="zh-CN" altLang="zh-CN" b="1" dirty="0" smtClean="0"/>
                <a:t>是</a:t>
              </a:r>
              <a:r>
                <a:rPr lang="en-US" altLang="zh-CN" b="1" dirty="0" smtClean="0"/>
                <a:t>f(x)</a:t>
              </a:r>
              <a:r>
                <a:rPr lang="zh-CN" altLang="zh-CN" b="1" dirty="0" smtClean="0"/>
                <a:t>的一个对称中心</a:t>
              </a:r>
              <a:r>
                <a:rPr lang="en-US" altLang="zh-CN" b="1" dirty="0" smtClean="0"/>
                <a:t>.</a:t>
              </a:r>
              <a:endParaRPr lang="zh-CN" altLang="en-US" b="1" dirty="0"/>
            </a:p>
          </p:txBody>
        </p:sp>
        <p:pic>
          <p:nvPicPr>
            <p:cNvPr id="97285" name="_x00000935076d-28df-4ad4-9c81-7b55edfe4eb4_i1171" descr="e卷通组卷系统 www.zujuan.com"/>
            <p:cNvPicPr preferRelativeResize="0"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43608" y="2643758"/>
              <a:ext cx="216024" cy="4320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60" name="矩形 59"/>
          <p:cNvSpPr/>
          <p:nvPr/>
        </p:nvSpPr>
        <p:spPr>
          <a:xfrm>
            <a:off x="107504" y="2859782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dirty="0" smtClean="0"/>
              <a:t>（</a:t>
            </a:r>
            <a:r>
              <a:rPr lang="en-US" altLang="zh-CN" b="1" dirty="0" smtClean="0"/>
              <a:t>1</a:t>
            </a:r>
            <a:r>
              <a:rPr lang="zh-CN" altLang="zh-CN" b="1" dirty="0" smtClean="0"/>
              <a:t>）当</a:t>
            </a:r>
            <a:r>
              <a:rPr lang="en-US" altLang="zh-CN" b="1" dirty="0" smtClean="0"/>
              <a:t>x</a:t>
            </a:r>
            <a:r>
              <a:rPr lang="zh-CN" altLang="zh-CN" b="1" dirty="0" smtClean="0"/>
              <a:t>∈</a:t>
            </a:r>
            <a:r>
              <a:rPr lang="en-US" altLang="zh-CN" b="1" dirty="0" smtClean="0"/>
              <a:t>[0</a:t>
            </a:r>
            <a:r>
              <a:rPr lang="zh-CN" altLang="zh-CN" b="1" dirty="0" smtClean="0"/>
              <a:t>，</a:t>
            </a:r>
            <a:r>
              <a:rPr lang="en-US" altLang="zh-CN" b="1" dirty="0" smtClean="0"/>
              <a:t>2]</a:t>
            </a:r>
            <a:r>
              <a:rPr lang="zh-CN" altLang="zh-CN" b="1" dirty="0" smtClean="0"/>
              <a:t>时，求函数</a:t>
            </a:r>
            <a:r>
              <a:rPr lang="en-US" altLang="zh-CN" b="1" dirty="0" smtClean="0"/>
              <a:t>f(x)</a:t>
            </a:r>
            <a:r>
              <a:rPr lang="zh-CN" altLang="zh-CN" b="1" dirty="0" smtClean="0"/>
              <a:t>的单调递减区间；</a:t>
            </a:r>
            <a:endParaRPr lang="zh-CN" altLang="zh-CN" b="1" dirty="0"/>
          </a:p>
        </p:txBody>
      </p:sp>
      <p:grpSp>
        <p:nvGrpSpPr>
          <p:cNvPr id="62" name="组合 61"/>
          <p:cNvGrpSpPr/>
          <p:nvPr/>
        </p:nvGrpSpPr>
        <p:grpSpPr>
          <a:xfrm>
            <a:off x="107504" y="3219053"/>
            <a:ext cx="3888432" cy="648841"/>
            <a:chOff x="251520" y="3507085"/>
            <a:chExt cx="3816424" cy="648841"/>
          </a:xfrm>
        </p:grpSpPr>
        <p:sp>
          <p:nvSpPr>
            <p:cNvPr id="61" name="矩形 60"/>
            <p:cNvSpPr/>
            <p:nvPr/>
          </p:nvSpPr>
          <p:spPr>
            <a:xfrm>
              <a:off x="251520" y="3642578"/>
              <a:ext cx="99418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b="1" dirty="0" smtClean="0"/>
                <a:t>（</a:t>
              </a:r>
              <a:r>
                <a:rPr lang="en-US" altLang="zh-CN" b="1" dirty="0" smtClean="0"/>
                <a:t>2</a:t>
              </a:r>
              <a:r>
                <a:rPr lang="zh-CN" altLang="zh-CN" b="1" dirty="0" smtClean="0"/>
                <a:t>）令</a:t>
              </a:r>
              <a:endParaRPr lang="zh-CN" altLang="en-US" b="1" dirty="0"/>
            </a:p>
          </p:txBody>
        </p:sp>
        <p:graphicFrame>
          <p:nvGraphicFramePr>
            <p:cNvPr id="97286" name="Object 6"/>
            <p:cNvGraphicFramePr>
              <a:graphicFrameLocks noChangeAspect="1"/>
            </p:cNvGraphicFramePr>
            <p:nvPr/>
          </p:nvGraphicFramePr>
          <p:xfrm>
            <a:off x="1195388" y="3507085"/>
            <a:ext cx="2872556" cy="648841"/>
          </p:xfrm>
          <a:graphic>
            <a:graphicData uri="http://schemas.openxmlformats.org/presentationml/2006/ole">
              <p:oleObj spid="_x0000_s97286" name="Equation" r:id="rId8" imgW="2120760" imgH="393480" progId="Equation.DSMT4">
                <p:embed/>
              </p:oleObj>
            </a:graphicData>
          </a:graphic>
        </p:graphicFrame>
      </p:grpSp>
      <p:grpSp>
        <p:nvGrpSpPr>
          <p:cNvPr id="64" name="组合 63"/>
          <p:cNvGrpSpPr/>
          <p:nvPr/>
        </p:nvGrpSpPr>
        <p:grpSpPr>
          <a:xfrm>
            <a:off x="179512" y="3806919"/>
            <a:ext cx="5934638" cy="781055"/>
            <a:chOff x="251520" y="4083918"/>
            <a:chExt cx="5934638" cy="781055"/>
          </a:xfrm>
        </p:grpSpPr>
        <p:sp>
          <p:nvSpPr>
            <p:cNvPr id="63" name="矩形 62"/>
            <p:cNvSpPr/>
            <p:nvPr/>
          </p:nvSpPr>
          <p:spPr>
            <a:xfrm>
              <a:off x="251520" y="4218642"/>
              <a:ext cx="593463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b="1" dirty="0" smtClean="0"/>
                <a:t>若</a:t>
              </a:r>
              <a:r>
                <a:rPr lang="en-US" altLang="zh-CN" b="1" dirty="0" smtClean="0"/>
                <a:t>g</a:t>
              </a:r>
              <a:r>
                <a:rPr lang="zh-CN" altLang="zh-CN" b="1" dirty="0" smtClean="0"/>
                <a:t>（</a:t>
              </a:r>
              <a:r>
                <a:rPr lang="en-US" altLang="zh-CN" b="1" dirty="0" smtClean="0"/>
                <a:t>x</a:t>
              </a:r>
              <a:r>
                <a:rPr lang="zh-CN" altLang="zh-CN" b="1" dirty="0" smtClean="0"/>
                <a:t>）在</a:t>
              </a:r>
              <a:r>
                <a:rPr lang="en-US" altLang="zh-CN" b="1" dirty="0" smtClean="0"/>
                <a:t>                      </a:t>
              </a:r>
              <a:r>
                <a:rPr lang="zh-CN" altLang="zh-CN" b="1" dirty="0" smtClean="0"/>
                <a:t>时有零点，求此时</a:t>
              </a:r>
              <a:r>
                <a:rPr lang="en-US" altLang="zh-CN" b="1" dirty="0" smtClean="0"/>
                <a:t>m</a:t>
              </a:r>
              <a:r>
                <a:rPr lang="zh-CN" altLang="zh-CN" b="1" dirty="0" smtClean="0"/>
                <a:t>的取值范围．</a:t>
              </a:r>
            </a:p>
            <a:p>
              <a:r>
                <a:rPr lang="en-US" altLang="zh-CN" b="1" dirty="0" smtClean="0"/>
                <a:t>                                            </a:t>
              </a:r>
              <a:endParaRPr lang="zh-CN" altLang="en-US" b="1" dirty="0"/>
            </a:p>
          </p:txBody>
        </p:sp>
        <p:graphicFrame>
          <p:nvGraphicFramePr>
            <p:cNvPr id="97287" name="Object 7"/>
            <p:cNvGraphicFramePr>
              <a:graphicFrameLocks noChangeAspect="1"/>
            </p:cNvGraphicFramePr>
            <p:nvPr/>
          </p:nvGraphicFramePr>
          <p:xfrm>
            <a:off x="1547664" y="4083918"/>
            <a:ext cx="994065" cy="628898"/>
          </p:xfrm>
          <a:graphic>
            <a:graphicData uri="http://schemas.openxmlformats.org/presentationml/2006/ole">
              <p:oleObj spid="_x0000_s97287" name="Equation" r:id="rId9" imgW="62208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7504" y="987574"/>
            <a:ext cx="8712968" cy="433209"/>
            <a:chOff x="107504" y="843558"/>
            <a:chExt cx="8712968" cy="433209"/>
          </a:xfrm>
        </p:grpSpPr>
        <p:sp>
          <p:nvSpPr>
            <p:cNvPr id="5" name="矩形 4"/>
            <p:cNvSpPr/>
            <p:nvPr/>
          </p:nvSpPr>
          <p:spPr>
            <a:xfrm>
              <a:off x="107504" y="876657"/>
              <a:ext cx="871296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/>
                <a:t>            </a:t>
              </a:r>
              <a:r>
                <a:rPr lang="zh-CN" altLang="zh-CN" sz="2000" b="1" dirty="0" smtClean="0"/>
                <a:t>函数</a:t>
              </a:r>
              <a:r>
                <a:rPr lang="en-US" altLang="zh-CN" sz="2000" b="1" dirty="0" smtClean="0"/>
                <a:t>f(x)=    </a:t>
              </a:r>
              <a:r>
                <a:rPr lang="en-US" altLang="zh-CN" sz="2000" dirty="0" smtClean="0"/>
                <a:t>   cos</a:t>
              </a:r>
              <a:r>
                <a:rPr lang="en-US" altLang="zh-CN" sz="2000" baseline="30000" dirty="0" smtClean="0"/>
                <a:t>2</a:t>
              </a:r>
              <a:r>
                <a:rPr lang="en-US" altLang="zh-CN" sz="2000" dirty="0" smtClean="0"/>
                <a:t>(</a:t>
              </a:r>
              <a:r>
                <a:rPr lang="en-US" altLang="zh-CN" sz="2000" dirty="0" err="1" smtClean="0"/>
                <a:t>ωx+φ</a:t>
              </a:r>
              <a:r>
                <a:rPr lang="en-US" altLang="zh-CN" sz="2000" dirty="0" smtClean="0"/>
                <a:t>) — </a:t>
              </a:r>
              <a:r>
                <a:rPr lang="en-US" altLang="zh-CN" sz="2000" dirty="0" err="1" smtClean="0"/>
                <a:t>cos</a:t>
              </a:r>
              <a:r>
                <a:rPr lang="en-US" altLang="zh-CN" sz="2000" dirty="0" smtClean="0"/>
                <a:t>(</a:t>
              </a:r>
              <a:r>
                <a:rPr lang="en-US" altLang="zh-CN" sz="2000" dirty="0" err="1" smtClean="0"/>
                <a:t>ωx+φ</a:t>
              </a:r>
              <a:r>
                <a:rPr lang="en-US" altLang="zh-CN" sz="2000" dirty="0" smtClean="0"/>
                <a:t>)sin(</a:t>
              </a:r>
              <a:r>
                <a:rPr lang="en-US" altLang="zh-CN" sz="2000" dirty="0" err="1" smtClean="0"/>
                <a:t>ωx+φ</a:t>
              </a:r>
              <a:r>
                <a:rPr lang="en-US" altLang="zh-CN" sz="2000" dirty="0" smtClean="0"/>
                <a:t>+       ) </a:t>
              </a:r>
              <a:r>
                <a:rPr lang="zh-CN" altLang="en-US" sz="2000" dirty="0" smtClean="0"/>
                <a:t>－</a:t>
              </a:r>
              <a:endParaRPr lang="zh-CN" altLang="en-US" sz="2000" b="1" dirty="0"/>
            </a:p>
          </p:txBody>
        </p:sp>
        <p:pic>
          <p:nvPicPr>
            <p:cNvPr id="6" name="_x00000935076d-28df-4ad4-9c81-7b55edfe4eb4_i1167" descr="e卷通组卷系统 www.zujuan.com"/>
            <p:cNvPicPr preferRelativeResize="0"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07704" y="936104"/>
              <a:ext cx="323528" cy="26749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7" name="_x00000935076d-28df-4ad4-9c81-7b55edfe4eb4_i1168" descr="e卷通组卷系统 www.zujuan.com"/>
            <p:cNvPicPr preferRelativeResize="0"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12160" y="843558"/>
              <a:ext cx="216024" cy="4320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_x00000935076d-28df-4ad4-9c81-7b55edfe4eb4_i1169" descr="e卷通组卷系统 www.zujuan.com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732240" y="843558"/>
              <a:ext cx="360040" cy="4320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矩形 8"/>
          <p:cNvSpPr/>
          <p:nvPr/>
        </p:nvSpPr>
        <p:spPr>
          <a:xfrm>
            <a:off x="107504" y="1019512"/>
            <a:ext cx="7713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探究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:</a:t>
            </a:r>
            <a:endParaRPr lang="zh-CN" altLang="en-US" sz="2000" dirty="0"/>
          </a:p>
        </p:txBody>
      </p:sp>
      <p:sp>
        <p:nvSpPr>
          <p:cNvPr id="10" name="矩形 9"/>
          <p:cNvSpPr/>
          <p:nvPr/>
        </p:nvSpPr>
        <p:spPr>
          <a:xfrm>
            <a:off x="179512" y="1554346"/>
            <a:ext cx="4200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1,</a:t>
            </a:r>
            <a:r>
              <a:rPr lang="zh-CN" altLang="en-US" b="1" dirty="0" smtClean="0"/>
              <a:t>观察此函数的特点</a:t>
            </a:r>
            <a:r>
              <a:rPr lang="en-US" altLang="zh-CN" b="1" dirty="0" smtClean="0"/>
              <a:t>,</a:t>
            </a:r>
            <a:r>
              <a:rPr lang="zh-CN" altLang="en-US" b="1" dirty="0" smtClean="0"/>
              <a:t>应该是单名化问题</a:t>
            </a:r>
            <a:r>
              <a:rPr lang="en-US" altLang="zh-CN" b="1" dirty="0" smtClean="0"/>
              <a:t>.</a:t>
            </a:r>
            <a:endParaRPr lang="zh-CN" altLang="en-US" b="1" dirty="0"/>
          </a:p>
        </p:txBody>
      </p:sp>
      <p:sp>
        <p:nvSpPr>
          <p:cNvPr id="11" name="矩形 10"/>
          <p:cNvSpPr/>
          <p:nvPr/>
        </p:nvSpPr>
        <p:spPr>
          <a:xfrm>
            <a:off x="179512" y="20804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b="1" dirty="0" smtClean="0"/>
              <a:t>2,</a:t>
            </a:r>
            <a:r>
              <a:rPr lang="zh-CN" altLang="en-US" b="1" dirty="0" smtClean="0"/>
              <a:t>条件</a:t>
            </a:r>
            <a:r>
              <a:rPr lang="en-US" altLang="zh-CN" b="1" dirty="0" smtClean="0">
                <a:solidFill>
                  <a:srgbClr val="FF0000"/>
                </a:solidFill>
              </a:rPr>
              <a:t>“f(x)</a:t>
            </a:r>
            <a:r>
              <a:rPr lang="zh-CN" altLang="zh-CN" b="1" dirty="0" smtClean="0">
                <a:solidFill>
                  <a:srgbClr val="FF0000"/>
                </a:solidFill>
              </a:rPr>
              <a:t>图象最值点与左右相邻的两个对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zh-CN" b="1" dirty="0" smtClean="0">
                <a:solidFill>
                  <a:srgbClr val="FF0000"/>
                </a:solidFill>
              </a:rPr>
              <a:t>称中心构成等腰直角三角形</a:t>
            </a:r>
            <a:r>
              <a:rPr lang="en-US" altLang="zh-CN" b="1" dirty="0" smtClean="0">
                <a:solidFill>
                  <a:srgbClr val="FF0000"/>
                </a:solidFill>
              </a:rPr>
              <a:t>”</a:t>
            </a:r>
            <a:r>
              <a:rPr lang="zh-CN" altLang="en-US" b="1" dirty="0" smtClean="0"/>
              <a:t>怎么用？</a:t>
            </a:r>
            <a:endParaRPr lang="zh-CN" altLang="en-US" dirty="0"/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5" y="1491630"/>
            <a:ext cx="237152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/>
        </p:nvSpPr>
        <p:spPr>
          <a:xfrm>
            <a:off x="107504" y="3171621"/>
            <a:ext cx="61206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/>
              <a:t>          单名化后，图形如果没有上下移动，则</a:t>
            </a:r>
            <a:r>
              <a:rPr lang="en-US" altLang="zh-CN" b="1" dirty="0" smtClean="0"/>
              <a:t>|AD|</a:t>
            </a:r>
            <a:r>
              <a:rPr lang="zh-CN" altLang="en-US" b="1" dirty="0" smtClean="0"/>
              <a:t>即为此函</a:t>
            </a:r>
            <a:endParaRPr lang="en-US" altLang="zh-CN" b="1" dirty="0" smtClean="0"/>
          </a:p>
          <a:p>
            <a:endParaRPr lang="en-US" altLang="zh-CN" b="1" dirty="0" smtClean="0"/>
          </a:p>
          <a:p>
            <a:r>
              <a:rPr lang="zh-CN" altLang="en-US" b="1" dirty="0" smtClean="0"/>
              <a:t>数的最大值，从而可得到等腰直角三角形斜边上的中线的</a:t>
            </a:r>
            <a:endParaRPr lang="en-US" altLang="zh-CN" b="1" dirty="0" smtClean="0"/>
          </a:p>
          <a:p>
            <a:endParaRPr lang="en-US" altLang="zh-CN" b="1" dirty="0" smtClean="0"/>
          </a:p>
          <a:p>
            <a:r>
              <a:rPr lang="zh-CN" altLang="en-US" b="1" dirty="0" smtClean="0"/>
              <a:t>长度，即可得</a:t>
            </a:r>
            <a:r>
              <a:rPr lang="en-US" altLang="zh-CN" b="1" dirty="0" smtClean="0"/>
              <a:t>|BC|</a:t>
            </a:r>
            <a:r>
              <a:rPr lang="zh-CN" altLang="en-US" b="1" dirty="0" smtClean="0"/>
              <a:t>的长，即为半周期</a:t>
            </a:r>
            <a:r>
              <a:rPr lang="en-US" altLang="zh-CN" b="1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474" name="Object 2"/>
          <p:cNvGraphicFramePr>
            <a:graphicFrameLocks noChangeAspect="1"/>
          </p:cNvGraphicFramePr>
          <p:nvPr/>
        </p:nvGraphicFramePr>
        <p:xfrm>
          <a:off x="615795" y="627534"/>
          <a:ext cx="6260461" cy="648072"/>
        </p:xfrm>
        <a:graphic>
          <a:graphicData uri="http://schemas.openxmlformats.org/presentationml/2006/ole">
            <p:oleObj spid="_x0000_s105474" name="Equation" r:id="rId3" imgW="3962160" imgH="431640" progId="Equation.DSMT4">
              <p:embed/>
            </p:oleObj>
          </a:graphicData>
        </a:graphic>
      </p:graphicFrame>
      <p:sp>
        <p:nvSpPr>
          <p:cNvPr id="5" name="矩形 4"/>
          <p:cNvSpPr/>
          <p:nvPr/>
        </p:nvSpPr>
        <p:spPr>
          <a:xfrm>
            <a:off x="179512" y="771550"/>
            <a:ext cx="478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解</a:t>
            </a:r>
            <a:r>
              <a:rPr lang="en-US" altLang="zh-CN" b="1" dirty="0" smtClean="0">
                <a:solidFill>
                  <a:srgbClr val="FF0000"/>
                </a:solidFill>
              </a:rPr>
              <a:t>: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105475" name="Object 3"/>
          <p:cNvGraphicFramePr>
            <a:graphicFrameLocks noChangeAspect="1"/>
          </p:cNvGraphicFramePr>
          <p:nvPr/>
        </p:nvGraphicFramePr>
        <p:xfrm>
          <a:off x="323527" y="1275606"/>
          <a:ext cx="6861939" cy="576064"/>
        </p:xfrm>
        <a:graphic>
          <a:graphicData uri="http://schemas.openxmlformats.org/presentationml/2006/ole">
            <p:oleObj spid="_x0000_s105475" name="Equation" r:id="rId4" imgW="4572000" imgH="431640" progId="Equation.DSMT4">
              <p:embed/>
            </p:oleObj>
          </a:graphicData>
        </a:graphic>
      </p:graphicFrame>
      <p:graphicFrame>
        <p:nvGraphicFramePr>
          <p:cNvPr id="105476" name="Object 4"/>
          <p:cNvGraphicFramePr>
            <a:graphicFrameLocks noChangeAspect="1"/>
          </p:cNvGraphicFramePr>
          <p:nvPr/>
        </p:nvGraphicFramePr>
        <p:xfrm>
          <a:off x="345380" y="1818506"/>
          <a:ext cx="3938588" cy="1257300"/>
        </p:xfrm>
        <a:graphic>
          <a:graphicData uri="http://schemas.openxmlformats.org/presentationml/2006/ole">
            <p:oleObj spid="_x0000_s105476" name="Equation" r:id="rId5" imgW="2361960" imgH="838080" progId="Equation.DSMT4">
              <p:embed/>
            </p:oleObj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1851670"/>
            <a:ext cx="208349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179512" y="3219822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/>
              <a:t>由其解析式可知</a:t>
            </a:r>
            <a:r>
              <a:rPr lang="en-US" altLang="zh-CN" b="1" dirty="0" smtClean="0"/>
              <a:t>,</a:t>
            </a:r>
            <a:r>
              <a:rPr lang="zh-CN" altLang="en-US" b="1" dirty="0" smtClean="0"/>
              <a:t>此函数没有一下移动</a:t>
            </a:r>
            <a:r>
              <a:rPr lang="en-US" altLang="zh-CN" b="1" dirty="0" smtClean="0"/>
              <a:t>, </a:t>
            </a:r>
            <a:r>
              <a:rPr lang="zh-CN" altLang="en-US" b="1" dirty="0" smtClean="0"/>
              <a:t>如图</a:t>
            </a:r>
            <a:r>
              <a:rPr lang="en-US" altLang="zh-CN" b="1" dirty="0" smtClean="0"/>
              <a:t>: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79512" y="3579862"/>
            <a:ext cx="1519968" cy="754912"/>
            <a:chOff x="179512" y="3939902"/>
            <a:chExt cx="1519968" cy="754912"/>
          </a:xfrm>
        </p:grpSpPr>
        <p:graphicFrame>
          <p:nvGraphicFramePr>
            <p:cNvPr id="105477" name="Object 5"/>
            <p:cNvGraphicFramePr>
              <a:graphicFrameLocks noChangeAspect="1"/>
            </p:cNvGraphicFramePr>
            <p:nvPr/>
          </p:nvGraphicFramePr>
          <p:xfrm>
            <a:off x="1187624" y="3939902"/>
            <a:ext cx="292224" cy="754912"/>
          </p:xfrm>
          <a:graphic>
            <a:graphicData uri="http://schemas.openxmlformats.org/presentationml/2006/ole">
              <p:oleObj spid="_x0000_s105477" name="Equation" r:id="rId7" imgW="152280" imgH="393480" progId="Equation.DSMT4">
                <p:embed/>
              </p:oleObj>
            </a:graphicData>
          </a:graphic>
        </p:graphicFrame>
        <p:sp>
          <p:nvSpPr>
            <p:cNvPr id="11" name="矩形 10"/>
            <p:cNvSpPr/>
            <p:nvPr/>
          </p:nvSpPr>
          <p:spPr>
            <a:xfrm>
              <a:off x="179512" y="4146634"/>
              <a:ext cx="15199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∴|AD|=        .</a:t>
              </a:r>
              <a:endParaRPr lang="zh-CN" altLang="en-US" b="1" dirty="0"/>
            </a:p>
          </p:txBody>
        </p:sp>
      </p:grpSp>
      <p:sp>
        <p:nvSpPr>
          <p:cNvPr id="13" name="矩形 12"/>
          <p:cNvSpPr/>
          <p:nvPr/>
        </p:nvSpPr>
        <p:spPr>
          <a:xfrm>
            <a:off x="1763688" y="3723878"/>
            <a:ext cx="1391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∴|BC|= 1   .</a:t>
            </a:r>
            <a:endParaRPr lang="zh-CN" altLang="en-US" b="1" dirty="0"/>
          </a:p>
        </p:txBody>
      </p:sp>
      <p:sp>
        <p:nvSpPr>
          <p:cNvPr id="14" name="矩形 13"/>
          <p:cNvSpPr/>
          <p:nvPr/>
        </p:nvSpPr>
        <p:spPr>
          <a:xfrm>
            <a:off x="3275856" y="3723878"/>
            <a:ext cx="930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∴T=2  .</a:t>
            </a:r>
            <a:endParaRPr lang="zh-CN" altLang="en-US" b="1" dirty="0"/>
          </a:p>
        </p:txBody>
      </p:sp>
      <p:grpSp>
        <p:nvGrpSpPr>
          <p:cNvPr id="17" name="组合 16"/>
          <p:cNvGrpSpPr/>
          <p:nvPr/>
        </p:nvGrpSpPr>
        <p:grpSpPr>
          <a:xfrm>
            <a:off x="4290009" y="3545210"/>
            <a:ext cx="1249060" cy="754063"/>
            <a:chOff x="4290009" y="3905250"/>
            <a:chExt cx="1249060" cy="754063"/>
          </a:xfrm>
        </p:grpSpPr>
        <p:sp>
          <p:nvSpPr>
            <p:cNvPr id="15" name="矩形 14"/>
            <p:cNvSpPr/>
            <p:nvPr/>
          </p:nvSpPr>
          <p:spPr>
            <a:xfrm>
              <a:off x="4290009" y="4083918"/>
              <a:ext cx="12490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∴</a:t>
              </a:r>
              <a:r>
                <a:rPr lang="el-GR" altLang="zh-CN" b="1" dirty="0" smtClean="0">
                  <a:latin typeface="楷体"/>
                  <a:ea typeface="楷体"/>
                </a:rPr>
                <a:t>ω</a:t>
              </a:r>
              <a:r>
                <a:rPr lang="en-US" altLang="zh-CN" b="1" dirty="0" smtClean="0"/>
                <a:t>=        .</a:t>
              </a:r>
              <a:endParaRPr lang="zh-CN" altLang="en-US" b="1" dirty="0"/>
            </a:p>
          </p:txBody>
        </p:sp>
        <p:graphicFrame>
          <p:nvGraphicFramePr>
            <p:cNvPr id="16" name="Object 5"/>
            <p:cNvGraphicFramePr>
              <a:graphicFrameLocks noChangeAspect="1"/>
            </p:cNvGraphicFramePr>
            <p:nvPr/>
          </p:nvGraphicFramePr>
          <p:xfrm>
            <a:off x="5059363" y="3905250"/>
            <a:ext cx="317500" cy="754063"/>
          </p:xfrm>
          <a:graphic>
            <a:graphicData uri="http://schemas.openxmlformats.org/presentationml/2006/ole">
              <p:oleObj spid="_x0000_s105478" name="Equation" r:id="rId8" imgW="16488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498" name="Object 2"/>
          <p:cNvGraphicFramePr>
            <a:graphicFrameLocks noChangeAspect="1"/>
          </p:cNvGraphicFramePr>
          <p:nvPr/>
        </p:nvGraphicFramePr>
        <p:xfrm>
          <a:off x="219075" y="842963"/>
          <a:ext cx="2840757" cy="648667"/>
        </p:xfrm>
        <a:graphic>
          <a:graphicData uri="http://schemas.openxmlformats.org/presentationml/2006/ole">
            <p:oleObj spid="_x0000_s106498" name="Equation" r:id="rId3" imgW="1854000" imgH="393480" progId="Equation.DSMT4">
              <p:embed/>
            </p:oleObj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107504" y="1384790"/>
            <a:ext cx="5544616" cy="754912"/>
            <a:chOff x="251520" y="1347614"/>
            <a:chExt cx="5544616" cy="754912"/>
          </a:xfrm>
        </p:grpSpPr>
        <p:sp>
          <p:nvSpPr>
            <p:cNvPr id="5" name="矩形 4"/>
            <p:cNvSpPr/>
            <p:nvPr/>
          </p:nvSpPr>
          <p:spPr>
            <a:xfrm>
              <a:off x="251520" y="1563638"/>
              <a:ext cx="554461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/>
                <a:t>又其一个对称中心为</a:t>
              </a:r>
              <a:r>
                <a:rPr lang="en-US" altLang="zh-CN" b="1" dirty="0" smtClean="0"/>
                <a:t>(        ,0).</a:t>
              </a:r>
              <a:endParaRPr lang="zh-CN" altLang="en-US" b="1" dirty="0"/>
            </a:p>
          </p:txBody>
        </p:sp>
        <p:graphicFrame>
          <p:nvGraphicFramePr>
            <p:cNvPr id="106499" name="Object 3"/>
            <p:cNvGraphicFramePr>
              <a:graphicFrameLocks noChangeAspect="1"/>
            </p:cNvGraphicFramePr>
            <p:nvPr/>
          </p:nvGraphicFramePr>
          <p:xfrm>
            <a:off x="2555776" y="1347614"/>
            <a:ext cx="292224" cy="754912"/>
          </p:xfrm>
          <a:graphic>
            <a:graphicData uri="http://schemas.openxmlformats.org/presentationml/2006/ole">
              <p:oleObj spid="_x0000_s106499" name="Equation" r:id="rId4" imgW="152280" imgH="393480" progId="Equation.DSMT4">
                <p:embed/>
              </p:oleObj>
            </a:graphicData>
          </a:graphic>
        </p:graphicFrame>
      </p:grpSp>
      <p:graphicFrame>
        <p:nvGraphicFramePr>
          <p:cNvPr id="106500" name="Object 4"/>
          <p:cNvGraphicFramePr>
            <a:graphicFrameLocks noChangeAspect="1"/>
          </p:cNvGraphicFramePr>
          <p:nvPr/>
        </p:nvGraphicFramePr>
        <p:xfrm>
          <a:off x="3203848" y="1419622"/>
          <a:ext cx="2736304" cy="648072"/>
        </p:xfrm>
        <a:graphic>
          <a:graphicData uri="http://schemas.openxmlformats.org/presentationml/2006/ole">
            <p:oleObj spid="_x0000_s106500" name="Equation" r:id="rId5" imgW="1663560" imgH="393480" progId="Equation.DSMT4">
              <p:embed/>
            </p:oleObj>
          </a:graphicData>
        </a:graphic>
      </p:graphicFrame>
      <p:graphicFrame>
        <p:nvGraphicFramePr>
          <p:cNvPr id="106501" name="Object 5"/>
          <p:cNvGraphicFramePr>
            <a:graphicFrameLocks noChangeAspect="1"/>
          </p:cNvGraphicFramePr>
          <p:nvPr/>
        </p:nvGraphicFramePr>
        <p:xfrm>
          <a:off x="179512" y="2139057"/>
          <a:ext cx="2808312" cy="648717"/>
        </p:xfrm>
        <a:graphic>
          <a:graphicData uri="http://schemas.openxmlformats.org/presentationml/2006/ole">
            <p:oleObj spid="_x0000_s106501" name="Equation" r:id="rId6" imgW="1663560" imgH="393480" progId="Equation.DSMT4">
              <p:embed/>
            </p:oleObj>
          </a:graphicData>
        </a:graphic>
      </p:graphicFrame>
      <p:graphicFrame>
        <p:nvGraphicFramePr>
          <p:cNvPr id="106503" name="Object 7"/>
          <p:cNvGraphicFramePr>
            <a:graphicFrameLocks noChangeAspect="1"/>
          </p:cNvGraphicFramePr>
          <p:nvPr/>
        </p:nvGraphicFramePr>
        <p:xfrm>
          <a:off x="3203847" y="2139702"/>
          <a:ext cx="2673297" cy="648072"/>
        </p:xfrm>
        <a:graphic>
          <a:graphicData uri="http://schemas.openxmlformats.org/presentationml/2006/ole">
            <p:oleObj spid="_x0000_s106503" name="Equation" r:id="rId7" imgW="1790640" imgH="393480" progId="Equation.DSMT4">
              <p:embed/>
            </p:oleObj>
          </a:graphicData>
        </a:graphic>
      </p:graphicFrame>
      <p:graphicFrame>
        <p:nvGraphicFramePr>
          <p:cNvPr id="106504" name="Object 8"/>
          <p:cNvGraphicFramePr>
            <a:graphicFrameLocks noChangeAspect="1"/>
          </p:cNvGraphicFramePr>
          <p:nvPr/>
        </p:nvGraphicFramePr>
        <p:xfrm>
          <a:off x="179512" y="2787774"/>
          <a:ext cx="2304256" cy="648072"/>
        </p:xfrm>
        <a:graphic>
          <a:graphicData uri="http://schemas.openxmlformats.org/presentationml/2006/ole">
            <p:oleObj spid="_x0000_s106504" name="Equation" r:id="rId8" imgW="1574640" imgH="393480" progId="Equation.DSMT4">
              <p:embed/>
            </p:oleObj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179512" y="3435846"/>
            <a:ext cx="5976664" cy="576064"/>
            <a:chOff x="179512" y="3435846"/>
            <a:chExt cx="5976664" cy="576064"/>
          </a:xfrm>
        </p:grpSpPr>
        <p:sp>
          <p:nvSpPr>
            <p:cNvPr id="13" name="矩形 12"/>
            <p:cNvSpPr/>
            <p:nvPr/>
          </p:nvSpPr>
          <p:spPr>
            <a:xfrm>
              <a:off x="179512" y="3507854"/>
              <a:ext cx="59766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b="1" dirty="0" smtClean="0"/>
                <a:t>∴ f(x)</a:t>
              </a:r>
              <a:r>
                <a:rPr lang="zh-CN" altLang="zh-CN" b="1" dirty="0" smtClean="0"/>
                <a:t>的单调递减区间</a:t>
              </a:r>
              <a:r>
                <a:rPr lang="zh-CN" altLang="en-US" b="1" dirty="0" smtClean="0"/>
                <a:t>由                                                     确定</a:t>
              </a:r>
              <a:r>
                <a:rPr lang="en-US" altLang="zh-CN" b="1" dirty="0" smtClean="0"/>
                <a:t>,</a:t>
              </a:r>
              <a:endParaRPr lang="zh-CN" altLang="en-US" dirty="0"/>
            </a:p>
          </p:txBody>
        </p:sp>
        <p:graphicFrame>
          <p:nvGraphicFramePr>
            <p:cNvPr id="106505" name="Object 9"/>
            <p:cNvGraphicFramePr>
              <a:graphicFrameLocks noChangeAspect="1"/>
            </p:cNvGraphicFramePr>
            <p:nvPr/>
          </p:nvGraphicFramePr>
          <p:xfrm>
            <a:off x="2771800" y="3435846"/>
            <a:ext cx="2664296" cy="576064"/>
          </p:xfrm>
          <a:graphic>
            <a:graphicData uri="http://schemas.openxmlformats.org/presentationml/2006/ole">
              <p:oleObj spid="_x0000_s106505" name="Equation" r:id="rId9" imgW="180324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6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51520" y="987425"/>
            <a:ext cx="5328592" cy="647700"/>
            <a:chOff x="251520" y="987425"/>
            <a:chExt cx="5328592" cy="647700"/>
          </a:xfrm>
        </p:grpSpPr>
        <p:sp>
          <p:nvSpPr>
            <p:cNvPr id="4" name="矩形 3"/>
            <p:cNvSpPr/>
            <p:nvPr/>
          </p:nvSpPr>
          <p:spPr>
            <a:xfrm>
              <a:off x="251520" y="1131590"/>
              <a:ext cx="532859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/>
                <a:t>即得函数的单调减区间为</a:t>
              </a:r>
              <a:endParaRPr lang="zh-CN" altLang="en-US" dirty="0"/>
            </a:p>
          </p:txBody>
        </p:sp>
        <p:graphicFrame>
          <p:nvGraphicFramePr>
            <p:cNvPr id="107522" name="Object 2"/>
            <p:cNvGraphicFramePr>
              <a:graphicFrameLocks noChangeAspect="1"/>
            </p:cNvGraphicFramePr>
            <p:nvPr/>
          </p:nvGraphicFramePr>
          <p:xfrm>
            <a:off x="2994596" y="987425"/>
            <a:ext cx="1649412" cy="647700"/>
          </p:xfrm>
          <a:graphic>
            <a:graphicData uri="http://schemas.openxmlformats.org/presentationml/2006/ole">
              <p:oleObj spid="_x0000_s107522" name="Equation" r:id="rId3" imgW="1028520" imgH="393480" progId="Equation.DSMT4">
                <p:embed/>
              </p:oleObj>
            </a:graphicData>
          </a:graphic>
        </p:graphicFrame>
      </p:grpSp>
      <p:sp>
        <p:nvSpPr>
          <p:cNvPr id="7" name="矩形 6"/>
          <p:cNvSpPr/>
          <p:nvPr/>
        </p:nvSpPr>
        <p:spPr>
          <a:xfrm>
            <a:off x="4644008" y="1122298"/>
            <a:ext cx="1431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又</a:t>
            </a:r>
            <a:r>
              <a:rPr lang="en-US" altLang="zh-CN" b="1" dirty="0" smtClean="0"/>
              <a:t>x</a:t>
            </a:r>
            <a:r>
              <a:rPr lang="zh-CN" altLang="zh-CN" b="1" dirty="0" smtClean="0"/>
              <a:t>∈</a:t>
            </a:r>
            <a:r>
              <a:rPr lang="en-US" altLang="zh-CN" b="1" dirty="0" smtClean="0"/>
              <a:t>[0</a:t>
            </a:r>
            <a:r>
              <a:rPr lang="zh-CN" altLang="zh-CN" b="1" dirty="0" smtClean="0"/>
              <a:t>，</a:t>
            </a:r>
            <a:r>
              <a:rPr lang="en-US" altLang="zh-CN" b="1" dirty="0" smtClean="0"/>
              <a:t>2],</a:t>
            </a:r>
            <a:endParaRPr lang="zh-CN" altLang="en-US" dirty="0"/>
          </a:p>
        </p:txBody>
      </p:sp>
      <p:grpSp>
        <p:nvGrpSpPr>
          <p:cNvPr id="11" name="组合 10"/>
          <p:cNvGrpSpPr/>
          <p:nvPr/>
        </p:nvGrpSpPr>
        <p:grpSpPr>
          <a:xfrm>
            <a:off x="257556" y="1583890"/>
            <a:ext cx="2586252" cy="627820"/>
            <a:chOff x="4001972" y="2231962"/>
            <a:chExt cx="2586252" cy="627820"/>
          </a:xfrm>
        </p:grpSpPr>
        <p:sp>
          <p:nvSpPr>
            <p:cNvPr id="9" name="矩形 8"/>
            <p:cNvSpPr/>
            <p:nvPr/>
          </p:nvSpPr>
          <p:spPr>
            <a:xfrm>
              <a:off x="4001972" y="2387084"/>
              <a:ext cx="19912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K=0</a:t>
              </a:r>
              <a:r>
                <a:rPr lang="zh-CN" altLang="en-US" b="1" dirty="0" smtClean="0"/>
                <a:t>时，减区间为</a:t>
              </a:r>
              <a:endParaRPr lang="zh-CN" altLang="en-US" dirty="0"/>
            </a:p>
          </p:txBody>
        </p:sp>
        <p:graphicFrame>
          <p:nvGraphicFramePr>
            <p:cNvPr id="107523" name="Object 3"/>
            <p:cNvGraphicFramePr>
              <a:graphicFrameLocks noChangeAspect="1"/>
            </p:cNvGraphicFramePr>
            <p:nvPr/>
          </p:nvGraphicFramePr>
          <p:xfrm>
            <a:off x="5940152" y="2231962"/>
            <a:ext cx="648072" cy="627820"/>
          </p:xfrm>
          <a:graphic>
            <a:graphicData uri="http://schemas.openxmlformats.org/presentationml/2006/ole">
              <p:oleObj spid="_x0000_s107523" name="Equation" r:id="rId4" imgW="406080" imgH="393480" progId="Equation.DSMT4">
                <p:embed/>
              </p:oleObj>
            </a:graphicData>
          </a:graphic>
        </p:graphicFrame>
      </p:grpSp>
      <p:grpSp>
        <p:nvGrpSpPr>
          <p:cNvPr id="12" name="组合 11"/>
          <p:cNvGrpSpPr/>
          <p:nvPr/>
        </p:nvGrpSpPr>
        <p:grpSpPr>
          <a:xfrm>
            <a:off x="2987824" y="1584647"/>
            <a:ext cx="2606477" cy="627063"/>
            <a:chOff x="4001972" y="2232670"/>
            <a:chExt cx="2606477" cy="627063"/>
          </a:xfrm>
        </p:grpSpPr>
        <p:sp>
          <p:nvSpPr>
            <p:cNvPr id="13" name="矩形 12"/>
            <p:cNvSpPr/>
            <p:nvPr/>
          </p:nvSpPr>
          <p:spPr>
            <a:xfrm>
              <a:off x="4001972" y="2387084"/>
              <a:ext cx="19383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K=1</a:t>
              </a:r>
              <a:r>
                <a:rPr lang="zh-CN" altLang="en-US" b="1" dirty="0" smtClean="0"/>
                <a:t>时，减区间为</a:t>
              </a:r>
              <a:endParaRPr lang="zh-CN" altLang="en-US" dirty="0"/>
            </a:p>
          </p:txBody>
        </p:sp>
        <p:graphicFrame>
          <p:nvGraphicFramePr>
            <p:cNvPr id="14" name="Object 3"/>
            <p:cNvGraphicFramePr>
              <a:graphicFrameLocks noChangeAspect="1"/>
            </p:cNvGraphicFramePr>
            <p:nvPr/>
          </p:nvGraphicFramePr>
          <p:xfrm>
            <a:off x="5921061" y="2232670"/>
            <a:ext cx="687388" cy="627063"/>
          </p:xfrm>
          <a:graphic>
            <a:graphicData uri="http://schemas.openxmlformats.org/presentationml/2006/ole">
              <p:oleObj spid="_x0000_s107524" name="Equation" r:id="rId5" imgW="431640" imgH="393480" progId="Equation.DSMT4">
                <p:embed/>
              </p:oleObj>
            </a:graphicData>
          </a:graphic>
        </p:graphicFrame>
      </p:grpSp>
      <p:grpSp>
        <p:nvGrpSpPr>
          <p:cNvPr id="15" name="组合 14"/>
          <p:cNvGrpSpPr/>
          <p:nvPr/>
        </p:nvGrpSpPr>
        <p:grpSpPr>
          <a:xfrm>
            <a:off x="107504" y="2282825"/>
            <a:ext cx="3791396" cy="576263"/>
            <a:chOff x="251520" y="3507730"/>
            <a:chExt cx="3791396" cy="576263"/>
          </a:xfrm>
        </p:grpSpPr>
        <p:sp>
          <p:nvSpPr>
            <p:cNvPr id="16" name="矩形 15"/>
            <p:cNvSpPr/>
            <p:nvPr/>
          </p:nvSpPr>
          <p:spPr>
            <a:xfrm>
              <a:off x="251520" y="3642578"/>
              <a:ext cx="10518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b="1" dirty="0" smtClean="0"/>
                <a:t>（</a:t>
              </a:r>
              <a:r>
                <a:rPr lang="en-US" altLang="zh-CN" b="1" dirty="0" smtClean="0"/>
                <a:t>2</a:t>
              </a:r>
              <a:r>
                <a:rPr lang="zh-CN" altLang="zh-CN" b="1" dirty="0" smtClean="0"/>
                <a:t>）</a:t>
              </a:r>
              <a:r>
                <a:rPr lang="zh-CN" altLang="en-US" b="1" dirty="0" smtClean="0"/>
                <a:t> ∵</a:t>
              </a:r>
              <a:endParaRPr lang="zh-CN" altLang="en-US" b="1" dirty="0"/>
            </a:p>
          </p:txBody>
        </p:sp>
        <p:graphicFrame>
          <p:nvGraphicFramePr>
            <p:cNvPr id="17" name="Object 6"/>
            <p:cNvGraphicFramePr>
              <a:graphicFrameLocks noChangeAspect="1"/>
            </p:cNvGraphicFramePr>
            <p:nvPr/>
          </p:nvGraphicFramePr>
          <p:xfrm>
            <a:off x="1220341" y="3507730"/>
            <a:ext cx="2822575" cy="576263"/>
          </p:xfrm>
          <a:graphic>
            <a:graphicData uri="http://schemas.openxmlformats.org/presentationml/2006/ole">
              <p:oleObj spid="_x0000_s107525" name="Equation" r:id="rId6" imgW="2082600" imgH="393480" progId="Equation.DSMT4">
                <p:embed/>
              </p:oleObj>
            </a:graphicData>
          </a:graphic>
        </p:graphicFrame>
      </p:grpSp>
      <p:graphicFrame>
        <p:nvGraphicFramePr>
          <p:cNvPr id="107526" name="Object 6"/>
          <p:cNvGraphicFramePr>
            <a:graphicFrameLocks noChangeAspect="1"/>
          </p:cNvGraphicFramePr>
          <p:nvPr/>
        </p:nvGraphicFramePr>
        <p:xfrm>
          <a:off x="251519" y="2787774"/>
          <a:ext cx="4399295" cy="648072"/>
        </p:xfrm>
        <a:graphic>
          <a:graphicData uri="http://schemas.openxmlformats.org/presentationml/2006/ole">
            <p:oleObj spid="_x0000_s107526" name="Equation" r:id="rId7" imgW="2666880" imgH="393480" progId="Equation.DSMT4">
              <p:embed/>
            </p:oleObj>
          </a:graphicData>
        </a:graphic>
      </p:graphicFrame>
      <p:graphicFrame>
        <p:nvGraphicFramePr>
          <p:cNvPr id="107527" name="Object 7"/>
          <p:cNvGraphicFramePr>
            <a:graphicFrameLocks noChangeAspect="1"/>
          </p:cNvGraphicFramePr>
          <p:nvPr/>
        </p:nvGraphicFramePr>
        <p:xfrm>
          <a:off x="251520" y="3435846"/>
          <a:ext cx="3168352" cy="720080"/>
        </p:xfrm>
        <a:graphic>
          <a:graphicData uri="http://schemas.openxmlformats.org/presentationml/2006/ole">
            <p:oleObj spid="_x0000_s107527" name="Equation" r:id="rId8" imgW="1930320" imgH="393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79512" y="699542"/>
            <a:ext cx="4882497" cy="628898"/>
            <a:chOff x="179512" y="915566"/>
            <a:chExt cx="4882497" cy="628898"/>
          </a:xfrm>
        </p:grpSpPr>
        <p:graphicFrame>
          <p:nvGraphicFramePr>
            <p:cNvPr id="4" name="Object 7"/>
            <p:cNvGraphicFramePr>
              <a:graphicFrameLocks noChangeAspect="1"/>
            </p:cNvGraphicFramePr>
            <p:nvPr/>
          </p:nvGraphicFramePr>
          <p:xfrm>
            <a:off x="4067944" y="915566"/>
            <a:ext cx="994065" cy="628898"/>
          </p:xfrm>
          <a:graphic>
            <a:graphicData uri="http://schemas.openxmlformats.org/presentationml/2006/ole">
              <p:oleObj spid="_x0000_s108546" name="Equation" r:id="rId3" imgW="622080" imgH="393480" progId="Equation.DSMT4">
                <p:embed/>
              </p:oleObj>
            </a:graphicData>
          </a:graphic>
        </p:graphicFrame>
        <p:graphicFrame>
          <p:nvGraphicFramePr>
            <p:cNvPr id="108547" name="Object 3"/>
            <p:cNvGraphicFramePr>
              <a:graphicFrameLocks noChangeAspect="1"/>
            </p:cNvGraphicFramePr>
            <p:nvPr/>
          </p:nvGraphicFramePr>
          <p:xfrm>
            <a:off x="539552" y="915567"/>
            <a:ext cx="3312368" cy="576063"/>
          </p:xfrm>
          <a:graphic>
            <a:graphicData uri="http://schemas.openxmlformats.org/presentationml/2006/ole">
              <p:oleObj spid="_x0000_s108547" name="Equation" r:id="rId4" imgW="2247840" imgH="393480" progId="Equation.DSMT4">
                <p:embed/>
              </p:oleObj>
            </a:graphicData>
          </a:graphic>
        </p:graphicFrame>
        <p:sp>
          <p:nvSpPr>
            <p:cNvPr id="6" name="矩形 5"/>
            <p:cNvSpPr/>
            <p:nvPr/>
          </p:nvSpPr>
          <p:spPr>
            <a:xfrm>
              <a:off x="179512" y="1059582"/>
              <a:ext cx="41408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/>
                <a:t>对                                                                  ，</a:t>
              </a:r>
              <a:endParaRPr lang="zh-CN" altLang="en-US" b="1" dirty="0"/>
            </a:p>
          </p:txBody>
        </p:sp>
      </p:grpSp>
      <p:pic>
        <p:nvPicPr>
          <p:cNvPr id="1085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843558"/>
            <a:ext cx="23717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组合 10"/>
          <p:cNvGrpSpPr/>
          <p:nvPr/>
        </p:nvGrpSpPr>
        <p:grpSpPr>
          <a:xfrm>
            <a:off x="143091" y="1240774"/>
            <a:ext cx="3554178" cy="754912"/>
            <a:chOff x="143091" y="1275606"/>
            <a:chExt cx="3554178" cy="754912"/>
          </a:xfrm>
        </p:grpSpPr>
        <p:sp>
          <p:nvSpPr>
            <p:cNvPr id="8" name="矩形 7"/>
            <p:cNvSpPr/>
            <p:nvPr/>
          </p:nvSpPr>
          <p:spPr>
            <a:xfrm>
              <a:off x="143091" y="1491630"/>
              <a:ext cx="35541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/>
                <a:t>设 </a:t>
              </a:r>
              <a:r>
                <a:rPr lang="en-US" altLang="zh-CN" b="1" dirty="0" smtClean="0"/>
                <a:t>t=sin</a:t>
              </a:r>
              <a:r>
                <a:rPr lang="el-GR" altLang="zh-CN" b="1" dirty="0" smtClean="0">
                  <a:latin typeface="楷体"/>
                  <a:ea typeface="楷体"/>
                </a:rPr>
                <a:t>π</a:t>
              </a:r>
              <a:r>
                <a:rPr lang="en-US" altLang="zh-CN" b="1" dirty="0" smtClean="0">
                  <a:latin typeface="楷体"/>
                  <a:ea typeface="楷体"/>
                </a:rPr>
                <a:t>x ∈[-1,   ]</a:t>
              </a:r>
              <a:r>
                <a:rPr lang="zh-CN" altLang="en-US" b="1" dirty="0" smtClean="0"/>
                <a:t> ，如图：</a:t>
              </a:r>
              <a:endParaRPr lang="zh-CN" altLang="en-US" b="1" dirty="0"/>
            </a:p>
          </p:txBody>
        </p:sp>
        <p:graphicFrame>
          <p:nvGraphicFramePr>
            <p:cNvPr id="108549" name="Object 5"/>
            <p:cNvGraphicFramePr>
              <a:graphicFrameLocks noChangeAspect="1"/>
            </p:cNvGraphicFramePr>
            <p:nvPr/>
          </p:nvGraphicFramePr>
          <p:xfrm>
            <a:off x="2195736" y="1275606"/>
            <a:ext cx="292224" cy="754912"/>
          </p:xfrm>
          <a:graphic>
            <a:graphicData uri="http://schemas.openxmlformats.org/presentationml/2006/ole">
              <p:oleObj spid="_x0000_s108549" name="Equation" r:id="rId6" imgW="152280" imgH="393480" progId="Equation.DSMT4">
                <p:embed/>
              </p:oleObj>
            </a:graphicData>
          </a:graphic>
        </p:graphicFrame>
      </p:grpSp>
      <p:grpSp>
        <p:nvGrpSpPr>
          <p:cNvPr id="15" name="组合 14"/>
          <p:cNvGrpSpPr/>
          <p:nvPr/>
        </p:nvGrpSpPr>
        <p:grpSpPr>
          <a:xfrm>
            <a:off x="107504" y="2067496"/>
            <a:ext cx="4896544" cy="576262"/>
            <a:chOff x="107504" y="2283520"/>
            <a:chExt cx="4896544" cy="576262"/>
          </a:xfrm>
        </p:grpSpPr>
        <p:graphicFrame>
          <p:nvGraphicFramePr>
            <p:cNvPr id="13" name="Object 3"/>
            <p:cNvGraphicFramePr>
              <a:graphicFrameLocks noChangeAspect="1"/>
            </p:cNvGraphicFramePr>
            <p:nvPr/>
          </p:nvGraphicFramePr>
          <p:xfrm>
            <a:off x="1708398" y="2283520"/>
            <a:ext cx="3295650" cy="576262"/>
          </p:xfrm>
          <a:graphic>
            <a:graphicData uri="http://schemas.openxmlformats.org/presentationml/2006/ole">
              <p:oleObj spid="_x0000_s108550" name="Equation" r:id="rId7" imgW="2234880" imgH="393480" progId="Equation.DSMT4">
                <p:embed/>
              </p:oleObj>
            </a:graphicData>
          </a:graphic>
        </p:graphicFrame>
        <p:sp>
          <p:nvSpPr>
            <p:cNvPr id="14" name="矩形 13"/>
            <p:cNvSpPr/>
            <p:nvPr/>
          </p:nvSpPr>
          <p:spPr>
            <a:xfrm>
              <a:off x="107504" y="2346434"/>
              <a:ext cx="18117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/>
                <a:t>则此函数化为：</a:t>
              </a:r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9512" y="2662932"/>
            <a:ext cx="5040560" cy="1132954"/>
            <a:chOff x="179512" y="2878956"/>
            <a:chExt cx="5040560" cy="1132954"/>
          </a:xfrm>
        </p:grpSpPr>
        <p:grpSp>
          <p:nvGrpSpPr>
            <p:cNvPr id="18" name="组合 17"/>
            <p:cNvGrpSpPr/>
            <p:nvPr/>
          </p:nvGrpSpPr>
          <p:grpSpPr>
            <a:xfrm>
              <a:off x="179512" y="2878956"/>
              <a:ext cx="5040560" cy="1048172"/>
              <a:chOff x="179512" y="2878956"/>
              <a:chExt cx="5040560" cy="1048172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179512" y="3003798"/>
                <a:ext cx="5040560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b="1" dirty="0" smtClean="0"/>
                  <a:t>要使</a:t>
                </a:r>
                <a:r>
                  <a:rPr lang="en-US" altLang="zh-CN" b="1" dirty="0" smtClean="0"/>
                  <a:t>g(x)</a:t>
                </a:r>
                <a:r>
                  <a:rPr lang="zh-CN" altLang="zh-CN" b="1" dirty="0" smtClean="0"/>
                  <a:t>在</a:t>
                </a:r>
                <a:r>
                  <a:rPr lang="en-US" altLang="zh-CN" b="1" dirty="0" smtClean="0"/>
                  <a:t>                      </a:t>
                </a:r>
                <a:r>
                  <a:rPr lang="zh-CN" altLang="zh-CN" b="1" dirty="0" smtClean="0"/>
                  <a:t>时有零点，</a:t>
                </a:r>
                <a:r>
                  <a:rPr lang="zh-CN" altLang="en-US" b="1" dirty="0" smtClean="0"/>
                  <a:t>等价于函数</a:t>
                </a:r>
                <a:r>
                  <a:rPr lang="en-US" altLang="zh-CN" b="1" dirty="0" smtClean="0"/>
                  <a:t>h(t)</a:t>
                </a:r>
              </a:p>
              <a:p>
                <a:endParaRPr lang="en-US" altLang="zh-CN" b="1" dirty="0" smtClean="0"/>
              </a:p>
              <a:p>
                <a:r>
                  <a:rPr lang="zh-CN" altLang="en-US" b="1" dirty="0" smtClean="0"/>
                  <a:t>在               内与</a:t>
                </a:r>
                <a:r>
                  <a:rPr lang="en-US" altLang="zh-CN" b="1" dirty="0" smtClean="0"/>
                  <a:t>x</a:t>
                </a:r>
                <a:r>
                  <a:rPr lang="zh-CN" altLang="en-US" b="1" dirty="0" smtClean="0"/>
                  <a:t>轴有交点，</a:t>
                </a:r>
                <a:endParaRPr lang="zh-CN" altLang="en-US" dirty="0"/>
              </a:p>
            </p:txBody>
          </p:sp>
          <p:graphicFrame>
            <p:nvGraphicFramePr>
              <p:cNvPr id="17" name="Object 7"/>
              <p:cNvGraphicFramePr>
                <a:graphicFrameLocks noChangeAspect="1"/>
              </p:cNvGraphicFramePr>
              <p:nvPr/>
            </p:nvGraphicFramePr>
            <p:xfrm>
              <a:off x="1403648" y="2878956"/>
              <a:ext cx="994065" cy="628898"/>
            </p:xfrm>
            <a:graphic>
              <a:graphicData uri="http://schemas.openxmlformats.org/presentationml/2006/ole">
                <p:oleObj spid="_x0000_s108551" name="Equation" r:id="rId8" imgW="622080" imgH="393480" progId="Equation.DSMT4">
                  <p:embed/>
                </p:oleObj>
              </a:graphicData>
            </a:graphic>
          </p:graphicFrame>
        </p:grpSp>
        <p:graphicFrame>
          <p:nvGraphicFramePr>
            <p:cNvPr id="108552" name="Object 8"/>
            <p:cNvGraphicFramePr>
              <a:graphicFrameLocks noChangeAspect="1"/>
            </p:cNvGraphicFramePr>
            <p:nvPr/>
          </p:nvGraphicFramePr>
          <p:xfrm>
            <a:off x="539552" y="3507854"/>
            <a:ext cx="720080" cy="504056"/>
          </p:xfrm>
          <a:graphic>
            <a:graphicData uri="http://schemas.openxmlformats.org/presentationml/2006/ole">
              <p:oleObj spid="_x0000_s108552" name="Equation" r:id="rId9" imgW="431640" imgH="393480" progId="Equation.DSMT4">
                <p:embed/>
              </p:oleObj>
            </a:graphicData>
          </a:graphic>
        </p:graphicFrame>
      </p:grpSp>
      <p:grpSp>
        <p:nvGrpSpPr>
          <p:cNvPr id="24" name="组合 23"/>
          <p:cNvGrpSpPr/>
          <p:nvPr/>
        </p:nvGrpSpPr>
        <p:grpSpPr>
          <a:xfrm>
            <a:off x="251520" y="3795886"/>
            <a:ext cx="3456384" cy="620070"/>
            <a:chOff x="3995936" y="3363838"/>
            <a:chExt cx="2520280" cy="620070"/>
          </a:xfrm>
        </p:grpSpPr>
        <p:sp>
          <p:nvSpPr>
            <p:cNvPr id="22" name="矩形 21"/>
            <p:cNvSpPr/>
            <p:nvPr/>
          </p:nvSpPr>
          <p:spPr>
            <a:xfrm>
              <a:off x="3995936" y="3507854"/>
              <a:ext cx="252028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/>
                <a:t>而其对称轴为              ，如图：     </a:t>
              </a:r>
              <a:endParaRPr lang="zh-CN" altLang="en-US" dirty="0"/>
            </a:p>
          </p:txBody>
        </p:sp>
        <p:graphicFrame>
          <p:nvGraphicFramePr>
            <p:cNvPr id="108554" name="Object 10"/>
            <p:cNvGraphicFramePr>
              <a:graphicFrameLocks noChangeAspect="1"/>
            </p:cNvGraphicFramePr>
            <p:nvPr/>
          </p:nvGraphicFramePr>
          <p:xfrm>
            <a:off x="5113559" y="3363838"/>
            <a:ext cx="510058" cy="620070"/>
          </p:xfrm>
          <a:graphic>
            <a:graphicData uri="http://schemas.openxmlformats.org/presentationml/2006/ole">
              <p:oleObj spid="_x0000_s108554" name="Equation" r:id="rId10" imgW="457200" imgH="393480" progId="Equation.DSMT4">
                <p:embed/>
              </p:oleObj>
            </a:graphicData>
          </a:graphic>
        </p:graphicFrame>
      </p:grpSp>
      <p:grpSp>
        <p:nvGrpSpPr>
          <p:cNvPr id="25" name="组合 24"/>
          <p:cNvGrpSpPr/>
          <p:nvPr/>
        </p:nvGrpSpPr>
        <p:grpSpPr>
          <a:xfrm>
            <a:off x="5148064" y="2283718"/>
            <a:ext cx="2024608" cy="2160240"/>
            <a:chOff x="5148064" y="2499742"/>
            <a:chExt cx="2024608" cy="2160240"/>
          </a:xfrm>
        </p:grpSpPr>
        <p:pic>
          <p:nvPicPr>
            <p:cNvPr id="108555" name="Picture 11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5292080" y="2499742"/>
              <a:ext cx="1774483" cy="2160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08556" name="Object 12"/>
            <p:cNvGraphicFramePr>
              <a:graphicFrameLocks noChangeAspect="1"/>
            </p:cNvGraphicFramePr>
            <p:nvPr/>
          </p:nvGraphicFramePr>
          <p:xfrm>
            <a:off x="5868144" y="4227934"/>
            <a:ext cx="254000" cy="393700"/>
          </p:xfrm>
          <a:graphic>
            <a:graphicData uri="http://schemas.openxmlformats.org/presentationml/2006/ole">
              <p:oleObj spid="_x0000_s108556" name="Equation" r:id="rId12" imgW="253800" imgH="393480" progId="Equation.DSMT4">
                <p:embed/>
              </p:oleObj>
            </a:graphicData>
          </a:graphic>
        </p:graphicFrame>
        <p:graphicFrame>
          <p:nvGraphicFramePr>
            <p:cNvPr id="108557" name="Object 13"/>
            <p:cNvGraphicFramePr>
              <a:graphicFrameLocks noChangeAspect="1"/>
            </p:cNvGraphicFramePr>
            <p:nvPr/>
          </p:nvGraphicFramePr>
          <p:xfrm>
            <a:off x="5148064" y="3939902"/>
            <a:ext cx="190500" cy="165100"/>
          </p:xfrm>
          <a:graphic>
            <a:graphicData uri="http://schemas.openxmlformats.org/presentationml/2006/ole">
              <p:oleObj spid="_x0000_s108557" name="Equation" r:id="rId13" imgW="190440" imgH="164880" progId="Equation.DSMT4">
                <p:embed/>
              </p:oleObj>
            </a:graphicData>
          </a:graphic>
        </p:graphicFrame>
        <p:graphicFrame>
          <p:nvGraphicFramePr>
            <p:cNvPr id="108558" name="Object 14"/>
            <p:cNvGraphicFramePr>
              <a:graphicFrameLocks noChangeAspect="1"/>
            </p:cNvGraphicFramePr>
            <p:nvPr/>
          </p:nvGraphicFramePr>
          <p:xfrm>
            <a:off x="7020272" y="3867894"/>
            <a:ext cx="152400" cy="393700"/>
          </p:xfrm>
          <a:graphic>
            <a:graphicData uri="http://schemas.openxmlformats.org/presentationml/2006/ole">
              <p:oleObj spid="_x0000_s108558" name="Equation" r:id="rId14" imgW="15228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3923928" y="843558"/>
            <a:ext cx="2024608" cy="2160240"/>
            <a:chOff x="5148064" y="3579862"/>
            <a:chExt cx="2024608" cy="2160240"/>
          </a:xfrm>
        </p:grpSpPr>
        <p:pic>
          <p:nvPicPr>
            <p:cNvPr id="5" name="Picture 1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92080" y="3579862"/>
              <a:ext cx="1774483" cy="2160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6" name="Object 12"/>
            <p:cNvGraphicFramePr>
              <a:graphicFrameLocks noChangeAspect="1"/>
            </p:cNvGraphicFramePr>
            <p:nvPr/>
          </p:nvGraphicFramePr>
          <p:xfrm>
            <a:off x="5868144" y="4227934"/>
            <a:ext cx="254000" cy="393700"/>
          </p:xfrm>
          <a:graphic>
            <a:graphicData uri="http://schemas.openxmlformats.org/presentationml/2006/ole">
              <p:oleObj spid="_x0000_s109570" name="Equation" r:id="rId4" imgW="253800" imgH="393480" progId="Equation.DSMT4">
                <p:embed/>
              </p:oleObj>
            </a:graphicData>
          </a:graphic>
        </p:graphicFrame>
        <p:graphicFrame>
          <p:nvGraphicFramePr>
            <p:cNvPr id="7" name="Object 13"/>
            <p:cNvGraphicFramePr>
              <a:graphicFrameLocks noChangeAspect="1"/>
            </p:cNvGraphicFramePr>
            <p:nvPr/>
          </p:nvGraphicFramePr>
          <p:xfrm>
            <a:off x="5148064" y="3939902"/>
            <a:ext cx="190500" cy="165100"/>
          </p:xfrm>
          <a:graphic>
            <a:graphicData uri="http://schemas.openxmlformats.org/presentationml/2006/ole">
              <p:oleObj spid="_x0000_s109571" name="Equation" r:id="rId5" imgW="190440" imgH="164880" progId="Equation.DSMT4">
                <p:embed/>
              </p:oleObj>
            </a:graphicData>
          </a:graphic>
        </p:graphicFrame>
        <p:graphicFrame>
          <p:nvGraphicFramePr>
            <p:cNvPr id="8" name="Object 14"/>
            <p:cNvGraphicFramePr>
              <a:graphicFrameLocks noChangeAspect="1"/>
            </p:cNvGraphicFramePr>
            <p:nvPr/>
          </p:nvGraphicFramePr>
          <p:xfrm>
            <a:off x="7020272" y="3867894"/>
            <a:ext cx="152400" cy="393700"/>
          </p:xfrm>
          <a:graphic>
            <a:graphicData uri="http://schemas.openxmlformats.org/presentationml/2006/ole">
              <p:oleObj spid="_x0000_s109572" name="Equation" r:id="rId6" imgW="152280" imgH="393480" progId="Equation.DSMT4">
                <p:embed/>
              </p:oleObj>
            </a:graphicData>
          </a:graphic>
        </p:graphicFrame>
      </p:grpSp>
      <p:graphicFrame>
        <p:nvGraphicFramePr>
          <p:cNvPr id="109573" name="Object 5"/>
          <p:cNvGraphicFramePr>
            <a:graphicFrameLocks noChangeAspect="1"/>
          </p:cNvGraphicFramePr>
          <p:nvPr/>
        </p:nvGraphicFramePr>
        <p:xfrm>
          <a:off x="298450" y="842963"/>
          <a:ext cx="1567250" cy="1152723"/>
        </p:xfrm>
        <a:graphic>
          <a:graphicData uri="http://schemas.openxmlformats.org/presentationml/2006/ole">
            <p:oleObj spid="_x0000_s109573" name="Equation" r:id="rId7" imgW="863280" imgH="634680" progId="Equation.DSMT4">
              <p:embed/>
            </p:oleObj>
          </a:graphicData>
        </a:graphic>
      </p:graphicFrame>
      <p:graphicFrame>
        <p:nvGraphicFramePr>
          <p:cNvPr id="109574" name="Object 6"/>
          <p:cNvGraphicFramePr>
            <a:graphicFrameLocks noChangeAspect="1"/>
          </p:cNvGraphicFramePr>
          <p:nvPr/>
        </p:nvGraphicFramePr>
        <p:xfrm>
          <a:off x="1897063" y="987425"/>
          <a:ext cx="1735137" cy="647700"/>
        </p:xfrm>
        <a:graphic>
          <a:graphicData uri="http://schemas.openxmlformats.org/presentationml/2006/ole">
            <p:oleObj spid="_x0000_s109574" name="Equation" r:id="rId8" imgW="1054080" imgH="393480" progId="Equation.DSMT4">
              <p:embed/>
            </p:oleObj>
          </a:graphicData>
        </a:graphic>
      </p:graphicFrame>
      <p:graphicFrame>
        <p:nvGraphicFramePr>
          <p:cNvPr id="109575" name="Object 7"/>
          <p:cNvGraphicFramePr>
            <a:graphicFrameLocks noChangeAspect="1"/>
          </p:cNvGraphicFramePr>
          <p:nvPr/>
        </p:nvGraphicFramePr>
        <p:xfrm>
          <a:off x="231775" y="1995488"/>
          <a:ext cx="1927225" cy="720725"/>
        </p:xfrm>
        <a:graphic>
          <a:graphicData uri="http://schemas.openxmlformats.org/presentationml/2006/ole">
            <p:oleObj spid="_x0000_s109575" name="Equation" r:id="rId9" imgW="1054080" imgH="393480" progId="Equation.DSMT4">
              <p:embed/>
            </p:oleObj>
          </a:graphicData>
        </a:graphic>
      </p:graphicFrame>
      <p:sp>
        <p:nvSpPr>
          <p:cNvPr id="16" name="矩形 15"/>
          <p:cNvSpPr/>
          <p:nvPr/>
        </p:nvSpPr>
        <p:spPr>
          <a:xfrm>
            <a:off x="179512" y="3210530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注</a:t>
            </a:r>
            <a:r>
              <a:rPr lang="zh-CN" altLang="en-US" b="1" dirty="0" smtClean="0">
                <a:solidFill>
                  <a:srgbClr val="FF0000"/>
                </a:solidFill>
                <a:sym typeface="Wingdings" pitchFamily="2" charset="2"/>
              </a:rPr>
              <a:t>：</a:t>
            </a:r>
            <a:r>
              <a:rPr lang="zh-CN" altLang="en-US" b="1" dirty="0" smtClean="0">
                <a:sym typeface="Wingdings" pitchFamily="2" charset="2"/>
              </a:rPr>
              <a:t>（</a:t>
            </a:r>
            <a:r>
              <a:rPr lang="en-US" altLang="zh-CN" b="1" dirty="0" smtClean="0">
                <a:sym typeface="Wingdings" pitchFamily="2" charset="2"/>
              </a:rPr>
              <a:t>1）“</a:t>
            </a:r>
            <a:r>
              <a:rPr lang="zh-CN" altLang="en-US" b="1" dirty="0" smtClean="0">
                <a:sym typeface="Wingdings" pitchFamily="2" charset="2"/>
              </a:rPr>
              <a:t>同名化</a:t>
            </a:r>
            <a:r>
              <a:rPr lang="en-US" altLang="zh-CN" b="1" dirty="0" smtClean="0">
                <a:sym typeface="Wingdings" pitchFamily="2" charset="2"/>
              </a:rPr>
              <a:t>”</a:t>
            </a:r>
            <a:r>
              <a:rPr lang="zh-CN" altLang="en-US" b="1" dirty="0" smtClean="0">
                <a:sym typeface="Wingdings" pitchFamily="2" charset="2"/>
              </a:rPr>
              <a:t>与</a:t>
            </a:r>
            <a:r>
              <a:rPr lang="en-US" altLang="zh-CN" b="1" dirty="0" smtClean="0">
                <a:sym typeface="Wingdings" pitchFamily="2" charset="2"/>
              </a:rPr>
              <a:t>“</a:t>
            </a:r>
            <a:r>
              <a:rPr lang="zh-CN" altLang="en-US" b="1" dirty="0" smtClean="0">
                <a:sym typeface="Wingdings" pitchFamily="2" charset="2"/>
              </a:rPr>
              <a:t>单名化</a:t>
            </a:r>
            <a:r>
              <a:rPr lang="en-US" altLang="zh-CN" b="1" dirty="0" smtClean="0">
                <a:sym typeface="Wingdings" pitchFamily="2" charset="2"/>
              </a:rPr>
              <a:t>”</a:t>
            </a:r>
            <a:r>
              <a:rPr lang="zh-CN" altLang="en-US" b="1" dirty="0" smtClean="0">
                <a:sym typeface="Wingdings" pitchFamily="2" charset="2"/>
              </a:rPr>
              <a:t>问题</a:t>
            </a:r>
            <a:r>
              <a:rPr lang="en-US" altLang="zh-CN" b="1" dirty="0" smtClean="0">
                <a:sym typeface="Wingdings" pitchFamily="2" charset="2"/>
              </a:rPr>
              <a:t>.</a:t>
            </a:r>
            <a:endParaRPr lang="zh-CN" altLang="en-US" b="1" dirty="0"/>
          </a:p>
        </p:txBody>
      </p:sp>
      <p:sp>
        <p:nvSpPr>
          <p:cNvPr id="17" name="矩形 16"/>
          <p:cNvSpPr/>
          <p:nvPr/>
        </p:nvSpPr>
        <p:spPr>
          <a:xfrm>
            <a:off x="179512" y="3930610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ym typeface="Wingdings" pitchFamily="2" charset="2"/>
              </a:rPr>
              <a:t>         （</a:t>
            </a:r>
            <a:r>
              <a:rPr lang="en-US" altLang="zh-CN" b="1" dirty="0" smtClean="0">
                <a:sym typeface="Wingdings" pitchFamily="2" charset="2"/>
              </a:rPr>
              <a:t>2）</a:t>
            </a:r>
            <a:r>
              <a:rPr lang="zh-CN" altLang="en-US" b="1" dirty="0" smtClean="0">
                <a:sym typeface="Wingdings" pitchFamily="2" charset="2"/>
              </a:rPr>
              <a:t>重范围</a:t>
            </a:r>
            <a:r>
              <a:rPr lang="en-US" altLang="zh-CN" b="1" dirty="0" smtClean="0">
                <a:sym typeface="Wingdings" pitchFamily="2" charset="2"/>
              </a:rPr>
              <a:t>,</a:t>
            </a:r>
            <a:r>
              <a:rPr lang="zh-CN" altLang="en-US" b="1" dirty="0" smtClean="0">
                <a:sym typeface="Wingdings" pitchFamily="2" charset="2"/>
              </a:rPr>
              <a:t>化归至一元二</a:t>
            </a:r>
            <a:r>
              <a:rPr lang="zh-CN" altLang="en-US" b="1" dirty="0" smtClean="0">
                <a:sym typeface="Wingdings" pitchFamily="2" charset="2"/>
              </a:rPr>
              <a:t>次函</a:t>
            </a:r>
            <a:r>
              <a:rPr lang="zh-CN" altLang="en-US" b="1" dirty="0" smtClean="0">
                <a:sym typeface="Wingdings" pitchFamily="2" charset="2"/>
              </a:rPr>
              <a:t>数零点分布问题</a:t>
            </a:r>
            <a:r>
              <a:rPr lang="en-US" altLang="zh-CN" b="1" dirty="0" smtClean="0">
                <a:sym typeface="Wingdings" pitchFamily="2" charset="2"/>
              </a:rPr>
              <a:t>.</a:t>
            </a:r>
            <a:endParaRPr lang="zh-CN" altLang="en-US" b="1" dirty="0"/>
          </a:p>
        </p:txBody>
      </p:sp>
      <p:sp>
        <p:nvSpPr>
          <p:cNvPr id="22" name="任意多边形 21"/>
          <p:cNvSpPr/>
          <p:nvPr/>
        </p:nvSpPr>
        <p:spPr>
          <a:xfrm>
            <a:off x="4188941" y="2211710"/>
            <a:ext cx="1495167" cy="1368152"/>
          </a:xfrm>
          <a:custGeom>
            <a:avLst/>
            <a:gdLst>
              <a:gd name="connsiteX0" fmla="*/ 0 w 1495167"/>
              <a:gd name="connsiteY0" fmla="*/ 1715530 h 1715530"/>
              <a:gd name="connsiteX1" fmla="*/ 704335 w 1495167"/>
              <a:gd name="connsiteY1" fmla="*/ 10297 h 1715530"/>
              <a:gd name="connsiteX2" fmla="*/ 1495167 w 1495167"/>
              <a:gd name="connsiteY2" fmla="*/ 1653746 h 1715530"/>
              <a:gd name="connsiteX3" fmla="*/ 1495167 w 1495167"/>
              <a:gd name="connsiteY3" fmla="*/ 1653746 h 1715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5167" h="1715530">
                <a:moveTo>
                  <a:pt x="0" y="1715530"/>
                </a:moveTo>
                <a:cubicBezTo>
                  <a:pt x="227570" y="868062"/>
                  <a:pt x="455141" y="20594"/>
                  <a:pt x="704335" y="10297"/>
                </a:cubicBezTo>
                <a:cubicBezTo>
                  <a:pt x="953529" y="0"/>
                  <a:pt x="1495167" y="1653746"/>
                  <a:pt x="1495167" y="1653746"/>
                </a:cubicBezTo>
                <a:lnTo>
                  <a:pt x="1495167" y="1653746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6.79432E-8 L 2.77778E-7 -0.252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2" grpId="0" animBg="1"/>
      <p:bldP spid="2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5496" y="51470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5：</a:t>
            </a:r>
            <a:r>
              <a:rPr lang="zh-CN" altLang="en-US" sz="2400" b="1" dirty="0" smtClean="0"/>
              <a:t>在⊿</a:t>
            </a:r>
            <a:r>
              <a:rPr lang="en-US" altLang="zh-CN" sz="2400" b="1" dirty="0" smtClean="0"/>
              <a:t>ABC</a:t>
            </a:r>
            <a:r>
              <a:rPr lang="zh-CN" altLang="en-US" sz="2400" b="1" dirty="0" smtClean="0"/>
              <a:t>中，角</a:t>
            </a:r>
            <a:r>
              <a:rPr lang="en-US" altLang="zh-CN" sz="2400" b="1" dirty="0" smtClean="0"/>
              <a:t>A、B、C</a:t>
            </a:r>
            <a:r>
              <a:rPr lang="zh-CN" altLang="en-US" sz="2400" b="1" dirty="0" smtClean="0"/>
              <a:t>所对的边分别为</a:t>
            </a:r>
            <a:r>
              <a:rPr lang="en-US" altLang="zh-CN" sz="2400" b="1" dirty="0" smtClean="0"/>
              <a:t>a</a:t>
            </a:r>
            <a:r>
              <a:rPr lang="zh-CN" altLang="en-US" sz="2400" b="1" dirty="0" smtClean="0"/>
              <a:t>、</a:t>
            </a:r>
            <a:r>
              <a:rPr lang="en-US" altLang="zh-CN" sz="2400" b="1" dirty="0" smtClean="0"/>
              <a:t>b、c，a=18，b=24，A=45</a:t>
            </a:r>
            <a:r>
              <a:rPr lang="en-US" altLang="zh-CN" sz="2400" b="1" baseline="30000" dirty="0" smtClean="0"/>
              <a:t>0</a:t>
            </a:r>
            <a:r>
              <a:rPr lang="zh-CN" altLang="en-US" sz="2400" b="1" dirty="0" smtClean="0"/>
              <a:t>，则这样的三角形有多少个？</a:t>
            </a:r>
            <a:endParaRPr lang="zh-CN" altLang="en-US" sz="2400" b="1" dirty="0"/>
          </a:p>
        </p:txBody>
      </p:sp>
      <p:grpSp>
        <p:nvGrpSpPr>
          <p:cNvPr id="2" name="组合 26"/>
          <p:cNvGrpSpPr/>
          <p:nvPr/>
        </p:nvGrpSpPr>
        <p:grpSpPr>
          <a:xfrm>
            <a:off x="3707904" y="1122164"/>
            <a:ext cx="2592288" cy="1809626"/>
            <a:chOff x="3707904" y="843558"/>
            <a:chExt cx="2592288" cy="2025650"/>
          </a:xfrm>
        </p:grpSpPr>
        <p:pic>
          <p:nvPicPr>
            <p:cNvPr id="25615" name="Picture 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07904" y="843558"/>
              <a:ext cx="2417763" cy="2025650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  <p:sp>
          <p:nvSpPr>
            <p:cNvPr id="24" name="矩形 23"/>
            <p:cNvSpPr/>
            <p:nvPr/>
          </p:nvSpPr>
          <p:spPr>
            <a:xfrm>
              <a:off x="5652258" y="1579545"/>
              <a:ext cx="6479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a=18</a:t>
              </a:r>
              <a:endParaRPr lang="zh-CN" altLang="en-US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4274488" y="1532628"/>
              <a:ext cx="65755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b=24</a:t>
              </a:r>
              <a:endParaRPr lang="zh-CN" altLang="en-US" dirty="0"/>
            </a:p>
          </p:txBody>
        </p:sp>
      </p:grpSp>
      <p:pic>
        <p:nvPicPr>
          <p:cNvPr id="25616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203599"/>
            <a:ext cx="2091879" cy="1800199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35496" y="3171621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            上述两个三角形中，都有</a:t>
            </a:r>
            <a:r>
              <a:rPr lang="en-US" altLang="zh-CN" sz="2400" b="1" dirty="0" smtClean="0"/>
              <a:t>a=18，b=24，A=45</a:t>
            </a:r>
            <a:r>
              <a:rPr lang="en-US" altLang="zh-CN" sz="2400" b="1" baseline="30000" dirty="0" smtClean="0"/>
              <a:t>0</a:t>
            </a:r>
            <a:r>
              <a:rPr lang="en-US" altLang="zh-CN" sz="2400" b="1" dirty="0" smtClean="0"/>
              <a:t>. </a:t>
            </a:r>
            <a:r>
              <a:rPr lang="zh-CN" altLang="en-US" sz="2400" b="1" dirty="0" smtClean="0"/>
              <a:t>直观感觉上有两个</a:t>
            </a:r>
            <a:r>
              <a:rPr lang="en-US" altLang="zh-CN" sz="2400" b="1" dirty="0" smtClean="0"/>
              <a:t>.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35496" y="3147814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分析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：</a:t>
            </a:r>
            <a:endParaRPr lang="zh-CN" altLang="en-US" sz="2400" dirty="0"/>
          </a:p>
        </p:txBody>
      </p:sp>
      <p:sp>
        <p:nvSpPr>
          <p:cNvPr id="10" name="矩形 9"/>
          <p:cNvSpPr/>
          <p:nvPr/>
        </p:nvSpPr>
        <p:spPr>
          <a:xfrm>
            <a:off x="1907704" y="2387084"/>
            <a:ext cx="497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45</a:t>
            </a:r>
            <a:r>
              <a:rPr lang="en-US" altLang="zh-CN" b="1" baseline="30000" dirty="0" smtClean="0"/>
              <a:t>0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4074748" y="2427734"/>
            <a:ext cx="497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45</a:t>
            </a:r>
            <a:r>
              <a:rPr lang="en-US" altLang="zh-CN" b="1" baseline="30000" dirty="0" smtClean="0"/>
              <a:t>0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9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4393" y="627534"/>
            <a:ext cx="20097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496" y="51470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探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究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5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：</a:t>
            </a:r>
            <a:r>
              <a:rPr lang="zh-CN" altLang="en-US" sz="2400" b="1" dirty="0" smtClean="0"/>
              <a:t>在⊿</a:t>
            </a:r>
            <a:r>
              <a:rPr lang="en-US" altLang="zh-CN" sz="2400" b="1" dirty="0" smtClean="0"/>
              <a:t>ABC</a:t>
            </a:r>
            <a:r>
              <a:rPr lang="zh-CN" altLang="en-US" sz="2400" b="1" dirty="0" smtClean="0"/>
              <a:t>中，角</a:t>
            </a:r>
            <a:r>
              <a:rPr lang="en-US" altLang="zh-CN" sz="2400" b="1" dirty="0" smtClean="0"/>
              <a:t>A、B、C</a:t>
            </a:r>
            <a:r>
              <a:rPr lang="zh-CN" altLang="en-US" sz="2400" b="1" dirty="0" smtClean="0"/>
              <a:t>所对的边分别为</a:t>
            </a:r>
            <a:r>
              <a:rPr lang="en-US" altLang="zh-CN" sz="2400" b="1" dirty="0" smtClean="0"/>
              <a:t>a</a:t>
            </a:r>
            <a:r>
              <a:rPr lang="zh-CN" altLang="en-US" sz="2400" b="1" dirty="0" smtClean="0"/>
              <a:t>、</a:t>
            </a:r>
            <a:r>
              <a:rPr lang="en-US" altLang="zh-CN" sz="2400" b="1" dirty="0" smtClean="0"/>
              <a:t>b、c，a=18，b=24，A=45</a:t>
            </a:r>
            <a:r>
              <a:rPr lang="en-US" altLang="zh-CN" sz="2400" b="1" baseline="30000" dirty="0" smtClean="0"/>
              <a:t>0</a:t>
            </a:r>
            <a:r>
              <a:rPr lang="zh-CN" altLang="en-US" sz="2400" b="1" dirty="0" smtClean="0"/>
              <a:t>，则这样的三角形有多少个？</a:t>
            </a:r>
            <a:endParaRPr lang="zh-CN" altLang="en-US" sz="2400" b="1" dirty="0"/>
          </a:p>
        </p:txBody>
      </p:sp>
      <p:sp>
        <p:nvSpPr>
          <p:cNvPr id="6" name="矩形 5"/>
          <p:cNvSpPr/>
          <p:nvPr/>
        </p:nvSpPr>
        <p:spPr>
          <a:xfrm>
            <a:off x="107504" y="1203598"/>
            <a:ext cx="2969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解：</a:t>
            </a:r>
            <a:r>
              <a:rPr lang="zh-CN" altLang="zh-CN" sz="2400" b="1" dirty="0" smtClean="0"/>
              <a:t>由正弦定理得：</a:t>
            </a:r>
            <a:endParaRPr lang="zh-CN" altLang="en-US" sz="2400" b="1" dirty="0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2911971"/>
            <a:ext cx="9144000" cy="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26625" name="_x000016d92108-53d8-44ba-b2de-c975b763fb39_i1052"/>
          <p:cNvGraphicFramePr>
            <a:graphicFrameLocks noChangeAspect="1"/>
          </p:cNvGraphicFramePr>
          <p:nvPr/>
        </p:nvGraphicFramePr>
        <p:xfrm>
          <a:off x="251520" y="1635646"/>
          <a:ext cx="3672408" cy="792088"/>
        </p:xfrm>
        <a:graphic>
          <a:graphicData uri="http://schemas.openxmlformats.org/presentationml/2006/ole">
            <p:oleObj spid="_x0000_s112642" name="Equation" r:id="rId4" imgW="2286000" imgH="431800" progId="Equation.DSMT4">
              <p:embed/>
            </p:oleObj>
          </a:graphicData>
        </a:graphic>
      </p:graphicFrame>
      <p:graphicFrame>
        <p:nvGraphicFramePr>
          <p:cNvPr id="26629" name="_x000016d92108-53d8-44ba-b2de-c975b763fb39_i1053"/>
          <p:cNvGraphicFramePr>
            <a:graphicFrameLocks noChangeAspect="1"/>
          </p:cNvGraphicFramePr>
          <p:nvPr/>
        </p:nvGraphicFramePr>
        <p:xfrm>
          <a:off x="251520" y="2860030"/>
          <a:ext cx="1828800" cy="431800"/>
        </p:xfrm>
        <a:graphic>
          <a:graphicData uri="http://schemas.openxmlformats.org/presentationml/2006/ole">
            <p:oleObj spid="_x0000_s112643" name="Equation" r:id="rId5" imgW="888840" imgH="203040" progId="Equation.DSMT4">
              <p:embed/>
            </p:oleObj>
          </a:graphicData>
        </a:graphic>
      </p:graphicFrame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2911971"/>
            <a:ext cx="9144000" cy="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0" y="3435846"/>
            <a:ext cx="9144000" cy="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107504" y="3262213"/>
            <a:ext cx="6120680" cy="46166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latin typeface="Arial" pitchFamily="34" charset="0"/>
                <a:ea typeface="宋体" pitchFamily="2" charset="-122"/>
                <a:cs typeface="Times New Roman" pitchFamily="18" charset="0"/>
              </a:rPr>
              <a:t>∴角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400" dirty="0" smtClean="0">
                <a:latin typeface="Arial" pitchFamily="34" charset="0"/>
                <a:ea typeface="宋体" pitchFamily="2" charset="-122"/>
                <a:cs typeface="Times New Roman" pitchFamily="18" charset="0"/>
              </a:rPr>
              <a:t>有两解，从而这样的三角形有两个</a:t>
            </a:r>
            <a:r>
              <a:rPr lang="en-US" altLang="zh-CN" sz="2400" dirty="0" smtClean="0">
                <a:latin typeface="Arial" pitchFamily="34" charset="0"/>
                <a:ea typeface="宋体" pitchFamily="2" charset="-122"/>
                <a:cs typeface="Times New Roman" pitchFamily="18" charset="0"/>
              </a:rPr>
              <a:t>.</a:t>
            </a:r>
            <a:r>
              <a:rPr lang="zh-CN" altLang="en-US" sz="2000" dirty="0" smtClean="0"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  <a:endParaRPr lang="zh-CN" altLang="en-US" sz="4800" dirty="0" smtClean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179512" y="3756977"/>
            <a:ext cx="6120680" cy="83099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latin typeface="Arial" pitchFamily="34" charset="0"/>
                <a:ea typeface="宋体" pitchFamily="2" charset="-122"/>
                <a:cs typeface="Times New Roman" pitchFamily="18" charset="0"/>
              </a:rPr>
              <a:t>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Times New Roman" pitchFamily="18" charset="0"/>
              </a:rPr>
              <a:t>我们现在应该明白，初中为什么没有</a:t>
            </a:r>
            <a:endParaRPr lang="en-US" altLang="zh-CN" sz="2400" b="1" dirty="0" smtClean="0">
              <a:solidFill>
                <a:srgbClr val="FF0000"/>
              </a:solidFill>
              <a:latin typeface="Arial" pitchFamily="34" charset="0"/>
              <a:ea typeface="宋体" pitchFamily="2" charset="-122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Times New Roman" pitchFamily="18" charset="0"/>
              </a:rPr>
              <a:t>“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Times New Roman" pitchFamily="18" charset="0"/>
              </a:rPr>
              <a:t>边边角</a:t>
            </a:r>
            <a:r>
              <a:rPr lang="en-US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Times New Roman" pitchFamily="18" charset="0"/>
              </a:rPr>
              <a:t>”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Times New Roman" pitchFamily="18" charset="0"/>
              </a:rPr>
              <a:t>判定两个三角形全等的定理</a:t>
            </a:r>
            <a:r>
              <a:rPr lang="en-US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Times New Roman" pitchFamily="18" charset="0"/>
              </a:rPr>
              <a:t>.</a:t>
            </a:r>
            <a:r>
              <a:rPr lang="zh-CN" altLang="en-US" sz="20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  <a:endParaRPr lang="zh-CN" altLang="en-US" sz="4800" b="1" dirty="0" smtClean="0">
              <a:solidFill>
                <a:srgbClr val="FF0000"/>
              </a:solidFill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grpSp>
        <p:nvGrpSpPr>
          <p:cNvPr id="2" name="组合 31"/>
          <p:cNvGrpSpPr/>
          <p:nvPr/>
        </p:nvGrpSpPr>
        <p:grpSpPr>
          <a:xfrm>
            <a:off x="5825636" y="915566"/>
            <a:ext cx="330540" cy="1584176"/>
            <a:chOff x="5825636" y="915566"/>
            <a:chExt cx="330540" cy="1584176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5940152" y="915566"/>
              <a:ext cx="0" cy="1224136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5825636" y="2130410"/>
              <a:ext cx="3305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H</a:t>
              </a:r>
              <a:endParaRPr lang="zh-CN" altLang="en-US" dirty="0"/>
            </a:p>
          </p:txBody>
        </p:sp>
      </p:grpSp>
      <p:grpSp>
        <p:nvGrpSpPr>
          <p:cNvPr id="3" name="组合 27"/>
          <p:cNvGrpSpPr/>
          <p:nvPr/>
        </p:nvGrpSpPr>
        <p:grpSpPr>
          <a:xfrm>
            <a:off x="107504" y="2398117"/>
            <a:ext cx="6120680" cy="461665"/>
            <a:chOff x="107504" y="2398117"/>
            <a:chExt cx="6120680" cy="461665"/>
          </a:xfrm>
        </p:grpSpPr>
        <p:sp>
          <p:nvSpPr>
            <p:cNvPr id="26" name="Rectangle 11"/>
            <p:cNvSpPr>
              <a:spLocks noChangeArrowheads="1"/>
            </p:cNvSpPr>
            <p:nvPr/>
          </p:nvSpPr>
          <p:spPr bwMode="auto">
            <a:xfrm>
              <a:off x="107504" y="2398117"/>
              <a:ext cx="6120680" cy="461665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 smtClean="0">
                  <a:latin typeface="Arial" pitchFamily="34" charset="0"/>
                  <a:ea typeface="宋体" pitchFamily="2" charset="-122"/>
                  <a:cs typeface="Times New Roman" pitchFamily="18" charset="0"/>
                </a:rPr>
                <a:t>∵C</a:t>
              </a:r>
              <a:r>
                <a:rPr lang="zh-CN" altLang="en-US" sz="2400" b="1" dirty="0" smtClean="0">
                  <a:latin typeface="Arial" pitchFamily="34" charset="0"/>
                  <a:ea typeface="宋体" pitchFamily="2" charset="-122"/>
                  <a:cs typeface="Times New Roman" pitchFamily="18" charset="0"/>
                </a:rPr>
                <a:t>点到</a:t>
              </a:r>
              <a:r>
                <a:rPr lang="en-US" altLang="zh-CN" sz="2400" b="1" dirty="0" smtClean="0">
                  <a:latin typeface="Arial" pitchFamily="34" charset="0"/>
                  <a:ea typeface="宋体" pitchFamily="2" charset="-122"/>
                  <a:cs typeface="Times New Roman" pitchFamily="18" charset="0"/>
                </a:rPr>
                <a:t>AB</a:t>
              </a:r>
              <a:r>
                <a:rPr lang="zh-CN" altLang="en-US" sz="2400" b="1" dirty="0" smtClean="0">
                  <a:latin typeface="Arial" pitchFamily="34" charset="0"/>
                  <a:ea typeface="宋体" pitchFamily="2" charset="-122"/>
                  <a:cs typeface="Times New Roman" pitchFamily="18" charset="0"/>
                </a:rPr>
                <a:t>之距为</a:t>
              </a:r>
              <a:r>
                <a:rPr lang="en-US" altLang="zh-CN" sz="2400" b="1" dirty="0" smtClean="0">
                  <a:latin typeface="Arial" pitchFamily="34" charset="0"/>
                  <a:ea typeface="宋体" pitchFamily="2" charset="-122"/>
                  <a:cs typeface="Times New Roman" pitchFamily="18" charset="0"/>
                </a:rPr>
                <a:t>|CH|=         .</a:t>
              </a:r>
              <a:r>
                <a:rPr lang="zh-CN" altLang="en-US" sz="2000" b="1" dirty="0" smtClean="0">
                  <a:latin typeface="Arial" pitchFamily="34" charset="0"/>
                  <a:ea typeface="宋体" pitchFamily="2" charset="-122"/>
                  <a:cs typeface="宋体" pitchFamily="2" charset="-122"/>
                </a:rPr>
                <a:t> </a:t>
              </a:r>
              <a:endParaRPr lang="zh-CN" altLang="en-US" sz="4800" b="1" dirty="0" smtClean="0"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graphicFrame>
          <p:nvGraphicFramePr>
            <p:cNvPr id="26637" name="Object 13"/>
            <p:cNvGraphicFramePr>
              <a:graphicFrameLocks noChangeAspect="1"/>
            </p:cNvGraphicFramePr>
            <p:nvPr/>
          </p:nvGraphicFramePr>
          <p:xfrm>
            <a:off x="3521398" y="2427288"/>
            <a:ext cx="690562" cy="393700"/>
          </p:xfrm>
          <a:graphic>
            <a:graphicData uri="http://schemas.openxmlformats.org/presentationml/2006/ole">
              <p:oleObj spid="_x0000_s112644" name="Equation" r:id="rId6" imgW="380880" imgH="215640" progId="Equation.DSMT4">
                <p:embed/>
              </p:oleObj>
            </a:graphicData>
          </a:graphic>
        </p:graphicFrame>
      </p:grpSp>
      <p:cxnSp>
        <p:nvCxnSpPr>
          <p:cNvPr id="24" name="直接连接符 23"/>
          <p:cNvCxnSpPr/>
          <p:nvPr/>
        </p:nvCxnSpPr>
        <p:spPr>
          <a:xfrm flipV="1">
            <a:off x="4427984" y="2067694"/>
            <a:ext cx="2232248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2"/>
          <p:cNvGrpSpPr/>
          <p:nvPr/>
        </p:nvGrpSpPr>
        <p:grpSpPr>
          <a:xfrm>
            <a:off x="5940152" y="843558"/>
            <a:ext cx="792088" cy="1593468"/>
            <a:chOff x="5940152" y="843558"/>
            <a:chExt cx="792088" cy="159346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940152" y="843558"/>
              <a:ext cx="504056" cy="129614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6417730" y="2067694"/>
              <a:ext cx="3145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/>
                <a:t>B</a:t>
              </a:r>
              <a:endParaRPr lang="zh-CN" altLang="en-US" dirty="0"/>
            </a:p>
          </p:txBody>
        </p:sp>
      </p:grpSp>
      <p:pic>
        <p:nvPicPr>
          <p:cNvPr id="26638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491630"/>
            <a:ext cx="42862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矩形 33"/>
          <p:cNvSpPr/>
          <p:nvPr/>
        </p:nvSpPr>
        <p:spPr>
          <a:xfrm>
            <a:off x="4434788" y="1914386"/>
            <a:ext cx="497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45</a:t>
            </a:r>
            <a:r>
              <a:rPr lang="en-US" altLang="zh-CN" b="1" baseline="30000" dirty="0" smtClean="0"/>
              <a:t>0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6635" grpId="0"/>
      <p:bldP spid="19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787774"/>
            <a:ext cx="2664296" cy="149123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cxnSp>
        <p:nvCxnSpPr>
          <p:cNvPr id="6" name="直接连接符 5"/>
          <p:cNvCxnSpPr/>
          <p:nvPr/>
        </p:nvCxnSpPr>
        <p:spPr>
          <a:xfrm>
            <a:off x="6804248" y="3003798"/>
            <a:ext cx="0" cy="1224136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5220072" y="1491630"/>
            <a:ext cx="3168352" cy="2952328"/>
          </a:xfrm>
          <a:prstGeom prst="ellipse">
            <a:avLst/>
          </a:prstGeom>
          <a:noFill/>
          <a:ln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689732" y="4218642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H</a:t>
            </a:r>
            <a:endParaRPr lang="zh-CN" altLang="en-US" dirty="0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5868144" y="3003798"/>
            <a:ext cx="936104" cy="1152128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6804248" y="3003798"/>
            <a:ext cx="1080120" cy="108012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913868" y="4002618"/>
            <a:ext cx="393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B</a:t>
            </a:r>
            <a:r>
              <a:rPr lang="en-US" altLang="zh-CN" b="1" baseline="-25000" dirty="0" smtClean="0"/>
              <a:t>1</a:t>
            </a:r>
            <a:endParaRPr lang="zh-CN" altLang="en-US" baseline="-25000" dirty="0"/>
          </a:p>
        </p:txBody>
      </p:sp>
      <p:sp>
        <p:nvSpPr>
          <p:cNvPr id="20" name="矩形 19"/>
          <p:cNvSpPr/>
          <p:nvPr/>
        </p:nvSpPr>
        <p:spPr>
          <a:xfrm>
            <a:off x="5868664" y="4083918"/>
            <a:ext cx="393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B</a:t>
            </a:r>
            <a:r>
              <a:rPr lang="en-US" altLang="zh-CN" b="1" baseline="-25000" dirty="0" smtClean="0"/>
              <a:t>2</a:t>
            </a:r>
            <a:endParaRPr lang="zh-CN" altLang="en-US" baseline="-25000" dirty="0"/>
          </a:p>
        </p:txBody>
      </p:sp>
      <p:sp>
        <p:nvSpPr>
          <p:cNvPr id="22" name="椭圆 21"/>
          <p:cNvSpPr/>
          <p:nvPr/>
        </p:nvSpPr>
        <p:spPr>
          <a:xfrm>
            <a:off x="4572000" y="771550"/>
            <a:ext cx="4464496" cy="4248472"/>
          </a:xfrm>
          <a:prstGeom prst="ellipse">
            <a:avLst/>
          </a:prstGeom>
          <a:noFill/>
          <a:ln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5436096" y="4011910"/>
            <a:ext cx="3600400" cy="144016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804248" y="3003798"/>
            <a:ext cx="1872208" cy="1008112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6804248" y="3003798"/>
            <a:ext cx="0" cy="1080120"/>
          </a:xfrm>
          <a:prstGeom prst="line">
            <a:avLst/>
          </a:prstGeom>
          <a:ln w="317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6548541" y="3704133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/>
              <a:t>一解</a:t>
            </a:r>
            <a:endParaRPr lang="zh-CN" altLang="en-US" sz="1400" dirty="0"/>
          </a:p>
        </p:txBody>
      </p:sp>
      <p:sp>
        <p:nvSpPr>
          <p:cNvPr id="40" name="矩形 39"/>
          <p:cNvSpPr/>
          <p:nvPr/>
        </p:nvSpPr>
        <p:spPr>
          <a:xfrm>
            <a:off x="7268621" y="3560117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/>
              <a:t>二解</a:t>
            </a:r>
            <a:endParaRPr lang="zh-CN" altLang="en-US" sz="1400" dirty="0"/>
          </a:p>
        </p:txBody>
      </p:sp>
      <p:sp>
        <p:nvSpPr>
          <p:cNvPr id="41" name="矩形 40"/>
          <p:cNvSpPr/>
          <p:nvPr/>
        </p:nvSpPr>
        <p:spPr>
          <a:xfrm>
            <a:off x="6012160" y="3579862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/>
              <a:t>二解</a:t>
            </a:r>
            <a:endParaRPr lang="zh-CN" altLang="en-US" sz="1400" dirty="0"/>
          </a:p>
        </p:txBody>
      </p:sp>
      <p:sp>
        <p:nvSpPr>
          <p:cNvPr id="42" name="矩形 41"/>
          <p:cNvSpPr/>
          <p:nvPr/>
        </p:nvSpPr>
        <p:spPr>
          <a:xfrm>
            <a:off x="8132717" y="3632125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/>
              <a:t>一解</a:t>
            </a:r>
            <a:endParaRPr lang="zh-CN" altLang="en-US" sz="1400" dirty="0"/>
          </a:p>
        </p:txBody>
      </p:sp>
      <p:cxnSp>
        <p:nvCxnSpPr>
          <p:cNvPr id="43" name="直接连接符 42"/>
          <p:cNvCxnSpPr/>
          <p:nvPr/>
        </p:nvCxnSpPr>
        <p:spPr>
          <a:xfrm>
            <a:off x="6804248" y="3003798"/>
            <a:ext cx="0" cy="648072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6548541" y="3200077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 smtClean="0"/>
              <a:t>无解</a:t>
            </a:r>
            <a:endParaRPr lang="zh-CN" altLang="en-US" sz="1400" dirty="0"/>
          </a:p>
        </p:txBody>
      </p:sp>
      <p:sp>
        <p:nvSpPr>
          <p:cNvPr id="46" name="矩形 45"/>
          <p:cNvSpPr/>
          <p:nvPr/>
        </p:nvSpPr>
        <p:spPr>
          <a:xfrm>
            <a:off x="107504" y="555526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          拓展：</a:t>
            </a:r>
            <a:r>
              <a:rPr lang="zh-CN" altLang="en-US" sz="2400" b="1" dirty="0" smtClean="0"/>
              <a:t>在⊿</a:t>
            </a:r>
            <a:r>
              <a:rPr lang="en-US" altLang="zh-CN" sz="2400" b="1" dirty="0" smtClean="0"/>
              <a:t>ABC</a:t>
            </a:r>
            <a:r>
              <a:rPr lang="zh-CN" altLang="en-US" sz="2400" b="1" dirty="0" smtClean="0"/>
              <a:t>中，角</a:t>
            </a:r>
            <a:r>
              <a:rPr lang="en-US" altLang="zh-CN" sz="2400" b="1" dirty="0" smtClean="0"/>
              <a:t>A、B、C</a:t>
            </a:r>
            <a:r>
              <a:rPr lang="zh-CN" altLang="en-US" sz="2400" b="1" dirty="0" smtClean="0"/>
              <a:t>所对的边分别为</a:t>
            </a:r>
            <a:r>
              <a:rPr lang="en-US" altLang="zh-CN" sz="2400" b="1" dirty="0" smtClean="0"/>
              <a:t>a</a:t>
            </a:r>
            <a:r>
              <a:rPr lang="zh-CN" altLang="en-US" sz="2400" b="1" dirty="0" smtClean="0"/>
              <a:t>、</a:t>
            </a:r>
            <a:r>
              <a:rPr lang="en-US" altLang="zh-CN" sz="2400" b="1" dirty="0" err="1" smtClean="0"/>
              <a:t>b、c，b</a:t>
            </a:r>
            <a:r>
              <a:rPr lang="en-US" altLang="zh-CN" sz="2400" b="1" dirty="0" smtClean="0"/>
              <a:t>=24，A=45</a:t>
            </a:r>
            <a:r>
              <a:rPr lang="en-US" altLang="zh-CN" sz="2400" b="1" baseline="30000" dirty="0" smtClean="0"/>
              <a:t>0</a:t>
            </a:r>
            <a:r>
              <a:rPr lang="zh-CN" altLang="en-US" sz="2400" b="1" dirty="0" smtClean="0"/>
              <a:t>，</a:t>
            </a:r>
            <a:endParaRPr lang="zh-CN" altLang="en-US" sz="2400" b="1" dirty="0"/>
          </a:p>
        </p:txBody>
      </p:sp>
      <p:sp>
        <p:nvSpPr>
          <p:cNvPr id="47" name="矩形 46"/>
          <p:cNvSpPr/>
          <p:nvPr/>
        </p:nvSpPr>
        <p:spPr>
          <a:xfrm>
            <a:off x="107504" y="1779662"/>
            <a:ext cx="4392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          过点</a:t>
            </a:r>
            <a:r>
              <a:rPr lang="en-US" altLang="zh-CN" sz="2400" b="1" dirty="0" smtClean="0"/>
              <a:t>C</a:t>
            </a:r>
            <a:r>
              <a:rPr lang="zh-CN" altLang="en-US" sz="2400" b="1" dirty="0" smtClean="0"/>
              <a:t>作</a:t>
            </a:r>
            <a:r>
              <a:rPr lang="en-US" altLang="zh-CN" sz="2400" b="1" dirty="0" smtClean="0"/>
              <a:t>AB</a:t>
            </a:r>
            <a:r>
              <a:rPr lang="zh-CN" altLang="en-US" sz="2400" b="1" dirty="0" smtClean="0"/>
              <a:t>的垂线</a:t>
            </a:r>
            <a:r>
              <a:rPr lang="en-US" altLang="zh-CN" sz="2400" b="1" dirty="0" smtClean="0"/>
              <a:t>CH</a:t>
            </a:r>
            <a:r>
              <a:rPr lang="zh-CN" altLang="en-US" sz="2400" b="1" dirty="0" smtClean="0"/>
              <a:t>，分四种情况讨论：</a:t>
            </a:r>
            <a:endParaRPr lang="zh-CN" altLang="en-US" sz="2400" dirty="0"/>
          </a:p>
        </p:txBody>
      </p:sp>
      <p:sp>
        <p:nvSpPr>
          <p:cNvPr id="48" name="矩形 47"/>
          <p:cNvSpPr/>
          <p:nvPr/>
        </p:nvSpPr>
        <p:spPr>
          <a:xfrm>
            <a:off x="35496" y="2501483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1）|CB|&lt;|CH|</a:t>
            </a:r>
            <a:r>
              <a:rPr lang="zh-CN" altLang="en-US" sz="2400" b="1" dirty="0" smtClean="0"/>
              <a:t>，</a:t>
            </a:r>
            <a:endParaRPr lang="zh-CN" altLang="en-US" sz="2400" dirty="0"/>
          </a:p>
        </p:txBody>
      </p:sp>
      <p:sp>
        <p:nvSpPr>
          <p:cNvPr id="49" name="矩形 48"/>
          <p:cNvSpPr/>
          <p:nvPr/>
        </p:nvSpPr>
        <p:spPr>
          <a:xfrm>
            <a:off x="35496" y="2974181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2）|CB|=|CH|</a:t>
            </a:r>
            <a:r>
              <a:rPr lang="zh-CN" altLang="en-US" sz="2400" b="1" dirty="0" smtClean="0"/>
              <a:t>，</a:t>
            </a:r>
            <a:endParaRPr lang="zh-CN" altLang="en-US" sz="2400" dirty="0"/>
          </a:p>
        </p:txBody>
      </p:sp>
      <p:sp>
        <p:nvSpPr>
          <p:cNvPr id="50" name="矩形 49"/>
          <p:cNvSpPr/>
          <p:nvPr/>
        </p:nvSpPr>
        <p:spPr>
          <a:xfrm>
            <a:off x="35496" y="3406229"/>
            <a:ext cx="3816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3）|AC|&gt;|CB|&gt;|CH|</a:t>
            </a:r>
            <a:r>
              <a:rPr lang="zh-CN" altLang="en-US" sz="2400" b="1" dirty="0" smtClean="0"/>
              <a:t>，</a:t>
            </a:r>
            <a:endParaRPr lang="zh-CN" altLang="en-US" sz="2400" dirty="0"/>
          </a:p>
        </p:txBody>
      </p:sp>
      <p:sp>
        <p:nvSpPr>
          <p:cNvPr id="51" name="矩形 50"/>
          <p:cNvSpPr/>
          <p:nvPr/>
        </p:nvSpPr>
        <p:spPr>
          <a:xfrm>
            <a:off x="35496" y="391028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4）|CB| ≥ |AC|</a:t>
            </a:r>
            <a:r>
              <a:rPr lang="zh-CN" altLang="en-US" sz="2400" b="1" dirty="0" smtClean="0"/>
              <a:t>，</a:t>
            </a:r>
            <a:endParaRPr lang="zh-CN" altLang="en-US" sz="2400" dirty="0"/>
          </a:p>
        </p:txBody>
      </p:sp>
      <p:sp>
        <p:nvSpPr>
          <p:cNvPr id="52" name="矩形 51"/>
          <p:cNvSpPr/>
          <p:nvPr/>
        </p:nvSpPr>
        <p:spPr>
          <a:xfrm>
            <a:off x="3336527" y="2499742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无解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336527" y="2974181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一解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3336527" y="3406229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二解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336527" y="3910285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一解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444208" y="3435846"/>
            <a:ext cx="393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B</a:t>
            </a:r>
            <a:r>
              <a:rPr lang="en-US" altLang="zh-CN" b="1" baseline="-25000" dirty="0" smtClean="0"/>
              <a:t>1</a:t>
            </a:r>
            <a:endParaRPr lang="zh-CN" altLang="en-US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  <p:bldP spid="19" grpId="0"/>
      <p:bldP spid="20" grpId="0"/>
      <p:bldP spid="22" grpId="0" animBg="1"/>
      <p:bldP spid="39" grpId="0"/>
      <p:bldP spid="40" grpId="0"/>
      <p:bldP spid="41" grpId="0"/>
      <p:bldP spid="42" grpId="0"/>
      <p:bldP spid="45" grpId="0"/>
      <p:bldP spid="45" grpId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33" grpId="0"/>
      <p:bldP spid="33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771550"/>
            <a:ext cx="19912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五、课堂小结：</a:t>
            </a:r>
            <a:endParaRPr lang="zh-CN" altLang="en-US" sz="2000" b="1" dirty="0"/>
          </a:p>
        </p:txBody>
      </p:sp>
      <p:sp>
        <p:nvSpPr>
          <p:cNvPr id="5" name="矩形 4"/>
          <p:cNvSpPr/>
          <p:nvPr/>
        </p:nvSpPr>
        <p:spPr>
          <a:xfrm>
            <a:off x="107504" y="1203598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          1、</a:t>
            </a:r>
            <a:r>
              <a:rPr lang="zh-CN" altLang="en-US" sz="2000" b="1" dirty="0" smtClean="0"/>
              <a:t>切化弦</a:t>
            </a:r>
            <a:r>
              <a:rPr lang="en-US" altLang="zh-CN" sz="2000" b="1" dirty="0" smtClean="0"/>
              <a:t>,  </a:t>
            </a:r>
            <a:r>
              <a:rPr lang="zh-CN" altLang="en-US" sz="2000" b="1" dirty="0" smtClean="0"/>
              <a:t>边化角或角化边即边或角的统一性</a:t>
            </a:r>
            <a:r>
              <a:rPr lang="en-US" altLang="zh-CN" sz="2000" b="1" dirty="0" smtClean="0"/>
              <a:t>.</a:t>
            </a:r>
            <a:endParaRPr lang="zh-CN" altLang="en-US" sz="2000" b="1" dirty="0"/>
          </a:p>
        </p:txBody>
      </p:sp>
      <p:sp>
        <p:nvSpPr>
          <p:cNvPr id="6" name="矩形 5"/>
          <p:cNvSpPr/>
          <p:nvPr/>
        </p:nvSpPr>
        <p:spPr>
          <a:xfrm>
            <a:off x="683568" y="1707654"/>
            <a:ext cx="27061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/>
              <a:t>2、</a:t>
            </a:r>
            <a:r>
              <a:rPr lang="zh-CN" altLang="en-US" sz="2000" b="1" dirty="0" smtClean="0"/>
              <a:t>充分注意角的范围</a:t>
            </a:r>
            <a:r>
              <a:rPr lang="en-US" altLang="zh-CN" sz="2000" b="1" dirty="0" smtClean="0"/>
              <a:t>.</a:t>
            </a:r>
            <a:endParaRPr lang="zh-CN" altLang="en-US" sz="2000" b="1" dirty="0"/>
          </a:p>
        </p:txBody>
      </p:sp>
      <p:sp>
        <p:nvSpPr>
          <p:cNvPr id="7" name="矩形 6"/>
          <p:cNvSpPr/>
          <p:nvPr/>
        </p:nvSpPr>
        <p:spPr>
          <a:xfrm>
            <a:off x="35496" y="2211710"/>
            <a:ext cx="604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           3、</a:t>
            </a:r>
            <a:r>
              <a:rPr lang="zh-CN" altLang="en-US" sz="2000" b="1" dirty="0" smtClean="0"/>
              <a:t>重视分类讨论，利用正、余弦定理构建方程是基本的数学思想</a:t>
            </a:r>
            <a:r>
              <a:rPr lang="en-US" altLang="zh-CN" sz="2000" b="1" dirty="0" smtClean="0"/>
              <a:t>.</a:t>
            </a:r>
            <a:endParaRPr lang="zh-CN" altLang="en-US" sz="2000" b="1" dirty="0"/>
          </a:p>
        </p:txBody>
      </p:sp>
      <p:sp>
        <p:nvSpPr>
          <p:cNvPr id="9" name="矩形 8"/>
          <p:cNvSpPr/>
          <p:nvPr/>
        </p:nvSpPr>
        <p:spPr>
          <a:xfrm>
            <a:off x="246368" y="3291830"/>
            <a:ext cx="2741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六、</a:t>
            </a:r>
            <a:r>
              <a:rPr lang="zh-CN" altLang="en-US" b="1" dirty="0" smtClean="0">
                <a:solidFill>
                  <a:srgbClr val="FF0000"/>
                </a:solidFill>
              </a:rPr>
              <a:t>作</a:t>
            </a:r>
            <a:r>
              <a:rPr lang="zh-CN" altLang="en-US" b="1" dirty="0" smtClean="0">
                <a:solidFill>
                  <a:srgbClr val="FF0000"/>
                </a:solidFill>
              </a:rPr>
              <a:t>业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1981</TotalTime>
  <Words>1878</Words>
  <Application>Microsoft Office PowerPoint</Application>
  <PresentationFormat>全屏显示(16:9)</PresentationFormat>
  <Paragraphs>180</Paragraphs>
  <Slides>23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5" baseType="lpstr">
      <vt:lpstr>Office 主题</vt:lpstr>
      <vt:lpstr>Equation</vt:lpstr>
      <vt:lpstr>幻灯片 1</vt:lpstr>
      <vt:lpstr>一、学习目标 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158</cp:revision>
  <dcterms:created xsi:type="dcterms:W3CDTF">2016-03-07T00:49:06Z</dcterms:created>
  <dcterms:modified xsi:type="dcterms:W3CDTF">2016-10-11T12:04:27Z</dcterms:modified>
</cp:coreProperties>
</file>