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72" r:id="rId9"/>
    <p:sldId id="264" r:id="rId10"/>
    <p:sldId id="273" r:id="rId11"/>
    <p:sldId id="267" r:id="rId12"/>
    <p:sldId id="276" r:id="rId13"/>
    <p:sldId id="277" r:id="rId14"/>
    <p:sldId id="274" r:id="rId15"/>
    <p:sldId id="268" r:id="rId16"/>
    <p:sldId id="269" r:id="rId17"/>
    <p:sldId id="270" r:id="rId18"/>
    <p:sldId id="271" r:id="rId19"/>
    <p:sldId id="275" r:id="rId20"/>
    <p:sldId id="278" r:id="rId21"/>
    <p:sldId id="279" r:id="rId22"/>
    <p:sldId id="280" r:id="rId2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35D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EFB9C-1D75-42A5-8E84-5BF2B89FA3A0}" type="datetimeFigureOut">
              <a:rPr lang="zh-CN" altLang="en-US" smtClean="0"/>
              <a:t>2022/11/7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255FC-BE12-427F-8AC3-B5085850B9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5933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EFB9C-1D75-42A5-8E84-5BF2B89FA3A0}" type="datetimeFigureOut">
              <a:rPr lang="zh-CN" altLang="en-US" smtClean="0"/>
              <a:t>2022/11/7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255FC-BE12-427F-8AC3-B5085850B9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25086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EFB9C-1D75-42A5-8E84-5BF2B89FA3A0}" type="datetimeFigureOut">
              <a:rPr lang="zh-CN" altLang="en-US" smtClean="0"/>
              <a:t>2022/11/7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255FC-BE12-427F-8AC3-B5085850B9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65826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EFB9C-1D75-42A5-8E84-5BF2B89FA3A0}" type="datetimeFigureOut">
              <a:rPr lang="zh-CN" altLang="en-US" smtClean="0"/>
              <a:t>2022/11/7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255FC-BE12-427F-8AC3-B5085850B9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38862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EFB9C-1D75-42A5-8E84-5BF2B89FA3A0}" type="datetimeFigureOut">
              <a:rPr lang="zh-CN" altLang="en-US" smtClean="0"/>
              <a:t>2022/11/7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255FC-BE12-427F-8AC3-B5085850B9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76980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EFB9C-1D75-42A5-8E84-5BF2B89FA3A0}" type="datetimeFigureOut">
              <a:rPr lang="zh-CN" altLang="en-US" smtClean="0"/>
              <a:t>2022/11/7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255FC-BE12-427F-8AC3-B5085850B9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81223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EFB9C-1D75-42A5-8E84-5BF2B89FA3A0}" type="datetimeFigureOut">
              <a:rPr lang="zh-CN" altLang="en-US" smtClean="0"/>
              <a:t>2022/11/7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255FC-BE12-427F-8AC3-B5085850B9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28920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EFB9C-1D75-42A5-8E84-5BF2B89FA3A0}" type="datetimeFigureOut">
              <a:rPr lang="zh-CN" altLang="en-US" smtClean="0"/>
              <a:t>2022/11/7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255FC-BE12-427F-8AC3-B5085850B9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20173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EFB9C-1D75-42A5-8E84-5BF2B89FA3A0}" type="datetimeFigureOut">
              <a:rPr lang="zh-CN" altLang="en-US" smtClean="0"/>
              <a:t>2022/11/7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255FC-BE12-427F-8AC3-B5085850B9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7707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EFB9C-1D75-42A5-8E84-5BF2B89FA3A0}" type="datetimeFigureOut">
              <a:rPr lang="zh-CN" altLang="en-US" smtClean="0"/>
              <a:t>2022/11/7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255FC-BE12-427F-8AC3-B5085850B9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72558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EFB9C-1D75-42A5-8E84-5BF2B89FA3A0}" type="datetimeFigureOut">
              <a:rPr lang="zh-CN" altLang="en-US" smtClean="0"/>
              <a:t>2022/11/7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255FC-BE12-427F-8AC3-B5085850B9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34242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1EFB9C-1D75-42A5-8E84-5BF2B89FA3A0}" type="datetimeFigureOut">
              <a:rPr lang="zh-CN" altLang="en-US" smtClean="0"/>
              <a:t>2022/11/7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5255FC-BE12-427F-8AC3-B5085850B9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75360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978795"/>
            <a:ext cx="9873803" cy="1262130"/>
          </a:xfrm>
        </p:spPr>
        <p:txBody>
          <a:bodyPr>
            <a:normAutofit/>
          </a:bodyPr>
          <a:lstStyle/>
          <a:p>
            <a:r>
              <a:rPr lang="zh-CN" altLang="en-US" sz="4400" dirty="0" smtClean="0"/>
              <a:t>第三章 水溶液中的离子反应与平衡</a:t>
            </a:r>
            <a:endParaRPr lang="zh-CN" altLang="en-US" sz="44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2610365"/>
            <a:ext cx="9144000" cy="1935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dirty="0" smtClean="0"/>
              <a:t>第二节 水的电离和溶液的</a:t>
            </a:r>
            <a:r>
              <a:rPr lang="en-US" altLang="zh-CN" sz="3600" dirty="0" smtClean="0"/>
              <a:t>pH</a:t>
            </a:r>
          </a:p>
          <a:p>
            <a:pPr>
              <a:lnSpc>
                <a:spcPct val="150000"/>
              </a:lnSpc>
            </a:pPr>
            <a:r>
              <a:rPr lang="zh-CN" altLang="en-US" sz="3600" dirty="0" smtClean="0"/>
              <a:t>课时</a:t>
            </a:r>
            <a:r>
              <a:rPr lang="en-US" altLang="zh-CN" sz="3600" dirty="0" smtClean="0"/>
              <a:t>2    </a:t>
            </a:r>
            <a:r>
              <a:rPr lang="zh-CN" altLang="en-US" sz="3600" dirty="0" smtClean="0"/>
              <a:t>溶液的酸碱性与</a:t>
            </a:r>
            <a:r>
              <a:rPr lang="en-US" altLang="zh-CN" sz="3600" dirty="0" smtClean="0"/>
              <a:t>pH</a:t>
            </a:r>
            <a:endParaRPr lang="zh-CN" altLang="en-US" sz="3600" dirty="0"/>
          </a:p>
        </p:txBody>
      </p:sp>
      <p:sp>
        <p:nvSpPr>
          <p:cNvPr id="4" name="副标题 2"/>
          <p:cNvSpPr txBox="1">
            <a:spLocks/>
          </p:cNvSpPr>
          <p:nvPr/>
        </p:nvSpPr>
        <p:spPr>
          <a:xfrm>
            <a:off x="1524000" y="5093841"/>
            <a:ext cx="9144000" cy="8046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3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中大附中  张伟</a:t>
            </a:r>
            <a:endParaRPr lang="zh-CN" altLang="en-US" sz="36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44516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43362" name="Text Box 2"/>
              <p:cNvSpPr txBox="1">
                <a:spLocks noChangeArrowheads="1"/>
              </p:cNvSpPr>
              <p:nvPr/>
            </p:nvSpPr>
            <p:spPr bwMode="auto">
              <a:xfrm>
                <a:off x="2408898" y="1963103"/>
                <a:ext cx="5923732" cy="523220"/>
              </a:xfrm>
              <a:prstGeom prst="rect">
                <a:avLst/>
              </a:prstGeom>
              <a:solidFill>
                <a:srgbClr val="FFFF99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  <a:buClr>
                    <a:schemeClr val="hlink"/>
                  </a:buClr>
                  <a:buSzTx/>
                  <a:buFont typeface="Wingdings" panose="05000000000000000000" pitchFamily="2" charset="2"/>
                  <a:buChar char="Ø"/>
                </a:pPr>
                <a:r>
                  <a:rPr lang="zh-CN" altLang="en-US" sz="2800" dirty="0" smtClean="0">
                    <a:ea typeface="楷体_GB2312" pitchFamily="49" charset="-122"/>
                  </a:rPr>
                  <a:t>溶液的酸碱性与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800" i="1" smtClean="0">
                            <a:latin typeface="Cambria Math" panose="02040503050406030204" pitchFamily="18" charset="0"/>
                            <a:ea typeface="楷体_GB2312" pitchFamily="49" charset="-122"/>
                          </a:rPr>
                        </m:ctrlPr>
                      </m:sSupPr>
                      <m:e>
                        <m:r>
                          <a:rPr lang="en-US" altLang="zh-CN" sz="2800" b="0" i="1" smtClean="0">
                            <a:latin typeface="Cambria Math" panose="02040503050406030204" pitchFamily="18" charset="0"/>
                            <a:ea typeface="楷体_GB2312" pitchFamily="49" charset="-122"/>
                          </a:rPr>
                          <m:t>𝑐</m:t>
                        </m:r>
                        <m:r>
                          <a:rPr lang="en-US" altLang="zh-CN" sz="2800" b="0" i="0" smtClean="0">
                            <a:latin typeface="Cambria Math" panose="02040503050406030204" pitchFamily="18" charset="0"/>
                            <a:ea typeface="楷体_GB2312" pitchFamily="49" charset="-122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  <a:ea typeface="楷体_GB2312" pitchFamily="49" charset="-122"/>
                          </a:rPr>
                          <m:t>H</m:t>
                        </m:r>
                      </m:e>
                      <m:sup>
                        <m:r>
                          <a:rPr lang="en-US" altLang="zh-CN" sz="2800" b="0" i="0" smtClean="0">
                            <a:latin typeface="Cambria Math" panose="02040503050406030204" pitchFamily="18" charset="0"/>
                            <a:ea typeface="楷体_GB2312" pitchFamily="49" charset="-122"/>
                          </a:rPr>
                          <m:t>+</m:t>
                        </m:r>
                      </m:sup>
                    </m:sSup>
                    <m:r>
                      <a:rPr lang="en-US" altLang="zh-CN" sz="2800" b="0" i="0" smtClean="0">
                        <a:latin typeface="Cambria Math" panose="02040503050406030204" pitchFamily="18" charset="0"/>
                        <a:ea typeface="楷体_GB2312" pitchFamily="49" charset="-122"/>
                      </a:rPr>
                      <m:t>)</m:t>
                    </m:r>
                    <m:r>
                      <a:rPr lang="zh-CN" altLang="en-US" sz="2800" i="1">
                        <a:latin typeface="Cambria Math" panose="02040503050406030204" pitchFamily="18" charset="0"/>
                        <a:ea typeface="楷体_GB2312" pitchFamily="49" charset="-122"/>
                      </a:rPr>
                      <m:t>、</m:t>
                    </m:r>
                  </m:oMath>
                </a14:m>
                <a:r>
                  <a:rPr lang="en-US" altLang="zh-CN" sz="2800" dirty="0">
                    <a:ea typeface="楷体_GB2312" pitchFamily="49" charset="-122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800" i="1">
                            <a:latin typeface="Cambria Math" panose="02040503050406030204" pitchFamily="18" charset="0"/>
                            <a:ea typeface="楷体_GB2312" pitchFamily="49" charset="-122"/>
                          </a:rPr>
                        </m:ctrlPr>
                      </m:sSupPr>
                      <m:e>
                        <m:r>
                          <a:rPr lang="en-US" altLang="zh-CN" sz="2800" i="1">
                            <a:latin typeface="Cambria Math" panose="02040503050406030204" pitchFamily="18" charset="0"/>
                            <a:ea typeface="楷体_GB2312" pitchFamily="49" charset="-122"/>
                          </a:rPr>
                          <m:t>𝑐</m:t>
                        </m:r>
                        <m:r>
                          <a:rPr lang="en-US" altLang="zh-CN" sz="2800">
                            <a:latin typeface="Cambria Math" panose="02040503050406030204" pitchFamily="18" charset="0"/>
                            <a:ea typeface="楷体_GB2312" pitchFamily="49" charset="-122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  <a:ea typeface="楷体_GB2312" pitchFamily="49" charset="-122"/>
                          </a:rPr>
                          <m:t>O</m:t>
                        </m:r>
                        <m:r>
                          <m:rPr>
                            <m:sty m:val="p"/>
                          </m:rPr>
                          <a:rPr lang="en-US" altLang="zh-CN" sz="2800">
                            <a:latin typeface="Cambria Math" panose="02040503050406030204" pitchFamily="18" charset="0"/>
                            <a:ea typeface="楷体_GB2312" pitchFamily="49" charset="-122"/>
                          </a:rPr>
                          <m:t>H</m:t>
                        </m:r>
                      </m:e>
                      <m:sup>
                        <m:r>
                          <a:rPr lang="en-US" altLang="zh-CN" sz="2800" b="0" i="0" smtClean="0">
                            <a:latin typeface="Cambria Math" panose="02040503050406030204" pitchFamily="18" charset="0"/>
                            <a:ea typeface="楷体_GB2312" pitchFamily="49" charset="-122"/>
                          </a:rPr>
                          <m:t>−</m:t>
                        </m:r>
                      </m:sup>
                    </m:sSup>
                    <m:r>
                      <a:rPr lang="en-US" altLang="zh-CN" sz="2800">
                        <a:latin typeface="Cambria Math" panose="02040503050406030204" pitchFamily="18" charset="0"/>
                        <a:ea typeface="楷体_GB2312" pitchFamily="49" charset="-122"/>
                      </a:rPr>
                      <m:t>)</m:t>
                    </m:r>
                  </m:oMath>
                </a14:m>
                <a:endParaRPr lang="en-US" altLang="zh-CN" sz="2800" dirty="0"/>
              </a:p>
            </p:txBody>
          </p:sp>
        </mc:Choice>
        <mc:Fallback xmlns="">
          <p:sp>
            <p:nvSpPr>
              <p:cNvPr id="143362" name="Text 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408898" y="1963103"/>
                <a:ext cx="5923732" cy="523220"/>
              </a:xfrm>
              <a:prstGeom prst="rect">
                <a:avLst/>
              </a:prstGeom>
              <a:blipFill rotWithShape="0">
                <a:blip r:embed="rId2"/>
                <a:stretch>
                  <a:fillRect l="-1643" t="-12500" b="-27273"/>
                </a:stretch>
              </a:blip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3365" name="Text Box 5"/>
          <p:cNvSpPr txBox="1">
            <a:spLocks noChangeArrowheads="1"/>
          </p:cNvSpPr>
          <p:nvPr/>
        </p:nvSpPr>
        <p:spPr bwMode="auto">
          <a:xfrm>
            <a:off x="2135187" y="4010997"/>
            <a:ext cx="1960294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dirty="0">
                <a:solidFill>
                  <a:schemeClr val="folHlink"/>
                </a:solidFill>
              </a:rPr>
              <a:t>中性溶液</a:t>
            </a:r>
          </a:p>
        </p:txBody>
      </p:sp>
      <p:sp>
        <p:nvSpPr>
          <p:cNvPr id="143366" name="Text Box 6"/>
          <p:cNvSpPr txBox="1">
            <a:spLocks noChangeArrowheads="1"/>
          </p:cNvSpPr>
          <p:nvPr/>
        </p:nvSpPr>
        <p:spPr bwMode="auto">
          <a:xfrm>
            <a:off x="2186703" y="3219231"/>
            <a:ext cx="185726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dirty="0">
                <a:solidFill>
                  <a:srgbClr val="CC0000"/>
                </a:solidFill>
              </a:rPr>
              <a:t>酸性溶液</a:t>
            </a:r>
          </a:p>
        </p:txBody>
      </p:sp>
      <p:sp>
        <p:nvSpPr>
          <p:cNvPr id="143367" name="Text Box 7"/>
          <p:cNvSpPr txBox="1">
            <a:spLocks noChangeArrowheads="1"/>
          </p:cNvSpPr>
          <p:nvPr/>
        </p:nvSpPr>
        <p:spPr bwMode="auto">
          <a:xfrm>
            <a:off x="2206626" y="4802763"/>
            <a:ext cx="1888856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dirty="0">
                <a:solidFill>
                  <a:schemeClr val="hlink"/>
                </a:solidFill>
              </a:rPr>
              <a:t>碱性溶液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3368" name="Text Box 8"/>
              <p:cNvSpPr txBox="1">
                <a:spLocks noChangeArrowheads="1"/>
              </p:cNvSpPr>
              <p:nvPr/>
            </p:nvSpPr>
            <p:spPr bwMode="auto">
              <a:xfrm>
                <a:off x="4768773" y="3943340"/>
                <a:ext cx="4033837" cy="58477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  <a:buClr>
                    <a:schemeClr val="hlink"/>
                  </a:buClr>
                  <a:buSzTx/>
                  <a:buFont typeface="Wingdings" panose="05000000000000000000" pitchFamily="2" charset="2"/>
                  <a:buChar char="Ø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i="1">
                            <a:latin typeface="Cambria Math" panose="02040503050406030204" pitchFamily="18" charset="0"/>
                            <a:ea typeface="楷体_GB2312" pitchFamily="49" charset="-122"/>
                          </a:rPr>
                        </m:ctrlPr>
                      </m:sSupPr>
                      <m:e>
                        <m:r>
                          <a:rPr lang="en-US" altLang="zh-CN" i="1">
                            <a:latin typeface="Cambria Math" panose="02040503050406030204" pitchFamily="18" charset="0"/>
                            <a:ea typeface="楷体_GB2312" pitchFamily="49" charset="-122"/>
                          </a:rPr>
                          <m:t>𝑐</m:t>
                        </m:r>
                        <m:r>
                          <a:rPr lang="en-US" altLang="zh-CN">
                            <a:latin typeface="Cambria Math" panose="02040503050406030204" pitchFamily="18" charset="0"/>
                            <a:ea typeface="楷体_GB2312" pitchFamily="49" charset="-122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altLang="zh-CN">
                            <a:latin typeface="Cambria Math" panose="02040503050406030204" pitchFamily="18" charset="0"/>
                            <a:ea typeface="楷体_GB2312" pitchFamily="49" charset="-122"/>
                          </a:rPr>
                          <m:t>H</m:t>
                        </m:r>
                      </m:e>
                      <m:sup>
                        <m:r>
                          <a:rPr lang="en-US" altLang="zh-CN">
                            <a:latin typeface="Cambria Math" panose="02040503050406030204" pitchFamily="18" charset="0"/>
                            <a:ea typeface="楷体_GB2312" pitchFamily="49" charset="-122"/>
                          </a:rPr>
                          <m:t>+</m:t>
                        </m:r>
                      </m:sup>
                    </m:sSup>
                    <m:r>
                      <a:rPr lang="en-US" altLang="zh-CN">
                        <a:latin typeface="Cambria Math" panose="02040503050406030204" pitchFamily="18" charset="0"/>
                        <a:ea typeface="楷体_GB2312" pitchFamily="49" charset="-122"/>
                      </a:rPr>
                      <m:t>)</m:t>
                    </m:r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i="1">
                            <a:latin typeface="Cambria Math" panose="02040503050406030204" pitchFamily="18" charset="0"/>
                            <a:ea typeface="楷体_GB2312" pitchFamily="49" charset="-122"/>
                          </a:rPr>
                        </m:ctrlPr>
                      </m:sSupPr>
                      <m:e>
                        <m:r>
                          <a:rPr lang="en-US" altLang="zh-CN" i="1">
                            <a:latin typeface="Cambria Math" panose="02040503050406030204" pitchFamily="18" charset="0"/>
                            <a:ea typeface="楷体_GB2312" pitchFamily="49" charset="-122"/>
                          </a:rPr>
                          <m:t>𝑐</m:t>
                        </m:r>
                        <m:r>
                          <a:rPr lang="en-US" altLang="zh-CN">
                            <a:latin typeface="Cambria Math" panose="02040503050406030204" pitchFamily="18" charset="0"/>
                            <a:ea typeface="楷体_GB2312" pitchFamily="49" charset="-122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altLang="zh-CN">
                            <a:latin typeface="Cambria Math" panose="02040503050406030204" pitchFamily="18" charset="0"/>
                            <a:ea typeface="楷体_GB2312" pitchFamily="49" charset="-122"/>
                          </a:rPr>
                          <m:t>OH</m:t>
                        </m:r>
                      </m:e>
                      <m:sup>
                        <m:r>
                          <a:rPr lang="en-US" altLang="zh-CN">
                            <a:latin typeface="Cambria Math" panose="02040503050406030204" pitchFamily="18" charset="0"/>
                            <a:ea typeface="楷体_GB2312" pitchFamily="49" charset="-122"/>
                          </a:rPr>
                          <m:t>−</m:t>
                        </m:r>
                      </m:sup>
                    </m:sSup>
                    <m:r>
                      <a:rPr lang="en-US" altLang="zh-CN">
                        <a:latin typeface="Cambria Math" panose="02040503050406030204" pitchFamily="18" charset="0"/>
                        <a:ea typeface="楷体_GB2312" pitchFamily="49" charset="-122"/>
                      </a:rPr>
                      <m:t>)</m:t>
                    </m:r>
                  </m:oMath>
                </a14:m>
                <a:endParaRPr lang="en-US" altLang="zh-CN" dirty="0"/>
              </a:p>
            </p:txBody>
          </p:sp>
        </mc:Choice>
        <mc:Fallback xmlns="">
          <p:sp>
            <p:nvSpPr>
              <p:cNvPr id="143368" name="Text 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768773" y="3943340"/>
                <a:ext cx="4033837" cy="584775"/>
              </a:xfrm>
              <a:prstGeom prst="rect">
                <a:avLst/>
              </a:prstGeom>
              <a:blipFill rotWithShape="0">
                <a:blip r:embed="rId3"/>
                <a:stretch>
                  <a:fillRect t="-14583" b="-32292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3369" name="Text Box 9"/>
              <p:cNvSpPr txBox="1">
                <a:spLocks noChangeArrowheads="1"/>
              </p:cNvSpPr>
              <p:nvPr/>
            </p:nvSpPr>
            <p:spPr bwMode="auto">
              <a:xfrm>
                <a:off x="4727576" y="3223910"/>
                <a:ext cx="3605054" cy="58477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  <a:buClr>
                    <a:schemeClr val="hlink"/>
                  </a:buClr>
                  <a:buSzTx/>
                  <a:buFont typeface="Wingdings" panose="05000000000000000000" pitchFamily="2" charset="2"/>
                  <a:buChar char="Ø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i="1">
                            <a:latin typeface="Cambria Math" panose="02040503050406030204" pitchFamily="18" charset="0"/>
                            <a:ea typeface="楷体_GB2312" pitchFamily="49" charset="-122"/>
                          </a:rPr>
                        </m:ctrlPr>
                      </m:sSupPr>
                      <m:e>
                        <m:r>
                          <a:rPr lang="en-US" altLang="zh-CN" i="1">
                            <a:latin typeface="Cambria Math" panose="02040503050406030204" pitchFamily="18" charset="0"/>
                            <a:ea typeface="楷体_GB2312" pitchFamily="49" charset="-122"/>
                          </a:rPr>
                          <m:t>𝑐</m:t>
                        </m:r>
                        <m:r>
                          <a:rPr lang="en-US" altLang="zh-CN">
                            <a:latin typeface="Cambria Math" panose="02040503050406030204" pitchFamily="18" charset="0"/>
                            <a:ea typeface="楷体_GB2312" pitchFamily="49" charset="-122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altLang="zh-CN">
                            <a:latin typeface="Cambria Math" panose="02040503050406030204" pitchFamily="18" charset="0"/>
                            <a:ea typeface="楷体_GB2312" pitchFamily="49" charset="-122"/>
                          </a:rPr>
                          <m:t>H</m:t>
                        </m:r>
                      </m:e>
                      <m:sup>
                        <m:r>
                          <a:rPr lang="en-US" altLang="zh-CN">
                            <a:latin typeface="Cambria Math" panose="02040503050406030204" pitchFamily="18" charset="0"/>
                            <a:ea typeface="楷体_GB2312" pitchFamily="49" charset="-122"/>
                          </a:rPr>
                          <m:t>+</m:t>
                        </m:r>
                      </m:sup>
                    </m:sSup>
                    <m:r>
                      <a:rPr lang="en-US" altLang="zh-CN">
                        <a:latin typeface="Cambria Math" panose="02040503050406030204" pitchFamily="18" charset="0"/>
                        <a:ea typeface="楷体_GB2312" pitchFamily="49" charset="-122"/>
                      </a:rPr>
                      <m:t>)</m:t>
                    </m:r>
                  </m:oMath>
                </a14:m>
                <a:r>
                  <a:rPr lang="en-US" altLang="zh-CN" dirty="0">
                    <a:solidFill>
                      <a:srgbClr val="CC0000"/>
                    </a:solidFill>
                  </a:rPr>
                  <a:t>&gt;</a:t>
                </a:r>
                <a:r>
                  <a:rPr lang="zh-CN" altLang="en-US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i="1">
                            <a:latin typeface="Cambria Math" panose="02040503050406030204" pitchFamily="18" charset="0"/>
                            <a:ea typeface="楷体_GB2312" pitchFamily="49" charset="-122"/>
                          </a:rPr>
                        </m:ctrlPr>
                      </m:sSupPr>
                      <m:e>
                        <m:r>
                          <a:rPr lang="en-US" altLang="zh-CN" i="1">
                            <a:latin typeface="Cambria Math" panose="02040503050406030204" pitchFamily="18" charset="0"/>
                            <a:ea typeface="楷体_GB2312" pitchFamily="49" charset="-122"/>
                          </a:rPr>
                          <m:t>𝑐</m:t>
                        </m:r>
                        <m:r>
                          <a:rPr lang="en-US" altLang="zh-CN">
                            <a:latin typeface="Cambria Math" panose="02040503050406030204" pitchFamily="18" charset="0"/>
                            <a:ea typeface="楷体_GB2312" pitchFamily="49" charset="-122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altLang="zh-CN">
                            <a:latin typeface="Cambria Math" panose="02040503050406030204" pitchFamily="18" charset="0"/>
                            <a:ea typeface="楷体_GB2312" pitchFamily="49" charset="-122"/>
                          </a:rPr>
                          <m:t>OH</m:t>
                        </m:r>
                      </m:e>
                      <m:sup>
                        <m:r>
                          <a:rPr lang="en-US" altLang="zh-CN">
                            <a:latin typeface="Cambria Math" panose="02040503050406030204" pitchFamily="18" charset="0"/>
                            <a:ea typeface="楷体_GB2312" pitchFamily="49" charset="-122"/>
                          </a:rPr>
                          <m:t>−</m:t>
                        </m:r>
                      </m:sup>
                    </m:sSup>
                    <m:r>
                      <a:rPr lang="en-US" altLang="zh-CN">
                        <a:latin typeface="Cambria Math" panose="02040503050406030204" pitchFamily="18" charset="0"/>
                        <a:ea typeface="楷体_GB2312" pitchFamily="49" charset="-122"/>
                      </a:rPr>
                      <m:t>)</m:t>
                    </m:r>
                  </m:oMath>
                </a14:m>
                <a:r>
                  <a:rPr lang="zh-CN" altLang="en-US" dirty="0"/>
                  <a:t>                   </a:t>
                </a:r>
              </a:p>
            </p:txBody>
          </p:sp>
        </mc:Choice>
        <mc:Fallback xmlns="">
          <p:sp>
            <p:nvSpPr>
              <p:cNvPr id="143369" name="Text 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727576" y="3223910"/>
                <a:ext cx="3605054" cy="584775"/>
              </a:xfrm>
              <a:prstGeom prst="rect">
                <a:avLst/>
              </a:prstGeom>
              <a:blipFill rotWithShape="0">
                <a:blip r:embed="rId4"/>
                <a:stretch>
                  <a:fillRect t="-14583" b="-32292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3370" name="Text Box 10"/>
              <p:cNvSpPr txBox="1">
                <a:spLocks noChangeArrowheads="1"/>
              </p:cNvSpPr>
              <p:nvPr/>
            </p:nvSpPr>
            <p:spPr bwMode="auto">
              <a:xfrm>
                <a:off x="4799013" y="4797425"/>
                <a:ext cx="3220369" cy="58477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  <a:buClr>
                    <a:schemeClr val="hlink"/>
                  </a:buClr>
                  <a:buSzTx/>
                  <a:buFont typeface="Wingdings" panose="05000000000000000000" pitchFamily="2" charset="2"/>
                  <a:buChar char="Ø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i="1">
                            <a:latin typeface="Cambria Math" panose="02040503050406030204" pitchFamily="18" charset="0"/>
                            <a:ea typeface="楷体_GB2312" pitchFamily="49" charset="-122"/>
                          </a:rPr>
                        </m:ctrlPr>
                      </m:sSupPr>
                      <m:e>
                        <m:r>
                          <a:rPr lang="en-US" altLang="zh-CN" i="1">
                            <a:latin typeface="Cambria Math" panose="02040503050406030204" pitchFamily="18" charset="0"/>
                            <a:ea typeface="楷体_GB2312" pitchFamily="49" charset="-122"/>
                          </a:rPr>
                          <m:t>𝑐</m:t>
                        </m:r>
                        <m:r>
                          <a:rPr lang="en-US" altLang="zh-CN">
                            <a:latin typeface="Cambria Math" panose="02040503050406030204" pitchFamily="18" charset="0"/>
                            <a:ea typeface="楷体_GB2312" pitchFamily="49" charset="-122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altLang="zh-CN">
                            <a:latin typeface="Cambria Math" panose="02040503050406030204" pitchFamily="18" charset="0"/>
                            <a:ea typeface="楷体_GB2312" pitchFamily="49" charset="-122"/>
                          </a:rPr>
                          <m:t>H</m:t>
                        </m:r>
                      </m:e>
                      <m:sup>
                        <m:r>
                          <a:rPr lang="en-US" altLang="zh-CN">
                            <a:latin typeface="Cambria Math" panose="02040503050406030204" pitchFamily="18" charset="0"/>
                            <a:ea typeface="楷体_GB2312" pitchFamily="49" charset="-122"/>
                          </a:rPr>
                          <m:t>+</m:t>
                        </m:r>
                      </m:sup>
                    </m:sSup>
                    <m:r>
                      <a:rPr lang="en-US" altLang="zh-CN">
                        <a:latin typeface="Cambria Math" panose="02040503050406030204" pitchFamily="18" charset="0"/>
                        <a:ea typeface="楷体_GB2312" pitchFamily="49" charset="-122"/>
                      </a:rPr>
                      <m:t>)</m:t>
                    </m:r>
                  </m:oMath>
                </a14:m>
                <a:r>
                  <a:rPr lang="en-US" altLang="zh-CN" dirty="0" smtClean="0"/>
                  <a:t>&lt;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i="1">
                            <a:latin typeface="Cambria Math" panose="02040503050406030204" pitchFamily="18" charset="0"/>
                            <a:ea typeface="楷体_GB2312" pitchFamily="49" charset="-122"/>
                          </a:rPr>
                        </m:ctrlPr>
                      </m:sSupPr>
                      <m:e>
                        <m:r>
                          <a:rPr lang="en-US" altLang="zh-CN" i="1">
                            <a:latin typeface="Cambria Math" panose="02040503050406030204" pitchFamily="18" charset="0"/>
                            <a:ea typeface="楷体_GB2312" pitchFamily="49" charset="-122"/>
                          </a:rPr>
                          <m:t>𝑐</m:t>
                        </m:r>
                        <m:r>
                          <a:rPr lang="en-US" altLang="zh-CN">
                            <a:latin typeface="Cambria Math" panose="02040503050406030204" pitchFamily="18" charset="0"/>
                            <a:ea typeface="楷体_GB2312" pitchFamily="49" charset="-122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altLang="zh-CN">
                            <a:latin typeface="Cambria Math" panose="02040503050406030204" pitchFamily="18" charset="0"/>
                            <a:ea typeface="楷体_GB2312" pitchFamily="49" charset="-122"/>
                          </a:rPr>
                          <m:t>OH</m:t>
                        </m:r>
                      </m:e>
                      <m:sup>
                        <m:r>
                          <a:rPr lang="en-US" altLang="zh-CN">
                            <a:latin typeface="Cambria Math" panose="02040503050406030204" pitchFamily="18" charset="0"/>
                            <a:ea typeface="楷体_GB2312" pitchFamily="49" charset="-122"/>
                          </a:rPr>
                          <m:t>−</m:t>
                        </m:r>
                      </m:sup>
                    </m:sSup>
                    <m:r>
                      <a:rPr lang="en-US" altLang="zh-CN">
                        <a:latin typeface="Cambria Math" panose="02040503050406030204" pitchFamily="18" charset="0"/>
                        <a:ea typeface="楷体_GB2312" pitchFamily="49" charset="-122"/>
                      </a:rPr>
                      <m:t>)</m:t>
                    </m:r>
                  </m:oMath>
                </a14:m>
                <a:endParaRPr lang="en-US" altLang="zh-CN" dirty="0"/>
              </a:p>
            </p:txBody>
          </p:sp>
        </mc:Choice>
        <mc:Fallback xmlns="">
          <p:sp>
            <p:nvSpPr>
              <p:cNvPr id="143370" name="Text 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799013" y="4797425"/>
                <a:ext cx="3220369" cy="584775"/>
              </a:xfrm>
              <a:prstGeom prst="rect">
                <a:avLst/>
              </a:prstGeom>
              <a:blipFill rotWithShape="0">
                <a:blip r:embed="rId5"/>
                <a:stretch>
                  <a:fillRect t="-14583" b="-32292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 Box 8"/>
              <p:cNvSpPr txBox="1">
                <a:spLocks noChangeArrowheads="1"/>
              </p:cNvSpPr>
              <p:nvPr/>
            </p:nvSpPr>
            <p:spPr bwMode="auto">
              <a:xfrm>
                <a:off x="3270250" y="365126"/>
                <a:ext cx="6553200" cy="101566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zh-CN" sz="6000" dirty="0" smtClean="0"/>
                  <a:t>pH=-</a:t>
                </a:r>
                <a:r>
                  <a:rPr lang="en-US" altLang="zh-CN" sz="6000" dirty="0" err="1" smtClean="0"/>
                  <a:t>lg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60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6000" b="0" i="1" smtClean="0">
                            <a:latin typeface="Cambria Math" panose="02040503050406030204" pitchFamily="18" charset="0"/>
                          </a:rPr>
                          <m:t>𝑐</m:t>
                        </m:r>
                        <m:r>
                          <a:rPr lang="en-US" altLang="zh-CN" sz="6000" b="0" i="0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altLang="zh-CN" sz="6000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p>
                        <m:r>
                          <a:rPr lang="en-US" altLang="zh-CN" sz="6000" b="0" i="0" smtClean="0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  <m:r>
                      <a:rPr lang="en-US" altLang="zh-CN" sz="60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altLang="zh-CN" sz="6000" dirty="0"/>
              </a:p>
            </p:txBody>
          </p:sp>
        </mc:Choice>
        <mc:Fallback xmlns="">
          <p:sp>
            <p:nvSpPr>
              <p:cNvPr id="9" name="Text 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270250" y="365126"/>
                <a:ext cx="6553200" cy="1015663"/>
              </a:xfrm>
              <a:prstGeom prst="rect">
                <a:avLst/>
              </a:prstGeom>
              <a:blipFill rotWithShape="0">
                <a:blip r:embed="rId6"/>
                <a:stretch>
                  <a:fillRect l="-5581" t="-19162" b="-38922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21570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3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3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3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3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3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3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3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3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3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3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62" grpId="0" animBg="1"/>
      <p:bldP spid="143365" grpId="0"/>
      <p:bldP spid="143366" grpId="0"/>
      <p:bldP spid="143367" grpId="0"/>
      <p:bldP spid="143368" grpId="0"/>
      <p:bldP spid="143369" grpId="0"/>
      <p:bldP spid="143370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Text Box 5"/>
          <p:cNvSpPr txBox="1">
            <a:spLocks noChangeArrowheads="1"/>
          </p:cNvSpPr>
          <p:nvPr/>
        </p:nvSpPr>
        <p:spPr bwMode="auto">
          <a:xfrm>
            <a:off x="132167" y="1093965"/>
            <a:ext cx="8474075" cy="12741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dirty="0" smtClean="0">
                <a:solidFill>
                  <a:srgbClr val="CC3300"/>
                </a:solidFill>
                <a:latin typeface="Times New Roman" panose="02020603050405020304" pitchFamily="18" charset="0"/>
              </a:rPr>
              <a:t>酸碱指示剂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一般是弱的有机酸或弱的有机碱。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以</a:t>
            </a:r>
            <a:r>
              <a:rPr lang="en-US" altLang="zh-CN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HIn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代表石蕊分子</a:t>
            </a:r>
            <a:r>
              <a:rPr lang="zh-CN" altLang="en-US" dirty="0">
                <a:latin typeface="Times New Roman" panose="02020603050405020304" pitchFamily="18" charset="0"/>
              </a:rPr>
              <a:t>  </a:t>
            </a:r>
          </a:p>
        </p:txBody>
      </p:sp>
      <p:graphicFrame>
        <p:nvGraphicFramePr>
          <p:cNvPr id="205909" name="Group 8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3583150"/>
              </p:ext>
            </p:extLst>
          </p:nvPr>
        </p:nvGraphicFramePr>
        <p:xfrm>
          <a:off x="1221033" y="3632514"/>
          <a:ext cx="7488238" cy="2362201"/>
        </p:xfrm>
        <a:graphic>
          <a:graphicData uri="http://schemas.openxmlformats.org/drawingml/2006/table">
            <a:tbl>
              <a:tblPr/>
              <a:tblGrid>
                <a:gridCol w="1512888"/>
                <a:gridCol w="1001712"/>
                <a:gridCol w="404813"/>
                <a:gridCol w="196850"/>
                <a:gridCol w="1135062"/>
                <a:gridCol w="1427163"/>
                <a:gridCol w="1809750"/>
              </a:tblGrid>
              <a:tr h="563639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buClr>
                          <a:schemeClr val="hlink"/>
                        </a:buClr>
                        <a:buSzPct val="55000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buSzPct val="50000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buClr>
                          <a:schemeClr val="accent2"/>
                        </a:buClr>
                        <a:buSzPct val="55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buClr>
                          <a:schemeClr val="accent1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宋体" panose="02010600030101010101" pitchFamily="2" charset="-122"/>
                        </a:rPr>
                        <a:t>pH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6"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buClr>
                          <a:schemeClr val="hlink"/>
                        </a:buClr>
                        <a:buSzPct val="55000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buSzPct val="50000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buClr>
                          <a:schemeClr val="accent2"/>
                        </a:buClr>
                        <a:buSzPct val="55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buClr>
                          <a:schemeClr val="accent1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宋体" panose="02010600030101010101" pitchFamily="2" charset="-122"/>
                        </a:rPr>
                        <a:t>1  2  3  4  5  6  7  8  9  10  11  12</a:t>
                      </a:r>
                      <a:r>
                        <a:rPr kumimoji="1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宋体" panose="02010600030101010101" pitchFamily="2" charset="-122"/>
                        </a:rPr>
                        <a:t>  </a:t>
                      </a:r>
                      <a:r>
                        <a:rPr kumimoji="1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宋体" panose="02010600030101010101" pitchFamily="2" charset="-122"/>
                        </a:rPr>
                        <a:t>13  14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640166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buClr>
                          <a:schemeClr val="hlink"/>
                        </a:buClr>
                        <a:buSzPct val="55000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buSzPct val="50000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buClr>
                          <a:schemeClr val="accent2"/>
                        </a:buClr>
                        <a:buSzPct val="55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buClr>
                          <a:schemeClr val="accent1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宋体" panose="02010600030101010101" pitchFamily="2" charset="-122"/>
                        </a:rPr>
                        <a:t>甲基橙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buClr>
                          <a:schemeClr val="hlink"/>
                        </a:buClr>
                        <a:buSzPct val="55000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buSzPct val="50000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buClr>
                          <a:schemeClr val="accent2"/>
                        </a:buClr>
                        <a:buSzPct val="55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buClr>
                          <a:schemeClr val="accent1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宋体" panose="02010600030101010101" pitchFamily="2" charset="-122"/>
                        </a:rPr>
                        <a:t>红色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buClr>
                          <a:schemeClr val="hlink"/>
                        </a:buClr>
                        <a:buSzPct val="55000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buSzPct val="50000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buClr>
                          <a:schemeClr val="accent2"/>
                        </a:buClr>
                        <a:buSzPct val="55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buClr>
                          <a:schemeClr val="accent1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宋体" panose="02010600030101010101" pitchFamily="2" charset="-122"/>
                        </a:rPr>
                        <a:t>橙色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BA409"/>
                    </a:solidFill>
                  </a:tcPr>
                </a:tc>
                <a:tc gridSpan="4"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buClr>
                          <a:schemeClr val="hlink"/>
                        </a:buClr>
                        <a:buSzPct val="55000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buSzPct val="50000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buClr>
                          <a:schemeClr val="accent2"/>
                        </a:buClr>
                        <a:buSzPct val="55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buClr>
                          <a:schemeClr val="accent1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宋体" panose="02010600030101010101" pitchFamily="2" charset="-122"/>
                        </a:rPr>
                        <a:t>黄色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579198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buClr>
                          <a:schemeClr val="hlink"/>
                        </a:buClr>
                        <a:buSzPct val="55000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buSzPct val="50000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buClr>
                          <a:schemeClr val="accent2"/>
                        </a:buClr>
                        <a:buSzPct val="55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buClr>
                          <a:schemeClr val="accent1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宋体" panose="02010600030101010101" pitchFamily="2" charset="-122"/>
                        </a:rPr>
                        <a:t>石蕊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buClr>
                          <a:schemeClr val="hlink"/>
                        </a:buClr>
                        <a:buSzPct val="55000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buSzPct val="50000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buClr>
                          <a:schemeClr val="accent2"/>
                        </a:buClr>
                        <a:buSzPct val="55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buClr>
                          <a:schemeClr val="accent1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宋体" panose="02010600030101010101" pitchFamily="2" charset="-122"/>
                        </a:rPr>
                        <a:t>红色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buClr>
                          <a:schemeClr val="hlink"/>
                        </a:buClr>
                        <a:buSzPct val="55000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buSzPct val="50000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buClr>
                          <a:schemeClr val="accent2"/>
                        </a:buClr>
                        <a:buSzPct val="55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buClr>
                          <a:schemeClr val="accent1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宋体" panose="02010600030101010101" pitchFamily="2" charset="-122"/>
                        </a:rPr>
                        <a:t>紫色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3EA6"/>
                    </a:solidFill>
                  </a:tcPr>
                </a:tc>
                <a:tc gridSpan="2"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buClr>
                          <a:schemeClr val="hlink"/>
                        </a:buClr>
                        <a:buSzPct val="55000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buSzPct val="50000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buClr>
                          <a:schemeClr val="accent2"/>
                        </a:buClr>
                        <a:buSzPct val="55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buClr>
                          <a:schemeClr val="accent1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宋体" panose="02010600030101010101" pitchFamily="2" charset="-122"/>
                        </a:rPr>
                        <a:t>蓝色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579198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buClr>
                          <a:schemeClr val="hlink"/>
                        </a:buClr>
                        <a:buSzPct val="55000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buSzPct val="50000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buClr>
                          <a:schemeClr val="accent2"/>
                        </a:buClr>
                        <a:buSzPct val="55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buClr>
                          <a:schemeClr val="accent1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宋体" panose="02010600030101010101" pitchFamily="2" charset="-122"/>
                        </a:rPr>
                        <a:t>酚酞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buClr>
                          <a:schemeClr val="hlink"/>
                        </a:buClr>
                        <a:buSzPct val="55000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buSzPct val="50000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buClr>
                          <a:schemeClr val="accent2"/>
                        </a:buClr>
                        <a:buSzPct val="55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buClr>
                          <a:schemeClr val="accent1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宋体" panose="02010600030101010101" pitchFamily="2" charset="-122"/>
                        </a:rPr>
                        <a:t>无色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buClr>
                          <a:schemeClr val="hlink"/>
                        </a:buClr>
                        <a:buSzPct val="55000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buSzPct val="50000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buClr>
                          <a:schemeClr val="accent2"/>
                        </a:buClr>
                        <a:buSzPct val="55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buClr>
                          <a:schemeClr val="accent1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宋体" panose="02010600030101010101" pitchFamily="2" charset="-122"/>
                        </a:rPr>
                        <a:t>浅红色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0B94"/>
                    </a:solidFill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buClr>
                          <a:schemeClr val="hlink"/>
                        </a:buClr>
                        <a:buSzPct val="55000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buSzPct val="50000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buClr>
                          <a:schemeClr val="accent2"/>
                        </a:buClr>
                        <a:buSzPct val="55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buClr>
                          <a:schemeClr val="accent1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宋体" panose="02010600030101010101" pitchFamily="2" charset="-122"/>
                        </a:rPr>
                        <a:t>红色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</a:tr>
            </a:tbl>
          </a:graphicData>
        </a:graphic>
      </p:graphicFrame>
      <p:sp>
        <p:nvSpPr>
          <p:cNvPr id="205858" name="Text Box 34"/>
          <p:cNvSpPr txBox="1">
            <a:spLocks noChangeArrowheads="1"/>
          </p:cNvSpPr>
          <p:nvPr/>
        </p:nvSpPr>
        <p:spPr bwMode="auto">
          <a:xfrm>
            <a:off x="8710858" y="4281801"/>
            <a:ext cx="1250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</a:rPr>
              <a:t>3.1—4.4</a:t>
            </a:r>
          </a:p>
        </p:txBody>
      </p:sp>
      <p:sp>
        <p:nvSpPr>
          <p:cNvPr id="205859" name="Text Box 35"/>
          <p:cNvSpPr txBox="1">
            <a:spLocks noChangeArrowheads="1"/>
          </p:cNvSpPr>
          <p:nvPr/>
        </p:nvSpPr>
        <p:spPr bwMode="auto">
          <a:xfrm>
            <a:off x="8710858" y="4929501"/>
            <a:ext cx="1250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</a:rPr>
              <a:t>5.0—8.0</a:t>
            </a:r>
          </a:p>
        </p:txBody>
      </p:sp>
      <p:sp>
        <p:nvSpPr>
          <p:cNvPr id="205860" name="Text Box 36"/>
          <p:cNvSpPr txBox="1">
            <a:spLocks noChangeArrowheads="1"/>
          </p:cNvSpPr>
          <p:nvPr/>
        </p:nvSpPr>
        <p:spPr bwMode="auto">
          <a:xfrm>
            <a:off x="8710858" y="5505763"/>
            <a:ext cx="1403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</a:rPr>
              <a:t>8.2—10.0</a:t>
            </a:r>
          </a:p>
        </p:txBody>
      </p:sp>
      <p:sp>
        <p:nvSpPr>
          <p:cNvPr id="205861" name="Text Box 37"/>
          <p:cNvSpPr txBox="1">
            <a:spLocks noChangeArrowheads="1"/>
          </p:cNvSpPr>
          <p:nvPr/>
        </p:nvSpPr>
        <p:spPr bwMode="auto">
          <a:xfrm>
            <a:off x="3786501" y="2938946"/>
            <a:ext cx="3600450" cy="424732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50000">
                <a:srgbClr val="FF99FF"/>
              </a:gs>
              <a:gs pos="100000">
                <a:schemeClr val="bg1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lnSpc>
                <a:spcPct val="120000"/>
              </a:lnSpc>
              <a:defRPr/>
            </a:pPr>
            <a:r>
              <a:rPr lang="zh-CN" altLang="en-US" dirty="0"/>
              <a:t>指示剂的变色范围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134" name="Text Box 39"/>
          <p:cNvSpPr txBox="1">
            <a:spLocks noChangeArrowheads="1"/>
          </p:cNvSpPr>
          <p:nvPr/>
        </p:nvSpPr>
        <p:spPr bwMode="auto">
          <a:xfrm>
            <a:off x="3928349" y="1624144"/>
            <a:ext cx="5473227" cy="683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 err="1">
                <a:latin typeface="Times New Roman" panose="02020603050405020304" pitchFamily="18" charset="0"/>
              </a:rPr>
              <a:t>HIn</a:t>
            </a: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</a:rPr>
              <a:t>(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</a:rPr>
              <a:t>红色</a:t>
            </a: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</a:rPr>
              <a:t>)</a:t>
            </a:r>
            <a:r>
              <a:rPr lang="en-US" altLang="zh-CN" dirty="0">
                <a:latin typeface="Times New Roman" panose="02020603050405020304" pitchFamily="18" charset="0"/>
              </a:rPr>
              <a:t>  </a:t>
            </a:r>
            <a:r>
              <a:rPr lang="en-US" altLang="zh-CN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⇌</a:t>
            </a:r>
            <a:r>
              <a:rPr lang="en-US" altLang="zh-CN" dirty="0" smtClean="0">
                <a:latin typeface="Times New Roman" panose="02020603050405020304" pitchFamily="18" charset="0"/>
              </a:rPr>
              <a:t>  </a:t>
            </a:r>
            <a:r>
              <a:rPr lang="en-US" altLang="zh-CN" dirty="0">
                <a:latin typeface="Times New Roman" panose="02020603050405020304" pitchFamily="18" charset="0"/>
                <a:sym typeface="Wingdings 3" panose="05040102010807070707" pitchFamily="18" charset="2"/>
              </a:rPr>
              <a:t>H</a:t>
            </a:r>
            <a:r>
              <a:rPr lang="en-US" altLang="zh-CN" baseline="30000" dirty="0">
                <a:latin typeface="Times New Roman" panose="02020603050405020304" pitchFamily="18" charset="0"/>
                <a:sym typeface="Wingdings 3" panose="05040102010807070707" pitchFamily="18" charset="2"/>
              </a:rPr>
              <a:t>+</a:t>
            </a:r>
            <a:r>
              <a:rPr lang="en-US" altLang="zh-CN" dirty="0">
                <a:latin typeface="Times New Roman" panose="02020603050405020304" pitchFamily="18" charset="0"/>
                <a:sym typeface="Wingdings 3" panose="05040102010807070707" pitchFamily="18" charset="2"/>
              </a:rPr>
              <a:t> +In</a:t>
            </a:r>
            <a:r>
              <a:rPr lang="en-US" altLang="zh-CN" baseline="30000" dirty="0">
                <a:latin typeface="Times New Roman" panose="02020603050405020304" pitchFamily="18" charset="0"/>
                <a:sym typeface="Wingdings 3" panose="05040102010807070707" pitchFamily="18" charset="2"/>
              </a:rPr>
              <a:t>-</a:t>
            </a:r>
            <a:r>
              <a:rPr lang="en-US" altLang="zh-CN" dirty="0">
                <a:latin typeface="Times New Roman" panose="02020603050405020304" pitchFamily="18" charset="0"/>
                <a:sym typeface="Wingdings 3" panose="05040102010807070707" pitchFamily="18" charset="2"/>
              </a:rPr>
              <a:t> </a:t>
            </a: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sym typeface="Wingdings 3" panose="05040102010807070707" pitchFamily="18" charset="2"/>
              </a:rPr>
              <a:t>(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sym typeface="Wingdings 3" panose="05040102010807070707" pitchFamily="18" charset="2"/>
              </a:rPr>
              <a:t>蓝色</a:t>
            </a:r>
            <a:r>
              <a:rPr lang="en-US" altLang="zh-CN" dirty="0">
                <a:solidFill>
                  <a:srgbClr val="0000FF"/>
                </a:solidFill>
                <a:latin typeface="Times New Roman" panose="02020603050405020304" pitchFamily="18" charset="0"/>
                <a:sym typeface="Wingdings 3" panose="05040102010807070707" pitchFamily="18" charset="2"/>
              </a:rPr>
              <a:t>)</a:t>
            </a:r>
            <a:endParaRPr lang="en-US" altLang="zh-CN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32" name="Rectangle 41"/>
          <p:cNvSpPr>
            <a:spLocks noChangeArrowheads="1"/>
          </p:cNvSpPr>
          <p:nvPr/>
        </p:nvSpPr>
        <p:spPr bwMode="auto">
          <a:xfrm>
            <a:off x="-15941" y="0"/>
            <a:ext cx="3622026" cy="573052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 smtClean="0">
                <a:latin typeface="+mn-ea"/>
                <a:ea typeface="+mn-ea"/>
              </a:rPr>
              <a:t>1</a:t>
            </a:r>
            <a:r>
              <a:rPr lang="zh-CN" altLang="en-US" sz="2800" dirty="0" smtClean="0">
                <a:latin typeface="+mn-ea"/>
                <a:ea typeface="+mn-ea"/>
              </a:rPr>
              <a:t>溶液</a:t>
            </a:r>
            <a:r>
              <a:rPr lang="en-US" altLang="zh-CN" sz="2800" dirty="0" smtClean="0">
                <a:latin typeface="+mn-ea"/>
                <a:ea typeface="+mn-ea"/>
              </a:rPr>
              <a:t>pH</a:t>
            </a:r>
            <a:r>
              <a:rPr lang="zh-CN" altLang="en-US" sz="2800" dirty="0" smtClean="0">
                <a:latin typeface="+mn-ea"/>
                <a:ea typeface="+mn-ea"/>
              </a:rPr>
              <a:t>的</a:t>
            </a:r>
            <a:r>
              <a:rPr lang="zh-CN" altLang="en-US" sz="2800" dirty="0">
                <a:latin typeface="+mn-ea"/>
                <a:ea typeface="+mn-ea"/>
              </a:rPr>
              <a:t>测定方法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-15941" y="605848"/>
            <a:ext cx="2240923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1.1</a:t>
            </a:r>
            <a:r>
              <a:rPr lang="zh-CN" altLang="en-US" sz="2800" dirty="0" smtClean="0">
                <a:latin typeface="+mn-ea"/>
              </a:rPr>
              <a:t>定性测定</a:t>
            </a:r>
            <a:endParaRPr lang="zh-CN" altLang="en-US" sz="28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95193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8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8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9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9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8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8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58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58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58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58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858" grpId="0"/>
      <p:bldP spid="205859" grpId="0"/>
      <p:bldP spid="205860" grpId="0"/>
      <p:bldP spid="20586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-15941" y="1423194"/>
            <a:ext cx="1928454" cy="72072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CN" sz="4000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pH</a:t>
            </a:r>
            <a:r>
              <a:rPr lang="zh-CN" altLang="en-US" sz="4000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试纸</a:t>
            </a:r>
            <a:endParaRPr lang="en-US" altLang="zh-CN" sz="40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221187" name="Group 3"/>
          <p:cNvGrpSpPr>
            <a:grpSpLocks/>
          </p:cNvGrpSpPr>
          <p:nvPr/>
        </p:nvGrpSpPr>
        <p:grpSpPr bwMode="auto">
          <a:xfrm>
            <a:off x="1524000" y="2276476"/>
            <a:ext cx="9144000" cy="3903663"/>
            <a:chOff x="0" y="1434"/>
            <a:chExt cx="5760" cy="2459"/>
          </a:xfrm>
        </p:grpSpPr>
        <p:sp>
          <p:nvSpPr>
            <p:cNvPr id="5126" name="Text Box 4"/>
            <p:cNvSpPr txBox="1">
              <a:spLocks noChangeArrowheads="1"/>
            </p:cNvSpPr>
            <p:nvPr/>
          </p:nvSpPr>
          <p:spPr bwMode="auto">
            <a:xfrm>
              <a:off x="0" y="1434"/>
              <a:ext cx="5760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kumimoji="1" sz="32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kumimoji="1"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kumimoji="1"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en-US" altLang="zh-CN" sz="2800" dirty="0">
                  <a:latin typeface="Arial" panose="020B0604020202020204" pitchFamily="34" charset="0"/>
                </a:rPr>
                <a:t>pH</a:t>
              </a:r>
              <a:r>
                <a:rPr kumimoji="0" lang="en-US" altLang="zh-CN" sz="2800" dirty="0">
                  <a:solidFill>
                    <a:srgbClr val="FF3300"/>
                  </a:solidFill>
                  <a:latin typeface="Arial" panose="020B0604020202020204" pitchFamily="34" charset="0"/>
                </a:rPr>
                <a:t>  </a:t>
              </a:r>
              <a:r>
                <a:rPr kumimoji="0" lang="en-US" altLang="zh-CN" sz="2800" dirty="0">
                  <a:latin typeface="Arial" panose="020B0604020202020204" pitchFamily="34" charset="0"/>
                </a:rPr>
                <a:t>  </a:t>
              </a:r>
              <a:r>
                <a:rPr kumimoji="0" lang="en-US" altLang="zh-CN" sz="2800" dirty="0">
                  <a:solidFill>
                    <a:srgbClr val="FF3300"/>
                  </a:solidFill>
                  <a:latin typeface="Arial" panose="020B0604020202020204" pitchFamily="34" charset="0"/>
                </a:rPr>
                <a:t>0   1   2   3    4   5    6   7   8   9  10  11   12  13   14</a:t>
              </a:r>
            </a:p>
          </p:txBody>
        </p:sp>
        <p:sp>
          <p:nvSpPr>
            <p:cNvPr id="5127" name="Text Box 5"/>
            <p:cNvSpPr txBox="1">
              <a:spLocks noChangeArrowheads="1"/>
            </p:cNvSpPr>
            <p:nvPr/>
          </p:nvSpPr>
          <p:spPr bwMode="auto">
            <a:xfrm>
              <a:off x="0" y="3566"/>
              <a:ext cx="5760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kumimoji="1" sz="32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kumimoji="1"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kumimoji="1"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zh-CN" altLang="en-US" sz="2800">
                  <a:latin typeface="Arial" panose="020B0604020202020204" pitchFamily="34" charset="0"/>
                </a:rPr>
                <a:t>           </a:t>
              </a:r>
              <a:r>
                <a:rPr kumimoji="0" lang="zh-CN" altLang="en-US" sz="2800">
                  <a:solidFill>
                    <a:srgbClr val="FF3300"/>
                  </a:solidFill>
                  <a:latin typeface="Arial" panose="020B0604020202020204" pitchFamily="34" charset="0"/>
                </a:rPr>
                <a:t>强酸性</a:t>
              </a:r>
              <a:r>
                <a:rPr kumimoji="0" lang="zh-CN" altLang="en-US" sz="2800">
                  <a:latin typeface="Arial" panose="020B0604020202020204" pitchFamily="34" charset="0"/>
                </a:rPr>
                <a:t>        </a:t>
              </a:r>
              <a:r>
                <a:rPr kumimoji="0" lang="zh-CN" altLang="en-US" sz="2800">
                  <a:solidFill>
                    <a:srgbClr val="0000FF"/>
                  </a:solidFill>
                  <a:latin typeface="Arial" panose="020B0604020202020204" pitchFamily="34" charset="0"/>
                </a:rPr>
                <a:t>弱酸性</a:t>
              </a:r>
              <a:r>
                <a:rPr kumimoji="0" lang="zh-CN" altLang="en-US" sz="2800">
                  <a:latin typeface="Arial" panose="020B0604020202020204" pitchFamily="34" charset="0"/>
                </a:rPr>
                <a:t>  中性 </a:t>
              </a:r>
              <a:r>
                <a:rPr kumimoji="0" lang="zh-CN" altLang="en-US" sz="2800">
                  <a:solidFill>
                    <a:srgbClr val="0000FF"/>
                  </a:solidFill>
                  <a:latin typeface="Arial" panose="020B0604020202020204" pitchFamily="34" charset="0"/>
                </a:rPr>
                <a:t>弱碱性</a:t>
              </a:r>
              <a:r>
                <a:rPr kumimoji="0" lang="zh-CN" altLang="en-US" sz="2800">
                  <a:latin typeface="Arial" panose="020B0604020202020204" pitchFamily="34" charset="0"/>
                </a:rPr>
                <a:t>       </a:t>
              </a:r>
              <a:r>
                <a:rPr kumimoji="0" lang="zh-CN" altLang="en-US" sz="2800">
                  <a:solidFill>
                    <a:srgbClr val="FF3300"/>
                  </a:solidFill>
                  <a:latin typeface="Arial" panose="020B0604020202020204" pitchFamily="34" charset="0"/>
                </a:rPr>
                <a:t>强碱性</a:t>
              </a:r>
            </a:p>
          </p:txBody>
        </p:sp>
        <p:grpSp>
          <p:nvGrpSpPr>
            <p:cNvPr id="5128" name="Group 6"/>
            <p:cNvGrpSpPr>
              <a:grpSpLocks/>
            </p:cNvGrpSpPr>
            <p:nvPr/>
          </p:nvGrpSpPr>
          <p:grpSpPr bwMode="auto">
            <a:xfrm>
              <a:off x="703" y="1797"/>
              <a:ext cx="4899" cy="545"/>
              <a:chOff x="703" y="1797"/>
              <a:chExt cx="4899" cy="545"/>
            </a:xfrm>
          </p:grpSpPr>
          <p:sp>
            <p:nvSpPr>
              <p:cNvPr id="5138" name="Rectangle 7"/>
              <p:cNvSpPr>
                <a:spLocks noChangeArrowheads="1"/>
              </p:cNvSpPr>
              <p:nvPr/>
            </p:nvSpPr>
            <p:spPr bwMode="auto">
              <a:xfrm>
                <a:off x="703" y="1797"/>
                <a:ext cx="317" cy="545"/>
              </a:xfrm>
              <a:prstGeom prst="rect">
                <a:avLst/>
              </a:prstGeom>
              <a:solidFill>
                <a:srgbClr val="800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Wingdings" panose="05000000000000000000" pitchFamily="2" charset="2"/>
                  <a:buNone/>
                </a:pPr>
                <a:endParaRPr lang="zh-CN" altLang="en-US"/>
              </a:p>
            </p:txBody>
          </p:sp>
          <p:sp>
            <p:nvSpPr>
              <p:cNvPr id="5139" name="Rectangle 8"/>
              <p:cNvSpPr>
                <a:spLocks noChangeArrowheads="1"/>
              </p:cNvSpPr>
              <p:nvPr/>
            </p:nvSpPr>
            <p:spPr bwMode="auto">
              <a:xfrm>
                <a:off x="1021" y="1797"/>
                <a:ext cx="318" cy="545"/>
              </a:xfrm>
              <a:prstGeom prst="rect">
                <a:avLst/>
              </a:prstGeom>
              <a:solidFill>
                <a:srgbClr val="CC0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Wingdings" panose="05000000000000000000" pitchFamily="2" charset="2"/>
                  <a:buNone/>
                </a:pPr>
                <a:endParaRPr lang="zh-CN" altLang="en-US"/>
              </a:p>
            </p:txBody>
          </p:sp>
          <p:sp>
            <p:nvSpPr>
              <p:cNvPr id="5140" name="Rectangle 9"/>
              <p:cNvSpPr>
                <a:spLocks noChangeArrowheads="1"/>
              </p:cNvSpPr>
              <p:nvPr/>
            </p:nvSpPr>
            <p:spPr bwMode="auto">
              <a:xfrm>
                <a:off x="1338" y="1797"/>
                <a:ext cx="363" cy="545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Wingdings" panose="05000000000000000000" pitchFamily="2" charset="2"/>
                  <a:buNone/>
                </a:pPr>
                <a:endParaRPr lang="zh-CN" altLang="en-US"/>
              </a:p>
            </p:txBody>
          </p:sp>
          <p:sp>
            <p:nvSpPr>
              <p:cNvPr id="5141" name="Rectangle 10"/>
              <p:cNvSpPr>
                <a:spLocks noChangeArrowheads="1"/>
              </p:cNvSpPr>
              <p:nvPr/>
            </p:nvSpPr>
            <p:spPr bwMode="auto">
              <a:xfrm>
                <a:off x="1701" y="1797"/>
                <a:ext cx="363" cy="545"/>
              </a:xfrm>
              <a:prstGeom prst="rect">
                <a:avLst/>
              </a:prstGeom>
              <a:solidFill>
                <a:srgbClr val="FF66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Wingdings" panose="05000000000000000000" pitchFamily="2" charset="2"/>
                  <a:buNone/>
                </a:pPr>
                <a:endParaRPr lang="zh-CN" altLang="en-US"/>
              </a:p>
            </p:txBody>
          </p:sp>
          <p:sp>
            <p:nvSpPr>
              <p:cNvPr id="5142" name="Rectangle 11"/>
              <p:cNvSpPr>
                <a:spLocks noChangeArrowheads="1"/>
              </p:cNvSpPr>
              <p:nvPr/>
            </p:nvSpPr>
            <p:spPr bwMode="auto">
              <a:xfrm>
                <a:off x="2064" y="1797"/>
                <a:ext cx="363" cy="545"/>
              </a:xfrm>
              <a:prstGeom prst="rect">
                <a:avLst/>
              </a:prstGeom>
              <a:solidFill>
                <a:srgbClr val="FF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Wingdings" panose="05000000000000000000" pitchFamily="2" charset="2"/>
                  <a:buNone/>
                </a:pPr>
                <a:endParaRPr lang="zh-CN" altLang="en-US"/>
              </a:p>
            </p:txBody>
          </p:sp>
          <p:sp>
            <p:nvSpPr>
              <p:cNvPr id="5143" name="Rectangle 12"/>
              <p:cNvSpPr>
                <a:spLocks noChangeArrowheads="1"/>
              </p:cNvSpPr>
              <p:nvPr/>
            </p:nvSpPr>
            <p:spPr bwMode="auto">
              <a:xfrm>
                <a:off x="2790" y="1797"/>
                <a:ext cx="317" cy="545"/>
              </a:xfrm>
              <a:prstGeom prst="rect">
                <a:avLst/>
              </a:prstGeom>
              <a:solidFill>
                <a:srgbClr val="8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Wingdings" panose="05000000000000000000" pitchFamily="2" charset="2"/>
                  <a:buNone/>
                </a:pPr>
                <a:endParaRPr lang="zh-CN" altLang="en-US"/>
              </a:p>
            </p:txBody>
          </p:sp>
          <p:sp>
            <p:nvSpPr>
              <p:cNvPr id="5144" name="Rectangle 13"/>
              <p:cNvSpPr>
                <a:spLocks noChangeArrowheads="1"/>
              </p:cNvSpPr>
              <p:nvPr/>
            </p:nvSpPr>
            <p:spPr bwMode="auto">
              <a:xfrm>
                <a:off x="2427" y="1797"/>
                <a:ext cx="363" cy="545"/>
              </a:xfrm>
              <a:prstGeom prst="rect">
                <a:avLst/>
              </a:prstGeom>
              <a:solidFill>
                <a:srgbClr val="CC99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Wingdings" panose="05000000000000000000" pitchFamily="2" charset="2"/>
                  <a:buNone/>
                </a:pPr>
                <a:endParaRPr lang="zh-CN" altLang="en-US"/>
              </a:p>
            </p:txBody>
          </p:sp>
          <p:sp>
            <p:nvSpPr>
              <p:cNvPr id="5145" name="Rectangle 14"/>
              <p:cNvSpPr>
                <a:spLocks noChangeArrowheads="1"/>
              </p:cNvSpPr>
              <p:nvPr/>
            </p:nvSpPr>
            <p:spPr bwMode="auto">
              <a:xfrm>
                <a:off x="3107" y="1797"/>
                <a:ext cx="318" cy="545"/>
              </a:xfrm>
              <a:prstGeom prst="rect">
                <a:avLst/>
              </a:prstGeom>
              <a:solidFill>
                <a:srgbClr val="3366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Wingdings" panose="05000000000000000000" pitchFamily="2" charset="2"/>
                  <a:buNone/>
                </a:pPr>
                <a:endParaRPr lang="zh-CN" altLang="en-US"/>
              </a:p>
            </p:txBody>
          </p:sp>
          <p:sp>
            <p:nvSpPr>
              <p:cNvPr id="5146" name="Rectangle 15"/>
              <p:cNvSpPr>
                <a:spLocks noChangeArrowheads="1"/>
              </p:cNvSpPr>
              <p:nvPr/>
            </p:nvSpPr>
            <p:spPr bwMode="auto">
              <a:xfrm>
                <a:off x="3425" y="1797"/>
                <a:ext cx="362" cy="545"/>
              </a:xfrm>
              <a:prstGeom prst="rect">
                <a:avLst/>
              </a:prstGeom>
              <a:solidFill>
                <a:srgbClr val="003A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Wingdings" panose="05000000000000000000" pitchFamily="2" charset="2"/>
                  <a:buNone/>
                </a:pPr>
                <a:endParaRPr lang="zh-CN" altLang="en-US"/>
              </a:p>
            </p:txBody>
          </p:sp>
          <p:sp>
            <p:nvSpPr>
              <p:cNvPr id="5147" name="Rectangle 16"/>
              <p:cNvSpPr>
                <a:spLocks noChangeArrowheads="1"/>
              </p:cNvSpPr>
              <p:nvPr/>
            </p:nvSpPr>
            <p:spPr bwMode="auto">
              <a:xfrm>
                <a:off x="4105" y="1797"/>
                <a:ext cx="408" cy="545"/>
              </a:xfrm>
              <a:prstGeom prst="rect">
                <a:avLst/>
              </a:prstGeom>
              <a:solidFill>
                <a:srgbClr val="000099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Wingdings" panose="05000000000000000000" pitchFamily="2" charset="2"/>
                  <a:buNone/>
                </a:pPr>
                <a:endParaRPr lang="zh-CN" altLang="en-US"/>
              </a:p>
            </p:txBody>
          </p:sp>
          <p:sp>
            <p:nvSpPr>
              <p:cNvPr id="5148" name="Rectangle 17"/>
              <p:cNvSpPr>
                <a:spLocks noChangeArrowheads="1"/>
              </p:cNvSpPr>
              <p:nvPr/>
            </p:nvSpPr>
            <p:spPr bwMode="auto">
              <a:xfrm>
                <a:off x="3787" y="1797"/>
                <a:ext cx="363" cy="545"/>
              </a:xfrm>
              <a:prstGeom prst="rect">
                <a:avLst/>
              </a:prstGeom>
              <a:solidFill>
                <a:srgbClr val="27A8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Wingdings" panose="05000000000000000000" pitchFamily="2" charset="2"/>
                  <a:buNone/>
                </a:pPr>
                <a:endParaRPr lang="zh-CN" altLang="en-US"/>
              </a:p>
            </p:txBody>
          </p:sp>
          <p:sp>
            <p:nvSpPr>
              <p:cNvPr id="5149" name="Rectangle 18"/>
              <p:cNvSpPr>
                <a:spLocks noChangeArrowheads="1"/>
              </p:cNvSpPr>
              <p:nvPr/>
            </p:nvSpPr>
            <p:spPr bwMode="auto">
              <a:xfrm>
                <a:off x="4513" y="1797"/>
                <a:ext cx="363" cy="545"/>
              </a:xfrm>
              <a:prstGeom prst="rect">
                <a:avLst/>
              </a:prstGeom>
              <a:solidFill>
                <a:srgbClr val="000066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Wingdings" panose="05000000000000000000" pitchFamily="2" charset="2"/>
                  <a:buNone/>
                </a:pPr>
                <a:endParaRPr lang="zh-CN" altLang="en-US"/>
              </a:p>
            </p:txBody>
          </p:sp>
          <p:sp>
            <p:nvSpPr>
              <p:cNvPr id="5150" name="Rectangle 19"/>
              <p:cNvSpPr>
                <a:spLocks noChangeArrowheads="1"/>
              </p:cNvSpPr>
              <p:nvPr/>
            </p:nvSpPr>
            <p:spPr bwMode="auto">
              <a:xfrm>
                <a:off x="5194" y="1797"/>
                <a:ext cx="408" cy="545"/>
              </a:xfrm>
              <a:prstGeom prst="rect">
                <a:avLst/>
              </a:prstGeom>
              <a:solidFill>
                <a:srgbClr val="660033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Wingdings" panose="05000000000000000000" pitchFamily="2" charset="2"/>
                  <a:buNone/>
                </a:pPr>
                <a:endParaRPr lang="zh-CN" altLang="en-US"/>
              </a:p>
            </p:txBody>
          </p:sp>
          <p:sp>
            <p:nvSpPr>
              <p:cNvPr id="5151" name="Rectangle 20"/>
              <p:cNvSpPr>
                <a:spLocks noChangeArrowheads="1"/>
              </p:cNvSpPr>
              <p:nvPr/>
            </p:nvSpPr>
            <p:spPr bwMode="auto">
              <a:xfrm>
                <a:off x="4876" y="1797"/>
                <a:ext cx="363" cy="545"/>
              </a:xfrm>
              <a:prstGeom prst="rect">
                <a:avLst/>
              </a:prstGeom>
              <a:solidFill>
                <a:srgbClr val="660066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Wingdings" panose="05000000000000000000" pitchFamily="2" charset="2"/>
                  <a:buNone/>
                </a:pPr>
                <a:endParaRPr lang="zh-CN" altLang="en-US"/>
              </a:p>
            </p:txBody>
          </p:sp>
        </p:grpSp>
        <p:grpSp>
          <p:nvGrpSpPr>
            <p:cNvPr id="5129" name="Group 21"/>
            <p:cNvGrpSpPr>
              <a:grpSpLocks/>
            </p:cNvGrpSpPr>
            <p:nvPr/>
          </p:nvGrpSpPr>
          <p:grpSpPr bwMode="auto">
            <a:xfrm>
              <a:off x="703" y="2341"/>
              <a:ext cx="4899" cy="1292"/>
              <a:chOff x="703" y="2341"/>
              <a:chExt cx="4899" cy="1292"/>
            </a:xfrm>
          </p:grpSpPr>
          <p:sp>
            <p:nvSpPr>
              <p:cNvPr id="5130" name="Text Box 22"/>
              <p:cNvSpPr txBox="1">
                <a:spLocks noChangeArrowheads="1"/>
              </p:cNvSpPr>
              <p:nvPr/>
            </p:nvSpPr>
            <p:spPr bwMode="auto">
              <a:xfrm>
                <a:off x="703" y="2341"/>
                <a:ext cx="998" cy="371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tx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ClrTx/>
                  <a:buSzTx/>
                  <a:buFontTx/>
                  <a:buNone/>
                </a:pPr>
                <a:r>
                  <a:rPr kumimoji="0" lang="zh-CN" altLang="en-US">
                    <a:solidFill>
                      <a:srgbClr val="FF0000"/>
                    </a:solidFill>
                    <a:latin typeface="Arial" panose="020B0604020202020204" pitchFamily="34" charset="0"/>
                  </a:rPr>
                  <a:t>红  色</a:t>
                </a:r>
              </a:p>
            </p:txBody>
          </p:sp>
          <p:sp>
            <p:nvSpPr>
              <p:cNvPr id="5131" name="Text Box 23"/>
              <p:cNvSpPr txBox="1">
                <a:spLocks noChangeArrowheads="1"/>
              </p:cNvSpPr>
              <p:nvPr/>
            </p:nvSpPr>
            <p:spPr bwMode="auto">
              <a:xfrm>
                <a:off x="1701" y="2341"/>
                <a:ext cx="363" cy="985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tx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ClrTx/>
                  <a:buSzTx/>
                  <a:buFontTx/>
                  <a:buNone/>
                </a:pPr>
                <a:r>
                  <a:rPr kumimoji="0" lang="zh-CN" altLang="en-US">
                    <a:solidFill>
                      <a:srgbClr val="FF9933"/>
                    </a:solidFill>
                    <a:latin typeface="Arial" panose="020B0604020202020204" pitchFamily="34" charset="0"/>
                  </a:rPr>
                  <a:t>橙红色</a:t>
                </a:r>
              </a:p>
            </p:txBody>
          </p:sp>
          <p:sp>
            <p:nvSpPr>
              <p:cNvPr id="5132" name="Text Box 24"/>
              <p:cNvSpPr txBox="1">
                <a:spLocks noChangeArrowheads="1"/>
              </p:cNvSpPr>
              <p:nvPr/>
            </p:nvSpPr>
            <p:spPr bwMode="auto">
              <a:xfrm>
                <a:off x="2064" y="2341"/>
                <a:ext cx="363" cy="985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tx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ClrTx/>
                  <a:buSzTx/>
                  <a:buFontTx/>
                  <a:buNone/>
                </a:pPr>
                <a:r>
                  <a:rPr kumimoji="0" lang="zh-CN" altLang="en-US">
                    <a:solidFill>
                      <a:srgbClr val="FFCC00"/>
                    </a:solidFill>
                    <a:latin typeface="Arial" panose="020B0604020202020204" pitchFamily="34" charset="0"/>
                  </a:rPr>
                  <a:t>橙黄色</a:t>
                </a:r>
              </a:p>
            </p:txBody>
          </p:sp>
          <p:sp>
            <p:nvSpPr>
              <p:cNvPr id="5133" name="Text Box 25"/>
              <p:cNvSpPr txBox="1">
                <a:spLocks noChangeArrowheads="1"/>
              </p:cNvSpPr>
              <p:nvPr/>
            </p:nvSpPr>
            <p:spPr bwMode="auto">
              <a:xfrm>
                <a:off x="2789" y="2341"/>
                <a:ext cx="363" cy="1292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tx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ClrTx/>
                  <a:buSzTx/>
                  <a:buFontTx/>
                  <a:buNone/>
                </a:pPr>
                <a:r>
                  <a:rPr kumimoji="0" lang="zh-CN" altLang="en-US">
                    <a:solidFill>
                      <a:srgbClr val="008080"/>
                    </a:solidFill>
                    <a:latin typeface="Arial" panose="020B0604020202020204" pitchFamily="34" charset="0"/>
                  </a:rPr>
                  <a:t>浅草绿色</a:t>
                </a:r>
              </a:p>
            </p:txBody>
          </p:sp>
          <p:sp>
            <p:nvSpPr>
              <p:cNvPr id="5134" name="Text Box 26"/>
              <p:cNvSpPr txBox="1">
                <a:spLocks noChangeArrowheads="1"/>
              </p:cNvSpPr>
              <p:nvPr/>
            </p:nvSpPr>
            <p:spPr bwMode="auto">
              <a:xfrm>
                <a:off x="3152" y="2341"/>
                <a:ext cx="635" cy="679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tx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ClrTx/>
                  <a:buSzTx/>
                  <a:buFontTx/>
                  <a:buNone/>
                </a:pPr>
                <a:r>
                  <a:rPr kumimoji="0" lang="zh-CN" altLang="en-US">
                    <a:solidFill>
                      <a:schemeClr val="hlink"/>
                    </a:solidFill>
                    <a:latin typeface="Arial" panose="020B0604020202020204" pitchFamily="34" charset="0"/>
                  </a:rPr>
                  <a:t>深草绿色</a:t>
                </a:r>
              </a:p>
            </p:txBody>
          </p:sp>
          <p:sp>
            <p:nvSpPr>
              <p:cNvPr id="5135" name="Text Box 27"/>
              <p:cNvSpPr txBox="1">
                <a:spLocks noChangeArrowheads="1"/>
              </p:cNvSpPr>
              <p:nvPr/>
            </p:nvSpPr>
            <p:spPr bwMode="auto">
              <a:xfrm>
                <a:off x="3787" y="2341"/>
                <a:ext cx="1407" cy="371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tx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ClrTx/>
                  <a:buSzTx/>
                  <a:buFontTx/>
                  <a:buNone/>
                </a:pPr>
                <a:r>
                  <a:rPr kumimoji="0" lang="zh-CN" altLang="en-US">
                    <a:solidFill>
                      <a:srgbClr val="000099"/>
                    </a:solidFill>
                    <a:latin typeface="Arial" panose="020B0604020202020204" pitchFamily="34" charset="0"/>
                  </a:rPr>
                  <a:t>蓝色深蓝色</a:t>
                </a:r>
              </a:p>
            </p:txBody>
          </p:sp>
          <p:sp>
            <p:nvSpPr>
              <p:cNvPr id="5136" name="Text Box 28"/>
              <p:cNvSpPr txBox="1">
                <a:spLocks noChangeArrowheads="1"/>
              </p:cNvSpPr>
              <p:nvPr/>
            </p:nvSpPr>
            <p:spPr bwMode="auto">
              <a:xfrm>
                <a:off x="2426" y="2341"/>
                <a:ext cx="363" cy="678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tx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ClrTx/>
                  <a:buSzTx/>
                  <a:buFontTx/>
                  <a:buNone/>
                </a:pPr>
                <a:r>
                  <a:rPr kumimoji="0" lang="zh-CN" altLang="en-US">
                    <a:solidFill>
                      <a:srgbClr val="FFCC00"/>
                    </a:solidFill>
                    <a:latin typeface="Arial" panose="020B0604020202020204" pitchFamily="34" charset="0"/>
                  </a:rPr>
                  <a:t>黄色</a:t>
                </a:r>
              </a:p>
            </p:txBody>
          </p:sp>
          <p:sp>
            <p:nvSpPr>
              <p:cNvPr id="5137" name="Text Box 29"/>
              <p:cNvSpPr txBox="1">
                <a:spLocks noChangeArrowheads="1"/>
              </p:cNvSpPr>
              <p:nvPr/>
            </p:nvSpPr>
            <p:spPr bwMode="auto">
              <a:xfrm>
                <a:off x="5193" y="2341"/>
                <a:ext cx="409" cy="985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tx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ClrTx/>
                  <a:buSzTx/>
                  <a:buFontTx/>
                  <a:buNone/>
                </a:pPr>
                <a:r>
                  <a:rPr kumimoji="0" lang="zh-CN" altLang="en-US">
                    <a:solidFill>
                      <a:srgbClr val="660066"/>
                    </a:solidFill>
                    <a:latin typeface="Arial" panose="020B0604020202020204" pitchFamily="34" charset="0"/>
                  </a:rPr>
                  <a:t>蓝紫色</a:t>
                </a:r>
              </a:p>
            </p:txBody>
          </p:sp>
        </p:grpSp>
      </p:grpSp>
      <p:pic>
        <p:nvPicPr>
          <p:cNvPr id="5124" name="Picture 30" descr="彩色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7170" y="183332"/>
            <a:ext cx="2640012" cy="211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Rectangle 31"/>
          <p:cNvSpPr>
            <a:spLocks noChangeArrowheads="1"/>
          </p:cNvSpPr>
          <p:nvPr/>
        </p:nvSpPr>
        <p:spPr bwMode="auto">
          <a:xfrm>
            <a:off x="1912938" y="1097733"/>
            <a:ext cx="5775325" cy="1201737"/>
          </a:xfrm>
          <a:prstGeom prst="rect">
            <a:avLst/>
          </a:prstGeom>
          <a:solidFill>
            <a:srgbClr val="92D050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zh-CN" altLang="en-US" sz="3600" dirty="0">
                <a:solidFill>
                  <a:srgbClr val="0000FF"/>
                </a:solidFill>
                <a:latin typeface="Times New Roman" panose="02020603050405020304" pitchFamily="18" charset="0"/>
              </a:rPr>
              <a:t>广泛</a:t>
            </a:r>
            <a:r>
              <a:rPr kumimoji="0" lang="en-US" altLang="zh-CN" sz="3600" dirty="0">
                <a:solidFill>
                  <a:srgbClr val="0000FF"/>
                </a:solidFill>
                <a:latin typeface="Times New Roman" panose="02020603050405020304" pitchFamily="18" charset="0"/>
              </a:rPr>
              <a:t>pH</a:t>
            </a:r>
            <a:r>
              <a:rPr kumimoji="0" lang="zh-CN" altLang="en-US" sz="3600" dirty="0">
                <a:solidFill>
                  <a:srgbClr val="0000FF"/>
                </a:solidFill>
                <a:latin typeface="Times New Roman" panose="02020603050405020304" pitchFamily="18" charset="0"/>
              </a:rPr>
              <a:t>试纸：整数位</a:t>
            </a:r>
            <a:endParaRPr kumimoji="0" lang="en-US" altLang="zh-CN" sz="3600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zh-CN" altLang="en-US" sz="3600" dirty="0">
                <a:solidFill>
                  <a:srgbClr val="0000FF"/>
                </a:solidFill>
                <a:latin typeface="Times New Roman" panose="02020603050405020304" pitchFamily="18" charset="0"/>
              </a:rPr>
              <a:t>精密</a:t>
            </a:r>
            <a:r>
              <a:rPr kumimoji="0" lang="en-US" altLang="zh-CN" sz="3600" dirty="0">
                <a:solidFill>
                  <a:srgbClr val="0000FF"/>
                </a:solidFill>
                <a:latin typeface="Times New Roman" panose="02020603050405020304" pitchFamily="18" charset="0"/>
              </a:rPr>
              <a:t>pH</a:t>
            </a:r>
            <a:r>
              <a:rPr kumimoji="0" lang="zh-CN" altLang="en-US" sz="3600" dirty="0">
                <a:solidFill>
                  <a:srgbClr val="0000FF"/>
                </a:solidFill>
                <a:latin typeface="Times New Roman" panose="02020603050405020304" pitchFamily="18" charset="0"/>
              </a:rPr>
              <a:t>试纸：可到</a:t>
            </a:r>
            <a:r>
              <a:rPr kumimoji="0" lang="en-US" altLang="zh-CN" sz="3600" dirty="0">
                <a:solidFill>
                  <a:srgbClr val="0000FF"/>
                </a:solidFill>
                <a:latin typeface="Times New Roman" panose="02020603050405020304" pitchFamily="18" charset="0"/>
              </a:rPr>
              <a:t>0.5,0.2</a:t>
            </a:r>
            <a:r>
              <a:rPr kumimoji="0" lang="zh-CN" altLang="en-US" sz="3600" dirty="0">
                <a:solidFill>
                  <a:srgbClr val="0000FF"/>
                </a:solidFill>
                <a:latin typeface="Times New Roman" panose="02020603050405020304" pitchFamily="18" charset="0"/>
              </a:rPr>
              <a:t>等</a:t>
            </a:r>
            <a:endParaRPr kumimoji="0" lang="en-US" altLang="zh-CN" sz="36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32" name="Rectangle 41"/>
          <p:cNvSpPr>
            <a:spLocks noChangeArrowheads="1"/>
          </p:cNvSpPr>
          <p:nvPr/>
        </p:nvSpPr>
        <p:spPr bwMode="auto">
          <a:xfrm>
            <a:off x="-15941" y="0"/>
            <a:ext cx="3622026" cy="573052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 smtClean="0">
                <a:latin typeface="+mn-ea"/>
                <a:ea typeface="+mn-ea"/>
              </a:rPr>
              <a:t>1</a:t>
            </a:r>
            <a:r>
              <a:rPr lang="zh-CN" altLang="en-US" sz="2800" dirty="0" smtClean="0">
                <a:latin typeface="+mn-ea"/>
                <a:ea typeface="+mn-ea"/>
              </a:rPr>
              <a:t>溶液</a:t>
            </a:r>
            <a:r>
              <a:rPr lang="en-US" altLang="zh-CN" sz="2800" dirty="0" smtClean="0">
                <a:latin typeface="+mn-ea"/>
                <a:ea typeface="+mn-ea"/>
              </a:rPr>
              <a:t>pH</a:t>
            </a:r>
            <a:r>
              <a:rPr lang="zh-CN" altLang="en-US" sz="2800" dirty="0" smtClean="0">
                <a:latin typeface="+mn-ea"/>
                <a:ea typeface="+mn-ea"/>
              </a:rPr>
              <a:t>的</a:t>
            </a:r>
            <a:r>
              <a:rPr lang="zh-CN" altLang="en-US" sz="2800" dirty="0">
                <a:latin typeface="+mn-ea"/>
                <a:ea typeface="+mn-ea"/>
              </a:rPr>
              <a:t>测定方法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-15940" y="605848"/>
            <a:ext cx="2192470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1.2</a:t>
            </a:r>
            <a:r>
              <a:rPr lang="zh-CN" altLang="en-US" sz="2800" dirty="0" smtClean="0">
                <a:latin typeface="+mn-ea"/>
              </a:rPr>
              <a:t>定量测定</a:t>
            </a:r>
            <a:endParaRPr lang="zh-CN" altLang="en-US" sz="28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746595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1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55753" y="689939"/>
            <a:ext cx="2737464" cy="71913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altLang="zh-CN" b="1" dirty="0" smtClean="0"/>
              <a:t>pH</a:t>
            </a:r>
            <a:r>
              <a:rPr lang="zh-CN" altLang="en-US" b="1" dirty="0" smtClean="0"/>
              <a:t>计，</a:t>
            </a:r>
            <a:r>
              <a:rPr lang="zh-CN" altLang="en-US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可</a:t>
            </a:r>
            <a:r>
              <a:rPr lang="zh-CN" altLang="en-US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到</a:t>
            </a:r>
            <a:r>
              <a:rPr lang="en-US" altLang="zh-CN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0.01</a:t>
            </a:r>
            <a:endParaRPr lang="zh-CN" altLang="en-US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eaLnBrk="1" hangingPunct="1">
              <a:buFont typeface="Wingdings" panose="05000000000000000000" pitchFamily="2" charset="2"/>
              <a:buNone/>
            </a:pPr>
            <a:endParaRPr lang="zh-CN" altLang="en-US" dirty="0"/>
          </a:p>
        </p:txBody>
      </p:sp>
      <p:pic>
        <p:nvPicPr>
          <p:cNvPr id="173060" name="Picture 4" descr="pHj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9175" y="1409076"/>
            <a:ext cx="5040313" cy="413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3061" name="Rectangle 5"/>
          <p:cNvSpPr>
            <a:spLocks noChangeArrowheads="1"/>
          </p:cNvSpPr>
          <p:nvPr/>
        </p:nvSpPr>
        <p:spPr bwMode="auto">
          <a:xfrm>
            <a:off x="197476" y="1416110"/>
            <a:ext cx="4103688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dirty="0"/>
              <a:t>通过电子仪器，把仪器的探棒放入溶液即可在显示屏上读出数据，该法精确度高。</a:t>
            </a:r>
          </a:p>
        </p:txBody>
      </p:sp>
      <p:sp>
        <p:nvSpPr>
          <p:cNvPr id="7" name="Rectangle 41"/>
          <p:cNvSpPr>
            <a:spLocks noChangeArrowheads="1"/>
          </p:cNvSpPr>
          <p:nvPr/>
        </p:nvSpPr>
        <p:spPr bwMode="auto">
          <a:xfrm>
            <a:off x="-15941" y="0"/>
            <a:ext cx="3622026" cy="573052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 smtClean="0">
                <a:latin typeface="+mn-ea"/>
                <a:ea typeface="+mn-ea"/>
              </a:rPr>
              <a:t>1</a:t>
            </a:r>
            <a:r>
              <a:rPr lang="zh-CN" altLang="en-US" sz="2800" dirty="0" smtClean="0">
                <a:latin typeface="+mn-ea"/>
                <a:ea typeface="+mn-ea"/>
              </a:rPr>
              <a:t>溶液</a:t>
            </a:r>
            <a:r>
              <a:rPr lang="en-US" altLang="zh-CN" sz="2800" dirty="0" smtClean="0">
                <a:latin typeface="+mn-ea"/>
                <a:ea typeface="+mn-ea"/>
              </a:rPr>
              <a:t>pH</a:t>
            </a:r>
            <a:r>
              <a:rPr lang="zh-CN" altLang="en-US" sz="2800" dirty="0" smtClean="0">
                <a:latin typeface="+mn-ea"/>
                <a:ea typeface="+mn-ea"/>
              </a:rPr>
              <a:t>的</a:t>
            </a:r>
            <a:r>
              <a:rPr lang="zh-CN" altLang="en-US" sz="2800" dirty="0">
                <a:latin typeface="+mn-ea"/>
                <a:ea typeface="+mn-ea"/>
              </a:rPr>
              <a:t>测定方法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-15940" y="605848"/>
            <a:ext cx="2282622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1.2</a:t>
            </a:r>
            <a:r>
              <a:rPr lang="zh-CN" altLang="en-US" sz="2800" dirty="0" smtClean="0">
                <a:latin typeface="+mn-ea"/>
              </a:rPr>
              <a:t>定量测定</a:t>
            </a:r>
            <a:endParaRPr lang="zh-CN" altLang="en-US" sz="28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33098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3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3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306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1" name="Text Box 3"/>
          <p:cNvSpPr txBox="1">
            <a:spLocks noChangeArrowheads="1"/>
          </p:cNvSpPr>
          <p:nvPr/>
        </p:nvSpPr>
        <p:spPr bwMode="auto">
          <a:xfrm>
            <a:off x="-59486" y="613353"/>
            <a:ext cx="294926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400" dirty="0" smtClean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2.1</a:t>
            </a:r>
            <a:r>
              <a:rPr lang="zh-CN" altLang="en-US" sz="2400" dirty="0" smtClean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单一</a:t>
            </a:r>
            <a:r>
              <a:rPr lang="zh-CN" altLang="en-US" sz="24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溶液的计算</a:t>
            </a:r>
            <a:r>
              <a:rPr lang="zh-CN" altLang="en-US" sz="2400" dirty="0">
                <a:latin typeface="Times New Roman" panose="02020603050405020304" pitchFamily="18" charset="0"/>
              </a:rPr>
              <a:t>：</a:t>
            </a:r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1524000" y="3109914"/>
            <a:ext cx="91440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None/>
            </a:pPr>
            <a:endParaRPr lang="zh-CN" altLang="en-US"/>
          </a:p>
        </p:txBody>
      </p:sp>
      <p:sp>
        <p:nvSpPr>
          <p:cNvPr id="201733" name="Text Box 5"/>
          <p:cNvSpPr txBox="1">
            <a:spLocks noChangeArrowheads="1"/>
          </p:cNvSpPr>
          <p:nvPr/>
        </p:nvSpPr>
        <p:spPr bwMode="auto">
          <a:xfrm>
            <a:off x="3839031" y="40283"/>
            <a:ext cx="5148262" cy="51911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pH= -</a:t>
            </a:r>
            <a:r>
              <a:rPr lang="en-US" altLang="zh-CN" sz="2800" dirty="0" err="1">
                <a:latin typeface="Times New Roman" panose="02020603050405020304" pitchFamily="18" charset="0"/>
              </a:rPr>
              <a:t>lg</a:t>
            </a:r>
            <a:r>
              <a:rPr lang="en-US" altLang="zh-CN" sz="2800" i="1" dirty="0" err="1">
                <a:latin typeface="Times New Roman" panose="02020603050405020304" pitchFamily="18" charset="0"/>
              </a:rPr>
              <a:t>c</a:t>
            </a:r>
            <a:r>
              <a:rPr lang="en-US" altLang="zh-CN" sz="2800" dirty="0">
                <a:latin typeface="Times New Roman" panose="02020603050405020304" pitchFamily="18" charset="0"/>
              </a:rPr>
              <a:t>(H</a:t>
            </a:r>
            <a:r>
              <a:rPr lang="en-US" altLang="zh-CN" sz="2800" baseline="30000" dirty="0">
                <a:latin typeface="Times New Roman" panose="02020603050405020304" pitchFamily="18" charset="0"/>
              </a:rPr>
              <a:t>+</a:t>
            </a:r>
            <a:r>
              <a:rPr lang="en-US" altLang="zh-CN" sz="2800" dirty="0">
                <a:latin typeface="Times New Roman" panose="02020603050405020304" pitchFamily="18" charset="0"/>
              </a:rPr>
              <a:t>)  </a:t>
            </a:r>
            <a:r>
              <a:rPr lang="zh-CN" altLang="en-US" sz="2800" dirty="0">
                <a:latin typeface="Times New Roman" panose="02020603050405020304" pitchFamily="18" charset="0"/>
              </a:rPr>
              <a:t>；</a:t>
            </a:r>
            <a:r>
              <a:rPr lang="en-US" altLang="zh-CN" sz="2800" dirty="0" smtClean="0">
                <a:latin typeface="Times New Roman" panose="02020603050405020304" pitchFamily="18" charset="0"/>
                <a:ea typeface="方正姚体" panose="02010601030101010101" pitchFamily="2" charset="-122"/>
              </a:rPr>
              <a:t>pOH = </a:t>
            </a:r>
            <a:r>
              <a:rPr lang="en-US" altLang="zh-CN" sz="2800" dirty="0">
                <a:latin typeface="Times New Roman" panose="02020603050405020304" pitchFamily="18" charset="0"/>
                <a:ea typeface="方正姚体" panose="02010601030101010101" pitchFamily="2" charset="-122"/>
              </a:rPr>
              <a:t>-</a:t>
            </a:r>
            <a:r>
              <a:rPr lang="en-US" altLang="zh-CN" sz="2800" dirty="0" err="1" smtClean="0">
                <a:latin typeface="Times New Roman" panose="02020603050405020304" pitchFamily="18" charset="0"/>
                <a:ea typeface="方正姚体" panose="02010601030101010101" pitchFamily="2" charset="-122"/>
              </a:rPr>
              <a:t>lg</a:t>
            </a:r>
            <a:r>
              <a:rPr lang="en-US" altLang="zh-CN" sz="2800" i="1" dirty="0" err="1" smtClean="0">
                <a:latin typeface="Times New Roman" panose="02020603050405020304" pitchFamily="18" charset="0"/>
                <a:ea typeface="方正姚体" panose="02010601030101010101" pitchFamily="2" charset="-122"/>
              </a:rPr>
              <a:t>c</a:t>
            </a:r>
            <a:r>
              <a:rPr lang="en-US" altLang="zh-CN" sz="2800" i="1" dirty="0" smtClean="0">
                <a:latin typeface="Times New Roman" panose="02020603050405020304" pitchFamily="18" charset="0"/>
                <a:ea typeface="方正姚体" panose="02010601030101010101" pitchFamily="2" charset="-122"/>
              </a:rPr>
              <a:t> </a:t>
            </a:r>
            <a:r>
              <a:rPr lang="en-US" altLang="zh-CN" sz="2800" dirty="0" smtClean="0">
                <a:latin typeface="Times New Roman" panose="02020603050405020304" pitchFamily="18" charset="0"/>
                <a:ea typeface="方正姚体" panose="02010601030101010101" pitchFamily="2" charset="-122"/>
              </a:rPr>
              <a:t>(</a:t>
            </a:r>
            <a:r>
              <a:rPr lang="en-US" altLang="zh-CN" sz="2800" dirty="0">
                <a:latin typeface="Times New Roman" panose="02020603050405020304" pitchFamily="18" charset="0"/>
                <a:ea typeface="方正姚体" panose="02010601030101010101" pitchFamily="2" charset="-122"/>
              </a:rPr>
              <a:t>OH</a:t>
            </a:r>
            <a:r>
              <a:rPr lang="en-US" altLang="zh-CN" sz="2800" baseline="30000" dirty="0">
                <a:latin typeface="Times New Roman" panose="02020603050405020304" pitchFamily="18" charset="0"/>
                <a:ea typeface="方正姚体" panose="02010601030101010101" pitchFamily="2" charset="-122"/>
              </a:rPr>
              <a:t>-</a:t>
            </a:r>
            <a:r>
              <a:rPr lang="en-US" altLang="zh-CN" sz="2800" dirty="0">
                <a:latin typeface="Times New Roman" panose="02020603050405020304" pitchFamily="18" charset="0"/>
                <a:ea typeface="方正姚体" panose="02010601030101010101" pitchFamily="2" charset="-122"/>
              </a:rPr>
              <a:t>)</a:t>
            </a:r>
          </a:p>
        </p:txBody>
      </p:sp>
      <p:sp>
        <p:nvSpPr>
          <p:cNvPr id="201734" name="Text Box 6"/>
          <p:cNvSpPr txBox="1">
            <a:spLocks noChangeArrowheads="1"/>
          </p:cNvSpPr>
          <p:nvPr/>
        </p:nvSpPr>
        <p:spPr bwMode="auto">
          <a:xfrm>
            <a:off x="3839031" y="531148"/>
            <a:ext cx="5391955" cy="1249573"/>
          </a:xfrm>
          <a:prstGeom prst="rect">
            <a:avLst/>
          </a:prstGeom>
          <a:solidFill>
            <a:srgbClr val="FF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35000"/>
              </a:spcBef>
              <a:buClrTx/>
              <a:buSzTx/>
              <a:buFontTx/>
              <a:buNone/>
            </a:pPr>
            <a:r>
              <a:rPr kumimoji="0" lang="zh-CN" altLang="en-US" dirty="0">
                <a:solidFill>
                  <a:srgbClr val="0000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酸性</a:t>
            </a:r>
            <a:r>
              <a:rPr kumimoji="0" lang="en-US" altLang="zh-CN" dirty="0">
                <a:solidFill>
                  <a:srgbClr val="0000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:</a:t>
            </a:r>
            <a:r>
              <a:rPr kumimoji="0" lang="zh-CN" altLang="en-US" dirty="0">
                <a:solidFill>
                  <a:srgbClr val="0000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直接</a:t>
            </a:r>
            <a:r>
              <a:rPr kumimoji="0" lang="zh-CN" altLang="en-US" dirty="0">
                <a:latin typeface="方正姚体" panose="02010601030101010101" pitchFamily="2" charset="-122"/>
                <a:ea typeface="方正姚体" panose="02010601030101010101" pitchFamily="2" charset="-122"/>
              </a:rPr>
              <a:t>求</a:t>
            </a:r>
            <a:r>
              <a:rPr kumimoji="0" lang="en-US" altLang="zh-CN" i="1" dirty="0">
                <a:latin typeface="方正姚体" panose="02010601030101010101" pitchFamily="2" charset="-122"/>
                <a:ea typeface="方正姚体" panose="02010601030101010101" pitchFamily="2" charset="-122"/>
              </a:rPr>
              <a:t>c</a:t>
            </a:r>
            <a:r>
              <a:rPr kumimoji="0" lang="en-US" altLang="zh-CN" dirty="0">
                <a:latin typeface="方正姚体" panose="02010601030101010101" pitchFamily="2" charset="-122"/>
                <a:ea typeface="方正姚体" panose="02010601030101010101" pitchFamily="2" charset="-122"/>
              </a:rPr>
              <a:t>(H</a:t>
            </a:r>
            <a:r>
              <a:rPr kumimoji="0" lang="en-US" altLang="zh-CN" baseline="30000" dirty="0">
                <a:latin typeface="方正姚体" panose="02010601030101010101" pitchFamily="2" charset="-122"/>
                <a:ea typeface="方正姚体" panose="02010601030101010101" pitchFamily="2" charset="-122"/>
              </a:rPr>
              <a:t>+</a:t>
            </a:r>
            <a:r>
              <a:rPr kumimoji="0" lang="en-US" altLang="zh-CN" dirty="0">
                <a:latin typeface="方正姚体" panose="02010601030101010101" pitchFamily="2" charset="-122"/>
                <a:ea typeface="方正姚体" panose="02010601030101010101" pitchFamily="2" charset="-122"/>
              </a:rPr>
              <a:t>)→pH;</a:t>
            </a:r>
          </a:p>
          <a:p>
            <a:pPr eaLnBrk="1" hangingPunct="1">
              <a:spcBef>
                <a:spcPct val="35000"/>
              </a:spcBef>
              <a:buClrTx/>
              <a:buSzTx/>
              <a:buFontTx/>
              <a:buNone/>
            </a:pPr>
            <a:r>
              <a:rPr kumimoji="0" lang="zh-CN" altLang="en-US" dirty="0">
                <a:solidFill>
                  <a:srgbClr val="0000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碱性</a:t>
            </a:r>
            <a:r>
              <a:rPr kumimoji="0" lang="en-US" altLang="zh-CN" dirty="0">
                <a:solidFill>
                  <a:srgbClr val="0000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:</a:t>
            </a:r>
            <a:r>
              <a:rPr kumimoji="0" lang="zh-CN" altLang="en-US" dirty="0">
                <a:solidFill>
                  <a:srgbClr val="0000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先</a:t>
            </a:r>
            <a:r>
              <a:rPr kumimoji="0" lang="zh-CN" altLang="en-US" dirty="0">
                <a:latin typeface="方正姚体" panose="02010601030101010101" pitchFamily="2" charset="-122"/>
                <a:ea typeface="方正姚体" panose="02010601030101010101" pitchFamily="2" charset="-122"/>
              </a:rPr>
              <a:t>求</a:t>
            </a:r>
            <a:r>
              <a:rPr kumimoji="0" lang="en-US" altLang="zh-CN" i="1" dirty="0">
                <a:latin typeface="方正姚体" panose="02010601030101010101" pitchFamily="2" charset="-122"/>
                <a:ea typeface="方正姚体" panose="02010601030101010101" pitchFamily="2" charset="-122"/>
              </a:rPr>
              <a:t>c</a:t>
            </a:r>
            <a:r>
              <a:rPr kumimoji="0" lang="en-US" altLang="zh-CN" dirty="0">
                <a:latin typeface="方正姚体" panose="02010601030101010101" pitchFamily="2" charset="-122"/>
                <a:ea typeface="方正姚体" panose="02010601030101010101" pitchFamily="2" charset="-122"/>
              </a:rPr>
              <a:t>(OH</a:t>
            </a:r>
            <a:r>
              <a:rPr kumimoji="0" lang="en-US" altLang="zh-CN" dirty="0">
                <a:latin typeface="Times New Roman" panose="02020603050405020304" pitchFamily="18" charset="0"/>
                <a:ea typeface="方正姚体" panose="02010601030101010101" pitchFamily="2" charset="-122"/>
              </a:rPr>
              <a:t>¯</a:t>
            </a:r>
            <a:r>
              <a:rPr kumimoji="0" lang="en-US" altLang="zh-CN" dirty="0">
                <a:latin typeface="方正姚体" panose="02010601030101010101" pitchFamily="2" charset="-122"/>
                <a:ea typeface="方正姚体" panose="02010601030101010101" pitchFamily="2" charset="-122"/>
              </a:rPr>
              <a:t>)→</a:t>
            </a:r>
            <a:r>
              <a:rPr kumimoji="0" lang="en-US" altLang="zh-CN" i="1" dirty="0">
                <a:latin typeface="方正姚体" panose="02010601030101010101" pitchFamily="2" charset="-122"/>
                <a:ea typeface="方正姚体" panose="02010601030101010101" pitchFamily="2" charset="-122"/>
              </a:rPr>
              <a:t>c</a:t>
            </a:r>
            <a:r>
              <a:rPr kumimoji="0" lang="en-US" altLang="zh-CN" dirty="0">
                <a:latin typeface="方正姚体" panose="02010601030101010101" pitchFamily="2" charset="-122"/>
                <a:ea typeface="方正姚体" panose="02010601030101010101" pitchFamily="2" charset="-122"/>
              </a:rPr>
              <a:t>(H</a:t>
            </a:r>
            <a:r>
              <a:rPr kumimoji="0" lang="en-US" altLang="zh-CN" baseline="30000" dirty="0">
                <a:latin typeface="方正姚体" panose="02010601030101010101" pitchFamily="2" charset="-122"/>
                <a:ea typeface="方正姚体" panose="02010601030101010101" pitchFamily="2" charset="-122"/>
              </a:rPr>
              <a:t>+</a:t>
            </a:r>
            <a:r>
              <a:rPr kumimoji="0" lang="en-US" altLang="zh-CN" dirty="0">
                <a:latin typeface="方正姚体" panose="02010601030101010101" pitchFamily="2" charset="-122"/>
                <a:ea typeface="方正姚体" panose="02010601030101010101" pitchFamily="2" charset="-122"/>
              </a:rPr>
              <a:t>)→pH</a:t>
            </a:r>
          </a:p>
        </p:txBody>
      </p:sp>
      <p:sp>
        <p:nvSpPr>
          <p:cNvPr id="201735" name="Rectangle 7"/>
          <p:cNvSpPr>
            <a:spLocks noChangeArrowheads="1"/>
          </p:cNvSpPr>
          <p:nvPr/>
        </p:nvSpPr>
        <p:spPr bwMode="auto">
          <a:xfrm>
            <a:off x="751267" y="1818557"/>
            <a:ext cx="9144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常温下</a:t>
            </a:r>
            <a:r>
              <a:rPr lang="zh-CN" altLang="en-US" dirty="0">
                <a:solidFill>
                  <a:srgbClr val="0000CC"/>
                </a:solidFill>
                <a:latin typeface="Times New Roman" panose="02020603050405020304" pitchFamily="18" charset="0"/>
              </a:rPr>
              <a:t>：</a:t>
            </a:r>
            <a:r>
              <a:rPr lang="en-US" altLang="zh-CN" i="1" dirty="0">
                <a:solidFill>
                  <a:srgbClr val="0000CC"/>
                </a:solidFill>
                <a:latin typeface="Times New Roman" panose="02020603050405020304" pitchFamily="18" charset="0"/>
              </a:rPr>
              <a:t>c</a:t>
            </a:r>
            <a:r>
              <a:rPr lang="en-US" altLang="zh-CN" dirty="0">
                <a:solidFill>
                  <a:srgbClr val="0000CC"/>
                </a:solidFill>
                <a:latin typeface="Times New Roman" panose="02020603050405020304" pitchFamily="18" charset="0"/>
              </a:rPr>
              <a:t>(H</a:t>
            </a:r>
            <a:r>
              <a:rPr lang="en-US" altLang="zh-CN" baseline="30000" dirty="0">
                <a:solidFill>
                  <a:srgbClr val="0000CC"/>
                </a:solidFill>
                <a:latin typeface="Times New Roman" panose="02020603050405020304" pitchFamily="18" charset="0"/>
              </a:rPr>
              <a:t>+</a:t>
            </a:r>
            <a:r>
              <a:rPr lang="en-US" altLang="zh-CN" dirty="0">
                <a:solidFill>
                  <a:srgbClr val="0000CC"/>
                </a:solidFill>
                <a:latin typeface="Times New Roman" panose="02020603050405020304" pitchFamily="18" charset="0"/>
              </a:rPr>
              <a:t>) </a:t>
            </a:r>
            <a:r>
              <a:rPr lang="en-US" altLang="zh-CN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· </a:t>
            </a:r>
            <a:r>
              <a:rPr lang="en-US" altLang="zh-CN" i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dirty="0">
                <a:solidFill>
                  <a:srgbClr val="0000CC"/>
                </a:solidFill>
                <a:latin typeface="Times New Roman" panose="02020603050405020304" pitchFamily="18" charset="0"/>
              </a:rPr>
              <a:t>(</a:t>
            </a:r>
            <a:r>
              <a:rPr lang="en-US" altLang="zh-CN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OH</a:t>
            </a:r>
            <a:r>
              <a:rPr lang="en-US" altLang="zh-CN" baseline="300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altLang="zh-CN" dirty="0">
                <a:solidFill>
                  <a:srgbClr val="0000CC"/>
                </a:solidFill>
                <a:latin typeface="Times New Roman" panose="02020603050405020304" pitchFamily="18" charset="0"/>
              </a:rPr>
              <a:t>) =1</a:t>
            </a:r>
            <a:r>
              <a:rPr lang="en-US" altLang="zh-CN" dirty="0">
                <a:solidFill>
                  <a:srgbClr val="0000CC"/>
                </a:solidFill>
                <a:latin typeface="宋体" panose="02010600030101010101" pitchFamily="2" charset="-122"/>
              </a:rPr>
              <a:t>×</a:t>
            </a:r>
            <a:r>
              <a:rPr lang="en-US" altLang="zh-CN" dirty="0">
                <a:solidFill>
                  <a:srgbClr val="0000CC"/>
                </a:solidFill>
                <a:latin typeface="Times New Roman" panose="02020603050405020304" pitchFamily="18" charset="0"/>
              </a:rPr>
              <a:t> 10</a:t>
            </a:r>
            <a:r>
              <a:rPr lang="en-US" altLang="zh-CN" baseline="30000" dirty="0">
                <a:solidFill>
                  <a:srgbClr val="0000CC"/>
                </a:solidFill>
                <a:latin typeface="Times New Roman" panose="02020603050405020304" pitchFamily="18" charset="0"/>
              </a:rPr>
              <a:t>-14  </a:t>
            </a:r>
            <a:r>
              <a:rPr lang="en-US" altLang="zh-CN" dirty="0">
                <a:solidFill>
                  <a:srgbClr val="0000CC"/>
                </a:solidFill>
                <a:latin typeface="Times New Roman" panose="02020603050405020304" pitchFamily="18" charset="0"/>
              </a:rPr>
              <a:t>;  </a:t>
            </a:r>
            <a:r>
              <a:rPr kumimoji="0" lang="en-US" altLang="zh-CN" dirty="0">
                <a:solidFill>
                  <a:srgbClr val="0000CC"/>
                </a:solidFill>
                <a:latin typeface="Times New Roman" panose="02020603050405020304" pitchFamily="18" charset="0"/>
                <a:ea typeface="方正姚体" panose="02010601030101010101" pitchFamily="2" charset="-122"/>
              </a:rPr>
              <a:t>pH</a:t>
            </a:r>
            <a:r>
              <a:rPr kumimoji="0" lang="zh-CN" altLang="en-US" dirty="0">
                <a:solidFill>
                  <a:srgbClr val="0000CC"/>
                </a:solidFill>
                <a:latin typeface="Times New Roman" panose="02020603050405020304" pitchFamily="18" charset="0"/>
                <a:ea typeface="方正姚体" panose="02010601030101010101" pitchFamily="2" charset="-122"/>
              </a:rPr>
              <a:t>＋</a:t>
            </a:r>
            <a:r>
              <a:rPr kumimoji="0" lang="en-US" altLang="zh-CN" dirty="0">
                <a:solidFill>
                  <a:srgbClr val="0000CC"/>
                </a:solidFill>
                <a:latin typeface="Times New Roman" panose="02020603050405020304" pitchFamily="18" charset="0"/>
                <a:ea typeface="方正姚体" panose="02010601030101010101" pitchFamily="2" charset="-122"/>
              </a:rPr>
              <a:t>pOH</a:t>
            </a:r>
            <a:r>
              <a:rPr kumimoji="0" lang="zh-CN" altLang="en-US" dirty="0">
                <a:solidFill>
                  <a:srgbClr val="0000CC"/>
                </a:solidFill>
                <a:latin typeface="Times New Roman" panose="02020603050405020304" pitchFamily="18" charset="0"/>
                <a:ea typeface="方正姚体" panose="02010601030101010101" pitchFamily="2" charset="-122"/>
              </a:rPr>
              <a:t>＝</a:t>
            </a:r>
            <a:r>
              <a:rPr kumimoji="0" lang="en-US" altLang="zh-CN" dirty="0">
                <a:solidFill>
                  <a:srgbClr val="0000CC"/>
                </a:solidFill>
                <a:latin typeface="Times New Roman" panose="02020603050405020304" pitchFamily="18" charset="0"/>
                <a:ea typeface="方正姚体" panose="02010601030101010101" pitchFamily="2" charset="-122"/>
              </a:rPr>
              <a:t>14</a:t>
            </a:r>
          </a:p>
        </p:txBody>
      </p:sp>
      <p:sp>
        <p:nvSpPr>
          <p:cNvPr id="201736" name="Rectangle 8"/>
          <p:cNvSpPr>
            <a:spLocks noChangeArrowheads="1"/>
          </p:cNvSpPr>
          <p:nvPr/>
        </p:nvSpPr>
        <p:spPr bwMode="auto">
          <a:xfrm>
            <a:off x="1" y="2318710"/>
            <a:ext cx="5486400" cy="503275"/>
          </a:xfrm>
          <a:prstGeom prst="rect">
            <a:avLst/>
          </a:prstGeom>
          <a:solidFill>
            <a:srgbClr val="FFFFFF">
              <a:alpha val="78000"/>
            </a:srgbClr>
          </a:solidFill>
          <a:ln w="38100" cmpd="dbl" algn="ctr">
            <a:solidFill>
              <a:schemeClr val="accent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square" lIns="71689" tIns="35844" rIns="71689" bIns="35844">
            <a:spAutoFit/>
          </a:bodyPr>
          <a:lstStyle>
            <a:lvl1pPr defTabSz="717550">
              <a:spcBef>
                <a:spcPct val="0"/>
              </a:spcBef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358775" defTabSz="717550">
              <a:spcBef>
                <a:spcPct val="0"/>
              </a:spcBef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717550" defTabSz="717550">
              <a:spcBef>
                <a:spcPct val="0"/>
              </a:spcBef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074738" defTabSz="717550">
              <a:spcBef>
                <a:spcPct val="0"/>
              </a:spcBef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433513" defTabSz="717550">
              <a:spcBef>
                <a:spcPct val="0"/>
              </a:spcBef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1890713" defTabSz="71755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347913" defTabSz="71755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805113" defTabSz="71755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262313" defTabSz="71755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zh-CN" sz="2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方正姚体" panose="02010601030101010101" pitchFamily="2" charset="-122"/>
              </a:rPr>
              <a:t>2.1.1</a:t>
            </a:r>
            <a:r>
              <a:rPr lang="zh-CN" altLang="en-US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求</a:t>
            </a:r>
            <a:r>
              <a:rPr lang="zh-CN" alt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强酸、强碱溶液的</a:t>
            </a:r>
            <a:r>
              <a:rPr lang="en-US" altLang="zh-CN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pH</a:t>
            </a:r>
            <a:r>
              <a:rPr lang="zh-CN" alt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pOH</a:t>
            </a:r>
            <a:r>
              <a:rPr lang="zh-CN" alt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1737" name="Rectangle 9"/>
              <p:cNvSpPr>
                <a:spLocks noChangeArrowheads="1"/>
              </p:cNvSpPr>
              <p:nvPr/>
            </p:nvSpPr>
            <p:spPr bwMode="auto">
              <a:xfrm>
                <a:off x="0" y="2883541"/>
                <a:ext cx="8744755" cy="1175511"/>
              </a:xfrm>
              <a:prstGeom prst="rect">
                <a:avLst/>
              </a:prstGeom>
              <a:solidFill>
                <a:srgbClr val="FFFFFF">
                  <a:alpha val="78000"/>
                </a:srgbClr>
              </a:solidFill>
              <a:ln w="38100" cmpd="dbl" algn="ctr">
                <a:solidFill>
                  <a:schemeClr val="accent1"/>
                </a:solidFill>
                <a:miter lim="800000"/>
                <a:headEnd/>
                <a:tailEnd/>
              </a:ln>
              <a:effectLst>
                <a:outerShdw dist="35921" dir="2700000" algn="ctr" rotWithShape="0">
                  <a:schemeClr val="bg2"/>
                </a:outerShdw>
              </a:effectLst>
            </p:spPr>
            <p:txBody>
              <a:bodyPr wrap="square" lIns="71689" tIns="35844" rIns="71689" bIns="35844">
                <a:spAutoFit/>
              </a:bodyPr>
              <a:lstStyle>
                <a:lvl1pPr defTabSz="717550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358775" defTabSz="717550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717550" defTabSz="717550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074738" defTabSz="717550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1433513" defTabSz="717550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1890713" defTabSz="717550" fontAlgn="base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347913" defTabSz="717550" fontAlgn="base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2805113" defTabSz="717550" fontAlgn="base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262313" defTabSz="717550" fontAlgn="base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defRPr/>
                </a:pPr>
                <a:r>
                  <a:rPr lang="zh-CN" altLang="en-US" sz="2800" dirty="0" smtClean="0">
                    <a:solidFill>
                      <a:srgbClr val="000000"/>
                    </a:solidFill>
                    <a:effectLst/>
                    <a:latin typeface="+mn-ea"/>
                    <a:ea typeface="+mn-ea"/>
                  </a:rPr>
                  <a:t>例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+mn-ea"/>
                    <a:ea typeface="+mn-ea"/>
                  </a:rPr>
                  <a:t>1</a:t>
                </a:r>
                <a:r>
                  <a:rPr lang="zh-CN" altLang="en-US" sz="2800" dirty="0">
                    <a:solidFill>
                      <a:srgbClr val="000000"/>
                    </a:solidFill>
                    <a:effectLst/>
                    <a:latin typeface="+mn-ea"/>
                    <a:ea typeface="+mn-ea"/>
                  </a:rPr>
                  <a:t>：</a:t>
                </a:r>
                <a:r>
                  <a:rPr lang="zh-CN" altLang="en-US" sz="2800" dirty="0" smtClean="0">
                    <a:solidFill>
                      <a:srgbClr val="000000"/>
                    </a:solidFill>
                    <a:effectLst/>
                    <a:latin typeface="+mn-ea"/>
                    <a:ea typeface="+mn-ea"/>
                  </a:rPr>
                  <a:t>求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latin typeface="+mn-ea"/>
                    <a:ea typeface="+mn-ea"/>
                  </a:rPr>
                  <a:t>0.1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+mn-ea"/>
                    <a:ea typeface="+mn-ea"/>
                  </a:rPr>
                  <a:t>mol/L </a:t>
                </a:r>
                <a:r>
                  <a:rPr lang="en-US" altLang="zh-CN" sz="2800" dirty="0" err="1">
                    <a:solidFill>
                      <a:srgbClr val="000000"/>
                    </a:solidFill>
                    <a:effectLst/>
                    <a:latin typeface="+mn-ea"/>
                    <a:ea typeface="+mn-ea"/>
                  </a:rPr>
                  <a:t>HCl</a:t>
                </a:r>
                <a:r>
                  <a:rPr lang="zh-CN" altLang="en-US" sz="2800" dirty="0">
                    <a:solidFill>
                      <a:srgbClr val="000000"/>
                    </a:solidFill>
                    <a:effectLst/>
                    <a:latin typeface="+mn-ea"/>
                    <a:ea typeface="+mn-ea"/>
                  </a:rPr>
                  <a:t>、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+mn-ea"/>
                    <a:ea typeface="+mn-ea"/>
                  </a:rPr>
                  <a:t>0.1mol/L </a:t>
                </a:r>
                <a:r>
                  <a:rPr lang="en-US" altLang="zh-CN" sz="2800" dirty="0" err="1">
                    <a:solidFill>
                      <a:srgbClr val="000000"/>
                    </a:solidFill>
                    <a:effectLst/>
                    <a:latin typeface="+mn-ea"/>
                    <a:ea typeface="+mn-ea"/>
                  </a:rPr>
                  <a:t>NaOH</a:t>
                </a:r>
                <a:r>
                  <a:rPr lang="zh-CN" altLang="en-US" sz="2800" dirty="0">
                    <a:solidFill>
                      <a:srgbClr val="000000"/>
                    </a:solidFill>
                    <a:effectLst/>
                    <a:latin typeface="+mn-ea"/>
                    <a:ea typeface="+mn-ea"/>
                  </a:rPr>
                  <a:t>溶液</a:t>
                </a:r>
                <a:r>
                  <a:rPr lang="zh-CN" altLang="en-US" sz="2800" dirty="0" smtClean="0">
                    <a:solidFill>
                      <a:srgbClr val="000000"/>
                    </a:solidFill>
                    <a:effectLst/>
                    <a:latin typeface="+mn-ea"/>
                    <a:ea typeface="+mn-ea"/>
                  </a:rPr>
                  <a:t>的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+mn-ea"/>
                    <a:ea typeface="+mn-ea"/>
                  </a:rPr>
                  <a:t>pH</a:t>
                </a:r>
                <a:r>
                  <a:rPr lang="zh-CN" altLang="en-US" sz="2800" dirty="0">
                    <a:solidFill>
                      <a:srgbClr val="000000"/>
                    </a:solidFill>
                    <a:effectLst/>
                    <a:latin typeface="+mn-ea"/>
                    <a:ea typeface="+mn-ea"/>
                  </a:rPr>
                  <a:t>、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+mn-ea"/>
                    <a:ea typeface="+mn-ea"/>
                  </a:rPr>
                  <a:t>pOH</a:t>
                </a:r>
                <a:r>
                  <a:rPr lang="zh-CN" altLang="en-US" sz="2800" dirty="0" smtClean="0">
                    <a:solidFill>
                      <a:srgbClr val="000000"/>
                    </a:solidFill>
                    <a:effectLst/>
                    <a:latin typeface="+mn-ea"/>
                    <a:ea typeface="+mn-ea"/>
                  </a:rPr>
                  <a:t>。</a:t>
                </a:r>
                <a:endParaRPr lang="en-US" altLang="zh-CN" sz="2800" dirty="0" smtClean="0">
                  <a:solidFill>
                    <a:srgbClr val="000000"/>
                  </a:solidFill>
                  <a:effectLst/>
                  <a:latin typeface="+mn-ea"/>
                  <a:ea typeface="+mn-ea"/>
                </a:endParaRPr>
              </a:p>
              <a:p>
                <a:pPr eaLnBrk="1" hangingPunct="1">
                  <a:spcBef>
                    <a:spcPct val="50000"/>
                  </a:spcBef>
                  <a:defRPr/>
                </a:pPr>
                <a:r>
                  <a:rPr lang="zh-CN" altLang="en-US" sz="2800" dirty="0" smtClean="0">
                    <a:solidFill>
                      <a:srgbClr val="000000"/>
                    </a:solidFill>
                    <a:effectLst/>
                    <a:latin typeface="+mn-ea"/>
                    <a:ea typeface="+mn-ea"/>
                  </a:rPr>
                  <a:t>由水电离出的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800" i="1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b="0" i="0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</a:rPr>
                          <m:t>H</m:t>
                        </m:r>
                      </m:e>
                      <m:sup>
                        <m:r>
                          <a:rPr lang="en-US" altLang="zh-CN" sz="2800" b="0" i="0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</a:rPr>
                          <m:t>+</m:t>
                        </m:r>
                      </m:sup>
                    </m:sSup>
                    <m:r>
                      <a:rPr lang="zh-CN" altLang="en-US" sz="2800" i="0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+mn-ea"/>
                      </a:rPr>
                      <m:t>及</m:t>
                    </m:r>
                    <m:sSup>
                      <m:sSupPr>
                        <m:ctrlPr>
                          <a:rPr lang="en-US" altLang="zh-CN" sz="2800" i="1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b="0" i="0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</a:rPr>
                          <m:t>OH</m:t>
                        </m:r>
                      </m:e>
                      <m:sup>
                        <m:r>
                          <a:rPr lang="en-US" altLang="zh-CN" sz="2800" i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</a:rPr>
                          <m:t>−</m:t>
                        </m:r>
                      </m:sup>
                    </m:sSup>
                    <m:r>
                      <a:rPr lang="zh-CN" altLang="en-US" sz="2800" i="0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+mn-ea"/>
                      </a:rPr>
                      <m:t>的</m:t>
                    </m:r>
                  </m:oMath>
                </a14:m>
                <a:r>
                  <a:rPr lang="zh-CN" altLang="en-US" sz="2800" dirty="0" smtClean="0">
                    <a:solidFill>
                      <a:srgbClr val="000000"/>
                    </a:solidFill>
                    <a:effectLst/>
                    <a:latin typeface="+mn-ea"/>
                    <a:ea typeface="+mn-ea"/>
                  </a:rPr>
                  <a:t>浓度？</a:t>
                </a:r>
                <a:endParaRPr lang="zh-CN" altLang="en-US" sz="2800" dirty="0">
                  <a:solidFill>
                    <a:srgbClr val="000000"/>
                  </a:solidFill>
                  <a:effectLst/>
                  <a:latin typeface="+mn-ea"/>
                  <a:ea typeface="+mn-ea"/>
                </a:endParaRPr>
              </a:p>
            </p:txBody>
          </p:sp>
        </mc:Choice>
        <mc:Fallback xmlns="">
          <p:sp>
            <p:nvSpPr>
              <p:cNvPr id="201737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0" y="2883541"/>
                <a:ext cx="8744755" cy="1175511"/>
              </a:xfrm>
              <a:prstGeom prst="rect">
                <a:avLst/>
              </a:prstGeom>
              <a:blipFill rotWithShape="0">
                <a:blip r:embed="rId2"/>
                <a:stretch>
                  <a:fillRect l="-267" t="-1762"/>
                </a:stretch>
              </a:blipFill>
              <a:ln w="38100" cmpd="dbl" algn="ctr">
                <a:solidFill>
                  <a:schemeClr val="accent1"/>
                </a:solidFill>
                <a:miter lim="800000"/>
                <a:headEnd/>
                <a:tailEnd/>
              </a:ln>
              <a:effectLst>
                <a:outerShdw dist="35921" dir="2700000" algn="ctr" rotWithShape="0">
                  <a:schemeClr val="bg2"/>
                </a:outerShdw>
              </a:effec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ectangle 41"/>
          <p:cNvSpPr>
            <a:spLocks noChangeArrowheads="1"/>
          </p:cNvSpPr>
          <p:nvPr/>
        </p:nvSpPr>
        <p:spPr bwMode="auto">
          <a:xfrm>
            <a:off x="-15941" y="0"/>
            <a:ext cx="2862172" cy="531148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 dirty="0" smtClean="0">
                <a:latin typeface="+mn-ea"/>
                <a:ea typeface="+mn-ea"/>
              </a:rPr>
              <a:t>2</a:t>
            </a:r>
            <a:r>
              <a:rPr lang="zh-CN" altLang="en-US" sz="2400" dirty="0" smtClean="0">
                <a:latin typeface="+mn-ea"/>
                <a:ea typeface="+mn-ea"/>
              </a:rPr>
              <a:t>溶液</a:t>
            </a:r>
            <a:r>
              <a:rPr lang="en-US" altLang="zh-CN" sz="2400" dirty="0" smtClean="0">
                <a:latin typeface="+mn-ea"/>
                <a:ea typeface="+mn-ea"/>
              </a:rPr>
              <a:t>pH</a:t>
            </a:r>
            <a:r>
              <a:rPr lang="zh-CN" altLang="en-US" sz="2400" dirty="0" smtClean="0">
                <a:latin typeface="+mn-ea"/>
                <a:ea typeface="+mn-ea"/>
              </a:rPr>
              <a:t>的计算方法</a:t>
            </a:r>
            <a:endParaRPr lang="zh-CN" altLang="en-US" sz="2400" dirty="0">
              <a:latin typeface="+mn-ea"/>
              <a:ea typeface="+mn-ea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表格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262362276"/>
                  </p:ext>
                </p:extLst>
              </p:nvPr>
            </p:nvGraphicFramePr>
            <p:xfrm>
              <a:off x="42929" y="4059050"/>
              <a:ext cx="11973060" cy="26766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3991020"/>
                    <a:gridCol w="3991020"/>
                    <a:gridCol w="3991020"/>
                  </a:tblGrid>
                  <a:tr h="535320"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>
                              <a:solidFill>
                                <a:srgbClr val="000000"/>
                              </a:solidFill>
                              <a:latin typeface="+mn-ea"/>
                              <a:ea typeface="+mn-ea"/>
                            </a:rPr>
                            <a:t>0.1</a:t>
                          </a:r>
                          <a:r>
                            <a:rPr lang="en-US" altLang="zh-CN" sz="2400" dirty="0" smtClean="0">
                              <a:solidFill>
                                <a:srgbClr val="000000"/>
                              </a:solidFill>
                              <a:effectLst/>
                              <a:latin typeface="+mn-ea"/>
                              <a:ea typeface="+mn-ea"/>
                            </a:rPr>
                            <a:t>mol/L </a:t>
                          </a:r>
                          <a:r>
                            <a:rPr lang="en-US" altLang="zh-CN" sz="2400" dirty="0" err="1" smtClean="0">
                              <a:solidFill>
                                <a:srgbClr val="000000"/>
                              </a:solidFill>
                              <a:effectLst/>
                              <a:latin typeface="+mn-ea"/>
                              <a:ea typeface="+mn-ea"/>
                            </a:rPr>
                            <a:t>HCl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>
                              <a:solidFill>
                                <a:srgbClr val="000000"/>
                              </a:solidFill>
                              <a:effectLst/>
                              <a:latin typeface="+mn-ea"/>
                              <a:ea typeface="+mn-ea"/>
                            </a:rPr>
                            <a:t>0.1mol/L </a:t>
                          </a:r>
                          <a:r>
                            <a:rPr lang="en-US" altLang="zh-CN" sz="2400" dirty="0" err="1" smtClean="0">
                              <a:solidFill>
                                <a:srgbClr val="000000"/>
                              </a:solidFill>
                              <a:effectLst/>
                              <a:latin typeface="+mn-ea"/>
                              <a:ea typeface="+mn-ea"/>
                            </a:rPr>
                            <a:t>NaOH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53532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>
                              <a:solidFill>
                                <a:srgbClr val="000000"/>
                              </a:solidFill>
                              <a:effectLst/>
                              <a:latin typeface="+mn-ea"/>
                              <a:ea typeface="+mn-ea"/>
                            </a:rPr>
                            <a:t>pH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  <a:tr h="53532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>
                              <a:solidFill>
                                <a:srgbClr val="000000"/>
                              </a:solidFill>
                              <a:effectLst/>
                              <a:latin typeface="+mn-ea"/>
                              <a:ea typeface="+mn-ea"/>
                            </a:rPr>
                            <a:t>pOH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</a:tr>
                  <a:tr h="53532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>
                              <a:solidFill>
                                <a:srgbClr val="000000"/>
                              </a:solidFill>
                              <a:effectLst/>
                              <a:latin typeface="+mn-ea"/>
                              <a:ea typeface="+mn-ea"/>
                            </a:rPr>
                            <a:t>水电离出的</a:t>
                          </a:r>
                          <a:r>
                            <a:rPr lang="en-US" altLang="zh-CN" sz="2400" i="1" dirty="0" smtClean="0">
                              <a:solidFill>
                                <a:srgbClr val="000000"/>
                              </a:solidFill>
                              <a:effectLst/>
                              <a:latin typeface="+mn-ea"/>
                              <a:ea typeface="+mn-ea"/>
                            </a:rPr>
                            <a:t>c</a:t>
                          </a:r>
                          <a:r>
                            <a:rPr lang="en-US" altLang="zh-CN" sz="2400" dirty="0" smtClean="0">
                              <a:solidFill>
                                <a:srgbClr val="000000"/>
                              </a:solidFill>
                              <a:effectLst/>
                              <a:latin typeface="+mn-ea"/>
                              <a:ea typeface="+mn-ea"/>
                            </a:rPr>
                            <a:t>(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altLang="zh-CN" sz="2400" i="1" smtClean="0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</a:rPr>
                                    <m:t>H</m:t>
                                  </m:r>
                                </m:e>
                                <m:sup>
                                  <m:r>
                                    <a:rPr lang="en-US" altLang="zh-CN" sz="2400" b="0" i="0" smtClean="0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</a:rPr>
                                    <m:t>+</m:t>
                                  </m:r>
                                </m:sup>
                              </m:sSup>
                            </m:oMath>
                          </a14:m>
                          <a:r>
                            <a:rPr lang="en-US" altLang="zh-CN" sz="2400" dirty="0" smtClean="0"/>
                            <a:t>)/</a:t>
                          </a:r>
                          <a:r>
                            <a:rPr lang="en-US" altLang="zh-CN" sz="2400" dirty="0" err="1" smtClean="0"/>
                            <a:t>mol</a:t>
                          </a:r>
                          <a14:m>
                            <m:oMath xmlns:m="http://schemas.openxmlformats.org/officeDocument/2006/math">
                              <m:r>
                                <a:rPr lang="en-US" altLang="zh-CN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∙</m:t>
                              </m:r>
                              <m:sSup>
                                <m:sSup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L</m:t>
                                  </m:r>
                                </m:e>
                                <m:sup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−1</m:t>
                                  </m:r>
                                </m:sup>
                              </m:sSup>
                            </m:oMath>
                          </a14:m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  <a:tr h="53532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>
                              <a:solidFill>
                                <a:srgbClr val="000000"/>
                              </a:solidFill>
                              <a:effectLst/>
                              <a:latin typeface="+mn-ea"/>
                              <a:ea typeface="+mn-ea"/>
                            </a:rPr>
                            <a:t>水电离出的</a:t>
                          </a:r>
                          <a14:m>
                            <m:oMath xmlns:m="http://schemas.openxmlformats.org/officeDocument/2006/math">
                              <m:r>
                                <a:rPr lang="en-US" altLang="zh-CN" sz="2400" i="1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</a:rPr>
                                <m:t>𝑐</m:t>
                              </m:r>
                              <m:r>
                                <a:rPr lang="en-US" altLang="zh-CN" sz="2400" b="0" i="1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</a:rPr>
                                <m:t>(</m:t>
                              </m:r>
                              <m:sSup>
                                <m:sSupPr>
                                  <m:ctrlPr>
                                    <a:rPr lang="en-US" altLang="zh-CN" sz="2400" i="1" smtClean="0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</a:rPr>
                                    <m:t>OH</m:t>
                                  </m:r>
                                </m:e>
                                <m:sup>
                                  <m:r>
                                    <a:rPr lang="en-US" altLang="zh-CN" sz="2400" i="0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</a:rPr>
                                    <m:t>−</m:t>
                                  </m:r>
                                </m:sup>
                              </m:sSup>
                              <m:r>
                                <a:rPr lang="en-US" altLang="zh-CN" sz="2400" i="1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</a:rPr>
                                <m:t>)</m:t>
                              </m:r>
                            </m:oMath>
                          </a14:m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表格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262362276"/>
                  </p:ext>
                </p:extLst>
              </p:nvPr>
            </p:nvGraphicFramePr>
            <p:xfrm>
              <a:off x="42929" y="4059050"/>
              <a:ext cx="11973060" cy="26766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3991020"/>
                    <a:gridCol w="3991020"/>
                    <a:gridCol w="3991020"/>
                  </a:tblGrid>
                  <a:tr h="535320"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>
                              <a:solidFill>
                                <a:srgbClr val="000000"/>
                              </a:solidFill>
                              <a:latin typeface="+mn-ea"/>
                              <a:ea typeface="+mn-ea"/>
                            </a:rPr>
                            <a:t>0.1</a:t>
                          </a:r>
                          <a:r>
                            <a:rPr lang="en-US" altLang="zh-CN" sz="2400" dirty="0" smtClean="0">
                              <a:solidFill>
                                <a:srgbClr val="000000"/>
                              </a:solidFill>
                              <a:effectLst/>
                              <a:latin typeface="+mn-ea"/>
                              <a:ea typeface="+mn-ea"/>
                            </a:rPr>
                            <a:t>mol/L </a:t>
                          </a:r>
                          <a:r>
                            <a:rPr lang="en-US" altLang="zh-CN" sz="2400" dirty="0" err="1" smtClean="0">
                              <a:solidFill>
                                <a:srgbClr val="000000"/>
                              </a:solidFill>
                              <a:effectLst/>
                              <a:latin typeface="+mn-ea"/>
                              <a:ea typeface="+mn-ea"/>
                            </a:rPr>
                            <a:t>HCl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>
                              <a:solidFill>
                                <a:srgbClr val="000000"/>
                              </a:solidFill>
                              <a:effectLst/>
                              <a:latin typeface="+mn-ea"/>
                              <a:ea typeface="+mn-ea"/>
                            </a:rPr>
                            <a:t>0.1mol/L </a:t>
                          </a:r>
                          <a:r>
                            <a:rPr lang="en-US" altLang="zh-CN" sz="2400" dirty="0" err="1" smtClean="0">
                              <a:solidFill>
                                <a:srgbClr val="000000"/>
                              </a:solidFill>
                              <a:effectLst/>
                              <a:latin typeface="+mn-ea"/>
                              <a:ea typeface="+mn-ea"/>
                            </a:rPr>
                            <a:t>NaOH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53532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>
                              <a:solidFill>
                                <a:srgbClr val="000000"/>
                              </a:solidFill>
                              <a:effectLst/>
                              <a:latin typeface="+mn-ea"/>
                              <a:ea typeface="+mn-ea"/>
                            </a:rPr>
                            <a:t>pH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  <a:tr h="53532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>
                              <a:solidFill>
                                <a:srgbClr val="000000"/>
                              </a:solidFill>
                              <a:effectLst/>
                              <a:latin typeface="+mn-ea"/>
                              <a:ea typeface="+mn-ea"/>
                            </a:rPr>
                            <a:t>pOH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</a:tr>
                  <a:tr h="53532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3"/>
                          <a:stretch>
                            <a:fillRect l="-153" t="-312500" r="-200305" b="-10681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  <a:tr h="53532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3"/>
                          <a:stretch>
                            <a:fillRect l="-153" t="-412500" r="-200305" b="-681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sp>
        <p:nvSpPr>
          <p:cNvPr id="3" name="矩形 2"/>
          <p:cNvSpPr/>
          <p:nvPr/>
        </p:nvSpPr>
        <p:spPr>
          <a:xfrm>
            <a:off x="5290780" y="4600493"/>
            <a:ext cx="36740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108037" y="5099389"/>
            <a:ext cx="55015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13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998040" y="4576169"/>
            <a:ext cx="55015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13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9180783" y="5131808"/>
            <a:ext cx="36740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矩形 15"/>
              <p:cNvSpPr/>
              <p:nvPr/>
            </p:nvSpPr>
            <p:spPr>
              <a:xfrm>
                <a:off x="4372377" y="5700279"/>
                <a:ext cx="1781321" cy="52322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en-US" altLang="zh-CN" sz="2800" b="0" cap="none" spc="0" dirty="0" smtClean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1.0</a:t>
                </a:r>
                <a14:m>
                  <m:oMath xmlns:m="http://schemas.openxmlformats.org/officeDocument/2006/math">
                    <m:r>
                      <a:rPr lang="en-US" altLang="zh-CN" sz="2800" b="0" i="1" cap="none" spc="0" smtClean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zh-CN" sz="2800" b="0" i="1" cap="none" spc="0" smtClean="0">
                            <a:ln w="0"/>
                            <a:solidFill>
                              <a:schemeClr val="tx1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>
                            <a:ln w="0"/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  <m:r>
                          <a:rPr lang="en-US" altLang="zh-CN" sz="2800" i="1" smtClean="0">
                            <a:ln w="0"/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e>
                      <m:sup>
                        <m:r>
                          <a:rPr lang="en-US" altLang="zh-CN" sz="2800" i="1">
                            <a:ln w="0"/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sz="2800" i="1" smtClean="0">
                            <a:ln w="0"/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  <m:r>
                          <a:rPr lang="en-US" altLang="zh-CN" sz="2800" i="1">
                            <a:ln w="0"/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zh-CN" altLang="en-US" sz="28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16" name="矩形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2377" y="5700279"/>
                <a:ext cx="1781321" cy="523220"/>
              </a:xfrm>
              <a:prstGeom prst="rect">
                <a:avLst/>
              </a:prstGeom>
              <a:blipFill rotWithShape="0">
                <a:blip r:embed="rId4"/>
                <a:stretch>
                  <a:fillRect l="-9589" t="-12791" b="-3837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矩形 16"/>
              <p:cNvSpPr/>
              <p:nvPr/>
            </p:nvSpPr>
            <p:spPr>
              <a:xfrm>
                <a:off x="4320098" y="6199175"/>
                <a:ext cx="1781321" cy="52322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en-US" altLang="zh-CN" sz="2800" b="0" cap="none" spc="0" dirty="0" smtClean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1.0</a:t>
                </a:r>
                <a14:m>
                  <m:oMath xmlns:m="http://schemas.openxmlformats.org/officeDocument/2006/math">
                    <m:r>
                      <a:rPr lang="en-US" altLang="zh-CN" sz="2800" b="0" i="1" cap="none" spc="0" smtClean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zh-CN" sz="2800" b="0" i="1" cap="none" spc="0" smtClean="0">
                            <a:ln w="0"/>
                            <a:solidFill>
                              <a:schemeClr val="tx1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>
                            <a:ln w="0"/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  <m:r>
                          <a:rPr lang="en-US" altLang="zh-CN" sz="2800" i="1" smtClean="0">
                            <a:ln w="0"/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e>
                      <m:sup>
                        <m:r>
                          <a:rPr lang="en-US" altLang="zh-CN" sz="2800" i="1">
                            <a:ln w="0"/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sz="2800" i="1" smtClean="0">
                            <a:ln w="0"/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  <m:r>
                          <a:rPr lang="en-US" altLang="zh-CN" sz="2800" i="1">
                            <a:ln w="0"/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zh-CN" altLang="en-US" sz="28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17" name="矩形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20098" y="6199175"/>
                <a:ext cx="1781321" cy="523220"/>
              </a:xfrm>
              <a:prstGeom prst="rect">
                <a:avLst/>
              </a:prstGeom>
              <a:blipFill rotWithShape="0">
                <a:blip r:embed="rId5"/>
                <a:stretch>
                  <a:fillRect l="-9932" t="-13953" b="-3720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矩形 17"/>
              <p:cNvSpPr/>
              <p:nvPr/>
            </p:nvSpPr>
            <p:spPr>
              <a:xfrm>
                <a:off x="8382454" y="5757779"/>
                <a:ext cx="1781321" cy="52322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en-US" altLang="zh-CN" sz="2800" b="0" cap="none" spc="0" dirty="0" smtClean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1.0</a:t>
                </a:r>
                <a14:m>
                  <m:oMath xmlns:m="http://schemas.openxmlformats.org/officeDocument/2006/math">
                    <m:r>
                      <a:rPr lang="en-US" altLang="zh-CN" sz="2800" b="0" i="1" cap="none" spc="0" smtClean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zh-CN" sz="2800" b="0" i="1" cap="none" spc="0" smtClean="0">
                            <a:ln w="0"/>
                            <a:solidFill>
                              <a:schemeClr val="tx1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>
                            <a:ln w="0"/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  <m:r>
                          <a:rPr lang="en-US" altLang="zh-CN" sz="2800" i="1" smtClean="0">
                            <a:ln w="0"/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e>
                      <m:sup>
                        <m:r>
                          <a:rPr lang="en-US" altLang="zh-CN" sz="2800" i="1">
                            <a:ln w="0"/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sz="2800" i="1" smtClean="0">
                            <a:ln w="0"/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  <m:r>
                          <a:rPr lang="en-US" altLang="zh-CN" sz="2800" i="1">
                            <a:ln w="0"/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zh-CN" altLang="en-US" sz="28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18" name="矩形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82454" y="5757779"/>
                <a:ext cx="1781321" cy="523220"/>
              </a:xfrm>
              <a:prstGeom prst="rect">
                <a:avLst/>
              </a:prstGeom>
              <a:blipFill rotWithShape="0">
                <a:blip r:embed="rId6"/>
                <a:stretch>
                  <a:fillRect l="-9589" t="-14118" b="-3882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矩形 18"/>
              <p:cNvSpPr/>
              <p:nvPr/>
            </p:nvSpPr>
            <p:spPr>
              <a:xfrm>
                <a:off x="8400279" y="6228640"/>
                <a:ext cx="1781321" cy="52322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en-US" altLang="zh-CN" sz="2800" b="0" cap="none" spc="0" dirty="0" smtClean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1.0</a:t>
                </a:r>
                <a14:m>
                  <m:oMath xmlns:m="http://schemas.openxmlformats.org/officeDocument/2006/math">
                    <m:r>
                      <a:rPr lang="en-US" altLang="zh-CN" sz="2800" b="0" i="1" cap="none" spc="0" smtClean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zh-CN" sz="2800" b="0" i="1" cap="none" spc="0" smtClean="0">
                            <a:ln w="0"/>
                            <a:solidFill>
                              <a:schemeClr val="tx1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>
                            <a:ln w="0"/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  <m:r>
                          <a:rPr lang="en-US" altLang="zh-CN" sz="2800" i="1" smtClean="0">
                            <a:ln w="0"/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e>
                      <m:sup>
                        <m:r>
                          <a:rPr lang="en-US" altLang="zh-CN" sz="2800" i="1">
                            <a:ln w="0"/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sz="2800" i="1" smtClean="0">
                            <a:ln w="0"/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  <m:r>
                          <a:rPr lang="en-US" altLang="zh-CN" sz="2800" i="1">
                            <a:ln w="0"/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zh-CN" altLang="en-US" sz="28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19" name="矩形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00279" y="6228640"/>
                <a:ext cx="1781321" cy="523220"/>
              </a:xfrm>
              <a:prstGeom prst="rect">
                <a:avLst/>
              </a:prstGeom>
              <a:blipFill rotWithShape="0">
                <a:blip r:embed="rId7"/>
                <a:stretch>
                  <a:fillRect l="-9589" t="-13953" b="-3720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81965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17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17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17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17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17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17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17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17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17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17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17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17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731" grpId="0"/>
      <p:bldP spid="201733" grpId="0" animBg="1"/>
      <p:bldP spid="201734" grpId="0" animBg="1"/>
      <p:bldP spid="201735" grpId="0"/>
      <p:bldP spid="201736" grpId="0" animBg="1"/>
      <p:bldP spid="201737" grpId="0" animBg="1"/>
      <p:bldP spid="3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/>
          <p:cNvSpPr>
            <a:spLocks noChangeArrowheads="1"/>
          </p:cNvSpPr>
          <p:nvPr/>
        </p:nvSpPr>
        <p:spPr bwMode="auto">
          <a:xfrm>
            <a:off x="-15941" y="536842"/>
            <a:ext cx="549072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 dirty="0" smtClean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2.2</a:t>
            </a:r>
            <a:r>
              <a:rPr lang="zh-CN" altLang="en-US" sz="2400" dirty="0" smtClean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酸</a:t>
            </a:r>
            <a:r>
              <a:rPr lang="zh-CN" altLang="en-US" sz="24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、碱溶液的稀释与无限稀释计算：</a:t>
            </a:r>
          </a:p>
        </p:txBody>
      </p:sp>
      <p:sp>
        <p:nvSpPr>
          <p:cNvPr id="8195" name="Rectangle 4"/>
          <p:cNvSpPr>
            <a:spLocks noChangeArrowheads="1"/>
          </p:cNvSpPr>
          <p:nvPr/>
        </p:nvSpPr>
        <p:spPr bwMode="auto">
          <a:xfrm>
            <a:off x="53897" y="1909049"/>
            <a:ext cx="6037809" cy="224676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[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例</a:t>
            </a:r>
            <a:r>
              <a:rPr lang="en-US" altLang="zh-CN" sz="2800" dirty="0" smtClean="0">
                <a:solidFill>
                  <a:srgbClr val="FF0000"/>
                </a:solidFill>
                <a:latin typeface="+mn-ea"/>
                <a:ea typeface="+mn-ea"/>
              </a:rPr>
              <a:t>2].</a:t>
            </a:r>
            <a:r>
              <a:rPr lang="en-US" altLang="zh-CN" sz="2800" dirty="0">
                <a:latin typeface="+mn-ea"/>
                <a:ea typeface="+mn-ea"/>
              </a:rPr>
              <a:t>pH=3</a:t>
            </a:r>
            <a:r>
              <a:rPr lang="zh-CN" altLang="en-US" sz="2800" dirty="0">
                <a:latin typeface="+mn-ea"/>
                <a:ea typeface="+mn-ea"/>
              </a:rPr>
              <a:t>的</a:t>
            </a:r>
            <a:r>
              <a:rPr lang="zh-CN" altLang="en-US" sz="2800" dirty="0" smtClean="0">
                <a:latin typeface="+mn-ea"/>
                <a:ea typeface="+mn-ea"/>
              </a:rPr>
              <a:t>盐酸</a:t>
            </a:r>
            <a:r>
              <a:rPr lang="en-US" altLang="zh-CN" sz="2800" dirty="0" err="1" smtClean="0">
                <a:latin typeface="+mn-ea"/>
                <a:ea typeface="+mn-ea"/>
              </a:rPr>
              <a:t>HCl</a:t>
            </a:r>
            <a:r>
              <a:rPr lang="zh-CN" altLang="en-US" sz="2800" dirty="0" smtClean="0">
                <a:latin typeface="+mn-ea"/>
                <a:ea typeface="+mn-ea"/>
              </a:rPr>
              <a:t>的体积</a:t>
            </a:r>
            <a:endParaRPr lang="en-US" altLang="zh-CN" sz="2800" dirty="0" smtClean="0">
              <a:latin typeface="+mn-ea"/>
              <a:ea typeface="+mn-ea"/>
            </a:endParaRP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 smtClean="0">
                <a:latin typeface="+mn-ea"/>
                <a:ea typeface="+mn-ea"/>
              </a:rPr>
              <a:t>①</a:t>
            </a:r>
            <a:r>
              <a:rPr lang="zh-CN" altLang="en-US" sz="2800" dirty="0">
                <a:latin typeface="+mn-ea"/>
                <a:ea typeface="+mn-ea"/>
              </a:rPr>
              <a:t>加水稀释到原来的</a:t>
            </a:r>
            <a:r>
              <a:rPr lang="en-US" altLang="zh-CN" sz="2800" dirty="0">
                <a:latin typeface="+mn-ea"/>
                <a:ea typeface="+mn-ea"/>
              </a:rPr>
              <a:t>10</a:t>
            </a:r>
            <a:r>
              <a:rPr lang="zh-CN" altLang="en-US" sz="2800" dirty="0">
                <a:latin typeface="+mn-ea"/>
                <a:ea typeface="+mn-ea"/>
              </a:rPr>
              <a:t>倍</a:t>
            </a:r>
            <a:r>
              <a:rPr lang="en-US" altLang="zh-CN" sz="2800" dirty="0">
                <a:latin typeface="+mn-ea"/>
                <a:ea typeface="+mn-ea"/>
              </a:rPr>
              <a:t>,pH</a:t>
            </a:r>
            <a:r>
              <a:rPr lang="en-US" altLang="zh-CN" sz="2800" dirty="0" smtClean="0">
                <a:latin typeface="+mn-ea"/>
                <a:ea typeface="+mn-ea"/>
              </a:rPr>
              <a:t>=___;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 smtClean="0">
                <a:latin typeface="+mn-ea"/>
                <a:ea typeface="+mn-ea"/>
              </a:rPr>
              <a:t>②</a:t>
            </a:r>
            <a:r>
              <a:rPr lang="zh-CN" altLang="en-US" sz="2800" dirty="0">
                <a:latin typeface="+mn-ea"/>
                <a:ea typeface="+mn-ea"/>
              </a:rPr>
              <a:t>加水到原来的</a:t>
            </a:r>
            <a:r>
              <a:rPr lang="en-US" altLang="zh-CN" sz="2800" dirty="0">
                <a:latin typeface="+mn-ea"/>
                <a:ea typeface="+mn-ea"/>
              </a:rPr>
              <a:t>10</a:t>
            </a:r>
            <a:r>
              <a:rPr lang="en-US" altLang="zh-CN" sz="2800" baseline="30000" dirty="0">
                <a:latin typeface="+mn-ea"/>
                <a:ea typeface="+mn-ea"/>
              </a:rPr>
              <a:t>3</a:t>
            </a:r>
            <a:r>
              <a:rPr lang="zh-CN" altLang="en-US" sz="2800" dirty="0">
                <a:latin typeface="+mn-ea"/>
                <a:ea typeface="+mn-ea"/>
              </a:rPr>
              <a:t>倍</a:t>
            </a:r>
            <a:r>
              <a:rPr lang="en-US" altLang="zh-CN" sz="2800" dirty="0">
                <a:latin typeface="+mn-ea"/>
                <a:ea typeface="+mn-ea"/>
              </a:rPr>
              <a:t>,pH</a:t>
            </a:r>
            <a:r>
              <a:rPr lang="en-US" altLang="zh-CN" sz="2800" dirty="0" smtClean="0">
                <a:latin typeface="+mn-ea"/>
                <a:ea typeface="+mn-ea"/>
              </a:rPr>
              <a:t>=___;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 smtClean="0">
                <a:latin typeface="+mn-ea"/>
                <a:ea typeface="+mn-ea"/>
              </a:rPr>
              <a:t>③</a:t>
            </a:r>
            <a:r>
              <a:rPr lang="zh-CN" altLang="en-US" sz="2800" dirty="0">
                <a:latin typeface="+mn-ea"/>
                <a:ea typeface="+mn-ea"/>
              </a:rPr>
              <a:t>加水到原来的</a:t>
            </a:r>
            <a:r>
              <a:rPr lang="en-US" altLang="zh-CN" sz="2800" dirty="0">
                <a:latin typeface="+mn-ea"/>
                <a:ea typeface="+mn-ea"/>
              </a:rPr>
              <a:t>10</a:t>
            </a:r>
            <a:r>
              <a:rPr lang="en-US" altLang="zh-CN" sz="2800" baseline="30000" dirty="0">
                <a:latin typeface="+mn-ea"/>
                <a:ea typeface="+mn-ea"/>
              </a:rPr>
              <a:t>4</a:t>
            </a:r>
            <a:r>
              <a:rPr lang="zh-CN" altLang="en-US" sz="2800" dirty="0">
                <a:latin typeface="+mn-ea"/>
                <a:ea typeface="+mn-ea"/>
              </a:rPr>
              <a:t>倍</a:t>
            </a:r>
            <a:r>
              <a:rPr lang="en-US" altLang="zh-CN" sz="2800" dirty="0">
                <a:latin typeface="+mn-ea"/>
                <a:ea typeface="+mn-ea"/>
              </a:rPr>
              <a:t>pH</a:t>
            </a:r>
            <a:r>
              <a:rPr lang="en-US" altLang="zh-CN" sz="2800" dirty="0" smtClean="0">
                <a:latin typeface="+mn-ea"/>
                <a:ea typeface="+mn-ea"/>
              </a:rPr>
              <a:t>=___;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 smtClean="0">
                <a:latin typeface="+mn-ea"/>
                <a:ea typeface="+mn-ea"/>
              </a:rPr>
              <a:t>④</a:t>
            </a:r>
            <a:r>
              <a:rPr lang="zh-CN" altLang="en-US" sz="2800" dirty="0">
                <a:latin typeface="+mn-ea"/>
                <a:ea typeface="+mn-ea"/>
              </a:rPr>
              <a:t>加水到原来的</a:t>
            </a:r>
            <a:r>
              <a:rPr lang="en-US" altLang="zh-CN" sz="2800" dirty="0">
                <a:latin typeface="+mn-ea"/>
                <a:ea typeface="+mn-ea"/>
              </a:rPr>
              <a:t>10</a:t>
            </a:r>
            <a:r>
              <a:rPr lang="en-US" altLang="zh-CN" sz="2800" baseline="30000" dirty="0">
                <a:latin typeface="+mn-ea"/>
                <a:ea typeface="+mn-ea"/>
              </a:rPr>
              <a:t>6</a:t>
            </a:r>
            <a:r>
              <a:rPr lang="zh-CN" altLang="en-US" sz="2800" dirty="0">
                <a:latin typeface="+mn-ea"/>
                <a:ea typeface="+mn-ea"/>
              </a:rPr>
              <a:t>倍</a:t>
            </a:r>
            <a:r>
              <a:rPr lang="en-US" altLang="zh-CN" sz="2800" dirty="0">
                <a:latin typeface="+mn-ea"/>
                <a:ea typeface="+mn-ea"/>
              </a:rPr>
              <a:t>,pH</a:t>
            </a:r>
            <a:r>
              <a:rPr lang="en-US" altLang="zh-CN" sz="2800" dirty="0" smtClean="0">
                <a:latin typeface="+mn-ea"/>
                <a:ea typeface="+mn-ea"/>
              </a:rPr>
              <a:t>=___.</a:t>
            </a:r>
            <a:endParaRPr lang="en-US" altLang="zh-CN" sz="2800" dirty="0">
              <a:latin typeface="+mn-ea"/>
              <a:ea typeface="+mn-ea"/>
            </a:endParaRPr>
          </a:p>
        </p:txBody>
      </p:sp>
      <p:sp>
        <p:nvSpPr>
          <p:cNvPr id="217095" name="Text Box 7"/>
          <p:cNvSpPr txBox="1">
            <a:spLocks noChangeArrowheads="1"/>
          </p:cNvSpPr>
          <p:nvPr/>
        </p:nvSpPr>
        <p:spPr bwMode="auto">
          <a:xfrm>
            <a:off x="4870277" y="2292439"/>
            <a:ext cx="41006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4</a:t>
            </a:r>
          </a:p>
        </p:txBody>
      </p:sp>
      <p:sp>
        <p:nvSpPr>
          <p:cNvPr id="217096" name="Text Box 8"/>
          <p:cNvSpPr txBox="1">
            <a:spLocks noChangeArrowheads="1"/>
          </p:cNvSpPr>
          <p:nvPr/>
        </p:nvSpPr>
        <p:spPr bwMode="auto">
          <a:xfrm>
            <a:off x="4184862" y="2717990"/>
            <a:ext cx="44749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6</a:t>
            </a:r>
          </a:p>
        </p:txBody>
      </p:sp>
      <p:sp>
        <p:nvSpPr>
          <p:cNvPr id="217098" name="Text Box 10"/>
          <p:cNvSpPr txBox="1">
            <a:spLocks noChangeArrowheads="1"/>
          </p:cNvSpPr>
          <p:nvPr/>
        </p:nvSpPr>
        <p:spPr bwMode="auto">
          <a:xfrm>
            <a:off x="4172193" y="3604923"/>
            <a:ext cx="53620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7</a:t>
            </a:r>
          </a:p>
        </p:txBody>
      </p:sp>
      <p:sp>
        <p:nvSpPr>
          <p:cNvPr id="217101" name="Text Box 13"/>
          <p:cNvSpPr txBox="1">
            <a:spLocks noChangeArrowheads="1"/>
          </p:cNvSpPr>
          <p:nvPr/>
        </p:nvSpPr>
        <p:spPr bwMode="auto">
          <a:xfrm>
            <a:off x="4191905" y="3161457"/>
            <a:ext cx="538174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7</a:t>
            </a:r>
          </a:p>
        </p:txBody>
      </p:sp>
      <p:sp>
        <p:nvSpPr>
          <p:cNvPr id="217102" name="Text Box 14"/>
          <p:cNvSpPr txBox="1">
            <a:spLocks noChangeArrowheads="1"/>
          </p:cNvSpPr>
          <p:nvPr/>
        </p:nvSpPr>
        <p:spPr bwMode="auto">
          <a:xfrm>
            <a:off x="8611673" y="53610"/>
            <a:ext cx="3580327" cy="1077218"/>
          </a:xfrm>
          <a:prstGeom prst="rect">
            <a:avLst/>
          </a:prstGeom>
          <a:solidFill>
            <a:srgbClr val="000000"/>
          </a:solidFill>
          <a:ln w="57150" cmpd="thinThick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>
                <a:solidFill>
                  <a:srgbClr val="FFFFFF"/>
                </a:solidFill>
                <a:ea typeface="楷体_GB2312" pitchFamily="49" charset="-122"/>
              </a:rPr>
              <a:t>[</a:t>
            </a:r>
            <a:r>
              <a:rPr lang="zh-CN" altLang="en-US" dirty="0">
                <a:solidFill>
                  <a:srgbClr val="FFFFFF"/>
                </a:solidFill>
                <a:ea typeface="黑体" panose="02010609060101010101" pitchFamily="49" charset="-122"/>
              </a:rPr>
              <a:t>关键</a:t>
            </a:r>
            <a:r>
              <a:rPr lang="en-US" altLang="zh-CN" dirty="0">
                <a:solidFill>
                  <a:srgbClr val="FFFFFF"/>
                </a:solidFill>
                <a:ea typeface="楷体_GB2312" pitchFamily="49" charset="-122"/>
              </a:rPr>
              <a:t>]:</a:t>
            </a:r>
            <a:r>
              <a:rPr lang="zh-CN" altLang="en-US" dirty="0">
                <a:solidFill>
                  <a:srgbClr val="FFFFFF"/>
                </a:solidFill>
                <a:ea typeface="楷体_GB2312" pitchFamily="49" charset="-122"/>
              </a:rPr>
              <a:t>抓住氢离子进行计算</a:t>
            </a:r>
          </a:p>
        </p:txBody>
      </p:sp>
      <p:sp>
        <p:nvSpPr>
          <p:cNvPr id="8201" name="Rectangle 18"/>
          <p:cNvSpPr>
            <a:spLocks noChangeArrowheads="1"/>
          </p:cNvSpPr>
          <p:nvPr/>
        </p:nvSpPr>
        <p:spPr bwMode="auto">
          <a:xfrm>
            <a:off x="-15940" y="1013835"/>
            <a:ext cx="4886218" cy="441720"/>
          </a:xfrm>
          <a:prstGeom prst="rect">
            <a:avLst/>
          </a:prstGeom>
          <a:solidFill>
            <a:srgbClr val="FFFFFF">
              <a:alpha val="78038"/>
            </a:srgbClr>
          </a:solidFill>
          <a:ln w="38100" cmpd="dbl" algn="ctr">
            <a:solidFill>
              <a:srgbClr val="FFFFFF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square" lIns="71689" tIns="35844" rIns="71689" bIns="35844">
            <a:spAutoFit/>
          </a:bodyPr>
          <a:lstStyle>
            <a:lvl1pPr defTabSz="71755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 defTabSz="7175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 defTabSz="71755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 defTabSz="7175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 defTabSz="71755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defTabSz="7175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defTabSz="7175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defTabSz="7175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defTabSz="7175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400" dirty="0" smtClean="0">
                <a:latin typeface="Times New Roman" panose="02020603050405020304" pitchFamily="18" charset="0"/>
                <a:ea typeface="方正姚体" panose="02010601030101010101" pitchFamily="2" charset="-122"/>
              </a:rPr>
              <a:t>2.2.1</a:t>
            </a:r>
            <a:r>
              <a:rPr lang="zh-CN" altLang="en-US" sz="24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强酸、弱酸无限稀释的</a:t>
            </a:r>
            <a:r>
              <a:rPr lang="en-US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</a:t>
            </a:r>
            <a:r>
              <a:rPr lang="en-US" altLang="zh-CN" sz="24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H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计算</a:t>
            </a:r>
            <a:r>
              <a:rPr lang="en-US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</a:p>
        </p:txBody>
      </p:sp>
      <p:sp>
        <p:nvSpPr>
          <p:cNvPr id="11" name="Rectangle 41"/>
          <p:cNvSpPr>
            <a:spLocks noChangeArrowheads="1"/>
          </p:cNvSpPr>
          <p:nvPr/>
        </p:nvSpPr>
        <p:spPr bwMode="auto">
          <a:xfrm>
            <a:off x="-15941" y="0"/>
            <a:ext cx="2862172" cy="429970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 dirty="0" smtClean="0">
                <a:latin typeface="+mn-ea"/>
                <a:ea typeface="+mn-ea"/>
              </a:rPr>
              <a:t>2</a:t>
            </a:r>
            <a:r>
              <a:rPr lang="zh-CN" altLang="en-US" sz="2400" dirty="0" smtClean="0">
                <a:latin typeface="+mn-ea"/>
                <a:ea typeface="+mn-ea"/>
              </a:rPr>
              <a:t>溶液</a:t>
            </a:r>
            <a:r>
              <a:rPr lang="en-US" altLang="zh-CN" sz="2400" dirty="0" smtClean="0">
                <a:latin typeface="+mn-ea"/>
                <a:ea typeface="+mn-ea"/>
              </a:rPr>
              <a:t>pH</a:t>
            </a:r>
            <a:r>
              <a:rPr lang="zh-CN" altLang="en-US" sz="2400" dirty="0" smtClean="0">
                <a:latin typeface="+mn-ea"/>
                <a:ea typeface="+mn-ea"/>
              </a:rPr>
              <a:t>的计算方法</a:t>
            </a:r>
            <a:endParaRPr lang="zh-CN" altLang="en-US" sz="2400" dirty="0">
              <a:latin typeface="+mn-ea"/>
              <a:ea typeface="+mn-ea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4"/>
              <p:cNvSpPr>
                <a:spLocks noChangeArrowheads="1"/>
              </p:cNvSpPr>
              <p:nvPr/>
            </p:nvSpPr>
            <p:spPr bwMode="auto">
              <a:xfrm>
                <a:off x="-30084" y="4184360"/>
                <a:ext cx="6121791" cy="2739211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/>
              <a:extLst/>
            </p:spPr>
            <p:txBody>
              <a:bodyPr wrap="square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just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zh-CN" sz="2800" dirty="0">
                    <a:solidFill>
                      <a:srgbClr val="FF0000"/>
                    </a:solidFill>
                    <a:latin typeface="+mn-ea"/>
                    <a:ea typeface="+mn-ea"/>
                  </a:rPr>
                  <a:t> </a:t>
                </a:r>
                <a:r>
                  <a:rPr lang="en-US" altLang="zh-CN" sz="2800" dirty="0" smtClean="0">
                    <a:solidFill>
                      <a:srgbClr val="FF0000"/>
                    </a:solidFill>
                    <a:latin typeface="+mn-ea"/>
                    <a:ea typeface="+mn-ea"/>
                  </a:rPr>
                  <a:t>    </a:t>
                </a:r>
                <a:r>
                  <a:rPr lang="en-US" altLang="zh-CN" sz="2800" dirty="0" smtClean="0">
                    <a:latin typeface="+mn-ea"/>
                    <a:ea typeface="+mn-ea"/>
                  </a:rPr>
                  <a:t>pH=3</a:t>
                </a:r>
                <a:r>
                  <a:rPr lang="zh-CN" altLang="en-US" sz="2800" dirty="0" smtClean="0">
                    <a:latin typeface="+mn-ea"/>
                    <a:ea typeface="+mn-ea"/>
                  </a:rPr>
                  <a:t>的醋酸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i="1" smtClean="0">
                            <a:latin typeface="Cambria Math" panose="02040503050406030204" pitchFamily="18" charset="0"/>
                            <a:ea typeface="+mn-ea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  <a:ea typeface="+mn-ea"/>
                          </a:rPr>
                          <m:t>CH</m:t>
                        </m:r>
                      </m:e>
                      <m:sub>
                        <m:r>
                          <a:rPr lang="en-US" altLang="zh-CN" sz="2800" b="0" i="0" smtClean="0">
                            <a:latin typeface="Cambria Math" panose="02040503050406030204" pitchFamily="18" charset="0"/>
                            <a:ea typeface="+mn-ea"/>
                          </a:rPr>
                          <m:t>3</m:t>
                        </m:r>
                      </m:sub>
                    </m:sSub>
                    <m:r>
                      <m:rPr>
                        <m:sty m:val="p"/>
                      </m:rPr>
                      <a:rPr lang="en-US" altLang="zh-CN" sz="2800" b="0" i="0" smtClean="0">
                        <a:latin typeface="Cambria Math" panose="02040503050406030204" pitchFamily="18" charset="0"/>
                        <a:ea typeface="+mn-ea"/>
                      </a:rPr>
                      <m:t>COOH</m:t>
                    </m:r>
                  </m:oMath>
                </a14:m>
                <a:r>
                  <a:rPr lang="zh-CN" altLang="en-US" sz="2800" dirty="0" smtClean="0">
                    <a:latin typeface="+mn-ea"/>
                    <a:ea typeface="+mn-ea"/>
                  </a:rPr>
                  <a:t>的体积</a:t>
                </a:r>
                <a:endParaRPr lang="en-US" altLang="zh-CN" sz="2800" dirty="0" smtClean="0">
                  <a:latin typeface="+mn-ea"/>
                  <a:ea typeface="+mn-ea"/>
                </a:endParaRPr>
              </a:p>
              <a:p>
                <a:pPr algn="just">
                  <a:spcBef>
                    <a:spcPct val="0"/>
                  </a:spcBef>
                  <a:buClrTx/>
                  <a:buSzTx/>
                  <a:buNone/>
                </a:pPr>
                <a:r>
                  <a:rPr lang="en-US" altLang="zh-CN" sz="2800" dirty="0" smtClean="0">
                    <a:latin typeface="+mn-ea"/>
                    <a:ea typeface="+mn-ea"/>
                  </a:rPr>
                  <a:t>①</a:t>
                </a:r>
                <a:r>
                  <a:rPr lang="zh-CN" altLang="en-US" sz="2800" dirty="0">
                    <a:latin typeface="+mn-ea"/>
                    <a:ea typeface="+mn-ea"/>
                  </a:rPr>
                  <a:t>加水稀释到原来的</a:t>
                </a:r>
                <a:r>
                  <a:rPr lang="en-US" altLang="zh-CN" sz="2800" dirty="0">
                    <a:latin typeface="+mn-ea"/>
                    <a:ea typeface="+mn-ea"/>
                  </a:rPr>
                  <a:t>10</a:t>
                </a:r>
                <a:r>
                  <a:rPr lang="zh-CN" altLang="en-US" sz="2800" dirty="0">
                    <a:latin typeface="+mn-ea"/>
                    <a:ea typeface="+mn-ea"/>
                  </a:rPr>
                  <a:t>倍</a:t>
                </a:r>
                <a:r>
                  <a:rPr lang="en-US" altLang="zh-CN" sz="2800" dirty="0">
                    <a:latin typeface="+mn-ea"/>
                    <a:ea typeface="+mn-ea"/>
                  </a:rPr>
                  <a:t>,pH</a:t>
                </a:r>
                <a:r>
                  <a:rPr lang="en-US" altLang="zh-CN" sz="2800" dirty="0" smtClean="0">
                    <a:latin typeface="+mn-ea"/>
                    <a:ea typeface="+mn-ea"/>
                  </a:rPr>
                  <a:t>=___;</a:t>
                </a:r>
              </a:p>
              <a:p>
                <a:pPr algn="just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zh-CN" sz="2800" dirty="0" smtClean="0">
                    <a:latin typeface="+mn-ea"/>
                    <a:ea typeface="+mn-ea"/>
                  </a:rPr>
                  <a:t>②</a:t>
                </a:r>
                <a:r>
                  <a:rPr lang="zh-CN" altLang="en-US" sz="2800" dirty="0">
                    <a:latin typeface="+mn-ea"/>
                    <a:ea typeface="+mn-ea"/>
                  </a:rPr>
                  <a:t>加水到原来的</a:t>
                </a:r>
                <a:r>
                  <a:rPr lang="en-US" altLang="zh-CN" sz="2800" dirty="0">
                    <a:latin typeface="+mn-ea"/>
                    <a:ea typeface="+mn-ea"/>
                  </a:rPr>
                  <a:t>10</a:t>
                </a:r>
                <a:r>
                  <a:rPr lang="en-US" altLang="zh-CN" sz="2800" baseline="30000" dirty="0">
                    <a:latin typeface="+mn-ea"/>
                    <a:ea typeface="+mn-ea"/>
                  </a:rPr>
                  <a:t>3</a:t>
                </a:r>
                <a:r>
                  <a:rPr lang="zh-CN" altLang="en-US" sz="2800" dirty="0">
                    <a:latin typeface="+mn-ea"/>
                    <a:ea typeface="+mn-ea"/>
                  </a:rPr>
                  <a:t>倍</a:t>
                </a:r>
                <a:r>
                  <a:rPr lang="en-US" altLang="zh-CN" sz="2800" dirty="0">
                    <a:latin typeface="+mn-ea"/>
                    <a:ea typeface="+mn-ea"/>
                  </a:rPr>
                  <a:t>,pH</a:t>
                </a:r>
                <a:r>
                  <a:rPr lang="en-US" altLang="zh-CN" sz="2800" dirty="0" smtClean="0">
                    <a:latin typeface="+mn-ea"/>
                    <a:ea typeface="+mn-ea"/>
                  </a:rPr>
                  <a:t>=___;</a:t>
                </a:r>
              </a:p>
              <a:p>
                <a:pPr algn="just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zh-CN" sz="2800" dirty="0" smtClean="0">
                    <a:latin typeface="+mn-ea"/>
                    <a:ea typeface="+mn-ea"/>
                  </a:rPr>
                  <a:t>③</a:t>
                </a:r>
                <a:r>
                  <a:rPr lang="zh-CN" altLang="en-US" sz="2800" dirty="0">
                    <a:latin typeface="+mn-ea"/>
                    <a:ea typeface="+mn-ea"/>
                  </a:rPr>
                  <a:t>加水到原来的</a:t>
                </a:r>
                <a:r>
                  <a:rPr lang="en-US" altLang="zh-CN" sz="2800" dirty="0">
                    <a:latin typeface="+mn-ea"/>
                    <a:ea typeface="+mn-ea"/>
                  </a:rPr>
                  <a:t>10</a:t>
                </a:r>
                <a:r>
                  <a:rPr lang="en-US" altLang="zh-CN" sz="2800" baseline="30000" dirty="0">
                    <a:latin typeface="+mn-ea"/>
                    <a:ea typeface="+mn-ea"/>
                  </a:rPr>
                  <a:t>4</a:t>
                </a:r>
                <a:r>
                  <a:rPr lang="zh-CN" altLang="en-US" sz="2800" dirty="0">
                    <a:latin typeface="+mn-ea"/>
                    <a:ea typeface="+mn-ea"/>
                  </a:rPr>
                  <a:t>倍</a:t>
                </a:r>
                <a:r>
                  <a:rPr lang="en-US" altLang="zh-CN" sz="2800" dirty="0">
                    <a:latin typeface="+mn-ea"/>
                    <a:ea typeface="+mn-ea"/>
                  </a:rPr>
                  <a:t>pH</a:t>
                </a:r>
                <a:r>
                  <a:rPr lang="en-US" altLang="zh-CN" sz="2800" dirty="0" smtClean="0">
                    <a:latin typeface="+mn-ea"/>
                    <a:ea typeface="+mn-ea"/>
                  </a:rPr>
                  <a:t>=___;</a:t>
                </a:r>
              </a:p>
              <a:p>
                <a:pPr algn="just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zh-CN" sz="2800" dirty="0" smtClean="0">
                    <a:latin typeface="+mn-ea"/>
                    <a:ea typeface="+mn-ea"/>
                  </a:rPr>
                  <a:t>④</a:t>
                </a:r>
                <a:r>
                  <a:rPr lang="zh-CN" altLang="en-US" sz="2800" dirty="0">
                    <a:latin typeface="+mn-ea"/>
                    <a:ea typeface="+mn-ea"/>
                  </a:rPr>
                  <a:t>加水到原来的</a:t>
                </a:r>
                <a:r>
                  <a:rPr lang="en-US" altLang="zh-CN" sz="2800" dirty="0" smtClean="0">
                    <a:latin typeface="+mn-ea"/>
                    <a:ea typeface="+mn-ea"/>
                  </a:rPr>
                  <a:t>10</a:t>
                </a:r>
                <a:r>
                  <a:rPr lang="en-US" altLang="zh-CN" sz="2800" baseline="30000" dirty="0" smtClean="0">
                    <a:latin typeface="+mn-ea"/>
                    <a:ea typeface="+mn-ea"/>
                  </a:rPr>
                  <a:t>10</a:t>
                </a:r>
                <a:r>
                  <a:rPr lang="zh-CN" altLang="en-US" sz="2800" dirty="0" smtClean="0">
                    <a:latin typeface="+mn-ea"/>
                    <a:ea typeface="+mn-ea"/>
                  </a:rPr>
                  <a:t>倍</a:t>
                </a:r>
                <a:r>
                  <a:rPr lang="en-US" altLang="zh-CN" sz="2800" dirty="0">
                    <a:latin typeface="+mn-ea"/>
                    <a:ea typeface="+mn-ea"/>
                  </a:rPr>
                  <a:t>,pH=___.</a:t>
                </a:r>
              </a:p>
              <a:p>
                <a:pPr algn="just" eaLnBrk="1" hangingPunct="1">
                  <a:spcBef>
                    <a:spcPct val="0"/>
                  </a:spcBef>
                  <a:buClrTx/>
                  <a:buSzTx/>
                  <a:buFont typeface="Wingdings" panose="05000000000000000000" pitchFamily="2" charset="2"/>
                  <a:buNone/>
                </a:pPr>
                <a:r>
                  <a:rPr lang="zh-CN" altLang="en-US" sz="2800" dirty="0">
                    <a:solidFill>
                      <a:srgbClr val="FF0000"/>
                    </a:solidFill>
                    <a:latin typeface="+mn-ea"/>
                    <a:ea typeface="+mn-ea"/>
                  </a:rPr>
                  <a:t>（画出</a:t>
                </a:r>
                <a:r>
                  <a:rPr lang="en-US" altLang="zh-CN" sz="2800" dirty="0">
                    <a:solidFill>
                      <a:srgbClr val="FF0000"/>
                    </a:solidFill>
                    <a:latin typeface="+mn-ea"/>
                    <a:ea typeface="+mn-ea"/>
                  </a:rPr>
                  <a:t>pH-V</a:t>
                </a:r>
                <a:r>
                  <a:rPr lang="zh-CN" altLang="en-US" sz="2800" dirty="0">
                    <a:solidFill>
                      <a:srgbClr val="FF0000"/>
                    </a:solidFill>
                    <a:latin typeface="+mn-ea"/>
                    <a:ea typeface="+mn-ea"/>
                  </a:rPr>
                  <a:t>曲线）</a:t>
                </a:r>
                <a:endParaRPr lang="en-US" altLang="zh-CN" sz="2800" dirty="0">
                  <a:latin typeface="+mn-ea"/>
                  <a:ea typeface="+mn-ea"/>
                </a:endParaRPr>
              </a:p>
            </p:txBody>
          </p:sp>
        </mc:Choice>
        <mc:Fallback xmlns="">
          <p:sp>
            <p:nvSpPr>
              <p:cNvPr id="13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-30084" y="4184360"/>
                <a:ext cx="6121791" cy="2739211"/>
              </a:xfrm>
              <a:prstGeom prst="rect">
                <a:avLst/>
              </a:prstGeom>
              <a:blipFill rotWithShape="0">
                <a:blip r:embed="rId2"/>
                <a:stretch>
                  <a:fillRect l="-1992" t="-2667" b="-2889"/>
                </a:stretch>
              </a:blipFill>
              <a:ln>
                <a:noFill/>
              </a:ln>
              <a:effectLst/>
              <a:extLst/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矩形 2"/>
          <p:cNvSpPr/>
          <p:nvPr/>
        </p:nvSpPr>
        <p:spPr>
          <a:xfrm>
            <a:off x="7195901" y="1324274"/>
            <a:ext cx="14157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25</a:t>
            </a:r>
            <a:r>
              <a:rPr lang="en-US" altLang="en-US" sz="3200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℃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方正姚体" panose="02010601030101010101" pitchFamily="2" charset="-122"/>
              </a:rPr>
              <a:t>时</a:t>
            </a:r>
            <a:endParaRPr lang="zh-CN" altLang="en-US" sz="3200" dirty="0"/>
          </a:p>
        </p:txBody>
      </p:sp>
      <p:sp>
        <p:nvSpPr>
          <p:cNvPr id="16" name="Text Box 7"/>
          <p:cNvSpPr txBox="1">
            <a:spLocks noChangeArrowheads="1"/>
          </p:cNvSpPr>
          <p:nvPr/>
        </p:nvSpPr>
        <p:spPr bwMode="auto">
          <a:xfrm>
            <a:off x="4780219" y="4567750"/>
            <a:ext cx="80936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 smtClean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3.5</a:t>
            </a:r>
            <a:endParaRPr lang="en-US" altLang="zh-CN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7" name="Text Box 7"/>
          <p:cNvSpPr txBox="1">
            <a:spLocks noChangeArrowheads="1"/>
          </p:cNvSpPr>
          <p:nvPr/>
        </p:nvSpPr>
        <p:spPr bwMode="auto">
          <a:xfrm>
            <a:off x="3994498" y="5018763"/>
            <a:ext cx="105761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 smtClean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4.5</a:t>
            </a:r>
            <a:endParaRPr lang="en-US" altLang="zh-CN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8" name="Text Box 7"/>
          <p:cNvSpPr txBox="1">
            <a:spLocks noChangeArrowheads="1"/>
          </p:cNvSpPr>
          <p:nvPr/>
        </p:nvSpPr>
        <p:spPr bwMode="auto">
          <a:xfrm>
            <a:off x="3973513" y="5453272"/>
            <a:ext cx="87018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 smtClean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5</a:t>
            </a:r>
            <a:endParaRPr lang="en-US" altLang="zh-CN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9" name="Text Box 7"/>
          <p:cNvSpPr txBox="1">
            <a:spLocks noChangeArrowheads="1"/>
          </p:cNvSpPr>
          <p:nvPr/>
        </p:nvSpPr>
        <p:spPr bwMode="auto">
          <a:xfrm>
            <a:off x="4222727" y="5862319"/>
            <a:ext cx="40927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 smtClean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7</a:t>
            </a:r>
            <a:endParaRPr lang="en-US" altLang="zh-CN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0" name="Text Box 4"/>
          <p:cNvSpPr txBox="1">
            <a:spLocks noChangeArrowheads="1"/>
          </p:cNvSpPr>
          <p:nvPr/>
        </p:nvSpPr>
        <p:spPr bwMode="auto">
          <a:xfrm>
            <a:off x="6142893" y="5656592"/>
            <a:ext cx="6100294" cy="1200329"/>
          </a:xfrm>
          <a:prstGeom prst="rect">
            <a:avLst/>
          </a:prstGeom>
          <a:noFill/>
          <a:ln w="28575">
            <a:solidFill>
              <a:srgbClr val="FF00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400" dirty="0" smtClean="0">
                <a:solidFill>
                  <a:srgbClr val="3333FF"/>
                </a:solidFill>
                <a:latin typeface="+mn-ea"/>
                <a:ea typeface="+mn-ea"/>
              </a:rPr>
              <a:t>弱酸</a:t>
            </a:r>
            <a:r>
              <a:rPr lang="zh-CN" altLang="en-US" sz="2400" dirty="0">
                <a:solidFill>
                  <a:srgbClr val="3333FF"/>
                </a:solidFill>
                <a:latin typeface="+mn-ea"/>
                <a:ea typeface="+mn-ea"/>
              </a:rPr>
              <a:t>、弱碱稀释后溶液</a:t>
            </a:r>
            <a:r>
              <a:rPr lang="en-US" altLang="zh-CN" sz="2400" dirty="0">
                <a:solidFill>
                  <a:srgbClr val="3333FF"/>
                </a:solidFill>
                <a:latin typeface="+mn-ea"/>
                <a:ea typeface="+mn-ea"/>
              </a:rPr>
              <a:t>pH</a:t>
            </a:r>
            <a:r>
              <a:rPr lang="zh-CN" altLang="en-US" sz="2400" dirty="0">
                <a:solidFill>
                  <a:srgbClr val="3333FF"/>
                </a:solidFill>
                <a:latin typeface="+mn-ea"/>
                <a:ea typeface="+mn-ea"/>
              </a:rPr>
              <a:t>的变化比强酸、强碱小，而且</a:t>
            </a:r>
            <a:r>
              <a:rPr lang="zh-CN" altLang="en-US" sz="2400" dirty="0">
                <a:solidFill>
                  <a:srgbClr val="FF0000"/>
                </a:solidFill>
                <a:latin typeface="+mn-ea"/>
                <a:ea typeface="+mn-ea"/>
              </a:rPr>
              <a:t>弱</a:t>
            </a:r>
            <a:r>
              <a:rPr lang="zh-CN" altLang="en-US" sz="2400" dirty="0">
                <a:latin typeface="+mn-ea"/>
                <a:ea typeface="+mn-ea"/>
              </a:rPr>
              <a:t>酸</a:t>
            </a:r>
            <a:r>
              <a:rPr lang="en-US" altLang="zh-CN" sz="2400" dirty="0">
                <a:latin typeface="+mn-ea"/>
                <a:ea typeface="+mn-ea"/>
              </a:rPr>
              <a:t>(</a:t>
            </a:r>
            <a:r>
              <a:rPr lang="zh-CN" altLang="en-US" sz="2400" dirty="0">
                <a:latin typeface="+mn-ea"/>
                <a:ea typeface="+mn-ea"/>
              </a:rPr>
              <a:t>碱</a:t>
            </a:r>
            <a:r>
              <a:rPr lang="en-US" altLang="zh-CN" sz="2400" dirty="0">
                <a:latin typeface="+mn-ea"/>
                <a:ea typeface="+mn-ea"/>
              </a:rPr>
              <a:t>)</a:t>
            </a:r>
            <a:r>
              <a:rPr lang="zh-CN" altLang="en-US" sz="2400" dirty="0">
                <a:latin typeface="+mn-ea"/>
                <a:ea typeface="+mn-ea"/>
              </a:rPr>
              <a:t>每稀释</a:t>
            </a:r>
            <a:r>
              <a:rPr lang="en-US" altLang="zh-CN" sz="2400" dirty="0">
                <a:latin typeface="+mn-ea"/>
                <a:ea typeface="+mn-ea"/>
              </a:rPr>
              <a:t>10</a:t>
            </a:r>
            <a:r>
              <a:rPr lang="zh-CN" altLang="en-US" sz="2400" dirty="0">
                <a:latin typeface="+mn-ea"/>
                <a:ea typeface="+mn-ea"/>
              </a:rPr>
              <a:t>倍</a:t>
            </a:r>
            <a:r>
              <a:rPr lang="en-US" altLang="zh-CN" sz="2400" dirty="0">
                <a:latin typeface="+mn-ea"/>
                <a:ea typeface="+mn-ea"/>
              </a:rPr>
              <a:t>,pH</a:t>
            </a:r>
            <a:r>
              <a:rPr lang="zh-CN" altLang="en-US" sz="2400" dirty="0">
                <a:latin typeface="+mn-ea"/>
                <a:ea typeface="+mn-ea"/>
              </a:rPr>
              <a:t>就</a:t>
            </a:r>
            <a:r>
              <a:rPr lang="zh-CN" altLang="en-US" sz="2400" dirty="0">
                <a:solidFill>
                  <a:srgbClr val="FF0000"/>
                </a:solidFill>
                <a:latin typeface="+mn-ea"/>
                <a:ea typeface="+mn-ea"/>
              </a:rPr>
              <a:t>向</a:t>
            </a:r>
            <a:r>
              <a:rPr lang="en-US" altLang="zh-CN" sz="2400" dirty="0">
                <a:solidFill>
                  <a:srgbClr val="FF0000"/>
                </a:solidFill>
                <a:latin typeface="+mn-ea"/>
                <a:ea typeface="+mn-ea"/>
              </a:rPr>
              <a:t>7</a:t>
            </a:r>
            <a:r>
              <a:rPr lang="zh-CN" altLang="en-US" sz="2400" dirty="0">
                <a:solidFill>
                  <a:srgbClr val="FF0000"/>
                </a:solidFill>
                <a:latin typeface="+mn-ea"/>
                <a:ea typeface="+mn-ea"/>
              </a:rPr>
              <a:t>靠拢</a:t>
            </a:r>
            <a:r>
              <a:rPr lang="en-US" altLang="zh-CN" sz="2400" dirty="0">
                <a:solidFill>
                  <a:srgbClr val="0000CC"/>
                </a:solidFill>
                <a:latin typeface="+mn-ea"/>
                <a:ea typeface="+mn-ea"/>
              </a:rPr>
              <a:t>0.5</a:t>
            </a:r>
            <a:r>
              <a:rPr lang="en-US" altLang="zh-CN" sz="2400" dirty="0">
                <a:latin typeface="+mn-ea"/>
                <a:ea typeface="+mn-ea"/>
              </a:rPr>
              <a:t>(</a:t>
            </a:r>
            <a:r>
              <a:rPr lang="zh-CN" altLang="en-US" sz="2400" dirty="0">
                <a:solidFill>
                  <a:srgbClr val="FF0000"/>
                </a:solidFill>
                <a:latin typeface="+mn-ea"/>
                <a:ea typeface="+mn-ea"/>
              </a:rPr>
              <a:t>不到</a:t>
            </a:r>
            <a:r>
              <a:rPr lang="en-US" altLang="zh-CN" sz="2400" dirty="0">
                <a:solidFill>
                  <a:srgbClr val="FF0000"/>
                </a:solidFill>
                <a:latin typeface="+mn-ea"/>
                <a:ea typeface="+mn-ea"/>
              </a:rPr>
              <a:t>1</a:t>
            </a:r>
            <a:r>
              <a:rPr lang="en-US" altLang="zh-CN" sz="2400" dirty="0">
                <a:latin typeface="+mn-ea"/>
                <a:ea typeface="+mn-ea"/>
              </a:rPr>
              <a:t>)</a:t>
            </a:r>
            <a:r>
              <a:rPr lang="zh-CN" altLang="en-US" sz="2400" dirty="0">
                <a:latin typeface="+mn-ea"/>
                <a:ea typeface="+mn-ea"/>
              </a:rPr>
              <a:t>个单位</a:t>
            </a:r>
            <a:r>
              <a:rPr lang="en-US" altLang="zh-CN" sz="2400" dirty="0">
                <a:latin typeface="+mn-ea"/>
                <a:ea typeface="+mn-ea"/>
              </a:rPr>
              <a:t>.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2893" y="1836887"/>
            <a:ext cx="4937560" cy="3713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920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7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7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70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70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70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70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7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7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7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7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095" grpId="0"/>
      <p:bldP spid="217096" grpId="0"/>
      <p:bldP spid="217098" grpId="0"/>
      <p:bldP spid="217101" grpId="0"/>
      <p:bldP spid="217102" grpId="0" animBg="1"/>
      <p:bldP spid="16" grpId="0"/>
      <p:bldP spid="17" grpId="0"/>
      <p:bldP spid="18" grpId="0"/>
      <p:bldP spid="19" grpId="0"/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/>
          <p:cNvSpPr>
            <a:spLocks noChangeArrowheads="1"/>
          </p:cNvSpPr>
          <p:nvPr/>
        </p:nvSpPr>
        <p:spPr bwMode="auto">
          <a:xfrm>
            <a:off x="-15941" y="490626"/>
            <a:ext cx="555512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 dirty="0" smtClean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2.2</a:t>
            </a:r>
            <a:r>
              <a:rPr lang="zh-CN" altLang="en-US" sz="2400" dirty="0" smtClean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酸</a:t>
            </a:r>
            <a:r>
              <a:rPr lang="zh-CN" altLang="en-US" sz="24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、碱溶液的稀释与无限稀释计算：</a:t>
            </a:r>
          </a:p>
        </p:txBody>
      </p:sp>
      <p:sp>
        <p:nvSpPr>
          <p:cNvPr id="217102" name="Text Box 14"/>
          <p:cNvSpPr txBox="1">
            <a:spLocks noChangeArrowheads="1"/>
          </p:cNvSpPr>
          <p:nvPr/>
        </p:nvSpPr>
        <p:spPr bwMode="auto">
          <a:xfrm>
            <a:off x="8611673" y="53610"/>
            <a:ext cx="3580327" cy="1077218"/>
          </a:xfrm>
          <a:prstGeom prst="rect">
            <a:avLst/>
          </a:prstGeom>
          <a:solidFill>
            <a:srgbClr val="000000"/>
          </a:solidFill>
          <a:ln w="57150" cmpd="thinThick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>
                <a:solidFill>
                  <a:srgbClr val="FFFFFF"/>
                </a:solidFill>
                <a:ea typeface="楷体_GB2312" pitchFamily="49" charset="-122"/>
              </a:rPr>
              <a:t>[</a:t>
            </a:r>
            <a:r>
              <a:rPr lang="zh-CN" altLang="en-US" dirty="0">
                <a:solidFill>
                  <a:srgbClr val="FFFFFF"/>
                </a:solidFill>
                <a:ea typeface="黑体" panose="02010609060101010101" pitchFamily="49" charset="-122"/>
              </a:rPr>
              <a:t>关键</a:t>
            </a:r>
            <a:r>
              <a:rPr lang="en-US" altLang="zh-CN" dirty="0">
                <a:solidFill>
                  <a:srgbClr val="FFFFFF"/>
                </a:solidFill>
                <a:ea typeface="楷体_GB2312" pitchFamily="49" charset="-122"/>
              </a:rPr>
              <a:t>]:</a:t>
            </a:r>
            <a:r>
              <a:rPr lang="zh-CN" altLang="en-US" dirty="0">
                <a:solidFill>
                  <a:srgbClr val="FFFFFF"/>
                </a:solidFill>
                <a:ea typeface="楷体_GB2312" pitchFamily="49" charset="-122"/>
              </a:rPr>
              <a:t>抓住氢离子进行计算</a:t>
            </a:r>
          </a:p>
        </p:txBody>
      </p:sp>
      <p:sp>
        <p:nvSpPr>
          <p:cNvPr id="8201" name="Rectangle 18"/>
          <p:cNvSpPr>
            <a:spLocks noChangeArrowheads="1"/>
          </p:cNvSpPr>
          <p:nvPr/>
        </p:nvSpPr>
        <p:spPr bwMode="auto">
          <a:xfrm>
            <a:off x="-15940" y="994385"/>
            <a:ext cx="5038702" cy="441720"/>
          </a:xfrm>
          <a:prstGeom prst="rect">
            <a:avLst/>
          </a:prstGeom>
          <a:solidFill>
            <a:srgbClr val="FFFFFF">
              <a:alpha val="78038"/>
            </a:srgbClr>
          </a:solidFill>
          <a:ln w="38100" cmpd="dbl" algn="ctr">
            <a:solidFill>
              <a:srgbClr val="FFFFFF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square" lIns="71689" tIns="35844" rIns="71689" bIns="35844">
            <a:spAutoFit/>
          </a:bodyPr>
          <a:lstStyle>
            <a:lvl1pPr defTabSz="71755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 defTabSz="7175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 defTabSz="71755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 defTabSz="7175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 defTabSz="71755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defTabSz="7175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defTabSz="7175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defTabSz="7175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defTabSz="7175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400" dirty="0" smtClean="0">
                <a:latin typeface="Times New Roman" panose="02020603050405020304" pitchFamily="18" charset="0"/>
                <a:ea typeface="方正姚体" panose="02010601030101010101" pitchFamily="2" charset="-122"/>
              </a:rPr>
              <a:t>2.2.1</a:t>
            </a:r>
            <a:r>
              <a:rPr lang="zh-CN" altLang="en-US" sz="24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强酸、弱酸无限稀释的</a:t>
            </a:r>
            <a:r>
              <a:rPr lang="en-US" altLang="zh-CN" sz="24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pH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计算</a:t>
            </a:r>
            <a:r>
              <a:rPr lang="en-US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</a:p>
        </p:txBody>
      </p:sp>
      <p:sp>
        <p:nvSpPr>
          <p:cNvPr id="11" name="Rectangle 41"/>
          <p:cNvSpPr>
            <a:spLocks noChangeArrowheads="1"/>
          </p:cNvSpPr>
          <p:nvPr/>
        </p:nvSpPr>
        <p:spPr bwMode="auto">
          <a:xfrm>
            <a:off x="-15941" y="0"/>
            <a:ext cx="2823535" cy="413185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 dirty="0" smtClean="0">
                <a:latin typeface="+mn-ea"/>
                <a:ea typeface="+mn-ea"/>
              </a:rPr>
              <a:t>2</a:t>
            </a:r>
            <a:r>
              <a:rPr lang="zh-CN" altLang="en-US" sz="2400" dirty="0" smtClean="0">
                <a:latin typeface="+mn-ea"/>
                <a:ea typeface="+mn-ea"/>
              </a:rPr>
              <a:t>溶液</a:t>
            </a:r>
            <a:r>
              <a:rPr lang="en-US" altLang="zh-CN" sz="2400" dirty="0" smtClean="0">
                <a:latin typeface="+mn-ea"/>
                <a:ea typeface="+mn-ea"/>
              </a:rPr>
              <a:t>pH</a:t>
            </a:r>
            <a:r>
              <a:rPr lang="zh-CN" altLang="en-US" sz="2400" dirty="0" smtClean="0">
                <a:latin typeface="+mn-ea"/>
                <a:ea typeface="+mn-ea"/>
              </a:rPr>
              <a:t>的计算方法</a:t>
            </a:r>
            <a:endParaRPr lang="zh-CN" altLang="en-US" sz="2400" dirty="0">
              <a:latin typeface="+mn-ea"/>
              <a:ea typeface="+mn-ea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067094" y="899995"/>
            <a:ext cx="11079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25</a:t>
            </a:r>
            <a:r>
              <a:rPr lang="en-US" altLang="en-US" sz="2400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℃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方正姚体" panose="02010601030101010101" pitchFamily="2" charset="-122"/>
              </a:rPr>
              <a:t>时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tangle 4"/>
              <p:cNvSpPr>
                <a:spLocks noChangeArrowheads="1"/>
              </p:cNvSpPr>
              <p:nvPr/>
            </p:nvSpPr>
            <p:spPr bwMode="auto">
              <a:xfrm>
                <a:off x="381119" y="1794926"/>
                <a:ext cx="9921981" cy="461665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noFill/>
              </a:ln>
              <a:effectLst/>
              <a:extLst/>
            </p:spPr>
            <p:txBody>
              <a:bodyPr wrap="square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just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zh-CN" sz="2400" dirty="0" smtClean="0">
                    <a:solidFill>
                      <a:schemeClr val="tx1"/>
                    </a:solidFill>
                    <a:latin typeface="+mn-ea"/>
                    <a:ea typeface="+mn-ea"/>
                  </a:rPr>
                  <a:t>0.01mol/L </a:t>
                </a:r>
                <a:r>
                  <a:rPr lang="zh-CN" altLang="en-US" sz="2400" dirty="0" smtClean="0">
                    <a:solidFill>
                      <a:schemeClr val="tx1"/>
                    </a:solidFill>
                    <a:latin typeface="+mn-ea"/>
                    <a:ea typeface="+mn-ea"/>
                  </a:rPr>
                  <a:t>的盐酸</a:t>
                </a:r>
                <a:r>
                  <a:rPr lang="en-US" altLang="zh-CN" sz="2400" dirty="0" err="1" smtClean="0">
                    <a:solidFill>
                      <a:schemeClr val="tx1"/>
                    </a:solidFill>
                    <a:latin typeface="+mn-ea"/>
                    <a:ea typeface="+mn-ea"/>
                  </a:rPr>
                  <a:t>HCl</a:t>
                </a:r>
                <a:r>
                  <a:rPr lang="zh-CN" altLang="en-US" sz="2400" dirty="0" smtClean="0">
                    <a:solidFill>
                      <a:schemeClr val="tx1"/>
                    </a:solidFill>
                    <a:latin typeface="+mn-ea"/>
                    <a:ea typeface="+mn-ea"/>
                  </a:rPr>
                  <a:t>和</a:t>
                </a:r>
                <a:r>
                  <a:rPr lang="en-US" altLang="zh-CN" sz="2400" dirty="0" smtClean="0">
                    <a:solidFill>
                      <a:schemeClr val="tx1"/>
                    </a:solidFill>
                    <a:latin typeface="+mn-ea"/>
                    <a:ea typeface="+mn-ea"/>
                  </a:rPr>
                  <a:t>0.01mol/L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+mn-ea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+mn-ea"/>
                          </a:rPr>
                          <m:t>CH</m:t>
                        </m:r>
                      </m:e>
                      <m:sub>
                        <m:r>
                          <a:rPr lang="en-US" altLang="zh-CN" sz="24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+mn-ea"/>
                          </a:rPr>
                          <m:t>3</m:t>
                        </m:r>
                      </m:sub>
                    </m:sSub>
                    <m:r>
                      <m:rPr>
                        <m:sty m:val="p"/>
                      </m:rPr>
                      <a:rPr lang="en-US" altLang="zh-CN" sz="24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+mn-ea"/>
                      </a:rPr>
                      <m:t>COOH</m:t>
                    </m:r>
                    <m:r>
                      <a:rPr lang="zh-CN" altLang="en-US" sz="2400" i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+mn-ea"/>
                      </a:rPr>
                      <m:t>无限</m:t>
                    </m:r>
                  </m:oMath>
                </a14:m>
                <a:r>
                  <a:rPr lang="zh-CN" altLang="en-US" sz="2400" dirty="0" smtClean="0">
                    <a:solidFill>
                      <a:schemeClr val="tx1"/>
                    </a:solidFill>
                    <a:latin typeface="+mn-ea"/>
                    <a:ea typeface="+mn-ea"/>
                  </a:rPr>
                  <a:t>稀释</a:t>
                </a:r>
                <a:r>
                  <a:rPr lang="en-US" altLang="zh-CN" sz="2400" dirty="0" smtClean="0">
                    <a:solidFill>
                      <a:schemeClr val="tx1"/>
                    </a:solidFill>
                    <a:latin typeface="+mn-ea"/>
                    <a:ea typeface="+mn-ea"/>
                  </a:rPr>
                  <a:t>pH</a:t>
                </a:r>
                <a:r>
                  <a:rPr lang="zh-CN" altLang="en-US" sz="2400" dirty="0" smtClean="0">
                    <a:solidFill>
                      <a:schemeClr val="tx1"/>
                    </a:solidFill>
                    <a:latin typeface="+mn-ea"/>
                    <a:ea typeface="+mn-ea"/>
                  </a:rPr>
                  <a:t>变化图？</a:t>
                </a:r>
                <a:endParaRPr lang="en-US" altLang="zh-CN" sz="2400" dirty="0" smtClean="0">
                  <a:solidFill>
                    <a:schemeClr val="tx1"/>
                  </a:solidFill>
                  <a:latin typeface="+mn-ea"/>
                  <a:ea typeface="+mn-ea"/>
                </a:endParaRPr>
              </a:p>
            </p:txBody>
          </p:sp>
        </mc:Choice>
        <mc:Fallback xmlns="">
          <p:sp>
            <p:nvSpPr>
              <p:cNvPr id="21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81119" y="1794926"/>
                <a:ext cx="9921981" cy="461665"/>
              </a:xfrm>
              <a:prstGeom prst="rect">
                <a:avLst/>
              </a:prstGeom>
              <a:blipFill rotWithShape="0">
                <a:blip r:embed="rId2"/>
                <a:stretch>
                  <a:fillRect l="-983" t="-14474" b="-25000"/>
                </a:stretch>
              </a:blipFill>
              <a:ln>
                <a:noFill/>
              </a:ln>
              <a:effectLst/>
              <a:extLst/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/>
          <a:srcRect l="-1703" t="-1" r="50463" b="-473"/>
          <a:stretch/>
        </p:blipFill>
        <p:spPr>
          <a:xfrm>
            <a:off x="381119" y="2689857"/>
            <a:ext cx="4980039" cy="3627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42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7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7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102" grpId="0" animBg="1"/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ChangeArrowheads="1"/>
          </p:cNvSpPr>
          <p:nvPr/>
        </p:nvSpPr>
        <p:spPr bwMode="auto">
          <a:xfrm>
            <a:off x="-115093" y="511752"/>
            <a:ext cx="72723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 smtClean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2.2</a:t>
            </a:r>
            <a:r>
              <a:rPr lang="zh-CN" altLang="en-US" dirty="0" smtClean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酸</a:t>
            </a:r>
            <a:r>
              <a:rPr lang="zh-CN" altLang="en-US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、碱溶液的稀释与无限稀释计算：</a:t>
            </a:r>
          </a:p>
        </p:txBody>
      </p:sp>
      <p:sp>
        <p:nvSpPr>
          <p:cNvPr id="217093" name="Rectangle 5"/>
          <p:cNvSpPr>
            <a:spLocks noChangeArrowheads="1"/>
          </p:cNvSpPr>
          <p:nvPr/>
        </p:nvSpPr>
        <p:spPr bwMode="auto">
          <a:xfrm>
            <a:off x="-1" y="1805725"/>
            <a:ext cx="7157246" cy="224676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rgbClr val="FFFFFF"/>
            </a:solidFill>
            <a:miter lim="800000"/>
            <a:headEnd/>
            <a:tailEnd/>
          </a:ln>
          <a:effectLst/>
          <a:extLst/>
        </p:spPr>
        <p:txBody>
          <a:bodyPr wrap="square">
            <a:spAutoFit/>
          </a:bodyPr>
          <a:lstStyle>
            <a:lvl1pPr indent="2667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[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例</a:t>
            </a:r>
            <a:r>
              <a:rPr lang="en-US" altLang="zh-CN" sz="2800" dirty="0" smtClean="0">
                <a:solidFill>
                  <a:srgbClr val="FF0000"/>
                </a:solidFill>
                <a:latin typeface="+mn-ea"/>
                <a:ea typeface="+mn-ea"/>
              </a:rPr>
              <a:t>3].</a:t>
            </a:r>
            <a:r>
              <a:rPr lang="en-US" altLang="zh-CN" sz="2800" dirty="0">
                <a:latin typeface="+mn-ea"/>
                <a:ea typeface="+mn-ea"/>
              </a:rPr>
              <a:t>pH=10</a:t>
            </a:r>
            <a:r>
              <a:rPr lang="zh-CN" altLang="en-US" sz="2800" dirty="0">
                <a:latin typeface="+mn-ea"/>
                <a:ea typeface="+mn-ea"/>
              </a:rPr>
              <a:t>的</a:t>
            </a:r>
            <a:r>
              <a:rPr lang="en-US" altLang="zh-CN" sz="2800" dirty="0" err="1">
                <a:latin typeface="+mn-ea"/>
                <a:ea typeface="+mn-ea"/>
              </a:rPr>
              <a:t>NaOH</a:t>
            </a:r>
            <a:r>
              <a:rPr lang="zh-CN" altLang="en-US" sz="2800" dirty="0">
                <a:latin typeface="+mn-ea"/>
                <a:ea typeface="+mn-ea"/>
              </a:rPr>
              <a:t>溶液的体积</a:t>
            </a:r>
            <a:r>
              <a:rPr lang="zh-CN" altLang="en-US" sz="2800" dirty="0" smtClean="0">
                <a:latin typeface="+mn-ea"/>
                <a:ea typeface="+mn-ea"/>
              </a:rPr>
              <a:t>：</a:t>
            </a:r>
            <a:endParaRPr lang="en-US" altLang="zh-CN" sz="2800" dirty="0">
              <a:latin typeface="+mn-ea"/>
              <a:ea typeface="+mn-ea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dirty="0" smtClean="0">
                <a:latin typeface="+mn-ea"/>
                <a:ea typeface="+mn-ea"/>
              </a:rPr>
              <a:t>①</a:t>
            </a:r>
            <a:r>
              <a:rPr lang="zh-CN" altLang="en-US" sz="2800" dirty="0">
                <a:latin typeface="+mn-ea"/>
                <a:ea typeface="+mn-ea"/>
              </a:rPr>
              <a:t>加水稀释到原来的</a:t>
            </a:r>
            <a:r>
              <a:rPr lang="en-US" altLang="zh-CN" sz="2800" dirty="0">
                <a:latin typeface="+mn-ea"/>
                <a:ea typeface="+mn-ea"/>
              </a:rPr>
              <a:t>10</a:t>
            </a:r>
            <a:r>
              <a:rPr lang="zh-CN" altLang="en-US" sz="2800" dirty="0">
                <a:latin typeface="+mn-ea"/>
                <a:ea typeface="+mn-ea"/>
              </a:rPr>
              <a:t>倍</a:t>
            </a:r>
            <a:r>
              <a:rPr lang="en-US" altLang="zh-CN" sz="2800" dirty="0">
                <a:latin typeface="+mn-ea"/>
                <a:ea typeface="+mn-ea"/>
              </a:rPr>
              <a:t>,</a:t>
            </a:r>
            <a:r>
              <a:rPr lang="zh-CN" altLang="en-US" sz="2800" dirty="0">
                <a:latin typeface="+mn-ea"/>
                <a:ea typeface="+mn-ea"/>
              </a:rPr>
              <a:t>则溶液的</a:t>
            </a:r>
            <a:r>
              <a:rPr lang="en-US" altLang="zh-CN" sz="2800" dirty="0">
                <a:latin typeface="+mn-ea"/>
                <a:ea typeface="+mn-ea"/>
              </a:rPr>
              <a:t>pH</a:t>
            </a:r>
            <a:r>
              <a:rPr lang="en-US" altLang="zh-CN" sz="2800" dirty="0" smtClean="0">
                <a:latin typeface="+mn-ea"/>
                <a:ea typeface="+mn-ea"/>
              </a:rPr>
              <a:t>=___;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 smtClean="0">
                <a:latin typeface="+mn-ea"/>
                <a:ea typeface="+mn-ea"/>
              </a:rPr>
              <a:t>②</a:t>
            </a:r>
            <a:r>
              <a:rPr lang="zh-CN" altLang="en-US" sz="2800" dirty="0">
                <a:latin typeface="+mn-ea"/>
                <a:ea typeface="+mn-ea"/>
              </a:rPr>
              <a:t>加水稀释到原来的</a:t>
            </a:r>
            <a:r>
              <a:rPr lang="en-US" altLang="zh-CN" sz="2800" dirty="0">
                <a:latin typeface="+mn-ea"/>
                <a:ea typeface="+mn-ea"/>
              </a:rPr>
              <a:t>10</a:t>
            </a:r>
            <a:r>
              <a:rPr lang="en-US" altLang="zh-CN" sz="2800" baseline="300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倍</a:t>
            </a:r>
            <a:r>
              <a:rPr lang="en-US" altLang="zh-CN" sz="2800" dirty="0">
                <a:latin typeface="+mn-ea"/>
                <a:ea typeface="+mn-ea"/>
              </a:rPr>
              <a:t>,</a:t>
            </a:r>
            <a:r>
              <a:rPr lang="zh-CN" altLang="en-US" sz="2800" dirty="0">
                <a:latin typeface="+mn-ea"/>
                <a:ea typeface="+mn-ea"/>
              </a:rPr>
              <a:t>则溶液的</a:t>
            </a:r>
            <a:r>
              <a:rPr lang="en-US" altLang="zh-CN" sz="2800" dirty="0">
                <a:latin typeface="+mn-ea"/>
                <a:ea typeface="+mn-ea"/>
              </a:rPr>
              <a:t>pH</a:t>
            </a:r>
            <a:r>
              <a:rPr lang="en-US" altLang="zh-CN" sz="2800" dirty="0" smtClean="0">
                <a:latin typeface="+mn-ea"/>
                <a:ea typeface="+mn-ea"/>
              </a:rPr>
              <a:t>=___;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 smtClean="0">
                <a:latin typeface="+mn-ea"/>
                <a:ea typeface="+mn-ea"/>
              </a:rPr>
              <a:t>③</a:t>
            </a:r>
            <a:r>
              <a:rPr lang="zh-CN" altLang="en-US" sz="2800" dirty="0">
                <a:latin typeface="+mn-ea"/>
                <a:ea typeface="+mn-ea"/>
              </a:rPr>
              <a:t>加水稀释到原来的</a:t>
            </a:r>
            <a:r>
              <a:rPr lang="en-US" altLang="zh-CN" sz="2800" dirty="0">
                <a:latin typeface="+mn-ea"/>
                <a:ea typeface="+mn-ea"/>
              </a:rPr>
              <a:t>10</a:t>
            </a:r>
            <a:r>
              <a:rPr lang="en-US" altLang="zh-CN" sz="2800" baseline="30000" dirty="0">
                <a:latin typeface="+mn-ea"/>
                <a:ea typeface="+mn-ea"/>
              </a:rPr>
              <a:t>3</a:t>
            </a:r>
            <a:r>
              <a:rPr lang="zh-CN" altLang="en-US" sz="2800" dirty="0">
                <a:latin typeface="+mn-ea"/>
                <a:ea typeface="+mn-ea"/>
              </a:rPr>
              <a:t>倍</a:t>
            </a:r>
            <a:r>
              <a:rPr lang="en-US" altLang="zh-CN" sz="2800" dirty="0">
                <a:latin typeface="+mn-ea"/>
                <a:ea typeface="+mn-ea"/>
              </a:rPr>
              <a:t>,</a:t>
            </a:r>
            <a:r>
              <a:rPr lang="zh-CN" altLang="en-US" sz="2800" dirty="0">
                <a:latin typeface="+mn-ea"/>
                <a:ea typeface="+mn-ea"/>
              </a:rPr>
              <a:t>则溶液的</a:t>
            </a:r>
            <a:r>
              <a:rPr lang="en-US" altLang="zh-CN" sz="2800" dirty="0">
                <a:latin typeface="+mn-ea"/>
                <a:ea typeface="+mn-ea"/>
              </a:rPr>
              <a:t>pH</a:t>
            </a:r>
            <a:r>
              <a:rPr lang="en-US" altLang="zh-CN" sz="2800" dirty="0" smtClean="0">
                <a:latin typeface="+mn-ea"/>
                <a:ea typeface="+mn-ea"/>
              </a:rPr>
              <a:t>=___;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 smtClean="0">
                <a:latin typeface="+mn-ea"/>
                <a:ea typeface="+mn-ea"/>
              </a:rPr>
              <a:t>④</a:t>
            </a:r>
            <a:r>
              <a:rPr lang="zh-CN" altLang="en-US" sz="2800" dirty="0">
                <a:latin typeface="+mn-ea"/>
                <a:ea typeface="+mn-ea"/>
              </a:rPr>
              <a:t>加水稀释到原来的</a:t>
            </a:r>
            <a:r>
              <a:rPr lang="en-US" altLang="zh-CN" sz="2800" dirty="0" smtClean="0">
                <a:latin typeface="+mn-ea"/>
                <a:ea typeface="+mn-ea"/>
              </a:rPr>
              <a:t>10</a:t>
            </a:r>
            <a:r>
              <a:rPr lang="en-US" altLang="zh-CN" sz="2800" baseline="30000" dirty="0" smtClean="0">
                <a:latin typeface="+mn-ea"/>
                <a:ea typeface="+mn-ea"/>
              </a:rPr>
              <a:t>6</a:t>
            </a:r>
            <a:r>
              <a:rPr lang="zh-CN" altLang="en-US" sz="2800" dirty="0" smtClean="0">
                <a:latin typeface="+mn-ea"/>
                <a:ea typeface="+mn-ea"/>
              </a:rPr>
              <a:t>倍</a:t>
            </a:r>
            <a:r>
              <a:rPr lang="en-US" altLang="zh-CN" sz="2800" dirty="0">
                <a:latin typeface="+mn-ea"/>
                <a:ea typeface="+mn-ea"/>
              </a:rPr>
              <a:t>,</a:t>
            </a:r>
            <a:r>
              <a:rPr lang="zh-CN" altLang="en-US" sz="2800" dirty="0">
                <a:latin typeface="+mn-ea"/>
                <a:ea typeface="+mn-ea"/>
              </a:rPr>
              <a:t>则溶液的</a:t>
            </a:r>
            <a:r>
              <a:rPr lang="en-US" altLang="zh-CN" sz="2800" dirty="0">
                <a:latin typeface="+mn-ea"/>
                <a:ea typeface="+mn-ea"/>
              </a:rPr>
              <a:t>pH</a:t>
            </a:r>
            <a:r>
              <a:rPr lang="en-US" altLang="zh-CN" sz="2800" dirty="0" smtClean="0">
                <a:latin typeface="+mn-ea"/>
                <a:ea typeface="+mn-ea"/>
              </a:rPr>
              <a:t>=___.</a:t>
            </a:r>
          </a:p>
        </p:txBody>
      </p:sp>
      <p:sp>
        <p:nvSpPr>
          <p:cNvPr id="217094" name="Text Box 6"/>
          <p:cNvSpPr txBox="1">
            <a:spLocks noChangeArrowheads="1"/>
          </p:cNvSpPr>
          <p:nvPr/>
        </p:nvSpPr>
        <p:spPr bwMode="auto">
          <a:xfrm>
            <a:off x="8384146" y="34443"/>
            <a:ext cx="3807854" cy="1077218"/>
          </a:xfrm>
          <a:prstGeom prst="rect">
            <a:avLst/>
          </a:prstGeom>
          <a:solidFill>
            <a:srgbClr val="FFFF99"/>
          </a:solidFill>
          <a:ln w="57150" cmpd="thinThick">
            <a:solidFill>
              <a:srgbClr val="0000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>
                <a:solidFill>
                  <a:srgbClr val="FF0000"/>
                </a:solidFill>
                <a:ea typeface="楷体_GB2312" pitchFamily="49" charset="-122"/>
              </a:rPr>
              <a:t>[</a:t>
            </a:r>
            <a:r>
              <a:rPr lang="zh-CN" altLang="en-US" dirty="0">
                <a:solidFill>
                  <a:srgbClr val="0000CC"/>
                </a:solidFill>
                <a:ea typeface="黑体" panose="02010609060101010101" pitchFamily="49" charset="-122"/>
              </a:rPr>
              <a:t>关键</a:t>
            </a:r>
            <a:r>
              <a:rPr lang="en-US" altLang="zh-CN" dirty="0">
                <a:solidFill>
                  <a:srgbClr val="FF0000"/>
                </a:solidFill>
                <a:ea typeface="楷体_GB2312" pitchFamily="49" charset="-122"/>
              </a:rPr>
              <a:t>]:  </a:t>
            </a:r>
            <a:r>
              <a:rPr lang="zh-CN" altLang="en-US" dirty="0">
                <a:solidFill>
                  <a:srgbClr val="FF0000"/>
                </a:solidFill>
                <a:ea typeface="楷体_GB2312" pitchFamily="49" charset="-122"/>
              </a:rPr>
              <a:t>抓住氢氧根离子离子进行计算！</a:t>
            </a:r>
          </a:p>
        </p:txBody>
      </p:sp>
      <p:sp>
        <p:nvSpPr>
          <p:cNvPr id="217097" name="Text Box 9"/>
          <p:cNvSpPr txBox="1">
            <a:spLocks noChangeArrowheads="1"/>
          </p:cNvSpPr>
          <p:nvPr/>
        </p:nvSpPr>
        <p:spPr bwMode="auto">
          <a:xfrm>
            <a:off x="6517113" y="2172416"/>
            <a:ext cx="4318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9</a:t>
            </a:r>
          </a:p>
        </p:txBody>
      </p:sp>
      <p:sp>
        <p:nvSpPr>
          <p:cNvPr id="217099" name="Text Box 11"/>
          <p:cNvSpPr txBox="1">
            <a:spLocks noChangeArrowheads="1"/>
          </p:cNvSpPr>
          <p:nvPr/>
        </p:nvSpPr>
        <p:spPr bwMode="auto">
          <a:xfrm>
            <a:off x="6561862" y="3073684"/>
            <a:ext cx="5048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7</a:t>
            </a:r>
          </a:p>
        </p:txBody>
      </p:sp>
      <p:sp>
        <p:nvSpPr>
          <p:cNvPr id="217100" name="Text Box 12"/>
          <p:cNvSpPr txBox="1">
            <a:spLocks noChangeArrowheads="1"/>
          </p:cNvSpPr>
          <p:nvPr/>
        </p:nvSpPr>
        <p:spPr bwMode="auto">
          <a:xfrm>
            <a:off x="6561862" y="2623050"/>
            <a:ext cx="6477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8</a:t>
            </a:r>
          </a:p>
        </p:txBody>
      </p:sp>
      <p:sp>
        <p:nvSpPr>
          <p:cNvPr id="217103" name="Text Box 15"/>
          <p:cNvSpPr txBox="1">
            <a:spLocks noChangeArrowheads="1"/>
          </p:cNvSpPr>
          <p:nvPr/>
        </p:nvSpPr>
        <p:spPr bwMode="auto">
          <a:xfrm>
            <a:off x="6561862" y="3501215"/>
            <a:ext cx="3587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7</a:t>
            </a:r>
          </a:p>
        </p:txBody>
      </p:sp>
      <p:sp>
        <p:nvSpPr>
          <p:cNvPr id="9225" name="Rectangle 18"/>
          <p:cNvSpPr>
            <a:spLocks noChangeArrowheads="1"/>
          </p:cNvSpPr>
          <p:nvPr/>
        </p:nvSpPr>
        <p:spPr bwMode="auto">
          <a:xfrm>
            <a:off x="0" y="1091190"/>
            <a:ext cx="8066087" cy="564831"/>
          </a:xfrm>
          <a:prstGeom prst="rect">
            <a:avLst/>
          </a:prstGeom>
          <a:solidFill>
            <a:srgbClr val="FFFFFF">
              <a:alpha val="78038"/>
            </a:srgbClr>
          </a:solidFill>
          <a:ln w="38100" cmpd="dbl" algn="ctr">
            <a:solidFill>
              <a:srgbClr val="FFFFFF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71689" tIns="35844" rIns="71689" bIns="35844">
            <a:spAutoFit/>
          </a:bodyPr>
          <a:lstStyle>
            <a:lvl1pPr defTabSz="71755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 defTabSz="7175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 defTabSz="71755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 defTabSz="7175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 defTabSz="71755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defTabSz="7175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defTabSz="7175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defTabSz="7175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defTabSz="7175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dirty="0" smtClean="0">
                <a:latin typeface="Times New Roman" panose="02020603050405020304" pitchFamily="18" charset="0"/>
                <a:ea typeface="方正姚体" panose="02010601030101010101" pitchFamily="2" charset="-122"/>
              </a:rPr>
              <a:t>2.2.2</a:t>
            </a:r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强碱、弱碱无限稀释的</a:t>
            </a:r>
            <a:r>
              <a:rPr lang="en-US" altLang="zh-CN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pH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计算</a:t>
            </a:r>
            <a:r>
              <a:rPr lang="en-US" altLang="zh-CN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</a:p>
        </p:txBody>
      </p:sp>
      <p:sp>
        <p:nvSpPr>
          <p:cNvPr id="11" name="Rectangle 41"/>
          <p:cNvSpPr>
            <a:spLocks noChangeArrowheads="1"/>
          </p:cNvSpPr>
          <p:nvPr/>
        </p:nvSpPr>
        <p:spPr bwMode="auto">
          <a:xfrm>
            <a:off x="-15941" y="0"/>
            <a:ext cx="3622026" cy="573052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 smtClean="0">
                <a:latin typeface="+mn-ea"/>
                <a:ea typeface="+mn-ea"/>
              </a:rPr>
              <a:t>2</a:t>
            </a:r>
            <a:r>
              <a:rPr lang="zh-CN" altLang="en-US" sz="2800" dirty="0" smtClean="0">
                <a:latin typeface="+mn-ea"/>
                <a:ea typeface="+mn-ea"/>
              </a:rPr>
              <a:t>溶液</a:t>
            </a:r>
            <a:r>
              <a:rPr lang="en-US" altLang="zh-CN" sz="2800" dirty="0" smtClean="0">
                <a:latin typeface="+mn-ea"/>
                <a:ea typeface="+mn-ea"/>
              </a:rPr>
              <a:t>pH</a:t>
            </a:r>
            <a:r>
              <a:rPr lang="zh-CN" altLang="en-US" sz="2800" dirty="0" smtClean="0">
                <a:latin typeface="+mn-ea"/>
                <a:ea typeface="+mn-ea"/>
              </a:rPr>
              <a:t>的计算方法</a:t>
            </a:r>
            <a:endParaRPr lang="zh-CN" altLang="en-US" sz="2800" dirty="0">
              <a:latin typeface="+mn-ea"/>
              <a:ea typeface="+mn-ea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5"/>
              <p:cNvSpPr>
                <a:spLocks noChangeArrowheads="1"/>
              </p:cNvSpPr>
              <p:nvPr/>
            </p:nvSpPr>
            <p:spPr bwMode="auto">
              <a:xfrm>
                <a:off x="-1" y="4012079"/>
                <a:ext cx="7157246" cy="2677656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 w="38100">
                <a:solidFill>
                  <a:srgbClr val="FFFFFF"/>
                </a:solidFill>
                <a:miter lim="800000"/>
                <a:headEnd/>
                <a:tailEnd/>
              </a:ln>
              <a:effectLst/>
              <a:extLst/>
            </p:spPr>
            <p:txBody>
              <a:bodyPr wrap="square">
                <a:spAutoFit/>
              </a:bodyPr>
              <a:lstStyle>
                <a:lvl1pPr indent="266700"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zh-CN" sz="2800" dirty="0" smtClean="0">
                    <a:solidFill>
                      <a:srgbClr val="FF0000"/>
                    </a:solidFill>
                    <a:latin typeface="+mn-ea"/>
                    <a:ea typeface="+mn-ea"/>
                  </a:rPr>
                  <a:t>      </a:t>
                </a:r>
                <a:r>
                  <a:rPr lang="en-US" altLang="zh-CN" sz="2800" dirty="0" smtClean="0">
                    <a:latin typeface="+mn-ea"/>
                    <a:ea typeface="+mn-ea"/>
                  </a:rPr>
                  <a:t>pH=10</a:t>
                </a:r>
                <a:r>
                  <a:rPr lang="zh-CN" altLang="en-US" sz="2800" dirty="0">
                    <a:latin typeface="+mn-ea"/>
                    <a:ea typeface="+mn-ea"/>
                  </a:rPr>
                  <a:t>的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i="1" dirty="0" smtClean="0">
                            <a:latin typeface="Cambria Math" panose="02040503050406030204" pitchFamily="18" charset="0"/>
                            <a:ea typeface="+mn-ea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800" b="0" i="0" dirty="0" smtClean="0">
                            <a:latin typeface="Cambria Math" panose="02040503050406030204" pitchFamily="18" charset="0"/>
                            <a:ea typeface="+mn-ea"/>
                          </a:rPr>
                          <m:t>NH</m:t>
                        </m:r>
                      </m:e>
                      <m:sub>
                        <m:r>
                          <a:rPr lang="en-US" altLang="zh-CN" sz="2800" b="0" i="0" dirty="0" smtClean="0">
                            <a:latin typeface="Cambria Math" panose="02040503050406030204" pitchFamily="18" charset="0"/>
                            <a:ea typeface="+mn-ea"/>
                          </a:rPr>
                          <m:t>3</m:t>
                        </m:r>
                      </m:sub>
                    </m:sSub>
                    <m:r>
                      <a:rPr lang="en-US" altLang="zh-CN" sz="280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b>
                      <m:sSubPr>
                        <m:ctrlPr>
                          <a:rPr lang="en-US" altLang="zh-CN" sz="280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800" b="0" i="0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800" b="0" i="0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US" altLang="zh-CN" sz="2800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O</m:t>
                    </m:r>
                  </m:oMath>
                </a14:m>
                <a:r>
                  <a:rPr lang="zh-CN" altLang="en-US" sz="2800" dirty="0" smtClean="0">
                    <a:latin typeface="+mn-ea"/>
                    <a:ea typeface="+mn-ea"/>
                  </a:rPr>
                  <a:t>溶液</a:t>
                </a:r>
                <a:r>
                  <a:rPr lang="zh-CN" altLang="en-US" sz="2800" dirty="0">
                    <a:latin typeface="+mn-ea"/>
                    <a:ea typeface="+mn-ea"/>
                  </a:rPr>
                  <a:t>的体积</a:t>
                </a:r>
                <a:r>
                  <a:rPr lang="zh-CN" altLang="en-US" sz="2800" dirty="0" smtClean="0">
                    <a:latin typeface="+mn-ea"/>
                    <a:ea typeface="+mn-ea"/>
                  </a:rPr>
                  <a:t>：</a:t>
                </a:r>
                <a:endParaRPr lang="en-US" altLang="zh-CN" sz="2800" dirty="0">
                  <a:latin typeface="+mn-ea"/>
                  <a:ea typeface="+mn-ea"/>
                </a:endParaRPr>
              </a:p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zh-CN" altLang="en-US" sz="2800" dirty="0" smtClean="0">
                    <a:latin typeface="+mn-ea"/>
                    <a:ea typeface="+mn-ea"/>
                  </a:rPr>
                  <a:t>①</a:t>
                </a:r>
                <a:r>
                  <a:rPr lang="zh-CN" altLang="en-US" sz="2800" dirty="0">
                    <a:latin typeface="+mn-ea"/>
                    <a:ea typeface="+mn-ea"/>
                  </a:rPr>
                  <a:t>加水稀释到原来的</a:t>
                </a:r>
                <a:r>
                  <a:rPr lang="en-US" altLang="zh-CN" sz="2800" dirty="0">
                    <a:latin typeface="+mn-ea"/>
                    <a:ea typeface="+mn-ea"/>
                  </a:rPr>
                  <a:t>10</a:t>
                </a:r>
                <a:r>
                  <a:rPr lang="zh-CN" altLang="en-US" sz="2800" dirty="0">
                    <a:latin typeface="+mn-ea"/>
                    <a:ea typeface="+mn-ea"/>
                  </a:rPr>
                  <a:t>倍</a:t>
                </a:r>
                <a:r>
                  <a:rPr lang="en-US" altLang="zh-CN" sz="2800" dirty="0">
                    <a:latin typeface="+mn-ea"/>
                    <a:ea typeface="+mn-ea"/>
                  </a:rPr>
                  <a:t>,</a:t>
                </a:r>
                <a:r>
                  <a:rPr lang="zh-CN" altLang="en-US" sz="2800" dirty="0">
                    <a:latin typeface="+mn-ea"/>
                    <a:ea typeface="+mn-ea"/>
                  </a:rPr>
                  <a:t>则溶液的</a:t>
                </a:r>
                <a:r>
                  <a:rPr lang="en-US" altLang="zh-CN" sz="2800" dirty="0">
                    <a:latin typeface="+mn-ea"/>
                    <a:ea typeface="+mn-ea"/>
                  </a:rPr>
                  <a:t>pH</a:t>
                </a:r>
                <a:r>
                  <a:rPr lang="en-US" altLang="zh-CN" sz="2800" dirty="0" smtClean="0">
                    <a:latin typeface="+mn-ea"/>
                    <a:ea typeface="+mn-ea"/>
                  </a:rPr>
                  <a:t>=___;</a:t>
                </a:r>
              </a:p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zh-CN" sz="2800" dirty="0" smtClean="0">
                    <a:latin typeface="+mn-ea"/>
                    <a:ea typeface="+mn-ea"/>
                  </a:rPr>
                  <a:t>②</a:t>
                </a:r>
                <a:r>
                  <a:rPr lang="zh-CN" altLang="en-US" sz="2800" dirty="0">
                    <a:latin typeface="+mn-ea"/>
                    <a:ea typeface="+mn-ea"/>
                  </a:rPr>
                  <a:t>加水稀释到原来的</a:t>
                </a:r>
                <a:r>
                  <a:rPr lang="en-US" altLang="zh-CN" sz="2800" dirty="0">
                    <a:latin typeface="+mn-ea"/>
                    <a:ea typeface="+mn-ea"/>
                  </a:rPr>
                  <a:t>10</a:t>
                </a:r>
                <a:r>
                  <a:rPr lang="en-US" altLang="zh-CN" sz="2800" baseline="30000" dirty="0">
                    <a:latin typeface="+mn-ea"/>
                    <a:ea typeface="+mn-ea"/>
                  </a:rPr>
                  <a:t>2</a:t>
                </a:r>
                <a:r>
                  <a:rPr lang="zh-CN" altLang="en-US" sz="2800" dirty="0">
                    <a:latin typeface="+mn-ea"/>
                    <a:ea typeface="+mn-ea"/>
                  </a:rPr>
                  <a:t>倍</a:t>
                </a:r>
                <a:r>
                  <a:rPr lang="en-US" altLang="zh-CN" sz="2800" dirty="0">
                    <a:latin typeface="+mn-ea"/>
                    <a:ea typeface="+mn-ea"/>
                  </a:rPr>
                  <a:t>,</a:t>
                </a:r>
                <a:r>
                  <a:rPr lang="zh-CN" altLang="en-US" sz="2800" dirty="0">
                    <a:latin typeface="+mn-ea"/>
                    <a:ea typeface="+mn-ea"/>
                  </a:rPr>
                  <a:t>则溶液的</a:t>
                </a:r>
                <a:r>
                  <a:rPr lang="en-US" altLang="zh-CN" sz="2800" dirty="0">
                    <a:latin typeface="+mn-ea"/>
                    <a:ea typeface="+mn-ea"/>
                  </a:rPr>
                  <a:t>pH</a:t>
                </a:r>
                <a:r>
                  <a:rPr lang="en-US" altLang="zh-CN" sz="2800" dirty="0" smtClean="0">
                    <a:latin typeface="+mn-ea"/>
                    <a:ea typeface="+mn-ea"/>
                  </a:rPr>
                  <a:t>=___;</a:t>
                </a:r>
              </a:p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zh-CN" sz="2800" dirty="0" smtClean="0">
                    <a:latin typeface="+mn-ea"/>
                    <a:ea typeface="+mn-ea"/>
                  </a:rPr>
                  <a:t>③</a:t>
                </a:r>
                <a:r>
                  <a:rPr lang="zh-CN" altLang="en-US" sz="2800" dirty="0">
                    <a:latin typeface="+mn-ea"/>
                    <a:ea typeface="+mn-ea"/>
                  </a:rPr>
                  <a:t>加水稀释到原来的</a:t>
                </a:r>
                <a:r>
                  <a:rPr lang="en-US" altLang="zh-CN" sz="2800" dirty="0">
                    <a:latin typeface="+mn-ea"/>
                    <a:ea typeface="+mn-ea"/>
                  </a:rPr>
                  <a:t>10</a:t>
                </a:r>
                <a:r>
                  <a:rPr lang="en-US" altLang="zh-CN" sz="2800" baseline="30000" dirty="0">
                    <a:latin typeface="+mn-ea"/>
                    <a:ea typeface="+mn-ea"/>
                  </a:rPr>
                  <a:t>3</a:t>
                </a:r>
                <a:r>
                  <a:rPr lang="zh-CN" altLang="en-US" sz="2800" dirty="0">
                    <a:latin typeface="+mn-ea"/>
                    <a:ea typeface="+mn-ea"/>
                  </a:rPr>
                  <a:t>倍</a:t>
                </a:r>
                <a:r>
                  <a:rPr lang="en-US" altLang="zh-CN" sz="2800" dirty="0">
                    <a:latin typeface="+mn-ea"/>
                    <a:ea typeface="+mn-ea"/>
                  </a:rPr>
                  <a:t>,</a:t>
                </a:r>
                <a:r>
                  <a:rPr lang="zh-CN" altLang="en-US" sz="2800" dirty="0">
                    <a:latin typeface="+mn-ea"/>
                    <a:ea typeface="+mn-ea"/>
                  </a:rPr>
                  <a:t>则溶液的</a:t>
                </a:r>
                <a:r>
                  <a:rPr lang="en-US" altLang="zh-CN" sz="2800" dirty="0">
                    <a:latin typeface="+mn-ea"/>
                    <a:ea typeface="+mn-ea"/>
                  </a:rPr>
                  <a:t>pH</a:t>
                </a:r>
                <a:r>
                  <a:rPr lang="en-US" altLang="zh-CN" sz="2800" dirty="0" smtClean="0">
                    <a:latin typeface="+mn-ea"/>
                    <a:ea typeface="+mn-ea"/>
                  </a:rPr>
                  <a:t>=___;</a:t>
                </a:r>
              </a:p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zh-CN" sz="2800" dirty="0" smtClean="0">
                    <a:latin typeface="+mn-ea"/>
                    <a:ea typeface="+mn-ea"/>
                  </a:rPr>
                  <a:t>④</a:t>
                </a:r>
                <a:r>
                  <a:rPr lang="zh-CN" altLang="en-US" sz="2800" dirty="0">
                    <a:latin typeface="+mn-ea"/>
                    <a:ea typeface="+mn-ea"/>
                  </a:rPr>
                  <a:t>加水稀释到原来的</a:t>
                </a:r>
                <a:r>
                  <a:rPr lang="en-US" altLang="zh-CN" sz="2800" dirty="0" smtClean="0">
                    <a:latin typeface="+mn-ea"/>
                    <a:ea typeface="+mn-ea"/>
                  </a:rPr>
                  <a:t>10</a:t>
                </a:r>
                <a:r>
                  <a:rPr lang="en-US" altLang="zh-CN" sz="2800" baseline="30000" dirty="0" smtClean="0">
                    <a:latin typeface="+mn-ea"/>
                    <a:ea typeface="+mn-ea"/>
                  </a:rPr>
                  <a:t>6</a:t>
                </a:r>
                <a:r>
                  <a:rPr lang="zh-CN" altLang="en-US" sz="2800" dirty="0" smtClean="0">
                    <a:latin typeface="+mn-ea"/>
                    <a:ea typeface="+mn-ea"/>
                  </a:rPr>
                  <a:t>倍</a:t>
                </a:r>
                <a:r>
                  <a:rPr lang="en-US" altLang="zh-CN" sz="2800" dirty="0">
                    <a:latin typeface="+mn-ea"/>
                    <a:ea typeface="+mn-ea"/>
                  </a:rPr>
                  <a:t>,</a:t>
                </a:r>
                <a:r>
                  <a:rPr lang="zh-CN" altLang="en-US" sz="2800" dirty="0">
                    <a:latin typeface="+mn-ea"/>
                    <a:ea typeface="+mn-ea"/>
                  </a:rPr>
                  <a:t>则溶液的</a:t>
                </a:r>
                <a:r>
                  <a:rPr lang="en-US" altLang="zh-CN" sz="2800" dirty="0">
                    <a:latin typeface="+mn-ea"/>
                    <a:ea typeface="+mn-ea"/>
                  </a:rPr>
                  <a:t>pH</a:t>
                </a:r>
                <a:r>
                  <a:rPr lang="en-US" altLang="zh-CN" sz="2800" dirty="0" smtClean="0">
                    <a:latin typeface="+mn-ea"/>
                    <a:ea typeface="+mn-ea"/>
                  </a:rPr>
                  <a:t>=___.</a:t>
                </a:r>
              </a:p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zh-CN" sz="2800" dirty="0" smtClean="0">
                    <a:latin typeface="+mn-ea"/>
                    <a:ea typeface="+mn-ea"/>
                  </a:rPr>
                  <a:t>(</a:t>
                </a:r>
                <a:r>
                  <a:rPr lang="zh-CN" altLang="en-US" sz="2800" dirty="0">
                    <a:solidFill>
                      <a:srgbClr val="FF0000"/>
                    </a:solidFill>
                    <a:latin typeface="+mn-ea"/>
                    <a:ea typeface="+mn-ea"/>
                  </a:rPr>
                  <a:t>画出</a:t>
                </a:r>
                <a:r>
                  <a:rPr lang="en-US" altLang="zh-CN" sz="2800" dirty="0">
                    <a:solidFill>
                      <a:srgbClr val="FF0000"/>
                    </a:solidFill>
                    <a:latin typeface="+mn-ea"/>
                    <a:ea typeface="+mn-ea"/>
                  </a:rPr>
                  <a:t>pH-V</a:t>
                </a:r>
                <a:r>
                  <a:rPr lang="zh-CN" altLang="en-US" sz="2800" dirty="0">
                    <a:solidFill>
                      <a:srgbClr val="FF0000"/>
                    </a:solidFill>
                    <a:latin typeface="+mn-ea"/>
                    <a:ea typeface="+mn-ea"/>
                  </a:rPr>
                  <a:t>曲线</a:t>
                </a:r>
                <a:r>
                  <a:rPr lang="en-US" altLang="zh-CN" sz="2800" dirty="0">
                    <a:latin typeface="+mn-ea"/>
                    <a:ea typeface="+mn-ea"/>
                  </a:rPr>
                  <a:t>)</a:t>
                </a:r>
              </a:p>
            </p:txBody>
          </p:sp>
        </mc:Choice>
        <mc:Fallback xmlns="">
          <p:sp>
            <p:nvSpPr>
              <p:cNvPr id="12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-1" y="4012079"/>
                <a:ext cx="7157246" cy="2677656"/>
              </a:xfrm>
              <a:prstGeom prst="rect">
                <a:avLst/>
              </a:prstGeom>
              <a:blipFill rotWithShape="0">
                <a:blip r:embed="rId2"/>
                <a:stretch>
                  <a:fillRect t="-2022" r="-3814" b="-4719"/>
                </a:stretch>
              </a:blipFill>
              <a:ln w="38100">
                <a:solidFill>
                  <a:srgbClr val="FFFFFF"/>
                </a:solidFill>
                <a:miter lim="800000"/>
                <a:headEnd/>
                <a:tailEnd/>
              </a:ln>
              <a:effectLst/>
              <a:extLst/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 Box 9"/>
          <p:cNvSpPr txBox="1">
            <a:spLocks noChangeArrowheads="1"/>
          </p:cNvSpPr>
          <p:nvPr/>
        </p:nvSpPr>
        <p:spPr bwMode="auto">
          <a:xfrm>
            <a:off x="6421014" y="4390219"/>
            <a:ext cx="92939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 smtClean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9.5</a:t>
            </a:r>
            <a:endParaRPr lang="en-US" altLang="zh-CN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4" name="Text Box 9"/>
          <p:cNvSpPr txBox="1">
            <a:spLocks noChangeArrowheads="1"/>
          </p:cNvSpPr>
          <p:nvPr/>
        </p:nvSpPr>
        <p:spPr bwMode="auto">
          <a:xfrm>
            <a:off x="6457669" y="4840853"/>
            <a:ext cx="92939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 smtClean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9</a:t>
            </a:r>
            <a:endParaRPr lang="en-US" altLang="zh-CN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5" name="Text Box 9"/>
          <p:cNvSpPr txBox="1">
            <a:spLocks noChangeArrowheads="1"/>
          </p:cNvSpPr>
          <p:nvPr/>
        </p:nvSpPr>
        <p:spPr bwMode="auto">
          <a:xfrm>
            <a:off x="6455939" y="5257444"/>
            <a:ext cx="92939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8</a:t>
            </a:r>
            <a:r>
              <a:rPr lang="en-US" altLang="zh-CN" dirty="0" smtClean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.5</a:t>
            </a:r>
            <a:endParaRPr lang="en-US" altLang="zh-CN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6" name="Text Box 9"/>
          <p:cNvSpPr txBox="1">
            <a:spLocks noChangeArrowheads="1"/>
          </p:cNvSpPr>
          <p:nvPr/>
        </p:nvSpPr>
        <p:spPr bwMode="auto">
          <a:xfrm>
            <a:off x="6413293" y="5702232"/>
            <a:ext cx="92939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 smtClean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7</a:t>
            </a:r>
            <a:endParaRPr lang="en-US" altLang="zh-CN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7" name="Text Box 4"/>
          <p:cNvSpPr txBox="1">
            <a:spLocks noChangeArrowheads="1"/>
          </p:cNvSpPr>
          <p:nvPr/>
        </p:nvSpPr>
        <p:spPr bwMode="auto">
          <a:xfrm>
            <a:off x="7607702" y="5257444"/>
            <a:ext cx="4262326" cy="1569660"/>
          </a:xfrm>
          <a:prstGeom prst="rect">
            <a:avLst/>
          </a:prstGeom>
          <a:noFill/>
          <a:ln w="28575">
            <a:solidFill>
              <a:srgbClr val="FF00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400" dirty="0" smtClean="0">
                <a:solidFill>
                  <a:srgbClr val="3333FF"/>
                </a:solidFill>
                <a:latin typeface="+mn-ea"/>
                <a:ea typeface="+mn-ea"/>
              </a:rPr>
              <a:t>弱酸</a:t>
            </a:r>
            <a:r>
              <a:rPr lang="zh-CN" altLang="en-US" sz="2400" dirty="0">
                <a:solidFill>
                  <a:srgbClr val="3333FF"/>
                </a:solidFill>
                <a:latin typeface="+mn-ea"/>
                <a:ea typeface="+mn-ea"/>
              </a:rPr>
              <a:t>、弱碱稀释后溶液</a:t>
            </a:r>
            <a:r>
              <a:rPr lang="en-US" altLang="zh-CN" sz="2400" dirty="0">
                <a:solidFill>
                  <a:srgbClr val="3333FF"/>
                </a:solidFill>
                <a:latin typeface="+mn-ea"/>
                <a:ea typeface="+mn-ea"/>
              </a:rPr>
              <a:t>pH</a:t>
            </a:r>
            <a:r>
              <a:rPr lang="zh-CN" altLang="en-US" sz="2400" dirty="0">
                <a:solidFill>
                  <a:srgbClr val="3333FF"/>
                </a:solidFill>
                <a:latin typeface="+mn-ea"/>
                <a:ea typeface="+mn-ea"/>
              </a:rPr>
              <a:t>的变化比强酸、强碱小，而且</a:t>
            </a:r>
            <a:r>
              <a:rPr lang="zh-CN" altLang="en-US" sz="2400" dirty="0">
                <a:solidFill>
                  <a:srgbClr val="FF0000"/>
                </a:solidFill>
                <a:latin typeface="+mn-ea"/>
                <a:ea typeface="+mn-ea"/>
              </a:rPr>
              <a:t>弱</a:t>
            </a:r>
            <a:r>
              <a:rPr lang="zh-CN" altLang="en-US" sz="2400" dirty="0">
                <a:latin typeface="+mn-ea"/>
                <a:ea typeface="+mn-ea"/>
              </a:rPr>
              <a:t>酸</a:t>
            </a:r>
            <a:r>
              <a:rPr lang="en-US" altLang="zh-CN" sz="2400" dirty="0">
                <a:latin typeface="+mn-ea"/>
                <a:ea typeface="+mn-ea"/>
              </a:rPr>
              <a:t>(</a:t>
            </a:r>
            <a:r>
              <a:rPr lang="zh-CN" altLang="en-US" sz="2400" dirty="0">
                <a:latin typeface="+mn-ea"/>
                <a:ea typeface="+mn-ea"/>
              </a:rPr>
              <a:t>碱</a:t>
            </a:r>
            <a:r>
              <a:rPr lang="en-US" altLang="zh-CN" sz="2400" dirty="0">
                <a:latin typeface="+mn-ea"/>
                <a:ea typeface="+mn-ea"/>
              </a:rPr>
              <a:t>)</a:t>
            </a:r>
            <a:r>
              <a:rPr lang="zh-CN" altLang="en-US" sz="2400" dirty="0">
                <a:latin typeface="+mn-ea"/>
                <a:ea typeface="+mn-ea"/>
              </a:rPr>
              <a:t>每稀释</a:t>
            </a:r>
            <a:r>
              <a:rPr lang="en-US" altLang="zh-CN" sz="2400" dirty="0">
                <a:latin typeface="+mn-ea"/>
                <a:ea typeface="+mn-ea"/>
              </a:rPr>
              <a:t>10</a:t>
            </a:r>
            <a:r>
              <a:rPr lang="zh-CN" altLang="en-US" sz="2400" dirty="0">
                <a:latin typeface="+mn-ea"/>
                <a:ea typeface="+mn-ea"/>
              </a:rPr>
              <a:t>倍</a:t>
            </a:r>
            <a:r>
              <a:rPr lang="en-US" altLang="zh-CN" sz="2400" dirty="0">
                <a:latin typeface="+mn-ea"/>
                <a:ea typeface="+mn-ea"/>
              </a:rPr>
              <a:t>,pH</a:t>
            </a:r>
            <a:r>
              <a:rPr lang="zh-CN" altLang="en-US" sz="2400" dirty="0">
                <a:latin typeface="+mn-ea"/>
                <a:ea typeface="+mn-ea"/>
              </a:rPr>
              <a:t>就</a:t>
            </a:r>
            <a:r>
              <a:rPr lang="zh-CN" altLang="en-US" sz="2400" dirty="0">
                <a:solidFill>
                  <a:srgbClr val="FF0000"/>
                </a:solidFill>
                <a:latin typeface="+mn-ea"/>
                <a:ea typeface="+mn-ea"/>
              </a:rPr>
              <a:t>向</a:t>
            </a:r>
            <a:r>
              <a:rPr lang="en-US" altLang="zh-CN" sz="2400" dirty="0">
                <a:solidFill>
                  <a:srgbClr val="FF0000"/>
                </a:solidFill>
                <a:latin typeface="+mn-ea"/>
                <a:ea typeface="+mn-ea"/>
              </a:rPr>
              <a:t>7</a:t>
            </a:r>
            <a:r>
              <a:rPr lang="zh-CN" altLang="en-US" sz="2400" dirty="0">
                <a:solidFill>
                  <a:srgbClr val="FF0000"/>
                </a:solidFill>
                <a:latin typeface="+mn-ea"/>
                <a:ea typeface="+mn-ea"/>
              </a:rPr>
              <a:t>靠拢</a:t>
            </a:r>
            <a:r>
              <a:rPr lang="en-US" altLang="zh-CN" sz="2400" dirty="0">
                <a:solidFill>
                  <a:srgbClr val="0000CC"/>
                </a:solidFill>
                <a:latin typeface="+mn-ea"/>
                <a:ea typeface="+mn-ea"/>
              </a:rPr>
              <a:t>0.5</a:t>
            </a:r>
            <a:r>
              <a:rPr lang="en-US" altLang="zh-CN" sz="2400" dirty="0">
                <a:latin typeface="+mn-ea"/>
                <a:ea typeface="+mn-ea"/>
              </a:rPr>
              <a:t>(</a:t>
            </a:r>
            <a:r>
              <a:rPr lang="zh-CN" altLang="en-US" sz="2400" dirty="0">
                <a:solidFill>
                  <a:srgbClr val="FF0000"/>
                </a:solidFill>
                <a:latin typeface="+mn-ea"/>
                <a:ea typeface="+mn-ea"/>
              </a:rPr>
              <a:t>不到</a:t>
            </a:r>
            <a:r>
              <a:rPr lang="en-US" altLang="zh-CN" sz="2400" dirty="0">
                <a:solidFill>
                  <a:srgbClr val="FF0000"/>
                </a:solidFill>
                <a:latin typeface="+mn-ea"/>
                <a:ea typeface="+mn-ea"/>
              </a:rPr>
              <a:t>1</a:t>
            </a:r>
            <a:r>
              <a:rPr lang="en-US" altLang="zh-CN" sz="2400" dirty="0">
                <a:latin typeface="+mn-ea"/>
                <a:ea typeface="+mn-ea"/>
              </a:rPr>
              <a:t>)</a:t>
            </a:r>
            <a:r>
              <a:rPr lang="zh-CN" altLang="en-US" sz="2400" dirty="0">
                <a:latin typeface="+mn-ea"/>
                <a:ea typeface="+mn-ea"/>
              </a:rPr>
              <a:t>个单位</a:t>
            </a:r>
            <a:r>
              <a:rPr lang="en-US" altLang="zh-CN" sz="2400" dirty="0">
                <a:latin typeface="+mn-ea"/>
                <a:ea typeface="+mn-ea"/>
              </a:rPr>
              <a:t>.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7637380" y="1905563"/>
            <a:ext cx="4232648" cy="3102339"/>
            <a:chOff x="7637380" y="1905563"/>
            <a:chExt cx="4232648" cy="3102339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637380" y="1905563"/>
              <a:ext cx="4232648" cy="3102339"/>
            </a:xfrm>
            <a:prstGeom prst="rect">
              <a:avLst/>
            </a:prstGeom>
          </p:spPr>
        </p:pic>
        <p:sp>
          <p:nvSpPr>
            <p:cNvPr id="3" name="矩形 2"/>
            <p:cNvSpPr/>
            <p:nvPr/>
          </p:nvSpPr>
          <p:spPr>
            <a:xfrm>
              <a:off x="7830544" y="3837018"/>
              <a:ext cx="347730" cy="57210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/>
            <p:cNvSpPr/>
            <p:nvPr/>
          </p:nvSpPr>
          <p:spPr>
            <a:xfrm>
              <a:off x="7830544" y="3056454"/>
              <a:ext cx="347730" cy="57210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矩形 20"/>
            <p:cNvSpPr/>
            <p:nvPr/>
          </p:nvSpPr>
          <p:spPr>
            <a:xfrm>
              <a:off x="9753704" y="4640956"/>
              <a:ext cx="1283595" cy="29481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167977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70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70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17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17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17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7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7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7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7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0" dur="75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093" grpId="0" animBg="1"/>
      <p:bldP spid="217097" grpId="0"/>
      <p:bldP spid="217099" grpId="0"/>
      <p:bldP spid="217100" grpId="0"/>
      <p:bldP spid="217103" grpId="0"/>
      <p:bldP spid="12" grpId="0" animBg="1"/>
      <p:bldP spid="13" grpId="0"/>
      <p:bldP spid="14" grpId="0"/>
      <p:bldP spid="15" grpId="0"/>
      <p:bldP spid="16" grpId="0"/>
      <p:bldP spid="17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/>
          <p:cNvSpPr>
            <a:spLocks noChangeArrowheads="1"/>
          </p:cNvSpPr>
          <p:nvPr/>
        </p:nvSpPr>
        <p:spPr bwMode="auto">
          <a:xfrm>
            <a:off x="-30084" y="592219"/>
            <a:ext cx="72723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 smtClean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2.2</a:t>
            </a:r>
            <a:r>
              <a:rPr lang="zh-CN" altLang="en-US" dirty="0" smtClean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酸</a:t>
            </a:r>
            <a:r>
              <a:rPr lang="zh-CN" altLang="en-US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、碱溶液的稀释与无限稀释计算：</a:t>
            </a:r>
          </a:p>
        </p:txBody>
      </p:sp>
      <p:sp>
        <p:nvSpPr>
          <p:cNvPr id="217102" name="Text Box 14"/>
          <p:cNvSpPr txBox="1">
            <a:spLocks noChangeArrowheads="1"/>
          </p:cNvSpPr>
          <p:nvPr/>
        </p:nvSpPr>
        <p:spPr bwMode="auto">
          <a:xfrm>
            <a:off x="8611673" y="53610"/>
            <a:ext cx="3580327" cy="1077218"/>
          </a:xfrm>
          <a:prstGeom prst="rect">
            <a:avLst/>
          </a:prstGeom>
          <a:solidFill>
            <a:srgbClr val="000000"/>
          </a:solidFill>
          <a:ln w="57150" cmpd="thinThick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>
                <a:solidFill>
                  <a:srgbClr val="FFFFFF"/>
                </a:solidFill>
                <a:ea typeface="楷体_GB2312" pitchFamily="49" charset="-122"/>
              </a:rPr>
              <a:t>[</a:t>
            </a:r>
            <a:r>
              <a:rPr lang="zh-CN" altLang="en-US" dirty="0">
                <a:solidFill>
                  <a:srgbClr val="FFFFFF"/>
                </a:solidFill>
                <a:ea typeface="黑体" panose="02010609060101010101" pitchFamily="49" charset="-122"/>
              </a:rPr>
              <a:t>关键</a:t>
            </a:r>
            <a:r>
              <a:rPr lang="en-US" altLang="zh-CN" dirty="0">
                <a:solidFill>
                  <a:srgbClr val="FFFFFF"/>
                </a:solidFill>
                <a:ea typeface="楷体_GB2312" pitchFamily="49" charset="-122"/>
              </a:rPr>
              <a:t>]:</a:t>
            </a:r>
            <a:r>
              <a:rPr lang="zh-CN" altLang="en-US" dirty="0">
                <a:solidFill>
                  <a:srgbClr val="FFFFFF"/>
                </a:solidFill>
                <a:ea typeface="楷体_GB2312" pitchFamily="49" charset="-122"/>
              </a:rPr>
              <a:t>抓住氢离子进行计算</a:t>
            </a:r>
          </a:p>
        </p:txBody>
      </p:sp>
      <p:sp>
        <p:nvSpPr>
          <p:cNvPr id="8201" name="Rectangle 18"/>
          <p:cNvSpPr>
            <a:spLocks noChangeArrowheads="1"/>
          </p:cNvSpPr>
          <p:nvPr/>
        </p:nvSpPr>
        <p:spPr bwMode="auto">
          <a:xfrm>
            <a:off x="33909" y="1232918"/>
            <a:ext cx="6560074" cy="564831"/>
          </a:xfrm>
          <a:prstGeom prst="rect">
            <a:avLst/>
          </a:prstGeom>
          <a:solidFill>
            <a:srgbClr val="FFFFFF">
              <a:alpha val="78038"/>
            </a:srgbClr>
          </a:solidFill>
          <a:ln w="38100" cmpd="dbl" algn="ctr">
            <a:solidFill>
              <a:srgbClr val="FFFFFF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square" lIns="71689" tIns="35844" rIns="71689" bIns="35844">
            <a:spAutoFit/>
          </a:bodyPr>
          <a:lstStyle>
            <a:lvl1pPr defTabSz="71755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 defTabSz="7175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 defTabSz="71755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 defTabSz="7175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 defTabSz="71755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defTabSz="7175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defTabSz="7175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defTabSz="7175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defTabSz="7175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dirty="0" smtClean="0">
                <a:latin typeface="Times New Roman" panose="02020603050405020304" pitchFamily="18" charset="0"/>
                <a:ea typeface="方正姚体" panose="02010601030101010101" pitchFamily="2" charset="-122"/>
              </a:rPr>
              <a:t>2.2.2</a:t>
            </a:r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强酸、弱酸无限稀释的</a:t>
            </a:r>
            <a:r>
              <a:rPr lang="en-US" altLang="zh-CN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pH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计算</a:t>
            </a:r>
            <a:r>
              <a:rPr lang="en-US" altLang="zh-CN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</a:p>
        </p:txBody>
      </p:sp>
      <p:sp>
        <p:nvSpPr>
          <p:cNvPr id="11" name="Rectangle 41"/>
          <p:cNvSpPr>
            <a:spLocks noChangeArrowheads="1"/>
          </p:cNvSpPr>
          <p:nvPr/>
        </p:nvSpPr>
        <p:spPr bwMode="auto">
          <a:xfrm>
            <a:off x="-15941" y="0"/>
            <a:ext cx="3622026" cy="573052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 smtClean="0">
                <a:latin typeface="+mn-ea"/>
                <a:ea typeface="+mn-ea"/>
              </a:rPr>
              <a:t>2</a:t>
            </a:r>
            <a:r>
              <a:rPr lang="zh-CN" altLang="en-US" sz="2800" dirty="0" smtClean="0">
                <a:latin typeface="+mn-ea"/>
                <a:ea typeface="+mn-ea"/>
              </a:rPr>
              <a:t>溶液</a:t>
            </a:r>
            <a:r>
              <a:rPr lang="en-US" altLang="zh-CN" sz="2800" dirty="0" smtClean="0">
                <a:latin typeface="+mn-ea"/>
                <a:ea typeface="+mn-ea"/>
              </a:rPr>
              <a:t>pH</a:t>
            </a:r>
            <a:r>
              <a:rPr lang="zh-CN" altLang="en-US" sz="2800" dirty="0" smtClean="0">
                <a:latin typeface="+mn-ea"/>
                <a:ea typeface="+mn-ea"/>
              </a:rPr>
              <a:t>的计算方法</a:t>
            </a:r>
            <a:endParaRPr lang="zh-CN" altLang="en-US" sz="2800" dirty="0">
              <a:latin typeface="+mn-ea"/>
              <a:ea typeface="+mn-ea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tangle 4"/>
              <p:cNvSpPr>
                <a:spLocks noChangeArrowheads="1"/>
              </p:cNvSpPr>
              <p:nvPr/>
            </p:nvSpPr>
            <p:spPr bwMode="auto">
              <a:xfrm>
                <a:off x="1574560" y="2137686"/>
                <a:ext cx="8827276" cy="461665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noFill/>
              </a:ln>
              <a:effectLst/>
              <a:extLst/>
            </p:spPr>
            <p:txBody>
              <a:bodyPr wrap="square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just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zh-CN" sz="2400" dirty="0" smtClean="0">
                    <a:solidFill>
                      <a:schemeClr val="tx1"/>
                    </a:solidFill>
                    <a:latin typeface="+mn-ea"/>
                    <a:ea typeface="+mn-ea"/>
                  </a:rPr>
                  <a:t>0.01mol/L </a:t>
                </a:r>
                <a:r>
                  <a:rPr lang="zh-CN" altLang="en-US" sz="2400" dirty="0" smtClean="0">
                    <a:solidFill>
                      <a:schemeClr val="tx1"/>
                    </a:solidFill>
                    <a:latin typeface="+mn-ea"/>
                    <a:ea typeface="+mn-ea"/>
                  </a:rPr>
                  <a:t>的</a:t>
                </a:r>
                <a:r>
                  <a:rPr lang="en-US" altLang="zh-CN" sz="2400" dirty="0" err="1" smtClean="0">
                    <a:solidFill>
                      <a:schemeClr val="tx1"/>
                    </a:solidFill>
                    <a:latin typeface="+mn-ea"/>
                    <a:ea typeface="+mn-ea"/>
                  </a:rPr>
                  <a:t>NaOH</a:t>
                </a:r>
                <a:r>
                  <a:rPr lang="zh-CN" altLang="en-US" sz="2400" dirty="0" smtClean="0">
                    <a:solidFill>
                      <a:schemeClr val="tx1"/>
                    </a:solidFill>
                    <a:latin typeface="+mn-ea"/>
                    <a:ea typeface="+mn-ea"/>
                  </a:rPr>
                  <a:t>和</a:t>
                </a:r>
                <a:r>
                  <a:rPr lang="en-US" altLang="zh-CN" sz="2400" dirty="0" smtClean="0">
                    <a:solidFill>
                      <a:schemeClr val="tx1"/>
                    </a:solidFill>
                    <a:latin typeface="+mn-ea"/>
                    <a:ea typeface="+mn-ea"/>
                  </a:rPr>
                  <a:t>0.01mol/L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+mn-ea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+mn-ea"/>
                          </a:rPr>
                          <m:t>NH</m:t>
                        </m:r>
                      </m:e>
                      <m:sub>
                        <m:r>
                          <a:rPr lang="en-US" altLang="zh-CN" sz="24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+mn-ea"/>
                          </a:rPr>
                          <m:t>3</m:t>
                        </m:r>
                      </m:sub>
                    </m:sSub>
                    <m:r>
                      <a:rPr lang="en-US" altLang="zh-CN" sz="240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b>
                      <m:sSubPr>
                        <m:ctrlPr>
                          <a:rPr lang="en-US" altLang="zh-CN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+mn-ea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+mn-ea"/>
                          </a:rPr>
                          <m:t>H</m:t>
                        </m:r>
                      </m:e>
                      <m:sub>
                        <m:r>
                          <a:rPr lang="en-US" altLang="zh-CN" sz="24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+mn-ea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US" altLang="zh-CN" sz="24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+mn-ea"/>
                      </a:rPr>
                      <m:t>O</m:t>
                    </m:r>
                    <m:r>
                      <a:rPr lang="zh-CN" altLang="en-US" sz="2400" i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+mn-ea"/>
                      </a:rPr>
                      <m:t>无限</m:t>
                    </m:r>
                  </m:oMath>
                </a14:m>
                <a:r>
                  <a:rPr lang="zh-CN" altLang="en-US" sz="2400" dirty="0" smtClean="0">
                    <a:solidFill>
                      <a:schemeClr val="tx1"/>
                    </a:solidFill>
                    <a:latin typeface="+mn-ea"/>
                    <a:ea typeface="+mn-ea"/>
                  </a:rPr>
                  <a:t>稀释</a:t>
                </a:r>
                <a:r>
                  <a:rPr lang="en-US" altLang="zh-CN" sz="2400" dirty="0" smtClean="0">
                    <a:solidFill>
                      <a:schemeClr val="tx1"/>
                    </a:solidFill>
                    <a:latin typeface="+mn-ea"/>
                    <a:ea typeface="+mn-ea"/>
                  </a:rPr>
                  <a:t>pH</a:t>
                </a:r>
                <a:r>
                  <a:rPr lang="zh-CN" altLang="en-US" sz="2400" dirty="0" smtClean="0">
                    <a:solidFill>
                      <a:schemeClr val="tx1"/>
                    </a:solidFill>
                    <a:latin typeface="+mn-ea"/>
                    <a:ea typeface="+mn-ea"/>
                  </a:rPr>
                  <a:t>变化图？</a:t>
                </a:r>
                <a:endParaRPr lang="en-US" altLang="zh-CN" sz="2400" dirty="0" smtClean="0">
                  <a:solidFill>
                    <a:schemeClr val="tx1"/>
                  </a:solidFill>
                  <a:latin typeface="+mn-ea"/>
                  <a:ea typeface="+mn-ea"/>
                </a:endParaRPr>
              </a:p>
            </p:txBody>
          </p:sp>
        </mc:Choice>
        <mc:Fallback xmlns="">
          <p:sp>
            <p:nvSpPr>
              <p:cNvPr id="21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574560" y="2137686"/>
                <a:ext cx="8827276" cy="461665"/>
              </a:xfrm>
              <a:prstGeom prst="rect">
                <a:avLst/>
              </a:prstGeom>
              <a:blipFill rotWithShape="0">
                <a:blip r:embed="rId2"/>
                <a:stretch>
                  <a:fillRect l="-1036" t="-14667" b="-26667"/>
                </a:stretch>
              </a:blipFill>
              <a:ln>
                <a:noFill/>
              </a:ln>
              <a:effectLst/>
              <a:extLst/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/>
          <a:srcRect l="53771" t="-1" r="781" b="-4933"/>
          <a:stretch/>
        </p:blipFill>
        <p:spPr>
          <a:xfrm>
            <a:off x="1574560" y="2939288"/>
            <a:ext cx="4417452" cy="3788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507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17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17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17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7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102" grpId="0" animBg="1"/>
      <p:bldP spid="217102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矩形 3"/>
              <p:cNvSpPr/>
              <p:nvPr/>
            </p:nvSpPr>
            <p:spPr>
              <a:xfrm>
                <a:off x="652530" y="925437"/>
                <a:ext cx="8671775" cy="34163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en-US" sz="24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例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4.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常温下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关于溶液的稀释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下列说法正确的是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(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endParaRPr lang="zh-CN" altLang="zh-CN" sz="2400" dirty="0">
                  <a:solidFill>
                    <a:srgbClr val="000000"/>
                  </a:solidFill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err="1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A.pH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=3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的醋酸溶液稀释至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100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倍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,pH=5</a:t>
                </a:r>
                <a:endParaRPr lang="zh-CN" altLang="zh-CN" sz="2400" dirty="0">
                  <a:solidFill>
                    <a:srgbClr val="000000"/>
                  </a:solidFill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err="1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B.pH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=4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的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SO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4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溶液加水稀释至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100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倍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溶液中由水电离产生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的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24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𝑐</m:t>
                        </m:r>
                        <m:r>
                          <a:rPr lang="en-US" altLang="zh-CN" sz="2400" b="0" i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altLang="zh-CN" sz="2400" b="0" i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H</m:t>
                        </m:r>
                      </m:e>
                      <m:sup>
                        <m:r>
                          <a:rPr lang="en-US" altLang="zh-CN" sz="2400" b="0" i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</m:sup>
                    </m:sSup>
                    <m:r>
                      <a:rPr lang="en-US" altLang="zh-CN" sz="2400" b="0" i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)=</m:t>
                    </m:r>
                  </m:oMath>
                </a14:m>
                <a:r>
                  <a:rPr lang="en-US" altLang="zh-CN" sz="24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1×10</a:t>
                </a:r>
                <a:r>
                  <a:rPr lang="en-US" altLang="zh-CN" sz="2400" baseline="300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-6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mol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L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-1</a:t>
                </a:r>
                <a:endParaRPr lang="zh-CN" altLang="zh-CN" sz="2400" dirty="0">
                  <a:solidFill>
                    <a:srgbClr val="000000"/>
                  </a:solidFill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C.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将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1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L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0.1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mol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L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-1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的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Ba(OH)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溶液稀释为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L</a:t>
                </a:r>
                <a:r>
                  <a:rPr lang="zh-CN" altLang="en-US" sz="24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，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pH=13</a:t>
                </a:r>
                <a:endParaRPr lang="zh-CN" altLang="zh-CN" sz="2400" dirty="0">
                  <a:solidFill>
                    <a:srgbClr val="000000"/>
                  </a:solidFill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err="1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D.pH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=9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的</a:t>
                </a:r>
                <a:r>
                  <a:rPr lang="en-US" altLang="zh-CN" sz="2400" dirty="0" err="1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NaOH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溶液稀释至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1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000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倍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其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pH=6</a:t>
                </a:r>
                <a:endParaRPr lang="zh-CN" altLang="zh-CN" sz="24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矩形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2530" y="925437"/>
                <a:ext cx="8671775" cy="3416320"/>
              </a:xfrm>
              <a:prstGeom prst="rect">
                <a:avLst/>
              </a:prstGeom>
              <a:blipFill rotWithShape="0">
                <a:blip r:embed="rId2"/>
                <a:stretch>
                  <a:fillRect l="-1054" b="-71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文本框 1"/>
          <p:cNvSpPr txBox="1"/>
          <p:nvPr/>
        </p:nvSpPr>
        <p:spPr>
          <a:xfrm>
            <a:off x="7418231" y="1017431"/>
            <a:ext cx="4636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0000"/>
                </a:solidFill>
              </a:rPr>
              <a:t>C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0884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98207" y="2239036"/>
            <a:ext cx="3871564" cy="3535879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433589" y="1041301"/>
            <a:ext cx="7950557" cy="41665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en-US" sz="24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例</a:t>
            </a:r>
            <a:r>
              <a:rPr lang="en-US" altLang="zh-CN" sz="24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5.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某温度下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相同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pH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的盐酸和醋酸溶液分别加水稀释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,pH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随溶液体积变化的曲线如图所示。据图判断正确的是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　　</a:t>
            </a:r>
            <a:r>
              <a:rPr lang="en-US" altLang="zh-CN" sz="24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endParaRPr lang="en-US" altLang="zh-CN" sz="2400" dirty="0">
              <a:solidFill>
                <a:srgbClr val="000000"/>
              </a:solidFill>
              <a:effectLst/>
              <a:latin typeface="NEU-BZ-S92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 dirty="0" err="1"/>
              <a:t>A.Ⅱ</a:t>
            </a:r>
            <a:r>
              <a:rPr lang="zh-CN" altLang="zh-CN" sz="2400" dirty="0"/>
              <a:t>为盐酸稀释时</a:t>
            </a:r>
            <a:r>
              <a:rPr lang="en-US" altLang="zh-CN" sz="2400" dirty="0"/>
              <a:t>pH</a:t>
            </a:r>
            <a:r>
              <a:rPr lang="zh-CN" altLang="zh-CN" sz="2400" dirty="0"/>
              <a:t>变化曲线</a:t>
            </a:r>
          </a:p>
          <a:p>
            <a:pPr>
              <a:lnSpc>
                <a:spcPct val="150000"/>
              </a:lnSpc>
            </a:pPr>
            <a:r>
              <a:rPr lang="en-US" altLang="zh-CN" sz="2400" dirty="0" err="1"/>
              <a:t>B.b</a:t>
            </a:r>
            <a:r>
              <a:rPr lang="zh-CN" altLang="zh-CN" sz="2400" dirty="0"/>
              <a:t>点溶液的导电性比</a:t>
            </a:r>
            <a:r>
              <a:rPr lang="en-US" altLang="zh-CN" sz="2400" dirty="0"/>
              <a:t>c</a:t>
            </a:r>
            <a:r>
              <a:rPr lang="zh-CN" altLang="zh-CN" sz="2400" dirty="0"/>
              <a:t>点溶液的导电性强</a:t>
            </a:r>
          </a:p>
          <a:p>
            <a:pPr>
              <a:lnSpc>
                <a:spcPct val="150000"/>
              </a:lnSpc>
            </a:pPr>
            <a:r>
              <a:rPr lang="en-US" altLang="zh-CN" sz="2400" dirty="0" err="1"/>
              <a:t>C.a</a:t>
            </a:r>
            <a:r>
              <a:rPr lang="zh-CN" altLang="zh-CN" sz="2400" dirty="0"/>
              <a:t>点</a:t>
            </a:r>
            <a:r>
              <a:rPr lang="en-US" altLang="zh-CN" sz="2400" i="1" dirty="0"/>
              <a:t>K</a:t>
            </a:r>
            <a:r>
              <a:rPr lang="en-US" altLang="zh-CN" sz="2400" i="1" baseline="-25000" dirty="0"/>
              <a:t>W</a:t>
            </a:r>
            <a:r>
              <a:rPr lang="zh-CN" altLang="zh-CN" sz="2400" dirty="0"/>
              <a:t>的数值比</a:t>
            </a:r>
            <a:r>
              <a:rPr lang="en-US" altLang="zh-CN" sz="2400" dirty="0"/>
              <a:t>c</a:t>
            </a:r>
            <a:r>
              <a:rPr lang="zh-CN" altLang="zh-CN" sz="2400" dirty="0"/>
              <a:t>点</a:t>
            </a:r>
            <a:r>
              <a:rPr lang="en-US" altLang="zh-CN" sz="2400" i="1" dirty="0"/>
              <a:t>K</a:t>
            </a:r>
            <a:r>
              <a:rPr lang="en-US" altLang="zh-CN" sz="2400" i="1" baseline="-25000" dirty="0"/>
              <a:t>W</a:t>
            </a:r>
            <a:r>
              <a:rPr lang="zh-CN" altLang="zh-CN" sz="2400" dirty="0"/>
              <a:t>的数值大</a:t>
            </a:r>
          </a:p>
          <a:p>
            <a:pPr>
              <a:lnSpc>
                <a:spcPct val="150000"/>
              </a:lnSpc>
            </a:pPr>
            <a:r>
              <a:rPr lang="en-US" altLang="zh-CN" sz="2400" dirty="0" err="1"/>
              <a:t>D.b</a:t>
            </a:r>
            <a:r>
              <a:rPr lang="zh-CN" altLang="zh-CN" sz="2400" dirty="0"/>
              <a:t>点</a:t>
            </a:r>
            <a:r>
              <a:rPr lang="en-US" altLang="zh-CN" sz="2400" dirty="0"/>
              <a:t>H</a:t>
            </a:r>
            <a:r>
              <a:rPr lang="en-US" altLang="zh-CN" sz="2400" baseline="30000" dirty="0"/>
              <a:t>+</a:t>
            </a:r>
            <a:r>
              <a:rPr lang="zh-CN" altLang="zh-CN" sz="2400" dirty="0"/>
              <a:t>的浓度大于</a:t>
            </a:r>
            <a:r>
              <a:rPr lang="en-US" altLang="zh-CN" sz="2400" dirty="0"/>
              <a:t>a</a:t>
            </a:r>
            <a:r>
              <a:rPr lang="zh-CN" altLang="zh-CN" sz="2400" dirty="0"/>
              <a:t>点</a:t>
            </a:r>
            <a:r>
              <a:rPr lang="en-US" altLang="zh-CN" sz="2400" dirty="0"/>
              <a:t>H</a:t>
            </a:r>
            <a:r>
              <a:rPr lang="en-US" altLang="zh-CN" sz="2400" baseline="30000" dirty="0"/>
              <a:t>+</a:t>
            </a:r>
            <a:r>
              <a:rPr lang="zh-CN" altLang="zh-CN" sz="2400" dirty="0"/>
              <a:t>的浓度</a:t>
            </a:r>
          </a:p>
          <a:p>
            <a:pPr>
              <a:lnSpc>
                <a:spcPts val="1500"/>
              </a:lnSpc>
              <a:spcAft>
                <a:spcPts val="0"/>
              </a:spcAft>
            </a:pPr>
            <a:endParaRPr lang="zh-CN" altLang="zh-CN" sz="24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11369" y="2239036"/>
            <a:ext cx="4636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0000"/>
                </a:solidFill>
              </a:rPr>
              <a:t>B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4280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04045" y="1249250"/>
            <a:ext cx="1039754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en-US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例</a:t>
            </a:r>
            <a:r>
              <a:rPr lang="en-US" altLang="zh-CN" sz="24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6.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现有体积相同</a:t>
            </a:r>
            <a:r>
              <a:rPr lang="zh-CN" altLang="zh-CN" sz="24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、</a:t>
            </a:r>
            <a:r>
              <a:rPr lang="en-US" altLang="zh-CN" sz="24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pH</a:t>
            </a:r>
            <a:r>
              <a:rPr lang="zh-CN" altLang="zh-CN" sz="24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均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为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2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的盐酸和醋酸溶液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下列叙述错误的是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(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　　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)</a:t>
            </a:r>
            <a:endParaRPr lang="zh-CN" altLang="zh-CN" sz="2400" dirty="0">
              <a:solidFill>
                <a:srgbClr val="000000"/>
              </a:solidFill>
              <a:latin typeface="+mn-ea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A.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盐酸中的</a:t>
            </a:r>
            <a:r>
              <a:rPr lang="en-US" altLang="zh-CN" sz="2400" i="1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c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(Cl</a:t>
            </a:r>
            <a:r>
              <a:rPr lang="en-US" altLang="zh-CN" sz="2400" baseline="30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-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)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与醋酸溶液中的</a:t>
            </a:r>
            <a:r>
              <a:rPr lang="en-US" altLang="zh-CN" sz="2400" i="1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c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(CH</a:t>
            </a:r>
            <a:r>
              <a:rPr lang="en-US" altLang="zh-CN" sz="2400" baseline="-25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3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COO</a:t>
            </a:r>
            <a:r>
              <a:rPr lang="en-US" altLang="zh-CN" sz="2400" baseline="30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-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)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相等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B.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它们与</a:t>
            </a:r>
            <a:r>
              <a:rPr lang="en-US" altLang="zh-CN" sz="2400" dirty="0" err="1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NaOH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完全中和时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醋酸溶液所消耗的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NaOH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多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C.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分别用水稀释相同倍数时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,</a:t>
            </a:r>
            <a:r>
              <a:rPr lang="en-US" altLang="zh-CN" sz="2400" i="1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n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(Cl</a:t>
            </a:r>
            <a:r>
              <a:rPr lang="en-US" altLang="zh-CN" sz="2400" baseline="30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-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)&lt;</a:t>
            </a:r>
            <a:r>
              <a:rPr lang="en-US" altLang="zh-CN" sz="2400" i="1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n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(CH</a:t>
            </a:r>
            <a:r>
              <a:rPr lang="en-US" altLang="zh-CN" sz="2400" baseline="-25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3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COO</a:t>
            </a:r>
            <a:r>
              <a:rPr lang="en-US" altLang="zh-CN" sz="2400" baseline="30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-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)</a:t>
            </a:r>
            <a:endParaRPr lang="zh-CN" altLang="zh-CN" sz="2400" dirty="0">
              <a:solidFill>
                <a:srgbClr val="000000"/>
              </a:solidFill>
              <a:latin typeface="+mn-ea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D.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它们分别与足量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CaCO</a:t>
            </a:r>
            <a:r>
              <a:rPr lang="en-US" altLang="zh-CN" sz="2400" baseline="-25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3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反应时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放出的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CO</a:t>
            </a:r>
            <a:r>
              <a:rPr lang="en-US" altLang="zh-CN" sz="2400" baseline="-25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2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一样多</a:t>
            </a:r>
            <a:endParaRPr lang="zh-CN" altLang="zh-CN" sz="2400" dirty="0">
              <a:solidFill>
                <a:srgbClr val="000000"/>
              </a:solidFill>
              <a:effectLst/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929611" y="1350394"/>
            <a:ext cx="4636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0000"/>
                </a:solidFill>
              </a:rPr>
              <a:t>D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7783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250028" y="5254580"/>
            <a:ext cx="4327301" cy="708224"/>
          </a:xfrm>
          <a:prstGeom prst="rect">
            <a:avLst/>
          </a:prstGeom>
          <a:solidFill>
            <a:srgbClr val="D35DC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4250028" y="3863662"/>
            <a:ext cx="4327301" cy="139091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4250028" y="1981200"/>
            <a:ext cx="4327301" cy="188246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8577329" y="1981200"/>
            <a:ext cx="3614671" cy="1882462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表格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15015456"/>
                  </p:ext>
                </p:extLst>
              </p:nvPr>
            </p:nvGraphicFramePr>
            <p:xfrm>
              <a:off x="0" y="1185532"/>
              <a:ext cx="12192000" cy="5587851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352282"/>
                    <a:gridCol w="1468191"/>
                    <a:gridCol w="1416676"/>
                    <a:gridCol w="4353059"/>
                    <a:gridCol w="3601792"/>
                  </a:tblGrid>
                  <a:tr h="785657">
                    <a:tc>
                      <a:txBody>
                        <a:bodyPr/>
                        <a:lstStyle/>
                        <a:p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4000" dirty="0" smtClean="0"/>
                            <a:t>强酸</a:t>
                          </a:r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4000" dirty="0" smtClean="0"/>
                            <a:t>弱酸</a:t>
                          </a:r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4000" dirty="0" smtClean="0"/>
                            <a:t>强碱</a:t>
                          </a:r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4000" dirty="0" smtClean="0"/>
                            <a:t>弱碱</a:t>
                          </a:r>
                          <a:endParaRPr lang="zh-CN" altLang="en-US" sz="4000" dirty="0"/>
                        </a:p>
                      </a:txBody>
                      <a:tcPr/>
                    </a:tc>
                  </a:tr>
                  <a:tr h="785657">
                    <a:tc>
                      <a:txBody>
                        <a:bodyPr/>
                        <a:lstStyle/>
                        <a:p>
                          <a:r>
                            <a:rPr lang="zh-CN" altLang="en-US" sz="4000" dirty="0" smtClean="0"/>
                            <a:t>强酸</a:t>
                          </a:r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altLang="zh-CN" sz="4000" i="1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4000" b="0" i="0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H</m:t>
                                    </m:r>
                                  </m:e>
                                  <m:sup>
                                    <m:r>
                                      <a:rPr lang="en-US" altLang="zh-CN" sz="4000" b="0" i="0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zh-CN" altLang="en-US" sz="4000" dirty="0"/>
                        </a:p>
                      </a:txBody>
                      <a:tcPr>
                        <a:solidFill>
                          <a:srgbClr val="FF00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4000" dirty="0" smtClean="0"/>
                            <a:t>NULL</a:t>
                          </a:r>
                          <a:endParaRPr lang="zh-CN" altLang="en-US" sz="4000" dirty="0" smtClean="0"/>
                        </a:p>
                        <a:p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altLang="zh-CN" sz="40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zh-CN" altLang="en-US" sz="4000" i="0" smtClean="0">
                                      <a:latin typeface="Cambria Math" panose="02040503050406030204" pitchFamily="18" charset="0"/>
                                    </a:rPr>
                                    <m:t>看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US" altLang="zh-CN" sz="4000" b="0" i="0" smtClean="0">
                                      <a:latin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  <m:sup>
                                  <m:r>
                                    <a:rPr lang="en-US" altLang="zh-CN" sz="4000" b="0" i="0" smtClean="0">
                                      <a:latin typeface="Cambria Math" panose="02040503050406030204" pitchFamily="18" charset="0"/>
                                    </a:rPr>
                                    <m:t>+</m:t>
                                  </m:r>
                                </m:sup>
                              </m:sSup>
                              <m:r>
                                <a:rPr lang="zh-CN" altLang="en-US" sz="4000" i="0" smtClean="0">
                                  <a:latin typeface="Cambria Math" panose="02040503050406030204" pitchFamily="18" charset="0"/>
                                </a:rPr>
                                <m:t>和</m:t>
                              </m:r>
                              <m:sSup>
                                <m:sSupPr>
                                  <m:ctrlPr>
                                    <a:rPr lang="en-US" altLang="zh-CN" sz="40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4000" b="0" i="0" smtClean="0">
                                      <a:latin typeface="Cambria Math" panose="02040503050406030204" pitchFamily="18" charset="0"/>
                                    </a:rPr>
                                    <m:t>OH</m:t>
                                  </m:r>
                                </m:e>
                                <m:sup>
                                  <m:r>
                                    <a:rPr lang="en-US" altLang="zh-CN" sz="4000" b="0" i="0" smtClean="0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</m:sup>
                              </m:sSup>
                              <m:r>
                                <a:rPr lang="zh-CN" altLang="en-US" sz="4000" i="1" smtClean="0">
                                  <a:latin typeface="Cambria Math" panose="02040503050406030204" pitchFamily="18" charset="0"/>
                                </a:rPr>
                                <m:t>的</m:t>
                              </m:r>
                            </m:oMath>
                          </a14:m>
                          <a:r>
                            <a:rPr lang="zh-CN" altLang="en-US" sz="4000" dirty="0" smtClean="0"/>
                            <a:t>相对大小</a:t>
                          </a:r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zh-CN" altLang="en-US" sz="4000" dirty="0" smtClean="0"/>
                            <a:t>先思同强，</a:t>
                          </a:r>
                          <a:endParaRPr lang="en-US" altLang="zh-CN" sz="4000" dirty="0" smtClean="0"/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zh-CN" altLang="en-US" sz="4000" dirty="0" smtClean="0"/>
                            <a:t>再思余弱</a:t>
                          </a:r>
                        </a:p>
                        <a:p>
                          <a:endParaRPr lang="zh-CN" altLang="en-US" sz="4000" dirty="0"/>
                        </a:p>
                      </a:txBody>
                      <a:tcPr/>
                    </a:tc>
                  </a:tr>
                  <a:tr h="785657">
                    <a:tc>
                      <a:txBody>
                        <a:bodyPr/>
                        <a:lstStyle/>
                        <a:p>
                          <a:r>
                            <a:rPr lang="zh-CN" altLang="en-US" sz="4000" dirty="0" smtClean="0"/>
                            <a:t>弱酸</a:t>
                          </a:r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4000" dirty="0" smtClean="0"/>
                            <a:t>NULL</a:t>
                          </a:r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4000" dirty="0" smtClean="0"/>
                            <a:t>NULL</a:t>
                          </a:r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zh-CN" altLang="en-US" sz="4000" dirty="0" smtClean="0"/>
                            <a:t>先思同强，</a:t>
                          </a:r>
                          <a:endParaRPr lang="en-US" altLang="zh-CN" sz="4000" dirty="0" smtClean="0"/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zh-CN" altLang="en-US" sz="4000" dirty="0" smtClean="0"/>
                            <a:t>再思余弱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4000" dirty="0" smtClean="0"/>
                            <a:t>NULL</a:t>
                          </a:r>
                          <a:endParaRPr lang="zh-CN" altLang="en-US" sz="4000" dirty="0"/>
                        </a:p>
                      </a:txBody>
                      <a:tcPr/>
                    </a:tc>
                  </a:tr>
                  <a:tr h="785657">
                    <a:tc>
                      <a:txBody>
                        <a:bodyPr/>
                        <a:lstStyle/>
                        <a:p>
                          <a:r>
                            <a:rPr lang="zh-CN" altLang="en-US" sz="4000" dirty="0" smtClean="0"/>
                            <a:t>强碱</a:t>
                          </a:r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4000" dirty="0" smtClean="0"/>
                            <a:t>NULL</a:t>
                          </a:r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4000" dirty="0" smtClean="0"/>
                            <a:t>NULL</a:t>
                          </a:r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altLang="zh-CN" sz="40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4000" b="0" i="0" smtClean="0">
                                        <a:latin typeface="Cambria Math" panose="02040503050406030204" pitchFamily="18" charset="0"/>
                                      </a:rPr>
                                      <m:t>OH</m:t>
                                    </m:r>
                                  </m:e>
                                  <m:sup>
                                    <m:r>
                                      <a:rPr lang="en-US" altLang="zh-CN" sz="4000" b="0" i="0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4000" dirty="0" smtClean="0"/>
                            <a:t>NULL</a:t>
                          </a:r>
                          <a:endParaRPr lang="zh-CN" altLang="en-US" sz="4000" dirty="0"/>
                        </a:p>
                      </a:txBody>
                      <a:tcPr/>
                    </a:tc>
                  </a:tr>
                  <a:tr h="785657">
                    <a:tc>
                      <a:txBody>
                        <a:bodyPr/>
                        <a:lstStyle/>
                        <a:p>
                          <a:r>
                            <a:rPr lang="zh-CN" altLang="en-US" sz="4000" dirty="0" smtClean="0"/>
                            <a:t>弱碱</a:t>
                          </a:r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4000" dirty="0" smtClean="0"/>
                            <a:t>NULL</a:t>
                          </a:r>
                          <a:endParaRPr lang="zh-CN" altLang="en-US" sz="4000" dirty="0" smtClean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4000" dirty="0" smtClean="0"/>
                            <a:t>NULL</a:t>
                          </a:r>
                          <a:endParaRPr lang="zh-CN" altLang="en-US" sz="4000" dirty="0" smtClean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4000" dirty="0" smtClean="0"/>
                            <a:t>NULL</a:t>
                          </a:r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4000" dirty="0" smtClean="0"/>
                            <a:t>NULL</a:t>
                          </a:r>
                          <a:endParaRPr lang="zh-CN" altLang="en-US" sz="40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表格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15015456"/>
                  </p:ext>
                </p:extLst>
              </p:nvPr>
            </p:nvGraphicFramePr>
            <p:xfrm>
              <a:off x="0" y="1185532"/>
              <a:ext cx="12192000" cy="5587851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352282"/>
                    <a:gridCol w="1468191"/>
                    <a:gridCol w="1416676"/>
                    <a:gridCol w="4353059"/>
                    <a:gridCol w="3601792"/>
                  </a:tblGrid>
                  <a:tr h="785657">
                    <a:tc>
                      <a:txBody>
                        <a:bodyPr/>
                        <a:lstStyle/>
                        <a:p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4000" dirty="0" smtClean="0"/>
                            <a:t>强酸</a:t>
                          </a:r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4000" dirty="0" smtClean="0"/>
                            <a:t>弱酸</a:t>
                          </a:r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4000" dirty="0" smtClean="0"/>
                            <a:t>强碱</a:t>
                          </a:r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4000" dirty="0" smtClean="0"/>
                            <a:t>弱碱</a:t>
                          </a:r>
                          <a:endParaRPr lang="zh-CN" altLang="en-US" sz="4000" dirty="0"/>
                        </a:p>
                      </a:txBody>
                      <a:tcPr/>
                    </a:tc>
                  </a:tr>
                  <a:tr h="1920240">
                    <a:tc>
                      <a:txBody>
                        <a:bodyPr/>
                        <a:lstStyle/>
                        <a:p>
                          <a:r>
                            <a:rPr lang="zh-CN" altLang="en-US" sz="4000" dirty="0" smtClean="0"/>
                            <a:t>强酸</a:t>
                          </a:r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92946" t="-48418" r="-639004" b="-15854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4000" dirty="0" smtClean="0"/>
                            <a:t>NULL</a:t>
                          </a:r>
                          <a:endParaRPr lang="zh-CN" altLang="en-US" sz="4000" dirty="0" smtClean="0"/>
                        </a:p>
                        <a:p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97619" t="-48418" r="-83193" b="-15854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zh-CN" altLang="en-US" sz="4000" dirty="0" smtClean="0"/>
                            <a:t>先思同强，</a:t>
                          </a:r>
                          <a:endParaRPr lang="en-US" altLang="zh-CN" sz="4000" dirty="0" smtClean="0"/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zh-CN" altLang="en-US" sz="4000" dirty="0" smtClean="0"/>
                            <a:t>再思余弱</a:t>
                          </a:r>
                        </a:p>
                        <a:p>
                          <a:endParaRPr lang="zh-CN" altLang="en-US" sz="4000" dirty="0"/>
                        </a:p>
                      </a:txBody>
                      <a:tcPr/>
                    </a:tc>
                  </a:tr>
                  <a:tr h="1310640">
                    <a:tc>
                      <a:txBody>
                        <a:bodyPr/>
                        <a:lstStyle/>
                        <a:p>
                          <a:r>
                            <a:rPr lang="zh-CN" altLang="en-US" sz="4000" dirty="0" smtClean="0"/>
                            <a:t>弱酸</a:t>
                          </a:r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4000" dirty="0" smtClean="0"/>
                            <a:t>NULL</a:t>
                          </a:r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4000" dirty="0" smtClean="0"/>
                            <a:t>NULL</a:t>
                          </a:r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zh-CN" altLang="en-US" sz="4000" dirty="0" smtClean="0"/>
                            <a:t>先思同强，</a:t>
                          </a:r>
                          <a:endParaRPr lang="en-US" altLang="zh-CN" sz="4000" dirty="0" smtClean="0"/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zh-CN" altLang="en-US" sz="4000" dirty="0" smtClean="0"/>
                            <a:t>再思余弱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4000" dirty="0" smtClean="0"/>
                            <a:t>NULL</a:t>
                          </a:r>
                          <a:endParaRPr lang="zh-CN" altLang="en-US" sz="4000" dirty="0"/>
                        </a:p>
                      </a:txBody>
                      <a:tcPr/>
                    </a:tc>
                  </a:tr>
                  <a:tr h="785657">
                    <a:tc>
                      <a:txBody>
                        <a:bodyPr/>
                        <a:lstStyle/>
                        <a:p>
                          <a:r>
                            <a:rPr lang="zh-CN" altLang="en-US" sz="4000" dirty="0" smtClean="0"/>
                            <a:t>强碱</a:t>
                          </a:r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4000" dirty="0" smtClean="0"/>
                            <a:t>NULL</a:t>
                          </a:r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4000" dirty="0" smtClean="0"/>
                            <a:t>NULL</a:t>
                          </a:r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97619" t="-530233" r="-83193" b="-12170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4000" dirty="0" smtClean="0"/>
                            <a:t>NULL</a:t>
                          </a:r>
                          <a:endParaRPr lang="zh-CN" altLang="en-US" sz="4000" dirty="0"/>
                        </a:p>
                      </a:txBody>
                      <a:tcPr/>
                    </a:tc>
                  </a:tr>
                  <a:tr h="785657">
                    <a:tc>
                      <a:txBody>
                        <a:bodyPr/>
                        <a:lstStyle/>
                        <a:p>
                          <a:r>
                            <a:rPr lang="zh-CN" altLang="en-US" sz="4000" dirty="0" smtClean="0"/>
                            <a:t>弱碱</a:t>
                          </a:r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4000" dirty="0" smtClean="0"/>
                            <a:t>NULL</a:t>
                          </a:r>
                          <a:endParaRPr lang="zh-CN" altLang="en-US" sz="4000" dirty="0" smtClean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4000" dirty="0" smtClean="0"/>
                            <a:t>NULL</a:t>
                          </a:r>
                          <a:endParaRPr lang="zh-CN" altLang="en-US" sz="4000" dirty="0" smtClean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4000" dirty="0" smtClean="0"/>
                            <a:t>NULL</a:t>
                          </a:r>
                          <a:endParaRPr lang="zh-CN" altLang="en-US" sz="4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4000" dirty="0" smtClean="0"/>
                            <a:t>NULL</a:t>
                          </a:r>
                          <a:endParaRPr lang="zh-CN" altLang="en-US" sz="40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0" y="573052"/>
            <a:ext cx="2839121" cy="579438"/>
          </a:xfrm>
          <a:prstGeom prst="rect">
            <a:avLst/>
          </a:prstGeom>
          <a:solidFill>
            <a:srgbClr val="CC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2.3</a:t>
            </a:r>
            <a:r>
              <a:rPr lang="zh-CN" altLang="en-US" dirty="0" smtClean="0">
                <a:latin typeface="Cambria Math" panose="02040503050406030204" pitchFamily="18" charset="0"/>
              </a:rPr>
              <a:t>溶液</a:t>
            </a:r>
            <a:r>
              <a:rPr lang="zh-CN" altLang="en-US" dirty="0">
                <a:latin typeface="Cambria Math" panose="02040503050406030204" pitchFamily="18" charset="0"/>
              </a:rPr>
              <a:t>的混合</a:t>
            </a:r>
          </a:p>
        </p:txBody>
      </p:sp>
      <p:sp>
        <p:nvSpPr>
          <p:cNvPr id="7" name="Rectangle 41"/>
          <p:cNvSpPr>
            <a:spLocks noChangeArrowheads="1"/>
          </p:cNvSpPr>
          <p:nvPr/>
        </p:nvSpPr>
        <p:spPr bwMode="auto">
          <a:xfrm>
            <a:off x="-15941" y="0"/>
            <a:ext cx="3622026" cy="573052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 smtClean="0">
                <a:latin typeface="+mn-ea"/>
                <a:ea typeface="+mn-ea"/>
              </a:rPr>
              <a:t>2</a:t>
            </a:r>
            <a:r>
              <a:rPr lang="zh-CN" altLang="en-US" sz="2800" dirty="0" smtClean="0">
                <a:latin typeface="+mn-ea"/>
                <a:ea typeface="+mn-ea"/>
              </a:rPr>
              <a:t>溶液</a:t>
            </a:r>
            <a:r>
              <a:rPr lang="en-US" altLang="zh-CN" sz="2800" dirty="0" smtClean="0">
                <a:latin typeface="+mn-ea"/>
                <a:ea typeface="+mn-ea"/>
              </a:rPr>
              <a:t>pH</a:t>
            </a:r>
            <a:r>
              <a:rPr lang="zh-CN" altLang="en-US" sz="2800" dirty="0" smtClean="0">
                <a:latin typeface="+mn-ea"/>
                <a:ea typeface="+mn-ea"/>
              </a:rPr>
              <a:t>的计算方法</a:t>
            </a:r>
            <a:endParaRPr lang="zh-CN" altLang="en-US" sz="28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225116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0" y="1140767"/>
            <a:ext cx="3889420" cy="58477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>
                <a:srgbClr val="CC3300"/>
              </a:buClr>
              <a:buSzTx/>
              <a:buFont typeface="Wingdings" panose="05000000000000000000" pitchFamily="2" charset="2"/>
              <a:buNone/>
            </a:pPr>
            <a:r>
              <a:rPr lang="en-US" altLang="zh-CN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2.3.1</a:t>
            </a:r>
            <a:r>
              <a:rPr lang="zh-CN" altLang="en-US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强酸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</a:rPr>
              <a:t>与强酸混合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3315" name="Text Box 3"/>
              <p:cNvSpPr txBox="1">
                <a:spLocks noChangeArrowheads="1"/>
              </p:cNvSpPr>
              <p:nvPr/>
            </p:nvSpPr>
            <p:spPr bwMode="auto">
              <a:xfrm>
                <a:off x="536782" y="1877758"/>
                <a:ext cx="8991600" cy="83099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None/>
                </a:pPr>
                <a:r>
                  <a:rPr lang="zh-CN" altLang="en-US" sz="2400" dirty="0" smtClean="0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例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7.  </a:t>
                </a:r>
                <a:r>
                  <a:rPr lang="zh-CN" altLang="en-US" sz="2400" dirty="0" smtClean="0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在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25℃</a:t>
                </a:r>
                <a:r>
                  <a:rPr lang="zh-CN" alt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时，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pH=1</a:t>
                </a:r>
                <a:r>
                  <a:rPr lang="zh-CN" alt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的</a:t>
                </a:r>
                <a:r>
                  <a:rPr lang="zh-CN" altLang="en-US" sz="2400" dirty="0" smtClean="0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盐酸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1L</a:t>
                </a:r>
                <a:r>
                  <a:rPr lang="zh-CN" altLang="en-US" sz="2400" dirty="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与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0.2mol/L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400" b="0" i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n-US" altLang="zh-CN" sz="240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SO</m:t>
                        </m:r>
                      </m:e>
                      <m:sub>
                        <m:r>
                          <a:rPr lang="en-US" altLang="zh-CN" sz="2400" b="0" i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</m:oMath>
                </a14:m>
                <a:r>
                  <a:rPr lang="zh-CN" altLang="en-US" sz="2400" dirty="0" smtClean="0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溶液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0.5L</a:t>
                </a:r>
                <a:r>
                  <a:rPr lang="zh-CN" alt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混合，混合后溶液的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pH</a:t>
                </a:r>
                <a:r>
                  <a:rPr lang="zh-CN" altLang="en-US" sz="2400" dirty="0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值等于多少？</a:t>
                </a:r>
              </a:p>
            </p:txBody>
          </p:sp>
        </mc:Choice>
        <mc:Fallback>
          <p:sp>
            <p:nvSpPr>
              <p:cNvPr id="13315" name="Text 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36782" y="1877758"/>
                <a:ext cx="8991600" cy="830997"/>
              </a:xfrm>
              <a:prstGeom prst="rect">
                <a:avLst/>
              </a:prstGeom>
              <a:blipFill rotWithShape="0">
                <a:blip r:embed="rId2"/>
                <a:stretch>
                  <a:fillRect l="-1017" t="-8088" b="-16912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27332" name="Text Box 4"/>
              <p:cNvSpPr txBox="1">
                <a:spLocks noChangeArrowheads="1"/>
              </p:cNvSpPr>
              <p:nvPr/>
            </p:nvSpPr>
            <p:spPr bwMode="auto">
              <a:xfrm>
                <a:off x="4287189" y="525213"/>
                <a:ext cx="7328079" cy="1231940"/>
              </a:xfrm>
              <a:prstGeom prst="rect">
                <a:avLst/>
              </a:prstGeom>
              <a:noFill/>
              <a:ln w="57150" cmpd="thickThin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zh-CN" altLang="en-US" sz="2400" dirty="0" smtClean="0">
                    <a:solidFill>
                      <a:srgbClr val="CC3300"/>
                    </a:solidFill>
                    <a:latin typeface="Times New Roman" panose="02020603050405020304" pitchFamily="18" charset="0"/>
                    <a:ea typeface="华文新魏" panose="02010800040101010101" pitchFamily="2" charset="-122"/>
                  </a:rPr>
                  <a:t>关键：</a:t>
                </a:r>
              </a:p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zh-CN" sz="2400" dirty="0" smtClean="0">
                    <a:solidFill>
                      <a:srgbClr val="CC3300"/>
                    </a:solidFill>
                    <a:latin typeface="Times New Roman" panose="02020603050405020304" pitchFamily="18" charset="0"/>
                  </a:rPr>
                  <a:t>1</a:t>
                </a:r>
                <a:r>
                  <a:rPr lang="zh-CN" altLang="en-US" sz="2400" dirty="0" smtClean="0">
                    <a:solidFill>
                      <a:srgbClr val="CC3300"/>
                    </a:solidFill>
                    <a:latin typeface="Times New Roman" panose="02020603050405020304" pitchFamily="18" charset="0"/>
                  </a:rPr>
                  <a:t>抓住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smtClean="0">
                            <a:solidFill>
                              <a:srgbClr val="CC33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solidFill>
                              <a:srgbClr val="CC3300"/>
                            </a:solidFill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p>
                        <m:r>
                          <a:rPr lang="en-US" altLang="zh-CN" sz="2400" b="0" i="0" smtClean="0">
                            <a:solidFill>
                              <a:srgbClr val="CC33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</m:oMath>
                </a14:m>
                <a:r>
                  <a:rPr lang="zh-CN" altLang="en-US" sz="2400" dirty="0" smtClean="0">
                    <a:solidFill>
                      <a:srgbClr val="CC3300"/>
                    </a:solidFill>
                    <a:latin typeface="Times New Roman" panose="02020603050405020304" pitchFamily="18" charset="0"/>
                  </a:rPr>
                  <a:t>进行计算</a:t>
                </a:r>
                <a:endParaRPr lang="zh-CN" altLang="en-US" sz="2400" dirty="0">
                  <a:solidFill>
                    <a:srgbClr val="CC3300"/>
                  </a:solidFill>
                  <a:latin typeface="Times New Roman" panose="02020603050405020304" pitchFamily="18" charset="0"/>
                </a:endParaRPr>
              </a:p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zh-CN" sz="2400" dirty="0" smtClean="0">
                    <a:solidFill>
                      <a:srgbClr val="CC3300"/>
                    </a:solidFill>
                    <a:latin typeface="Times New Roman" panose="02020603050405020304" pitchFamily="18" charset="0"/>
                  </a:rPr>
                  <a:t>2</a:t>
                </a:r>
                <a:r>
                  <a:rPr lang="zh-CN" altLang="en-US" sz="2400" dirty="0" smtClean="0">
                    <a:solidFill>
                      <a:srgbClr val="CC3300"/>
                    </a:solidFill>
                    <a:latin typeface="Times New Roman" panose="02020603050405020304" pitchFamily="18" charset="0"/>
                  </a:rPr>
                  <a:t>当</a:t>
                </a:r>
                <a:r>
                  <a:rPr lang="zh-CN" altLang="en-US" sz="2400" dirty="0">
                    <a:solidFill>
                      <a:srgbClr val="CC3300"/>
                    </a:solidFill>
                    <a:latin typeface="Times New Roman" panose="02020603050405020304" pitchFamily="18" charset="0"/>
                  </a:rPr>
                  <a:t>相加、减的两个量相差</a:t>
                </a:r>
                <a:r>
                  <a:rPr lang="en-US" altLang="zh-CN" sz="2400" dirty="0">
                    <a:solidFill>
                      <a:srgbClr val="CC3300"/>
                    </a:solidFill>
                    <a:latin typeface="Times New Roman" panose="02020603050405020304" pitchFamily="18" charset="0"/>
                  </a:rPr>
                  <a:t>100</a:t>
                </a:r>
                <a:r>
                  <a:rPr lang="zh-CN" altLang="en-US" sz="2400" dirty="0">
                    <a:solidFill>
                      <a:srgbClr val="CC3300"/>
                    </a:solidFill>
                    <a:latin typeface="Times New Roman" panose="02020603050405020304" pitchFamily="18" charset="0"/>
                  </a:rPr>
                  <a:t>倍以上时，小的可忽略</a:t>
                </a:r>
              </a:p>
            </p:txBody>
          </p:sp>
        </mc:Choice>
        <mc:Fallback>
          <p:sp>
            <p:nvSpPr>
              <p:cNvPr id="227332" name="Text 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287189" y="525213"/>
                <a:ext cx="7328079" cy="1231940"/>
              </a:xfrm>
              <a:prstGeom prst="rect">
                <a:avLst/>
              </a:prstGeom>
              <a:blipFill rotWithShape="0">
                <a:blip r:embed="rId3"/>
                <a:stretch>
                  <a:fillRect l="-908" t="-1422" b="-5687"/>
                </a:stretch>
              </a:blipFill>
              <a:ln w="57150" cmpd="thickThin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0" y="573052"/>
            <a:ext cx="2839121" cy="579438"/>
          </a:xfrm>
          <a:prstGeom prst="rect">
            <a:avLst/>
          </a:prstGeom>
          <a:solidFill>
            <a:srgbClr val="CC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2.3</a:t>
            </a:r>
            <a:r>
              <a:rPr lang="zh-CN" altLang="en-US" dirty="0" smtClean="0">
                <a:latin typeface="Cambria Math" panose="02040503050406030204" pitchFamily="18" charset="0"/>
              </a:rPr>
              <a:t>溶液</a:t>
            </a:r>
            <a:r>
              <a:rPr lang="zh-CN" altLang="en-US" dirty="0">
                <a:latin typeface="Cambria Math" panose="02040503050406030204" pitchFamily="18" charset="0"/>
              </a:rPr>
              <a:t>的混合</a:t>
            </a:r>
          </a:p>
        </p:txBody>
      </p:sp>
      <p:sp>
        <p:nvSpPr>
          <p:cNvPr id="227334" name="Text Box 6"/>
          <p:cNvSpPr txBox="1">
            <a:spLocks noChangeArrowheads="1"/>
          </p:cNvSpPr>
          <p:nvPr/>
        </p:nvSpPr>
        <p:spPr bwMode="auto">
          <a:xfrm>
            <a:off x="5190185" y="2247090"/>
            <a:ext cx="176440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pH=-</a:t>
            </a:r>
            <a:r>
              <a:rPr lang="en-US" altLang="zh-CN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lg</a:t>
            </a:r>
            <a:r>
              <a:rPr lang="en-US" altLang="zh-CN" sz="24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</a:t>
            </a:r>
            <a:r>
              <a:rPr lang="en-US" altLang="zh-CN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(H</a:t>
            </a:r>
            <a:r>
              <a:rPr lang="en-US" altLang="zh-CN" sz="2400" baseline="30000" dirty="0">
                <a:solidFill>
                  <a:srgbClr val="000000"/>
                </a:solidFill>
                <a:latin typeface="Times New Roman" panose="02020603050405020304" pitchFamily="18" charset="0"/>
              </a:rPr>
              <a:t>+</a:t>
            </a:r>
            <a:r>
              <a:rPr lang="en-US" altLang="zh-CN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)</a:t>
            </a:r>
          </a:p>
        </p:txBody>
      </p:sp>
      <p:sp>
        <p:nvSpPr>
          <p:cNvPr id="7" name="Rectangle 41"/>
          <p:cNvSpPr>
            <a:spLocks noChangeArrowheads="1"/>
          </p:cNvSpPr>
          <p:nvPr/>
        </p:nvSpPr>
        <p:spPr bwMode="auto">
          <a:xfrm>
            <a:off x="-15941" y="0"/>
            <a:ext cx="3622026" cy="573052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 smtClean="0">
                <a:latin typeface="+mn-ea"/>
                <a:ea typeface="+mn-ea"/>
              </a:rPr>
              <a:t>2</a:t>
            </a:r>
            <a:r>
              <a:rPr lang="zh-CN" altLang="en-US" sz="2800" dirty="0" smtClean="0">
                <a:latin typeface="+mn-ea"/>
                <a:ea typeface="+mn-ea"/>
              </a:rPr>
              <a:t>溶液</a:t>
            </a:r>
            <a:r>
              <a:rPr lang="en-US" altLang="zh-CN" sz="2800" dirty="0" smtClean="0">
                <a:latin typeface="+mn-ea"/>
                <a:ea typeface="+mn-ea"/>
              </a:rPr>
              <a:t>pH</a:t>
            </a:r>
            <a:r>
              <a:rPr lang="zh-CN" altLang="en-US" sz="2800" dirty="0" smtClean="0">
                <a:latin typeface="+mn-ea"/>
                <a:ea typeface="+mn-ea"/>
              </a:rPr>
              <a:t>的计算方法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825293" y="2247090"/>
            <a:ext cx="22414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=-lg0.2;</a:t>
            </a:r>
            <a:r>
              <a:rPr lang="zh-CN" altLang="en-US" sz="2800" dirty="0" smtClean="0">
                <a:solidFill>
                  <a:srgbClr val="FF0000"/>
                </a:solidFill>
              </a:rPr>
              <a:t>或</a:t>
            </a:r>
            <a:r>
              <a:rPr lang="en-US" altLang="zh-CN" sz="2800" dirty="0" smtClean="0">
                <a:solidFill>
                  <a:srgbClr val="FF0000"/>
                </a:solidFill>
              </a:rPr>
              <a:t>0.7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0997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73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7334" grpId="0" build="p" autoUpdateAnimBg="0"/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-13493" y="1152490"/>
            <a:ext cx="3962641" cy="5794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>
                <a:srgbClr val="CC3300"/>
              </a:buClr>
              <a:buSzTx/>
              <a:buFont typeface="Wingdings" panose="05000000000000000000" pitchFamily="2" charset="2"/>
              <a:buNone/>
            </a:pPr>
            <a:r>
              <a:rPr lang="en-US" altLang="zh-CN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2.3.2</a:t>
            </a:r>
            <a:r>
              <a:rPr lang="zh-CN" altLang="en-US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强碱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</a:rPr>
              <a:t>与强碱混合</a:t>
            </a: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360777" y="1767578"/>
            <a:ext cx="978777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例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8.  </a:t>
            </a:r>
            <a:r>
              <a:rPr lang="zh-CN" alt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将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</a:rPr>
              <a:t>1 L 0.1mol/L </a:t>
            </a:r>
            <a:r>
              <a:rPr lang="zh-CN" alt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的氢氧化钠溶液与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</a:rPr>
              <a:t>0.5L 0.2mol/L </a:t>
            </a:r>
            <a:r>
              <a:rPr lang="zh-CN" alt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的氢氧化钡溶液混合后</a:t>
            </a:r>
            <a:r>
              <a:rPr lang="zh-CN" alt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。求</a:t>
            </a:r>
            <a:r>
              <a:rPr lang="en-US" altLang="zh-CN" sz="24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pH?pOH</a:t>
            </a:r>
            <a:r>
              <a:rPr lang="en-US" altLang="zh-CN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?</a:t>
            </a:r>
          </a:p>
        </p:txBody>
      </p:sp>
      <p:sp>
        <p:nvSpPr>
          <p:cNvPr id="14344" name="Text Box 29"/>
          <p:cNvSpPr txBox="1">
            <a:spLocks noChangeArrowheads="1"/>
          </p:cNvSpPr>
          <p:nvPr/>
        </p:nvSpPr>
        <p:spPr bwMode="auto">
          <a:xfrm>
            <a:off x="824416" y="2634225"/>
            <a:ext cx="8319584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9DDDB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zh-CN" altLang="en-US" sz="2400" dirty="0"/>
              <a:t>两个方法</a:t>
            </a:r>
          </a:p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zh-CN" altLang="en-US" sz="2400" dirty="0"/>
              <a:t>方法一：求出</a:t>
            </a:r>
            <a:r>
              <a:rPr lang="en-US" altLang="zh-CN" sz="2400" i="1" dirty="0"/>
              <a:t>c</a:t>
            </a:r>
            <a:r>
              <a:rPr lang="en-US" altLang="zh-CN" sz="2400" dirty="0"/>
              <a:t>(OH</a:t>
            </a:r>
            <a:r>
              <a:rPr lang="en-US" altLang="zh-CN" sz="2400" baseline="30000" dirty="0"/>
              <a:t>-</a:t>
            </a:r>
            <a:r>
              <a:rPr lang="en-US" altLang="zh-CN" sz="2400" dirty="0"/>
              <a:t>),</a:t>
            </a:r>
            <a:r>
              <a:rPr lang="zh-CN" altLang="en-US" sz="2400" dirty="0"/>
              <a:t>再求</a:t>
            </a:r>
            <a:r>
              <a:rPr lang="en-US" altLang="zh-CN" sz="2400" dirty="0"/>
              <a:t>pOH</a:t>
            </a:r>
            <a:r>
              <a:rPr lang="zh-CN" altLang="en-US" sz="2400" dirty="0"/>
              <a:t>，继而用</a:t>
            </a:r>
            <a:r>
              <a:rPr lang="en-US" altLang="zh-CN" sz="2400" dirty="0" err="1"/>
              <a:t>pKw</a:t>
            </a:r>
            <a:r>
              <a:rPr lang="en-US" altLang="zh-CN" sz="2400" dirty="0"/>
              <a:t>-pOH=pH</a:t>
            </a:r>
            <a:r>
              <a:rPr lang="zh-CN" altLang="en-US" sz="2400" dirty="0"/>
              <a:t>；</a:t>
            </a:r>
          </a:p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zh-CN" altLang="en-US" sz="2400" dirty="0"/>
              <a:t>方法二：求出</a:t>
            </a:r>
            <a:r>
              <a:rPr lang="en-US" altLang="zh-CN" sz="2400" i="1" dirty="0"/>
              <a:t>c</a:t>
            </a:r>
            <a:r>
              <a:rPr lang="en-US" altLang="zh-CN" sz="2400" dirty="0"/>
              <a:t>(OH</a:t>
            </a:r>
            <a:r>
              <a:rPr lang="en-US" altLang="zh-CN" sz="2400" baseline="30000" dirty="0"/>
              <a:t>-</a:t>
            </a:r>
            <a:r>
              <a:rPr lang="en-US" altLang="zh-CN" sz="2400" dirty="0"/>
              <a:t>),</a:t>
            </a:r>
            <a:r>
              <a:rPr lang="zh-CN" altLang="en-US" sz="2400" dirty="0"/>
              <a:t>用水的离子积计算出</a:t>
            </a:r>
            <a:r>
              <a:rPr lang="en-US" altLang="zh-CN" sz="2400" i="1" dirty="0"/>
              <a:t>c</a:t>
            </a:r>
            <a:r>
              <a:rPr lang="en-US" altLang="zh-CN" sz="2400" dirty="0"/>
              <a:t>(H</a:t>
            </a:r>
            <a:r>
              <a:rPr lang="en-US" altLang="zh-CN" sz="2400" baseline="30000" dirty="0"/>
              <a:t>+</a:t>
            </a:r>
            <a:r>
              <a:rPr lang="en-US" altLang="zh-CN" sz="2400" dirty="0"/>
              <a:t>)</a:t>
            </a:r>
            <a:r>
              <a:rPr lang="zh-CN" altLang="en-US" sz="2400" dirty="0"/>
              <a:t>，再求出</a:t>
            </a:r>
            <a:r>
              <a:rPr lang="en-US" altLang="zh-CN" sz="2400" dirty="0"/>
              <a:t>pH</a:t>
            </a:r>
            <a:r>
              <a:rPr lang="zh-CN" altLang="en-US" sz="2400" dirty="0"/>
              <a:t>。</a:t>
            </a: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0" y="573052"/>
            <a:ext cx="2839121" cy="579438"/>
          </a:xfrm>
          <a:prstGeom prst="rect">
            <a:avLst/>
          </a:prstGeom>
          <a:solidFill>
            <a:srgbClr val="CC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2.3</a:t>
            </a:r>
            <a:r>
              <a:rPr lang="zh-CN" altLang="en-US" dirty="0" smtClean="0">
                <a:latin typeface="Cambria Math" panose="02040503050406030204" pitchFamily="18" charset="0"/>
              </a:rPr>
              <a:t>溶液</a:t>
            </a:r>
            <a:r>
              <a:rPr lang="zh-CN" altLang="en-US" dirty="0">
                <a:latin typeface="Cambria Math" panose="02040503050406030204" pitchFamily="18" charset="0"/>
              </a:rPr>
              <a:t>的混合</a:t>
            </a:r>
          </a:p>
        </p:txBody>
      </p:sp>
      <p:sp>
        <p:nvSpPr>
          <p:cNvPr id="10" name="Rectangle 41"/>
          <p:cNvSpPr>
            <a:spLocks noChangeArrowheads="1"/>
          </p:cNvSpPr>
          <p:nvPr/>
        </p:nvSpPr>
        <p:spPr bwMode="auto">
          <a:xfrm>
            <a:off x="-15941" y="0"/>
            <a:ext cx="3622026" cy="573052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 smtClean="0">
                <a:latin typeface="+mn-ea"/>
                <a:ea typeface="+mn-ea"/>
              </a:rPr>
              <a:t>2</a:t>
            </a:r>
            <a:r>
              <a:rPr lang="zh-CN" altLang="en-US" sz="2800" dirty="0" smtClean="0">
                <a:latin typeface="+mn-ea"/>
                <a:ea typeface="+mn-ea"/>
              </a:rPr>
              <a:t>溶液</a:t>
            </a:r>
            <a:r>
              <a:rPr lang="en-US" altLang="zh-CN" sz="2800" dirty="0" smtClean="0">
                <a:latin typeface="+mn-ea"/>
                <a:ea typeface="+mn-ea"/>
              </a:rPr>
              <a:t>pH</a:t>
            </a:r>
            <a:r>
              <a:rPr lang="zh-CN" altLang="en-US" sz="2800" dirty="0" smtClean="0">
                <a:latin typeface="+mn-ea"/>
                <a:ea typeface="+mn-ea"/>
              </a:rPr>
              <a:t>的计算方法</a:t>
            </a:r>
            <a:endParaRPr lang="zh-CN" altLang="en-US" sz="2800" dirty="0">
              <a:latin typeface="+mn-ea"/>
              <a:ea typeface="+mn-ea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 Box 4"/>
              <p:cNvSpPr txBox="1">
                <a:spLocks noChangeArrowheads="1"/>
              </p:cNvSpPr>
              <p:nvPr/>
            </p:nvSpPr>
            <p:spPr bwMode="auto">
              <a:xfrm>
                <a:off x="4287189" y="525213"/>
                <a:ext cx="7328079" cy="1231940"/>
              </a:xfrm>
              <a:prstGeom prst="rect">
                <a:avLst/>
              </a:prstGeom>
              <a:noFill/>
              <a:ln w="57150" cmpd="thickThin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zh-CN" altLang="en-US" sz="2400" dirty="0" smtClean="0">
                    <a:solidFill>
                      <a:srgbClr val="CC3300"/>
                    </a:solidFill>
                    <a:latin typeface="Times New Roman" panose="02020603050405020304" pitchFamily="18" charset="0"/>
                    <a:ea typeface="华文新魏" panose="02010800040101010101" pitchFamily="2" charset="-122"/>
                  </a:rPr>
                  <a:t>关键：</a:t>
                </a:r>
              </a:p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zh-CN" sz="2400" dirty="0" smtClean="0">
                    <a:solidFill>
                      <a:srgbClr val="CC3300"/>
                    </a:solidFill>
                    <a:latin typeface="Times New Roman" panose="02020603050405020304" pitchFamily="18" charset="0"/>
                  </a:rPr>
                  <a:t>1</a:t>
                </a:r>
                <a:r>
                  <a:rPr lang="zh-CN" altLang="en-US" sz="2400" dirty="0" smtClean="0">
                    <a:solidFill>
                      <a:srgbClr val="CC3300"/>
                    </a:solidFill>
                    <a:latin typeface="Times New Roman" panose="02020603050405020304" pitchFamily="18" charset="0"/>
                  </a:rPr>
                  <a:t>抓住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smtClean="0">
                            <a:solidFill>
                              <a:srgbClr val="CC33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solidFill>
                              <a:srgbClr val="CC3300"/>
                            </a:solidFill>
                            <a:latin typeface="Cambria Math" panose="02040503050406030204" pitchFamily="18" charset="0"/>
                          </a:rPr>
                          <m:t>OH</m:t>
                        </m:r>
                      </m:e>
                      <m:sup>
                        <m:r>
                          <a:rPr lang="en-US" altLang="zh-CN" sz="2400" b="0" i="0" smtClean="0">
                            <a:solidFill>
                              <a:srgbClr val="CC33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p>
                  </m:oMath>
                </a14:m>
                <a:r>
                  <a:rPr lang="zh-CN" altLang="en-US" sz="2400" dirty="0" smtClean="0">
                    <a:solidFill>
                      <a:srgbClr val="CC3300"/>
                    </a:solidFill>
                    <a:latin typeface="Times New Roman" panose="02020603050405020304" pitchFamily="18" charset="0"/>
                  </a:rPr>
                  <a:t>进行计算</a:t>
                </a:r>
                <a:endParaRPr lang="zh-CN" altLang="en-US" sz="2400" dirty="0">
                  <a:solidFill>
                    <a:srgbClr val="CC3300"/>
                  </a:solidFill>
                  <a:latin typeface="Times New Roman" panose="02020603050405020304" pitchFamily="18" charset="0"/>
                </a:endParaRPr>
              </a:p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zh-CN" sz="2400" dirty="0" smtClean="0">
                    <a:solidFill>
                      <a:srgbClr val="CC3300"/>
                    </a:solidFill>
                    <a:latin typeface="Times New Roman" panose="02020603050405020304" pitchFamily="18" charset="0"/>
                  </a:rPr>
                  <a:t>2</a:t>
                </a:r>
                <a:r>
                  <a:rPr lang="zh-CN" altLang="en-US" sz="2400" dirty="0" smtClean="0">
                    <a:solidFill>
                      <a:srgbClr val="CC3300"/>
                    </a:solidFill>
                    <a:latin typeface="Times New Roman" panose="02020603050405020304" pitchFamily="18" charset="0"/>
                  </a:rPr>
                  <a:t>当</a:t>
                </a:r>
                <a:r>
                  <a:rPr lang="zh-CN" altLang="en-US" sz="2400" dirty="0">
                    <a:solidFill>
                      <a:srgbClr val="CC3300"/>
                    </a:solidFill>
                    <a:latin typeface="Times New Roman" panose="02020603050405020304" pitchFamily="18" charset="0"/>
                  </a:rPr>
                  <a:t>相加、减的两个量相差</a:t>
                </a:r>
                <a:r>
                  <a:rPr lang="en-US" altLang="zh-CN" sz="2400" dirty="0">
                    <a:solidFill>
                      <a:srgbClr val="CC3300"/>
                    </a:solidFill>
                    <a:latin typeface="Times New Roman" panose="02020603050405020304" pitchFamily="18" charset="0"/>
                  </a:rPr>
                  <a:t>100</a:t>
                </a:r>
                <a:r>
                  <a:rPr lang="zh-CN" altLang="en-US" sz="2400" dirty="0">
                    <a:solidFill>
                      <a:srgbClr val="CC3300"/>
                    </a:solidFill>
                    <a:latin typeface="Times New Roman" panose="02020603050405020304" pitchFamily="18" charset="0"/>
                  </a:rPr>
                  <a:t>倍以上时，小的可忽略</a:t>
                </a:r>
              </a:p>
            </p:txBody>
          </p:sp>
        </mc:Choice>
        <mc:Fallback>
          <p:sp>
            <p:nvSpPr>
              <p:cNvPr id="7" name="Text 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287189" y="525213"/>
                <a:ext cx="7328079" cy="1231940"/>
              </a:xfrm>
              <a:prstGeom prst="rect">
                <a:avLst/>
              </a:prstGeom>
              <a:blipFill rotWithShape="0">
                <a:blip r:embed="rId2"/>
                <a:stretch>
                  <a:fillRect l="-908" t="-1422" b="-5687"/>
                </a:stretch>
              </a:blipFill>
              <a:ln w="57150" cmpd="thickThin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文本框 7"/>
          <p:cNvSpPr txBox="1"/>
          <p:nvPr/>
        </p:nvSpPr>
        <p:spPr>
          <a:xfrm>
            <a:off x="4287188" y="2183076"/>
            <a:ext cx="30666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pOH=-lg0.2;</a:t>
            </a:r>
            <a:r>
              <a:rPr lang="zh-CN" altLang="en-US" sz="2800" dirty="0" smtClean="0">
                <a:solidFill>
                  <a:srgbClr val="FF0000"/>
                </a:solidFill>
              </a:rPr>
              <a:t>或</a:t>
            </a:r>
            <a:r>
              <a:rPr lang="en-US" altLang="zh-CN" sz="2800" dirty="0" smtClean="0">
                <a:solidFill>
                  <a:srgbClr val="FF0000"/>
                </a:solidFill>
              </a:rPr>
              <a:t>0.7</a:t>
            </a:r>
            <a:r>
              <a:rPr lang="zh-CN" altLang="en-US" sz="2800" dirty="0" smtClean="0">
                <a:solidFill>
                  <a:srgbClr val="FF0000"/>
                </a:solidFill>
              </a:rPr>
              <a:t>；</a:t>
            </a:r>
            <a:endParaRPr lang="en-US" altLang="zh-CN" sz="2800" dirty="0" smtClean="0">
              <a:solidFill>
                <a:srgbClr val="FF0000"/>
              </a:solidFill>
            </a:endParaRPr>
          </a:p>
          <a:p>
            <a:r>
              <a:rPr lang="en-US" altLang="zh-CN" sz="2800" dirty="0" smtClean="0">
                <a:solidFill>
                  <a:srgbClr val="FF0000"/>
                </a:solidFill>
              </a:rPr>
              <a:t>pH=13.3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802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4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Text Box 5"/>
          <p:cNvSpPr txBox="1">
            <a:spLocks noChangeArrowheads="1"/>
          </p:cNvSpPr>
          <p:nvPr/>
        </p:nvSpPr>
        <p:spPr bwMode="auto">
          <a:xfrm>
            <a:off x="385338" y="2301873"/>
            <a:ext cx="10574584" cy="83099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None/>
            </a:pPr>
            <a:r>
              <a:rPr lang="zh-CN" altLang="en-US" sz="2400" dirty="0" smtClean="0">
                <a:latin typeface="Times New Roman" panose="02020603050405020304" pitchFamily="18" charset="0"/>
              </a:rPr>
              <a:t>例</a:t>
            </a:r>
            <a:r>
              <a:rPr lang="en-US" altLang="zh-CN" sz="2400" dirty="0" smtClean="0">
                <a:latin typeface="Times New Roman" panose="02020603050405020304" pitchFamily="18" charset="0"/>
              </a:rPr>
              <a:t>9.</a:t>
            </a:r>
            <a:r>
              <a:rPr lang="zh-CN" altLang="en-US" sz="2400" dirty="0" smtClean="0">
                <a:latin typeface="Times New Roman" panose="02020603050405020304" pitchFamily="18" charset="0"/>
              </a:rPr>
              <a:t>在</a:t>
            </a:r>
            <a:r>
              <a:rPr lang="en-US" altLang="zh-CN" sz="2400" dirty="0">
                <a:latin typeface="Times New Roman" panose="02020603050405020304" pitchFamily="18" charset="0"/>
              </a:rPr>
              <a:t>25℃</a:t>
            </a:r>
            <a:r>
              <a:rPr lang="zh-CN" altLang="en-US" sz="2400" dirty="0">
                <a:latin typeface="Times New Roman" panose="02020603050405020304" pitchFamily="18" charset="0"/>
              </a:rPr>
              <a:t>时，</a:t>
            </a:r>
            <a:r>
              <a:rPr lang="en-US" altLang="zh-CN" sz="2400" dirty="0">
                <a:latin typeface="Times New Roman" panose="02020603050405020304" pitchFamily="18" charset="0"/>
              </a:rPr>
              <a:t>1L </a:t>
            </a:r>
            <a:r>
              <a:rPr lang="en-US" altLang="zh-CN" sz="2400" dirty="0" smtClean="0">
                <a:latin typeface="Times New Roman" panose="02020603050405020304" pitchFamily="18" charset="0"/>
              </a:rPr>
              <a:t>0.03mol/L</a:t>
            </a:r>
            <a:r>
              <a:rPr lang="zh-CN" altLang="en-US" sz="2400" dirty="0">
                <a:latin typeface="Times New Roman" panose="02020603050405020304" pitchFamily="18" charset="0"/>
              </a:rPr>
              <a:t>的</a:t>
            </a:r>
            <a:r>
              <a:rPr lang="en-US" altLang="zh-CN" sz="2400" dirty="0" err="1" smtClean="0">
                <a:latin typeface="Times New Roman" panose="02020603050405020304" pitchFamily="18" charset="0"/>
              </a:rPr>
              <a:t>HCl</a:t>
            </a:r>
            <a:r>
              <a:rPr lang="zh-CN" altLang="en-US" sz="2400" dirty="0" smtClean="0">
                <a:latin typeface="Times New Roman" panose="02020603050405020304" pitchFamily="18" charset="0"/>
              </a:rPr>
              <a:t>与</a:t>
            </a:r>
            <a:r>
              <a:rPr lang="en-US" altLang="zh-CN" sz="2400" dirty="0" smtClean="0">
                <a:latin typeface="Times New Roman" panose="02020603050405020304" pitchFamily="18" charset="0"/>
              </a:rPr>
              <a:t>1L pH=12</a:t>
            </a:r>
            <a:r>
              <a:rPr lang="zh-CN" altLang="en-US" sz="2400" dirty="0">
                <a:latin typeface="Times New Roman" panose="02020603050405020304" pitchFamily="18" charset="0"/>
              </a:rPr>
              <a:t>的</a:t>
            </a:r>
            <a:r>
              <a:rPr lang="en-US" altLang="zh-CN" sz="2400" dirty="0">
                <a:latin typeface="Times New Roman" panose="02020603050405020304" pitchFamily="18" charset="0"/>
              </a:rPr>
              <a:t>KOH</a:t>
            </a:r>
            <a:r>
              <a:rPr lang="zh-CN" altLang="en-US" sz="2400" dirty="0">
                <a:latin typeface="Times New Roman" panose="02020603050405020304" pitchFamily="18" charset="0"/>
              </a:rPr>
              <a:t>溶液混合后</a:t>
            </a:r>
            <a:r>
              <a:rPr lang="en-US" altLang="zh-CN" sz="2400" dirty="0">
                <a:latin typeface="Times New Roman" panose="02020603050405020304" pitchFamily="18" charset="0"/>
              </a:rPr>
              <a:t>,</a:t>
            </a:r>
            <a:r>
              <a:rPr lang="zh-CN" altLang="en-US" sz="2400" dirty="0">
                <a:latin typeface="Times New Roman" panose="02020603050405020304" pitchFamily="18" charset="0"/>
              </a:rPr>
              <a:t>溶液的</a:t>
            </a:r>
            <a:r>
              <a:rPr lang="en-US" altLang="zh-CN" sz="2400" dirty="0">
                <a:latin typeface="Times New Roman" panose="02020603050405020304" pitchFamily="18" charset="0"/>
              </a:rPr>
              <a:t>pH</a:t>
            </a:r>
            <a:r>
              <a:rPr lang="zh-CN" altLang="en-US" sz="2400" dirty="0">
                <a:latin typeface="Times New Roman" panose="02020603050405020304" pitchFamily="18" charset="0"/>
              </a:rPr>
              <a:t>值等于多少？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 Box 6"/>
              <p:cNvSpPr txBox="1">
                <a:spLocks noChangeArrowheads="1"/>
              </p:cNvSpPr>
              <p:nvPr/>
            </p:nvSpPr>
            <p:spPr bwMode="auto">
              <a:xfrm>
                <a:off x="4580964" y="536936"/>
                <a:ext cx="6185774" cy="1200329"/>
              </a:xfrm>
              <a:prstGeom prst="rect">
                <a:avLst/>
              </a:prstGeom>
              <a:noFill/>
              <a:ln w="57150" cmpd="thickThin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anose="05000000000000000000" pitchFamily="2" charset="2"/>
                  <a:buChar char="n"/>
                  <a:defRPr kumimoji="1" sz="32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anose="05000000000000000000" pitchFamily="2" charset="2"/>
                  <a:buChar char="n"/>
                  <a:defRPr kumimoji="1" sz="28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anose="05000000000000000000" pitchFamily="2" charset="2"/>
                  <a:buChar char="n"/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anose="05000000000000000000" pitchFamily="2" charset="2"/>
                  <a:buChar char="n"/>
                  <a:defRPr kumimoji="1" sz="2000">
                    <a:solidFill>
                      <a:schemeClr val="tx1"/>
                    </a:solidFill>
                    <a:latin typeface="Tahoma" panose="020B060403050404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0"/>
                  </a:spcBef>
                  <a:buClrTx/>
                  <a:buSzTx/>
                  <a:buNone/>
                </a:pPr>
                <a:r>
                  <a:rPr lang="zh-CN" altLang="en-US" sz="2400" dirty="0" smtClean="0">
                    <a:solidFill>
                      <a:srgbClr val="CC3300"/>
                    </a:solidFill>
                    <a:ea typeface="楷体_GB2312" pitchFamily="49" charset="-122"/>
                  </a:rPr>
                  <a:t>关键：</a:t>
                </a:r>
                <a:r>
                  <a:rPr lang="zh-CN" altLang="en-US" sz="2400" dirty="0"/>
                  <a:t>先</a:t>
                </a:r>
                <a:r>
                  <a:rPr lang="zh-CN" altLang="en-US" sz="2400" dirty="0" smtClean="0"/>
                  <a:t>比较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2400" b="0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n</m:t>
                    </m:r>
                    <m:r>
                      <a:rPr lang="en-US" altLang="zh-CN" sz="2400" b="0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p>
                        <m:r>
                          <a:rPr lang="en-US" altLang="zh-CN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</m:oMath>
                </a14:m>
                <a:r>
                  <a:rPr lang="en-US" altLang="zh-CN" sz="2400" dirty="0" smtClean="0">
                    <a:solidFill>
                      <a:srgbClr val="FF0000"/>
                    </a:solidFill>
                  </a:rPr>
                  <a:t>)</a:t>
                </a:r>
                <a:r>
                  <a:rPr lang="zh-CN" altLang="en-US" sz="2400" dirty="0"/>
                  <a:t>和</a:t>
                </a:r>
                <a:r>
                  <a:rPr lang="en-US" altLang="zh-CN" sz="2400" i="1" dirty="0"/>
                  <a:t>n</a:t>
                </a:r>
                <a:r>
                  <a:rPr lang="en-US" altLang="zh-CN" sz="2400" dirty="0"/>
                  <a:t>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>
                            <a:solidFill>
                              <a:srgbClr val="CC33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CC3300"/>
                            </a:solidFill>
                            <a:latin typeface="Cambria Math" panose="02040503050406030204" pitchFamily="18" charset="0"/>
                          </a:rPr>
                          <m:t>OH</m:t>
                        </m:r>
                      </m:e>
                      <m:sup>
                        <m:r>
                          <a:rPr lang="en-US" altLang="zh-CN" sz="2400">
                            <a:solidFill>
                              <a:srgbClr val="CC33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p>
                  </m:oMath>
                </a14:m>
                <a:r>
                  <a:rPr lang="en-US" altLang="zh-CN" sz="2400" dirty="0"/>
                  <a:t>)</a:t>
                </a:r>
                <a:r>
                  <a:rPr lang="zh-CN" altLang="en-US" sz="2400" dirty="0"/>
                  <a:t>的相对大小</a:t>
                </a:r>
                <a:endParaRPr lang="en-US" altLang="zh-CN" sz="2400" dirty="0" smtClean="0">
                  <a:solidFill>
                    <a:srgbClr val="CC3300"/>
                  </a:solidFill>
                  <a:ea typeface="楷体_GB2312" pitchFamily="49" charset="-122"/>
                </a:endParaRPr>
              </a:p>
              <a:p>
                <a:pPr>
                  <a:spcBef>
                    <a:spcPct val="0"/>
                  </a:spcBef>
                  <a:buClrTx/>
                  <a:buSzTx/>
                  <a:buNone/>
                </a:pPr>
                <a:r>
                  <a:rPr lang="zh-CN" altLang="en-US" sz="2400" dirty="0" smtClean="0">
                    <a:solidFill>
                      <a:srgbClr val="CC3300"/>
                    </a:solidFill>
                    <a:ea typeface="楷体_GB2312" pitchFamily="49" charset="-122"/>
                  </a:rPr>
                  <a:t>酸</a:t>
                </a:r>
                <a:r>
                  <a:rPr lang="zh-CN" altLang="en-US" sz="2400" dirty="0">
                    <a:solidFill>
                      <a:srgbClr val="CC3300"/>
                    </a:solidFill>
                    <a:ea typeface="楷体_GB2312" pitchFamily="49" charset="-122"/>
                  </a:rPr>
                  <a:t>过量抓住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>
                            <a:solidFill>
                              <a:srgbClr val="CC33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CC3300"/>
                            </a:solidFill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p>
                        <m:r>
                          <a:rPr lang="en-US" altLang="zh-CN" sz="2400">
                            <a:solidFill>
                              <a:srgbClr val="CC33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</m:oMath>
                </a14:m>
                <a:r>
                  <a:rPr lang="zh-CN" altLang="en-US" sz="2400" dirty="0">
                    <a:solidFill>
                      <a:srgbClr val="CC3300"/>
                    </a:solidFill>
                    <a:ea typeface="楷体_GB2312" pitchFamily="49" charset="-122"/>
                  </a:rPr>
                  <a:t>进行</a:t>
                </a:r>
                <a:r>
                  <a:rPr lang="zh-CN" altLang="en-US" sz="2400" dirty="0" smtClean="0">
                    <a:solidFill>
                      <a:srgbClr val="CC3300"/>
                    </a:solidFill>
                    <a:ea typeface="楷体_GB2312" pitchFamily="49" charset="-122"/>
                  </a:rPr>
                  <a:t>计算</a:t>
                </a:r>
                <a:endParaRPr lang="en-US" altLang="zh-CN" sz="2400" dirty="0" smtClean="0">
                  <a:solidFill>
                    <a:srgbClr val="CC3300"/>
                  </a:solidFill>
                  <a:ea typeface="楷体_GB2312" pitchFamily="49" charset="-122"/>
                </a:endParaRPr>
              </a:p>
              <a:p>
                <a:pPr>
                  <a:spcBef>
                    <a:spcPct val="0"/>
                  </a:spcBef>
                  <a:buClrTx/>
                  <a:buSzTx/>
                  <a:buNone/>
                </a:pPr>
                <a:r>
                  <a:rPr lang="zh-CN" altLang="en-US" sz="2400" dirty="0">
                    <a:solidFill>
                      <a:srgbClr val="CC3300"/>
                    </a:solidFill>
                    <a:ea typeface="楷体_GB2312" pitchFamily="49" charset="-122"/>
                  </a:rPr>
                  <a:t>碱过量抓住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>
                            <a:solidFill>
                              <a:srgbClr val="CC33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CC3300"/>
                            </a:solidFill>
                            <a:latin typeface="Cambria Math" panose="02040503050406030204" pitchFamily="18" charset="0"/>
                          </a:rPr>
                          <m:t>OH</m:t>
                        </m:r>
                      </m:e>
                      <m:sup>
                        <m:r>
                          <a:rPr lang="en-US" altLang="zh-CN" sz="2400">
                            <a:solidFill>
                              <a:srgbClr val="CC33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p>
                  </m:oMath>
                </a14:m>
                <a:r>
                  <a:rPr lang="zh-CN" altLang="en-US" sz="2400" dirty="0">
                    <a:solidFill>
                      <a:srgbClr val="CC3300"/>
                    </a:solidFill>
                    <a:ea typeface="楷体_GB2312" pitchFamily="49" charset="-122"/>
                  </a:rPr>
                  <a:t>进行</a:t>
                </a:r>
                <a:r>
                  <a:rPr lang="zh-CN" altLang="en-US" sz="2400" dirty="0" smtClean="0">
                    <a:solidFill>
                      <a:srgbClr val="CC3300"/>
                    </a:solidFill>
                    <a:ea typeface="楷体_GB2312" pitchFamily="49" charset="-122"/>
                  </a:rPr>
                  <a:t>计算 </a:t>
                </a:r>
                <a:endParaRPr lang="zh-CN" altLang="en-US" sz="2400" dirty="0">
                  <a:solidFill>
                    <a:srgbClr val="CC3300"/>
                  </a:solidFill>
                  <a:ea typeface="楷体_GB2312" pitchFamily="49" charset="-122"/>
                </a:endParaRPr>
              </a:p>
            </p:txBody>
          </p:sp>
        </mc:Choice>
        <mc:Fallback>
          <p:sp>
            <p:nvSpPr>
              <p:cNvPr id="6" name="Text 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580964" y="536936"/>
                <a:ext cx="6185774" cy="1200329"/>
              </a:xfrm>
              <a:prstGeom prst="rect">
                <a:avLst/>
              </a:prstGeom>
              <a:blipFill rotWithShape="0">
                <a:blip r:embed="rId2"/>
                <a:stretch>
                  <a:fillRect l="-1074" t="-3398" b="-6311"/>
                </a:stretch>
              </a:blipFill>
              <a:ln w="57150" cmpd="thickThin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-13493" y="1152490"/>
            <a:ext cx="3962641" cy="5847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>
                <a:srgbClr val="CC3300"/>
              </a:buClr>
              <a:buSzTx/>
              <a:buFont typeface="Wingdings" panose="05000000000000000000" pitchFamily="2" charset="2"/>
              <a:buNone/>
            </a:pPr>
            <a:r>
              <a:rPr lang="en-US" altLang="zh-CN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2.3.3</a:t>
            </a:r>
            <a:r>
              <a:rPr lang="zh-CN" altLang="en-US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强酸与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</a:rPr>
              <a:t>强碱混合</a:t>
            </a: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0" y="573052"/>
            <a:ext cx="2839121" cy="579438"/>
          </a:xfrm>
          <a:prstGeom prst="rect">
            <a:avLst/>
          </a:prstGeom>
          <a:solidFill>
            <a:srgbClr val="CC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2.3</a:t>
            </a:r>
            <a:r>
              <a:rPr lang="zh-CN" altLang="en-US" dirty="0" smtClean="0">
                <a:latin typeface="Cambria Math" panose="02040503050406030204" pitchFamily="18" charset="0"/>
              </a:rPr>
              <a:t>溶液</a:t>
            </a:r>
            <a:r>
              <a:rPr lang="zh-CN" altLang="en-US" dirty="0">
                <a:latin typeface="Cambria Math" panose="02040503050406030204" pitchFamily="18" charset="0"/>
              </a:rPr>
              <a:t>的混合</a:t>
            </a:r>
          </a:p>
        </p:txBody>
      </p:sp>
      <p:sp>
        <p:nvSpPr>
          <p:cNvPr id="10" name="Rectangle 41"/>
          <p:cNvSpPr>
            <a:spLocks noChangeArrowheads="1"/>
          </p:cNvSpPr>
          <p:nvPr/>
        </p:nvSpPr>
        <p:spPr bwMode="auto">
          <a:xfrm>
            <a:off x="-15941" y="0"/>
            <a:ext cx="3622026" cy="573052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 smtClean="0">
                <a:latin typeface="+mn-ea"/>
                <a:ea typeface="+mn-ea"/>
              </a:rPr>
              <a:t>2</a:t>
            </a:r>
            <a:r>
              <a:rPr lang="zh-CN" altLang="en-US" sz="2800" dirty="0" smtClean="0">
                <a:latin typeface="+mn-ea"/>
                <a:ea typeface="+mn-ea"/>
              </a:rPr>
              <a:t>溶液</a:t>
            </a:r>
            <a:r>
              <a:rPr lang="en-US" altLang="zh-CN" sz="2800" dirty="0" smtClean="0">
                <a:latin typeface="+mn-ea"/>
                <a:ea typeface="+mn-ea"/>
              </a:rPr>
              <a:t>pH</a:t>
            </a:r>
            <a:r>
              <a:rPr lang="zh-CN" altLang="en-US" sz="2800" dirty="0" smtClean="0">
                <a:latin typeface="+mn-ea"/>
                <a:ea typeface="+mn-ea"/>
              </a:rPr>
              <a:t>的计算方法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478003" y="2717371"/>
            <a:ext cx="3611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2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5017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4" name="Rectangle 4"/>
          <p:cNvSpPr>
            <a:spLocks noChangeArrowheads="1"/>
          </p:cNvSpPr>
          <p:nvPr/>
        </p:nvSpPr>
        <p:spPr bwMode="auto">
          <a:xfrm>
            <a:off x="242833" y="1844604"/>
            <a:ext cx="11232244" cy="3108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dirty="0" smtClean="0">
                <a:latin typeface="+mn-ea"/>
                <a:ea typeface="+mn-ea"/>
              </a:rPr>
              <a:t>例</a:t>
            </a:r>
            <a:r>
              <a:rPr lang="en-US" altLang="zh-CN" sz="2800" dirty="0" smtClean="0">
                <a:latin typeface="+mn-ea"/>
                <a:ea typeface="+mn-ea"/>
              </a:rPr>
              <a:t>10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 smtClean="0">
                <a:latin typeface="+mn-ea"/>
                <a:ea typeface="+mn-ea"/>
              </a:rPr>
              <a:t>(1)pH</a:t>
            </a:r>
            <a:r>
              <a:rPr lang="zh-CN" altLang="en-US" sz="2800" dirty="0">
                <a:latin typeface="+mn-ea"/>
                <a:ea typeface="+mn-ea"/>
              </a:rPr>
              <a:t>为</a:t>
            </a:r>
            <a:r>
              <a:rPr lang="en-US" altLang="zh-CN" sz="2800" dirty="0">
                <a:latin typeface="+mn-ea"/>
                <a:ea typeface="+mn-ea"/>
              </a:rPr>
              <a:t>12</a:t>
            </a:r>
            <a:r>
              <a:rPr lang="zh-CN" altLang="en-US" sz="2800" dirty="0">
                <a:latin typeface="+mn-ea"/>
                <a:ea typeface="+mn-ea"/>
              </a:rPr>
              <a:t>的</a:t>
            </a:r>
            <a:r>
              <a:rPr lang="en-US" altLang="zh-CN" sz="2800" dirty="0" err="1">
                <a:latin typeface="+mn-ea"/>
                <a:ea typeface="+mn-ea"/>
              </a:rPr>
              <a:t>NaOH</a:t>
            </a:r>
            <a:r>
              <a:rPr lang="zh-CN" altLang="en-US" sz="2800" dirty="0">
                <a:latin typeface="+mn-ea"/>
                <a:ea typeface="+mn-ea"/>
              </a:rPr>
              <a:t>溶液和</a:t>
            </a:r>
            <a:r>
              <a:rPr lang="en-US" altLang="zh-CN" sz="2800" dirty="0">
                <a:latin typeface="+mn-ea"/>
                <a:ea typeface="+mn-ea"/>
              </a:rPr>
              <a:t>pH</a:t>
            </a:r>
            <a:r>
              <a:rPr lang="zh-CN" altLang="en-US" sz="2800" dirty="0">
                <a:latin typeface="+mn-ea"/>
                <a:ea typeface="+mn-ea"/>
              </a:rPr>
              <a:t>为</a:t>
            </a:r>
            <a:r>
              <a:rPr lang="en-US" altLang="zh-CN" sz="28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的醋酸溶液等体积相混合</a:t>
            </a:r>
            <a:r>
              <a:rPr lang="en-US" altLang="zh-CN" sz="2800" dirty="0">
                <a:latin typeface="+mn-ea"/>
                <a:ea typeface="+mn-ea"/>
              </a:rPr>
              <a:t>,</a:t>
            </a:r>
            <a:r>
              <a:rPr lang="zh-CN" altLang="en-US" sz="2800" dirty="0">
                <a:latin typeface="+mn-ea"/>
                <a:ea typeface="+mn-ea"/>
              </a:rPr>
              <a:t>则混合液</a:t>
            </a:r>
            <a:r>
              <a:rPr lang="zh-CN" altLang="en-US" sz="2800" dirty="0" smtClean="0">
                <a:latin typeface="+mn-ea"/>
                <a:ea typeface="+mn-ea"/>
              </a:rPr>
              <a:t>呈</a:t>
            </a:r>
            <a:r>
              <a:rPr lang="en-US" altLang="zh-CN" sz="2800" dirty="0" smtClean="0">
                <a:latin typeface="+mn-ea"/>
                <a:ea typeface="+mn-ea"/>
              </a:rPr>
              <a:t>_____________</a:t>
            </a:r>
            <a:r>
              <a:rPr lang="zh-CN" altLang="en-US" sz="2800" dirty="0" smtClean="0">
                <a:latin typeface="+mn-ea"/>
                <a:ea typeface="+mn-ea"/>
              </a:rPr>
              <a:t>性</a:t>
            </a:r>
            <a:r>
              <a:rPr lang="en-US" altLang="zh-CN" sz="2800" dirty="0">
                <a:latin typeface="+mn-ea"/>
                <a:ea typeface="+mn-ea"/>
              </a:rPr>
              <a:t>.                                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 smtClean="0">
                <a:latin typeface="+mn-ea"/>
                <a:ea typeface="+mn-ea"/>
              </a:rPr>
              <a:t>(</a:t>
            </a:r>
            <a:r>
              <a:rPr lang="en-US" altLang="zh-CN" sz="2800" dirty="0">
                <a:latin typeface="+mn-ea"/>
                <a:ea typeface="+mn-ea"/>
              </a:rPr>
              <a:t>2)pH</a:t>
            </a:r>
            <a:r>
              <a:rPr lang="zh-CN" altLang="en-US" sz="2800" dirty="0">
                <a:latin typeface="+mn-ea"/>
                <a:ea typeface="+mn-ea"/>
              </a:rPr>
              <a:t>为</a:t>
            </a:r>
            <a:r>
              <a:rPr lang="en-US" altLang="zh-CN" sz="2800" dirty="0">
                <a:latin typeface="+mn-ea"/>
                <a:ea typeface="+mn-ea"/>
              </a:rPr>
              <a:t>12</a:t>
            </a:r>
            <a:r>
              <a:rPr lang="zh-CN" altLang="en-US" sz="2800" dirty="0">
                <a:latin typeface="+mn-ea"/>
                <a:ea typeface="+mn-ea"/>
              </a:rPr>
              <a:t>的氨水和</a:t>
            </a:r>
            <a:r>
              <a:rPr lang="en-US" altLang="zh-CN" sz="2800" dirty="0">
                <a:latin typeface="+mn-ea"/>
                <a:ea typeface="+mn-ea"/>
              </a:rPr>
              <a:t>pH</a:t>
            </a:r>
            <a:r>
              <a:rPr lang="zh-CN" altLang="en-US" sz="2800" dirty="0">
                <a:latin typeface="+mn-ea"/>
                <a:ea typeface="+mn-ea"/>
              </a:rPr>
              <a:t>为</a:t>
            </a:r>
            <a:r>
              <a:rPr lang="en-US" altLang="zh-CN" sz="28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的盐酸等体积相混合</a:t>
            </a:r>
            <a:r>
              <a:rPr lang="en-US" altLang="zh-CN" sz="2800" dirty="0">
                <a:latin typeface="+mn-ea"/>
                <a:ea typeface="+mn-ea"/>
              </a:rPr>
              <a:t>,</a:t>
            </a:r>
            <a:r>
              <a:rPr lang="zh-CN" altLang="en-US" sz="2800" dirty="0">
                <a:latin typeface="+mn-ea"/>
                <a:ea typeface="+mn-ea"/>
              </a:rPr>
              <a:t>则混合液</a:t>
            </a:r>
            <a:r>
              <a:rPr lang="zh-CN" altLang="en-US" sz="2800" dirty="0" smtClean="0">
                <a:latin typeface="+mn-ea"/>
                <a:ea typeface="+mn-ea"/>
              </a:rPr>
              <a:t>呈</a:t>
            </a:r>
            <a:r>
              <a:rPr lang="en-US" altLang="zh-CN" sz="2800" dirty="0" smtClean="0">
                <a:latin typeface="+mn-ea"/>
                <a:ea typeface="+mn-ea"/>
              </a:rPr>
              <a:t>_____________</a:t>
            </a:r>
            <a:r>
              <a:rPr lang="zh-CN" altLang="en-US" sz="2800" dirty="0" smtClean="0">
                <a:latin typeface="+mn-ea"/>
                <a:ea typeface="+mn-ea"/>
              </a:rPr>
              <a:t>性</a:t>
            </a:r>
            <a:r>
              <a:rPr lang="en-US" altLang="zh-CN" sz="2800" dirty="0">
                <a:latin typeface="+mn-ea"/>
                <a:ea typeface="+mn-ea"/>
              </a:rPr>
              <a:t>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 smtClean="0">
                <a:latin typeface="+mn-ea"/>
                <a:ea typeface="+mn-ea"/>
              </a:rPr>
              <a:t>(</a:t>
            </a:r>
            <a:r>
              <a:rPr lang="en-US" altLang="zh-CN" sz="2800" dirty="0">
                <a:latin typeface="+mn-ea"/>
                <a:ea typeface="+mn-ea"/>
              </a:rPr>
              <a:t>3)pH</a:t>
            </a:r>
            <a:r>
              <a:rPr lang="zh-CN" altLang="en-US" sz="2800" dirty="0">
                <a:latin typeface="+mn-ea"/>
                <a:ea typeface="+mn-ea"/>
              </a:rPr>
              <a:t>为</a:t>
            </a:r>
            <a:r>
              <a:rPr lang="en-US" altLang="zh-CN" sz="2800" dirty="0">
                <a:latin typeface="+mn-ea"/>
                <a:ea typeface="+mn-ea"/>
              </a:rPr>
              <a:t>2 </a:t>
            </a:r>
            <a:r>
              <a:rPr lang="zh-CN" altLang="en-US" sz="2800" dirty="0">
                <a:latin typeface="+mn-ea"/>
                <a:ea typeface="+mn-ea"/>
              </a:rPr>
              <a:t>的盐酸和</a:t>
            </a:r>
            <a:r>
              <a:rPr lang="en-US" altLang="zh-CN" sz="2800" dirty="0">
                <a:latin typeface="+mn-ea"/>
                <a:ea typeface="+mn-ea"/>
              </a:rPr>
              <a:t>pH</a:t>
            </a:r>
            <a:r>
              <a:rPr lang="zh-CN" altLang="en-US" sz="2800" dirty="0">
                <a:latin typeface="+mn-ea"/>
                <a:ea typeface="+mn-ea"/>
              </a:rPr>
              <a:t>为</a:t>
            </a:r>
            <a:r>
              <a:rPr lang="en-US" altLang="zh-CN" sz="2800" dirty="0">
                <a:latin typeface="+mn-ea"/>
                <a:ea typeface="+mn-ea"/>
              </a:rPr>
              <a:t>12</a:t>
            </a:r>
            <a:r>
              <a:rPr lang="zh-CN" altLang="en-US" sz="2800" dirty="0">
                <a:latin typeface="+mn-ea"/>
                <a:ea typeface="+mn-ea"/>
              </a:rPr>
              <a:t>的某碱等体积相混合</a:t>
            </a:r>
            <a:r>
              <a:rPr lang="en-US" altLang="zh-CN" sz="2800" dirty="0">
                <a:latin typeface="+mn-ea"/>
                <a:ea typeface="+mn-ea"/>
              </a:rPr>
              <a:t>,</a:t>
            </a:r>
            <a:r>
              <a:rPr lang="zh-CN" altLang="en-US" sz="2800" dirty="0">
                <a:latin typeface="+mn-ea"/>
                <a:ea typeface="+mn-ea"/>
              </a:rPr>
              <a:t>则混合液</a:t>
            </a:r>
            <a:r>
              <a:rPr lang="en-US" altLang="zh-CN" sz="2800" dirty="0">
                <a:latin typeface="+mn-ea"/>
                <a:ea typeface="+mn-ea"/>
              </a:rPr>
              <a:t>pH______________</a:t>
            </a:r>
            <a:r>
              <a:rPr lang="zh-CN" altLang="en-US" sz="2800" dirty="0">
                <a:latin typeface="+mn-ea"/>
                <a:ea typeface="+mn-ea"/>
              </a:rPr>
              <a:t>性</a:t>
            </a:r>
            <a:r>
              <a:rPr lang="en-US" altLang="zh-CN" sz="2800" dirty="0">
                <a:latin typeface="+mn-ea"/>
                <a:ea typeface="+mn-ea"/>
              </a:rPr>
              <a:t>.</a:t>
            </a:r>
          </a:p>
        </p:txBody>
      </p:sp>
      <p:sp>
        <p:nvSpPr>
          <p:cNvPr id="225285" name="Text Box 5"/>
          <p:cNvSpPr txBox="1">
            <a:spLocks noChangeArrowheads="1"/>
          </p:cNvSpPr>
          <p:nvPr/>
        </p:nvSpPr>
        <p:spPr bwMode="auto">
          <a:xfrm>
            <a:off x="711221" y="2657180"/>
            <a:ext cx="18923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pH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＜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7,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酸</a:t>
            </a:r>
          </a:p>
        </p:txBody>
      </p:sp>
      <p:sp>
        <p:nvSpPr>
          <p:cNvPr id="225286" name="Text Box 6"/>
          <p:cNvSpPr txBox="1">
            <a:spLocks noChangeArrowheads="1"/>
          </p:cNvSpPr>
          <p:nvPr/>
        </p:nvSpPr>
        <p:spPr bwMode="auto">
          <a:xfrm>
            <a:off x="711221" y="3510723"/>
            <a:ext cx="18923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pH</a:t>
            </a:r>
            <a:r>
              <a:rPr lang="en-US" altLang="en-US" sz="2800" dirty="0">
                <a:solidFill>
                  <a:srgbClr val="FF0000"/>
                </a:solidFill>
                <a:latin typeface="+mn-ea"/>
                <a:ea typeface="+mn-ea"/>
              </a:rPr>
              <a:t>＞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7, 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碱</a:t>
            </a:r>
          </a:p>
        </p:txBody>
      </p:sp>
      <p:sp>
        <p:nvSpPr>
          <p:cNvPr id="225287" name="Text Box 7"/>
          <p:cNvSpPr txBox="1">
            <a:spLocks noChangeArrowheads="1"/>
          </p:cNvSpPr>
          <p:nvPr/>
        </p:nvSpPr>
        <p:spPr bwMode="auto">
          <a:xfrm>
            <a:off x="711221" y="4375951"/>
            <a:ext cx="256001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 smtClean="0">
                <a:solidFill>
                  <a:srgbClr val="FF0000"/>
                </a:solidFill>
                <a:latin typeface="+mn-ea"/>
                <a:ea typeface="+mn-ea"/>
              </a:rPr>
              <a:t>pH≥7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, 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碱或中</a:t>
            </a:r>
          </a:p>
        </p:txBody>
      </p:sp>
      <p:sp>
        <p:nvSpPr>
          <p:cNvPr id="225288" name="Rectangle 8"/>
          <p:cNvSpPr>
            <a:spLocks noChangeArrowheads="1"/>
          </p:cNvSpPr>
          <p:nvPr/>
        </p:nvSpPr>
        <p:spPr bwMode="auto">
          <a:xfrm>
            <a:off x="7528626" y="1090263"/>
            <a:ext cx="269817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>
                <a:latin typeface="+mn-ea"/>
                <a:ea typeface="+mn-ea"/>
              </a:rPr>
              <a:t>[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先同强后余弱</a:t>
            </a:r>
            <a:r>
              <a:rPr lang="en-US" altLang="zh-CN" sz="2800" dirty="0">
                <a:latin typeface="+mn-ea"/>
                <a:ea typeface="+mn-ea"/>
              </a:rPr>
              <a:t>]</a:t>
            </a:r>
          </a:p>
        </p:txBody>
      </p:sp>
      <p:sp>
        <p:nvSpPr>
          <p:cNvPr id="16393" name="Rectangle 11"/>
          <p:cNvSpPr>
            <a:spLocks noChangeArrowheads="1"/>
          </p:cNvSpPr>
          <p:nvPr/>
        </p:nvSpPr>
        <p:spPr bwMode="auto">
          <a:xfrm>
            <a:off x="152680" y="5130292"/>
            <a:ext cx="9067800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 smtClean="0">
                <a:latin typeface="+mn-ea"/>
                <a:ea typeface="+mn-ea"/>
              </a:rPr>
              <a:t>(</a:t>
            </a:r>
            <a:r>
              <a:rPr lang="en-US" altLang="zh-CN" sz="2800" dirty="0">
                <a:latin typeface="+mn-ea"/>
                <a:ea typeface="+mn-ea"/>
              </a:rPr>
              <a:t>4)pH</a:t>
            </a:r>
            <a:r>
              <a:rPr lang="zh-CN" altLang="en-US" sz="2800" dirty="0">
                <a:latin typeface="+mn-ea"/>
                <a:ea typeface="+mn-ea"/>
              </a:rPr>
              <a:t>为</a:t>
            </a:r>
            <a:r>
              <a:rPr lang="en-US" altLang="zh-CN" sz="2800" dirty="0">
                <a:latin typeface="+mn-ea"/>
                <a:ea typeface="+mn-ea"/>
              </a:rPr>
              <a:t>12</a:t>
            </a:r>
            <a:r>
              <a:rPr lang="zh-CN" altLang="en-US" sz="2800" dirty="0">
                <a:latin typeface="+mn-ea"/>
                <a:ea typeface="+mn-ea"/>
              </a:rPr>
              <a:t>的</a:t>
            </a:r>
            <a:r>
              <a:rPr lang="en-US" altLang="zh-CN" sz="2800" dirty="0" err="1">
                <a:latin typeface="+mn-ea"/>
                <a:ea typeface="+mn-ea"/>
              </a:rPr>
              <a:t>NaOH</a:t>
            </a:r>
            <a:r>
              <a:rPr lang="zh-CN" altLang="en-US" sz="2800" dirty="0">
                <a:latin typeface="+mn-ea"/>
                <a:ea typeface="+mn-ea"/>
              </a:rPr>
              <a:t>溶液和</a:t>
            </a:r>
            <a:r>
              <a:rPr lang="en-US" altLang="zh-CN" sz="2800" dirty="0">
                <a:latin typeface="+mn-ea"/>
                <a:ea typeface="+mn-ea"/>
              </a:rPr>
              <a:t>pH</a:t>
            </a:r>
            <a:r>
              <a:rPr lang="zh-CN" altLang="en-US" sz="2800" dirty="0">
                <a:latin typeface="+mn-ea"/>
                <a:ea typeface="+mn-ea"/>
              </a:rPr>
              <a:t>为</a:t>
            </a:r>
            <a:r>
              <a:rPr lang="en-US" altLang="zh-CN" sz="28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的某酸溶液等体积相混合</a:t>
            </a:r>
            <a:r>
              <a:rPr lang="en-US" altLang="zh-CN" sz="2800" dirty="0">
                <a:latin typeface="+mn-ea"/>
                <a:ea typeface="+mn-ea"/>
              </a:rPr>
              <a:t>,</a:t>
            </a:r>
            <a:r>
              <a:rPr lang="zh-CN" altLang="en-US" sz="2800" dirty="0">
                <a:latin typeface="+mn-ea"/>
                <a:ea typeface="+mn-ea"/>
              </a:rPr>
              <a:t>则混合液</a:t>
            </a:r>
            <a:r>
              <a:rPr lang="en-US" altLang="zh-CN" sz="2800" dirty="0">
                <a:latin typeface="+mn-ea"/>
                <a:ea typeface="+mn-ea"/>
              </a:rPr>
              <a:t>pH _______________.</a:t>
            </a:r>
          </a:p>
        </p:txBody>
      </p:sp>
      <p:sp>
        <p:nvSpPr>
          <p:cNvPr id="225292" name="Text Box 12"/>
          <p:cNvSpPr txBox="1">
            <a:spLocks noChangeArrowheads="1"/>
          </p:cNvSpPr>
          <p:nvPr/>
        </p:nvSpPr>
        <p:spPr bwMode="auto">
          <a:xfrm>
            <a:off x="2129710" y="5504113"/>
            <a:ext cx="295275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pH</a:t>
            </a:r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≤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7, 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酸或中性</a:t>
            </a:r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-13493" y="1152490"/>
            <a:ext cx="7264299" cy="5847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>
                <a:srgbClr val="CC3300"/>
              </a:buClr>
              <a:buSzTx/>
              <a:buFont typeface="Wingdings" panose="05000000000000000000" pitchFamily="2" charset="2"/>
              <a:buNone/>
            </a:pPr>
            <a:r>
              <a:rPr lang="en-US" altLang="zh-CN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2.3.4</a:t>
            </a:r>
            <a:r>
              <a:rPr lang="zh-CN" altLang="en-US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强酸与</a:t>
            </a: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</a:rPr>
              <a:t>弱</a:t>
            </a:r>
            <a:r>
              <a:rPr lang="zh-CN" altLang="en-US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碱混合</a:t>
            </a:r>
            <a:r>
              <a:rPr lang="en-US" altLang="zh-CN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&amp;</a:t>
            </a:r>
            <a:r>
              <a:rPr lang="zh-CN" altLang="en-US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强碱与弱酸混合</a:t>
            </a:r>
            <a:endParaRPr lang="zh-CN" altLang="en-US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0" y="573052"/>
            <a:ext cx="2839121" cy="579438"/>
          </a:xfrm>
          <a:prstGeom prst="rect">
            <a:avLst/>
          </a:prstGeom>
          <a:solidFill>
            <a:srgbClr val="CC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2.3</a:t>
            </a:r>
            <a:r>
              <a:rPr lang="zh-CN" altLang="en-US" dirty="0" smtClean="0">
                <a:latin typeface="Cambria Math" panose="02040503050406030204" pitchFamily="18" charset="0"/>
              </a:rPr>
              <a:t>溶液</a:t>
            </a:r>
            <a:r>
              <a:rPr lang="zh-CN" altLang="en-US" dirty="0">
                <a:latin typeface="Cambria Math" panose="02040503050406030204" pitchFamily="18" charset="0"/>
              </a:rPr>
              <a:t>的混合</a:t>
            </a:r>
          </a:p>
        </p:txBody>
      </p:sp>
      <p:sp>
        <p:nvSpPr>
          <p:cNvPr id="13" name="Rectangle 41"/>
          <p:cNvSpPr>
            <a:spLocks noChangeArrowheads="1"/>
          </p:cNvSpPr>
          <p:nvPr/>
        </p:nvSpPr>
        <p:spPr bwMode="auto">
          <a:xfrm>
            <a:off x="-15941" y="0"/>
            <a:ext cx="3622026" cy="573052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dirty="0" smtClean="0">
                <a:latin typeface="+mn-ea"/>
                <a:ea typeface="+mn-ea"/>
              </a:rPr>
              <a:t>2</a:t>
            </a:r>
            <a:r>
              <a:rPr lang="zh-CN" altLang="en-US" sz="2800" dirty="0" smtClean="0">
                <a:latin typeface="+mn-ea"/>
                <a:ea typeface="+mn-ea"/>
              </a:rPr>
              <a:t>溶液</a:t>
            </a:r>
            <a:r>
              <a:rPr lang="en-US" altLang="zh-CN" sz="2800" dirty="0" smtClean="0">
                <a:latin typeface="+mn-ea"/>
                <a:ea typeface="+mn-ea"/>
              </a:rPr>
              <a:t>pH</a:t>
            </a:r>
            <a:r>
              <a:rPr lang="zh-CN" altLang="en-US" sz="2800" dirty="0" smtClean="0">
                <a:latin typeface="+mn-ea"/>
                <a:ea typeface="+mn-ea"/>
              </a:rPr>
              <a:t>的计算方法</a:t>
            </a:r>
            <a:endParaRPr lang="zh-CN" altLang="en-US" sz="28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578030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2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2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2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2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25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52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52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25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5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285" grpId="0"/>
      <p:bldP spid="225286" grpId="0"/>
      <p:bldP spid="225287" grpId="0"/>
      <p:bldP spid="225288" grpId="0"/>
      <p:bldP spid="22529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4" name="矩形 3"/>
              <p:cNvSpPr/>
              <p:nvPr/>
            </p:nvSpPr>
            <p:spPr>
              <a:xfrm>
                <a:off x="420710" y="830079"/>
                <a:ext cx="10809668" cy="453021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en-US" sz="2400" dirty="0" smtClean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例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11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.[</a:t>
                </a:r>
                <a:r>
                  <a:rPr lang="zh-CN" altLang="en-US" sz="2400" b="1" dirty="0" smtClean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结合电荷守恒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]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某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次酸雨的分析数据如下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:c(N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zh-CN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</m:sub>
                      <m:sup>
                        <m: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</m:sup>
                    </m:sSubSup>
                  </m:oMath>
                </a14:m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)=2.0×10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-5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mol·L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-1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,</a:t>
                </a: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c(Cl</a:t>
                </a:r>
                <a:r>
                  <a:rPr lang="en-US" altLang="zh-CN" sz="2400" baseline="300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)=6.0×10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-5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mol·L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-1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,c(Na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+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)=1.9×10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-5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mol·L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-1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,</a:t>
                </a: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c(N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zh-CN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O</m:t>
                        </m:r>
                      </m:e>
                      <m:sub>
                        <m: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  <m:sup>
                        <m:r>
                          <m:rPr>
                            <m:nor/>
                          </m:rP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)=2.3×10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-5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mol·L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-1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,c(S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zh-CN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O</m:t>
                        </m:r>
                      </m:e>
                      <m:sub>
                        <m: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</m:sub>
                      <m:sup>
                        <m: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)=2.8×10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-5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mol·L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-1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忽略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OH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的浓度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),</a:t>
                </a: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则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此次酸雨的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pH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大约为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　　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)</a:t>
                </a:r>
                <a:endParaRPr lang="zh-CN" altLang="zh-CN" sz="2400" dirty="0">
                  <a:solidFill>
                    <a:srgbClr val="000000"/>
                  </a:solidFill>
                  <a:effectLst/>
                  <a:latin typeface="Cambria Math" panose="02040503050406030204" pitchFamily="18" charset="0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A.3	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             B.4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	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         C.5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	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           D.6</a:t>
                </a:r>
                <a:endParaRPr lang="zh-CN" altLang="zh-CN" sz="2400" dirty="0">
                  <a:solidFill>
                    <a:srgbClr val="000000"/>
                  </a:solidFill>
                  <a:effectLst/>
                  <a:latin typeface="Cambria Math" panose="02040503050406030204" pitchFamily="18" charset="0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en-US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例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12.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常温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下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等体积混合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0.1 mol·L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-1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的盐酸和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0.06 mol·L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-1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的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Ba(OH)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溶液后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溶液的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pH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等于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　　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)</a:t>
                </a:r>
                <a:endParaRPr lang="zh-CN" altLang="zh-CN" sz="2400" dirty="0">
                  <a:solidFill>
                    <a:srgbClr val="000000"/>
                  </a:solidFill>
                  <a:effectLst/>
                  <a:latin typeface="Cambria Math" panose="02040503050406030204" pitchFamily="18" charset="0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A.2.0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　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	B.12.3	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          C.1.7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　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	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         D.12.0</a:t>
                </a:r>
                <a:endParaRPr lang="zh-CN" altLang="zh-CN" sz="2400" dirty="0">
                  <a:solidFill>
                    <a:srgbClr val="000000"/>
                  </a:solidFill>
                  <a:effectLst/>
                  <a:latin typeface="Cambria Math" panose="02040503050406030204" pitchFamily="18" charset="0"/>
                  <a:ea typeface="方正书宋_GBK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4" name="矩形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0710" y="830079"/>
                <a:ext cx="10809668" cy="4530215"/>
              </a:xfrm>
              <a:prstGeom prst="rect">
                <a:avLst/>
              </a:prstGeom>
              <a:blipFill rotWithShape="0">
                <a:blip r:embed="rId2"/>
                <a:stretch>
                  <a:fillRect l="-846" b="-53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文本框 2"/>
          <p:cNvSpPr txBox="1"/>
          <p:nvPr/>
        </p:nvSpPr>
        <p:spPr>
          <a:xfrm>
            <a:off x="3876541" y="2633521"/>
            <a:ext cx="4636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0000"/>
                </a:solidFill>
              </a:rPr>
              <a:t>B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060620" y="4312535"/>
            <a:ext cx="4636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0000"/>
                </a:solidFill>
              </a:rPr>
              <a:t>D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2028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3073" y="1005424"/>
            <a:ext cx="10148820" cy="5310668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5473521" y="296214"/>
            <a:ext cx="11204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小结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695106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5473521" y="296214"/>
            <a:ext cx="11204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小结</a:t>
            </a:r>
            <a:endParaRPr lang="zh-CN" altLang="en-US" sz="2800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05809"/>
            <a:ext cx="12257810" cy="4183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8308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5473521" y="296214"/>
            <a:ext cx="11204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小结</a:t>
            </a:r>
            <a:endParaRPr lang="zh-CN" altLang="en-US" sz="2800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196" y="1262531"/>
            <a:ext cx="12006720" cy="4210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143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437</TotalTime>
  <Words>1215</Words>
  <Application>Microsoft Office PowerPoint</Application>
  <PresentationFormat>宽屏</PresentationFormat>
  <Paragraphs>237</Paragraphs>
  <Slides>22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41" baseType="lpstr">
      <vt:lpstr>MS PGothic</vt:lpstr>
      <vt:lpstr>NEU-BZ</vt:lpstr>
      <vt:lpstr>NEU-BZ-S92</vt:lpstr>
      <vt:lpstr>方正书宋_GBK</vt:lpstr>
      <vt:lpstr>方正姚体</vt:lpstr>
      <vt:lpstr>黑体</vt:lpstr>
      <vt:lpstr>华文新魏</vt:lpstr>
      <vt:lpstr>楷体</vt:lpstr>
      <vt:lpstr>楷体_GB2312</vt:lpstr>
      <vt:lpstr>宋体</vt:lpstr>
      <vt:lpstr>Arial</vt:lpstr>
      <vt:lpstr>Calibri</vt:lpstr>
      <vt:lpstr>Calibri Light</vt:lpstr>
      <vt:lpstr>Cambria Math</vt:lpstr>
      <vt:lpstr>Tahoma</vt:lpstr>
      <vt:lpstr>Times New Roman</vt:lpstr>
      <vt:lpstr>Wingdings</vt:lpstr>
      <vt:lpstr>Wingdings 3</vt:lpstr>
      <vt:lpstr>Office 主题</vt:lpstr>
      <vt:lpstr>第三章 水溶液中的离子反应与平衡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Win10NeT.COM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第三章 水溶液中的离子平衡</dc:title>
  <dc:creator>XiaZaiMa.COM</dc:creator>
  <cp:lastModifiedBy>http://www.kingedu.net</cp:lastModifiedBy>
  <cp:revision>33</cp:revision>
  <dcterms:created xsi:type="dcterms:W3CDTF">2019-10-29T06:38:52Z</dcterms:created>
  <dcterms:modified xsi:type="dcterms:W3CDTF">2022-11-07T01:44:35Z</dcterms:modified>
</cp:coreProperties>
</file>