
<file path=[Content_Types].xml><?xml version="1.0" encoding="utf-8"?>
<Types xmlns="http://schemas.openxmlformats.org/package/2006/content-types">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9" r:id="rId5"/>
    <p:sldId id="260" r:id="rId6"/>
    <p:sldId id="258" r:id="rId7"/>
    <p:sldId id="264" r:id="rId8"/>
    <p:sldId id="265" r:id="rId9"/>
    <p:sldId id="266" r:id="rId10"/>
    <p:sldId id="267" r:id="rId11"/>
    <p:sldId id="284" r:id="rId12"/>
    <p:sldId id="270" r:id="rId13"/>
    <p:sldId id="262" r:id="rId14"/>
    <p:sldId id="293" r:id="rId15"/>
    <p:sldId id="261" r:id="rId16"/>
    <p:sldId id="263" r:id="rId17"/>
    <p:sldId id="274" r:id="rId18"/>
    <p:sldId id="276" r:id="rId19"/>
    <p:sldId id="268" r:id="rId20"/>
    <p:sldId id="269" r:id="rId21"/>
    <p:sldId id="302" r:id="rId22"/>
    <p:sldId id="301" r:id="rId23"/>
    <p:sldId id="285" r:id="rId24"/>
    <p:sldId id="286" r:id="rId25"/>
    <p:sldId id="287" r:id="rId26"/>
    <p:sldId id="291" r:id="rId27"/>
    <p:sldId id="292" r:id="rId28"/>
    <p:sldId id="271" r:id="rId29"/>
    <p:sldId id="273" r:id="rId30"/>
    <p:sldId id="277" r:id="rId31"/>
    <p:sldId id="278" r:id="rId32"/>
    <p:sldId id="294" r:id="rId33"/>
    <p:sldId id="295" r:id="rId34"/>
    <p:sldId id="296" r:id="rId35"/>
    <p:sldId id="297" r:id="rId36"/>
    <p:sldId id="298" r:id="rId37"/>
    <p:sldId id="272" r:id="rId38"/>
    <p:sldId id="288" r:id="rId39"/>
    <p:sldId id="299" r:id="rId40"/>
    <p:sldId id="300" r:id="rId41"/>
    <p:sldId id="303" r:id="rId42"/>
    <p:sldId id="304" r:id="rId43"/>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9D9D9"/>
    <a:srgbClr val="FFFFFF"/>
    <a:srgbClr val="DCDCDC"/>
    <a:srgbClr val="F0F0F0"/>
    <a:srgbClr val="E6E6E6"/>
    <a:srgbClr val="C8C8C8"/>
    <a:srgbClr val="FAFAFA"/>
    <a:srgbClr val="BEBEB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78" autoAdjust="0"/>
    <p:restoredTop sz="94660"/>
  </p:normalViewPr>
  <p:slideViewPr>
    <p:cSldViewPr snapToGrid="0">
      <p:cViewPr varScale="1">
        <p:scale>
          <a:sx n="99" d="100"/>
          <a:sy n="99" d="100"/>
        </p:scale>
        <p:origin x="84" y="582"/>
      </p:cViewPr>
      <p:guideLst>
        <p:guide orient="horz" pos="2160"/>
        <p:guide pos="3840"/>
      </p:guideLst>
    </p:cSldViewPr>
  </p:slideViewPr>
  <p:notesTextViewPr>
    <p:cViewPr>
      <p:scale>
        <a:sx n="3" d="2"/>
        <a:sy n="3" d="2"/>
      </p:scale>
      <p:origin x="0" y="0"/>
    </p:cViewPr>
  </p:notesTextViewPr>
  <p:notesViewPr>
    <p:cSldViewPr snapToGrid="0">
      <p:cViewPr varScale="1">
        <p:scale>
          <a:sx n="92" d="100"/>
          <a:sy n="92" d="100"/>
        </p:scale>
        <p:origin x="2550" y="102"/>
      </p:cViewPr>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6" Type="http://schemas.openxmlformats.org/officeDocument/2006/relationships/tableStyles" Target="tableStyles.xml"/><Relationship Id="rId45" Type="http://schemas.openxmlformats.org/officeDocument/2006/relationships/viewProps" Target="viewProps.xml"/><Relationship Id="rId44" Type="http://schemas.openxmlformats.org/officeDocument/2006/relationships/presProps" Target="presProps.xml"/><Relationship Id="rId43" Type="http://schemas.openxmlformats.org/officeDocument/2006/relationships/slide" Target="slides/slide41.xml"/><Relationship Id="rId42" Type="http://schemas.openxmlformats.org/officeDocument/2006/relationships/slide" Target="slides/slide40.xml"/><Relationship Id="rId41" Type="http://schemas.openxmlformats.org/officeDocument/2006/relationships/slide" Target="slides/slide39.xml"/><Relationship Id="rId40" Type="http://schemas.openxmlformats.org/officeDocument/2006/relationships/slide" Target="slides/slide38.xml"/><Relationship Id="rId4" Type="http://schemas.openxmlformats.org/officeDocument/2006/relationships/slide" Target="slides/slide2.xml"/><Relationship Id="rId39" Type="http://schemas.openxmlformats.org/officeDocument/2006/relationships/slide" Target="slides/slide37.xml"/><Relationship Id="rId38" Type="http://schemas.openxmlformats.org/officeDocument/2006/relationships/slide" Target="slides/slide36.xml"/><Relationship Id="rId37" Type="http://schemas.openxmlformats.org/officeDocument/2006/relationships/slide" Target="slides/slide35.xml"/><Relationship Id="rId36" Type="http://schemas.openxmlformats.org/officeDocument/2006/relationships/slide" Target="slides/slide34.xml"/><Relationship Id="rId35" Type="http://schemas.openxmlformats.org/officeDocument/2006/relationships/slide" Target="slides/slide33.xml"/><Relationship Id="rId34" Type="http://schemas.openxmlformats.org/officeDocument/2006/relationships/slide" Target="slides/slide32.xml"/><Relationship Id="rId33" Type="http://schemas.openxmlformats.org/officeDocument/2006/relationships/slide" Target="slides/slide31.xml"/><Relationship Id="rId32" Type="http://schemas.openxmlformats.org/officeDocument/2006/relationships/slide" Target="slides/slide30.xml"/><Relationship Id="rId31" Type="http://schemas.openxmlformats.org/officeDocument/2006/relationships/slide" Target="slides/slide29.xml"/><Relationship Id="rId30" Type="http://schemas.openxmlformats.org/officeDocument/2006/relationships/slide" Target="slides/slide28.xml"/><Relationship Id="rId3" Type="http://schemas.openxmlformats.org/officeDocument/2006/relationships/slide" Target="slides/slide1.xml"/><Relationship Id="rId29" Type="http://schemas.openxmlformats.org/officeDocument/2006/relationships/slide" Target="slides/slide27.xml"/><Relationship Id="rId28" Type="http://schemas.openxmlformats.org/officeDocument/2006/relationships/slide" Target="slides/slide26.xml"/><Relationship Id="rId27" Type="http://schemas.openxmlformats.org/officeDocument/2006/relationships/slide" Target="slides/slide25.xml"/><Relationship Id="rId26" Type="http://schemas.openxmlformats.org/officeDocument/2006/relationships/slide" Target="slides/slide24.xml"/><Relationship Id="rId25" Type="http://schemas.openxmlformats.org/officeDocument/2006/relationships/slide" Target="slides/slide23.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6" Type="http://schemas.openxmlformats.org/officeDocument/2006/relationships/tags" Target="../tags/tag5.xml"/><Relationship Id="rId5" Type="http://schemas.openxmlformats.org/officeDocument/2006/relationships/tags" Target="../tags/tag4.xml"/><Relationship Id="rId4" Type="http://schemas.openxmlformats.org/officeDocument/2006/relationships/tags" Target="../tags/tag3.xml"/><Relationship Id="rId3" Type="http://schemas.openxmlformats.org/officeDocument/2006/relationships/tags" Target="../tags/tag2.xml"/><Relationship Id="rId2" Type="http://schemas.openxmlformats.org/officeDocument/2006/relationships/tags" Target="../tags/tag1.xml"/><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6" Type="http://schemas.openxmlformats.org/officeDocument/2006/relationships/tags" Target="../tags/tag10.xml"/><Relationship Id="rId5" Type="http://schemas.openxmlformats.org/officeDocument/2006/relationships/tags" Target="../tags/tag9.xml"/><Relationship Id="rId4" Type="http://schemas.openxmlformats.org/officeDocument/2006/relationships/tags" Target="../tags/tag8.xml"/><Relationship Id="rId3" Type="http://schemas.openxmlformats.org/officeDocument/2006/relationships/tags" Target="../tags/tag7.xml"/><Relationship Id="rId2" Type="http://schemas.openxmlformats.org/officeDocument/2006/relationships/tags" Target="../tags/tag6.xm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6" Type="http://schemas.openxmlformats.org/officeDocument/2006/relationships/tags" Target="../tags/tag15.xml"/><Relationship Id="rId5" Type="http://schemas.openxmlformats.org/officeDocument/2006/relationships/tags" Target="../tags/tag14.xml"/><Relationship Id="rId4" Type="http://schemas.openxmlformats.org/officeDocument/2006/relationships/tags" Target="../tags/tag13.xml"/><Relationship Id="rId3" Type="http://schemas.openxmlformats.org/officeDocument/2006/relationships/tags" Target="../tags/tag12.xml"/><Relationship Id="rId2" Type="http://schemas.openxmlformats.org/officeDocument/2006/relationships/tags" Target="../tags/tag11.xm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7" Type="http://schemas.openxmlformats.org/officeDocument/2006/relationships/tags" Target="../tags/tag21.xml"/><Relationship Id="rId6" Type="http://schemas.openxmlformats.org/officeDocument/2006/relationships/tags" Target="../tags/tag20.xml"/><Relationship Id="rId5" Type="http://schemas.openxmlformats.org/officeDocument/2006/relationships/tags" Target="../tags/tag19.xml"/><Relationship Id="rId4" Type="http://schemas.openxmlformats.org/officeDocument/2006/relationships/tags" Target="../tags/tag18.xml"/><Relationship Id="rId3" Type="http://schemas.openxmlformats.org/officeDocument/2006/relationships/tags" Target="../tags/tag17.xml"/><Relationship Id="rId2" Type="http://schemas.openxmlformats.org/officeDocument/2006/relationships/tags" Target="../tags/tag16.xm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9" Type="http://schemas.openxmlformats.org/officeDocument/2006/relationships/tags" Target="../tags/tag29.xml"/><Relationship Id="rId8" Type="http://schemas.openxmlformats.org/officeDocument/2006/relationships/tags" Target="../tags/tag28.xml"/><Relationship Id="rId7" Type="http://schemas.openxmlformats.org/officeDocument/2006/relationships/tags" Target="../tags/tag27.xml"/><Relationship Id="rId6" Type="http://schemas.openxmlformats.org/officeDocument/2006/relationships/tags" Target="../tags/tag26.xml"/><Relationship Id="rId5" Type="http://schemas.openxmlformats.org/officeDocument/2006/relationships/tags" Target="../tags/tag25.xml"/><Relationship Id="rId4" Type="http://schemas.openxmlformats.org/officeDocument/2006/relationships/tags" Target="../tags/tag24.xml"/><Relationship Id="rId3" Type="http://schemas.openxmlformats.org/officeDocument/2006/relationships/tags" Target="../tags/tag23.xml"/><Relationship Id="rId2" Type="http://schemas.openxmlformats.org/officeDocument/2006/relationships/tags" Target="../tags/tag22.xm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5" Type="http://schemas.openxmlformats.org/officeDocument/2006/relationships/tags" Target="../tags/tag33.xml"/><Relationship Id="rId4" Type="http://schemas.openxmlformats.org/officeDocument/2006/relationships/tags" Target="../tags/tag32.xml"/><Relationship Id="rId3" Type="http://schemas.openxmlformats.org/officeDocument/2006/relationships/tags" Target="../tags/tag31.xml"/><Relationship Id="rId2" Type="http://schemas.openxmlformats.org/officeDocument/2006/relationships/tags" Target="../tags/tag30.xml"/><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4" Type="http://schemas.openxmlformats.org/officeDocument/2006/relationships/tags" Target="../tags/tag36.xml"/><Relationship Id="rId3" Type="http://schemas.openxmlformats.org/officeDocument/2006/relationships/tags" Target="../tags/tag35.xml"/><Relationship Id="rId2" Type="http://schemas.openxmlformats.org/officeDocument/2006/relationships/tags" Target="../tags/tag34.xml"/><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7" Type="http://schemas.openxmlformats.org/officeDocument/2006/relationships/tags" Target="../tags/tag42.xml"/><Relationship Id="rId6" Type="http://schemas.openxmlformats.org/officeDocument/2006/relationships/tags" Target="../tags/tag41.xml"/><Relationship Id="rId5" Type="http://schemas.openxmlformats.org/officeDocument/2006/relationships/tags" Target="../tags/tag40.xml"/><Relationship Id="rId4" Type="http://schemas.openxmlformats.org/officeDocument/2006/relationships/tags" Target="../tags/tag39.xml"/><Relationship Id="rId3" Type="http://schemas.openxmlformats.org/officeDocument/2006/relationships/tags" Target="../tags/tag38.xml"/><Relationship Id="rId2" Type="http://schemas.openxmlformats.org/officeDocument/2006/relationships/tags" Target="../tags/tag37.xml"/><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6" Type="http://schemas.openxmlformats.org/officeDocument/2006/relationships/tags" Target="../tags/tag47.xml"/><Relationship Id="rId5" Type="http://schemas.openxmlformats.org/officeDocument/2006/relationships/tags" Target="../tags/tag46.xml"/><Relationship Id="rId4" Type="http://schemas.openxmlformats.org/officeDocument/2006/relationships/tags" Target="../tags/tag45.xml"/><Relationship Id="rId3" Type="http://schemas.openxmlformats.org/officeDocument/2006/relationships/tags" Target="../tags/tag44.xml"/><Relationship Id="rId2" Type="http://schemas.openxmlformats.org/officeDocument/2006/relationships/tags" Target="../tags/tag43.xml"/><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5" Type="http://schemas.openxmlformats.org/officeDocument/2006/relationships/tags" Target="../tags/tag51.xml"/><Relationship Id="rId4" Type="http://schemas.openxmlformats.org/officeDocument/2006/relationships/tags" Target="../tags/tag50.xml"/><Relationship Id="rId3" Type="http://schemas.openxmlformats.org/officeDocument/2006/relationships/tags" Target="../tags/tag49.xml"/><Relationship Id="rId2" Type="http://schemas.openxmlformats.org/officeDocument/2006/relationships/tags" Target="../tags/tag48.xml"/><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6" Type="http://schemas.openxmlformats.org/officeDocument/2006/relationships/tags" Target="../tags/tag56.xml"/><Relationship Id="rId5" Type="http://schemas.openxmlformats.org/officeDocument/2006/relationships/tags" Target="../tags/tag55.xml"/><Relationship Id="rId4" Type="http://schemas.openxmlformats.org/officeDocument/2006/relationships/tags" Target="../tags/tag54.xml"/><Relationship Id="rId3" Type="http://schemas.openxmlformats.org/officeDocument/2006/relationships/tags" Target="../tags/tag53.xml"/><Relationship Id="rId2" Type="http://schemas.openxmlformats.org/officeDocument/2006/relationships/tags" Target="../tags/tag52.xml"/><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custDataLst>
              <p:tags r:id="rId2"/>
            </p:custDataLst>
          </p:nvPr>
        </p:nvSpPr>
        <p:spPr>
          <a:xfrm>
            <a:off x="1198800" y="914400"/>
            <a:ext cx="9799200" cy="2570400"/>
          </a:xfrm>
        </p:spPr>
        <p:txBody>
          <a:bodyPr lIns="90000" tIns="46800" rIns="90000" bIns="46800" anchor="b" anchorCtr="0">
            <a:normAutofit/>
          </a:bodyPr>
          <a:lstStyle>
            <a:lvl1pPr algn="ctr">
              <a:defRPr sz="6000"/>
            </a:lvl1pPr>
          </a:lstStyle>
          <a:p>
            <a:r>
              <a:rPr lang="zh-CN" altLang="en-US" dirty="0"/>
              <a:t>单击此处编辑标题</a:t>
            </a:r>
            <a:endParaRPr lang="zh-CN" altLang="en-US" dirty="0"/>
          </a:p>
        </p:txBody>
      </p:sp>
      <p:sp>
        <p:nvSpPr>
          <p:cNvPr id="3" name="副标题 2"/>
          <p:cNvSpPr>
            <a:spLocks noGrp="1"/>
          </p:cNvSpPr>
          <p:nvPr>
            <p:ph type="subTitle" idx="1" hasCustomPrompt="1"/>
            <p:custDataLst>
              <p:tags r:id="rId3"/>
            </p:custDataLst>
          </p:nvPr>
        </p:nvSpPr>
        <p:spPr>
          <a:xfrm>
            <a:off x="1198800" y="3560400"/>
            <a:ext cx="9799200" cy="1472400"/>
          </a:xfrm>
        </p:spPr>
        <p:txBody>
          <a:bodyPr lIns="90000" tIns="46800" rIns="90000" bIns="46800">
            <a:normAutofit/>
          </a:bodyPr>
          <a:lstStyle>
            <a:lvl1pPr marL="0" indent="0" algn="ctr">
              <a:lnSpc>
                <a:spcPct val="110000"/>
              </a:lnSpc>
              <a:buNone/>
              <a:defRPr sz="2400" spc="200">
                <a:uFillTx/>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单击此处编辑副标题</a:t>
            </a:r>
            <a:endParaRPr lang="zh-CN" altLang="en-US" dirty="0"/>
          </a:p>
        </p:txBody>
      </p:sp>
      <p:sp>
        <p:nvSpPr>
          <p:cNvPr id="16" name="日期占位符 15"/>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17" name="页脚占位符 16"/>
          <p:cNvSpPr>
            <a:spLocks noGrp="1"/>
          </p:cNvSpPr>
          <p:nvPr>
            <p:ph type="ftr" sz="quarter" idx="11"/>
            <p:custDataLst>
              <p:tags r:id="rId5"/>
            </p:custDataLst>
          </p:nvPr>
        </p:nvSpPr>
        <p:spPr/>
        <p:txBody>
          <a:bodyPr/>
          <a:lstStyle/>
          <a:p>
            <a:endParaRPr lang="zh-CN" altLang="en-US" dirty="0"/>
          </a:p>
        </p:txBody>
      </p:sp>
      <p:sp>
        <p:nvSpPr>
          <p:cNvPr id="18" name="灯片编号占位符 17"/>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p>
            <a:pPr lvl="0"/>
            <a:r>
              <a:rPr dirty="0">
                <a:sym typeface="+mn-ea"/>
              </a:rPr>
              <a:t>单击此处编辑母版标题样式</a:t>
            </a:r>
            <a:endParaRPr dirty="0">
              <a:sym typeface="+mn-ea"/>
            </a:endParaRPr>
          </a:p>
        </p:txBody>
      </p:sp>
      <p:sp>
        <p:nvSpPr>
          <p:cNvPr id="3" name="内容占位符 2"/>
          <p:cNvSpPr>
            <a:spLocks noGrp="1"/>
          </p:cNvSpPr>
          <p:nvPr>
            <p:ph idx="1"/>
            <p:custDataLst>
              <p:tags r:id="rId3"/>
            </p:custDataLst>
          </p:nvPr>
        </p:nvSpPr>
        <p:spPr>
          <a:xfrm>
            <a:off x="608400" y="1490400"/>
            <a:ext cx="10969200" cy="4759200"/>
          </a:xfrm>
        </p:spPr>
        <p:txBody>
          <a:bodyPr vert="horz" lIns="90000" tIns="46800" rIns="90000" bIns="46800" rtlCol="0">
            <a:normAutofit/>
          </a:body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hasCustomPrompt="1"/>
            <p:custDataLst>
              <p:tags r:id="rId2"/>
            </p:custDataLst>
          </p:nvPr>
        </p:nvSpPr>
        <p:spPr>
          <a:xfrm>
            <a:off x="1990800" y="3848400"/>
            <a:ext cx="7768800" cy="766800"/>
          </a:xfrm>
        </p:spPr>
        <p:txBody>
          <a:bodyPr lIns="90000" tIns="46800" rIns="90000" bIns="46800" anchor="b" anchorCtr="0">
            <a:normAutofit/>
          </a:bodyPr>
          <a:lstStyle>
            <a:lvl1pPr>
              <a:defRPr sz="4400"/>
            </a:lvl1pPr>
          </a:lstStyle>
          <a:p>
            <a:r>
              <a:rPr lang="zh-CN" altLang="en-US" dirty="0"/>
              <a:t>单击此处编辑标题</a:t>
            </a:r>
            <a:endParaRPr lang="zh-CN" altLang="en-US" dirty="0"/>
          </a:p>
        </p:txBody>
      </p:sp>
      <p:sp>
        <p:nvSpPr>
          <p:cNvPr id="3" name="文本占位符 2"/>
          <p:cNvSpPr>
            <a:spLocks noGrp="1"/>
          </p:cNvSpPr>
          <p:nvPr>
            <p:ph type="body" idx="1" hasCustomPrompt="1"/>
            <p:custDataLst>
              <p:tags r:id="rId3"/>
            </p:custDataLst>
          </p:nvPr>
        </p:nvSpPr>
        <p:spPr>
          <a:xfrm>
            <a:off x="1990800" y="4615200"/>
            <a:ext cx="7768800" cy="867600"/>
          </a:xfrm>
        </p:spPr>
        <p:txBody>
          <a:bodyPr lIns="90000" tIns="46800" rIns="90000" bIns="46800">
            <a:normAutofit/>
          </a:bodyPr>
          <a:lstStyle>
            <a:lvl1pPr marL="0" indent="0">
              <a:buNone/>
              <a:defRPr sz="1800">
                <a:solidFill>
                  <a:schemeClr val="tx1">
                    <a:lumMod val="65000"/>
                    <a:lumOff val="35000"/>
                  </a:schemeClr>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a:t>单击此处编辑文本</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p>
            <a:pPr lvl="0"/>
            <a:r>
              <a:rPr dirty="0">
                <a:sym typeface="+mn-ea"/>
              </a:rPr>
              <a:t>单击此处编辑母版标题样式</a:t>
            </a:r>
            <a:endParaRPr dirty="0">
              <a:sym typeface="+mn-ea"/>
            </a:endParaRPr>
          </a:p>
        </p:txBody>
      </p:sp>
      <p:sp>
        <p:nvSpPr>
          <p:cNvPr id="3" name="内容占位符 2"/>
          <p:cNvSpPr>
            <a:spLocks noGrp="1"/>
          </p:cNvSpPr>
          <p:nvPr>
            <p:ph sz="half" idx="1"/>
            <p:custDataLst>
              <p:tags r:id="rId3"/>
            </p:custDataLst>
          </p:nvPr>
        </p:nvSpPr>
        <p:spPr>
          <a:xfrm>
            <a:off x="608400" y="1501200"/>
            <a:ext cx="5176800" cy="4748400"/>
          </a:xfrm>
        </p:spPr>
        <p:txBody>
          <a:bodyPr vert="horz" lIns="90000" tIns="46800" rIns="90000" bIns="46800" rtlCol="0">
            <a:normAutofit/>
          </a:body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内容占位符 3"/>
          <p:cNvSpPr>
            <a:spLocks noGrp="1"/>
          </p:cNvSpPr>
          <p:nvPr>
            <p:ph sz="half" idx="2"/>
            <p:custDataLst>
              <p:tags r:id="rId4"/>
            </p:custDataLst>
          </p:nvPr>
        </p:nvSpPr>
        <p:spPr>
          <a:xfrm>
            <a:off x="6411600" y="1501200"/>
            <a:ext cx="5176800" cy="4748400"/>
          </a:xfrm>
        </p:spPr>
        <p:txBody>
          <a:bodyPr lIns="90000" tIns="46800" rIns="90000" bIns="4680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custDataLst>
              <p:tags r:id="rId5"/>
            </p:custDataLst>
          </p:nvPr>
        </p:nvSpPr>
        <p:spPr/>
        <p:txBody>
          <a:bodyPr/>
          <a:lstStyle/>
          <a:p>
            <a:fld id="{760FBDFE-C587-4B4C-A407-44438C67B59E}" type="datetimeFigureOut">
              <a:rPr lang="zh-CN" altLang="en-US" smtClean="0"/>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p>
            <a:pPr lvl="0"/>
            <a:r>
              <a:rPr dirty="0">
                <a:sym typeface="+mn-ea"/>
              </a:rPr>
              <a:t>单击此处编辑母版标题样式</a:t>
            </a:r>
            <a:endParaRPr dirty="0">
              <a:sym typeface="+mn-ea"/>
            </a:endParaRPr>
          </a:p>
        </p:txBody>
      </p:sp>
      <p:sp>
        <p:nvSpPr>
          <p:cNvPr id="3" name="文本占位符 2"/>
          <p:cNvSpPr>
            <a:spLocks noGrp="1"/>
          </p:cNvSpPr>
          <p:nvPr>
            <p:ph type="body" idx="1" hasCustomPrompt="1"/>
            <p:custDataLst>
              <p:tags r:id="rId3"/>
            </p:custDataLst>
          </p:nvPr>
        </p:nvSpPr>
        <p:spPr>
          <a:xfrm>
            <a:off x="608400" y="1429200"/>
            <a:ext cx="5342400" cy="381600"/>
          </a:xfrm>
        </p:spPr>
        <p:txBody>
          <a:bodyPr lIns="101600" tIns="38100" rIns="76200" bIns="38100" anchor="t" anchorCtr="0">
            <a:normAutofit/>
          </a:bodyPr>
          <a:lstStyle>
            <a:lvl1pPr marL="0" indent="0">
              <a:lnSpc>
                <a:spcPct val="100000"/>
              </a:lnSpc>
              <a:buNone/>
              <a:defRPr sz="2000" b="1" spc="20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单击此处编辑文本</a:t>
            </a:r>
            <a:endParaRPr lang="zh-CN" altLang="en-US" dirty="0"/>
          </a:p>
        </p:txBody>
      </p:sp>
      <p:sp>
        <p:nvSpPr>
          <p:cNvPr id="4" name="内容占位符 3"/>
          <p:cNvSpPr>
            <a:spLocks noGrp="1"/>
          </p:cNvSpPr>
          <p:nvPr>
            <p:ph sz="half" idx="2"/>
            <p:custDataLst>
              <p:tags r:id="rId4"/>
            </p:custDataLst>
          </p:nvPr>
        </p:nvSpPr>
        <p:spPr>
          <a:xfrm>
            <a:off x="608400" y="1854000"/>
            <a:ext cx="5342400" cy="4395600"/>
          </a:xfrm>
        </p:spPr>
        <p:txBody>
          <a:bodyPr vert="horz" lIns="101600" tIns="0" rIns="82550" bIns="0" rtlCol="0">
            <a:normAutofit/>
          </a:body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5" name="文本占位符 4"/>
          <p:cNvSpPr>
            <a:spLocks noGrp="1"/>
          </p:cNvSpPr>
          <p:nvPr>
            <p:ph type="body" sz="quarter" idx="3" hasCustomPrompt="1"/>
            <p:custDataLst>
              <p:tags r:id="rId5"/>
            </p:custDataLst>
          </p:nvPr>
        </p:nvSpPr>
        <p:spPr>
          <a:xfrm>
            <a:off x="6235750" y="1421729"/>
            <a:ext cx="5342400" cy="381600"/>
          </a:xfrm>
        </p:spPr>
        <p:txBody>
          <a:bodyPr vert="horz" lIns="101600" tIns="38100" rIns="76200" bIns="38100" rtlCol="0" anchor="t" anchorCtr="0">
            <a:normAutofit/>
          </a:bodyPr>
          <a:lstStyle>
            <a:lvl1pPr marL="0" indent="0">
              <a:lnSpc>
                <a:spcPct val="100000"/>
              </a:lnSpc>
              <a:buNone/>
              <a:defRPr sz="2000" b="1" spc="20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endParaRPr>
              <a:sym typeface="+mn-ea"/>
            </a:endParaRPr>
          </a:p>
        </p:txBody>
      </p:sp>
      <p:sp>
        <p:nvSpPr>
          <p:cNvPr id="6" name="内容占位符 5"/>
          <p:cNvSpPr>
            <a:spLocks noGrp="1"/>
          </p:cNvSpPr>
          <p:nvPr>
            <p:ph sz="quarter" idx="4"/>
            <p:custDataLst>
              <p:tags r:id="rId6"/>
            </p:custDataLst>
          </p:nvPr>
        </p:nvSpPr>
        <p:spPr>
          <a:xfrm>
            <a:off x="6235750" y="1854000"/>
            <a:ext cx="5342400" cy="4395600"/>
          </a:xfrm>
        </p:spPr>
        <p:txBody>
          <a:bodyPr vert="horz" lIns="101600" tIns="0" rIns="82550" bIns="0" rtlCol="0">
            <a:normAutofit/>
          </a:body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7" name="日期占位符 6"/>
          <p:cNvSpPr>
            <a:spLocks noGrp="1"/>
          </p:cNvSpPr>
          <p:nvPr>
            <p:ph type="dt" sz="half" idx="10"/>
            <p:custDataLst>
              <p:tags r:id="rId7"/>
            </p:custDataLst>
          </p:nvPr>
        </p:nvSpPr>
        <p:spPr/>
        <p:txBody>
          <a:bodyPr/>
          <a:lstStyle/>
          <a:p>
            <a:fld id="{760FBDFE-C587-4B4C-A407-44438C67B59E}" type="datetimeFigureOut">
              <a:rPr lang="zh-CN" altLang="en-US" smtClean="0"/>
            </a:fld>
            <a:endParaRPr lang="zh-CN" altLang="en-US"/>
          </a:p>
        </p:txBody>
      </p:sp>
      <p:sp>
        <p:nvSpPr>
          <p:cNvPr id="8" name="页脚占位符 7"/>
          <p:cNvSpPr>
            <a:spLocks noGrp="1"/>
          </p:cNvSpPr>
          <p:nvPr>
            <p:ph type="ftr" sz="quarter" idx="11"/>
            <p:custDataLst>
              <p:tags r:id="rId8"/>
            </p:custDataLst>
          </p:nvPr>
        </p:nvSpPr>
        <p:spPr/>
        <p:txBody>
          <a:bodyPr/>
          <a:lstStyle/>
          <a:p>
            <a:endParaRPr lang="zh-CN" altLang="en-US"/>
          </a:p>
        </p:txBody>
      </p:sp>
      <p:sp>
        <p:nvSpPr>
          <p:cNvPr id="9" name="灯片编号占位符 8"/>
          <p:cNvSpPr>
            <a:spLocks noGrp="1"/>
          </p:cNvSpPr>
          <p:nvPr>
            <p:ph type="sldNum" sz="quarter" idx="12"/>
            <p:custDataLst>
              <p:tags r:id="rId9"/>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p>
            <a:pPr lvl="0"/>
            <a:r>
              <a:rPr>
                <a:sym typeface="+mn-ea"/>
              </a:rPr>
              <a:t>单击此处编辑母版标题样式</a:t>
            </a:r>
            <a:endParaRPr>
              <a:sym typeface="+mn-ea"/>
            </a:endParaRPr>
          </a:p>
        </p:txBody>
      </p:sp>
      <p:sp>
        <p:nvSpPr>
          <p:cNvPr id="3" name="日期占位符 2"/>
          <p:cNvSpPr>
            <a:spLocks noGrp="1"/>
          </p:cNvSpPr>
          <p:nvPr>
            <p:ph type="dt" sz="half" idx="10"/>
            <p:custDataLst>
              <p:tags r:id="rId3"/>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3" name="图片占位符 2"/>
          <p:cNvSpPr>
            <a:spLocks noGrp="1"/>
          </p:cNvSpPr>
          <p:nvPr>
            <p:ph type="pic" idx="1"/>
            <p:custDataLst>
              <p:tags r:id="rId2"/>
            </p:custDataLst>
          </p:nvPr>
        </p:nvSpPr>
        <p:spPr>
          <a:xfrm>
            <a:off x="608330" y="1555115"/>
            <a:ext cx="5233035" cy="4608195"/>
          </a:xfrm>
        </p:spPr>
        <p:txBody>
          <a:bodyPr vert="horz" lIns="90000" tIns="46800" rIns="90000" bIns="46800" rtlCol="0">
            <a:normAutofit/>
          </a:bodyPr>
          <a:lstStyle>
            <a:lvl1pPr>
              <a:buNone/>
              <a:defRPr sz="1600"/>
            </a:lvl1pPr>
          </a:lstStyle>
          <a:p>
            <a:pPr lvl="0"/>
            <a:endParaRPr dirty="0">
              <a:sym typeface="+mn-ea"/>
            </a:endParaRPr>
          </a:p>
        </p:txBody>
      </p:sp>
      <p:sp>
        <p:nvSpPr>
          <p:cNvPr id="4" name="文本占位符 3"/>
          <p:cNvSpPr>
            <a:spLocks noGrp="1"/>
          </p:cNvSpPr>
          <p:nvPr>
            <p:ph type="body" sz="half" idx="2"/>
            <p:custDataLst>
              <p:tags r:id="rId3"/>
            </p:custDataLst>
          </p:nvPr>
        </p:nvSpPr>
        <p:spPr>
          <a:xfrm>
            <a:off x="6350400" y="1555200"/>
            <a:ext cx="5227200" cy="4608000"/>
          </a:xfrm>
        </p:spPr>
        <p:txBody>
          <a:bodyPr vert="horz" lIns="90000" tIns="46800" rIns="90000" bIns="46800" rtlCol="0">
            <a:normAutofit/>
          </a:bodyPr>
          <a:lstStyle>
            <a:lvl1pPr>
              <a:buNone/>
              <a:defRPr sz="1600"/>
            </a:lvl1pPr>
          </a:lstStyle>
          <a:p>
            <a:pPr lvl="0"/>
            <a:r>
              <a:rPr dirty="0">
                <a:sym typeface="+mn-ea"/>
              </a:rPr>
              <a:t>单击此处编辑母版文本样式</a:t>
            </a:r>
            <a:endParaRPr dirty="0">
              <a:sym typeface="+mn-ea"/>
            </a:endParaRPr>
          </a:p>
        </p:txBody>
      </p:sp>
      <p:sp>
        <p:nvSpPr>
          <p:cNvPr id="5" name="日期占位符 4"/>
          <p:cNvSpPr>
            <a:spLocks noGrp="1"/>
          </p:cNvSpPr>
          <p:nvPr>
            <p:ph type="dt" sz="half" idx="10"/>
            <p:custDataLst>
              <p:tags r:id="rId4"/>
            </p:custDataLst>
          </p:nvPr>
        </p:nvSpPr>
        <p:spPr/>
        <p:txBody>
          <a:bodyPr/>
          <a:lstStyle/>
          <a:p>
            <a:fld id="{9EFD9D74-47D9-4702-A33C-335B63B48DBF}" type="datetimeFigureOut">
              <a:rPr lang="zh-CN" altLang="en-US" smtClean="0"/>
            </a:fld>
            <a:endParaRPr lang="zh-CN" altLang="en-US" dirty="0"/>
          </a:p>
        </p:txBody>
      </p:sp>
      <p:sp>
        <p:nvSpPr>
          <p:cNvPr id="6" name="页脚占位符 5"/>
          <p:cNvSpPr>
            <a:spLocks noGrp="1"/>
          </p:cNvSpPr>
          <p:nvPr>
            <p:ph type="ftr" sz="quarter" idx="11"/>
            <p:custDataLst>
              <p:tags r:id="rId5"/>
            </p:custDataLst>
          </p:nvPr>
        </p:nvSpPr>
        <p:spPr/>
        <p:txBody>
          <a:bodyPr/>
          <a:lstStyle/>
          <a:p>
            <a:endParaRPr lang="zh-CN" altLang="en-US" dirty="0"/>
          </a:p>
        </p:txBody>
      </p:sp>
      <p:sp>
        <p:nvSpPr>
          <p:cNvPr id="7" name="灯片编号占位符 6"/>
          <p:cNvSpPr>
            <a:spLocks noGrp="1"/>
          </p:cNvSpPr>
          <p:nvPr>
            <p:ph type="sldNum" sz="quarter" idx="12"/>
            <p:custDataLst>
              <p:tags r:id="rId6"/>
            </p:custDataLst>
          </p:nvPr>
        </p:nvSpPr>
        <p:spPr/>
        <p:txBody>
          <a:bodyPr/>
          <a:lstStyle/>
          <a:p>
            <a:fld id="{FABC47A4-756D-490B-A52F-7D9E2C9FC05F}" type="slidenum">
              <a:rPr lang="zh-CN" altLang="en-US" smtClean="0"/>
            </a:fld>
            <a:endParaRPr lang="zh-CN" altLang="en-US"/>
          </a:p>
        </p:txBody>
      </p:sp>
      <p:sp>
        <p:nvSpPr>
          <p:cNvPr id="9" name="标题 8"/>
          <p:cNvSpPr>
            <a:spLocks noGrp="1"/>
          </p:cNvSpPr>
          <p:nvPr>
            <p:ph type="title"/>
            <p:custDataLst>
              <p:tags r:id="rId7"/>
            </p:custDataLst>
          </p:nvPr>
        </p:nvSpPr>
        <p:spPr/>
        <p:txBody>
          <a:bodyPr/>
          <a:lstStyle/>
          <a:p>
            <a:r>
              <a:rPr lang="zh-CN" altLang="en-US"/>
              <a:t>单击此处编辑母版标题样式</a:t>
            </a:r>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hasCustomPrompt="1"/>
            <p:custDataLst>
              <p:tags r:id="rId2"/>
            </p:custDataLst>
          </p:nvPr>
        </p:nvSpPr>
        <p:spPr>
          <a:xfrm>
            <a:off x="10234800" y="914400"/>
            <a:ext cx="1044000" cy="5029200"/>
          </a:xfrm>
        </p:spPr>
        <p:txBody>
          <a:bodyPr vert="eaVert" lIns="90000" tIns="46800" rIns="90000" bIns="46800" rtlCol="0" anchor="ctr" anchorCtr="0">
            <a:normAutofit/>
          </a:bodyPr>
          <a:lstStyle>
            <a:lvl1pPr>
              <a:buNone/>
              <a:defRPr sz="2800"/>
            </a:lvl1pPr>
          </a:lstStyle>
          <a:p>
            <a:pPr lvl="0"/>
            <a:r>
              <a:rPr dirty="0">
                <a:sym typeface="+mn-ea"/>
              </a:rPr>
              <a:t>单击此处编辑标题</a:t>
            </a:r>
            <a:endParaRPr dirty="0">
              <a:sym typeface="+mn-ea"/>
            </a:endParaRPr>
          </a:p>
        </p:txBody>
      </p:sp>
      <p:sp>
        <p:nvSpPr>
          <p:cNvPr id="3" name="竖排文字占位符 2"/>
          <p:cNvSpPr>
            <a:spLocks noGrp="1"/>
          </p:cNvSpPr>
          <p:nvPr>
            <p:ph type="body" orient="vert" idx="1"/>
            <p:custDataLst>
              <p:tags r:id="rId3"/>
            </p:custDataLst>
          </p:nvPr>
        </p:nvSpPr>
        <p:spPr>
          <a:xfrm>
            <a:off x="914400" y="914400"/>
            <a:ext cx="9169200" cy="5029200"/>
          </a:xfrm>
        </p:spPr>
        <p:txBody>
          <a:bodyPr vert="eaVert" lIns="46800" tIns="46800" rIns="46800" bIns="46800"/>
          <a:lstStyle>
            <a:lvl1pPr marL="228600" indent="-228600">
              <a:spcAft>
                <a:spcPts val="1000"/>
              </a:spcAft>
              <a:defRPr spc="300"/>
            </a:lvl1pPr>
            <a:lvl2pPr marL="685800" indent="-228600">
              <a:defRPr spc="300"/>
            </a:lvl2pPr>
            <a:lvl3pPr marL="1143000" indent="-228600">
              <a:defRPr spc="300"/>
            </a:lvl3pPr>
            <a:lvl4pPr marL="1600200" indent="-228600">
              <a:defRPr spc="300"/>
            </a:lvl4pPr>
            <a:lvl5pPr marL="2057400" indent="-228600">
              <a:defRPr spc="300"/>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7" name="内容占位符 6"/>
          <p:cNvSpPr>
            <a:spLocks noGrp="1"/>
          </p:cNvSpPr>
          <p:nvPr>
            <p:ph sz="quarter" idx="13"/>
            <p:custDataLst>
              <p:tags r:id="rId5"/>
            </p:custDataLst>
          </p:nvPr>
        </p:nvSpPr>
        <p:spPr>
          <a:xfrm>
            <a:off x="608400" y="774000"/>
            <a:ext cx="10972800" cy="5482800"/>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2" name="标题 1"/>
          <p:cNvSpPr>
            <a:spLocks noGrp="1"/>
          </p:cNvSpPr>
          <p:nvPr>
            <p:ph type="title" hasCustomPrompt="1"/>
            <p:custDataLst>
              <p:tags r:id="rId5"/>
            </p:custDataLst>
          </p:nvPr>
        </p:nvSpPr>
        <p:spPr>
          <a:xfrm>
            <a:off x="1198800" y="2484000"/>
            <a:ext cx="9799200" cy="1018800"/>
          </a:xfrm>
        </p:spPr>
        <p:txBody>
          <a:bodyPr vert="horz" lIns="90000" tIns="46800" rIns="90000" bIns="46800" rtlCol="0" anchor="t" anchorCtr="0">
            <a:normAutofit/>
          </a:bodyPr>
          <a:lstStyle>
            <a:lvl1pPr algn="ctr">
              <a:defRPr sz="6000"/>
            </a:lvl1pPr>
          </a:lstStyle>
          <a:p>
            <a:pPr lvl="0"/>
            <a:r>
              <a:rPr>
                <a:sym typeface="+mn-ea"/>
              </a:rPr>
              <a:t>单击此处编辑标题</a:t>
            </a:r>
            <a:endParaRPr>
              <a:sym typeface="+mn-ea"/>
            </a:endParaRPr>
          </a:p>
        </p:txBody>
      </p:sp>
      <p:sp>
        <p:nvSpPr>
          <p:cNvPr id="7" name="文本占位符 6"/>
          <p:cNvSpPr>
            <a:spLocks noGrp="1"/>
          </p:cNvSpPr>
          <p:nvPr>
            <p:ph type="body" sz="quarter" idx="13"/>
            <p:custDataLst>
              <p:tags r:id="rId6"/>
            </p:custDataLst>
          </p:nvPr>
        </p:nvSpPr>
        <p:spPr>
          <a:xfrm>
            <a:off x="1198800" y="3560400"/>
            <a:ext cx="9799200" cy="471600"/>
          </a:xfrm>
        </p:spPr>
        <p:txBody>
          <a:bodyPr lIns="90000" tIns="46800" rIns="90000" bIns="46800">
            <a:normAutofit/>
          </a:bodyPr>
          <a:lstStyle>
            <a:lvl1pPr algn="ctr">
              <a:lnSpc>
                <a:spcPct val="110000"/>
              </a:lnSpc>
              <a:buNone/>
              <a:defRPr sz="2400" spc="200"/>
            </a:lvl1pPr>
          </a:lstStyle>
          <a:p>
            <a:pPr lvl="0"/>
            <a:r>
              <a:rPr lang="zh-CN" altLang="en-US" dirty="0"/>
              <a:t>单击此处编辑母版文本样式</a:t>
            </a:r>
            <a:endParaRPr lang="zh-CN" altLang="en-US" dirty="0"/>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8" Type="http://schemas.openxmlformats.org/officeDocument/2006/relationships/theme" Target="../theme/theme1.xml"/><Relationship Id="rId17" Type="http://schemas.openxmlformats.org/officeDocument/2006/relationships/tags" Target="../tags/tag62.xml"/><Relationship Id="rId16" Type="http://schemas.openxmlformats.org/officeDocument/2006/relationships/tags" Target="../tags/tag61.xml"/><Relationship Id="rId15" Type="http://schemas.openxmlformats.org/officeDocument/2006/relationships/tags" Target="../tags/tag60.xml"/><Relationship Id="rId14" Type="http://schemas.openxmlformats.org/officeDocument/2006/relationships/tags" Target="../tags/tag59.xml"/><Relationship Id="rId13" Type="http://schemas.openxmlformats.org/officeDocument/2006/relationships/tags" Target="../tags/tag58.xml"/><Relationship Id="rId12" Type="http://schemas.openxmlformats.org/officeDocument/2006/relationships/tags" Target="../tags/tag57.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a:gsLst>
            <a:gs pos="0">
              <a:srgbClr val="FFFFFF"/>
            </a:gs>
            <a:gs pos="100000">
              <a:srgbClr val="D9D9D9"/>
            </a:gs>
          </a:gsLst>
          <a:lin ang="5400000" scaled="0"/>
        </a:grad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12"/>
            </p:custDataLst>
          </p:nvPr>
        </p:nvSpPr>
        <p:spPr>
          <a:xfrm>
            <a:off x="608400" y="608400"/>
            <a:ext cx="10969200" cy="705600"/>
          </a:xfrm>
          <a:prstGeom prst="rect">
            <a:avLst/>
          </a:prstGeom>
        </p:spPr>
        <p:txBody>
          <a:bodyPr vert="horz" lIns="90170" tIns="46990" rIns="90170" bIns="46990" rtlCol="0" anchor="ctr" anchorCtr="0">
            <a:normAutofit/>
          </a:bodyPr>
          <a:lstStyle/>
          <a:p>
            <a:r>
              <a:rPr lang="zh-CN" altLang="en-US" dirty="0"/>
              <a:t>单击此处编辑母版标题样式</a:t>
            </a:r>
            <a:endParaRPr lang="zh-CN" altLang="en-US" dirty="0"/>
          </a:p>
        </p:txBody>
      </p:sp>
      <p:sp>
        <p:nvSpPr>
          <p:cNvPr id="3" name="文本占位符 2"/>
          <p:cNvSpPr>
            <a:spLocks noGrp="1"/>
          </p:cNvSpPr>
          <p:nvPr>
            <p:ph type="body" idx="1"/>
            <p:custDataLst>
              <p:tags r:id="rId13"/>
            </p:custDataLst>
          </p:nvPr>
        </p:nvSpPr>
        <p:spPr>
          <a:xfrm>
            <a:off x="608400" y="1490400"/>
            <a:ext cx="10969200" cy="4759200"/>
          </a:xfrm>
          <a:prstGeom prst="rect">
            <a:avLst/>
          </a:prstGeom>
        </p:spPr>
        <p:txBody>
          <a:bodyPr vert="horz" lIns="90000" tIns="46800" rIns="90000" bIns="4680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custDataLst>
              <p:tags r:id="rId14"/>
            </p:custDataLst>
          </p:nvPr>
        </p:nvSpPr>
        <p:spPr>
          <a:xfrm>
            <a:off x="612000" y="6314400"/>
            <a:ext cx="2700000" cy="316800"/>
          </a:xfrm>
          <a:prstGeom prst="rect">
            <a:avLst/>
          </a:prstGeom>
        </p:spPr>
        <p:txBody>
          <a:bodyPr vert="horz" lIns="91440" tIns="45720" rIns="91440" bIns="45720" rtlCol="0" anchor="ctr">
            <a:normAutofit/>
          </a:bodyPr>
          <a:lstStyle>
            <a:lvl1pPr algn="l">
              <a:defRPr sz="1000" baseline="0">
                <a:solidFill>
                  <a:schemeClr val="tx1">
                    <a:tint val="75000"/>
                  </a:schemeClr>
                </a:solidFill>
                <a:latin typeface="Arial" panose="020B0604020202020204" pitchFamily="34" charset="0"/>
                <a:ea typeface="微软雅黑" panose="020B0503020204020204" pitchFamily="34" charset="-122"/>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15"/>
            </p:custDataLst>
          </p:nvPr>
        </p:nvSpPr>
        <p:spPr>
          <a:xfrm>
            <a:off x="4116000" y="6314400"/>
            <a:ext cx="3960000" cy="316800"/>
          </a:xfrm>
          <a:prstGeom prst="rect">
            <a:avLst/>
          </a:prstGeom>
        </p:spPr>
        <p:txBody>
          <a:bodyPr vert="horz" lIns="91440" tIns="45720" rIns="91440" bIns="45720" rtlCol="0" anchor="ctr">
            <a:normAutofit/>
          </a:bodyPr>
          <a:lstStyle>
            <a:lvl1pPr algn="ctr">
              <a:defRPr sz="1000" baseline="0">
                <a:solidFill>
                  <a:schemeClr val="tx1">
                    <a:tint val="75000"/>
                  </a:schemeClr>
                </a:solidFill>
                <a:latin typeface="Arial" panose="020B0604020202020204" pitchFamily="34" charset="0"/>
                <a:ea typeface="微软雅黑" panose="020B0503020204020204" pitchFamily="34" charset="-122"/>
              </a:defRPr>
            </a:lvl1pPr>
          </a:lstStyle>
          <a:p>
            <a:endParaRPr lang="zh-CN" altLang="en-US" dirty="0"/>
          </a:p>
        </p:txBody>
      </p:sp>
      <p:sp>
        <p:nvSpPr>
          <p:cNvPr id="6" name="灯片编号占位符 5"/>
          <p:cNvSpPr>
            <a:spLocks noGrp="1"/>
          </p:cNvSpPr>
          <p:nvPr>
            <p:ph type="sldNum" sz="quarter" idx="4"/>
            <p:custDataLst>
              <p:tags r:id="rId16"/>
            </p:custDataLst>
          </p:nvPr>
        </p:nvSpPr>
        <p:spPr>
          <a:xfrm>
            <a:off x="8877600" y="6314400"/>
            <a:ext cx="2700000" cy="316800"/>
          </a:xfrm>
          <a:prstGeom prst="rect">
            <a:avLst/>
          </a:prstGeom>
        </p:spPr>
        <p:txBody>
          <a:bodyPr vert="horz" lIns="91440" tIns="45720" rIns="91440" bIns="45720" rtlCol="0" anchor="ctr">
            <a:normAutofit/>
          </a:bodyPr>
          <a:lstStyle>
            <a:lvl1pPr algn="r">
              <a:defRPr sz="1000" baseline="0">
                <a:solidFill>
                  <a:schemeClr val="tx1">
                    <a:tint val="75000"/>
                  </a:schemeClr>
                </a:solidFill>
                <a:latin typeface="Arial" panose="020B0604020202020204" pitchFamily="34" charset="0"/>
                <a:ea typeface="微软雅黑" panose="020B0503020204020204" pitchFamily="34" charset="-122"/>
              </a:defRPr>
            </a:lvl1pPr>
          </a:lstStyle>
          <a:p>
            <a:fld id="{49AE70B2-8BF9-45C0-BB95-33D1B9D3A854}" type="slidenum">
              <a:rPr lang="zh-CN" altLang="en-US" smtClean="0"/>
            </a:fld>
            <a:endParaRPr lang="zh-CN" altLang="en-US" dirty="0"/>
          </a:p>
        </p:txBody>
      </p:sp>
    </p:spTree>
    <p:custDataLst>
      <p:tags r:id="rId17"/>
    </p:custData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fontAlgn="auto" latinLnBrk="0" hangingPunct="1">
        <a:lnSpc>
          <a:spcPct val="100000"/>
        </a:lnSpc>
        <a:spcBef>
          <a:spcPct val="0"/>
        </a:spcBef>
        <a:buNone/>
        <a:defRPr sz="3600" b="1" u="none" strike="noStrike" kern="1200" cap="none" spc="300" normalizeH="0" baseline="0">
          <a:solidFill>
            <a:schemeClr val="tx1">
              <a:lumMod val="85000"/>
              <a:lumOff val="15000"/>
            </a:schemeClr>
          </a:solidFill>
          <a:uFillTx/>
          <a:latin typeface="Arial" panose="020B0604020202020204" pitchFamily="34" charset="0"/>
          <a:ea typeface="微软雅黑" panose="020B0503020204020204" pitchFamily="34" charset="-122"/>
          <a:cs typeface="+mj-cs"/>
        </a:defRPr>
      </a:lvl1pPr>
    </p:titleStyle>
    <p:bodyStyle>
      <a:lvl1pPr marL="228600" indent="-228600" algn="l" defTabSz="914400" rtl="0" eaLnBrk="1" fontAlgn="auto" latinLnBrk="0" hangingPunct="1">
        <a:lnSpc>
          <a:spcPct val="130000"/>
        </a:lnSpc>
        <a:spcBef>
          <a:spcPts val="0"/>
        </a:spcBef>
        <a:spcAft>
          <a:spcPts val="1000"/>
        </a:spcAft>
        <a:buFont typeface="Arial" panose="020B0604020202020204" pitchFamily="34" charset="0"/>
        <a:buChar char="●"/>
        <a:defRPr sz="18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1pPr>
      <a:lvl2pPr marL="685800" indent="-228600" algn="l" defTabSz="914400" rtl="0" eaLnBrk="1" fontAlgn="auto" latinLnBrk="0" hangingPunct="1">
        <a:lnSpc>
          <a:spcPct val="120000"/>
        </a:lnSpc>
        <a:spcBef>
          <a:spcPts val="0"/>
        </a:spcBef>
        <a:spcAft>
          <a:spcPts val="600"/>
        </a:spcAft>
        <a:buFont typeface="Arial" panose="020B0604020202020204" pitchFamily="34" charset="0"/>
        <a:buChar char="●"/>
        <a:tabLst>
          <a:tab pos="1609725" algn="l"/>
          <a:tab pos="1609725" algn="l"/>
          <a:tab pos="1609725" algn="l"/>
          <a:tab pos="1609725" algn="l"/>
        </a:tabLst>
        <a:defRPr sz="16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2pPr>
      <a:lvl3pPr marL="1143000" indent="-228600" algn="l" defTabSz="914400" rtl="0" eaLnBrk="1" fontAlgn="auto" latinLnBrk="0" hangingPunct="1">
        <a:lnSpc>
          <a:spcPct val="120000"/>
        </a:lnSpc>
        <a:spcBef>
          <a:spcPts val="0"/>
        </a:spcBef>
        <a:spcAft>
          <a:spcPts val="600"/>
        </a:spcAft>
        <a:buFont typeface="Arial" panose="020B0604020202020204" pitchFamily="34" charset="0"/>
        <a:buChar char="●"/>
        <a:defRPr sz="16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3pPr>
      <a:lvl4pPr marL="1600200" indent="-228600" algn="l" defTabSz="914400" rtl="0" eaLnBrk="1" fontAlgn="auto" latinLnBrk="0" hangingPunct="1">
        <a:lnSpc>
          <a:spcPct val="120000"/>
        </a:lnSpc>
        <a:spcBef>
          <a:spcPts val="0"/>
        </a:spcBef>
        <a:spcAft>
          <a:spcPts val="300"/>
        </a:spcAft>
        <a:buFont typeface="Wingdings" panose="05000000000000000000" charset="0"/>
        <a:buChar char=""/>
        <a:defRPr sz="14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4pPr>
      <a:lvl5pPr marL="2057400" indent="-228600" algn="l" defTabSz="914400" rtl="0" eaLnBrk="1" fontAlgn="auto" latinLnBrk="0" hangingPunct="1">
        <a:lnSpc>
          <a:spcPct val="120000"/>
        </a:lnSpc>
        <a:spcBef>
          <a:spcPts val="0"/>
        </a:spcBef>
        <a:spcAft>
          <a:spcPts val="300"/>
        </a:spcAft>
        <a:buFont typeface="Arial" panose="020B0604020202020204" pitchFamily="34" charset="0"/>
        <a:buChar char="•"/>
        <a:defRPr sz="14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64.xml"/><Relationship Id="rId1" Type="http://schemas.openxmlformats.org/officeDocument/2006/relationships/tags" Target="../tags/tag63.xml"/></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65.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66.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67.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68.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69.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70.xml"/></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71.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tags" Target="../tags/tag72.xml"/></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tags" Target="../tags/tag73.xml"/></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74.xml"/></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75.xml"/></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76.xml"/></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77.xml"/></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78.xml"/></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79.xml"/></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80.xml"/></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81.xml"/></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82.xml"/></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83.xml"/></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84.xml"/></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85.xml"/></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86.xml"/></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87.xml"/></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88.xml"/></Relationships>
</file>

<file path=ppt/slides/_rels/slide2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89.xml"/></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90.xml"/></Relationships>
</file>

<file path=ppt/slides/_rels/slide2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91.xml"/></Relationships>
</file>

<file path=ppt/slides/_rels/slide2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92.xml"/></Relationships>
</file>

<file path=ppt/slides/_rels/slide3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93.xml"/></Relationships>
</file>

<file path=ppt/slides/_rels/slide3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94.xml"/></Relationships>
</file>

<file path=ppt/slides/_rels/slide3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95.xml"/></Relationships>
</file>

<file path=ppt/slides/_rels/slide3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96.xml"/></Relationships>
</file>

<file path=ppt/slides/_rels/slide3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97.xml"/></Relationships>
</file>

<file path=ppt/slides/_rels/slide3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98.xml"/></Relationships>
</file>

<file path=ppt/slides/_rels/slide3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99.xml"/></Relationships>
</file>

<file path=ppt/slides/_rels/slide3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00.xml"/></Relationships>
</file>

<file path=ppt/slides/_rels/slide3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01.xml"/></Relationships>
</file>

<file path=ppt/slides/_rels/slide3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02.xml"/></Relationships>
</file>

<file path=ppt/slides/_rels/slide4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03.xml"/></Relationships>
</file>

<file path=ppt/slides/_rels/slide4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0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custDataLst>
              <p:tags r:id="rId1"/>
            </p:custDataLst>
          </p:nvPr>
        </p:nvSpPr>
        <p:spPr>
          <a:xfrm>
            <a:off x="1196260" y="2070735"/>
            <a:ext cx="9799200" cy="2570400"/>
          </a:xfrm>
        </p:spPr>
        <p:txBody>
          <a:bodyPr/>
          <a:p>
            <a:r>
              <a:rPr lang="zh-CN" altLang="zh-CN"/>
              <a:t>文化的传承与创新</a:t>
            </a:r>
            <a:br>
              <a:rPr lang="zh-CN" altLang="zh-CN"/>
            </a:br>
            <a:r>
              <a:rPr lang="zh-CN" altLang="zh-CN"/>
              <a:t>专题讲解</a:t>
            </a:r>
            <a:endParaRPr lang="zh-CN" altLang="zh-CN"/>
          </a:p>
        </p:txBody>
      </p:sp>
    </p:spTree>
    <p:custDataLst>
      <p:tags r:id="rId2"/>
    </p:custData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zh-CN" altLang="en-US"/>
              <a:t>一、命题范围明确且窄</a:t>
            </a:r>
            <a:endParaRPr lang="zh-CN" altLang="en-US"/>
          </a:p>
        </p:txBody>
      </p:sp>
      <p:sp>
        <p:nvSpPr>
          <p:cNvPr id="3" name="内容占位符 2"/>
          <p:cNvSpPr>
            <a:spLocks noGrp="1"/>
          </p:cNvSpPr>
          <p:nvPr>
            <p:ph idx="1"/>
          </p:nvPr>
        </p:nvSpPr>
        <p:spPr/>
        <p:txBody>
          <a:bodyPr>
            <a:noAutofit/>
          </a:bodyPr>
          <a:p>
            <a:r>
              <a:rPr lang="zh-CN" altLang="en-US" sz="2400"/>
              <a:t>解题思路：像哲学部分一样，先把范围进行快速知识梳理。结合问题的问法，把知识点结合材料填写上去。</a:t>
            </a:r>
            <a:endParaRPr lang="zh-CN" altLang="en-US" sz="2400"/>
          </a:p>
        </p:txBody>
      </p:sp>
    </p:spTree>
    <p:custDataLst>
      <p:tags r:id="rId1"/>
    </p:custData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normAutofit/>
          </a:bodyPr>
          <a:p>
            <a:r>
              <a:rPr lang="zh-CN" altLang="en-US">
                <a:sym typeface="+mn-ea"/>
              </a:rPr>
              <a:t>如</a:t>
            </a:r>
            <a:r>
              <a:rPr lang="en-US" altLang="zh-CN">
                <a:sym typeface="+mn-ea"/>
              </a:rPr>
              <a:t>P131</a:t>
            </a:r>
            <a:r>
              <a:rPr lang="zh-CN" altLang="en-US">
                <a:sym typeface="+mn-ea"/>
              </a:rPr>
              <a:t>页第</a:t>
            </a:r>
            <a:r>
              <a:rPr lang="en-US" altLang="zh-CN">
                <a:sym typeface="+mn-ea"/>
              </a:rPr>
              <a:t>7</a:t>
            </a:r>
            <a:r>
              <a:rPr lang="zh-CN" altLang="en-US">
                <a:sym typeface="+mn-ea"/>
              </a:rPr>
              <a:t>题</a:t>
            </a:r>
            <a:endParaRPr lang="zh-CN" altLang="en-US"/>
          </a:p>
        </p:txBody>
      </p:sp>
      <p:sp>
        <p:nvSpPr>
          <p:cNvPr id="3" name="内容占位符 2"/>
          <p:cNvSpPr>
            <a:spLocks noGrp="1"/>
          </p:cNvSpPr>
          <p:nvPr>
            <p:ph idx="1"/>
          </p:nvPr>
        </p:nvSpPr>
        <p:spPr/>
        <p:txBody>
          <a:bodyPr>
            <a:normAutofit/>
          </a:bodyPr>
          <a:p>
            <a:r>
              <a:rPr lang="zh-CN" altLang="en-US" sz="2400">
                <a:sym typeface="+mn-ea"/>
              </a:rPr>
              <a:t>（2021山东六校联考）2019年11月，第二届中国国际进口博览会在上海举办。这届进博会首次增设“非物质文化遗产暨中华老字号”展区，该展区汇聚37项国家级和市级非遗项目、69个老字号。在这个万商云集的大舞台上，优雅古朴的东方文化，向世界展现着协和万邦、以诚待人的精神气质，文化的激荡令人心醉，理念的交流更给人以启迪。中国国际进口博览会交易的是商品和服务，交流的是文化和理念。进博会期间，国内外的参观者络绎不绝，“中国为什么成功”再次成为与会者热议的话题。</a:t>
            </a:r>
            <a:endParaRPr lang="zh-CN" altLang="en-US" sz="2400"/>
          </a:p>
          <a:p>
            <a:r>
              <a:rPr lang="zh-CN" altLang="en-US" sz="2400">
                <a:sym typeface="+mn-ea"/>
              </a:rPr>
              <a:t>结合材料，请运用</a:t>
            </a:r>
            <a:r>
              <a:rPr lang="zh-CN" altLang="en-US" sz="2400" b="1">
                <a:sym typeface="+mn-ea"/>
              </a:rPr>
              <a:t>文化的内涵与功能</a:t>
            </a:r>
            <a:r>
              <a:rPr lang="zh-CN" altLang="en-US" sz="2400">
                <a:sym typeface="+mn-ea"/>
              </a:rPr>
              <a:t>的知识，简要说明进博会期间</a:t>
            </a:r>
            <a:r>
              <a:rPr lang="zh-CN" altLang="en-US" sz="2400" b="1">
                <a:sym typeface="+mn-ea"/>
              </a:rPr>
              <a:t>增设文化展区</a:t>
            </a:r>
            <a:r>
              <a:rPr lang="zh-CN" altLang="en-US" sz="2400">
                <a:sym typeface="+mn-ea"/>
              </a:rPr>
              <a:t>并</a:t>
            </a:r>
            <a:r>
              <a:rPr lang="zh-CN" altLang="en-US" sz="2400" b="1">
                <a:sym typeface="+mn-ea"/>
              </a:rPr>
              <a:t>取得成功</a:t>
            </a:r>
            <a:r>
              <a:rPr lang="zh-CN" altLang="en-US" sz="2400">
                <a:sym typeface="+mn-ea"/>
              </a:rPr>
              <a:t>的原因。</a:t>
            </a:r>
            <a:endParaRPr lang="zh-CN" altLang="en-US" sz="2400"/>
          </a:p>
          <a:p>
            <a:endParaRPr lang="zh-CN" altLang="en-US" sz="2400"/>
          </a:p>
        </p:txBody>
      </p:sp>
      <p:sp>
        <p:nvSpPr>
          <p:cNvPr id="4" name="文本框 3"/>
          <p:cNvSpPr txBox="1"/>
          <p:nvPr/>
        </p:nvSpPr>
        <p:spPr>
          <a:xfrm>
            <a:off x="5252085" y="5552440"/>
            <a:ext cx="4117340" cy="829945"/>
          </a:xfrm>
          <a:prstGeom prst="rect">
            <a:avLst/>
          </a:prstGeom>
          <a:noFill/>
        </p:spPr>
        <p:txBody>
          <a:bodyPr wrap="square" rtlCol="0">
            <a:spAutoFit/>
          </a:bodyPr>
          <a:p>
            <a:r>
              <a:rPr lang="zh-CN" altLang="en-US" sz="2400">
                <a:solidFill>
                  <a:schemeClr val="accent1"/>
                </a:solidFill>
                <a:effectLst>
                  <a:outerShdw blurRad="38100" dist="25400" dir="5400000" algn="ctr" rotWithShape="0">
                    <a:srgbClr val="6E747A">
                      <a:alpha val="43000"/>
                    </a:srgbClr>
                  </a:outerShdw>
                </a:effectLst>
              </a:rPr>
              <a:t>增设文化展区的原因</a:t>
            </a:r>
            <a:endParaRPr lang="zh-CN" altLang="en-US" sz="2400">
              <a:solidFill>
                <a:schemeClr val="accent1"/>
              </a:solidFill>
              <a:effectLst>
                <a:outerShdw blurRad="38100" dist="25400" dir="5400000" algn="ctr" rotWithShape="0">
                  <a:srgbClr val="6E747A">
                    <a:alpha val="43000"/>
                  </a:srgbClr>
                </a:outerShdw>
              </a:effectLst>
            </a:endParaRPr>
          </a:p>
          <a:p>
            <a:r>
              <a:rPr lang="zh-CN" altLang="en-US" sz="2400">
                <a:solidFill>
                  <a:schemeClr val="accent1"/>
                </a:solidFill>
                <a:effectLst>
                  <a:outerShdw blurRad="38100" dist="25400" dir="5400000" algn="ctr" rotWithShape="0">
                    <a:srgbClr val="6E747A">
                      <a:alpha val="43000"/>
                    </a:srgbClr>
                  </a:outerShdw>
                </a:effectLst>
              </a:rPr>
              <a:t>取得成功的原因</a:t>
            </a:r>
            <a:endParaRPr lang="zh-CN" altLang="en-US" sz="2400">
              <a:solidFill>
                <a:schemeClr val="accent1"/>
              </a:solidFill>
              <a:effectLst>
                <a:outerShdw blurRad="38100" dist="25400" dir="5400000" algn="ctr" rotWithShape="0">
                  <a:srgbClr val="6E747A">
                    <a:alpha val="43000"/>
                  </a:srgbClr>
                </a:outerShdw>
              </a:effectLst>
            </a:endParaRPr>
          </a:p>
        </p:txBody>
      </p:sp>
    </p:spTree>
    <p:custDataLst>
      <p:tags r:id="rId1"/>
    </p:custData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endParaRPr lang="zh-CN" altLang="en-US"/>
          </a:p>
        </p:txBody>
      </p:sp>
      <p:sp>
        <p:nvSpPr>
          <p:cNvPr id="7" name="文本框 6"/>
          <p:cNvSpPr txBox="1"/>
          <p:nvPr/>
        </p:nvSpPr>
        <p:spPr>
          <a:xfrm>
            <a:off x="4086860" y="1721485"/>
            <a:ext cx="2621280" cy="3415030"/>
          </a:xfrm>
          <a:prstGeom prst="rect">
            <a:avLst/>
          </a:prstGeom>
          <a:noFill/>
        </p:spPr>
        <p:txBody>
          <a:bodyPr wrap="square" rtlCol="0">
            <a:spAutoFit/>
          </a:bodyPr>
          <a:p>
            <a:r>
              <a:rPr lang="zh-CN" altLang="en-US" sz="2400"/>
              <a:t>实质</a:t>
            </a:r>
            <a:endParaRPr lang="zh-CN" altLang="en-US" sz="2400"/>
          </a:p>
          <a:p>
            <a:r>
              <a:rPr lang="zh-CN" altLang="en-US" sz="2400"/>
              <a:t>核心</a:t>
            </a:r>
            <a:endParaRPr lang="zh-CN" altLang="en-US" sz="2400"/>
          </a:p>
          <a:p>
            <a:r>
              <a:rPr lang="zh-CN" altLang="en-US" sz="2400"/>
              <a:t>经济政治</a:t>
            </a:r>
            <a:endParaRPr lang="zh-CN" altLang="en-US" sz="2400"/>
          </a:p>
          <a:p>
            <a:r>
              <a:rPr lang="zh-CN" altLang="en-US" sz="2400"/>
              <a:t>文明</a:t>
            </a:r>
            <a:endParaRPr lang="zh-CN" altLang="en-US" sz="2400"/>
          </a:p>
          <a:p>
            <a:r>
              <a:rPr lang="zh-CN" altLang="en-US" sz="2400"/>
              <a:t>载体</a:t>
            </a:r>
            <a:endParaRPr lang="zh-CN" altLang="en-US" sz="2400"/>
          </a:p>
          <a:p>
            <a:r>
              <a:rPr lang="zh-CN" altLang="en-US" sz="2400"/>
              <a:t>功能</a:t>
            </a:r>
            <a:endParaRPr lang="zh-CN" altLang="en-US" sz="2400"/>
          </a:p>
          <a:p>
            <a:r>
              <a:rPr lang="zh-CN" altLang="en-US" sz="2400"/>
              <a:t>与人</a:t>
            </a:r>
            <a:endParaRPr lang="zh-CN" altLang="en-US" sz="2400"/>
          </a:p>
          <a:p>
            <a:r>
              <a:rPr lang="zh-CN" altLang="en-US" sz="2400"/>
              <a:t>与国家</a:t>
            </a:r>
            <a:endParaRPr lang="zh-CN" altLang="en-US" sz="2400"/>
          </a:p>
          <a:p>
            <a:r>
              <a:rPr lang="zh-CN" altLang="en-US" sz="2400"/>
              <a:t>与民族</a:t>
            </a:r>
            <a:endParaRPr lang="zh-CN" altLang="en-US" sz="2400"/>
          </a:p>
        </p:txBody>
      </p:sp>
      <p:sp>
        <p:nvSpPr>
          <p:cNvPr id="8" name="文本框 7"/>
          <p:cNvSpPr txBox="1"/>
          <p:nvPr/>
        </p:nvSpPr>
        <p:spPr>
          <a:xfrm>
            <a:off x="1325880" y="3242945"/>
            <a:ext cx="2429510" cy="368300"/>
          </a:xfrm>
          <a:prstGeom prst="rect">
            <a:avLst/>
          </a:prstGeom>
          <a:noFill/>
        </p:spPr>
        <p:txBody>
          <a:bodyPr wrap="square" rtlCol="0">
            <a:spAutoFit/>
          </a:bodyPr>
          <a:p>
            <a:r>
              <a:rPr lang="zh-CN" altLang="en-US"/>
              <a:t>文化的内涵与功能</a:t>
            </a:r>
            <a:endParaRPr lang="zh-CN" altLang="en-US"/>
          </a:p>
        </p:txBody>
      </p:sp>
    </p:spTree>
    <p:custDataLst>
      <p:tags r:id="rId1"/>
    </p:custData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zh-CN" altLang="en-US"/>
              <a:t>如</a:t>
            </a:r>
            <a:r>
              <a:rPr lang="en-US" altLang="zh-CN"/>
              <a:t>P132</a:t>
            </a:r>
            <a:r>
              <a:rPr lang="zh-CN" altLang="en-US"/>
              <a:t>第</a:t>
            </a:r>
            <a:r>
              <a:rPr lang="en-US" altLang="zh-CN"/>
              <a:t>8</a:t>
            </a:r>
            <a:r>
              <a:rPr lang="zh-CN" altLang="en-US"/>
              <a:t>题</a:t>
            </a:r>
            <a:endParaRPr lang="zh-CN" altLang="en-US"/>
          </a:p>
        </p:txBody>
      </p:sp>
      <p:sp>
        <p:nvSpPr>
          <p:cNvPr id="3" name="内容占位符 2"/>
          <p:cNvSpPr>
            <a:spLocks noGrp="1"/>
          </p:cNvSpPr>
          <p:nvPr>
            <p:ph idx="1"/>
          </p:nvPr>
        </p:nvSpPr>
        <p:spPr/>
        <p:txBody>
          <a:bodyPr/>
          <a:p>
            <a:r>
              <a:rPr lang="zh-CN" altLang="en-US" sz="2400"/>
              <a:t>在2019年女排世界杯比赛中，中国队取得十一连胜的骄人成绩，成功卫冕世界杯冠军，为新中国70华诞献上了一份沉甸甸的礼物。2019年9月30日下午，习近平在会见女排代表时指出，广大人民群众对中国女排的喜爱，不仅是因为你们夺得了冠军，更重要的是你们在赛场上展现了祖国至上、团结协作、顽强拼搏、永不言败的精神面貌。女排精神代表着一个时代的精神，喊出了为中华崛起而拼搏的时代最强音，要大力弘扬新时代的女排精神。</a:t>
            </a:r>
            <a:endParaRPr lang="zh-CN" altLang="en-US" sz="2400"/>
          </a:p>
          <a:p>
            <a:r>
              <a:rPr lang="zh-CN" altLang="en-US" sz="2400"/>
              <a:t>运用</a:t>
            </a:r>
            <a:r>
              <a:rPr lang="zh-CN" altLang="en-US" sz="2400" b="1"/>
              <a:t>“文化的内涵与功能”</a:t>
            </a:r>
            <a:r>
              <a:rPr lang="zh-CN" altLang="en-US" sz="2400"/>
              <a:t>的相关知识，说明大力弘扬新时代女排精神的意义。</a:t>
            </a:r>
            <a:endParaRPr lang="zh-CN" altLang="en-US" sz="2400"/>
          </a:p>
        </p:txBody>
      </p:sp>
    </p:spTree>
    <p:custDataLst>
      <p:tags r:id="rId1"/>
    </p:custData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zh-CN" altLang="en-US"/>
              <a:t>如</a:t>
            </a:r>
            <a:r>
              <a:rPr lang="en-US" altLang="zh-CN"/>
              <a:t>P134</a:t>
            </a:r>
            <a:r>
              <a:rPr lang="zh-CN" altLang="en-US"/>
              <a:t>第</a:t>
            </a:r>
            <a:r>
              <a:rPr lang="en-US" altLang="zh-CN"/>
              <a:t>7</a:t>
            </a:r>
            <a:r>
              <a:rPr lang="zh-CN" altLang="en-US"/>
              <a:t>题</a:t>
            </a:r>
            <a:endParaRPr lang="zh-CN" altLang="en-US"/>
          </a:p>
        </p:txBody>
      </p:sp>
      <p:sp>
        <p:nvSpPr>
          <p:cNvPr id="3" name="内容占位符 2"/>
          <p:cNvSpPr>
            <a:spLocks noGrp="1"/>
          </p:cNvSpPr>
          <p:nvPr>
            <p:ph idx="1"/>
          </p:nvPr>
        </p:nvSpPr>
        <p:spPr>
          <a:xfrm>
            <a:off x="611575" y="1226875"/>
            <a:ext cx="10969200" cy="4759200"/>
          </a:xfrm>
        </p:spPr>
        <p:txBody>
          <a:bodyPr>
            <a:noAutofit/>
          </a:bodyPr>
          <a:p>
            <a:r>
              <a:rPr lang="zh-CN" altLang="en-US" sz="2400"/>
              <a:t>2020年是中国人民志愿军抗美援朝出国作战70周年。2020年10月23日，在纪念中国人民志愿军抗美援朝出国作战70周年大会上，习近平总书记发表重要讲话，全面回顾总结了抗美援朝战争的伟大胜利和巨大贡献，深刻阐述了抗美援朝精神的历史意义和时代价值，精辟揭示了抗美援朝战争的历史启示。伟大抗美援朝精神，就是“祖国和人民利益高于一切、为了祖国和民族的尊严而奋不顾身的爱国主义精神，英勇顽强、舍生忘死的革命英雄主义精神，不畏艰难困苦、始终保持高昂士气的革命乐观主义精神，为完成祖国和人民赋予的使命、慷慨奉献自己一切的革命忠诚精神，以及为了人类和平与正义事业而奋斗的国际主义精神”。</a:t>
            </a:r>
            <a:endParaRPr lang="zh-CN" altLang="en-US" sz="2400"/>
          </a:p>
          <a:p>
            <a:r>
              <a:rPr lang="zh-CN" altLang="en-US" sz="2400"/>
              <a:t>结合材料，从</a:t>
            </a:r>
            <a:r>
              <a:rPr lang="zh-CN" altLang="en-US" sz="2400" b="1"/>
              <a:t>继承、发展中华优秀传统文化</a:t>
            </a:r>
            <a:r>
              <a:rPr lang="zh-CN" altLang="en-US" sz="2400"/>
              <a:t>的角度，阐述新时代弘扬伟大的抗美援朝精神的</a:t>
            </a:r>
            <a:r>
              <a:rPr lang="zh-CN" altLang="en-US" sz="2400" b="1"/>
              <a:t>时代价值</a:t>
            </a:r>
            <a:r>
              <a:rPr lang="zh-CN" altLang="en-US" sz="2400"/>
              <a:t>。</a:t>
            </a:r>
            <a:endParaRPr lang="zh-CN" altLang="en-US" sz="2400"/>
          </a:p>
        </p:txBody>
      </p:sp>
    </p:spTree>
    <p:custDataLst>
      <p:tags r:id="rId1"/>
    </p:custData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zh-CN" altLang="en-US"/>
              <a:t>如</a:t>
            </a:r>
            <a:r>
              <a:rPr lang="en-US" altLang="zh-CN"/>
              <a:t>P137</a:t>
            </a:r>
            <a:r>
              <a:rPr lang="zh-CN" altLang="en-US"/>
              <a:t>第</a:t>
            </a:r>
            <a:r>
              <a:rPr lang="en-US" altLang="zh-CN"/>
              <a:t>7</a:t>
            </a:r>
            <a:r>
              <a:rPr lang="zh-CN" altLang="en-US"/>
              <a:t>题</a:t>
            </a:r>
            <a:r>
              <a:rPr lang="en-US" altLang="zh-CN"/>
              <a:t>       </a:t>
            </a:r>
            <a:endParaRPr lang="zh-CN" altLang="en-US"/>
          </a:p>
        </p:txBody>
      </p:sp>
      <p:sp>
        <p:nvSpPr>
          <p:cNvPr id="3" name="内容占位符 2"/>
          <p:cNvSpPr>
            <a:spLocks noGrp="1"/>
          </p:cNvSpPr>
          <p:nvPr>
            <p:ph idx="1"/>
          </p:nvPr>
        </p:nvSpPr>
        <p:spPr>
          <a:xfrm>
            <a:off x="611575" y="1379275"/>
            <a:ext cx="10969200" cy="4759200"/>
          </a:xfrm>
        </p:spPr>
        <p:txBody>
          <a:bodyPr/>
          <a:p>
            <a:r>
              <a:rPr lang="zh-CN" altLang="en-US" sz="2400"/>
              <a:t>希腊比雷埃夫斯港（比港）是中希共建“一带一路”合作的旗舰项目。中国企业收购比港后，信守“和谐共赢”的发展理念，带来了中国式的温情，注重本土化管理，关爱希腊员工的权益，积极履行环境与社会责任;通过革故鼎新，引进先进管理技术，投资先进设备，大幅增加集装箱业务，焕发了比雷埃夫斯港活力，一个濒临破产的老港变成了一个现代化的欣欣向荣的新港，有力地促进了希腊经济复苏和社会发展，得到了希腊人民的支持。经过几年的辛勤耕耘，比雷埃夫斯港成为希腊与中国携手共赢、民心相通、两大文明对话的最大见证者。</a:t>
            </a:r>
            <a:endParaRPr lang="zh-CN" altLang="en-US" sz="2400"/>
          </a:p>
          <a:p>
            <a:r>
              <a:rPr lang="zh-CN" altLang="en-US" sz="2400"/>
              <a:t>从</a:t>
            </a:r>
            <a:r>
              <a:rPr lang="zh-CN" altLang="en-US" sz="2400" b="1"/>
              <a:t>尊重文化多样性</a:t>
            </a:r>
            <a:r>
              <a:rPr lang="zh-CN" altLang="en-US" sz="2400"/>
              <a:t>的角度，简述</a:t>
            </a:r>
            <a:r>
              <a:rPr lang="zh-CN" altLang="en-US" sz="2400">
                <a:highlight>
                  <a:srgbClr val="FFFF00"/>
                </a:highlight>
              </a:rPr>
              <a:t>中国企业在两大文明对话中的作为</a:t>
            </a:r>
            <a:r>
              <a:rPr lang="zh-CN" altLang="en-US" sz="2400"/>
              <a:t>。</a:t>
            </a:r>
            <a:endParaRPr lang="zh-CN" altLang="en-US" sz="2400"/>
          </a:p>
        </p:txBody>
      </p:sp>
      <p:sp>
        <p:nvSpPr>
          <p:cNvPr id="4" name="文本框 3"/>
          <p:cNvSpPr txBox="1"/>
          <p:nvPr/>
        </p:nvSpPr>
        <p:spPr>
          <a:xfrm>
            <a:off x="3711575" y="6138545"/>
            <a:ext cx="3599815" cy="460375"/>
          </a:xfrm>
          <a:prstGeom prst="rect">
            <a:avLst/>
          </a:prstGeom>
          <a:noFill/>
        </p:spPr>
        <p:txBody>
          <a:bodyPr wrap="square" rtlCol="0">
            <a:spAutoFit/>
          </a:bodyPr>
          <a:p>
            <a:r>
              <a:rPr lang="zh-CN" altLang="en-US" sz="2400" b="1"/>
              <a:t>是什么，为什么，怎么办</a:t>
            </a:r>
            <a:endParaRPr lang="zh-CN" altLang="en-US" sz="2400" b="1"/>
          </a:p>
        </p:txBody>
      </p:sp>
    </p:spTree>
    <p:custDataLst>
      <p:tags r:id="rId1"/>
    </p:custData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zh-CN" altLang="en-US"/>
              <a:t>如</a:t>
            </a:r>
            <a:r>
              <a:rPr lang="en-US" altLang="zh-CN"/>
              <a:t>P139</a:t>
            </a:r>
            <a:r>
              <a:rPr lang="zh-CN" altLang="en-US"/>
              <a:t>第</a:t>
            </a:r>
            <a:r>
              <a:rPr lang="en-US" altLang="zh-CN"/>
              <a:t>8</a:t>
            </a:r>
            <a:r>
              <a:rPr lang="zh-CN" altLang="en-US"/>
              <a:t>题</a:t>
            </a:r>
            <a:endParaRPr lang="zh-CN" altLang="en-US"/>
          </a:p>
        </p:txBody>
      </p:sp>
      <p:sp>
        <p:nvSpPr>
          <p:cNvPr id="3" name="内容占位符 2"/>
          <p:cNvSpPr>
            <a:spLocks noGrp="1"/>
          </p:cNvSpPr>
          <p:nvPr>
            <p:ph idx="1"/>
          </p:nvPr>
        </p:nvSpPr>
        <p:spPr/>
        <p:txBody>
          <a:bodyPr/>
          <a:p>
            <a:r>
              <a:rPr lang="zh-CN" altLang="en-US" sz="2400"/>
              <a:t>当今世界，经济全球化与文化多样化深入发展。然而，种族主义色彩浓厚的“文明冲突论”却沉渣泛起，甚嚣尘上，这种基于种族主义的文明优越感，无视世界文明交流互鉴的历史潮流，以“文明冲突”定性国际竞争的霸权主义思维和逻辑，令国际社会惊诧。遍览人类文明成果:建筑、节日、文艺、科技、思想、医药、语言、风俗、影视等无一不是在交流互鉴中发展壮大的。</a:t>
            </a:r>
            <a:endParaRPr lang="zh-CN" altLang="en-US" sz="2400"/>
          </a:p>
          <a:p>
            <a:r>
              <a:rPr lang="zh-CN" altLang="en-US" sz="2400"/>
              <a:t>结合材料，运用文化的知识，对“文明冲突论”的错误言论加以驳斥。</a:t>
            </a:r>
            <a:endParaRPr lang="zh-CN" altLang="en-US" sz="2400"/>
          </a:p>
        </p:txBody>
      </p:sp>
      <p:sp>
        <p:nvSpPr>
          <p:cNvPr id="4" name="文本框 3"/>
          <p:cNvSpPr txBox="1"/>
          <p:nvPr/>
        </p:nvSpPr>
        <p:spPr>
          <a:xfrm>
            <a:off x="1510665" y="5187950"/>
            <a:ext cx="9565005" cy="1198880"/>
          </a:xfrm>
          <a:prstGeom prst="rect">
            <a:avLst/>
          </a:prstGeom>
          <a:noFill/>
        </p:spPr>
        <p:txBody>
          <a:bodyPr wrap="square" rtlCol="0">
            <a:spAutoFit/>
          </a:bodyPr>
          <a:p>
            <a:r>
              <a:rPr lang="zh-CN" altLang="en-US" sz="2400">
                <a:solidFill>
                  <a:srgbClr val="C00000"/>
                </a:solidFill>
              </a:rPr>
              <a:t>是什么</a:t>
            </a:r>
            <a:r>
              <a:rPr lang="en-US" altLang="zh-CN" sz="2400">
                <a:solidFill>
                  <a:srgbClr val="C00000"/>
                </a:solidFill>
              </a:rPr>
              <a:t>   </a:t>
            </a:r>
            <a:r>
              <a:rPr lang="zh-CN" altLang="en-US" sz="2400">
                <a:solidFill>
                  <a:srgbClr val="C00000"/>
                </a:solidFill>
              </a:rPr>
              <a:t>文明冲突论是什么</a:t>
            </a:r>
            <a:endParaRPr lang="zh-CN" altLang="en-US" sz="2400">
              <a:solidFill>
                <a:srgbClr val="C00000"/>
              </a:solidFill>
            </a:endParaRPr>
          </a:p>
          <a:p>
            <a:r>
              <a:rPr lang="zh-CN" altLang="en-US" sz="2400">
                <a:solidFill>
                  <a:srgbClr val="C00000"/>
                </a:solidFill>
              </a:rPr>
              <a:t>为什么</a:t>
            </a:r>
            <a:r>
              <a:rPr lang="en-US" altLang="zh-CN" sz="2400">
                <a:solidFill>
                  <a:srgbClr val="C00000"/>
                </a:solidFill>
              </a:rPr>
              <a:t>   </a:t>
            </a:r>
            <a:r>
              <a:rPr lang="zh-CN" altLang="en-US" sz="2400">
                <a:solidFill>
                  <a:srgbClr val="C00000"/>
                </a:solidFill>
              </a:rPr>
              <a:t>尊重文化多样性的必要性和重要性；如果不尊重会怎样</a:t>
            </a:r>
            <a:endParaRPr lang="en-US" altLang="zh-CN" sz="2400">
              <a:solidFill>
                <a:srgbClr val="C00000"/>
              </a:solidFill>
            </a:endParaRPr>
          </a:p>
          <a:p>
            <a:r>
              <a:rPr lang="zh-CN" altLang="en-US" sz="2400">
                <a:solidFill>
                  <a:srgbClr val="C00000"/>
                </a:solidFill>
              </a:rPr>
              <a:t>怎么办</a:t>
            </a:r>
            <a:r>
              <a:rPr lang="en-US" altLang="zh-CN" sz="2400">
                <a:solidFill>
                  <a:srgbClr val="C00000"/>
                </a:solidFill>
              </a:rPr>
              <a:t>   </a:t>
            </a:r>
            <a:r>
              <a:rPr lang="zh-CN" altLang="en-US" sz="2400">
                <a:solidFill>
                  <a:srgbClr val="C00000"/>
                </a:solidFill>
              </a:rPr>
              <a:t>正确的方法应该怎么做</a:t>
            </a:r>
            <a:endParaRPr lang="zh-CN" altLang="en-US" sz="2400">
              <a:solidFill>
                <a:srgbClr val="C00000"/>
              </a:solidFill>
            </a:endParaRPr>
          </a:p>
        </p:txBody>
      </p:sp>
    </p:spTree>
    <p:custDataLst>
      <p:tags r:id="rId1"/>
    </p:custData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 name="内容占位符 4"/>
          <p:cNvSpPr>
            <a:spLocks noGrp="1"/>
          </p:cNvSpPr>
          <p:nvPr>
            <p:ph sz="half" idx="1"/>
          </p:nvPr>
        </p:nvSpPr>
        <p:spPr>
          <a:xfrm>
            <a:off x="233115" y="369630"/>
            <a:ext cx="5176800" cy="4748400"/>
          </a:xfrm>
        </p:spPr>
        <p:txBody>
          <a:bodyPr>
            <a:noAutofit/>
          </a:bodyPr>
          <a:p>
            <a:r>
              <a:rPr lang="zh-CN" altLang="en-US" sz="2400"/>
              <a:t>结合上述材料，运用文化交流与文化交融的相关知识，分析</a:t>
            </a:r>
            <a:r>
              <a:rPr lang="zh-CN" altLang="en-US" sz="2400" b="1"/>
              <a:t>推进“一带一路”倡议的积极意义</a:t>
            </a:r>
            <a:r>
              <a:rPr lang="zh-CN" altLang="en-US" sz="2400"/>
              <a:t>。</a:t>
            </a:r>
            <a:endParaRPr lang="zh-CN" altLang="en-US" sz="2400"/>
          </a:p>
          <a:p>
            <a:r>
              <a:rPr lang="zh-CN" altLang="en-US" sz="2400"/>
              <a:t>推进“一带一路”倡议，坚持求同存异、取长补短的原则，</a:t>
            </a:r>
            <a:r>
              <a:rPr lang="zh-CN" altLang="en-US" sz="2400" b="1">
                <a:solidFill>
                  <a:srgbClr val="C00000"/>
                </a:solidFill>
              </a:rPr>
              <a:t>有利于推进中国先进文化走向世界</a:t>
            </a:r>
            <a:r>
              <a:rPr lang="zh-CN" altLang="en-US" sz="2400"/>
              <a:t>，促进中华文化的繁荣;有利于使亚欧非地区各民族文化</a:t>
            </a:r>
            <a:r>
              <a:rPr lang="zh-CN" altLang="en-US" sz="2400" b="1">
                <a:solidFill>
                  <a:schemeClr val="tx1">
                    <a:lumMod val="75000"/>
                    <a:lumOff val="25000"/>
                  </a:schemeClr>
                </a:solidFill>
              </a:rPr>
              <a:t>相互交流</a:t>
            </a:r>
            <a:r>
              <a:rPr lang="zh-CN" altLang="en-US" sz="2400"/>
              <a:t>、相互学习、相互借鉴，</a:t>
            </a:r>
            <a:r>
              <a:rPr lang="zh-CN" altLang="en-US" sz="2400" b="1">
                <a:solidFill>
                  <a:srgbClr val="C00000"/>
                </a:solidFill>
              </a:rPr>
              <a:t>促进世界文化的繁荣与发展;</a:t>
            </a:r>
            <a:r>
              <a:rPr lang="zh-CN" altLang="en-US" sz="2400"/>
              <a:t>有利于推进亚欧非地区各民族</a:t>
            </a:r>
            <a:r>
              <a:rPr lang="zh-CN" altLang="en-US" sz="2400" b="1">
                <a:solidFill>
                  <a:schemeClr val="tx1">
                    <a:lumMod val="75000"/>
                    <a:lumOff val="25000"/>
                  </a:schemeClr>
                </a:solidFill>
              </a:rPr>
              <a:t>文化交融</a:t>
            </a:r>
            <a:r>
              <a:rPr lang="zh-CN" altLang="en-US" sz="2400"/>
              <a:t>，是让</a:t>
            </a:r>
            <a:r>
              <a:rPr lang="en-US" altLang="zh-CN" sz="2400"/>
              <a:t> </a:t>
            </a:r>
            <a:r>
              <a:rPr lang="zh-CN" altLang="en-US" sz="2400"/>
              <a:t>世界变得更加美丽、各国人民生活得更加美好的必由之路。</a:t>
            </a:r>
            <a:endParaRPr lang="zh-CN" altLang="en-US" sz="2400"/>
          </a:p>
        </p:txBody>
      </p:sp>
      <p:sp>
        <p:nvSpPr>
          <p:cNvPr id="6" name="内容占位符 5"/>
          <p:cNvSpPr>
            <a:spLocks noGrp="1"/>
          </p:cNvSpPr>
          <p:nvPr>
            <p:ph sz="half" idx="2"/>
          </p:nvPr>
        </p:nvSpPr>
        <p:spPr>
          <a:xfrm>
            <a:off x="6169025" y="141605"/>
            <a:ext cx="5779770" cy="5204460"/>
          </a:xfrm>
        </p:spPr>
        <p:txBody>
          <a:bodyPr>
            <a:noAutofit/>
          </a:bodyPr>
          <a:p>
            <a:pPr marL="0" indent="0">
              <a:buNone/>
            </a:pPr>
            <a:r>
              <a:rPr lang="zh-CN" altLang="en-US" sz="2000"/>
              <a:t>结合材料，运用文化交流与文化交融的知识，探究</a:t>
            </a:r>
            <a:r>
              <a:rPr lang="zh-CN" altLang="en-US" sz="2000" b="1"/>
              <a:t>中国与世界上其他国家多一些文化基因的“链接”的意义</a:t>
            </a:r>
            <a:r>
              <a:rPr lang="zh-CN" altLang="en-US" sz="2000"/>
              <a:t>。</a:t>
            </a:r>
            <a:endParaRPr lang="zh-CN" altLang="en-US" sz="2000"/>
          </a:p>
          <a:p>
            <a:pPr marL="0" indent="0">
              <a:buNone/>
            </a:pPr>
            <a:r>
              <a:rPr lang="zh-CN" altLang="en-US" sz="2000"/>
              <a:t>答案：  ①</a:t>
            </a:r>
            <a:r>
              <a:rPr lang="zh-CN" altLang="en-US" sz="2000" b="1"/>
              <a:t>文化因交流而多彩，文化因交融而丰富。</a:t>
            </a:r>
            <a:r>
              <a:rPr lang="zh-CN" altLang="en-US" sz="2000"/>
              <a:t>中国与世界上其他国家多一些文化基因的“链接”，</a:t>
            </a:r>
            <a:r>
              <a:rPr lang="zh-CN" altLang="en-US" sz="2000" b="1">
                <a:solidFill>
                  <a:srgbClr val="C00000"/>
                </a:solidFill>
              </a:rPr>
              <a:t>有利于中国文化与世界上其他国家文化相互交流、借鉴和融合，相互吸收有益成果，让世界文化更加丰富多彩</a:t>
            </a:r>
            <a:r>
              <a:rPr lang="zh-CN" altLang="en-US" sz="2000"/>
              <a:t>。②</a:t>
            </a:r>
            <a:r>
              <a:rPr lang="zh-CN" altLang="en-US" sz="2000" b="1"/>
              <a:t>文化是民族的也是世界的。</a:t>
            </a:r>
            <a:r>
              <a:rPr lang="zh-CN" altLang="en-US" sz="2000"/>
              <a:t>中国与世界上其他国家多一些文化基因的“链接”，</a:t>
            </a:r>
            <a:r>
              <a:rPr lang="zh-CN" altLang="en-US" sz="2000" b="1">
                <a:solidFill>
                  <a:srgbClr val="C00000"/>
                </a:solidFill>
              </a:rPr>
              <a:t>有利于维护世界文化的多样性，促进世界文化的繁荣与发展。</a:t>
            </a:r>
            <a:r>
              <a:rPr lang="zh-CN" altLang="en-US" sz="2000"/>
              <a:t>③</a:t>
            </a:r>
            <a:r>
              <a:rPr lang="zh-CN" altLang="en-US" sz="2000" b="1"/>
              <a:t>文化交融推动文化的发展。</a:t>
            </a:r>
            <a:r>
              <a:rPr lang="zh-CN" altLang="en-US" sz="2000"/>
              <a:t>中国与世界上其他国家多一些文化基因的“链接”，</a:t>
            </a:r>
            <a:r>
              <a:rPr lang="zh-CN" altLang="en-US" sz="2000" b="1">
                <a:solidFill>
                  <a:srgbClr val="C00000"/>
                </a:solidFill>
              </a:rPr>
              <a:t>有利于推动中国文化的丰富和发展，提高我国文化软实力;有利于中国文化走向世界，扩大中国文化在国际上的吸引力和影响力。</a:t>
            </a:r>
            <a:endParaRPr lang="zh-CN" altLang="en-US" sz="2000" b="1">
              <a:solidFill>
                <a:srgbClr val="C00000"/>
              </a:solidFill>
            </a:endParaRPr>
          </a:p>
        </p:txBody>
      </p:sp>
      <p:sp>
        <p:nvSpPr>
          <p:cNvPr id="7" name="文本框 6"/>
          <p:cNvSpPr txBox="1"/>
          <p:nvPr/>
        </p:nvSpPr>
        <p:spPr>
          <a:xfrm>
            <a:off x="364490" y="75565"/>
            <a:ext cx="983615" cy="368300"/>
          </a:xfrm>
          <a:prstGeom prst="rect">
            <a:avLst/>
          </a:prstGeom>
          <a:noFill/>
        </p:spPr>
        <p:txBody>
          <a:bodyPr wrap="square" rtlCol="0">
            <a:spAutoFit/>
          </a:bodyPr>
          <a:p>
            <a:r>
              <a:rPr lang="en-US" altLang="zh-CN" b="1"/>
              <a:t>P139</a:t>
            </a:r>
            <a:endParaRPr lang="en-US" altLang="zh-CN" b="1"/>
          </a:p>
        </p:txBody>
      </p:sp>
      <p:sp>
        <p:nvSpPr>
          <p:cNvPr id="8" name="文本框 7"/>
          <p:cNvSpPr txBox="1"/>
          <p:nvPr/>
        </p:nvSpPr>
        <p:spPr>
          <a:xfrm>
            <a:off x="5557520" y="116205"/>
            <a:ext cx="861695" cy="368300"/>
          </a:xfrm>
          <a:prstGeom prst="rect">
            <a:avLst/>
          </a:prstGeom>
          <a:noFill/>
        </p:spPr>
        <p:txBody>
          <a:bodyPr wrap="square" rtlCol="0">
            <a:spAutoFit/>
          </a:bodyPr>
          <a:p>
            <a:r>
              <a:rPr lang="en-US" altLang="zh-CN" b="1"/>
              <a:t>P140</a:t>
            </a:r>
            <a:endParaRPr lang="en-US" altLang="zh-CN" b="1"/>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zh-CN" altLang="en-US"/>
              <a:t>文化交流的意义</a:t>
            </a:r>
            <a:endParaRPr lang="zh-CN" altLang="en-US"/>
          </a:p>
        </p:txBody>
      </p:sp>
      <p:sp>
        <p:nvSpPr>
          <p:cNvPr id="4" name="内容占位符 3"/>
          <p:cNvSpPr>
            <a:spLocks noGrp="1"/>
          </p:cNvSpPr>
          <p:nvPr>
            <p:ph sz="half" idx="2"/>
          </p:nvPr>
        </p:nvSpPr>
        <p:spPr/>
        <p:txBody>
          <a:bodyPr/>
          <a:p>
            <a:endParaRPr lang="zh-CN" altLang="en-US"/>
          </a:p>
        </p:txBody>
      </p:sp>
      <p:sp>
        <p:nvSpPr>
          <p:cNvPr id="6" name="文本框 5"/>
          <p:cNvSpPr txBox="1"/>
          <p:nvPr/>
        </p:nvSpPr>
        <p:spPr>
          <a:xfrm>
            <a:off x="1074420" y="2652395"/>
            <a:ext cx="1014095" cy="368300"/>
          </a:xfrm>
          <a:prstGeom prst="rect">
            <a:avLst/>
          </a:prstGeom>
          <a:noFill/>
        </p:spPr>
        <p:txBody>
          <a:bodyPr wrap="square" rtlCol="0">
            <a:spAutoFit/>
          </a:bodyPr>
          <a:p>
            <a:r>
              <a:rPr lang="zh-CN" altLang="en-US"/>
              <a:t>中国</a:t>
            </a:r>
            <a:endParaRPr lang="zh-CN" altLang="en-US"/>
          </a:p>
        </p:txBody>
      </p:sp>
      <p:sp>
        <p:nvSpPr>
          <p:cNvPr id="7" name="文本框 6"/>
          <p:cNvSpPr txBox="1"/>
          <p:nvPr/>
        </p:nvSpPr>
        <p:spPr>
          <a:xfrm>
            <a:off x="1099820" y="4102735"/>
            <a:ext cx="963295" cy="368300"/>
          </a:xfrm>
          <a:prstGeom prst="rect">
            <a:avLst/>
          </a:prstGeom>
          <a:noFill/>
        </p:spPr>
        <p:txBody>
          <a:bodyPr wrap="square" rtlCol="0">
            <a:spAutoFit/>
          </a:bodyPr>
          <a:p>
            <a:r>
              <a:rPr lang="zh-CN" altLang="en-US"/>
              <a:t>世界</a:t>
            </a:r>
            <a:endParaRPr lang="zh-CN" altLang="en-US"/>
          </a:p>
        </p:txBody>
      </p:sp>
      <p:sp>
        <p:nvSpPr>
          <p:cNvPr id="9" name="文本框 8"/>
          <p:cNvSpPr txBox="1"/>
          <p:nvPr/>
        </p:nvSpPr>
        <p:spPr>
          <a:xfrm>
            <a:off x="2088515" y="3877945"/>
            <a:ext cx="2667635" cy="1476375"/>
          </a:xfrm>
          <a:prstGeom prst="rect">
            <a:avLst/>
          </a:prstGeom>
          <a:noFill/>
        </p:spPr>
        <p:txBody>
          <a:bodyPr wrap="square" rtlCol="0">
            <a:spAutoFit/>
          </a:bodyPr>
          <a:p>
            <a:r>
              <a:rPr lang="zh-CN" altLang="en-US"/>
              <a:t>繁荣世界文化</a:t>
            </a:r>
            <a:endParaRPr lang="zh-CN" altLang="en-US"/>
          </a:p>
          <a:p>
            <a:endParaRPr lang="zh-CN" altLang="en-US">
              <a:sym typeface="+mn-ea"/>
            </a:endParaRPr>
          </a:p>
          <a:p>
            <a:r>
              <a:rPr lang="zh-CN" altLang="en-US">
                <a:sym typeface="+mn-ea"/>
              </a:rPr>
              <a:t>维护文化多样性</a:t>
            </a:r>
            <a:endParaRPr lang="zh-CN" altLang="en-US"/>
          </a:p>
          <a:p>
            <a:endParaRPr lang="zh-CN" altLang="en-US"/>
          </a:p>
          <a:p>
            <a:endParaRPr lang="zh-CN" altLang="en-US"/>
          </a:p>
        </p:txBody>
      </p:sp>
      <p:sp>
        <p:nvSpPr>
          <p:cNvPr id="11" name="文本框 10"/>
          <p:cNvSpPr txBox="1"/>
          <p:nvPr/>
        </p:nvSpPr>
        <p:spPr>
          <a:xfrm>
            <a:off x="2088515" y="1705610"/>
            <a:ext cx="2343150" cy="2030095"/>
          </a:xfrm>
          <a:prstGeom prst="rect">
            <a:avLst/>
          </a:prstGeom>
          <a:noFill/>
        </p:spPr>
        <p:txBody>
          <a:bodyPr wrap="square" rtlCol="0">
            <a:spAutoFit/>
          </a:bodyPr>
          <a:p>
            <a:r>
              <a:rPr lang="zh-CN" altLang="en-US">
                <a:sym typeface="+mn-ea"/>
              </a:rPr>
              <a:t>推动中华文化发展</a:t>
            </a:r>
            <a:endParaRPr lang="zh-CN" altLang="en-US"/>
          </a:p>
          <a:p>
            <a:endParaRPr lang="zh-CN" altLang="en-US"/>
          </a:p>
          <a:p>
            <a:r>
              <a:rPr lang="zh-CN" altLang="en-US"/>
              <a:t>提升中华文化软实力</a:t>
            </a:r>
            <a:endParaRPr lang="zh-CN" altLang="en-US"/>
          </a:p>
          <a:p>
            <a:endParaRPr lang="zh-CN" altLang="en-US"/>
          </a:p>
          <a:p>
            <a:r>
              <a:rPr lang="zh-CN" altLang="en-US"/>
              <a:t>扩大中华文化影响力</a:t>
            </a:r>
            <a:endParaRPr lang="zh-CN" altLang="en-US"/>
          </a:p>
          <a:p>
            <a:endParaRPr lang="zh-CN" altLang="en-US"/>
          </a:p>
          <a:p>
            <a:r>
              <a:rPr lang="zh-CN" altLang="en-US"/>
              <a:t>增强文化自信</a:t>
            </a:r>
            <a:endParaRPr lang="zh-CN" altLang="en-US"/>
          </a:p>
        </p:txBody>
      </p:sp>
    </p:spTree>
    <p:custDataLst>
      <p:tags r:id="rId1"/>
    </p:custData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 name="标题 4"/>
          <p:cNvSpPr>
            <a:spLocks noGrp="1"/>
          </p:cNvSpPr>
          <p:nvPr>
            <p:ph type="title"/>
          </p:nvPr>
        </p:nvSpPr>
        <p:spPr>
          <a:xfrm>
            <a:off x="611575" y="365195"/>
            <a:ext cx="10969200" cy="705600"/>
          </a:xfrm>
        </p:spPr>
        <p:txBody>
          <a:bodyPr/>
          <a:p>
            <a:r>
              <a:rPr lang="en-US" altLang="zh-CN"/>
              <a:t>P143</a:t>
            </a:r>
            <a:r>
              <a:rPr lang="zh-CN" altLang="en-US"/>
              <a:t>第</a:t>
            </a:r>
            <a:r>
              <a:rPr lang="en-US" altLang="zh-CN"/>
              <a:t>7</a:t>
            </a:r>
            <a:r>
              <a:rPr lang="zh-CN" altLang="en-US"/>
              <a:t>题</a:t>
            </a:r>
            <a:endParaRPr lang="zh-CN" altLang="en-US"/>
          </a:p>
        </p:txBody>
      </p:sp>
      <p:sp>
        <p:nvSpPr>
          <p:cNvPr id="6" name="内容占位符 5"/>
          <p:cNvSpPr>
            <a:spLocks noGrp="1"/>
          </p:cNvSpPr>
          <p:nvPr>
            <p:ph idx="1"/>
          </p:nvPr>
        </p:nvSpPr>
        <p:spPr>
          <a:xfrm>
            <a:off x="611575" y="1070665"/>
            <a:ext cx="10969200" cy="4759200"/>
          </a:xfrm>
        </p:spPr>
        <p:txBody>
          <a:bodyPr>
            <a:noAutofit/>
          </a:bodyPr>
          <a:p>
            <a:pPr indent="647700">
              <a:extLst>
                <a:ext uri="{35155182-B16C-46BC-9424-99874614C6A1}">
                  <wpsdc:indentchars xmlns:wpsdc="http://www.wps.cn/officeDocument/2017/drawingmlCustomData" val="200" checksum="2787091126"/>
                </a:ext>
              </a:extLst>
            </a:pPr>
            <a:r>
              <a:rPr lang="zh-CN" altLang="en-US" sz="2400"/>
              <a:t>.一般来说，国运昌盛之时，文化也会有较大发展；国运衰微之时，文化也会处于低迷状态。国运昌盛、经济社会发展，文化发展条件会更好，成果会更多。一个国家的发展既需要强大的物质力量，也需要强大的精神力量。对于一个国家而言，文化是形象和软实力；对于一个民族而言，文化是灵魂和旗帜。</a:t>
            </a:r>
            <a:endParaRPr lang="zh-CN" altLang="en-US" sz="2400"/>
          </a:p>
          <a:p>
            <a:pPr indent="647700">
              <a:extLst>
                <a:ext uri="{35155182-B16C-46BC-9424-99874614C6A1}">
                  <wpsdc:indentchars xmlns:wpsdc="http://www.wps.cn/officeDocument/2017/drawingmlCustomData" val="200" checksum="2787091126"/>
                </a:ext>
              </a:extLst>
            </a:pPr>
            <a:r>
              <a:rPr lang="zh-CN" altLang="en-US" sz="2400"/>
              <a:t>党的十九大报告把国运与文化联系起来，进一步从国运的高度强调了文化建设的重要性。新时代，我们一定要全面认识国运与文化的关系，兴文化，强国运。为此，必须坚持中国特色社会主义文化发展道路，激发全民族文化创新创造活力，努力建设社会主义文化强国。</a:t>
            </a:r>
            <a:endParaRPr lang="zh-CN" altLang="en-US" sz="2400"/>
          </a:p>
          <a:p>
            <a:pPr indent="647700">
              <a:extLst>
                <a:ext uri="{35155182-B16C-46BC-9424-99874614C6A1}">
                  <wpsdc:indentchars xmlns:wpsdc="http://www.wps.cn/officeDocument/2017/drawingmlCustomData" val="200" checksum="2787091126"/>
                </a:ext>
              </a:extLst>
            </a:pPr>
            <a:r>
              <a:rPr lang="zh-CN" altLang="en-US" sz="2400"/>
              <a:t>新时代，我国为什么必须坚持走中国特色社会主义文化发展道路？</a:t>
            </a:r>
            <a:endParaRPr lang="zh-CN" altLang="en-US" sz="2400"/>
          </a:p>
        </p:txBody>
      </p:sp>
      <p:sp>
        <p:nvSpPr>
          <p:cNvPr id="7" name="文本框 6"/>
          <p:cNvSpPr txBox="1"/>
          <p:nvPr/>
        </p:nvSpPr>
        <p:spPr>
          <a:xfrm>
            <a:off x="6440170" y="6222365"/>
            <a:ext cx="3418205" cy="460375"/>
          </a:xfrm>
          <a:prstGeom prst="rect">
            <a:avLst/>
          </a:prstGeom>
          <a:noFill/>
        </p:spPr>
        <p:txBody>
          <a:bodyPr wrap="square" rtlCol="0">
            <a:spAutoFit/>
          </a:bodyPr>
          <a:p>
            <a:r>
              <a:rPr lang="zh-CN" altLang="en-US" sz="2400" b="1">
                <a:solidFill>
                  <a:srgbClr val="C00000"/>
                </a:solidFill>
                <a:highlight>
                  <a:srgbClr val="FFFF00"/>
                </a:highlight>
              </a:rPr>
              <a:t>必要性</a:t>
            </a:r>
            <a:r>
              <a:rPr lang="en-US" altLang="zh-CN" sz="2400" b="1">
                <a:solidFill>
                  <a:srgbClr val="C00000"/>
                </a:solidFill>
                <a:highlight>
                  <a:srgbClr val="FFFF00"/>
                </a:highlight>
              </a:rPr>
              <a:t>+</a:t>
            </a:r>
            <a:r>
              <a:rPr lang="zh-CN" altLang="en-US" sz="2400" b="1">
                <a:solidFill>
                  <a:srgbClr val="C00000"/>
                </a:solidFill>
                <a:highlight>
                  <a:srgbClr val="FFFF00"/>
                </a:highlight>
              </a:rPr>
              <a:t>重要性</a:t>
            </a:r>
            <a:endParaRPr lang="zh-CN" altLang="en-US" sz="2400" b="1">
              <a:solidFill>
                <a:srgbClr val="C00000"/>
              </a:solidFill>
              <a:highlight>
                <a:srgbClr val="FFFF00"/>
              </a:highlight>
            </a:endParaRPr>
          </a:p>
        </p:txBody>
      </p:sp>
    </p:spTree>
    <p:custDataLst>
      <p:tags r:id="rId1"/>
    </p:custData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zh-CN" altLang="en-US"/>
              <a:t>二、命题范围宽泛</a:t>
            </a:r>
            <a:endParaRPr lang="zh-CN" altLang="en-US"/>
          </a:p>
        </p:txBody>
      </p:sp>
      <p:sp>
        <p:nvSpPr>
          <p:cNvPr id="3" name="内容占位符 2"/>
          <p:cNvSpPr>
            <a:spLocks noGrp="1"/>
          </p:cNvSpPr>
          <p:nvPr>
            <p:ph idx="1"/>
          </p:nvPr>
        </p:nvSpPr>
        <p:spPr/>
        <p:txBody>
          <a:bodyPr/>
          <a:p>
            <a:r>
              <a:rPr lang="en-US" altLang="zh-CN" sz="2400"/>
              <a:t>1.</a:t>
            </a:r>
            <a:r>
              <a:rPr lang="zh-CN" altLang="en-US" sz="2400"/>
              <a:t>明确设问</a:t>
            </a:r>
            <a:endParaRPr lang="zh-CN" altLang="en-US" sz="2400"/>
          </a:p>
          <a:p>
            <a:r>
              <a:rPr lang="en-US" altLang="zh-CN" sz="2400"/>
              <a:t>2.</a:t>
            </a:r>
            <a:r>
              <a:rPr lang="zh-CN" altLang="en-US" sz="2400"/>
              <a:t>重点抓材料</a:t>
            </a:r>
            <a:r>
              <a:rPr lang="en-US" altLang="zh-CN" sz="2400"/>
              <a:t> </a:t>
            </a:r>
            <a:r>
              <a:rPr lang="zh-CN" altLang="en-US" sz="2400"/>
              <a:t>，要对材料的关键词保持高度敏感</a:t>
            </a:r>
            <a:r>
              <a:rPr lang="en-US" altLang="zh-CN" sz="2400"/>
              <a:t> </a:t>
            </a:r>
            <a:r>
              <a:rPr lang="zh-CN" altLang="en-US" sz="2400"/>
              <a:t>。段落首尾句非常重要。</a:t>
            </a:r>
            <a:r>
              <a:rPr lang="en-US" altLang="zh-CN" sz="2400"/>
              <a:t>  </a:t>
            </a:r>
            <a:r>
              <a:rPr lang="zh-CN" altLang="en-US" sz="2400"/>
              <a:t>（极少数出现材料没有提供什么信息的情况，如果材料没有提供什么信息，重点是梳理整个单元的逻辑）</a:t>
            </a:r>
            <a:endParaRPr lang="zh-CN" altLang="en-US" sz="2400"/>
          </a:p>
        </p:txBody>
      </p:sp>
    </p:spTree>
    <p:custDataLst>
      <p:tags r:id="rId1"/>
    </p:custData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1683455" y="3076010"/>
            <a:ext cx="10969200" cy="705600"/>
          </a:xfrm>
        </p:spPr>
        <p:txBody>
          <a:bodyPr/>
          <a:p>
            <a:r>
              <a:rPr lang="zh-CN" altLang="en-US"/>
              <a:t>保护和弘扬中华某一优秀传统文化的意义</a:t>
            </a:r>
            <a:endParaRPr lang="zh-CN" altLang="en-US"/>
          </a:p>
        </p:txBody>
      </p:sp>
      <p:sp>
        <p:nvSpPr>
          <p:cNvPr id="3" name="内容占位符 2"/>
          <p:cNvSpPr>
            <a:spLocks noGrp="1"/>
          </p:cNvSpPr>
          <p:nvPr>
            <p:ph idx="1"/>
          </p:nvPr>
        </p:nvSpPr>
        <p:spPr/>
        <p:txBody>
          <a:bodyPr/>
          <a:p>
            <a:endParaRPr lang="zh-CN" altLang="en-US"/>
          </a:p>
        </p:txBody>
      </p:sp>
    </p:spTree>
    <p:custDataLst>
      <p:tags r:id="rId1"/>
    </p:custData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611575" y="55"/>
            <a:ext cx="10969200" cy="4759200"/>
          </a:xfrm>
        </p:spPr>
        <p:txBody>
          <a:bodyPr>
            <a:noAutofit/>
          </a:bodyPr>
          <a:p>
            <a:r>
              <a:rPr lang="en-US" altLang="zh-CN" sz="2400" b="1"/>
              <a:t>P133</a:t>
            </a:r>
            <a:r>
              <a:rPr lang="zh-CN" altLang="en-US" sz="2400" b="1"/>
              <a:t>第</a:t>
            </a:r>
            <a:r>
              <a:rPr lang="en-US" altLang="zh-CN" sz="2400" b="1"/>
              <a:t>7</a:t>
            </a:r>
            <a:r>
              <a:rPr lang="zh-CN" altLang="en-US" sz="2400" b="1"/>
              <a:t>题</a:t>
            </a:r>
            <a:r>
              <a:rPr lang="zh-CN" altLang="en-US" sz="2400"/>
              <a:t>。</a:t>
            </a:r>
            <a:r>
              <a:rPr lang="zh-CN" altLang="en-US" sz="2400" b="1"/>
              <a:t>考古工作是展示和构建中华民族历史、中华文明瑰宝的重要工作。认识历史离不开考古学</a:t>
            </a:r>
            <a:r>
              <a:rPr lang="zh-CN" altLang="en-US" sz="2400"/>
              <a:t>。2020年9月28日，习近平总书记在主持中央政治局第二十三次集体学习时指出，考古工作是一项重要文化事业，也是一项具有重大社会政治意义的工作。经过几代考古人接续奋斗，我国考古工作取得了重大成就，延伸了历史轴线，增强了历史信度，丰富了历史内涵，活化了历史场景。</a:t>
            </a:r>
            <a:r>
              <a:rPr lang="zh-CN" altLang="en-US" sz="2400" b="1"/>
              <a:t>考古发现展示了中华文明起源和发展的历史脉络，展示了</a:t>
            </a:r>
            <a:r>
              <a:rPr lang="zh-CN" altLang="en-US" sz="2400" b="1">
                <a:highlight>
                  <a:srgbClr val="FFFF00"/>
                </a:highlight>
              </a:rPr>
              <a:t>中华文明的灿烂成就</a:t>
            </a:r>
            <a:r>
              <a:rPr lang="zh-CN" altLang="en-US" sz="2400" b="1"/>
              <a:t>，展示了</a:t>
            </a:r>
            <a:r>
              <a:rPr lang="zh-CN" altLang="en-US" sz="2400" b="1">
                <a:highlight>
                  <a:srgbClr val="FFFF00"/>
                </a:highlight>
              </a:rPr>
              <a:t>中华文明对世界文明的重大贡献</a:t>
            </a:r>
            <a:r>
              <a:rPr lang="zh-CN" altLang="en-US" sz="2400" b="1"/>
              <a:t>。</a:t>
            </a:r>
            <a:r>
              <a:rPr lang="zh-CN" altLang="en-US" sz="2400"/>
              <a:t>我们要加强考古工作和历史研究，让收藏在博物馆里的文物、陈列在广阔大地上的遗产、书写在古籍里的文字都活起来，丰富全社会历史文化滋养，努力建设中国特色、中国风格、中国气派的考古学，</a:t>
            </a:r>
            <a:r>
              <a:rPr lang="zh-CN" altLang="en-US" sz="2400" b="1"/>
              <a:t>更好认识</a:t>
            </a:r>
            <a:r>
              <a:rPr lang="zh-CN" altLang="en-US" sz="2400" b="1">
                <a:highlight>
                  <a:srgbClr val="FFFF00"/>
                </a:highlight>
              </a:rPr>
              <a:t>源远流长、博大精深的中华文明</a:t>
            </a:r>
            <a:r>
              <a:rPr lang="zh-CN" altLang="en-US" sz="2400" b="1"/>
              <a:t>，为</a:t>
            </a:r>
            <a:r>
              <a:rPr lang="zh-CN" altLang="en-US" sz="2400" b="1">
                <a:highlight>
                  <a:srgbClr val="FFFF00"/>
                </a:highlight>
              </a:rPr>
              <a:t>弘扬中华优秀传统文化</a:t>
            </a:r>
            <a:r>
              <a:rPr lang="zh-CN" altLang="en-US" sz="2400" b="1"/>
              <a:t>、</a:t>
            </a:r>
            <a:r>
              <a:rPr lang="zh-CN" altLang="en-US" sz="2400" b="1">
                <a:highlight>
                  <a:srgbClr val="FFFF00"/>
                </a:highlight>
              </a:rPr>
              <a:t>增强文化自信</a:t>
            </a:r>
            <a:r>
              <a:rPr lang="zh-CN" altLang="en-US" sz="2400" b="1"/>
              <a:t>提供坚强支撑。</a:t>
            </a:r>
            <a:endParaRPr lang="zh-CN" altLang="en-US" sz="2400" b="1"/>
          </a:p>
          <a:p>
            <a:r>
              <a:rPr lang="zh-CN" altLang="en-US" sz="2400"/>
              <a:t>结合材料，运用《哲学与文化》的知识，说明</a:t>
            </a:r>
            <a:r>
              <a:rPr lang="zh-CN" altLang="en-US" sz="2400" b="1"/>
              <a:t>高度重视考古和文化遗产保护利用的原因</a:t>
            </a:r>
            <a:r>
              <a:rPr lang="zh-CN" altLang="en-US" sz="2400"/>
              <a:t>。</a:t>
            </a:r>
            <a:endParaRPr lang="zh-CN" altLang="en-US" sz="2400"/>
          </a:p>
        </p:txBody>
      </p:sp>
      <p:sp>
        <p:nvSpPr>
          <p:cNvPr id="4" name="文本框 3"/>
          <p:cNvSpPr txBox="1"/>
          <p:nvPr/>
        </p:nvSpPr>
        <p:spPr>
          <a:xfrm>
            <a:off x="151130" y="542290"/>
            <a:ext cx="548005" cy="1383665"/>
          </a:xfrm>
          <a:prstGeom prst="rect">
            <a:avLst/>
          </a:prstGeom>
          <a:noFill/>
        </p:spPr>
        <p:txBody>
          <a:bodyPr wrap="square" rtlCol="0">
            <a:spAutoFit/>
          </a:bodyPr>
          <a:p>
            <a:r>
              <a:rPr lang="zh-CN" altLang="en-US" sz="2800" b="1">
                <a:solidFill>
                  <a:srgbClr val="C00000"/>
                </a:solidFill>
                <a:highlight>
                  <a:srgbClr val="FFFF00"/>
                </a:highlight>
              </a:rPr>
              <a:t>必要性</a:t>
            </a:r>
            <a:endParaRPr lang="zh-CN" altLang="en-US" sz="2800" b="1">
              <a:solidFill>
                <a:srgbClr val="C00000"/>
              </a:solidFill>
              <a:highlight>
                <a:srgbClr val="FFFF00"/>
              </a:highlight>
            </a:endParaRPr>
          </a:p>
        </p:txBody>
      </p:sp>
      <p:sp>
        <p:nvSpPr>
          <p:cNvPr id="5" name="文本框 4"/>
          <p:cNvSpPr txBox="1"/>
          <p:nvPr/>
        </p:nvSpPr>
        <p:spPr>
          <a:xfrm>
            <a:off x="283210" y="2794000"/>
            <a:ext cx="426085" cy="1383665"/>
          </a:xfrm>
          <a:prstGeom prst="rect">
            <a:avLst/>
          </a:prstGeom>
          <a:noFill/>
        </p:spPr>
        <p:txBody>
          <a:bodyPr wrap="square" rtlCol="0">
            <a:spAutoFit/>
          </a:bodyPr>
          <a:p>
            <a:r>
              <a:rPr lang="zh-CN" altLang="en-US" sz="2800" b="1">
                <a:solidFill>
                  <a:srgbClr val="C00000"/>
                </a:solidFill>
                <a:highlight>
                  <a:srgbClr val="FFFF00"/>
                </a:highlight>
              </a:rPr>
              <a:t>重要性</a:t>
            </a:r>
            <a:endParaRPr lang="zh-CN" altLang="en-US" sz="2800" b="1">
              <a:solidFill>
                <a:srgbClr val="C00000"/>
              </a:solidFill>
              <a:highlight>
                <a:srgbClr val="FFFF00"/>
              </a:highlight>
            </a:endParaRPr>
          </a:p>
        </p:txBody>
      </p:sp>
    </p:spTree>
    <p:custDataLst>
      <p:tags r:id="rId1"/>
    </p:custData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cxnSp>
        <p:nvCxnSpPr>
          <p:cNvPr id="11" name="直接箭头连接符 10"/>
          <p:cNvCxnSpPr/>
          <p:nvPr/>
        </p:nvCxnSpPr>
        <p:spPr>
          <a:xfrm>
            <a:off x="1845945" y="2952115"/>
            <a:ext cx="8500110" cy="0"/>
          </a:xfrm>
          <a:prstGeom prst="straightConnector1">
            <a:avLst/>
          </a:prstGeom>
          <a:ln>
            <a:tailEnd type="arrow" w="med" len="med"/>
          </a:ln>
        </p:spPr>
        <p:style>
          <a:lnRef idx="3">
            <a:schemeClr val="accent1"/>
          </a:lnRef>
          <a:fillRef idx="0">
            <a:schemeClr val="accent1"/>
          </a:fillRef>
          <a:effectRef idx="2">
            <a:schemeClr val="accent1"/>
          </a:effectRef>
          <a:fontRef idx="minor">
            <a:schemeClr val="tx1"/>
          </a:fontRef>
        </p:style>
      </p:cxnSp>
      <p:cxnSp>
        <p:nvCxnSpPr>
          <p:cNvPr id="13" name="直接箭头连接符 12"/>
          <p:cNvCxnSpPr/>
          <p:nvPr/>
        </p:nvCxnSpPr>
        <p:spPr>
          <a:xfrm flipH="1" flipV="1">
            <a:off x="5446395" y="284480"/>
            <a:ext cx="30480" cy="5933440"/>
          </a:xfrm>
          <a:prstGeom prst="straightConnector1">
            <a:avLst/>
          </a:prstGeom>
          <a:ln>
            <a:tailEnd type="arrow" w="med" len="med"/>
          </a:ln>
        </p:spPr>
        <p:style>
          <a:lnRef idx="3">
            <a:schemeClr val="accent1"/>
          </a:lnRef>
          <a:fillRef idx="0">
            <a:schemeClr val="accent1"/>
          </a:fillRef>
          <a:effectRef idx="2">
            <a:schemeClr val="accent1"/>
          </a:effectRef>
          <a:fontRef idx="minor">
            <a:schemeClr val="tx1"/>
          </a:fontRef>
        </p:style>
      </p:cxnSp>
      <p:sp>
        <p:nvSpPr>
          <p:cNvPr id="14" name="文本框 13"/>
          <p:cNvSpPr txBox="1"/>
          <p:nvPr/>
        </p:nvSpPr>
        <p:spPr>
          <a:xfrm>
            <a:off x="6131560" y="4949825"/>
            <a:ext cx="3002280" cy="460375"/>
          </a:xfrm>
          <a:prstGeom prst="rect">
            <a:avLst/>
          </a:prstGeom>
          <a:noFill/>
        </p:spPr>
        <p:txBody>
          <a:bodyPr wrap="square" rtlCol="0">
            <a:spAutoFit/>
          </a:bodyPr>
          <a:p>
            <a:r>
              <a:rPr lang="zh-CN" altLang="en-US" sz="2400"/>
              <a:t>中华优秀传统文化</a:t>
            </a:r>
            <a:endParaRPr lang="zh-CN" altLang="en-US" sz="2400"/>
          </a:p>
        </p:txBody>
      </p:sp>
      <p:sp>
        <p:nvSpPr>
          <p:cNvPr id="15" name="文本框 14"/>
          <p:cNvSpPr txBox="1"/>
          <p:nvPr/>
        </p:nvSpPr>
        <p:spPr>
          <a:xfrm>
            <a:off x="6125845" y="5822315"/>
            <a:ext cx="5091430" cy="460375"/>
          </a:xfrm>
          <a:prstGeom prst="rect">
            <a:avLst/>
          </a:prstGeom>
          <a:noFill/>
        </p:spPr>
        <p:txBody>
          <a:bodyPr wrap="square" rtlCol="0">
            <a:spAutoFit/>
          </a:bodyPr>
          <a:p>
            <a:r>
              <a:rPr lang="zh-CN" altLang="en-US" sz="2400"/>
              <a:t>特点、当代价值、态度、继承发展</a:t>
            </a:r>
            <a:endParaRPr lang="zh-CN" altLang="en-US" sz="2400"/>
          </a:p>
        </p:txBody>
      </p:sp>
      <p:sp>
        <p:nvSpPr>
          <p:cNvPr id="16" name="文本框 15"/>
          <p:cNvSpPr txBox="1"/>
          <p:nvPr/>
        </p:nvSpPr>
        <p:spPr>
          <a:xfrm>
            <a:off x="1226185" y="2232025"/>
            <a:ext cx="2312670" cy="460375"/>
          </a:xfrm>
          <a:prstGeom prst="rect">
            <a:avLst/>
          </a:prstGeom>
          <a:noFill/>
        </p:spPr>
        <p:txBody>
          <a:bodyPr wrap="square" rtlCol="0">
            <a:spAutoFit/>
          </a:bodyPr>
          <a:p>
            <a:r>
              <a:rPr lang="zh-CN" altLang="en-US" sz="2400"/>
              <a:t>外来文化</a:t>
            </a:r>
            <a:endParaRPr lang="zh-CN" altLang="en-US" sz="2400"/>
          </a:p>
        </p:txBody>
      </p:sp>
      <p:sp>
        <p:nvSpPr>
          <p:cNvPr id="17" name="文本框 16"/>
          <p:cNvSpPr txBox="1"/>
          <p:nvPr/>
        </p:nvSpPr>
        <p:spPr>
          <a:xfrm>
            <a:off x="69850" y="3327400"/>
            <a:ext cx="4837430" cy="460375"/>
          </a:xfrm>
          <a:prstGeom prst="rect">
            <a:avLst/>
          </a:prstGeom>
          <a:noFill/>
        </p:spPr>
        <p:txBody>
          <a:bodyPr wrap="square" rtlCol="0">
            <a:spAutoFit/>
          </a:bodyPr>
          <a:p>
            <a:r>
              <a:rPr lang="zh-CN" altLang="en-US" sz="2400"/>
              <a:t>民族性、多样性、交流交融、态度</a:t>
            </a:r>
            <a:endParaRPr lang="zh-CN" altLang="en-US" sz="2400"/>
          </a:p>
        </p:txBody>
      </p:sp>
      <p:sp>
        <p:nvSpPr>
          <p:cNvPr id="18" name="文本框 17"/>
          <p:cNvSpPr txBox="1"/>
          <p:nvPr/>
        </p:nvSpPr>
        <p:spPr>
          <a:xfrm>
            <a:off x="6136005" y="243840"/>
            <a:ext cx="3722370" cy="460375"/>
          </a:xfrm>
          <a:prstGeom prst="rect">
            <a:avLst/>
          </a:prstGeom>
          <a:noFill/>
        </p:spPr>
        <p:txBody>
          <a:bodyPr wrap="square" rtlCol="0">
            <a:spAutoFit/>
          </a:bodyPr>
          <a:p>
            <a:r>
              <a:rPr lang="zh-CN" altLang="en-US" sz="2400"/>
              <a:t>中国特色社会主义文化</a:t>
            </a:r>
            <a:endParaRPr lang="zh-CN" altLang="en-US" sz="2400"/>
          </a:p>
        </p:txBody>
      </p:sp>
      <p:sp>
        <p:nvSpPr>
          <p:cNvPr id="19" name="文本框 18"/>
          <p:cNvSpPr txBox="1"/>
          <p:nvPr/>
        </p:nvSpPr>
        <p:spPr>
          <a:xfrm>
            <a:off x="5476875" y="2458720"/>
            <a:ext cx="3388360" cy="1198880"/>
          </a:xfrm>
          <a:prstGeom prst="rect">
            <a:avLst/>
          </a:prstGeom>
          <a:noFill/>
        </p:spPr>
        <p:txBody>
          <a:bodyPr wrap="square" rtlCol="0">
            <a:spAutoFit/>
          </a:bodyPr>
          <a:p>
            <a:r>
              <a:rPr lang="zh-CN" altLang="en-US" sz="2400"/>
              <a:t>文化的内涵与功能</a:t>
            </a:r>
            <a:endParaRPr lang="zh-CN" altLang="en-US" sz="2400"/>
          </a:p>
          <a:p>
            <a:endParaRPr lang="zh-CN" altLang="en-US" sz="2400"/>
          </a:p>
          <a:p>
            <a:r>
              <a:rPr lang="zh-CN" altLang="en-US" sz="2400"/>
              <a:t>民族精神</a:t>
            </a:r>
            <a:endParaRPr lang="zh-CN" altLang="en-US" sz="2400"/>
          </a:p>
        </p:txBody>
      </p:sp>
      <p:sp>
        <p:nvSpPr>
          <p:cNvPr id="20" name="文本框 19"/>
          <p:cNvSpPr txBox="1"/>
          <p:nvPr/>
        </p:nvSpPr>
        <p:spPr>
          <a:xfrm>
            <a:off x="283845" y="3811905"/>
            <a:ext cx="5193030" cy="2676525"/>
          </a:xfrm>
          <a:prstGeom prst="rect">
            <a:avLst/>
          </a:prstGeom>
          <a:noFill/>
        </p:spPr>
        <p:txBody>
          <a:bodyPr wrap="square" rtlCol="0">
            <a:spAutoFit/>
          </a:bodyPr>
          <a:p>
            <a:r>
              <a:rPr lang="zh-CN" altLang="en-US" sz="2400">
                <a:highlight>
                  <a:srgbClr val="FFFF00"/>
                </a:highlight>
              </a:rPr>
              <a:t>展现文化多样性</a:t>
            </a:r>
            <a:endParaRPr lang="zh-CN" altLang="en-US" sz="2400">
              <a:highlight>
                <a:srgbClr val="FFFF00"/>
              </a:highlight>
            </a:endParaRPr>
          </a:p>
          <a:p>
            <a:r>
              <a:rPr lang="zh-CN" altLang="en-US" sz="2400">
                <a:highlight>
                  <a:srgbClr val="FFFF00"/>
                </a:highlight>
              </a:rPr>
              <a:t>认识博大精深、源远流长的中华文化</a:t>
            </a:r>
            <a:endParaRPr lang="zh-CN" altLang="en-US" sz="2400">
              <a:highlight>
                <a:srgbClr val="FFFF00"/>
              </a:highlight>
            </a:endParaRPr>
          </a:p>
          <a:p>
            <a:r>
              <a:rPr lang="zh-CN" altLang="en-US" sz="2400">
                <a:highlight>
                  <a:srgbClr val="FFFF00"/>
                </a:highlight>
              </a:rPr>
              <a:t>弘扬中华优秀传统文化</a:t>
            </a:r>
            <a:endParaRPr lang="zh-CN" altLang="en-US" sz="2400">
              <a:highlight>
                <a:srgbClr val="FFFF00"/>
              </a:highlight>
            </a:endParaRPr>
          </a:p>
          <a:p>
            <a:r>
              <a:rPr lang="zh-CN" altLang="en-US" sz="2400">
                <a:highlight>
                  <a:srgbClr val="FFFF00"/>
                </a:highlight>
              </a:rPr>
              <a:t>弘扬中华民族精神</a:t>
            </a:r>
            <a:endParaRPr lang="zh-CN" altLang="en-US" sz="2400">
              <a:highlight>
                <a:srgbClr val="FFFF00"/>
              </a:highlight>
            </a:endParaRPr>
          </a:p>
          <a:p>
            <a:r>
              <a:rPr lang="zh-CN" altLang="en-US" sz="2400">
                <a:highlight>
                  <a:srgbClr val="FFFF00"/>
                </a:highlight>
              </a:rPr>
              <a:t>民族凝聚力、民族自豪感</a:t>
            </a:r>
            <a:endParaRPr lang="zh-CN" altLang="en-US" sz="2400">
              <a:highlight>
                <a:srgbClr val="FFFF00"/>
              </a:highlight>
            </a:endParaRPr>
          </a:p>
          <a:p>
            <a:r>
              <a:rPr lang="zh-CN" altLang="en-US" sz="2400">
                <a:highlight>
                  <a:srgbClr val="FFFF00"/>
                </a:highlight>
              </a:rPr>
              <a:t>文化自信</a:t>
            </a:r>
            <a:endParaRPr lang="zh-CN" altLang="en-US" sz="2400">
              <a:highlight>
                <a:srgbClr val="FFFF00"/>
              </a:highlight>
            </a:endParaRPr>
          </a:p>
          <a:p>
            <a:r>
              <a:rPr lang="zh-CN" altLang="en-US" sz="2400">
                <a:highlight>
                  <a:srgbClr val="FFFF00"/>
                </a:highlight>
              </a:rPr>
              <a:t>文化交流、国际影响力</a:t>
            </a:r>
            <a:endParaRPr lang="zh-CN" altLang="en-US" sz="2400">
              <a:highlight>
                <a:srgbClr val="FFFF00"/>
              </a:highlight>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0" grpId="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en-US" altLang="zh-CN"/>
              <a:t>P148</a:t>
            </a:r>
            <a:r>
              <a:rPr lang="zh-CN" altLang="en-US"/>
              <a:t>第</a:t>
            </a:r>
            <a:r>
              <a:rPr lang="en-US" altLang="zh-CN"/>
              <a:t>7</a:t>
            </a:r>
            <a:r>
              <a:rPr lang="zh-CN" altLang="en-US"/>
              <a:t>题</a:t>
            </a:r>
            <a:endParaRPr lang="zh-CN" altLang="en-US"/>
          </a:p>
        </p:txBody>
      </p:sp>
      <p:sp>
        <p:nvSpPr>
          <p:cNvPr id="3" name="内容占位符 2"/>
          <p:cNvSpPr>
            <a:spLocks noGrp="1"/>
          </p:cNvSpPr>
          <p:nvPr>
            <p:ph idx="1"/>
          </p:nvPr>
        </p:nvSpPr>
        <p:spPr>
          <a:xfrm>
            <a:off x="608400" y="1145595"/>
            <a:ext cx="10969200" cy="4759200"/>
          </a:xfrm>
        </p:spPr>
        <p:txBody>
          <a:bodyPr>
            <a:noAutofit/>
          </a:bodyPr>
          <a:p>
            <a:r>
              <a:rPr lang="zh-CN" altLang="en-US" sz="2400"/>
              <a:t>7.（2021山东章丘四中月考</a:t>
            </a:r>
            <a:r>
              <a:rPr lang="en-US" altLang="zh-CN" sz="2400"/>
              <a:t>.2020</a:t>
            </a:r>
            <a:r>
              <a:rPr lang="zh-CN" altLang="en-US" sz="2400"/>
              <a:t>新课标高考真题）</a:t>
            </a:r>
            <a:r>
              <a:rPr lang="zh-CN" altLang="en-US" sz="2400" b="1"/>
              <a:t>中医药是中国人民在几千年生产生活实践中创造的，是中华文化的瑰宝，在抗击新冠肺炎疫情中彰显了独特的价值和魅力。</a:t>
            </a:r>
            <a:r>
              <a:rPr lang="zh-CN" altLang="en-US" sz="2400"/>
              <a:t>坚持中西医结合、中西药并用，发挥中医药治未病、辨证施治、多靶点干预的</a:t>
            </a:r>
            <a:r>
              <a:rPr lang="zh-CN" altLang="en-US" sz="2400" b="1">
                <a:solidFill>
                  <a:srgbClr val="C00000"/>
                </a:solidFill>
              </a:rPr>
              <a:t>独特优势</a:t>
            </a:r>
            <a:r>
              <a:rPr lang="zh-CN" altLang="en-US" sz="2400"/>
              <a:t>，全程参与深度介入疫情防控，形成了覆盖诊疗过程的中医诊疗规范和技术方案，在全国推广使用，有效降低了发病率、转重率、病亡率，提高了治愈率，加快了恢复期康复。</a:t>
            </a:r>
            <a:r>
              <a:rPr lang="zh-CN" altLang="en-US" sz="2400" b="1">
                <a:solidFill>
                  <a:srgbClr val="C00000"/>
                </a:solidFill>
              </a:rPr>
              <a:t>中医药还走出国门助力全球抗疫</a:t>
            </a:r>
            <a:r>
              <a:rPr lang="zh-CN" altLang="en-US" sz="2400"/>
              <a:t>，中方专家线上线下与日本、韩国、意大利、柬埔寨等国专家分享救治经验，将新冠肺炎中医药诊疗方案译成英文并发布在国家卫生健康委网站与世界各国共享。</a:t>
            </a:r>
            <a:endParaRPr lang="zh-CN" altLang="en-US" sz="2400"/>
          </a:p>
          <a:p>
            <a:r>
              <a:rPr lang="zh-CN" altLang="en-US" sz="2400"/>
              <a:t>结合材料并运用《哲学与文化》的知识，说明</a:t>
            </a:r>
            <a:r>
              <a:rPr lang="zh-CN" altLang="en-US" sz="2400" b="1"/>
              <a:t>弘扬中医药文化对于坚定文化自信的作用。</a:t>
            </a:r>
            <a:endParaRPr lang="zh-CN" altLang="en-US" sz="2400" b="1"/>
          </a:p>
        </p:txBody>
      </p:sp>
    </p:spTree>
    <p:custDataLst>
      <p:tags r:id="rId1"/>
    </p:custData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endParaRPr lang="zh-CN" altLang="en-US"/>
          </a:p>
        </p:txBody>
      </p:sp>
      <p:sp>
        <p:nvSpPr>
          <p:cNvPr id="3" name="内容占位符 2"/>
          <p:cNvSpPr>
            <a:spLocks noGrp="1"/>
          </p:cNvSpPr>
          <p:nvPr>
            <p:ph idx="1"/>
          </p:nvPr>
        </p:nvSpPr>
        <p:spPr/>
        <p:txBody>
          <a:bodyPr/>
          <a:p>
            <a:r>
              <a:rPr lang="zh-CN" altLang="en-US" sz="2400"/>
              <a:t> 中医药文化是中华文化的重要组成部分，是中华民族生命力、创造力的生动体现，是中国人民在长期医疗实践中创造的宝贵精神财富。</a:t>
            </a:r>
            <a:endParaRPr lang="zh-CN" altLang="en-US" sz="2400"/>
          </a:p>
          <a:p>
            <a:r>
              <a:rPr lang="zh-CN" altLang="en-US" sz="2400"/>
              <a:t>总结中医药在抗击疫情中的成功运用经验，弘扬中医药文化，</a:t>
            </a:r>
            <a:r>
              <a:rPr lang="zh-CN" altLang="en-US" sz="2400" b="1">
                <a:solidFill>
                  <a:srgbClr val="C00000"/>
                </a:solidFill>
              </a:rPr>
              <a:t>能够繁荣发展中华文化</a:t>
            </a:r>
            <a:r>
              <a:rPr lang="zh-CN" altLang="en-US" sz="2400"/>
              <a:t>，</a:t>
            </a:r>
            <a:r>
              <a:rPr lang="zh-CN" altLang="en-US" sz="2400" b="1">
                <a:solidFill>
                  <a:srgbClr val="C00000"/>
                </a:solidFill>
              </a:rPr>
              <a:t>满足群众健康需求</a:t>
            </a:r>
            <a:r>
              <a:rPr lang="zh-CN" altLang="en-US" sz="2400"/>
              <a:t>、</a:t>
            </a:r>
            <a:r>
              <a:rPr lang="zh-CN" altLang="en-US" sz="2400" b="1">
                <a:solidFill>
                  <a:srgbClr val="C00000"/>
                </a:solidFill>
              </a:rPr>
              <a:t>保卫人民生命安全</a:t>
            </a:r>
            <a:r>
              <a:rPr lang="zh-CN" altLang="en-US" sz="2400"/>
              <a:t>，</a:t>
            </a:r>
            <a:r>
              <a:rPr lang="zh-CN" altLang="en-US" sz="2400" b="1">
                <a:solidFill>
                  <a:srgbClr val="C00000"/>
                </a:solidFill>
              </a:rPr>
              <a:t>丰富人类医学文化多样性、促进世界文明发展进步</a:t>
            </a:r>
            <a:r>
              <a:rPr lang="zh-CN" altLang="en-US" sz="2400"/>
              <a:t>。</a:t>
            </a:r>
            <a:endParaRPr lang="zh-CN" altLang="en-US" sz="2400"/>
          </a:p>
        </p:txBody>
      </p:sp>
    </p:spTree>
    <p:custDataLst>
      <p:tags r:id="rId1"/>
    </p:custData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699840" y="314395"/>
            <a:ext cx="10969200" cy="705600"/>
          </a:xfrm>
        </p:spPr>
        <p:txBody>
          <a:bodyPr/>
          <a:p>
            <a:r>
              <a:rPr lang="en-US" altLang="zh-CN"/>
              <a:t>P142</a:t>
            </a:r>
            <a:r>
              <a:rPr lang="zh-CN" altLang="en-US"/>
              <a:t>第</a:t>
            </a:r>
            <a:r>
              <a:rPr lang="en-US" altLang="zh-CN"/>
              <a:t>7</a:t>
            </a:r>
            <a:r>
              <a:rPr lang="zh-CN" altLang="en-US"/>
              <a:t>题</a:t>
            </a:r>
            <a:endParaRPr lang="zh-CN" altLang="en-US"/>
          </a:p>
        </p:txBody>
      </p:sp>
      <p:sp>
        <p:nvSpPr>
          <p:cNvPr id="3" name="内容占位符 2"/>
          <p:cNvSpPr>
            <a:spLocks noGrp="1"/>
          </p:cNvSpPr>
          <p:nvPr>
            <p:ph idx="1"/>
          </p:nvPr>
        </p:nvSpPr>
        <p:spPr>
          <a:xfrm>
            <a:off x="699840" y="912550"/>
            <a:ext cx="10969200" cy="4759200"/>
          </a:xfrm>
        </p:spPr>
        <p:txBody>
          <a:bodyPr>
            <a:noAutofit/>
          </a:bodyPr>
          <a:p>
            <a:pPr indent="546100">
              <a:extLst>
                <a:ext uri="{35155182-B16C-46BC-9424-99874614C6A1}">
                  <wpsdc:indentchars xmlns:wpsdc="http://www.wps.cn/officeDocument/2017/drawingmlCustomData" val="200" checksum="1164949499"/>
                </a:ext>
              </a:extLst>
            </a:pPr>
            <a:r>
              <a:rPr lang="zh-CN" altLang="en-US" sz="2000" b="1">
                <a:solidFill>
                  <a:srgbClr val="C00000"/>
                </a:solidFill>
              </a:rPr>
              <a:t>在推进健康中国建设进程中，坚持中西医并重，有利于人民健康水平的提高和人民健康权益的维护</a:t>
            </a:r>
            <a:r>
              <a:rPr lang="zh-CN" altLang="en-US" sz="2000"/>
              <a:t>。中医药从古至今在人们生活中形成的顺应天时自然、讲究天人合一的理念和经验，与现代社会天人合一的生态文明理念高度契合。要</a:t>
            </a:r>
            <a:r>
              <a:rPr lang="zh-CN" altLang="en-US" sz="2000" b="1">
                <a:solidFill>
                  <a:srgbClr val="C00000"/>
                </a:solidFill>
              </a:rPr>
              <a:t>古为今用</a:t>
            </a:r>
            <a:r>
              <a:rPr lang="zh-CN" altLang="en-US" sz="2000"/>
              <a:t>，实现中医药健康养生文化的创造性转化、创新性发展，使之与现代健康理念相融相通，形成具有中国特色的健康文化，担起服务于提高人民群众健康素养的时代使命。</a:t>
            </a:r>
            <a:r>
              <a:rPr lang="en-US" altLang="zh-CN" sz="2000"/>
              <a:t> </a:t>
            </a:r>
            <a:endParaRPr lang="zh-CN" altLang="en-US" sz="2000"/>
          </a:p>
          <a:p>
            <a:pPr indent="647700">
              <a:extLst>
                <a:ext uri="{35155182-B16C-46BC-9424-99874614C6A1}">
                  <wpsdc:indentchars xmlns:wpsdc="http://www.wps.cn/officeDocument/2017/drawingmlCustomData" val="200" checksum="2787091126"/>
                </a:ext>
              </a:extLst>
            </a:pPr>
            <a:r>
              <a:rPr lang="zh-CN" altLang="en-US" sz="2400"/>
              <a:t>坚持</a:t>
            </a:r>
            <a:r>
              <a:rPr lang="zh-CN" altLang="en-US" sz="2400" b="1">
                <a:solidFill>
                  <a:srgbClr val="C00000"/>
                </a:solidFill>
              </a:rPr>
              <a:t>中西医并重</a:t>
            </a:r>
            <a:r>
              <a:rPr lang="zh-CN" altLang="en-US" sz="2400"/>
              <a:t>，必须推动中医与西医相互补充、协调发展。随着健康观念和医学模式的转变，分别来源于东西方文化的中医和西医，其</a:t>
            </a:r>
            <a:r>
              <a:rPr lang="zh-CN" altLang="en-US" sz="2400" b="1">
                <a:solidFill>
                  <a:srgbClr val="C00000"/>
                </a:solidFill>
              </a:rPr>
              <a:t>各自短长愈显互补</a:t>
            </a:r>
            <a:r>
              <a:rPr lang="zh-CN" altLang="en-US" sz="2400"/>
              <a:t>，而将中西医优势汇聚、提供最佳医疗养生保健方案，无疑是保护生命健康的最理想境界。</a:t>
            </a:r>
            <a:r>
              <a:rPr lang="zh-CN" altLang="en-US" sz="2400" b="1">
                <a:solidFill>
                  <a:srgbClr val="C00000"/>
                </a:solidFill>
              </a:rPr>
              <a:t>针对西医的短处，应当发挥中医在治未病中的主导作用，在重大疾病治疗中的协同作用和在疾病康复中的核心作用。</a:t>
            </a:r>
            <a:endParaRPr lang="zh-CN" altLang="en-US" sz="2400"/>
          </a:p>
          <a:p>
            <a:pPr indent="647700">
              <a:extLst>
                <a:ext uri="{35155182-B16C-46BC-9424-99874614C6A1}">
                  <wpsdc:indentchars xmlns:wpsdc="http://www.wps.cn/officeDocument/2017/drawingmlCustomData" val="200" checksum="2787091126"/>
                </a:ext>
              </a:extLst>
            </a:pPr>
            <a:r>
              <a:rPr lang="zh-CN" altLang="en-US" sz="2400"/>
              <a:t>结合材料，运用文化的知识说明</a:t>
            </a:r>
            <a:r>
              <a:rPr lang="zh-CN" altLang="en-US" sz="2400" b="1"/>
              <a:t>如何推进中医药健康养生文化的创新性发展。</a:t>
            </a:r>
            <a:endParaRPr lang="zh-CN" altLang="en-US" sz="2400" b="1"/>
          </a:p>
        </p:txBody>
      </p:sp>
      <p:sp>
        <p:nvSpPr>
          <p:cNvPr id="4" name="文本框 3"/>
          <p:cNvSpPr txBox="1"/>
          <p:nvPr/>
        </p:nvSpPr>
        <p:spPr>
          <a:xfrm>
            <a:off x="-61595" y="1901825"/>
            <a:ext cx="1136650" cy="1568450"/>
          </a:xfrm>
          <a:prstGeom prst="rect">
            <a:avLst/>
          </a:prstGeom>
          <a:noFill/>
        </p:spPr>
        <p:txBody>
          <a:bodyPr wrap="square" rtlCol="0">
            <a:spAutoFit/>
          </a:bodyPr>
          <a:p>
            <a:r>
              <a:rPr lang="zh-CN" altLang="en-US" sz="2400" b="1">
                <a:solidFill>
                  <a:srgbClr val="C00000"/>
                </a:solidFill>
                <a:highlight>
                  <a:srgbClr val="FFFF00"/>
                </a:highlight>
              </a:rPr>
              <a:t>对待中华传统文化的态度</a:t>
            </a:r>
            <a:endParaRPr lang="zh-CN" altLang="en-US" sz="2400" b="1">
              <a:solidFill>
                <a:srgbClr val="C00000"/>
              </a:solidFill>
              <a:highlight>
                <a:srgbClr val="FFFF00"/>
              </a:highlight>
            </a:endParaRPr>
          </a:p>
        </p:txBody>
      </p:sp>
      <p:sp>
        <p:nvSpPr>
          <p:cNvPr id="5" name="文本框 4"/>
          <p:cNvSpPr txBox="1"/>
          <p:nvPr/>
        </p:nvSpPr>
        <p:spPr>
          <a:xfrm>
            <a:off x="0" y="3793490"/>
            <a:ext cx="1147445" cy="1198880"/>
          </a:xfrm>
          <a:prstGeom prst="rect">
            <a:avLst/>
          </a:prstGeom>
          <a:noFill/>
        </p:spPr>
        <p:txBody>
          <a:bodyPr wrap="square" rtlCol="0">
            <a:spAutoFit/>
          </a:bodyPr>
          <a:p>
            <a:r>
              <a:rPr lang="zh-CN" altLang="en-US" sz="2400" b="1">
                <a:solidFill>
                  <a:srgbClr val="C00000"/>
                </a:solidFill>
                <a:highlight>
                  <a:srgbClr val="FFFF00"/>
                </a:highlight>
              </a:rPr>
              <a:t>对待外来文化的态度</a:t>
            </a:r>
            <a:endParaRPr lang="zh-CN" altLang="en-US" sz="2400" b="1">
              <a:solidFill>
                <a:srgbClr val="C00000"/>
              </a:solidFill>
              <a:highlight>
                <a:srgbClr val="FFFF00"/>
              </a:highlight>
            </a:endParaRPr>
          </a:p>
        </p:txBody>
      </p:sp>
      <p:sp>
        <p:nvSpPr>
          <p:cNvPr id="6" name="文本框 5"/>
          <p:cNvSpPr txBox="1"/>
          <p:nvPr/>
        </p:nvSpPr>
        <p:spPr>
          <a:xfrm>
            <a:off x="8093075" y="6252845"/>
            <a:ext cx="2251075" cy="460375"/>
          </a:xfrm>
          <a:prstGeom prst="rect">
            <a:avLst/>
          </a:prstGeom>
          <a:noFill/>
        </p:spPr>
        <p:txBody>
          <a:bodyPr wrap="square" rtlCol="0">
            <a:spAutoFit/>
          </a:bodyPr>
          <a:p>
            <a:r>
              <a:rPr lang="zh-CN" altLang="en-US" sz="2400" b="1">
                <a:solidFill>
                  <a:srgbClr val="C00000"/>
                </a:solidFill>
                <a:highlight>
                  <a:srgbClr val="FFFF00"/>
                </a:highlight>
              </a:rPr>
              <a:t>坚定文化自信</a:t>
            </a:r>
            <a:endParaRPr lang="zh-CN" altLang="en-US" sz="2400" b="1">
              <a:solidFill>
                <a:srgbClr val="C00000"/>
              </a:solidFill>
              <a:highlight>
                <a:srgbClr val="FFFF00"/>
              </a:highlight>
            </a:endParaRPr>
          </a:p>
        </p:txBody>
      </p:sp>
    </p:spTree>
    <p:custDataLst>
      <p:tags r:id="rId1"/>
    </p:custData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endParaRPr lang="zh-CN" altLang="en-US"/>
          </a:p>
        </p:txBody>
      </p:sp>
      <p:sp>
        <p:nvSpPr>
          <p:cNvPr id="3" name="内容占位符 2"/>
          <p:cNvSpPr>
            <a:spLocks noGrp="1"/>
          </p:cNvSpPr>
          <p:nvPr>
            <p:ph idx="1"/>
          </p:nvPr>
        </p:nvSpPr>
        <p:spPr/>
        <p:txBody>
          <a:bodyPr/>
          <a:p>
            <a:r>
              <a:rPr lang="zh-CN" altLang="en-US" sz="2400"/>
              <a:t>①立足于中国特色社会主义伟大实践、着眼于人民群众的需求，推进中医药健康养生文化的发展。</a:t>
            </a:r>
            <a:endParaRPr lang="zh-CN" altLang="en-US" sz="2400"/>
          </a:p>
          <a:p>
            <a:r>
              <a:rPr lang="zh-CN" altLang="en-US" sz="2400"/>
              <a:t>②继承传统，推陈出新，要在传承中创新发展中医药健康养生文化。</a:t>
            </a:r>
            <a:endParaRPr lang="zh-CN" altLang="en-US" sz="2400"/>
          </a:p>
          <a:p>
            <a:r>
              <a:rPr lang="zh-CN" altLang="en-US" sz="2400"/>
              <a:t>③面向世界，立足中国国情，实现不同文化的交流互鉴，坚持以我为主，为我所用，坚守中华文化立场，汲取西医文化中的优秀成果，推动中医药健康养生文化在与西医文化的融合中发展。</a:t>
            </a:r>
            <a:endParaRPr lang="zh-CN" altLang="en-US" sz="2400"/>
          </a:p>
          <a:p>
            <a:r>
              <a:rPr lang="zh-CN" altLang="en-US" sz="2400"/>
              <a:t>④坚定中华文化自信，自觉承担传承中医药健康养生文化的责任。</a:t>
            </a:r>
            <a:endParaRPr lang="zh-CN" altLang="en-US" sz="2400"/>
          </a:p>
        </p:txBody>
      </p:sp>
    </p:spTree>
    <p:custDataLst>
      <p:tags r:id="rId1"/>
    </p:custData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3002350" y="2647385"/>
            <a:ext cx="10969200" cy="705600"/>
          </a:xfrm>
        </p:spPr>
        <p:txBody>
          <a:bodyPr/>
          <a:p>
            <a:r>
              <a:rPr lang="zh-CN" altLang="en-US"/>
              <a:t>文化活动的意义</a:t>
            </a:r>
            <a:endParaRPr lang="zh-CN" altLang="en-US"/>
          </a:p>
        </p:txBody>
      </p:sp>
      <p:sp>
        <p:nvSpPr>
          <p:cNvPr id="3" name="内容占位符 2"/>
          <p:cNvSpPr>
            <a:spLocks noGrp="1"/>
          </p:cNvSpPr>
          <p:nvPr>
            <p:ph idx="1"/>
          </p:nvPr>
        </p:nvSpPr>
        <p:spPr/>
        <p:txBody>
          <a:bodyPr/>
          <a:p>
            <a:endParaRPr lang="zh-CN" altLang="en-US"/>
          </a:p>
        </p:txBody>
      </p:sp>
    </p:spTree>
    <p:custDataLst>
      <p:tags r:id="rId1"/>
    </p:custData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527120" y="395025"/>
            <a:ext cx="10969200" cy="4759200"/>
          </a:xfrm>
        </p:spPr>
        <p:txBody>
          <a:bodyPr>
            <a:noAutofit/>
          </a:bodyPr>
          <a:p>
            <a:r>
              <a:rPr lang="zh-CN" altLang="en-US" sz="2400"/>
              <a:t>2018年8月，京津冀等运河沿线八省市共同举办了“千年韵·万象河”大运河文化之旅主题活动。活动期间，人们通过活动官方账号了解大运河文化，看直播、刷视频，参与“我的运河故事”征集评选和大运河知识竞赛。主办方通过全媒体、多形式、多渠道深入挖掘作为世界文化遗产的大运河所蕴含的历文之化内涵，倾力打造大运河文化品牌，推动大运河文化带向纵深发展。</a:t>
            </a:r>
            <a:endParaRPr lang="zh-CN" altLang="en-US" sz="2400"/>
          </a:p>
          <a:p>
            <a:r>
              <a:rPr lang="zh-CN" altLang="en-US" sz="2400"/>
              <a:t>（2）简要回答“千年韵·万象河”主题活动的文化价值。</a:t>
            </a:r>
            <a:endParaRPr lang="zh-CN" altLang="en-US" sz="2400"/>
          </a:p>
          <a:p>
            <a:r>
              <a:rPr lang="zh-CN" altLang="en-US" sz="2400"/>
              <a:t>【答案】①</a:t>
            </a:r>
            <a:r>
              <a:rPr lang="zh-CN" altLang="en-US" sz="2400" b="1">
                <a:solidFill>
                  <a:srgbClr val="FF0000"/>
                </a:solidFill>
              </a:rPr>
              <a:t>有利于保护传承中华优秀传统文化，推动中华优秀传统文化创造性转化、创新性发展</a:t>
            </a:r>
            <a:r>
              <a:rPr lang="zh-CN" altLang="en-US" sz="2400"/>
              <a:t>。</a:t>
            </a:r>
            <a:endParaRPr lang="zh-CN" altLang="en-US" sz="2400"/>
          </a:p>
          <a:p>
            <a:r>
              <a:rPr lang="zh-CN" altLang="en-US" sz="2400"/>
              <a:t>②</a:t>
            </a:r>
            <a:r>
              <a:rPr lang="zh-CN" altLang="en-US" sz="2400" b="1">
                <a:solidFill>
                  <a:srgbClr val="FF0000"/>
                </a:solidFill>
              </a:rPr>
              <a:t>有利于用优秀文化丰富人的精神世界</a:t>
            </a:r>
            <a:r>
              <a:rPr lang="zh-CN" altLang="en-US" sz="2400"/>
              <a:t>。</a:t>
            </a:r>
            <a:endParaRPr lang="zh-CN" altLang="en-US" sz="2400"/>
          </a:p>
          <a:p>
            <a:r>
              <a:rPr lang="zh-CN" altLang="en-US" sz="2400"/>
              <a:t>③有利于保护历史文化遗产，增强</a:t>
            </a:r>
            <a:r>
              <a:rPr lang="zh-CN" altLang="en-US" sz="2400" b="1">
                <a:solidFill>
                  <a:srgbClr val="FF0000"/>
                </a:solidFill>
              </a:rPr>
              <a:t>文化自信</a:t>
            </a:r>
            <a:r>
              <a:rPr lang="zh-CN" altLang="en-US" sz="2400"/>
              <a:t>。</a:t>
            </a:r>
            <a:endParaRPr lang="zh-CN" altLang="en-US" sz="2400"/>
          </a:p>
        </p:txBody>
      </p:sp>
    </p:spTree>
    <p:custDataLst>
      <p:tags r:id="rId1"/>
    </p:custData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3731965" y="2842330"/>
            <a:ext cx="10969200" cy="705600"/>
          </a:xfrm>
        </p:spPr>
        <p:txBody>
          <a:bodyPr/>
          <a:p>
            <a:r>
              <a:rPr lang="zh-CN" altLang="en-US"/>
              <a:t>文化对人的影响</a:t>
            </a:r>
            <a:endParaRPr lang="zh-CN" altLang="en-US"/>
          </a:p>
        </p:txBody>
      </p:sp>
      <p:sp>
        <p:nvSpPr>
          <p:cNvPr id="3" name="内容占位符 2"/>
          <p:cNvSpPr>
            <a:spLocks noGrp="1"/>
          </p:cNvSpPr>
          <p:nvPr>
            <p:ph idx="1"/>
          </p:nvPr>
        </p:nvSpPr>
        <p:spPr/>
        <p:txBody>
          <a:bodyPr/>
          <a:p>
            <a:endParaRPr lang="zh-CN" altLang="en-US"/>
          </a:p>
        </p:txBody>
      </p:sp>
    </p:spTree>
    <p:custDataLst>
      <p:tags r:id="rId1"/>
    </p:custData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611575" y="334065"/>
            <a:ext cx="10969200" cy="4759200"/>
          </a:xfrm>
        </p:spPr>
        <p:txBody>
          <a:bodyPr>
            <a:noAutofit/>
          </a:bodyPr>
          <a:p>
            <a:pPr marL="0" indent="0">
              <a:buNone/>
            </a:pPr>
            <a:r>
              <a:rPr lang="zh-CN" altLang="en-US" sz="2000"/>
              <a:t>（</a:t>
            </a:r>
            <a:r>
              <a:rPr lang="en-US" altLang="zh-CN" sz="2000"/>
              <a:t>2021</a:t>
            </a:r>
            <a:r>
              <a:rPr lang="zh-CN" altLang="en-US" sz="2000"/>
              <a:t>年全国乙卷）在党的七届二中全会上，毛泽东向全党提出了“两个务必”的要求：“务必使同志们继续地保持谦虚、谨慎、不骄、不躁的作风，务必使同志们继续地保持艰苦奋斗的作风。”1949年3月23日，党中央从西柏坡动身前往北平时，毛泽东说，今天是进京的日子，进京“赶考”去；我们决不当李自成，我们都希望考个好成绩。</a:t>
            </a:r>
            <a:endParaRPr lang="zh-CN" altLang="en-US" sz="2000"/>
          </a:p>
          <a:p>
            <a:pPr marL="0" indent="0">
              <a:buNone/>
            </a:pPr>
            <a:r>
              <a:rPr lang="en-US" altLang="zh-CN" sz="2000"/>
              <a:t>      </a:t>
            </a:r>
            <a:r>
              <a:rPr lang="zh-CN" altLang="en-US" sz="2000"/>
              <a:t>习近平说：“直到今天，‘两个务必’的教育还远未结束，继续‘赶考’的任务也远未结束。我们一代一代共产党人都要不断地接受人民的‘考试’、执政的‘考试’，向人民和历史交出满意的答卷。”时代是出卷人，我们是答卷人，人民是阅卷人。我们党永葆“赶考”的清醒，始终强调和坚持“两个务必”，带领人民砥砺前行、接续奋斗，在一场场历史性考试中交出了优异的答卷，中华民族迎来了从站起来、富起来到强起来的伟大飞跃。2021年是中国共产党成立一百周年。在不断“赶考”的背后，是中国共产党始终如的“为中国人民谋幸福，为中华民族谋复兴”的初心和使命。</a:t>
            </a:r>
            <a:endParaRPr lang="zh-CN" altLang="en-US" sz="2000"/>
          </a:p>
          <a:p>
            <a:r>
              <a:rPr lang="zh-CN" altLang="en-US" sz="2000"/>
              <a:t>（</a:t>
            </a:r>
            <a:r>
              <a:rPr lang="en-US" altLang="zh-CN" sz="2000"/>
              <a:t>1</a:t>
            </a:r>
            <a:r>
              <a:rPr lang="zh-CN" altLang="en-US" sz="2000"/>
              <a:t>）“两个务必”是新时代共产党人砥砺前行的精神动力，运用</a:t>
            </a:r>
            <a:r>
              <a:rPr lang="zh-CN" altLang="en-US" sz="2000" b="1"/>
              <a:t>文化对人的影响</a:t>
            </a:r>
            <a:r>
              <a:rPr lang="zh-CN" altLang="en-US" sz="2000"/>
              <a:t>的相关知识加以说明。</a:t>
            </a:r>
            <a:endParaRPr lang="zh-CN" altLang="en-US" sz="2000"/>
          </a:p>
        </p:txBody>
      </p:sp>
    </p:spTree>
    <p:custDataLst>
      <p:tags r:id="rId1"/>
    </p:custData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endParaRPr lang="zh-CN" altLang="en-US"/>
          </a:p>
        </p:txBody>
      </p:sp>
      <p:sp>
        <p:nvSpPr>
          <p:cNvPr id="3" name="内容占位符 2"/>
          <p:cNvSpPr>
            <a:spLocks noGrp="1"/>
          </p:cNvSpPr>
          <p:nvPr>
            <p:ph idx="1"/>
          </p:nvPr>
        </p:nvSpPr>
        <p:spPr/>
        <p:txBody>
          <a:bodyPr/>
          <a:p>
            <a:r>
              <a:rPr lang="zh-CN" altLang="en-US" sz="2800" b="1"/>
              <a:t>文化对人具有深远持久的影响，优秀文化能够丰富人的精神世界，增强人的精神力量，促进人的全面发展。</a:t>
            </a:r>
            <a:r>
              <a:rPr lang="zh-CN" altLang="en-US" sz="2800"/>
              <a:t>“两个务必”是中国共产党创造的优秀思想文化。“两个务必”激励共产党人弘扬党的优良作风，坚定公仆意识和为民情怀，砥砺前行。</a:t>
            </a:r>
            <a:endParaRPr lang="zh-CN" altLang="en-US" sz="2800"/>
          </a:p>
        </p:txBody>
      </p:sp>
    </p:spTree>
    <p:custDataLst>
      <p:tags r:id="rId1"/>
    </p:custData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313760" y="75620"/>
            <a:ext cx="10969200" cy="4759200"/>
          </a:xfrm>
        </p:spPr>
        <p:txBody>
          <a:bodyPr>
            <a:noAutofit/>
          </a:bodyPr>
          <a:p>
            <a:pPr indent="647700">
              <a:extLst>
                <a:ext uri="{35155182-B16C-46BC-9424-99874614C6A1}">
                  <wpsdc:indentchars xmlns:wpsdc="http://www.wps.cn/officeDocument/2017/drawingmlCustomData" val="200" checksum="2787091126"/>
                </a:ext>
              </a:extLst>
            </a:pPr>
            <a:r>
              <a:rPr lang="zh-CN" altLang="en-US" sz="2400"/>
              <a:t>（2021·广东高考真题）习近平总书记指出，革命烈士的家书是进行理想信念教育最生动、最有说服力的教材。1928年9月，共产党人史砚芬英勇牺牲前，拖着伤痕累累的身体，就着狱中昏黄的灯光写下了留给亲人的最后一封信：“亲爱的弟弟妹妹，我今与你们永诀了。我的死，是为着社会、国家和人类，是光荣的，是必要的。我死后，有我千万同志，他们能踏着我的血迹奋斗前进，我们的革命事业必底于成，故我虽死犹存……请你们不要因丧兄而悲吧！妹妹，你年长些，从此以后你是家长了，身兼父母兄长的重大责任。我本不应当把这重大的担子放在你身上，抛弃你们，但为着了‘大我’不能不对你们忍些，我相信你们在痛哭之余，必能谅察我的苦衷而原谅我。”片纸只字重千钧，红色家书意万重。在中国共产党成立100周年之际，我们重温革命烈士的家书，更加能感受到那种跨越时空、直抵心灵的动人力量。</a:t>
            </a:r>
            <a:endParaRPr lang="zh-CN" altLang="en-US" sz="2400"/>
          </a:p>
          <a:p>
            <a:pPr indent="647700">
              <a:extLst>
                <a:ext uri="{35155182-B16C-46BC-9424-99874614C6A1}">
                  <wpsdc:indentchars xmlns:wpsdc="http://www.wps.cn/officeDocument/2017/drawingmlCustomData" val="200" checksum="2787091126"/>
                </a:ext>
              </a:extLst>
            </a:pPr>
            <a:r>
              <a:rPr lang="zh-CN" altLang="en-US" sz="2400"/>
              <a:t>结合材料，运用</a:t>
            </a:r>
            <a:r>
              <a:rPr lang="zh-CN" altLang="en-US" sz="2400" b="1"/>
              <a:t>文化生活</a:t>
            </a:r>
            <a:r>
              <a:rPr lang="zh-CN" altLang="en-US" sz="2400"/>
              <a:t>知识，谈谈</a:t>
            </a:r>
            <a:r>
              <a:rPr lang="zh-CN" altLang="en-US" sz="2400" b="1"/>
              <a:t>革命烈士的家书为什么具有“跨越时空、直抵心灵的动人力量”</a:t>
            </a:r>
            <a:r>
              <a:rPr lang="zh-CN" altLang="en-US" sz="2400"/>
              <a:t>。</a:t>
            </a:r>
            <a:endParaRPr lang="zh-CN" altLang="en-US" sz="2400"/>
          </a:p>
        </p:txBody>
      </p:sp>
    </p:spTree>
    <p:custDataLst>
      <p:tags r:id="rId1"/>
    </p:custData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endParaRPr lang="zh-CN" altLang="en-US"/>
          </a:p>
        </p:txBody>
      </p:sp>
      <p:sp>
        <p:nvSpPr>
          <p:cNvPr id="3" name="内容占位符 2"/>
          <p:cNvSpPr>
            <a:spLocks noGrp="1"/>
          </p:cNvSpPr>
          <p:nvPr>
            <p:ph idx="1"/>
          </p:nvPr>
        </p:nvSpPr>
        <p:spPr/>
        <p:txBody>
          <a:bodyPr/>
          <a:p>
            <a:r>
              <a:rPr lang="zh-CN" altLang="en-US" sz="2400"/>
              <a:t>【答案】①</a:t>
            </a:r>
            <a:r>
              <a:rPr lang="zh-CN" altLang="en-US" sz="2400" b="1">
                <a:solidFill>
                  <a:srgbClr val="FF0000"/>
                </a:solidFill>
              </a:rPr>
              <a:t>文化作为一种精神力量对社会产生深刻的影响</a:t>
            </a:r>
            <a:r>
              <a:rPr lang="zh-CN" altLang="en-US" sz="2400"/>
              <a:t>，精神产品离不开物质载体。革命烈士的家书是承载革命文化和红色基因的重要</a:t>
            </a:r>
            <a:r>
              <a:rPr lang="zh-CN" altLang="en-US" sz="2400" b="1">
                <a:solidFill>
                  <a:srgbClr val="FF0000"/>
                </a:solidFill>
              </a:rPr>
              <a:t>载体</a:t>
            </a:r>
            <a:r>
              <a:rPr lang="zh-CN" altLang="en-US" sz="2400"/>
              <a:t>，能够营造良好的文化环境，在潜移默化中</a:t>
            </a:r>
            <a:r>
              <a:rPr lang="zh-CN" altLang="en-US" sz="2400" b="1">
                <a:solidFill>
                  <a:srgbClr val="FF0000"/>
                </a:solidFill>
              </a:rPr>
              <a:t>丰富人的精神世界、增强人的精神力量、促进人的全面发展</a:t>
            </a:r>
            <a:r>
              <a:rPr lang="zh-CN" altLang="en-US" sz="2400" b="1"/>
              <a:t>。</a:t>
            </a:r>
            <a:endParaRPr lang="zh-CN" altLang="en-US" sz="2400" b="1"/>
          </a:p>
          <a:p>
            <a:r>
              <a:rPr lang="zh-CN" altLang="en-US" sz="2400"/>
              <a:t>②革命烈士的家书承载着浓厚的家国情怀，有利于</a:t>
            </a:r>
            <a:r>
              <a:rPr lang="zh-CN" altLang="en-US" sz="2400" b="1">
                <a:solidFill>
                  <a:srgbClr val="FF0000"/>
                </a:solidFill>
              </a:rPr>
              <a:t>弘扬以爱国主义为核心的民族精神</a:t>
            </a:r>
            <a:r>
              <a:rPr lang="zh-CN" altLang="en-US" sz="2400"/>
              <a:t>，为推动社会发展提供强大的精神动力和精神支撑。</a:t>
            </a:r>
            <a:endParaRPr lang="zh-CN" altLang="en-US" sz="2400"/>
          </a:p>
          <a:p>
            <a:r>
              <a:rPr lang="zh-CN" altLang="en-US" sz="2400"/>
              <a:t>③</a:t>
            </a:r>
            <a:r>
              <a:rPr lang="zh-CN" altLang="en-US" sz="2400" b="1">
                <a:solidFill>
                  <a:srgbClr val="FF0000"/>
                </a:solidFill>
              </a:rPr>
              <a:t>革命烈士的家书传承着党在革命战争年代铸造的革命文化</a:t>
            </a:r>
            <a:r>
              <a:rPr lang="zh-CN" altLang="en-US" sz="2400"/>
              <a:t>，有利于促进精神文明建设，形成良好的社会风尚、家庭美德，能够引领人们树立崇高的理想信念，</a:t>
            </a:r>
            <a:r>
              <a:rPr lang="zh-CN" altLang="en-US" sz="2400" b="1">
                <a:solidFill>
                  <a:srgbClr val="FF0000"/>
                </a:solidFill>
              </a:rPr>
              <a:t>践行社会主义核心价值观</a:t>
            </a:r>
            <a:r>
              <a:rPr lang="zh-CN" altLang="en-US" sz="2400"/>
              <a:t>。</a:t>
            </a:r>
            <a:endParaRPr lang="zh-CN" altLang="en-US" sz="2400"/>
          </a:p>
        </p:txBody>
      </p:sp>
    </p:spTree>
    <p:custDataLst>
      <p:tags r:id="rId1"/>
    </p:custData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en-US" altLang="zh-CN"/>
              <a:t>P144</a:t>
            </a:r>
            <a:r>
              <a:rPr lang="zh-CN" altLang="en-US"/>
              <a:t>第</a:t>
            </a:r>
            <a:r>
              <a:rPr lang="en-US" altLang="zh-CN"/>
              <a:t>7</a:t>
            </a:r>
            <a:r>
              <a:rPr lang="zh-CN" altLang="en-US"/>
              <a:t>题</a:t>
            </a:r>
            <a:endParaRPr lang="zh-CN" altLang="en-US"/>
          </a:p>
        </p:txBody>
      </p:sp>
      <p:sp>
        <p:nvSpPr>
          <p:cNvPr id="3" name="内容占位符 2"/>
          <p:cNvSpPr>
            <a:spLocks noGrp="1"/>
          </p:cNvSpPr>
          <p:nvPr>
            <p:ph idx="1"/>
          </p:nvPr>
        </p:nvSpPr>
        <p:spPr/>
        <p:txBody>
          <a:bodyPr>
            <a:noAutofit/>
          </a:bodyPr>
          <a:p>
            <a:pPr indent="647700">
              <a:extLst>
                <a:ext uri="{35155182-B16C-46BC-9424-99874614C6A1}">
                  <wpsdc:indentchars xmlns:wpsdc="http://www.wps.cn/officeDocument/2017/drawingmlCustomData" val="200" checksum="2787091126"/>
                </a:ext>
              </a:extLst>
            </a:pPr>
            <a:r>
              <a:rPr lang="zh-CN" altLang="en-US" sz="2400"/>
              <a:t>习近平总书记在重庆视察中，讲到江姐和红岩精神时，朗诵了难友们赞颂江姐的话：你，暴风雨中的海燕，迎接着黎明前的黑暗。飞翔吧！战斗吧！永远朝着东方，永远朝着党！</a:t>
            </a:r>
            <a:endParaRPr lang="zh-CN" altLang="en-US" sz="2400"/>
          </a:p>
          <a:p>
            <a:pPr indent="647700">
              <a:extLst>
                <a:ext uri="{35155182-B16C-46BC-9424-99874614C6A1}">
                  <wpsdc:indentchars xmlns:wpsdc="http://www.wps.cn/officeDocument/2017/drawingmlCustomData" val="200" checksum="2787091126"/>
                </a:ext>
              </a:extLst>
            </a:pPr>
            <a:r>
              <a:rPr lang="zh-CN" altLang="en-US" sz="2400"/>
              <a:t>重庆川剧团创作的《江姐》首次以川剧形式向观众展示了革命先烈追求国家独立、自由、民主的</a:t>
            </a:r>
            <a:r>
              <a:rPr lang="zh-CN" altLang="en-US" sz="2400" b="1"/>
              <a:t>爱国情怀</a:t>
            </a:r>
            <a:r>
              <a:rPr lang="zh-CN" altLang="en-US" sz="2400"/>
              <a:t>。2018年两会期间，习近平总书记在参加重庆代表团审议时，从重庆巴蔓子谈到“狱中八条”。主创人员沈铁梅表示，如果把“狱中八条”放在《江姐》这部川剧里面，更富有当代价值，能更好地用红色革命文艺作品构建人民心灵的绿水青山。</a:t>
            </a:r>
            <a:endParaRPr lang="zh-CN" altLang="en-US" sz="2400"/>
          </a:p>
          <a:p>
            <a:pPr indent="647700">
              <a:extLst>
                <a:ext uri="{35155182-B16C-46BC-9424-99874614C6A1}">
                  <wpsdc:indentchars xmlns:wpsdc="http://www.wps.cn/officeDocument/2017/drawingmlCustomData" val="200" checksum="2787091126"/>
                </a:ext>
              </a:extLst>
            </a:pPr>
            <a:r>
              <a:rPr lang="zh-CN" altLang="en-US" sz="2400"/>
              <a:t>结合材料和《哲学与文化》的有关知识，分析</a:t>
            </a:r>
            <a:r>
              <a:rPr lang="zh-CN" altLang="en-US" sz="2400" b="1"/>
              <a:t>创作红色革命文艺作品对构建人民心灵的绿水青山的意义</a:t>
            </a:r>
            <a:r>
              <a:rPr lang="zh-CN" altLang="en-US" sz="2400"/>
              <a:t>。</a:t>
            </a:r>
            <a:endParaRPr lang="zh-CN" altLang="en-US" sz="2400"/>
          </a:p>
        </p:txBody>
      </p:sp>
      <p:sp>
        <p:nvSpPr>
          <p:cNvPr id="5" name="文本框 4"/>
          <p:cNvSpPr txBox="1"/>
          <p:nvPr/>
        </p:nvSpPr>
        <p:spPr>
          <a:xfrm>
            <a:off x="6784975" y="6249670"/>
            <a:ext cx="5050790" cy="460375"/>
          </a:xfrm>
          <a:prstGeom prst="rect">
            <a:avLst/>
          </a:prstGeom>
          <a:noFill/>
        </p:spPr>
        <p:txBody>
          <a:bodyPr wrap="square" rtlCol="0">
            <a:spAutoFit/>
          </a:bodyPr>
          <a:p>
            <a:r>
              <a:rPr lang="zh-CN" altLang="en-US" sz="2400" b="1">
                <a:solidFill>
                  <a:srgbClr val="C00000"/>
                </a:solidFill>
                <a:highlight>
                  <a:srgbClr val="FFFF00"/>
                </a:highlight>
              </a:rPr>
              <a:t>创作红色革命文艺作品对人的意义</a:t>
            </a:r>
            <a:endParaRPr lang="zh-CN" altLang="en-US" sz="2400" b="1">
              <a:solidFill>
                <a:srgbClr val="C00000"/>
              </a:solidFill>
              <a:highlight>
                <a:srgbClr val="FFFF00"/>
              </a:highlight>
            </a:endParaRPr>
          </a:p>
        </p:txBody>
      </p:sp>
    </p:spTree>
    <p:custDataLst>
      <p:tags r:id="rId1"/>
    </p:custData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cxnSp>
        <p:nvCxnSpPr>
          <p:cNvPr id="11" name="直接箭头连接符 10"/>
          <p:cNvCxnSpPr/>
          <p:nvPr/>
        </p:nvCxnSpPr>
        <p:spPr>
          <a:xfrm>
            <a:off x="1845945" y="2952115"/>
            <a:ext cx="8500110" cy="0"/>
          </a:xfrm>
          <a:prstGeom prst="straightConnector1">
            <a:avLst/>
          </a:prstGeom>
          <a:ln>
            <a:tailEnd type="arrow" w="med" len="med"/>
          </a:ln>
        </p:spPr>
        <p:style>
          <a:lnRef idx="3">
            <a:schemeClr val="accent1"/>
          </a:lnRef>
          <a:fillRef idx="0">
            <a:schemeClr val="accent1"/>
          </a:fillRef>
          <a:effectRef idx="2">
            <a:schemeClr val="accent1"/>
          </a:effectRef>
          <a:fontRef idx="minor">
            <a:schemeClr val="tx1"/>
          </a:fontRef>
        </p:style>
      </p:cxnSp>
      <p:cxnSp>
        <p:nvCxnSpPr>
          <p:cNvPr id="13" name="直接箭头连接符 12"/>
          <p:cNvCxnSpPr/>
          <p:nvPr/>
        </p:nvCxnSpPr>
        <p:spPr>
          <a:xfrm flipH="1" flipV="1">
            <a:off x="5446395" y="284480"/>
            <a:ext cx="30480" cy="5933440"/>
          </a:xfrm>
          <a:prstGeom prst="straightConnector1">
            <a:avLst/>
          </a:prstGeom>
          <a:ln>
            <a:tailEnd type="arrow" w="med" len="med"/>
          </a:ln>
        </p:spPr>
        <p:style>
          <a:lnRef idx="3">
            <a:schemeClr val="accent1"/>
          </a:lnRef>
          <a:fillRef idx="0">
            <a:schemeClr val="accent1"/>
          </a:fillRef>
          <a:effectRef idx="2">
            <a:schemeClr val="accent1"/>
          </a:effectRef>
          <a:fontRef idx="minor">
            <a:schemeClr val="tx1"/>
          </a:fontRef>
        </p:style>
      </p:cxnSp>
      <p:sp>
        <p:nvSpPr>
          <p:cNvPr id="14" name="文本框 13"/>
          <p:cNvSpPr txBox="1"/>
          <p:nvPr/>
        </p:nvSpPr>
        <p:spPr>
          <a:xfrm>
            <a:off x="6131560" y="4949825"/>
            <a:ext cx="3002280" cy="460375"/>
          </a:xfrm>
          <a:prstGeom prst="rect">
            <a:avLst/>
          </a:prstGeom>
          <a:noFill/>
        </p:spPr>
        <p:txBody>
          <a:bodyPr wrap="square" rtlCol="0">
            <a:spAutoFit/>
          </a:bodyPr>
          <a:p>
            <a:r>
              <a:rPr lang="zh-CN" altLang="en-US" sz="2400"/>
              <a:t>中华优秀传统文化</a:t>
            </a:r>
            <a:endParaRPr lang="zh-CN" altLang="en-US" sz="2400"/>
          </a:p>
        </p:txBody>
      </p:sp>
      <p:sp>
        <p:nvSpPr>
          <p:cNvPr id="15" name="文本框 14"/>
          <p:cNvSpPr txBox="1"/>
          <p:nvPr/>
        </p:nvSpPr>
        <p:spPr>
          <a:xfrm>
            <a:off x="6125845" y="5822315"/>
            <a:ext cx="5091430" cy="460375"/>
          </a:xfrm>
          <a:prstGeom prst="rect">
            <a:avLst/>
          </a:prstGeom>
          <a:noFill/>
        </p:spPr>
        <p:txBody>
          <a:bodyPr wrap="square" rtlCol="0">
            <a:spAutoFit/>
          </a:bodyPr>
          <a:p>
            <a:r>
              <a:rPr lang="zh-CN" altLang="en-US" sz="2400"/>
              <a:t>特点、当代价值、态度、继承发展</a:t>
            </a:r>
            <a:endParaRPr lang="zh-CN" altLang="en-US" sz="2400"/>
          </a:p>
        </p:txBody>
      </p:sp>
      <p:sp>
        <p:nvSpPr>
          <p:cNvPr id="16" name="文本框 15"/>
          <p:cNvSpPr txBox="1"/>
          <p:nvPr/>
        </p:nvSpPr>
        <p:spPr>
          <a:xfrm>
            <a:off x="1226185" y="2232025"/>
            <a:ext cx="2312670" cy="460375"/>
          </a:xfrm>
          <a:prstGeom prst="rect">
            <a:avLst/>
          </a:prstGeom>
          <a:noFill/>
        </p:spPr>
        <p:txBody>
          <a:bodyPr wrap="square" rtlCol="0">
            <a:spAutoFit/>
          </a:bodyPr>
          <a:p>
            <a:r>
              <a:rPr lang="zh-CN" altLang="en-US" sz="2400"/>
              <a:t>外来文化</a:t>
            </a:r>
            <a:endParaRPr lang="zh-CN" altLang="en-US" sz="2400"/>
          </a:p>
        </p:txBody>
      </p:sp>
      <p:sp>
        <p:nvSpPr>
          <p:cNvPr id="17" name="文本框 16"/>
          <p:cNvSpPr txBox="1"/>
          <p:nvPr/>
        </p:nvSpPr>
        <p:spPr>
          <a:xfrm>
            <a:off x="69850" y="3327400"/>
            <a:ext cx="4837430" cy="460375"/>
          </a:xfrm>
          <a:prstGeom prst="rect">
            <a:avLst/>
          </a:prstGeom>
          <a:noFill/>
        </p:spPr>
        <p:txBody>
          <a:bodyPr wrap="square" rtlCol="0">
            <a:spAutoFit/>
          </a:bodyPr>
          <a:p>
            <a:r>
              <a:rPr lang="zh-CN" altLang="en-US" sz="2400"/>
              <a:t>民族性、多样性、交流交融、态度</a:t>
            </a:r>
            <a:endParaRPr lang="zh-CN" altLang="en-US" sz="2400"/>
          </a:p>
        </p:txBody>
      </p:sp>
      <p:sp>
        <p:nvSpPr>
          <p:cNvPr id="18" name="文本框 17"/>
          <p:cNvSpPr txBox="1"/>
          <p:nvPr/>
        </p:nvSpPr>
        <p:spPr>
          <a:xfrm>
            <a:off x="6136005" y="243840"/>
            <a:ext cx="3722370" cy="460375"/>
          </a:xfrm>
          <a:prstGeom prst="rect">
            <a:avLst/>
          </a:prstGeom>
          <a:noFill/>
        </p:spPr>
        <p:txBody>
          <a:bodyPr wrap="square" rtlCol="0">
            <a:spAutoFit/>
          </a:bodyPr>
          <a:p>
            <a:r>
              <a:rPr lang="zh-CN" altLang="en-US" sz="2400"/>
              <a:t>中国特色社会主义文化</a:t>
            </a:r>
            <a:endParaRPr lang="zh-CN" altLang="en-US" sz="2400"/>
          </a:p>
        </p:txBody>
      </p:sp>
      <p:sp>
        <p:nvSpPr>
          <p:cNvPr id="19" name="文本框 18"/>
          <p:cNvSpPr txBox="1"/>
          <p:nvPr/>
        </p:nvSpPr>
        <p:spPr>
          <a:xfrm>
            <a:off x="5476875" y="2458720"/>
            <a:ext cx="3388360" cy="1198880"/>
          </a:xfrm>
          <a:prstGeom prst="rect">
            <a:avLst/>
          </a:prstGeom>
          <a:noFill/>
        </p:spPr>
        <p:txBody>
          <a:bodyPr wrap="square" rtlCol="0">
            <a:spAutoFit/>
          </a:bodyPr>
          <a:p>
            <a:r>
              <a:rPr lang="zh-CN" altLang="en-US" sz="2400"/>
              <a:t>文化的内涵与功能</a:t>
            </a:r>
            <a:endParaRPr lang="zh-CN" altLang="en-US" sz="2400"/>
          </a:p>
          <a:p>
            <a:endParaRPr lang="zh-CN" altLang="en-US" sz="2400"/>
          </a:p>
          <a:p>
            <a:r>
              <a:rPr lang="zh-CN" altLang="en-US" sz="2400" b="1"/>
              <a:t>民族精神</a:t>
            </a:r>
            <a:endParaRPr lang="zh-CN" altLang="en-US" sz="2400" b="1"/>
          </a:p>
        </p:txBody>
      </p:sp>
      <p:cxnSp>
        <p:nvCxnSpPr>
          <p:cNvPr id="2" name="直接连接符 1"/>
          <p:cNvCxnSpPr/>
          <p:nvPr/>
        </p:nvCxnSpPr>
        <p:spPr>
          <a:xfrm flipV="1">
            <a:off x="8012430" y="2140585"/>
            <a:ext cx="1419860" cy="426085"/>
          </a:xfrm>
          <a:prstGeom prst="line">
            <a:avLst/>
          </a:prstGeom>
        </p:spPr>
        <p:style>
          <a:lnRef idx="1">
            <a:schemeClr val="accent1"/>
          </a:lnRef>
          <a:fillRef idx="0">
            <a:schemeClr val="accent1"/>
          </a:fillRef>
          <a:effectRef idx="0">
            <a:schemeClr val="accent1"/>
          </a:effectRef>
          <a:fontRef idx="minor">
            <a:schemeClr val="tx1"/>
          </a:fontRef>
        </p:style>
      </p:cxnSp>
      <p:sp>
        <p:nvSpPr>
          <p:cNvPr id="3" name="文本框 2"/>
          <p:cNvSpPr txBox="1"/>
          <p:nvPr/>
        </p:nvSpPr>
        <p:spPr>
          <a:xfrm>
            <a:off x="9716135" y="1673860"/>
            <a:ext cx="1795780" cy="829945"/>
          </a:xfrm>
          <a:prstGeom prst="rect">
            <a:avLst/>
          </a:prstGeom>
          <a:noFill/>
        </p:spPr>
        <p:txBody>
          <a:bodyPr wrap="square" rtlCol="0">
            <a:spAutoFit/>
          </a:bodyPr>
          <a:p>
            <a:r>
              <a:rPr lang="zh-CN" altLang="en-US" sz="2400" b="1"/>
              <a:t>文化的核心</a:t>
            </a:r>
            <a:endParaRPr lang="zh-CN" altLang="en-US" sz="2400" b="1"/>
          </a:p>
          <a:p>
            <a:r>
              <a:rPr lang="zh-CN" altLang="en-US" sz="2400" b="1"/>
              <a:t>文化对人</a:t>
            </a:r>
            <a:endParaRPr lang="zh-CN" altLang="en-US" sz="2400" b="1"/>
          </a:p>
        </p:txBody>
      </p:sp>
      <p:cxnSp>
        <p:nvCxnSpPr>
          <p:cNvPr id="4" name="直接连接符 3"/>
          <p:cNvCxnSpPr/>
          <p:nvPr/>
        </p:nvCxnSpPr>
        <p:spPr>
          <a:xfrm>
            <a:off x="6906895" y="3368040"/>
            <a:ext cx="2129790" cy="10160"/>
          </a:xfrm>
          <a:prstGeom prst="line">
            <a:avLst/>
          </a:prstGeom>
        </p:spPr>
        <p:style>
          <a:lnRef idx="1">
            <a:schemeClr val="accent1"/>
          </a:lnRef>
          <a:fillRef idx="0">
            <a:schemeClr val="accent1"/>
          </a:fillRef>
          <a:effectRef idx="0">
            <a:schemeClr val="accent1"/>
          </a:effectRef>
          <a:fontRef idx="minor">
            <a:schemeClr val="tx1"/>
          </a:fontRef>
        </p:style>
      </p:cxnSp>
      <p:sp>
        <p:nvSpPr>
          <p:cNvPr id="5" name="文本框 4"/>
          <p:cNvSpPr txBox="1"/>
          <p:nvPr/>
        </p:nvSpPr>
        <p:spPr>
          <a:xfrm>
            <a:off x="8865235" y="3235960"/>
            <a:ext cx="3327400" cy="460375"/>
          </a:xfrm>
          <a:prstGeom prst="rect">
            <a:avLst/>
          </a:prstGeom>
          <a:noFill/>
        </p:spPr>
        <p:txBody>
          <a:bodyPr wrap="square" rtlCol="0">
            <a:spAutoFit/>
          </a:bodyPr>
          <a:p>
            <a:r>
              <a:rPr lang="zh-CN" altLang="en-US" sz="2400" b="1"/>
              <a:t>社会主义核心价值观</a:t>
            </a:r>
            <a:endParaRPr lang="zh-CN" altLang="en-US" sz="2400" b="1"/>
          </a:p>
        </p:txBody>
      </p:sp>
    </p:spTree>
    <p:custDataLst>
      <p:tags r:id="rId1"/>
    </p:custData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699840" y="212795"/>
            <a:ext cx="10969200" cy="705600"/>
          </a:xfrm>
        </p:spPr>
        <p:txBody>
          <a:bodyPr/>
          <a:p>
            <a:r>
              <a:rPr lang="en-US" altLang="zh-CN"/>
              <a:t>P147</a:t>
            </a:r>
            <a:r>
              <a:rPr lang="zh-CN" altLang="en-US"/>
              <a:t>第</a:t>
            </a:r>
            <a:r>
              <a:rPr lang="en-US" altLang="zh-CN"/>
              <a:t>6</a:t>
            </a:r>
            <a:r>
              <a:rPr lang="zh-CN" altLang="en-US"/>
              <a:t>题</a:t>
            </a:r>
            <a:endParaRPr lang="zh-CN" altLang="en-US"/>
          </a:p>
        </p:txBody>
      </p:sp>
      <p:sp>
        <p:nvSpPr>
          <p:cNvPr id="3" name="内容占位符 2"/>
          <p:cNvSpPr>
            <a:spLocks noGrp="1"/>
          </p:cNvSpPr>
          <p:nvPr>
            <p:ph idx="1"/>
          </p:nvPr>
        </p:nvSpPr>
        <p:spPr>
          <a:xfrm>
            <a:off x="537210" y="780415"/>
            <a:ext cx="11384280" cy="4911090"/>
          </a:xfrm>
        </p:spPr>
        <p:txBody>
          <a:bodyPr>
            <a:noAutofit/>
          </a:bodyPr>
          <a:p>
            <a:pPr indent="647700">
              <a:extLst>
                <a:ext uri="{35155182-B16C-46BC-9424-99874614C6A1}">
                  <wpsdc:indentchars xmlns:wpsdc="http://www.wps.cn/officeDocument/2017/drawingmlCustomData" val="200" checksum="2787091126"/>
                </a:ext>
              </a:extLst>
            </a:pPr>
            <a:r>
              <a:rPr lang="zh-CN" altLang="en-US" sz="2400" b="1"/>
              <a:t>劳动文化作为优秀传统文化，几千年来哺育了勤劳善良的中华民族</a:t>
            </a:r>
            <a:r>
              <a:rPr lang="zh-CN" altLang="en-US" sz="2400"/>
              <a:t>。在新时代，加强劳动教育，传承和弘扬劳动文化，为青少年“扣好人生第一粒扣子”，</a:t>
            </a:r>
            <a:r>
              <a:rPr lang="zh-CN" altLang="en-US" sz="2400" b="1"/>
              <a:t>对增进青少年社会责任担当意识具有重大意义</a:t>
            </a:r>
            <a:r>
              <a:rPr lang="zh-CN" altLang="en-US" sz="2400"/>
              <a:t>。</a:t>
            </a:r>
            <a:endParaRPr lang="zh-CN" altLang="en-US" sz="2400"/>
          </a:p>
          <a:p>
            <a:pPr indent="647700">
              <a:extLst>
                <a:ext uri="{35155182-B16C-46BC-9424-99874614C6A1}">
                  <wpsdc:indentchars xmlns:wpsdc="http://www.wps.cn/officeDocument/2017/drawingmlCustomData" val="200" checksum="2787091126"/>
                </a:ext>
              </a:extLst>
            </a:pPr>
            <a:r>
              <a:rPr lang="zh-CN" altLang="en-US" sz="2400"/>
              <a:t>2020年7月，教育部印发的《大中小学劳动教育指导纲要（试行）》要求独立开设劳动教育必修课，中小学劳动教育课平均每周不少于1课时，将劳动素养纳入学生综合素质评价体系。要求在课外校外活动中安排劳动实践，丰富劳动体验，</a:t>
            </a:r>
            <a:r>
              <a:rPr lang="zh-CN" altLang="en-US" sz="2400" b="1"/>
              <a:t>深化对劳动价值的理解</a:t>
            </a:r>
            <a:r>
              <a:rPr lang="zh-CN" altLang="en-US" sz="2400"/>
              <a:t>。要求在校园文化建设中强化劳动文化，结合植树节、学雷锋纪念日、五一劳动节、农民丰收节、志愿者日等，开展丰富的劳动主题教育活动。要求</a:t>
            </a:r>
            <a:r>
              <a:rPr lang="zh-CN" altLang="en-US" sz="2400" b="1"/>
              <a:t>传承中华优秀传统文化</a:t>
            </a:r>
            <a:r>
              <a:rPr lang="zh-CN" altLang="en-US" sz="2400"/>
              <a:t>，兼顾使用新知识、新技术、新工艺、新方法的劳动，</a:t>
            </a:r>
            <a:r>
              <a:rPr lang="zh-CN" altLang="en-US" sz="2400" b="1"/>
              <a:t>提升创造性劳动能力</a:t>
            </a:r>
            <a:r>
              <a:rPr lang="zh-CN" altLang="en-US" sz="2400"/>
              <a:t>。</a:t>
            </a:r>
            <a:endParaRPr lang="zh-CN" altLang="en-US" sz="2400"/>
          </a:p>
          <a:p>
            <a:pPr indent="647700">
              <a:extLst>
                <a:ext uri="{35155182-B16C-46BC-9424-99874614C6A1}">
                  <wpsdc:indentchars xmlns:wpsdc="http://www.wps.cn/officeDocument/2017/drawingmlCustomData" val="200" checksum="2787091126"/>
                </a:ext>
              </a:extLst>
            </a:pPr>
            <a:r>
              <a:rPr lang="zh-CN" altLang="en-US" sz="2400"/>
              <a:t>结合材料并运用文化的知识，说明教育部出台《大中小学劳动教育指导纲要（试行）》，</a:t>
            </a:r>
            <a:r>
              <a:rPr lang="zh-CN" altLang="en-US" sz="2400" b="1">
                <a:solidFill>
                  <a:srgbClr val="C00000"/>
                </a:solidFill>
                <a:highlight>
                  <a:srgbClr val="FFFF00"/>
                </a:highlight>
              </a:rPr>
              <a:t>大力弘扬劳动文化对促进青少年成长的意义</a:t>
            </a:r>
            <a:r>
              <a:rPr lang="zh-CN" altLang="en-US" sz="2400"/>
              <a:t>。</a:t>
            </a:r>
            <a:endParaRPr lang="zh-CN" altLang="en-US" sz="2400"/>
          </a:p>
        </p:txBody>
      </p:sp>
    </p:spTree>
    <p:custDataLst>
      <p:tags r:id="rId1"/>
    </p:custData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endParaRPr lang="zh-CN" altLang="en-US"/>
          </a:p>
        </p:txBody>
      </p:sp>
      <p:sp>
        <p:nvSpPr>
          <p:cNvPr id="3" name="内容占位符 2"/>
          <p:cNvSpPr>
            <a:spLocks noGrp="1"/>
          </p:cNvSpPr>
          <p:nvPr>
            <p:ph idx="1"/>
          </p:nvPr>
        </p:nvSpPr>
        <p:spPr>
          <a:xfrm>
            <a:off x="1358970" y="1480240"/>
            <a:ext cx="10969200" cy="4759200"/>
          </a:xfrm>
        </p:spPr>
        <p:txBody>
          <a:bodyPr/>
          <a:p>
            <a:r>
              <a:rPr lang="zh-CN" altLang="en-US" sz="2400"/>
              <a:t> ①开设劳动教育必修课，弘扬劳动文化有利于丰富学生的精神世界，增强精神力量，提高学生素质，促进学生的全面发展。</a:t>
            </a:r>
            <a:endParaRPr lang="zh-CN" altLang="en-US" sz="2400"/>
          </a:p>
          <a:p>
            <a:r>
              <a:rPr lang="zh-CN" altLang="en-US" sz="2400"/>
              <a:t>② 安排劳动实践，弘扬劳动文化有利于强化学生劳动实践体验，形成正确的劳动观念，增强对劳动人民的感情，报效国家、奉献社会。</a:t>
            </a:r>
            <a:endParaRPr lang="zh-CN" altLang="en-US" sz="2400"/>
          </a:p>
          <a:p>
            <a:r>
              <a:rPr lang="zh-CN" altLang="en-US" sz="2400"/>
              <a:t>③开展劳动主题教育活动，弘扬劳动文化有利于强化劳动意识，培养劳动精神，培育和践行社会主义核心价值观，形成崇尚劳动的社会氛围。</a:t>
            </a:r>
            <a:endParaRPr lang="zh-CN" altLang="en-US" sz="2400"/>
          </a:p>
          <a:p>
            <a:r>
              <a:rPr lang="zh-CN" altLang="en-US" sz="2400"/>
              <a:t>④为传统劳动文化注入新的时代精神，有利于培养青少年勇于创新的精神品质。</a:t>
            </a:r>
            <a:endParaRPr lang="zh-CN" altLang="en-US" sz="2400"/>
          </a:p>
        </p:txBody>
      </p:sp>
      <p:sp>
        <p:nvSpPr>
          <p:cNvPr id="4" name="文本框 3"/>
          <p:cNvSpPr txBox="1"/>
          <p:nvPr/>
        </p:nvSpPr>
        <p:spPr>
          <a:xfrm>
            <a:off x="372745" y="1597025"/>
            <a:ext cx="862330" cy="829945"/>
          </a:xfrm>
          <a:prstGeom prst="rect">
            <a:avLst/>
          </a:prstGeom>
          <a:noFill/>
        </p:spPr>
        <p:txBody>
          <a:bodyPr wrap="square" rtlCol="0">
            <a:spAutoFit/>
          </a:bodyPr>
          <a:p>
            <a:r>
              <a:rPr lang="zh-CN" altLang="en-US" sz="2400" b="1">
                <a:solidFill>
                  <a:srgbClr val="C00000"/>
                </a:solidFill>
              </a:rPr>
              <a:t>文化对人</a:t>
            </a:r>
            <a:endParaRPr lang="zh-CN" altLang="en-US" sz="2400" b="1">
              <a:solidFill>
                <a:srgbClr val="C00000"/>
              </a:solidFill>
            </a:endParaRPr>
          </a:p>
        </p:txBody>
      </p:sp>
      <p:sp>
        <p:nvSpPr>
          <p:cNvPr id="6" name="文本框 5"/>
          <p:cNvSpPr txBox="1"/>
          <p:nvPr/>
        </p:nvSpPr>
        <p:spPr>
          <a:xfrm>
            <a:off x="271145" y="2710180"/>
            <a:ext cx="1397000" cy="829945"/>
          </a:xfrm>
          <a:prstGeom prst="rect">
            <a:avLst/>
          </a:prstGeom>
          <a:noFill/>
        </p:spPr>
        <p:txBody>
          <a:bodyPr wrap="square" rtlCol="0">
            <a:spAutoFit/>
          </a:bodyPr>
          <a:p>
            <a:r>
              <a:rPr lang="zh-CN" altLang="en-US" sz="2400" b="1">
                <a:solidFill>
                  <a:srgbClr val="C00000"/>
                </a:solidFill>
              </a:rPr>
              <a:t>文化的核心</a:t>
            </a:r>
            <a:endParaRPr lang="zh-CN" altLang="en-US" sz="2400" b="1">
              <a:solidFill>
                <a:srgbClr val="C00000"/>
              </a:solidFill>
            </a:endParaRPr>
          </a:p>
        </p:txBody>
      </p:sp>
      <p:sp>
        <p:nvSpPr>
          <p:cNvPr id="7" name="文本框 6"/>
          <p:cNvSpPr txBox="1"/>
          <p:nvPr/>
        </p:nvSpPr>
        <p:spPr>
          <a:xfrm>
            <a:off x="69850" y="3589020"/>
            <a:ext cx="1694180" cy="1568450"/>
          </a:xfrm>
          <a:prstGeom prst="rect">
            <a:avLst/>
          </a:prstGeom>
          <a:noFill/>
        </p:spPr>
        <p:txBody>
          <a:bodyPr wrap="square" rtlCol="0">
            <a:spAutoFit/>
          </a:bodyPr>
          <a:p>
            <a:r>
              <a:rPr lang="zh-CN" altLang="en-US" sz="2400" b="1">
                <a:solidFill>
                  <a:srgbClr val="C00000"/>
                </a:solidFill>
              </a:rPr>
              <a:t>民族精神</a:t>
            </a:r>
            <a:endParaRPr lang="zh-CN" altLang="en-US" sz="2400" b="1">
              <a:solidFill>
                <a:srgbClr val="C00000"/>
              </a:solidFill>
            </a:endParaRPr>
          </a:p>
          <a:p>
            <a:r>
              <a:rPr lang="zh-CN" altLang="en-US" sz="2400" b="1">
                <a:solidFill>
                  <a:srgbClr val="C00000"/>
                </a:solidFill>
              </a:rPr>
              <a:t>社会主义核心价值观</a:t>
            </a:r>
            <a:endParaRPr lang="zh-CN" altLang="en-US" sz="2400" b="1">
              <a:solidFill>
                <a:srgbClr val="C00000"/>
              </a:solidFill>
            </a:endParaRPr>
          </a:p>
        </p:txBody>
      </p:sp>
      <p:sp>
        <p:nvSpPr>
          <p:cNvPr id="8" name="文本框 7"/>
          <p:cNvSpPr txBox="1"/>
          <p:nvPr/>
        </p:nvSpPr>
        <p:spPr>
          <a:xfrm>
            <a:off x="271145" y="5360670"/>
            <a:ext cx="1156335" cy="953135"/>
          </a:xfrm>
          <a:prstGeom prst="rect">
            <a:avLst/>
          </a:prstGeom>
          <a:noFill/>
        </p:spPr>
        <p:txBody>
          <a:bodyPr wrap="square" rtlCol="0">
            <a:spAutoFit/>
          </a:bodyPr>
          <a:p>
            <a:r>
              <a:rPr lang="zh-CN" altLang="en-US" sz="2800" b="1">
                <a:solidFill>
                  <a:srgbClr val="C00000"/>
                </a:solidFill>
              </a:rPr>
              <a:t>时代精神</a:t>
            </a:r>
            <a:endParaRPr lang="zh-CN" altLang="en-US" sz="2800" b="1">
              <a:solidFill>
                <a:srgbClr val="C00000"/>
              </a:solidFill>
            </a:endParaRPr>
          </a:p>
        </p:txBody>
      </p:sp>
    </p:spTree>
    <p:custDataLst>
      <p:tags r:id="rId1"/>
    </p:custData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zh-CN" altLang="en-US"/>
              <a:t>评析题一</a:t>
            </a:r>
            <a:endParaRPr lang="zh-CN" altLang="en-US"/>
          </a:p>
        </p:txBody>
      </p:sp>
      <p:sp>
        <p:nvSpPr>
          <p:cNvPr id="3" name="内容占位符 2"/>
          <p:cNvSpPr>
            <a:spLocks noGrp="1"/>
          </p:cNvSpPr>
          <p:nvPr>
            <p:ph idx="1"/>
          </p:nvPr>
        </p:nvSpPr>
        <p:spPr/>
        <p:txBody>
          <a:bodyPr>
            <a:noAutofit/>
          </a:bodyPr>
          <a:p>
            <a:r>
              <a:rPr lang="zh-CN" altLang="en-US" sz="2400"/>
              <a:t>（</a:t>
            </a:r>
            <a:r>
              <a:rPr lang="en-US" altLang="zh-CN" sz="2400"/>
              <a:t>2020</a:t>
            </a:r>
            <a:r>
              <a:rPr lang="zh-CN" altLang="en-US" sz="2400"/>
              <a:t>江苏卷）</a:t>
            </a:r>
            <a:r>
              <a:rPr lang="zh-CN" altLang="en-US" sz="2400" b="1"/>
              <a:t>烟雨画舫、亭台楼榭、琵琶纸伞，这些风物被视为江浙地区独具特色的文化符号。</a:t>
            </a:r>
            <a:r>
              <a:rPr lang="zh-CN" altLang="en-US" sz="2400"/>
              <a:t>这些符号背后所蕴含的深层文化和审美情趣，</a:t>
            </a:r>
            <a:r>
              <a:rPr lang="zh-CN" altLang="en-US" sz="2400" b="1"/>
              <a:t>根于我国江浙一带独特的地理环境和优厚的经济基础，</a:t>
            </a:r>
            <a:r>
              <a:rPr lang="zh-CN" altLang="en-US" sz="2400"/>
              <a:t>经过千百年的淬炼和升华，生成为一种独特的地域品格。她优雅灵动、崇文尚德、务实进取、开放包容……</a:t>
            </a:r>
            <a:endParaRPr lang="zh-CN" altLang="en-US" sz="2400"/>
          </a:p>
          <a:p>
            <a:r>
              <a:rPr lang="zh-CN" altLang="en-US" sz="2400" b="1"/>
              <a:t>从历代先贤名士到当代富有家国情怀的改革者、创业者以及无数劳动者，他们用智慧、雄心和创造成就了这片土地的富庶，也让这方文化熠熠生辉。</a:t>
            </a:r>
            <a:endParaRPr lang="zh-CN" altLang="en-US" sz="2400"/>
          </a:p>
          <a:p>
            <a:r>
              <a:rPr lang="zh-CN" altLang="en-US" sz="2400"/>
              <a:t>结合材料，回答下列问题：</a:t>
            </a:r>
            <a:endParaRPr lang="zh-CN" altLang="en-US" sz="2400"/>
          </a:p>
          <a:p>
            <a:r>
              <a:rPr lang="zh-CN" altLang="en-US" sz="2400"/>
              <a:t>（1）有人认为，独特的地理环境造就了区域文化的繁荣。运用《文化生活》知识评析该观点。</a:t>
            </a:r>
            <a:endParaRPr lang="zh-CN" altLang="en-US" sz="2400"/>
          </a:p>
        </p:txBody>
      </p:sp>
    </p:spTree>
    <p:custDataLst>
      <p:tags r:id="rId1"/>
    </p:custData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endParaRPr lang="zh-CN" altLang="en-US"/>
          </a:p>
        </p:txBody>
      </p:sp>
      <p:sp>
        <p:nvSpPr>
          <p:cNvPr id="3" name="内容占位符 2"/>
          <p:cNvSpPr>
            <a:spLocks noGrp="1"/>
          </p:cNvSpPr>
          <p:nvPr>
            <p:ph idx="1"/>
          </p:nvPr>
        </p:nvSpPr>
        <p:spPr/>
        <p:txBody>
          <a:bodyPr/>
          <a:p>
            <a:r>
              <a:rPr lang="zh-CN" altLang="en-US" sz="2400"/>
              <a:t>（1）受地理等因素的影响，各地区的文化带有明显的区域特征，江浙一带的地理环境对区域文化特色的形成起着重要作用。</a:t>
            </a:r>
            <a:r>
              <a:rPr lang="zh-CN" altLang="en-US" sz="2400" b="1">
                <a:solidFill>
                  <a:srgbClr val="FF0000"/>
                </a:solidFill>
              </a:rPr>
              <a:t>一定的文化由一定的经济、政治决定，</a:t>
            </a:r>
            <a:r>
              <a:rPr lang="zh-CN" altLang="en-US" sz="2400"/>
              <a:t>江浙一带优厚的经济基础和人们的政治参与对该区域文化的繁荣起着决定作用。</a:t>
            </a:r>
            <a:r>
              <a:rPr lang="zh-CN" altLang="en-US" sz="2400" b="1">
                <a:solidFill>
                  <a:srgbClr val="FF0000"/>
                </a:solidFill>
              </a:rPr>
              <a:t>人民群众是文化创造的主体</a:t>
            </a:r>
            <a:r>
              <a:rPr lang="zh-CN" altLang="en-US" sz="2400"/>
              <a:t>，江浙独特的区域文化离不开人民的实践和创造。</a:t>
            </a:r>
            <a:endParaRPr lang="zh-CN" altLang="en-US" sz="2400"/>
          </a:p>
        </p:txBody>
      </p:sp>
    </p:spTree>
    <p:custDataLst>
      <p:tags r:id="rId1"/>
    </p:custData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608400" y="70"/>
            <a:ext cx="10969200" cy="705600"/>
          </a:xfrm>
        </p:spPr>
        <p:txBody>
          <a:bodyPr/>
          <a:p>
            <a:r>
              <a:rPr lang="zh-CN" altLang="en-US"/>
              <a:t>评析题二</a:t>
            </a:r>
            <a:endParaRPr lang="zh-CN" altLang="en-US"/>
          </a:p>
        </p:txBody>
      </p:sp>
      <p:sp>
        <p:nvSpPr>
          <p:cNvPr id="3" name="内容占位符 2"/>
          <p:cNvSpPr>
            <a:spLocks noGrp="1"/>
          </p:cNvSpPr>
          <p:nvPr>
            <p:ph idx="1"/>
          </p:nvPr>
        </p:nvSpPr>
        <p:spPr>
          <a:xfrm>
            <a:off x="527120" y="431855"/>
            <a:ext cx="10969200" cy="4759200"/>
          </a:xfrm>
        </p:spPr>
        <p:txBody>
          <a:bodyPr>
            <a:noAutofit/>
          </a:bodyPr>
          <a:p>
            <a:r>
              <a:rPr lang="zh-CN" altLang="en-US" sz="2000"/>
              <a:t>（2019·新课标全国卷Ⅰ）走进北京市西胡林村、天津市六街村等传统村落，我们能够欣赏风格独特的民居建筑、丰富多样的村镇空间格局，品味具有浓郁地方特色的俚语方言、家风家训、乡约乡规、民情风俗，感受人与自然和谐共生的文化韵味。传统村落承载着绚丽多彩的农耕文化，寄托着一代又一代中华儿女的情感记忆和绵远乡愁，是我国乡村历史、文化、自然遗产的“活化石”。</a:t>
            </a:r>
            <a:r>
              <a:rPr lang="zh-CN" altLang="en-US" sz="2000" b="1"/>
              <a:t>随着工业化、城镇化的快速发展，传统村落衰落、消失的现象时有发生。</a:t>
            </a:r>
            <a:r>
              <a:rPr lang="zh-CN" altLang="en-US" sz="2000"/>
              <a:t>例如：不少传统村落因缺少产业支撑，医疗、文化、教育等公共服务不能满足现代生活需要，导致人口流失严重，甚至出现“空心化”；古民居、古建筑得不到及时修缮和维护，自然毁损严重；传统工匠越来越少，传统建筑工艺、传统艺术日渐失传；在旅游开发过程中，无视传统村落的自然、历史、文化等个性化特征而盲目拆旧建新、拆真建假，对传统建筑、历史风貌造成破坏性影响，导致“千村一面”。</a:t>
            </a:r>
            <a:r>
              <a:rPr lang="zh-CN" altLang="en-US" sz="2000" b="1"/>
              <a:t>保护、传承和利用好传统村落，是实施乡村振兴战略和增强中华文化自信的内在要求。2012年以来，我国大部分传统村落已被列为保护对象。</a:t>
            </a:r>
            <a:r>
              <a:rPr lang="zh-CN" altLang="en-US" sz="2000"/>
              <a:t>（注：传统村落是指拥有物质形态和非物质形态文化遗产，具有较高的历史、文化、科学、艺术、社会、经济价值的村落。）</a:t>
            </a:r>
            <a:endParaRPr lang="zh-CN" altLang="en-US" sz="2000"/>
          </a:p>
          <a:p>
            <a:r>
              <a:rPr lang="zh-CN" altLang="en-US" sz="2000"/>
              <a:t>（1）有人说：“</a:t>
            </a:r>
            <a:r>
              <a:rPr lang="zh-CN" altLang="en-US" sz="2000" b="1">
                <a:solidFill>
                  <a:schemeClr val="tx1">
                    <a:lumMod val="65000"/>
                    <a:lumOff val="35000"/>
                  </a:schemeClr>
                </a:solidFill>
              </a:rPr>
              <a:t>随着经济社会不断发展，传统村落必然走向消亡。</a:t>
            </a:r>
            <a:r>
              <a:rPr lang="zh-CN" altLang="en-US" sz="2000"/>
              <a:t>”运用文化生活知识对此观点加以评析。</a:t>
            </a:r>
            <a:endParaRPr lang="zh-CN" altLang="en-US" sz="2000"/>
          </a:p>
        </p:txBody>
      </p:sp>
    </p:spTree>
    <p:custDataLst>
      <p:tags r:id="rId1"/>
    </p:custData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endParaRPr lang="zh-CN" altLang="en-US"/>
          </a:p>
        </p:txBody>
      </p:sp>
      <p:sp>
        <p:nvSpPr>
          <p:cNvPr id="3" name="内容占位符 2"/>
          <p:cNvSpPr>
            <a:spLocks noGrp="1"/>
          </p:cNvSpPr>
          <p:nvPr>
            <p:ph idx="1"/>
          </p:nvPr>
        </p:nvSpPr>
        <p:spPr/>
        <p:txBody>
          <a:bodyPr/>
          <a:p>
            <a:r>
              <a:rPr lang="zh-CN" altLang="en-US" sz="2400"/>
              <a:t>【答案】</a:t>
            </a:r>
            <a:r>
              <a:rPr lang="zh-CN" altLang="en-US" sz="2400" b="1">
                <a:solidFill>
                  <a:srgbClr val="FF0000"/>
                </a:solidFill>
              </a:rPr>
              <a:t>文化是经济和政治的反映，随着经济和社会的发展，文化也会变化发展。</a:t>
            </a:r>
            <a:r>
              <a:rPr lang="zh-CN" altLang="en-US" sz="2400"/>
              <a:t>传统村落具有鲜明的地域文化和民族文化特色；</a:t>
            </a:r>
            <a:endParaRPr lang="zh-CN" altLang="en-US" sz="2400"/>
          </a:p>
          <a:p>
            <a:r>
              <a:rPr lang="zh-CN" altLang="en-US" sz="2400"/>
              <a:t>随着工业化、城镇化的发展，传统村落的生存和发展面临困难；</a:t>
            </a:r>
            <a:endParaRPr lang="zh-CN" altLang="en-US" sz="2400"/>
          </a:p>
          <a:p>
            <a:r>
              <a:rPr lang="zh-CN" altLang="en-US" sz="2400"/>
              <a:t>顺应时代要求和人们对美好生活的向往，</a:t>
            </a:r>
            <a:r>
              <a:rPr lang="zh-CN" altLang="en-US" sz="2400" b="1">
                <a:solidFill>
                  <a:srgbClr val="FF0000"/>
                </a:solidFill>
              </a:rPr>
              <a:t>进行创造性地保护和利用，传统村落就能焕发出新的生机和活力。</a:t>
            </a:r>
            <a:endParaRPr lang="zh-CN" altLang="en-US" sz="2400" b="1">
              <a:solidFill>
                <a:srgbClr val="FF0000"/>
              </a:solidFill>
            </a:endParaRPr>
          </a:p>
        </p:txBody>
      </p:sp>
    </p:spTree>
    <p:custDataLst>
      <p:tags r:id="rId1"/>
    </p:custData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720160" y="2809310"/>
            <a:ext cx="10969200" cy="705600"/>
          </a:xfrm>
        </p:spPr>
        <p:txBody>
          <a:bodyPr/>
          <a:p>
            <a:r>
              <a:rPr lang="en-US" altLang="zh-CN"/>
              <a:t>                  </a:t>
            </a:r>
            <a:r>
              <a:rPr lang="zh-CN" altLang="en-US"/>
              <a:t>某一具体的内涵或表现</a:t>
            </a:r>
            <a:endParaRPr lang="zh-CN" altLang="en-US"/>
          </a:p>
        </p:txBody>
      </p:sp>
    </p:spTree>
    <p:custDataLst>
      <p:tags r:id="rId1"/>
    </p:custData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608400" y="902390"/>
            <a:ext cx="10969200" cy="4759200"/>
          </a:xfrm>
        </p:spPr>
        <p:txBody>
          <a:bodyPr>
            <a:noAutofit/>
          </a:bodyPr>
          <a:p>
            <a:r>
              <a:rPr lang="zh-CN" altLang="en-US" sz="2400"/>
              <a:t>（2021·河北高考真题）阅读材料，完成下列要求。</a:t>
            </a:r>
            <a:endParaRPr lang="zh-CN" altLang="en-US" sz="2400"/>
          </a:p>
          <a:p>
            <a:r>
              <a:rPr lang="zh-CN" altLang="en-US" sz="2400"/>
              <a:t>“你是中国人吗？你爱中国吗？你愿意中国好吗？”</a:t>
            </a:r>
            <a:endParaRPr lang="zh-CN" altLang="en-US" sz="2400"/>
          </a:p>
          <a:p>
            <a:r>
              <a:rPr lang="zh-CN" altLang="en-US" sz="2400"/>
              <a:t>1935年9月，在南开大学开学典礼上，面对内忧外患的局势和积贫积弱的国家，校长张伯苓提出振聋发聩的“爱国三问”，点燃了师生们的爱国斗志，在无数热血青年心中种下了自强图存的新希望。2019年1月，习近平总书记在南开大学考察时讲到，“爱国三问”既是历史之问，也是时代之问、未来之问，2021年4月，习近平总书记在清华大学考察时强调，</a:t>
            </a:r>
            <a:r>
              <a:rPr lang="zh-CN" altLang="en-US" sz="2400" b="1"/>
              <a:t>当代中国青年要与新时代同向同行，爱国爱民，不断增强做中国人的志气、骨气、底气。</a:t>
            </a:r>
            <a:endParaRPr lang="zh-CN" altLang="en-US" sz="2400" b="1"/>
          </a:p>
          <a:p>
            <a:r>
              <a:rPr lang="zh-CN" altLang="en-US" sz="2400"/>
              <a:t>运用文化生活知识，说明“爱国三问”既是历史之问，也是时代之问、未来之问。</a:t>
            </a:r>
            <a:endParaRPr lang="zh-CN" altLang="en-US" sz="2400"/>
          </a:p>
        </p:txBody>
      </p:sp>
    </p:spTree>
    <p:custDataLst>
      <p:tags r:id="rId1"/>
    </p:custData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endParaRPr lang="zh-CN" altLang="en-US"/>
          </a:p>
        </p:txBody>
      </p:sp>
      <p:sp>
        <p:nvSpPr>
          <p:cNvPr id="3" name="内容占位符 2"/>
          <p:cNvSpPr>
            <a:spLocks noGrp="1"/>
          </p:cNvSpPr>
          <p:nvPr>
            <p:ph idx="1"/>
          </p:nvPr>
        </p:nvSpPr>
        <p:spPr/>
        <p:txBody>
          <a:bodyPr/>
          <a:p>
            <a:r>
              <a:rPr lang="zh-CN" altLang="en-US" sz="2400"/>
              <a:t>【答案】</a:t>
            </a:r>
            <a:r>
              <a:rPr lang="zh-CN" altLang="en-US" sz="2400" b="1">
                <a:solidFill>
                  <a:srgbClr val="FF0000"/>
                </a:solidFill>
              </a:rPr>
              <a:t>爱国是中华民族的优良传统</a:t>
            </a:r>
            <a:r>
              <a:rPr lang="zh-CN" altLang="en-US" sz="2400"/>
              <a:t>，是不同时代的中国人都义不容辞的责任。</a:t>
            </a:r>
            <a:r>
              <a:rPr lang="zh-CN" altLang="en-US" sz="2400" b="1">
                <a:solidFill>
                  <a:srgbClr val="FF0000"/>
                </a:solidFill>
              </a:rPr>
              <a:t>以爱国主义为核心的民族精神是推动中华民族走向繁荣、强大的精神动力</a:t>
            </a:r>
            <a:r>
              <a:rPr lang="zh-CN" altLang="en-US" sz="2400"/>
              <a:t>。新时代，作为青年学生，要弘扬以爱国主义为核心的民族精神，要加强思想道德建设，增强维护国家利益和人民利益的责任感和使命感，坚定文化自信和爱国之志，自觉成为担当民族复兴大任的时代新人</a:t>
            </a:r>
            <a:endParaRPr lang="zh-CN" altLang="en-US" sz="2400"/>
          </a:p>
        </p:txBody>
      </p:sp>
    </p:spTree>
    <p:custDataLst>
      <p:tags r:id="rId1"/>
    </p:custData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466160" y="161980"/>
            <a:ext cx="10969200" cy="4759200"/>
          </a:xfrm>
        </p:spPr>
        <p:txBody>
          <a:bodyPr>
            <a:noAutofit/>
          </a:bodyPr>
          <a:p>
            <a:r>
              <a:rPr lang="zh-CN" altLang="en-US" sz="2000"/>
              <a:t>（</a:t>
            </a:r>
            <a:r>
              <a:rPr lang="en-US" altLang="zh-CN" sz="2000"/>
              <a:t>2019</a:t>
            </a:r>
            <a:r>
              <a:rPr lang="zh-CN" altLang="en-US" sz="2000"/>
              <a:t>新课标高考真题）习近平在2019年新年贺词中说：“2019年，有机遇也有挑战，大家还要一起拼搏、一起奋斗……这个时候，快递小哥、环卫工人、出租车司机以及千千万万的劳动者，还在辛勤工作，我们要感谢这些美好生活的创造者、守护者。”四川甘孜藏族自治州有一条往返1208公里、平均海拔3500米以上的雪线邮路，它是沟通藏区与内地的邮政主动脉，党中央的声音和各种邮件通过邮车送上雪域高原。邮车驾驶员其美多吉秉持“人在，邮件在！”的敬业精神，凭借精湛的驾驶技术和丰富的出车经验，克服缺氧、“风搅雪”、孤寂等困难，驾驶邮车奔驰在白雪皑皑的“生命禁区”，服务藏区30年，未发生一次责任事故，给雪域高原的人们带去美好生活的希望，“我只是一名普普通通的邮车驾驶员，但看到老百姓拆包裹的样子，心里就开心。”2018年，其美多吉带领班组的康巴汉子们安全行驶62．49万公里，向西藏运送邮件41万件，运送省内邮件37万件。他们用奉献、忠诚与生命铸就了爱岗敬业、顽强拼搏的雪线邮路精神。</a:t>
            </a:r>
            <a:r>
              <a:rPr lang="zh-CN" altLang="en-US" sz="2000" b="1"/>
              <a:t>2018年，其美多吉所在的康定—德格邮路被交通部命名为“其美多吉雪线邮路”。其美多吉被评为“时代楷模”和“感动中国2018年度人物”</a:t>
            </a:r>
            <a:r>
              <a:rPr lang="zh-CN" altLang="en-US" sz="2000"/>
              <a:t>。</a:t>
            </a:r>
            <a:endParaRPr lang="zh-CN" altLang="en-US" sz="2000"/>
          </a:p>
          <a:p>
            <a:r>
              <a:rPr lang="zh-CN" altLang="en-US" sz="2000"/>
              <a:t>（2）运用文化生活的知识，谈谈其</a:t>
            </a:r>
            <a:r>
              <a:rPr lang="zh-CN" altLang="en-US" sz="2000" b="1"/>
              <a:t>美多吉先进事迹对我们培育和践行爱岗敬业精神的启示。</a:t>
            </a:r>
            <a:endParaRPr lang="zh-CN" altLang="en-US" sz="2000" b="1"/>
          </a:p>
        </p:txBody>
      </p:sp>
    </p:spTree>
    <p:custDataLst>
      <p:tags r:id="rId1"/>
    </p:custData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endParaRPr lang="zh-CN" altLang="en-US"/>
          </a:p>
        </p:txBody>
      </p:sp>
      <p:sp>
        <p:nvSpPr>
          <p:cNvPr id="3" name="内容占位符 2"/>
          <p:cNvSpPr>
            <a:spLocks noGrp="1"/>
          </p:cNvSpPr>
          <p:nvPr>
            <p:ph idx="1"/>
          </p:nvPr>
        </p:nvSpPr>
        <p:spPr/>
        <p:txBody>
          <a:bodyPr/>
          <a:p>
            <a:r>
              <a:rPr lang="zh-CN" altLang="en-US" sz="2400"/>
              <a:t>（2）</a:t>
            </a:r>
            <a:r>
              <a:rPr lang="zh-CN" altLang="en-US" sz="2400" b="1">
                <a:solidFill>
                  <a:srgbClr val="FF0000"/>
                </a:solidFill>
              </a:rPr>
              <a:t>敬业是社会主义核心价值观的重要内容，爱岗敬业是做好本职工作的基本要求。</a:t>
            </a:r>
            <a:r>
              <a:rPr lang="zh-CN" altLang="en-US" sz="2400"/>
              <a:t>要热爱工作、忠于职守；要苦练本领、精益求精；要心系人民、甘于奉献。</a:t>
            </a:r>
            <a:endParaRPr lang="zh-CN" altLang="en-US" sz="2400"/>
          </a:p>
        </p:txBody>
      </p:sp>
    </p:spTree>
    <p:custDataLst>
      <p:tags r:id="rId1"/>
    </p:custData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384880" y="55"/>
            <a:ext cx="10969200" cy="4759200"/>
          </a:xfrm>
        </p:spPr>
        <p:txBody>
          <a:bodyPr>
            <a:noAutofit/>
          </a:bodyPr>
          <a:p>
            <a:r>
              <a:rPr lang="zh-CN" altLang="en-US" sz="2400"/>
              <a:t>（2018年全国Ⅲ卷）阅读材料。完成下列要求。开国将军甘祖昌，参加过井冈山斗争、五次反“围剿”、长征、抗日战争、解放战争，荣获过八一勋章、独立自由勋章、解放勋章。</a:t>
            </a:r>
            <a:endParaRPr lang="zh-CN" altLang="en-US" sz="2400"/>
          </a:p>
          <a:p>
            <a:pPr marL="0" indent="0">
              <a:buNone/>
            </a:pPr>
            <a:r>
              <a:rPr lang="en-US" altLang="zh-CN" sz="2400"/>
              <a:t>      </a:t>
            </a:r>
            <a:r>
              <a:rPr lang="zh-CN" altLang="en-US" sz="2400"/>
              <a:t>长征路上，甘祖昌和同村战友约好，革命成功后，一起回家搞建设，让乡亲们过上好日子；革命胜利后，曾经的誓言让他心中的乡愁越酿越浓。1957年8月，他主动辞去军队领导职务，秉持“共产党人不能享清福，要艰苦奋斗一辈子”的信念，举家回到家乡沿背村务农，他把70%的工资捐给了家乡的建设事业，有关部门按照规定要给他盖房配车，被他一一拒绝。他领着乡亲们修水利，建电站，架桥梁，绿化荒山，改造冬水田……一项项利民工程帮助村民摆脱贫穷、走向富裕。1986年，甘祖昌病逝，留给妻子和儿女的唯一遗产是三枚勋章。</a:t>
            </a:r>
            <a:endParaRPr lang="zh-CN" altLang="en-US" sz="2400"/>
          </a:p>
          <a:p>
            <a:pPr marL="0" indent="0">
              <a:buNone/>
            </a:pPr>
            <a:r>
              <a:rPr lang="en-US" altLang="zh-CN" sz="2400"/>
              <a:t>      </a:t>
            </a:r>
            <a:r>
              <a:rPr lang="zh-CN" altLang="en-US" sz="2400"/>
              <a:t>将军农民的事迹被编入小学课本，教育了一代又一代人。习近平高度评价甘祖昌将军的艰苦奋斗精神。强调不仅我们这代人要传承，下一代也要弘扬，要一代一代传承下去。</a:t>
            </a:r>
            <a:endParaRPr lang="zh-CN" altLang="en-US" sz="2400"/>
          </a:p>
        </p:txBody>
      </p:sp>
    </p:spTree>
    <p:custDataLst>
      <p:tags r:id="rId1"/>
    </p:custData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endParaRPr lang="zh-CN" altLang="en-US"/>
          </a:p>
        </p:txBody>
      </p:sp>
      <p:sp>
        <p:nvSpPr>
          <p:cNvPr id="3" name="内容占位符 2"/>
          <p:cNvSpPr>
            <a:spLocks noGrp="1"/>
          </p:cNvSpPr>
          <p:nvPr>
            <p:ph idx="1"/>
          </p:nvPr>
        </p:nvSpPr>
        <p:spPr/>
        <p:txBody>
          <a:bodyPr/>
          <a:p>
            <a:r>
              <a:rPr lang="zh-CN" altLang="en-US" sz="2400"/>
              <a:t>（2）新时代传承和弘扬艰苦奋斗精神对建设中国特色社会主义文化有什么意义？运用文化生活的知识加以分析。</a:t>
            </a:r>
            <a:endParaRPr lang="zh-CN" altLang="en-US" sz="2400"/>
          </a:p>
          <a:p>
            <a:endParaRPr lang="zh-CN" altLang="en-US" sz="2400"/>
          </a:p>
          <a:p>
            <a:r>
              <a:rPr lang="zh-CN" altLang="en-US" sz="2400" b="1">
                <a:solidFill>
                  <a:srgbClr val="FF0000"/>
                </a:solidFill>
              </a:rPr>
              <a:t>艰苦奋斗精神是革命文化的精华，是建设中国特色社会主义文化的重要资源</a:t>
            </a:r>
            <a:r>
              <a:rPr lang="zh-CN" altLang="en-US" sz="2400" b="1"/>
              <a:t>。</a:t>
            </a:r>
            <a:r>
              <a:rPr lang="zh-CN" altLang="en-US" sz="2400"/>
              <a:t>新时代传承和弘扬艰苦奋斗精神，有利于</a:t>
            </a:r>
            <a:r>
              <a:rPr lang="zh-CN" altLang="en-US" sz="2400" b="1">
                <a:solidFill>
                  <a:srgbClr val="FF0000"/>
                </a:solidFill>
              </a:rPr>
              <a:t>坚定理想信念</a:t>
            </a:r>
            <a:r>
              <a:rPr lang="zh-CN" altLang="en-US" sz="2400"/>
              <a:t>，牢记使命；有利于培育和践行</a:t>
            </a:r>
            <a:r>
              <a:rPr lang="zh-CN" altLang="en-US" sz="2400" b="1">
                <a:solidFill>
                  <a:srgbClr val="FF0000"/>
                </a:solidFill>
              </a:rPr>
              <a:t>社会主义核心价值观</a:t>
            </a:r>
            <a:r>
              <a:rPr lang="zh-CN" altLang="en-US" sz="2400"/>
              <a:t>，</a:t>
            </a:r>
            <a:r>
              <a:rPr lang="zh-CN" altLang="en-US" sz="2400" b="1">
                <a:solidFill>
                  <a:srgbClr val="FF0000"/>
                </a:solidFill>
              </a:rPr>
              <a:t>培育中华民族精神</a:t>
            </a:r>
            <a:r>
              <a:rPr lang="zh-CN" altLang="en-US" sz="2400"/>
              <a:t>，</a:t>
            </a:r>
            <a:r>
              <a:rPr lang="zh-CN" altLang="en-US" sz="2400" b="1">
                <a:solidFill>
                  <a:srgbClr val="FF0000"/>
                </a:solidFill>
              </a:rPr>
              <a:t>增强文化自信。</a:t>
            </a:r>
            <a:endParaRPr lang="zh-CN" altLang="en-US" sz="2400" b="1">
              <a:solidFill>
                <a:srgbClr val="FF0000"/>
              </a:solidFill>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176"/>
</p:tagLst>
</file>

<file path=ppt/tags/tag5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176"/>
</p:tagLst>
</file>

<file path=ppt/tags/tag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2.xml><?xml version="1.0" encoding="utf-8"?>
<p:tagLst xmlns:p="http://schemas.openxmlformats.org/presentationml/2006/main">
  <p:tag name="KSO_WM_TEMPLATE_THUMBS_INDEX" val="1、4、7、12、13、14、15、16、17、18、20、24、25、28、33、36、40、43、44"/>
  <p:tag name="KSO_WM_TEMPLATE_SUBCATEGORY" val="19"/>
  <p:tag name="KSO_WM_TAG_VERSION" val="1.0"/>
  <p:tag name="KSO_WM_BEAUTIFY_FLAG" val="#wm#"/>
  <p:tag name="KSO_WM_TEMPLATE_CATEGORY" val="custom"/>
  <p:tag name="KSO_WM_TEMPLATE_INDEX" val="20205176"/>
  <p:tag name="KSO_WM_TEMPLATE_MASTER_TYPE" val="0"/>
  <p:tag name="KSO_WM_TEMPLATE_COLOR_TYPE" val="1"/>
  <p:tag name="KSO_WM_UNIT_SHOW_EDIT_AREA_INDICATION" val="1"/>
</p:tagLst>
</file>

<file path=ppt/tags/tag63.xml><?xml version="1.0" encoding="utf-8"?>
<p:tagLst xmlns:p="http://schemas.openxmlformats.org/presentationml/2006/main">
  <p:tag name="KSO_WM_UNIT_ISCONTENTSTITLE" val="0"/>
  <p:tag name="KSO_WM_UNIT_ISNUMDGMTITLE" val="0"/>
  <p:tag name="KSO_WM_UNIT_PRESET_TEXT" val="空白演示"/>
  <p:tag name="KSO_WM_UNIT_NOCLEAR" val="0"/>
  <p:tag name="KSO_WM_UNIT_SHOW_EDIT_AREA_INDICATION" val="1"/>
  <p:tag name="KSO_WM_UNIT_VALUE" val="28"/>
  <p:tag name="KSO_WM_UNIT_HIGHLIGHT" val="0"/>
  <p:tag name="KSO_WM_UNIT_COMPATIBLE" val="0"/>
  <p:tag name="KSO_WM_UNIT_DIAGRAM_ISNUMVISUAL" val="0"/>
  <p:tag name="KSO_WM_UNIT_DIAGRAM_ISREFERUNIT" val="0"/>
  <p:tag name="KSO_WM_UNIT_TYPE" val="a"/>
  <p:tag name="KSO_WM_UNIT_INDEX" val="1"/>
  <p:tag name="KSO_WM_UNIT_ID" val="custom20205176_1*a*1"/>
  <p:tag name="KSO_WM_TEMPLATE_CATEGORY" val="custom"/>
  <p:tag name="KSO_WM_TEMPLATE_INDEX" val="20205176"/>
  <p:tag name="KSO_WM_UNIT_LAYERLEVEL" val="1"/>
  <p:tag name="KSO_WM_TAG_VERSION" val="1.0"/>
  <p:tag name="KSO_WM_BEAUTIFY_FLAG" val="#wm#"/>
</p:tagLst>
</file>

<file path=ppt/tags/tag64.xml><?xml version="1.0" encoding="utf-8"?>
<p:tagLst xmlns:p="http://schemas.openxmlformats.org/presentationml/2006/main">
  <p:tag name="KSO_WM_SLIDE_ID" val="custom20205176_1"/>
  <p:tag name="KSO_WM_TEMPLATE_SUBCATEGORY" val="19"/>
  <p:tag name="KSO_WM_TEMPLATE_MASTER_TYPE" val="0"/>
  <p:tag name="KSO_WM_TEMPLATE_COLOR_TYPE" val="1"/>
  <p:tag name="KSO_WM_SLIDE_TYPE" val="title"/>
  <p:tag name="KSO_WM_SLIDE_SUBTYPE" val="defaultBlank"/>
  <p:tag name="KSO_WM_SLIDE_ITEM_CNT" val="0"/>
  <p:tag name="KSO_WM_SLIDE_INDEX" val="1"/>
  <p:tag name="KSO_WM_TAG_VERSION" val="1.0"/>
  <p:tag name="KSO_WM_BEAUTIFY_FLAG" val="#wm#"/>
  <p:tag name="KSO_WM_TEMPLATE_CATEGORY" val="custom"/>
  <p:tag name="KSO_WM_TEMPLATE_INDEX" val="20205176"/>
  <p:tag name="KSO_WM_SLIDE_LAYOUT" val="a_b"/>
  <p:tag name="KSO_WM_SLIDE_LAYOUT_CNT" val="1_1"/>
  <p:tag name="KSO_WM_UNIT_SHOW_EDIT_AREA_INDICATION" val="1"/>
  <p:tag name="KSO_WM_TEMPLATE_THUMBS_INDEX" val="1、4、7、12、13、14、15、16、17、18、20、24、25、28、33、36、40、43、44"/>
</p:tagLst>
</file>

<file path=ppt/tags/tag65.xml><?xml version="1.0" encoding="utf-8"?>
<p:tagLst xmlns:p="http://schemas.openxmlformats.org/presentationml/2006/main">
  <p:tag name="KSO_WM_BEAUTIFY_FLAG" val="#wm#"/>
  <p:tag name="KSO_WM_TEMPLATE_CATEGORY" val="custom"/>
  <p:tag name="KSO_WM_TEMPLATE_INDEX" val="20205176"/>
</p:tagLst>
</file>

<file path=ppt/tags/tag66.xml><?xml version="1.0" encoding="utf-8"?>
<p:tagLst xmlns:p="http://schemas.openxmlformats.org/presentationml/2006/main">
  <p:tag name="KSO_WM_BEAUTIFY_FLAG" val="#wm#"/>
  <p:tag name="KSO_WM_TEMPLATE_CATEGORY" val="custom"/>
  <p:tag name="KSO_WM_TEMPLATE_INDEX" val="20205176"/>
</p:tagLst>
</file>

<file path=ppt/tags/tag67.xml><?xml version="1.0" encoding="utf-8"?>
<p:tagLst xmlns:p="http://schemas.openxmlformats.org/presentationml/2006/main">
  <p:tag name="KSO_WM_BEAUTIFY_FLAG" val="#wm#"/>
  <p:tag name="KSO_WM_TEMPLATE_CATEGORY" val="custom"/>
  <p:tag name="KSO_WM_TEMPLATE_INDEX" val="20205176"/>
</p:tagLst>
</file>

<file path=ppt/tags/tag68.xml><?xml version="1.0" encoding="utf-8"?>
<p:tagLst xmlns:p="http://schemas.openxmlformats.org/presentationml/2006/main">
  <p:tag name="KSO_WM_BEAUTIFY_FLAG" val="#wm#"/>
  <p:tag name="KSO_WM_TEMPLATE_CATEGORY" val="custom"/>
  <p:tag name="KSO_WM_TEMPLATE_INDEX" val="20205176"/>
</p:tagLst>
</file>

<file path=ppt/tags/tag69.xml><?xml version="1.0" encoding="utf-8"?>
<p:tagLst xmlns:p="http://schemas.openxmlformats.org/presentationml/2006/main">
  <p:tag name="KSO_WM_BEAUTIFY_FLAG" val="#wm#"/>
  <p:tag name="KSO_WM_TEMPLATE_CATEGORY" val="custom"/>
  <p:tag name="KSO_WM_TEMPLATE_INDEX" val="20205176"/>
</p:tagLst>
</file>

<file path=ppt/tags/tag70.xml><?xml version="1.0" encoding="utf-8"?>
<p:tagLst xmlns:p="http://schemas.openxmlformats.org/presentationml/2006/main">
  <p:tag name="KSO_WM_BEAUTIFY_FLAG" val="#wm#"/>
  <p:tag name="KSO_WM_TEMPLATE_CATEGORY" val="custom"/>
  <p:tag name="KSO_WM_TEMPLATE_INDEX" val="20205176"/>
</p:tagLst>
</file>

<file path=ppt/tags/tag71.xml><?xml version="1.0" encoding="utf-8"?>
<p:tagLst xmlns:p="http://schemas.openxmlformats.org/presentationml/2006/main">
  <p:tag name="KSO_WM_BEAUTIFY_FLAG" val="#wm#"/>
  <p:tag name="KSO_WM_TEMPLATE_CATEGORY" val="custom"/>
  <p:tag name="KSO_WM_TEMPLATE_INDEX" val="20205176"/>
</p:tagLst>
</file>

<file path=ppt/tags/tag72.xml><?xml version="1.0" encoding="utf-8"?>
<p:tagLst xmlns:p="http://schemas.openxmlformats.org/presentationml/2006/main">
  <p:tag name="KSO_WM_BEAUTIFY_FLAG" val="#wm#"/>
  <p:tag name="KSO_WM_TEMPLATE_CATEGORY" val="custom"/>
  <p:tag name="KSO_WM_TEMPLATE_INDEX" val="20205176"/>
</p:tagLst>
</file>

<file path=ppt/tags/tag73.xml><?xml version="1.0" encoding="utf-8"?>
<p:tagLst xmlns:p="http://schemas.openxmlformats.org/presentationml/2006/main">
  <p:tag name="KSO_WM_BEAUTIFY_FLAG" val="#wm#"/>
  <p:tag name="KSO_WM_TEMPLATE_CATEGORY" val="custom"/>
  <p:tag name="KSO_WM_TEMPLATE_INDEX" val="20205176"/>
</p:tagLst>
</file>

<file path=ppt/tags/tag74.xml><?xml version="1.0" encoding="utf-8"?>
<p:tagLst xmlns:p="http://schemas.openxmlformats.org/presentationml/2006/main">
  <p:tag name="KSO_WM_BEAUTIFY_FLAG" val="#wm#"/>
  <p:tag name="KSO_WM_TEMPLATE_CATEGORY" val="custom"/>
  <p:tag name="KSO_WM_TEMPLATE_INDEX" val="20205176"/>
</p:tagLst>
</file>

<file path=ppt/tags/tag75.xml><?xml version="1.0" encoding="utf-8"?>
<p:tagLst xmlns:p="http://schemas.openxmlformats.org/presentationml/2006/main">
  <p:tag name="KSO_WM_BEAUTIFY_FLAG" val="#wm#"/>
  <p:tag name="KSO_WM_TEMPLATE_CATEGORY" val="custom"/>
  <p:tag name="KSO_WM_TEMPLATE_INDEX" val="20205176"/>
</p:tagLst>
</file>

<file path=ppt/tags/tag76.xml><?xml version="1.0" encoding="utf-8"?>
<p:tagLst xmlns:p="http://schemas.openxmlformats.org/presentationml/2006/main">
  <p:tag name="KSO_WM_BEAUTIFY_FLAG" val="#wm#"/>
  <p:tag name="KSO_WM_TEMPLATE_CATEGORY" val="custom"/>
  <p:tag name="KSO_WM_TEMPLATE_INDEX" val="20205176"/>
</p:tagLst>
</file>

<file path=ppt/tags/tag77.xml><?xml version="1.0" encoding="utf-8"?>
<p:tagLst xmlns:p="http://schemas.openxmlformats.org/presentationml/2006/main">
  <p:tag name="KSO_WM_BEAUTIFY_FLAG" val="#wm#"/>
  <p:tag name="KSO_WM_TEMPLATE_CATEGORY" val="custom"/>
  <p:tag name="KSO_WM_TEMPLATE_INDEX" val="20205176"/>
</p:tagLst>
</file>

<file path=ppt/tags/tag78.xml><?xml version="1.0" encoding="utf-8"?>
<p:tagLst xmlns:p="http://schemas.openxmlformats.org/presentationml/2006/main">
  <p:tag name="KSO_WM_BEAUTIFY_FLAG" val="#wm#"/>
  <p:tag name="KSO_WM_TEMPLATE_CATEGORY" val="custom"/>
  <p:tag name="KSO_WM_TEMPLATE_INDEX" val="20205176"/>
</p:tagLst>
</file>

<file path=ppt/tags/tag79.xml><?xml version="1.0" encoding="utf-8"?>
<p:tagLst xmlns:p="http://schemas.openxmlformats.org/presentationml/2006/main">
  <p:tag name="KSO_WM_BEAUTIFY_FLAG" val="#wm#"/>
  <p:tag name="KSO_WM_TEMPLATE_CATEGORY" val="custom"/>
  <p:tag name="KSO_WM_TEMPLATE_INDEX" val="20205176"/>
</p:tagLst>
</file>

<file path=ppt/tags/tag80.xml><?xml version="1.0" encoding="utf-8"?>
<p:tagLst xmlns:p="http://schemas.openxmlformats.org/presentationml/2006/main">
  <p:tag name="KSO_WM_BEAUTIFY_FLAG" val="#wm#"/>
  <p:tag name="KSO_WM_TEMPLATE_CATEGORY" val="custom"/>
  <p:tag name="KSO_WM_TEMPLATE_INDEX" val="20205176"/>
</p:tagLst>
</file>

<file path=ppt/tags/tag81.xml><?xml version="1.0" encoding="utf-8"?>
<p:tagLst xmlns:p="http://schemas.openxmlformats.org/presentationml/2006/main">
  <p:tag name="KSO_WM_BEAUTIFY_FLAG" val="#wm#"/>
  <p:tag name="KSO_WM_TEMPLATE_CATEGORY" val="custom"/>
  <p:tag name="KSO_WM_TEMPLATE_INDEX" val="20205176"/>
</p:tagLst>
</file>

<file path=ppt/tags/tag82.xml><?xml version="1.0" encoding="utf-8"?>
<p:tagLst xmlns:p="http://schemas.openxmlformats.org/presentationml/2006/main">
  <p:tag name="KSO_WM_BEAUTIFY_FLAG" val="#wm#"/>
  <p:tag name="KSO_WM_TEMPLATE_CATEGORY" val="custom"/>
  <p:tag name="KSO_WM_TEMPLATE_INDEX" val="20205176"/>
</p:tagLst>
</file>

<file path=ppt/tags/tag83.xml><?xml version="1.0" encoding="utf-8"?>
<p:tagLst xmlns:p="http://schemas.openxmlformats.org/presentationml/2006/main">
  <p:tag name="KSO_WM_BEAUTIFY_FLAG" val="#wm#"/>
  <p:tag name="KSO_WM_TEMPLATE_CATEGORY" val="custom"/>
  <p:tag name="KSO_WM_TEMPLATE_INDEX" val="20205176"/>
</p:tagLst>
</file>

<file path=ppt/tags/tag84.xml><?xml version="1.0" encoding="utf-8"?>
<p:tagLst xmlns:p="http://schemas.openxmlformats.org/presentationml/2006/main">
  <p:tag name="KSO_WM_BEAUTIFY_FLAG" val="#wm#"/>
  <p:tag name="KSO_WM_TEMPLATE_CATEGORY" val="custom"/>
  <p:tag name="KSO_WM_TEMPLATE_INDEX" val="20205176"/>
</p:tagLst>
</file>

<file path=ppt/tags/tag85.xml><?xml version="1.0" encoding="utf-8"?>
<p:tagLst xmlns:p="http://schemas.openxmlformats.org/presentationml/2006/main">
  <p:tag name="KSO_WM_BEAUTIFY_FLAG" val="#wm#"/>
  <p:tag name="KSO_WM_TEMPLATE_CATEGORY" val="custom"/>
  <p:tag name="KSO_WM_TEMPLATE_INDEX" val="20205176"/>
</p:tagLst>
</file>

<file path=ppt/tags/tag86.xml><?xml version="1.0" encoding="utf-8"?>
<p:tagLst xmlns:p="http://schemas.openxmlformats.org/presentationml/2006/main">
  <p:tag name="KSO_WM_BEAUTIFY_FLAG" val="#wm#"/>
  <p:tag name="KSO_WM_TEMPLATE_CATEGORY" val="custom"/>
  <p:tag name="KSO_WM_TEMPLATE_INDEX" val="20205176"/>
</p:tagLst>
</file>

<file path=ppt/tags/tag87.xml><?xml version="1.0" encoding="utf-8"?>
<p:tagLst xmlns:p="http://schemas.openxmlformats.org/presentationml/2006/main">
  <p:tag name="KSO_WM_BEAUTIFY_FLAG" val="#wm#"/>
  <p:tag name="KSO_WM_TEMPLATE_CATEGORY" val="custom"/>
  <p:tag name="KSO_WM_TEMPLATE_INDEX" val="20205176"/>
</p:tagLst>
</file>

<file path=ppt/tags/tag88.xml><?xml version="1.0" encoding="utf-8"?>
<p:tagLst xmlns:p="http://schemas.openxmlformats.org/presentationml/2006/main">
  <p:tag name="KSO_WM_BEAUTIFY_FLAG" val="#wm#"/>
  <p:tag name="KSO_WM_TEMPLATE_CATEGORY" val="custom"/>
  <p:tag name="KSO_WM_TEMPLATE_INDEX" val="20205176"/>
</p:tagLst>
</file>

<file path=ppt/tags/tag89.xml><?xml version="1.0" encoding="utf-8"?>
<p:tagLst xmlns:p="http://schemas.openxmlformats.org/presentationml/2006/main">
  <p:tag name="KSO_WM_BEAUTIFY_FLAG" val="#wm#"/>
  <p:tag name="KSO_WM_TEMPLATE_CATEGORY" val="custom"/>
  <p:tag name="KSO_WM_TEMPLATE_INDEX" val="20205176"/>
</p:tagLst>
</file>

<file path=ppt/tags/tag90.xml><?xml version="1.0" encoding="utf-8"?>
<p:tagLst xmlns:p="http://schemas.openxmlformats.org/presentationml/2006/main">
  <p:tag name="KSO_WM_BEAUTIFY_FLAG" val="#wm#"/>
  <p:tag name="KSO_WM_TEMPLATE_CATEGORY" val="custom"/>
  <p:tag name="KSO_WM_TEMPLATE_INDEX" val="20205176"/>
</p:tagLst>
</file>

<file path=ppt/tags/tag91.xml><?xml version="1.0" encoding="utf-8"?>
<p:tagLst xmlns:p="http://schemas.openxmlformats.org/presentationml/2006/main">
  <p:tag name="KSO_WM_BEAUTIFY_FLAG" val="#wm#"/>
  <p:tag name="KSO_WM_TEMPLATE_CATEGORY" val="custom"/>
  <p:tag name="KSO_WM_TEMPLATE_INDEX" val="20205176"/>
</p:tagLst>
</file>

<file path=ppt/tags/tag92.xml><?xml version="1.0" encoding="utf-8"?>
<p:tagLst xmlns:p="http://schemas.openxmlformats.org/presentationml/2006/main">
  <p:tag name="KSO_WM_BEAUTIFY_FLAG" val="#wm#"/>
  <p:tag name="KSO_WM_TEMPLATE_CATEGORY" val="custom"/>
  <p:tag name="KSO_WM_TEMPLATE_INDEX" val="20205176"/>
</p:tagLst>
</file>

<file path=ppt/tags/tag93.xml><?xml version="1.0" encoding="utf-8"?>
<p:tagLst xmlns:p="http://schemas.openxmlformats.org/presentationml/2006/main">
  <p:tag name="KSO_WM_BEAUTIFY_FLAG" val="#wm#"/>
  <p:tag name="KSO_WM_TEMPLATE_CATEGORY" val="custom"/>
  <p:tag name="KSO_WM_TEMPLATE_INDEX" val="20205176"/>
</p:tagLst>
</file>

<file path=ppt/tags/tag94.xml><?xml version="1.0" encoding="utf-8"?>
<p:tagLst xmlns:p="http://schemas.openxmlformats.org/presentationml/2006/main">
  <p:tag name="KSO_WM_BEAUTIFY_FLAG" val="#wm#"/>
  <p:tag name="KSO_WM_TEMPLATE_CATEGORY" val="custom"/>
  <p:tag name="KSO_WM_TEMPLATE_INDEX" val="20205176"/>
</p:tagLst>
</file>

<file path=ppt/tags/tag95.xml><?xml version="1.0" encoding="utf-8"?>
<p:tagLst xmlns:p="http://schemas.openxmlformats.org/presentationml/2006/main">
  <p:tag name="KSO_WM_BEAUTIFY_FLAG" val="#wm#"/>
  <p:tag name="KSO_WM_TEMPLATE_CATEGORY" val="custom"/>
  <p:tag name="KSO_WM_TEMPLATE_INDEX" val="20205176"/>
</p:tagLst>
</file>

<file path=ppt/tags/tag96.xml><?xml version="1.0" encoding="utf-8"?>
<p:tagLst xmlns:p="http://schemas.openxmlformats.org/presentationml/2006/main">
  <p:tag name="KSO_WM_BEAUTIFY_FLAG" val="#wm#"/>
  <p:tag name="KSO_WM_TEMPLATE_CATEGORY" val="custom"/>
  <p:tag name="KSO_WM_TEMPLATE_INDEX" val="20205176"/>
</p:tagLst>
</file>

<file path=ppt/tags/tag97.xml><?xml version="1.0" encoding="utf-8"?>
<p:tagLst xmlns:p="http://schemas.openxmlformats.org/presentationml/2006/main">
  <p:tag name="KSO_WM_BEAUTIFY_FLAG" val="#wm#"/>
  <p:tag name="KSO_WM_TEMPLATE_CATEGORY" val="custom"/>
  <p:tag name="KSO_WM_TEMPLATE_INDEX" val="20205176"/>
</p:tagLst>
</file>

<file path=ppt/tags/tag98.xml><?xml version="1.0" encoding="utf-8"?>
<p:tagLst xmlns:p="http://schemas.openxmlformats.org/presentationml/2006/main">
  <p:tag name="KSO_WM_BEAUTIFY_FLAG" val="#wm#"/>
  <p:tag name="KSO_WM_TEMPLATE_CATEGORY" val="custom"/>
  <p:tag name="KSO_WM_TEMPLATE_INDEX" val="20205176"/>
</p:tagLst>
</file>

<file path=ppt/tags/tag99.xml><?xml version="1.0" encoding="utf-8"?>
<p:tagLst xmlns:p="http://schemas.openxmlformats.org/presentationml/2006/main">
  <p:tag name="KSO_WM_BEAUTIFY_FLAG" val="#wm#"/>
  <p:tag name="KSO_WM_TEMPLATE_CATEGORY" val="custom"/>
  <p:tag name="KSO_WM_TEMPLATE_INDEX" val="20205176"/>
</p:tagLst>
</file>

<file path=ppt/tags/tag100.xml><?xml version="1.0" encoding="utf-8"?>
<p:tagLst xmlns:p="http://schemas.openxmlformats.org/presentationml/2006/main">
  <p:tag name="KSO_WM_BEAUTIFY_FLAG" val="#wm#"/>
  <p:tag name="KSO_WM_TEMPLATE_CATEGORY" val="custom"/>
  <p:tag name="KSO_WM_TEMPLATE_INDEX" val="20205176"/>
</p:tagLst>
</file>

<file path=ppt/tags/tag101.xml><?xml version="1.0" encoding="utf-8"?>
<p:tagLst xmlns:p="http://schemas.openxmlformats.org/presentationml/2006/main">
  <p:tag name="KSO_WM_BEAUTIFY_FLAG" val="#wm#"/>
  <p:tag name="KSO_WM_TEMPLATE_CATEGORY" val="custom"/>
  <p:tag name="KSO_WM_TEMPLATE_INDEX" val="20205176"/>
</p:tagLst>
</file>

<file path=ppt/tags/tag102.xml><?xml version="1.0" encoding="utf-8"?>
<p:tagLst xmlns:p="http://schemas.openxmlformats.org/presentationml/2006/main">
  <p:tag name="KSO_WM_BEAUTIFY_FLAG" val="#wm#"/>
  <p:tag name="KSO_WM_TEMPLATE_CATEGORY" val="custom"/>
  <p:tag name="KSO_WM_TEMPLATE_INDEX" val="20205176"/>
</p:tagLst>
</file>

<file path=ppt/tags/tag103.xml><?xml version="1.0" encoding="utf-8"?>
<p:tagLst xmlns:p="http://schemas.openxmlformats.org/presentationml/2006/main">
  <p:tag name="KSO_WM_BEAUTIFY_FLAG" val="#wm#"/>
  <p:tag name="KSO_WM_TEMPLATE_CATEGORY" val="custom"/>
  <p:tag name="KSO_WM_TEMPLATE_INDEX" val="20205176"/>
</p:tagLst>
</file>

<file path=ppt/tags/tag104.xml><?xml version="1.0" encoding="utf-8"?>
<p:tagLst xmlns:p="http://schemas.openxmlformats.org/presentationml/2006/main">
  <p:tag name="KSO_WM_BEAUTIFY_FLAG" val="#wm#"/>
  <p:tag name="KSO_WM_TEMPLATE_CATEGORY" val="custom"/>
  <p:tag name="KSO_WM_TEMPLATE_INDEX" val="20205176"/>
</p:tagLst>
</file>

<file path=ppt/theme/theme1.xml><?xml version="1.0" encoding="utf-8"?>
<a:theme xmlns:a="http://schemas.openxmlformats.org/drawingml/2006/main" name="Office 主题​​">
  <a:themeElements>
    <a:clrScheme name="新版空白演示配色">
      <a:dk1>
        <a:srgbClr val="000000"/>
      </a:dk1>
      <a:lt1>
        <a:srgbClr val="FFFFFF"/>
      </a:lt1>
      <a:dk2>
        <a:srgbClr val="0F1423"/>
      </a:dk2>
      <a:lt2>
        <a:srgbClr val="FFFFFF"/>
      </a:lt2>
      <a:accent1>
        <a:srgbClr val="6096E6"/>
      </a:accent1>
      <a:accent2>
        <a:srgbClr val="58B6E5"/>
      </a:accent2>
      <a:accent3>
        <a:srgbClr val="56CA95"/>
      </a:accent3>
      <a:accent4>
        <a:srgbClr val="FFBA55"/>
      </a:accent4>
      <a:accent5>
        <a:srgbClr val="F18870"/>
      </a:accent5>
      <a:accent6>
        <a:srgbClr val="EC5F74"/>
      </a:accent6>
      <a:hlink>
        <a:srgbClr val="0563C1"/>
      </a:hlink>
      <a:folHlink>
        <a:srgbClr val="954D72"/>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9357</Words>
  <Application>WPS 演示</Application>
  <PresentationFormat>宽屏</PresentationFormat>
  <Paragraphs>262</Paragraphs>
  <Slides>41</Slides>
  <Notes>4</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41</vt:i4>
      </vt:variant>
    </vt:vector>
  </HeadingPairs>
  <TitlesOfParts>
    <vt:vector size="49" baseType="lpstr">
      <vt:lpstr>Arial</vt:lpstr>
      <vt:lpstr>宋体</vt:lpstr>
      <vt:lpstr>Wingdings</vt:lpstr>
      <vt:lpstr>微软雅黑</vt:lpstr>
      <vt:lpstr>Wingdings</vt:lpstr>
      <vt:lpstr>Arial Unicode MS</vt:lpstr>
      <vt:lpstr>Calibri</vt:lpstr>
      <vt:lpstr>Office 主题​​</vt:lpstr>
      <vt:lpstr>文化的传承与创新 专题讲解</vt:lpstr>
      <vt:lpstr>一、命题范围明确且窄</vt:lpstr>
      <vt:lpstr>如P131页第7题</vt:lpstr>
      <vt:lpstr>PowerPoint 演示文稿</vt:lpstr>
      <vt:lpstr>如P132第8题</vt:lpstr>
      <vt:lpstr>如P134第7题</vt:lpstr>
      <vt:lpstr>如P137第7题       </vt:lpstr>
      <vt:lpstr>如P139第8题</vt:lpstr>
      <vt:lpstr>PowerPoint 演示文稿</vt:lpstr>
      <vt:lpstr>文化交流的意义</vt:lpstr>
      <vt:lpstr>P143第7题</vt:lpstr>
      <vt:lpstr>二、命题范围宽泛</vt:lpstr>
      <vt:lpstr>保护和弘扬中华某一优秀传统文化的意义</vt:lpstr>
      <vt:lpstr>PowerPoint 演示文稿</vt:lpstr>
      <vt:lpstr>PowerPoint 演示文稿</vt:lpstr>
      <vt:lpstr>P148第7题</vt:lpstr>
      <vt:lpstr>PowerPoint 演示文稿</vt:lpstr>
      <vt:lpstr>P142第7题</vt:lpstr>
      <vt:lpstr>PowerPoint 演示文稿</vt:lpstr>
      <vt:lpstr>文化活动的意义</vt:lpstr>
      <vt:lpstr>PowerPoint 演示文稿</vt:lpstr>
      <vt:lpstr>文化对人的影响</vt:lpstr>
      <vt:lpstr>PowerPoint 演示文稿</vt:lpstr>
      <vt:lpstr>PowerPoint 演示文稿</vt:lpstr>
      <vt:lpstr>PowerPoint 演示文稿</vt:lpstr>
      <vt:lpstr>PowerPoint 演示文稿</vt:lpstr>
      <vt:lpstr>P144第7题</vt:lpstr>
      <vt:lpstr>PowerPoint 演示文稿</vt:lpstr>
      <vt:lpstr>P147第6题</vt:lpstr>
      <vt:lpstr>PowerPoint 演示文稿</vt:lpstr>
      <vt:lpstr>评析题一</vt:lpstr>
      <vt:lpstr>PowerPoint 演示文稿</vt:lpstr>
      <vt:lpstr>评析题二</vt:lpstr>
      <vt:lpstr>PowerPoint 演示文稿</vt:lpstr>
      <vt:lpstr>                  某一具体的内涵或表现</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陪伴是最长情的告白</cp:lastModifiedBy>
  <cp:revision>175</cp:revision>
  <dcterms:created xsi:type="dcterms:W3CDTF">2019-06-19T02:08:00Z</dcterms:created>
  <dcterms:modified xsi:type="dcterms:W3CDTF">2021-12-06T17:00:55Z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2052-11.1.0.11115</vt:lpwstr>
  </property>
  <property fmtid="{D5CDD505-2E9C-101B-9397-08002B2CF9AE}" pid="3" name="ICV">
    <vt:lpwstr>8F254E86AE47477091BA267E721045FF</vt:lpwstr>
  </property>
</Properties>
</file>