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65" r:id="rId3"/>
    <p:sldId id="266" r:id="rId4"/>
    <p:sldId id="27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58" r:id="rId13"/>
    <p:sldId id="259" r:id="rId14"/>
    <p:sldId id="277" r:id="rId15"/>
    <p:sldId id="278" r:id="rId16"/>
    <p:sldId id="260" r:id="rId17"/>
    <p:sldId id="261" r:id="rId18"/>
    <p:sldId id="262" r:id="rId19"/>
    <p:sldId id="280" r:id="rId20"/>
    <p:sldId id="267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9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9" Type="http://schemas.openxmlformats.org/officeDocument/2006/relationships/image" Target="../media/image25.wmf"/><Relationship Id="rId8" Type="http://schemas.openxmlformats.org/officeDocument/2006/relationships/image" Target="../media/image24.wmf"/><Relationship Id="rId7" Type="http://schemas.openxmlformats.org/officeDocument/2006/relationships/image" Target="../media/image23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0" Type="http://schemas.openxmlformats.org/officeDocument/2006/relationships/image" Target="../media/image26.wmf"/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7" Type="http://schemas.openxmlformats.org/officeDocument/2006/relationships/image" Target="../media/image33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7" Type="http://schemas.openxmlformats.org/officeDocument/2006/relationships/image" Target="../media/image41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0.vml.rels><?xml version="1.0" encoding="UTF-8" standalone="yes"?>
<Relationships xmlns="http://schemas.openxmlformats.org/package/2006/relationships"><Relationship Id="rId5" Type="http://schemas.openxmlformats.org/officeDocument/2006/relationships/image" Target="../media/image46.wmf"/><Relationship Id="rId4" Type="http://schemas.openxmlformats.org/officeDocument/2006/relationships/image" Target="../media/image45.wmf"/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4274" name="页眉占位符 542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54275" name="日期占位符 542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54276" name="幻灯片图像占位符 54275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4277" name="文本占位符 5427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4278" name="页脚占位符 542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54279" name="灯片编号占位符 542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41986" name="标题 41985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1987" name="副标题 41986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1988" name="日期占位符 41987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89" name="页脚占位符 4198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90" name="灯片编号占位符 4198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09600"/>
            <a:ext cx="8540750" cy="5489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40962" name="标题 40961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63" name="文本占位符 40962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0964" name="日期占位符 40963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65" name="页脚占位符 4096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66" name="灯片编号占位符 4096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3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4.w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10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8.wmf"/><Relationship Id="rId10" Type="http://schemas.openxmlformats.org/officeDocument/2006/relationships/vmlDrawing" Target="../drawings/vmlDrawing5.vml"/><Relationship Id="rId1" Type="http://schemas.openxmlformats.org/officeDocument/2006/relationships/oleObject" Target="../embeddings/oleObject8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jpeg"/><Relationship Id="rId8" Type="http://schemas.openxmlformats.org/officeDocument/2006/relationships/image" Target="../media/image15.w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12.wmf"/><Relationship Id="rId11" Type="http://schemas.openxmlformats.org/officeDocument/2006/relationships/vmlDrawing" Target="../drawings/vmlDrawing6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0.bin"/><Relationship Id="rId8" Type="http://schemas.openxmlformats.org/officeDocument/2006/relationships/image" Target="../media/image20.wmf"/><Relationship Id="rId7" Type="http://schemas.openxmlformats.org/officeDocument/2006/relationships/oleObject" Target="../embeddings/oleObject19.bin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8.wmf"/><Relationship Id="rId3" Type="http://schemas.openxmlformats.org/officeDocument/2006/relationships/oleObject" Target="../embeddings/oleObject17.bin"/><Relationship Id="rId22" Type="http://schemas.openxmlformats.org/officeDocument/2006/relationships/vmlDrawing" Target="../drawings/vmlDrawing7.vml"/><Relationship Id="rId21" Type="http://schemas.openxmlformats.org/officeDocument/2006/relationships/slideLayout" Target="../slideLayouts/slideLayout2.xml"/><Relationship Id="rId20" Type="http://schemas.openxmlformats.org/officeDocument/2006/relationships/image" Target="../media/image26.wmf"/><Relationship Id="rId2" Type="http://schemas.openxmlformats.org/officeDocument/2006/relationships/image" Target="../media/image17.wmf"/><Relationship Id="rId19" Type="http://schemas.openxmlformats.org/officeDocument/2006/relationships/oleObject" Target="../embeddings/oleObject25.bin"/><Relationship Id="rId18" Type="http://schemas.openxmlformats.org/officeDocument/2006/relationships/image" Target="../media/image25.wmf"/><Relationship Id="rId17" Type="http://schemas.openxmlformats.org/officeDocument/2006/relationships/oleObject" Target="../embeddings/oleObject24.bin"/><Relationship Id="rId16" Type="http://schemas.openxmlformats.org/officeDocument/2006/relationships/image" Target="../media/image24.wmf"/><Relationship Id="rId15" Type="http://schemas.openxmlformats.org/officeDocument/2006/relationships/oleObject" Target="../embeddings/oleObject23.bin"/><Relationship Id="rId14" Type="http://schemas.openxmlformats.org/officeDocument/2006/relationships/image" Target="../media/image23.wmf"/><Relationship Id="rId13" Type="http://schemas.openxmlformats.org/officeDocument/2006/relationships/oleObject" Target="../embeddings/oleObject22.bin"/><Relationship Id="rId12" Type="http://schemas.openxmlformats.org/officeDocument/2006/relationships/image" Target="../media/image22.wmf"/><Relationship Id="rId11" Type="http://schemas.openxmlformats.org/officeDocument/2006/relationships/oleObject" Target="../embeddings/oleObject21.bin"/><Relationship Id="rId10" Type="http://schemas.openxmlformats.org/officeDocument/2006/relationships/image" Target="../media/image21.wmf"/><Relationship Id="rId1" Type="http://schemas.openxmlformats.org/officeDocument/2006/relationships/oleObject" Target="../embeddings/oleObject16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0.bin"/><Relationship Id="rId8" Type="http://schemas.openxmlformats.org/officeDocument/2006/relationships/image" Target="../media/image30.wmf"/><Relationship Id="rId7" Type="http://schemas.openxmlformats.org/officeDocument/2006/relationships/oleObject" Target="../embeddings/oleObject29.bin"/><Relationship Id="rId6" Type="http://schemas.openxmlformats.org/officeDocument/2006/relationships/image" Target="../media/image29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28.wmf"/><Relationship Id="rId3" Type="http://schemas.openxmlformats.org/officeDocument/2006/relationships/oleObject" Target="../embeddings/oleObject27.bin"/><Relationship Id="rId2" Type="http://schemas.openxmlformats.org/officeDocument/2006/relationships/image" Target="../media/image27.wmf"/><Relationship Id="rId18" Type="http://schemas.openxmlformats.org/officeDocument/2006/relationships/vmlDrawing" Target="../drawings/vmlDrawing8.vml"/><Relationship Id="rId17" Type="http://schemas.openxmlformats.org/officeDocument/2006/relationships/slideLayout" Target="../slideLayouts/slideLayout4.xml"/><Relationship Id="rId16" Type="http://schemas.openxmlformats.org/officeDocument/2006/relationships/image" Target="../media/image34.wmf"/><Relationship Id="rId15" Type="http://schemas.openxmlformats.org/officeDocument/2006/relationships/oleObject" Target="../embeddings/oleObject33.bin"/><Relationship Id="rId14" Type="http://schemas.openxmlformats.org/officeDocument/2006/relationships/image" Target="../media/image33.wmf"/><Relationship Id="rId13" Type="http://schemas.openxmlformats.org/officeDocument/2006/relationships/oleObject" Target="../embeddings/oleObject32.bin"/><Relationship Id="rId12" Type="http://schemas.openxmlformats.org/officeDocument/2006/relationships/image" Target="../media/image32.wmf"/><Relationship Id="rId11" Type="http://schemas.openxmlformats.org/officeDocument/2006/relationships/oleObject" Target="../embeddings/oleObject31.bin"/><Relationship Id="rId10" Type="http://schemas.openxmlformats.org/officeDocument/2006/relationships/image" Target="../media/image31.wmf"/><Relationship Id="rId1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8.bin"/><Relationship Id="rId8" Type="http://schemas.openxmlformats.org/officeDocument/2006/relationships/image" Target="../media/image38.w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36.wmf"/><Relationship Id="rId3" Type="http://schemas.openxmlformats.org/officeDocument/2006/relationships/oleObject" Target="../embeddings/oleObject35.bin"/><Relationship Id="rId2" Type="http://schemas.openxmlformats.org/officeDocument/2006/relationships/image" Target="../media/image35.wmf"/><Relationship Id="rId16" Type="http://schemas.openxmlformats.org/officeDocument/2006/relationships/vmlDrawing" Target="../drawings/vmlDrawing9.vml"/><Relationship Id="rId15" Type="http://schemas.openxmlformats.org/officeDocument/2006/relationships/slideLayout" Target="../slideLayouts/slideLayout12.xml"/><Relationship Id="rId14" Type="http://schemas.openxmlformats.org/officeDocument/2006/relationships/image" Target="../media/image41.wmf"/><Relationship Id="rId13" Type="http://schemas.openxmlformats.org/officeDocument/2006/relationships/oleObject" Target="../embeddings/oleObject40.bin"/><Relationship Id="rId12" Type="http://schemas.openxmlformats.org/officeDocument/2006/relationships/image" Target="../media/image40.wmf"/><Relationship Id="rId11" Type="http://schemas.openxmlformats.org/officeDocument/2006/relationships/oleObject" Target="../embeddings/oleObject39.bin"/><Relationship Id="rId10" Type="http://schemas.openxmlformats.org/officeDocument/2006/relationships/image" Target="../media/image39.wmf"/><Relationship Id="rId1" Type="http://schemas.openxmlformats.org/officeDocument/2006/relationships/oleObject" Target="../embeddings/oleObject34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5.bin"/><Relationship Id="rId8" Type="http://schemas.openxmlformats.org/officeDocument/2006/relationships/image" Target="../media/image45.wmf"/><Relationship Id="rId7" Type="http://schemas.openxmlformats.org/officeDocument/2006/relationships/oleObject" Target="../embeddings/oleObject44.bin"/><Relationship Id="rId6" Type="http://schemas.openxmlformats.org/officeDocument/2006/relationships/image" Target="../media/image44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43.wmf"/><Relationship Id="rId3" Type="http://schemas.openxmlformats.org/officeDocument/2006/relationships/oleObject" Target="../embeddings/oleObject42.bin"/><Relationship Id="rId2" Type="http://schemas.openxmlformats.org/officeDocument/2006/relationships/image" Target="../media/image42.wmf"/><Relationship Id="rId12" Type="http://schemas.openxmlformats.org/officeDocument/2006/relationships/vmlDrawing" Target="../drawings/vmlDrawing10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46.wmf"/><Relationship Id="rId1" Type="http://schemas.openxmlformats.org/officeDocument/2006/relationships/oleObject" Target="../embeddings/oleObject41.bin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8.wmf"/><Relationship Id="rId3" Type="http://schemas.openxmlformats.org/officeDocument/2006/relationships/oleObject" Target="../embeddings/oleObject47.bin"/><Relationship Id="rId2" Type="http://schemas.openxmlformats.org/officeDocument/2006/relationships/image" Target="../media/image47.wmf"/><Relationship Id="rId1" Type="http://schemas.openxmlformats.org/officeDocument/2006/relationships/oleObject" Target="../embeddings/oleObject46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8" name="矩形 44037"/>
          <p:cNvSpPr/>
          <p:nvPr/>
        </p:nvSpPr>
        <p:spPr>
          <a:xfrm>
            <a:off x="1331913" y="620713"/>
            <a:ext cx="6408737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完全平方公式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4040" name="文本框 44039"/>
          <p:cNvSpPr txBox="1"/>
          <p:nvPr/>
        </p:nvSpPr>
        <p:spPr>
          <a:xfrm>
            <a:off x="3419475" y="3068638"/>
            <a:ext cx="22320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第一课时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44044" name="组合 44043"/>
          <p:cNvGrpSpPr/>
          <p:nvPr/>
        </p:nvGrpSpPr>
        <p:grpSpPr>
          <a:xfrm>
            <a:off x="2051050" y="4005263"/>
            <a:ext cx="5256213" cy="798512"/>
            <a:chOff x="1292" y="2523"/>
            <a:chExt cx="3311" cy="503"/>
          </a:xfrm>
        </p:grpSpPr>
        <p:graphicFrame>
          <p:nvGraphicFramePr>
            <p:cNvPr id="44041" name="对象 44040"/>
            <p:cNvGraphicFramePr/>
            <p:nvPr/>
          </p:nvGraphicFramePr>
          <p:xfrm>
            <a:off x="1292" y="2523"/>
            <a:ext cx="3311" cy="4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459865" imgH="228600" progId="Equation.3">
                    <p:embed/>
                  </p:oleObj>
                </mc:Choice>
                <mc:Fallback>
                  <p:oleObj name="" r:id="rId1" imgW="1459865" imgH="2286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292" y="2523"/>
                          <a:ext cx="3311" cy="43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4042" name="文本框 44041"/>
            <p:cNvSpPr txBox="1"/>
            <p:nvPr/>
          </p:nvSpPr>
          <p:spPr>
            <a:xfrm>
              <a:off x="3106" y="2750"/>
              <a:ext cx="4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00"/>
                  </a:solidFill>
                  <a:latin typeface="Arial" panose="020B0604020202020204" pitchFamily="34" charset="0"/>
                </a:rPr>
                <a:t>__</a:t>
              </a:r>
              <a:endParaRPr lang="en-US" altLang="zh-CN" sz="16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4043" name="文本框 44042"/>
            <p:cNvSpPr txBox="1"/>
            <p:nvPr/>
          </p:nvSpPr>
          <p:spPr>
            <a:xfrm>
              <a:off x="1655" y="2795"/>
              <a:ext cx="4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00"/>
                  </a:solidFill>
                  <a:latin typeface="Arial" panose="020B0604020202020204" pitchFamily="34" charset="0"/>
                </a:rPr>
                <a:t>__</a:t>
              </a:r>
              <a:endParaRPr lang="en-US" altLang="zh-CN" sz="16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文本框 45057"/>
          <p:cNvSpPr txBox="1"/>
          <p:nvPr/>
        </p:nvSpPr>
        <p:spPr>
          <a:xfrm>
            <a:off x="684213" y="404813"/>
            <a:ext cx="3095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复习旧知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5059" name="文本框 45058"/>
          <p:cNvSpPr txBox="1"/>
          <p:nvPr/>
        </p:nvSpPr>
        <p:spPr>
          <a:xfrm>
            <a:off x="0" y="1196975"/>
            <a:ext cx="8855075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    1.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一个正方形的边长是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a,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那么这个正方形的面积是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;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一个正方形的边长是</a:t>
            </a:r>
            <a:r>
              <a:rPr lang="en-US" altLang="zh-CN" sz="2800" b="1" err="1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(a+b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),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那么这个正方形的面积是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        </a:t>
            </a:r>
            <a:r>
              <a:rPr lang="en-US" altLang="zh-CN" sz="2800" b="1" u="sng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2800" b="1" u="sng">
              <a:solidFill>
                <a:srgbClr val="000000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0" name="文本框 45059"/>
          <p:cNvSpPr txBox="1"/>
          <p:nvPr/>
        </p:nvSpPr>
        <p:spPr>
          <a:xfrm>
            <a:off x="827088" y="1557338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3200" b="1" baseline="3000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1" name="矩形 45060"/>
          <p:cNvSpPr/>
          <p:nvPr/>
        </p:nvSpPr>
        <p:spPr>
          <a:xfrm>
            <a:off x="1763713" y="1916113"/>
            <a:ext cx="13430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(a+b)</a:t>
            </a:r>
            <a:r>
              <a:rPr lang="en-US" altLang="zh-CN" sz="3200" b="1" baseline="3000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2" name="矩形 45061"/>
          <p:cNvSpPr/>
          <p:nvPr/>
        </p:nvSpPr>
        <p:spPr>
          <a:xfrm>
            <a:off x="684213" y="2817813"/>
            <a:ext cx="8280400" cy="15875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 fontAlgn="b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2.  5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的相反数是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; a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;   a-b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的相反数是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　　     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;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ctr" fontAlgn="b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err="1">
                <a:solidFill>
                  <a:srgbClr val="000000"/>
                </a:solidFill>
                <a:latin typeface="宋体" panose="02010600030101010101" pitchFamily="2" charset="-122"/>
              </a:rPr>
              <a:t>a+b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的相反数是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       </a:t>
            </a:r>
            <a:r>
              <a:rPr lang="en-US" altLang="zh-CN" sz="2800" b="1" u="sng">
                <a:solidFill>
                  <a:srgbClr val="000000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 u="sng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45063" name="文本框 45062"/>
          <p:cNvSpPr txBox="1"/>
          <p:nvPr/>
        </p:nvSpPr>
        <p:spPr>
          <a:xfrm>
            <a:off x="684213" y="4652963"/>
            <a:ext cx="7848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3.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两数互为相反数平方后有什么大小关系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?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4" name="文本框 45063"/>
          <p:cNvSpPr txBox="1"/>
          <p:nvPr/>
        </p:nvSpPr>
        <p:spPr>
          <a:xfrm>
            <a:off x="3563938" y="2781300"/>
            <a:ext cx="7191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-5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5" name="文本框 45064"/>
          <p:cNvSpPr txBox="1"/>
          <p:nvPr/>
        </p:nvSpPr>
        <p:spPr>
          <a:xfrm>
            <a:off x="7019925" y="2708275"/>
            <a:ext cx="8270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-a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6" name="文本框 45065"/>
          <p:cNvSpPr txBox="1"/>
          <p:nvPr/>
        </p:nvSpPr>
        <p:spPr>
          <a:xfrm>
            <a:off x="4930775" y="3141663"/>
            <a:ext cx="17287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-a</a:t>
            </a:r>
            <a:r>
              <a:rPr lang="zh-CN" altLang="en-US" sz="3200" b="1" dirty="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＋</a:t>
            </a: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b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7" name="文本框 45066"/>
          <p:cNvSpPr txBox="1"/>
          <p:nvPr/>
        </p:nvSpPr>
        <p:spPr>
          <a:xfrm>
            <a:off x="5148263" y="3789363"/>
            <a:ext cx="10795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-a-b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8" name="文本框 45067"/>
          <p:cNvSpPr txBox="1"/>
          <p:nvPr/>
        </p:nvSpPr>
        <p:spPr>
          <a:xfrm>
            <a:off x="2987675" y="5157788"/>
            <a:ext cx="21605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相等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  <p:bldP spid="45060" grpId="0"/>
      <p:bldP spid="45061" grpId="0"/>
      <p:bldP spid="45062" grpId="0"/>
      <p:bldP spid="45063" grpId="0"/>
      <p:bldP spid="45064" grpId="0"/>
      <p:bldP spid="45065" grpId="0"/>
      <p:bldP spid="45066" grpId="0"/>
      <p:bldP spid="45067" grpId="0"/>
      <p:bldP spid="450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文本框 73729"/>
          <p:cNvSpPr txBox="1"/>
          <p:nvPr/>
        </p:nvSpPr>
        <p:spPr>
          <a:xfrm>
            <a:off x="539750" y="7029450"/>
            <a:ext cx="7705725" cy="22987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AutoNum type="arabicParenBoth"/>
            </a:pP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50000"/>
              </a:spcBef>
              <a:buAutoNum type="arabicParenBoth"/>
            </a:pP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50000"/>
              </a:spcBef>
              <a:buAutoNum type="arabicParenBoth"/>
            </a:pP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73731" name="文本框 73730"/>
          <p:cNvSpPr txBox="1"/>
          <p:nvPr/>
        </p:nvSpPr>
        <p:spPr>
          <a:xfrm>
            <a:off x="5940425" y="1844675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+2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+1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2" name="文本框 73731"/>
          <p:cNvSpPr txBox="1"/>
          <p:nvPr/>
        </p:nvSpPr>
        <p:spPr>
          <a:xfrm>
            <a:off x="3203575" y="2924175"/>
            <a:ext cx="2592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+4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+4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3" name="文本框 73732"/>
          <p:cNvSpPr txBox="1"/>
          <p:nvPr/>
        </p:nvSpPr>
        <p:spPr>
          <a:xfrm>
            <a:off x="5724525" y="4149725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-2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+1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4" name="文本框 73733"/>
          <p:cNvSpPr txBox="1"/>
          <p:nvPr/>
        </p:nvSpPr>
        <p:spPr>
          <a:xfrm>
            <a:off x="3348038" y="5589588"/>
            <a:ext cx="21605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-4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+4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5" name="矩形 73734"/>
          <p:cNvSpPr/>
          <p:nvPr/>
        </p:nvSpPr>
        <p:spPr>
          <a:xfrm>
            <a:off x="107950" y="188913"/>
            <a:ext cx="29876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二、知识探究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6" name="矩形 73735"/>
          <p:cNvSpPr/>
          <p:nvPr/>
        </p:nvSpPr>
        <p:spPr>
          <a:xfrm>
            <a:off x="34925" y="1049338"/>
            <a:ext cx="6305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计算下列各式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你能发现什么规律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7" name="矩形 73736"/>
          <p:cNvSpPr/>
          <p:nvPr/>
        </p:nvSpPr>
        <p:spPr>
          <a:xfrm>
            <a:off x="611188" y="1944688"/>
            <a:ext cx="80645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(1)  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+1)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 =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+1)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+1) = </a:t>
            </a:r>
            <a:r>
              <a:rPr lang="en-US" altLang="zh-CN" sz="4000" b="1">
                <a:latin typeface="Times New Roman" panose="02020603050405020304" pitchFamily="18" charset="0"/>
                <a:ea typeface="华文行楷" panose="02010800040101010101" pitchFamily="2" charset="-122"/>
              </a:rPr>
              <a:t>_________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;</a:t>
            </a:r>
            <a:endParaRPr lang="en-US" altLang="zh-CN" sz="3600" b="1" u="sng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73738" name="矩形 73737"/>
          <p:cNvSpPr/>
          <p:nvPr/>
        </p:nvSpPr>
        <p:spPr>
          <a:xfrm>
            <a:off x="611188" y="3068638"/>
            <a:ext cx="49466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(2)  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m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+2)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= _________;</a:t>
            </a:r>
            <a:endParaRPr lang="en-US" altLang="zh-CN" sz="36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73739" name="矩形 73738"/>
          <p:cNvSpPr/>
          <p:nvPr/>
        </p:nvSpPr>
        <p:spPr>
          <a:xfrm>
            <a:off x="668338" y="4292600"/>
            <a:ext cx="7143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(3)  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-1)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 =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-1 )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-1) = ________;</a:t>
            </a:r>
            <a:endParaRPr lang="en-US" altLang="zh-CN" sz="36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73740" name="矩形 73739"/>
          <p:cNvSpPr/>
          <p:nvPr/>
        </p:nvSpPr>
        <p:spPr>
          <a:xfrm>
            <a:off x="684213" y="5589588"/>
            <a:ext cx="7921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(4)   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m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-2)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 =  __________.</a:t>
            </a:r>
            <a:endParaRPr lang="en-US" altLang="zh-CN" sz="36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/>
      <p:bldP spid="73733" grpId="0"/>
      <p:bldP spid="737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文本框 64513"/>
          <p:cNvSpPr txBox="1"/>
          <p:nvPr/>
        </p:nvSpPr>
        <p:spPr>
          <a:xfrm>
            <a:off x="0" y="0"/>
            <a:ext cx="28797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动手操作</a:t>
            </a:r>
            <a:endParaRPr lang="zh-CN" altLang="en-US" sz="44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64515" name="组合 64514"/>
          <p:cNvGrpSpPr>
            <a:grpSpLocks noChangeAspect="1"/>
          </p:cNvGrpSpPr>
          <p:nvPr/>
        </p:nvGrpSpPr>
        <p:grpSpPr>
          <a:xfrm>
            <a:off x="250825" y="2149475"/>
            <a:ext cx="2422525" cy="2446338"/>
            <a:chOff x="480" y="1584"/>
            <a:chExt cx="2448" cy="2486"/>
          </a:xfrm>
        </p:grpSpPr>
        <p:grpSp>
          <p:nvGrpSpPr>
            <p:cNvPr id="64516" name="组合 64515"/>
            <p:cNvGrpSpPr>
              <a:grpSpLocks noChangeAspect="1"/>
            </p:cNvGrpSpPr>
            <p:nvPr/>
          </p:nvGrpSpPr>
          <p:grpSpPr>
            <a:xfrm>
              <a:off x="768" y="3744"/>
              <a:ext cx="1296" cy="326"/>
              <a:chOff x="3456" y="2784"/>
              <a:chExt cx="1296" cy="326"/>
            </a:xfrm>
          </p:grpSpPr>
          <p:sp>
            <p:nvSpPr>
              <p:cNvPr id="64517" name="矩形 64516"/>
              <p:cNvSpPr>
                <a:spLocks noChangeAspect="1"/>
              </p:cNvSpPr>
              <p:nvPr/>
            </p:nvSpPr>
            <p:spPr>
              <a:xfrm>
                <a:off x="4033" y="2784"/>
                <a:ext cx="191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990000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a</a:t>
                </a:r>
                <a:endParaRPr lang="en-US" altLang="zh-CN" sz="3200" b="1" i="1">
                  <a:solidFill>
                    <a:srgbClr val="99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  <p:grpSp>
            <p:nvGrpSpPr>
              <p:cNvPr id="64518" name="组合 64517"/>
              <p:cNvGrpSpPr>
                <a:grpSpLocks noChangeAspect="1"/>
              </p:cNvGrpSpPr>
              <p:nvPr/>
            </p:nvGrpSpPr>
            <p:grpSpPr>
              <a:xfrm>
                <a:off x="3456" y="2832"/>
                <a:ext cx="1296" cy="240"/>
                <a:chOff x="2928" y="1200"/>
                <a:chExt cx="1296" cy="240"/>
              </a:xfrm>
            </p:grpSpPr>
            <p:grpSp>
              <p:nvGrpSpPr>
                <p:cNvPr id="64519" name="组合 64518"/>
                <p:cNvGrpSpPr>
                  <a:grpSpLocks noChangeAspect="1"/>
                </p:cNvGrpSpPr>
                <p:nvPr/>
              </p:nvGrpSpPr>
              <p:grpSpPr>
                <a:xfrm>
                  <a:off x="2928" y="1248"/>
                  <a:ext cx="1296" cy="144"/>
                  <a:chOff x="2644" y="1248"/>
                  <a:chExt cx="1580" cy="144"/>
                </a:xfrm>
              </p:grpSpPr>
              <p:grpSp>
                <p:nvGrpSpPr>
                  <p:cNvPr id="64520" name="组合 64519"/>
                  <p:cNvGrpSpPr>
                    <a:grpSpLocks noChangeAspect="1"/>
                  </p:cNvGrpSpPr>
                  <p:nvPr/>
                </p:nvGrpSpPr>
                <p:grpSpPr>
                  <a:xfrm>
                    <a:off x="2644" y="1248"/>
                    <a:ext cx="630" cy="119"/>
                    <a:chOff x="3167" y="2549"/>
                    <a:chExt cx="636" cy="119"/>
                  </a:xfrm>
                </p:grpSpPr>
                <p:sp>
                  <p:nvSpPr>
                    <p:cNvPr id="64521" name="直接连接符 64520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22" name="任意多边形 64521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64523" name="组合 64522"/>
                  <p:cNvGrpSpPr>
                    <a:grpSpLocks noChangeAspect="1"/>
                  </p:cNvGrpSpPr>
                  <p:nvPr/>
                </p:nvGrpSpPr>
                <p:grpSpPr>
                  <a:xfrm rot="-10800000">
                    <a:off x="3559" y="1248"/>
                    <a:ext cx="665" cy="144"/>
                    <a:chOff x="3167" y="2549"/>
                    <a:chExt cx="636" cy="119"/>
                  </a:xfrm>
                </p:grpSpPr>
                <p:sp>
                  <p:nvSpPr>
                    <p:cNvPr id="64524" name="直接连接符 64523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25" name="任意多边形 64524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64526" name="组合 64525"/>
                <p:cNvGrpSpPr>
                  <a:grpSpLocks noChangeAspect="1"/>
                </p:cNvGrpSpPr>
                <p:nvPr/>
              </p:nvGrpSpPr>
              <p:grpSpPr>
                <a:xfrm>
                  <a:off x="2928" y="1200"/>
                  <a:ext cx="1296" cy="240"/>
                  <a:chOff x="3216" y="2496"/>
                  <a:chExt cx="1632" cy="240"/>
                </a:xfrm>
              </p:grpSpPr>
              <p:sp>
                <p:nvSpPr>
                  <p:cNvPr id="64527" name="直接连接符 64526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28" name="直接连接符 64527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</p:grpSp>
        </p:grpSp>
        <p:sp>
          <p:nvSpPr>
            <p:cNvPr id="64529" name="矩形 64528"/>
            <p:cNvSpPr>
              <a:spLocks noChangeAspect="1"/>
            </p:cNvSpPr>
            <p:nvPr/>
          </p:nvSpPr>
          <p:spPr>
            <a:xfrm>
              <a:off x="768" y="2448"/>
              <a:ext cx="1296" cy="1296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64530" name="组合 64529"/>
            <p:cNvGrpSpPr>
              <a:grpSpLocks noChangeAspect="1"/>
            </p:cNvGrpSpPr>
            <p:nvPr/>
          </p:nvGrpSpPr>
          <p:grpSpPr>
            <a:xfrm>
              <a:off x="480" y="2448"/>
              <a:ext cx="240" cy="1296"/>
              <a:chOff x="3120" y="1488"/>
              <a:chExt cx="240" cy="1296"/>
            </a:xfrm>
          </p:grpSpPr>
          <p:grpSp>
            <p:nvGrpSpPr>
              <p:cNvPr id="64531" name="组合 64530"/>
              <p:cNvGrpSpPr>
                <a:grpSpLocks noChangeAspect="1"/>
              </p:cNvGrpSpPr>
              <p:nvPr/>
            </p:nvGrpSpPr>
            <p:grpSpPr>
              <a:xfrm rot="5400000">
                <a:off x="2592" y="2016"/>
                <a:ext cx="1296" cy="240"/>
                <a:chOff x="2928" y="1200"/>
                <a:chExt cx="1296" cy="240"/>
              </a:xfrm>
            </p:grpSpPr>
            <p:grpSp>
              <p:nvGrpSpPr>
                <p:cNvPr id="64532" name="组合 64531"/>
                <p:cNvGrpSpPr>
                  <a:grpSpLocks noChangeAspect="1"/>
                </p:cNvGrpSpPr>
                <p:nvPr/>
              </p:nvGrpSpPr>
              <p:grpSpPr>
                <a:xfrm>
                  <a:off x="2928" y="1248"/>
                  <a:ext cx="1296" cy="144"/>
                  <a:chOff x="2644" y="1248"/>
                  <a:chExt cx="1580" cy="144"/>
                </a:xfrm>
              </p:grpSpPr>
              <p:grpSp>
                <p:nvGrpSpPr>
                  <p:cNvPr id="64533" name="组合 64532"/>
                  <p:cNvGrpSpPr>
                    <a:grpSpLocks noChangeAspect="1"/>
                  </p:cNvGrpSpPr>
                  <p:nvPr/>
                </p:nvGrpSpPr>
                <p:grpSpPr>
                  <a:xfrm>
                    <a:off x="2644" y="1248"/>
                    <a:ext cx="630" cy="119"/>
                    <a:chOff x="3167" y="2549"/>
                    <a:chExt cx="636" cy="119"/>
                  </a:xfrm>
                </p:grpSpPr>
                <p:sp>
                  <p:nvSpPr>
                    <p:cNvPr id="64534" name="直接连接符 64533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35" name="任意多边形 64534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64536" name="组合 64535"/>
                  <p:cNvGrpSpPr>
                    <a:grpSpLocks noChangeAspect="1"/>
                  </p:cNvGrpSpPr>
                  <p:nvPr/>
                </p:nvGrpSpPr>
                <p:grpSpPr>
                  <a:xfrm rot="-10800000">
                    <a:off x="3559" y="1248"/>
                    <a:ext cx="665" cy="144"/>
                    <a:chOff x="3167" y="2549"/>
                    <a:chExt cx="636" cy="119"/>
                  </a:xfrm>
                </p:grpSpPr>
                <p:sp>
                  <p:nvSpPr>
                    <p:cNvPr id="64537" name="直接连接符 64536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38" name="任意多边形 64537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64539" name="组合 64538"/>
                <p:cNvGrpSpPr>
                  <a:grpSpLocks noChangeAspect="1"/>
                </p:cNvGrpSpPr>
                <p:nvPr/>
              </p:nvGrpSpPr>
              <p:grpSpPr>
                <a:xfrm>
                  <a:off x="2928" y="1200"/>
                  <a:ext cx="1296" cy="240"/>
                  <a:chOff x="3216" y="2496"/>
                  <a:chExt cx="1632" cy="240"/>
                </a:xfrm>
              </p:grpSpPr>
              <p:sp>
                <p:nvSpPr>
                  <p:cNvPr id="64540" name="直接连接符 64539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41" name="直接连接符 64540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</p:grpSp>
          <p:sp>
            <p:nvSpPr>
              <p:cNvPr id="64542" name="矩形 64541"/>
              <p:cNvSpPr>
                <a:spLocks noChangeAspect="1"/>
              </p:cNvSpPr>
              <p:nvPr/>
            </p:nvSpPr>
            <p:spPr>
              <a:xfrm>
                <a:off x="3168" y="1931"/>
                <a:ext cx="192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990000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a</a:t>
                </a:r>
                <a:endParaRPr lang="en-US" altLang="zh-CN" sz="3200" b="1" i="1">
                  <a:solidFill>
                    <a:srgbClr val="99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64543" name="组合 64542"/>
            <p:cNvGrpSpPr>
              <a:grpSpLocks noChangeAspect="1"/>
            </p:cNvGrpSpPr>
            <p:nvPr/>
          </p:nvGrpSpPr>
          <p:grpSpPr>
            <a:xfrm>
              <a:off x="2064" y="3744"/>
              <a:ext cx="864" cy="326"/>
              <a:chOff x="4704" y="3024"/>
              <a:chExt cx="864" cy="326"/>
            </a:xfrm>
          </p:grpSpPr>
          <p:grpSp>
            <p:nvGrpSpPr>
              <p:cNvPr id="64544" name="组合 64543"/>
              <p:cNvGrpSpPr>
                <a:grpSpLocks noChangeAspect="1"/>
              </p:cNvGrpSpPr>
              <p:nvPr/>
            </p:nvGrpSpPr>
            <p:grpSpPr>
              <a:xfrm>
                <a:off x="4704" y="3072"/>
                <a:ext cx="864" cy="240"/>
                <a:chOff x="4752" y="2832"/>
                <a:chExt cx="864" cy="240"/>
              </a:xfrm>
            </p:grpSpPr>
            <p:grpSp>
              <p:nvGrpSpPr>
                <p:cNvPr id="64545" name="组合 64544"/>
                <p:cNvGrpSpPr>
                  <a:grpSpLocks noChangeAspect="1"/>
                </p:cNvGrpSpPr>
                <p:nvPr/>
              </p:nvGrpSpPr>
              <p:grpSpPr>
                <a:xfrm>
                  <a:off x="4752" y="2832"/>
                  <a:ext cx="864" cy="240"/>
                  <a:chOff x="3216" y="2496"/>
                  <a:chExt cx="1632" cy="240"/>
                </a:xfrm>
              </p:grpSpPr>
              <p:sp>
                <p:nvSpPr>
                  <p:cNvPr id="64546" name="直接连接符 64545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47" name="直接连接符 64546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  <p:grpSp>
              <p:nvGrpSpPr>
                <p:cNvPr id="64548" name="组合 64547"/>
                <p:cNvGrpSpPr>
                  <a:grpSpLocks noChangeAspect="1"/>
                </p:cNvGrpSpPr>
                <p:nvPr/>
              </p:nvGrpSpPr>
              <p:grpSpPr>
                <a:xfrm>
                  <a:off x="4752" y="2928"/>
                  <a:ext cx="864" cy="0"/>
                  <a:chOff x="4416" y="3504"/>
                  <a:chExt cx="864" cy="0"/>
                </a:xfrm>
              </p:grpSpPr>
              <p:sp>
                <p:nvSpPr>
                  <p:cNvPr id="64549" name="直接连接符 64548"/>
                  <p:cNvSpPr>
                    <a:spLocks noChangeAspect="1"/>
                  </p:cNvSpPr>
                  <p:nvPr/>
                </p:nvSpPr>
                <p:spPr>
                  <a:xfrm>
                    <a:off x="4944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  <p:sp>
                <p:nvSpPr>
                  <p:cNvPr id="64550" name="直接连接符 64549"/>
                  <p:cNvSpPr>
                    <a:spLocks noChangeAspect="1"/>
                  </p:cNvSpPr>
                  <p:nvPr/>
                </p:nvSpPr>
                <p:spPr>
                  <a:xfrm flipH="1">
                    <a:off x="4416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</p:grpSp>
          </p:grpSp>
          <p:sp>
            <p:nvSpPr>
              <p:cNvPr id="64551" name="矩形 64550"/>
              <p:cNvSpPr>
                <a:spLocks noChangeAspect="1"/>
              </p:cNvSpPr>
              <p:nvPr/>
            </p:nvSpPr>
            <p:spPr>
              <a:xfrm>
                <a:off x="5088" y="3024"/>
                <a:ext cx="288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0000FF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b</a:t>
                </a:r>
                <a:endParaRPr lang="en-US" altLang="zh-CN" sz="3200" b="1" i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64552" name="组合 64551"/>
            <p:cNvGrpSpPr>
              <a:grpSpLocks noChangeAspect="1"/>
            </p:cNvGrpSpPr>
            <p:nvPr/>
          </p:nvGrpSpPr>
          <p:grpSpPr>
            <a:xfrm>
              <a:off x="480" y="1584"/>
              <a:ext cx="289" cy="864"/>
              <a:chOff x="3072" y="864"/>
              <a:chExt cx="289" cy="864"/>
            </a:xfrm>
          </p:grpSpPr>
          <p:grpSp>
            <p:nvGrpSpPr>
              <p:cNvPr id="64553" name="组合 64552"/>
              <p:cNvGrpSpPr>
                <a:grpSpLocks noChangeAspect="1"/>
              </p:cNvGrpSpPr>
              <p:nvPr/>
            </p:nvGrpSpPr>
            <p:grpSpPr>
              <a:xfrm rot="5400000">
                <a:off x="2760" y="1176"/>
                <a:ext cx="864" cy="240"/>
                <a:chOff x="4752" y="2832"/>
                <a:chExt cx="864" cy="240"/>
              </a:xfrm>
            </p:grpSpPr>
            <p:grpSp>
              <p:nvGrpSpPr>
                <p:cNvPr id="64554" name="组合 64553"/>
                <p:cNvGrpSpPr>
                  <a:grpSpLocks noChangeAspect="1"/>
                </p:cNvGrpSpPr>
                <p:nvPr/>
              </p:nvGrpSpPr>
              <p:grpSpPr>
                <a:xfrm>
                  <a:off x="4752" y="2832"/>
                  <a:ext cx="864" cy="240"/>
                  <a:chOff x="3216" y="2496"/>
                  <a:chExt cx="1632" cy="240"/>
                </a:xfrm>
              </p:grpSpPr>
              <p:sp>
                <p:nvSpPr>
                  <p:cNvPr id="64555" name="直接连接符 64554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56" name="直接连接符 64555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  <p:grpSp>
              <p:nvGrpSpPr>
                <p:cNvPr id="64557" name="组合 64556"/>
                <p:cNvGrpSpPr>
                  <a:grpSpLocks noChangeAspect="1"/>
                </p:cNvGrpSpPr>
                <p:nvPr/>
              </p:nvGrpSpPr>
              <p:grpSpPr>
                <a:xfrm>
                  <a:off x="4752" y="2928"/>
                  <a:ext cx="864" cy="0"/>
                  <a:chOff x="4416" y="3504"/>
                  <a:chExt cx="864" cy="0"/>
                </a:xfrm>
              </p:grpSpPr>
              <p:sp>
                <p:nvSpPr>
                  <p:cNvPr id="64558" name="直接连接符 64557"/>
                  <p:cNvSpPr>
                    <a:spLocks noChangeAspect="1"/>
                  </p:cNvSpPr>
                  <p:nvPr/>
                </p:nvSpPr>
                <p:spPr>
                  <a:xfrm>
                    <a:off x="4944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  <p:sp>
                <p:nvSpPr>
                  <p:cNvPr id="64559" name="直接连接符 64558"/>
                  <p:cNvSpPr>
                    <a:spLocks noChangeAspect="1"/>
                  </p:cNvSpPr>
                  <p:nvPr/>
                </p:nvSpPr>
                <p:spPr>
                  <a:xfrm flipH="1">
                    <a:off x="4416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</p:grpSp>
          </p:grpSp>
          <p:sp>
            <p:nvSpPr>
              <p:cNvPr id="64560" name="矩形 64559"/>
              <p:cNvSpPr>
                <a:spLocks noChangeAspect="1"/>
              </p:cNvSpPr>
              <p:nvPr/>
            </p:nvSpPr>
            <p:spPr>
              <a:xfrm>
                <a:off x="3169" y="1163"/>
                <a:ext cx="192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0000FF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b</a:t>
                </a:r>
                <a:endParaRPr lang="en-US" altLang="zh-CN" sz="3200" b="1" i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</p:grpSp>
        <p:sp>
          <p:nvSpPr>
            <p:cNvPr id="64561" name="矩形 64560"/>
            <p:cNvSpPr>
              <a:spLocks noChangeAspect="1"/>
            </p:cNvSpPr>
            <p:nvPr/>
          </p:nvSpPr>
          <p:spPr>
            <a:xfrm>
              <a:off x="2064" y="2448"/>
              <a:ext cx="864" cy="1296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4562" name="矩形 64561"/>
            <p:cNvSpPr>
              <a:spLocks noChangeAspect="1"/>
            </p:cNvSpPr>
            <p:nvPr/>
          </p:nvSpPr>
          <p:spPr>
            <a:xfrm>
              <a:off x="768" y="1584"/>
              <a:ext cx="1296" cy="864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4563" name="矩形 64562"/>
            <p:cNvSpPr>
              <a:spLocks noChangeAspect="1"/>
            </p:cNvSpPr>
            <p:nvPr/>
          </p:nvSpPr>
          <p:spPr>
            <a:xfrm>
              <a:off x="2064" y="1584"/>
              <a:ext cx="864" cy="864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4564" name="矩形 64563"/>
          <p:cNvSpPr>
            <a:spLocks noChangeAspect="1"/>
          </p:cNvSpPr>
          <p:nvPr/>
        </p:nvSpPr>
        <p:spPr>
          <a:xfrm>
            <a:off x="514350" y="3003550"/>
            <a:ext cx="1282700" cy="1276350"/>
          </a:xfrm>
          <a:prstGeom prst="rect">
            <a:avLst/>
          </a:prstGeom>
          <a:solidFill>
            <a:srgbClr val="990033"/>
          </a:solidFill>
          <a:ln w="9525">
            <a:noFill/>
          </a:ln>
        </p:spPr>
        <p:txBody>
          <a:bodyPr wrap="none" anchor="ctr"/>
          <a:p>
            <a:pPr algn="ctr" eaLnBrk="0" hangingPunct="0">
              <a:buClr>
                <a:schemeClr val="bg1"/>
              </a:buClr>
            </a:pPr>
            <a:endParaRPr lang="en-US" altLang="x-none" sz="3600" b="1" baseline="3000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4565" name="矩形 64564"/>
          <p:cNvSpPr>
            <a:spLocks noChangeAspect="1"/>
          </p:cNvSpPr>
          <p:nvPr/>
        </p:nvSpPr>
        <p:spPr>
          <a:xfrm>
            <a:off x="1843088" y="2995613"/>
            <a:ext cx="830262" cy="1276350"/>
          </a:xfrm>
          <a:prstGeom prst="rect">
            <a:avLst/>
          </a:prstGeom>
          <a:solidFill>
            <a:srgbClr val="003366"/>
          </a:solidFill>
          <a:ln w="9525" cap="flat" cmpd="sng">
            <a:solidFill>
              <a:srgbClr val="003366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algn="ctr" eaLnBrk="0" hangingPunct="0">
              <a:buClr>
                <a:schemeClr val="bg1"/>
              </a:buClr>
            </a:pPr>
            <a:endParaRPr lang="en-US" altLang="x-none" sz="3200" b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64566" name="组合 64565"/>
          <p:cNvGrpSpPr>
            <a:grpSpLocks noChangeAspect="1"/>
          </p:cNvGrpSpPr>
          <p:nvPr/>
        </p:nvGrpSpPr>
        <p:grpSpPr>
          <a:xfrm>
            <a:off x="527050" y="2149475"/>
            <a:ext cx="1282700" cy="846138"/>
            <a:chOff x="4128" y="1344"/>
            <a:chExt cx="941" cy="596"/>
          </a:xfrm>
        </p:grpSpPr>
        <p:sp>
          <p:nvSpPr>
            <p:cNvPr id="64567" name="矩形 64566"/>
            <p:cNvSpPr>
              <a:spLocks noChangeAspect="1"/>
            </p:cNvSpPr>
            <p:nvPr/>
          </p:nvSpPr>
          <p:spPr>
            <a:xfrm rot="5400000">
              <a:off x="4300" y="1171"/>
              <a:ext cx="596" cy="941"/>
            </a:xfrm>
            <a:prstGeom prst="rect">
              <a:avLst/>
            </a:prstGeom>
            <a:solidFill>
              <a:srgbClr val="003366"/>
            </a:solidFill>
            <a:ln w="9525" cap="flat" cmpd="sng">
              <a:solidFill>
                <a:srgbClr val="00336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rot="10800000" vert="eaVert" wrap="none" anchor="ctr"/>
            <a:p>
              <a:pPr algn="ctr" eaLnBrk="0" hangingPunct="0">
                <a:buClr>
                  <a:schemeClr val="bg1"/>
                </a:buClr>
              </a:pPr>
              <a:endParaRPr lang="en-US" altLang="x-none" sz="4000" b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64568" name="矩形 64567"/>
            <p:cNvSpPr>
              <a:spLocks noChangeAspect="1"/>
            </p:cNvSpPr>
            <p:nvPr/>
          </p:nvSpPr>
          <p:spPr>
            <a:xfrm>
              <a:off x="4416" y="1587"/>
              <a:ext cx="135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endParaRPr lang="en-US" altLang="x-none" sz="3200" b="1" baseline="3000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64569" name="矩形 64568"/>
          <p:cNvSpPr>
            <a:spLocks noChangeAspect="1"/>
          </p:cNvSpPr>
          <p:nvPr/>
        </p:nvSpPr>
        <p:spPr>
          <a:xfrm>
            <a:off x="1820863" y="2139950"/>
            <a:ext cx="852487" cy="846138"/>
          </a:xfrm>
          <a:prstGeom prst="rect">
            <a:avLst/>
          </a:prstGeom>
          <a:solidFill>
            <a:srgbClr val="006600"/>
          </a:solidFill>
          <a:ln w="9525" cap="flat" cmpd="sng">
            <a:solidFill>
              <a:srgbClr val="99CC00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algn="ctr" eaLnBrk="0" hangingPunct="0">
              <a:buClr>
                <a:schemeClr val="bg1"/>
              </a:buClr>
            </a:pPr>
            <a:endParaRPr lang="en-US" altLang="x-none" sz="3200" b="1" baseline="3000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4570" name="文本框 64569"/>
          <p:cNvSpPr txBox="1"/>
          <p:nvPr/>
        </p:nvSpPr>
        <p:spPr>
          <a:xfrm>
            <a:off x="2700338" y="335915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=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1" name="文本框 64570"/>
          <p:cNvSpPr txBox="1"/>
          <p:nvPr/>
        </p:nvSpPr>
        <p:spPr>
          <a:xfrm>
            <a:off x="6300788" y="3359150"/>
            <a:ext cx="7921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+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2" name="文本框 64571"/>
          <p:cNvSpPr txBox="1"/>
          <p:nvPr/>
        </p:nvSpPr>
        <p:spPr>
          <a:xfrm>
            <a:off x="4427538" y="3363913"/>
            <a:ext cx="7921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+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3" name="文本框 64572"/>
          <p:cNvSpPr txBox="1"/>
          <p:nvPr/>
        </p:nvSpPr>
        <p:spPr>
          <a:xfrm>
            <a:off x="7740650" y="3363913"/>
            <a:ext cx="7921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+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4" name="文本框 64573"/>
          <p:cNvSpPr txBox="1"/>
          <p:nvPr/>
        </p:nvSpPr>
        <p:spPr>
          <a:xfrm>
            <a:off x="1619250" y="5445125"/>
            <a:ext cx="51133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(a+b)</a:t>
            </a:r>
            <a:r>
              <a:rPr lang="en-US" altLang="zh-CN" sz="36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6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=a</a:t>
            </a:r>
            <a:r>
              <a:rPr lang="en-US" altLang="zh-CN" sz="36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6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+2ab+b</a:t>
            </a:r>
            <a:r>
              <a:rPr lang="en-US" altLang="zh-CN" sz="36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endParaRPr lang="en-US" altLang="zh-CN" sz="36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4575" name="文本框 64574"/>
          <p:cNvSpPr txBox="1"/>
          <p:nvPr/>
        </p:nvSpPr>
        <p:spPr>
          <a:xfrm>
            <a:off x="3490913" y="4368800"/>
            <a:ext cx="936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3200" b="1" i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 i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6" name="文本框 64575"/>
          <p:cNvSpPr txBox="1"/>
          <p:nvPr/>
        </p:nvSpPr>
        <p:spPr>
          <a:xfrm>
            <a:off x="5221288" y="4298950"/>
            <a:ext cx="11509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 err="1">
                <a:solidFill>
                  <a:srgbClr val="000000"/>
                </a:solidFill>
                <a:latin typeface="Times New Roman" panose="02020603050405020304" pitchFamily="18" charset="0"/>
              </a:rPr>
              <a:t>ab</a:t>
            </a:r>
            <a:endParaRPr lang="en-US" altLang="zh-CN" sz="32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7" name="文本框 64576"/>
          <p:cNvSpPr txBox="1"/>
          <p:nvPr/>
        </p:nvSpPr>
        <p:spPr>
          <a:xfrm>
            <a:off x="6804025" y="4298950"/>
            <a:ext cx="1008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 err="1">
                <a:solidFill>
                  <a:srgbClr val="000000"/>
                </a:solidFill>
                <a:latin typeface="Times New Roman" panose="02020603050405020304" pitchFamily="18" charset="0"/>
              </a:rPr>
              <a:t>ab</a:t>
            </a:r>
            <a:endParaRPr lang="en-US" altLang="zh-CN" sz="32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8" name="文本框 64577"/>
          <p:cNvSpPr txBox="1"/>
          <p:nvPr/>
        </p:nvSpPr>
        <p:spPr>
          <a:xfrm>
            <a:off x="8172450" y="4300538"/>
            <a:ext cx="7191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3200" b="1" i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 i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9" name="文本框 64578"/>
          <p:cNvSpPr txBox="1"/>
          <p:nvPr/>
        </p:nvSpPr>
        <p:spPr>
          <a:xfrm>
            <a:off x="323850" y="836613"/>
            <a:ext cx="88201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      </a:t>
            </a:r>
            <a:r>
              <a:rPr lang="zh-CN" alt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你能用你手中的几何图形解释完全平方公式吗？动手拼一拼．</a:t>
            </a:r>
            <a:endParaRPr lang="zh-CN" altLang="en-US" sz="32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4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6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6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91 -5.0393E-7 L 0.29791 -5.0393E-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45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4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62275E-6 L 0.49532 0.1782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45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4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4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7018E-6 L 0.54948 -4.7018E-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45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147E-6 L 0.69253 0.1796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645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00" y="9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4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4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4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4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64" grpId="0" animBg="1"/>
      <p:bldP spid="64564" grpId="1" animBg="1"/>
      <p:bldP spid="64565" grpId="0" animBg="1"/>
      <p:bldP spid="64565" grpId="1" animBg="1"/>
      <p:bldP spid="64569" grpId="0" animBg="1"/>
      <p:bldP spid="64569" grpId="1" animBg="1"/>
      <p:bldP spid="64570" grpId="0"/>
      <p:bldP spid="64571" grpId="0"/>
      <p:bldP spid="64572" grpId="0"/>
      <p:bldP spid="64573" grpId="0"/>
      <p:bldP spid="64574" grpId="0"/>
      <p:bldP spid="64575" grpId="0"/>
      <p:bldP spid="64576" grpId="0"/>
      <p:bldP spid="64577" grpId="0"/>
      <p:bldP spid="645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8" name="内容占位符 65537"/>
          <p:cNvPicPr>
            <a:picLocks noRot="1" noChangeAspect="1"/>
          </p:cNvPicPr>
          <p:nvPr>
            <p:ph sz="quarter" idx="2"/>
          </p:nvPr>
        </p:nvPicPr>
        <p:blipFill>
          <a:blip r:embed="rId1"/>
          <a:stretch>
            <a:fillRect/>
          </a:stretch>
        </p:blipFill>
        <p:spPr>
          <a:xfrm>
            <a:off x="2124075" y="692150"/>
            <a:ext cx="4824413" cy="4435475"/>
          </a:xfrm>
        </p:spPr>
      </p:pic>
      <p:sp>
        <p:nvSpPr>
          <p:cNvPr id="65539" name="直接连接符 65538"/>
          <p:cNvSpPr/>
          <p:nvPr/>
        </p:nvSpPr>
        <p:spPr>
          <a:xfrm>
            <a:off x="2843213" y="1484313"/>
            <a:ext cx="3384550" cy="0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0" name="直接连接符 65539"/>
          <p:cNvSpPr/>
          <p:nvPr/>
        </p:nvSpPr>
        <p:spPr>
          <a:xfrm flipH="1" flipV="1">
            <a:off x="6227763" y="1484313"/>
            <a:ext cx="0" cy="3097212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1" name="直接连接符 65540"/>
          <p:cNvSpPr/>
          <p:nvPr/>
        </p:nvSpPr>
        <p:spPr>
          <a:xfrm>
            <a:off x="2771775" y="4508500"/>
            <a:ext cx="3384550" cy="0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2" name="直接连接符 65541"/>
          <p:cNvSpPr/>
          <p:nvPr/>
        </p:nvSpPr>
        <p:spPr>
          <a:xfrm flipH="1">
            <a:off x="2843213" y="1484313"/>
            <a:ext cx="0" cy="3168650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3" name="矩形 65542"/>
          <p:cNvSpPr/>
          <p:nvPr/>
        </p:nvSpPr>
        <p:spPr>
          <a:xfrm>
            <a:off x="5508625" y="1484313"/>
            <a:ext cx="719138" cy="3024187"/>
          </a:xfrm>
          <a:prstGeom prst="rect">
            <a:avLst/>
          </a:prstGeom>
          <a:solidFill>
            <a:srgbClr val="99FF33">
              <a:alpha val="75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4" name="矩形 65543"/>
          <p:cNvSpPr/>
          <p:nvPr/>
        </p:nvSpPr>
        <p:spPr>
          <a:xfrm rot="5400000">
            <a:off x="4211638" y="2492375"/>
            <a:ext cx="647700" cy="3382963"/>
          </a:xfrm>
          <a:prstGeom prst="rect">
            <a:avLst/>
          </a:prstGeom>
          <a:solidFill>
            <a:srgbClr val="9900FF">
              <a:alpha val="44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5" name="直接连接符 65544"/>
          <p:cNvSpPr/>
          <p:nvPr/>
        </p:nvSpPr>
        <p:spPr>
          <a:xfrm>
            <a:off x="5508625" y="3644900"/>
            <a:ext cx="0" cy="9366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6" name="矩形 65545"/>
          <p:cNvSpPr/>
          <p:nvPr/>
        </p:nvSpPr>
        <p:spPr>
          <a:xfrm>
            <a:off x="5580063" y="2492375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endParaRPr lang="zh-CN" altLang="en-US" sz="3600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47" name="矩形 65546"/>
          <p:cNvSpPr/>
          <p:nvPr/>
        </p:nvSpPr>
        <p:spPr>
          <a:xfrm>
            <a:off x="3924300" y="3933825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endParaRPr lang="zh-CN" altLang="en-US" sz="3600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5548" name="组合 65547"/>
          <p:cNvGrpSpPr/>
          <p:nvPr/>
        </p:nvGrpSpPr>
        <p:grpSpPr>
          <a:xfrm>
            <a:off x="5651500" y="3933825"/>
            <a:ext cx="360363" cy="498475"/>
            <a:chOff x="4558" y="3223"/>
            <a:chExt cx="288" cy="450"/>
          </a:xfrm>
        </p:grpSpPr>
        <p:sp>
          <p:nvSpPr>
            <p:cNvPr id="65549" name="矩形 65548"/>
            <p:cNvSpPr/>
            <p:nvPr/>
          </p:nvSpPr>
          <p:spPr>
            <a:xfrm>
              <a:off x="4558" y="3339"/>
              <a:ext cx="288" cy="33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19050" cap="flat" cmpd="sng">
                    <a:solidFill>
                      <a:srgbClr val="FF0066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66CC"/>
                  </a:solidFill>
                  <a:effectLst>
                    <a:outerShdw dist="35921" dir="2699999" algn="ctr" rotWithShape="0">
                      <a:srgbClr val="990000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zh-CN" altLang="en-US" sz="36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550" name="矩形 65549"/>
            <p:cNvSpPr/>
            <p:nvPr/>
          </p:nvSpPr>
          <p:spPr>
            <a:xfrm>
              <a:off x="4701" y="3223"/>
              <a:ext cx="84" cy="16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000">
                  <a:ln w="19050" cap="flat" cmpd="sng">
                    <a:solidFill>
                      <a:srgbClr val="FF0066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66CC"/>
                  </a:solidFill>
                  <a:effectLst>
                    <a:outerShdw dist="35921" dir="2699999" algn="ctr" rotWithShape="0">
                      <a:srgbClr val="990000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zh-CN" altLang="en-US" sz="20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65551" name="对象 65550"/>
          <p:cNvGraphicFramePr/>
          <p:nvPr/>
        </p:nvGraphicFramePr>
        <p:xfrm>
          <a:off x="1285875" y="5162550"/>
          <a:ext cx="6216650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1435100" imgH="228600" progId="Equation.3">
                  <p:embed/>
                </p:oleObj>
              </mc:Choice>
              <mc:Fallback>
                <p:oleObj name="" r:id="rId2" imgW="1435100" imgH="228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85875" y="5162550"/>
                        <a:ext cx="6216650" cy="1074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52" name="矩形 6555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 cap="flat" cmpd="sng">
            <a:pattFill prst="solidDmnd">
              <a:fgClr>
                <a:srgbClr val="9933FF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53" name="矩形 65552"/>
          <p:cNvSpPr/>
          <p:nvPr/>
        </p:nvSpPr>
        <p:spPr>
          <a:xfrm>
            <a:off x="4067175" y="2492375"/>
            <a:ext cx="1009650" cy="792163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54" name="矩形 65553"/>
          <p:cNvSpPr/>
          <p:nvPr/>
        </p:nvSpPr>
        <p:spPr>
          <a:xfrm>
            <a:off x="3779838" y="2133600"/>
            <a:ext cx="690562" cy="1165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55" name="文本框 65554"/>
          <p:cNvSpPr txBox="1"/>
          <p:nvPr/>
        </p:nvSpPr>
        <p:spPr>
          <a:xfrm>
            <a:off x="0" y="0"/>
            <a:ext cx="28797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动手操作</a:t>
            </a:r>
            <a:endParaRPr lang="zh-CN" altLang="en-US" sz="44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5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文本框 66561"/>
          <p:cNvSpPr txBox="1"/>
          <p:nvPr/>
        </p:nvSpPr>
        <p:spPr>
          <a:xfrm>
            <a:off x="0" y="404813"/>
            <a:ext cx="70770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三、得出结论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6563" name="文本框 66562"/>
          <p:cNvSpPr txBox="1"/>
          <p:nvPr/>
        </p:nvSpPr>
        <p:spPr>
          <a:xfrm>
            <a:off x="684213" y="1628775"/>
            <a:ext cx="51133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(a+b)</a:t>
            </a:r>
            <a:r>
              <a:rPr lang="en-US" altLang="zh-CN" sz="36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=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en-US" altLang="zh-CN" sz="4000" b="1">
                <a:latin typeface="Times New Roman" panose="02020603050405020304" pitchFamily="18" charset="0"/>
                <a:ea typeface="华文行楷" panose="02010800040101010101" pitchFamily="2" charset="-122"/>
              </a:rPr>
              <a:t>_________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　</a:t>
            </a:r>
            <a:r>
              <a:rPr lang="zh-CN" altLang="en-US" sz="3600" b="1" i="1" u="sng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　</a:t>
            </a:r>
            <a:endParaRPr lang="zh-CN" altLang="en-US" sz="3600" b="1" i="1" u="sng" dirty="0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6564" name="文本框 66563"/>
          <p:cNvSpPr txBox="1"/>
          <p:nvPr/>
        </p:nvSpPr>
        <p:spPr>
          <a:xfrm>
            <a:off x="684213" y="2492375"/>
            <a:ext cx="41767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(a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−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b)</a:t>
            </a:r>
            <a:r>
              <a:rPr lang="en-US" altLang="zh-CN" sz="36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 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en-US" altLang="zh-CN" sz="4000" b="1">
                <a:latin typeface="Times New Roman" panose="02020603050405020304" pitchFamily="18" charset="0"/>
                <a:ea typeface="华文行楷" panose="02010800040101010101" pitchFamily="2" charset="-122"/>
              </a:rPr>
              <a:t>_________</a:t>
            </a:r>
            <a:endParaRPr lang="en-US" altLang="zh-CN" sz="40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6565" name="矩形 66564"/>
          <p:cNvSpPr/>
          <p:nvPr/>
        </p:nvSpPr>
        <p:spPr>
          <a:xfrm>
            <a:off x="2411413" y="1557338"/>
            <a:ext cx="23749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+2ab+b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40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6566" name="矩形 66565"/>
          <p:cNvSpPr/>
          <p:nvPr/>
        </p:nvSpPr>
        <p:spPr>
          <a:xfrm>
            <a:off x="2411413" y="2420938"/>
            <a:ext cx="23939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−2ab+b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40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6567" name="文本框 66566"/>
          <p:cNvSpPr txBox="1"/>
          <p:nvPr/>
        </p:nvSpPr>
        <p:spPr>
          <a:xfrm>
            <a:off x="395288" y="908050"/>
            <a:ext cx="6519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完全平方公式的数学表达式：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6568" name="文本框 66567"/>
          <p:cNvSpPr txBox="1"/>
          <p:nvPr/>
        </p:nvSpPr>
        <p:spPr>
          <a:xfrm>
            <a:off x="250825" y="3357563"/>
            <a:ext cx="6937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完全平方公式的文字叙述：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6569" name="文本框 66568"/>
          <p:cNvSpPr txBox="1"/>
          <p:nvPr/>
        </p:nvSpPr>
        <p:spPr>
          <a:xfrm>
            <a:off x="468313" y="4076700"/>
            <a:ext cx="81915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两个数的和（或差）的平方，等于它们的平方和，加上（或减去）它们的积的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倍。</a:t>
            </a:r>
            <a:endParaRPr lang="zh-CN" altLang="en-US" sz="32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6570" name="文本框 66569"/>
          <p:cNvSpPr txBox="1"/>
          <p:nvPr/>
        </p:nvSpPr>
        <p:spPr>
          <a:xfrm>
            <a:off x="468313" y="5373688"/>
            <a:ext cx="867568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　　首平方，尾平方，首尾之积２倍放中央，积的符号看前方．</a:t>
            </a:r>
            <a:endParaRPr lang="zh-CN" altLang="en-US" sz="4000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/>
      <p:bldP spid="665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矩形 67585"/>
          <p:cNvSpPr>
            <a:spLocks noGrp="1"/>
          </p:cNvSpPr>
          <p:nvPr/>
        </p:nvSpPr>
        <p:spPr>
          <a:xfrm>
            <a:off x="304800" y="1773238"/>
            <a:ext cx="8839200" cy="16557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457200" indent="-457200" eaLnBrk="0" hangingPunct="0">
              <a:buClr>
                <a:schemeClr val="bg1"/>
              </a:buClr>
              <a:buAutoNum type="arabicParenBoth"/>
            </a:pP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m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3n)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是哪两个数的和的平方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?</a:t>
            </a:r>
            <a:endParaRPr lang="en-US" altLang="zh-CN" sz="28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 marL="457200" indent="-457200" eaLnBrk="0" hangingPunct="0">
              <a:buClr>
                <a:schemeClr val="bg1"/>
              </a:buClr>
              <a:buNone/>
            </a:pPr>
            <a:endParaRPr lang="en-US" altLang="zh-CN" sz="28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m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3n)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 =(       ) 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+2(       )(        )+(         ) 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       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87" name="文本框 67586"/>
          <p:cNvSpPr txBox="1"/>
          <p:nvPr/>
        </p:nvSpPr>
        <p:spPr>
          <a:xfrm>
            <a:off x="2051050" y="2608263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m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88" name="文本框 67587"/>
          <p:cNvSpPr txBox="1"/>
          <p:nvPr/>
        </p:nvSpPr>
        <p:spPr>
          <a:xfrm>
            <a:off x="3492500" y="2560638"/>
            <a:ext cx="6016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m 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89" name="文本框 67588"/>
          <p:cNvSpPr txBox="1"/>
          <p:nvPr/>
        </p:nvSpPr>
        <p:spPr>
          <a:xfrm>
            <a:off x="4500563" y="2633663"/>
            <a:ext cx="612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3n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90" name="文本框 67589"/>
          <p:cNvSpPr txBox="1"/>
          <p:nvPr/>
        </p:nvSpPr>
        <p:spPr>
          <a:xfrm>
            <a:off x="5614988" y="2633663"/>
            <a:ext cx="612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3n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91" name="矩形 67590"/>
          <p:cNvSpPr/>
          <p:nvPr/>
        </p:nvSpPr>
        <p:spPr>
          <a:xfrm>
            <a:off x="250825" y="620713"/>
            <a:ext cx="1370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口答</a:t>
            </a:r>
            <a:r>
              <a:rPr lang="en-US" altLang="zh-CN" sz="4000" b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:</a:t>
            </a:r>
            <a:endParaRPr lang="en-US" altLang="zh-CN" sz="4000" b="1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92" name="矩形 67591"/>
          <p:cNvSpPr/>
          <p:nvPr/>
        </p:nvSpPr>
        <p:spPr>
          <a:xfrm>
            <a:off x="215900" y="3644900"/>
            <a:ext cx="87487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(3a−2b)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是哪两个数的差的平方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32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3" name="文本框 67592"/>
          <p:cNvSpPr txBox="1"/>
          <p:nvPr/>
        </p:nvSpPr>
        <p:spPr>
          <a:xfrm>
            <a:off x="1692275" y="3068638"/>
            <a:ext cx="4751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=m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+6mn+9n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600" b="1" baseline="3000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7594" name="矩形 67593"/>
          <p:cNvSpPr/>
          <p:nvPr/>
        </p:nvSpPr>
        <p:spPr>
          <a:xfrm>
            <a:off x="2124075" y="4800600"/>
            <a:ext cx="46497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( 3a)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 2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 -2(3a )( 2b )+( 2b ) 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3200" b="1" baseline="30000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95" name="矩形 67594"/>
          <p:cNvSpPr/>
          <p:nvPr/>
        </p:nvSpPr>
        <p:spPr>
          <a:xfrm>
            <a:off x="395288" y="4800600"/>
            <a:ext cx="2305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(</a:t>
            </a:r>
            <a:r>
              <a:rPr lang="en-US" altLang="zh-CN" sz="3200" b="1" i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3a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-2b)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 =</a:t>
            </a:r>
            <a:endParaRPr lang="en-US" altLang="zh-CN" sz="32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96" name="文本框 67595"/>
          <p:cNvSpPr txBox="1"/>
          <p:nvPr/>
        </p:nvSpPr>
        <p:spPr>
          <a:xfrm>
            <a:off x="1908175" y="5308600"/>
            <a:ext cx="4751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=9a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-12ab+4b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600" b="1" baseline="3000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7597" name="文本框 67596"/>
          <p:cNvSpPr txBox="1"/>
          <p:nvPr/>
        </p:nvSpPr>
        <p:spPr>
          <a:xfrm>
            <a:off x="395288" y="5229225"/>
            <a:ext cx="67691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7598" name="文本框 67597"/>
          <p:cNvSpPr txBox="1"/>
          <p:nvPr/>
        </p:nvSpPr>
        <p:spPr>
          <a:xfrm>
            <a:off x="107950" y="115888"/>
            <a:ext cx="55435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理解公式</a:t>
            </a:r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:</a:t>
            </a:r>
            <a:endParaRPr lang="en-US" altLang="zh-CN" sz="4000" b="1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/>
      <p:bldP spid="67588" grpId="0"/>
      <p:bldP spid="67589" grpId="0"/>
      <p:bldP spid="67590" grpId="0"/>
      <p:bldP spid="67591" grpId="0"/>
      <p:bldP spid="67592" grpId="0"/>
      <p:bldP spid="67593" grpId="0"/>
      <p:bldP spid="67594" grpId="0"/>
      <p:bldP spid="67595" grpId="0"/>
      <p:bldP spid="675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矩形 68609"/>
          <p:cNvSpPr/>
          <p:nvPr/>
        </p:nvSpPr>
        <p:spPr>
          <a:xfrm>
            <a:off x="179388" y="836613"/>
            <a:ext cx="7239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600" dirty="0"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例</a:t>
            </a:r>
            <a:r>
              <a:rPr lang="en-US" altLang="zh-CN" sz="3600" dirty="0"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1 </a:t>
            </a:r>
            <a:r>
              <a:rPr lang="zh-CN" altLang="en-US" sz="3600" dirty="0"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3600" dirty="0"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68611" name="文本框 68610"/>
          <p:cNvSpPr txBox="1"/>
          <p:nvPr/>
        </p:nvSpPr>
        <p:spPr>
          <a:xfrm>
            <a:off x="755650" y="134938"/>
            <a:ext cx="38877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四 、例题讲解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graphicFrame>
        <p:nvGraphicFramePr>
          <p:cNvPr id="68612" name="对象 68611"/>
          <p:cNvGraphicFramePr/>
          <p:nvPr/>
        </p:nvGraphicFramePr>
        <p:xfrm>
          <a:off x="5076825" y="1484313"/>
          <a:ext cx="2232025" cy="120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736600" imgH="469900" progId="Equation.3">
                  <p:embed/>
                </p:oleObj>
              </mc:Choice>
              <mc:Fallback>
                <p:oleObj name="" r:id="rId1" imgW="736600" imgH="4699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76825" y="1484313"/>
                        <a:ext cx="2232025" cy="1204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文本框 68612"/>
          <p:cNvSpPr txBox="1"/>
          <p:nvPr/>
        </p:nvSpPr>
        <p:spPr>
          <a:xfrm>
            <a:off x="468313" y="1628775"/>
            <a:ext cx="34559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(1)(4m+n)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graphicFrame>
        <p:nvGraphicFramePr>
          <p:cNvPr id="68614" name="对象 68613"/>
          <p:cNvGraphicFramePr/>
          <p:nvPr/>
        </p:nvGraphicFramePr>
        <p:xfrm>
          <a:off x="779463" y="5103813"/>
          <a:ext cx="2616200" cy="120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862965" imgH="469900" progId="Equation.3">
                  <p:embed/>
                </p:oleObj>
              </mc:Choice>
              <mc:Fallback>
                <p:oleObj name="" r:id="rId3" imgW="862965" imgH="4699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9463" y="5103813"/>
                        <a:ext cx="2616200" cy="1204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5" name="对象 68614"/>
          <p:cNvGraphicFramePr/>
          <p:nvPr/>
        </p:nvGraphicFramePr>
        <p:xfrm>
          <a:off x="3348038" y="5246688"/>
          <a:ext cx="2879725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1066165" imgH="393700" progId="Equation.3">
                  <p:embed/>
                </p:oleObj>
              </mc:Choice>
              <mc:Fallback>
                <p:oleObj name="" r:id="rId5" imgW="1066165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48038" y="5246688"/>
                        <a:ext cx="2879725" cy="1062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6" name="对象 68615"/>
          <p:cNvGraphicFramePr/>
          <p:nvPr/>
        </p:nvGraphicFramePr>
        <p:xfrm>
          <a:off x="6372225" y="5246688"/>
          <a:ext cx="2090738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774065" imgH="393700" progId="Equation.3">
                  <p:embed/>
                </p:oleObj>
              </mc:Choice>
              <mc:Fallback>
                <p:oleObj name="" r:id="rId7" imgW="774065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72225" y="5246688"/>
                        <a:ext cx="2090738" cy="1062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7" name="矩形 68616"/>
          <p:cNvSpPr/>
          <p:nvPr/>
        </p:nvSpPr>
        <p:spPr>
          <a:xfrm>
            <a:off x="539750" y="3759200"/>
            <a:ext cx="29622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solidFill>
                  <a:srgbClr val="FF66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3200">
                <a:solidFill>
                  <a:srgbClr val="FF6600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3200">
                <a:latin typeface="Times New Roman" panose="02020603050405020304" pitchFamily="18" charset="0"/>
                <a:sym typeface="Wingdings" panose="05000000000000000000" pitchFamily="2" charset="2"/>
              </a:rPr>
              <a:t>(1)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4m</a:t>
            </a:r>
            <a:r>
              <a:rPr lang="en-US" altLang="zh-CN" sz="3200">
                <a:latin typeface="Times New Roman" panose="02020603050405020304" pitchFamily="18" charset="0"/>
              </a:rPr>
              <a:t>+</a:t>
            </a:r>
            <a:r>
              <a:rPr lang="en-US" altLang="zh-CN" sz="320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18" name="矩形 68617"/>
          <p:cNvSpPr/>
          <p:nvPr/>
        </p:nvSpPr>
        <p:spPr>
          <a:xfrm>
            <a:off x="1419225" y="2665413"/>
            <a:ext cx="63881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 a+ b)</a:t>
            </a:r>
            <a:r>
              <a:rPr lang="en-US" altLang="zh-CN" sz="4400" b="1" baseline="30000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  a</a:t>
            </a:r>
            <a:r>
              <a:rPr lang="en-US" altLang="zh-CN" sz="4400" b="1" baseline="30000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   </a:t>
            </a: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+ 2   a   b+ b</a:t>
            </a:r>
            <a:r>
              <a:rPr lang="en-US" altLang="zh-CN" sz="4400" b="1" baseline="30000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4400" b="1" baseline="30000">
              <a:solidFill>
                <a:srgbClr val="FF505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19" name="直接连接符 68618"/>
          <p:cNvSpPr/>
          <p:nvPr/>
        </p:nvSpPr>
        <p:spPr>
          <a:xfrm>
            <a:off x="20288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0" name="直接连接符 68619"/>
          <p:cNvSpPr/>
          <p:nvPr/>
        </p:nvSpPr>
        <p:spPr>
          <a:xfrm>
            <a:off x="273367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1" name="直接连接符 68620"/>
          <p:cNvSpPr/>
          <p:nvPr/>
        </p:nvSpPr>
        <p:spPr>
          <a:xfrm>
            <a:off x="40100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2" name="直接连接符 68621"/>
          <p:cNvSpPr/>
          <p:nvPr/>
        </p:nvSpPr>
        <p:spPr>
          <a:xfrm>
            <a:off x="51530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3" name="直接连接符 68622"/>
          <p:cNvSpPr/>
          <p:nvPr/>
        </p:nvSpPr>
        <p:spPr>
          <a:xfrm>
            <a:off x="58388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4" name="直接连接符 68623"/>
          <p:cNvSpPr/>
          <p:nvPr/>
        </p:nvSpPr>
        <p:spPr>
          <a:xfrm>
            <a:off x="65246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5" name="直接连接符 68624"/>
          <p:cNvSpPr/>
          <p:nvPr/>
        </p:nvSpPr>
        <p:spPr>
          <a:xfrm>
            <a:off x="73628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6" name="矩形 68625"/>
          <p:cNvSpPr/>
          <p:nvPr/>
        </p:nvSpPr>
        <p:spPr>
          <a:xfrm>
            <a:off x="3082925" y="4433888"/>
            <a:ext cx="27844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=16m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+8mn+n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aseline="30000"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8627" name="矩形 68626"/>
          <p:cNvSpPr/>
          <p:nvPr/>
        </p:nvSpPr>
        <p:spPr>
          <a:xfrm>
            <a:off x="3435350" y="3756025"/>
            <a:ext cx="11064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(4m)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28" name="矩形 68627"/>
          <p:cNvSpPr/>
          <p:nvPr/>
        </p:nvSpPr>
        <p:spPr>
          <a:xfrm>
            <a:off x="4543425" y="3732213"/>
            <a:ext cx="4699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29" name="矩形 68628"/>
          <p:cNvSpPr/>
          <p:nvPr/>
        </p:nvSpPr>
        <p:spPr>
          <a:xfrm>
            <a:off x="5026025" y="37592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30" name="矩形 68629"/>
          <p:cNvSpPr/>
          <p:nvPr/>
        </p:nvSpPr>
        <p:spPr>
          <a:xfrm>
            <a:off x="4468813" y="3759200"/>
            <a:ext cx="2517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4m</a:t>
            </a:r>
            <a:endParaRPr lang="en-US" altLang="zh-CN" sz="320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8631" name="矩形 68630"/>
          <p:cNvSpPr/>
          <p:nvPr/>
        </p:nvSpPr>
        <p:spPr>
          <a:xfrm>
            <a:off x="6067425" y="3756025"/>
            <a:ext cx="692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· </a:t>
            </a:r>
            <a:r>
              <a:rPr lang="en-US" altLang="zh-CN" sz="320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endParaRPr lang="en-US" altLang="zh-CN" sz="3200" baseline="30000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32" name="矩形 68631"/>
          <p:cNvSpPr/>
          <p:nvPr/>
        </p:nvSpPr>
        <p:spPr>
          <a:xfrm>
            <a:off x="6788150" y="3759200"/>
            <a:ext cx="850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zh-CN" sz="320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500"/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7" grpId="0"/>
      <p:bldP spid="68618" grpId="0"/>
      <p:bldP spid="68626" grpId="0"/>
      <p:bldP spid="68627" grpId="0"/>
      <p:bldP spid="68628" grpId="0"/>
      <p:bldP spid="68629" grpId="0"/>
      <p:bldP spid="68630" grpId="0"/>
      <p:bldP spid="68631" grpId="0"/>
      <p:bldP spid="686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矩形 69633"/>
          <p:cNvSpPr/>
          <p:nvPr/>
        </p:nvSpPr>
        <p:spPr>
          <a:xfrm>
            <a:off x="323850" y="1773238"/>
            <a:ext cx="25590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(-2x-1)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69635" name="对象 69634"/>
          <p:cNvGraphicFramePr/>
          <p:nvPr/>
        </p:nvGraphicFramePr>
        <p:xfrm>
          <a:off x="4716463" y="1268413"/>
          <a:ext cx="3240087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88365" imgH="393700" progId="Equation.3">
                  <p:embed/>
                </p:oleObj>
              </mc:Choice>
              <mc:Fallback>
                <p:oleObj name="" r:id="rId1" imgW="888365" imgH="393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16463" y="1268413"/>
                        <a:ext cx="3240087" cy="1435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6" name="矩形 69635"/>
          <p:cNvSpPr/>
          <p:nvPr/>
        </p:nvSpPr>
        <p:spPr>
          <a:xfrm>
            <a:off x="323850" y="836613"/>
            <a:ext cx="577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  <a:ea typeface="华文行楷" panose="020108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4000" dirty="0">
              <a:latin typeface="Times New Roman" panose="02020603050405020304" pitchFamily="18" charset="0"/>
              <a:ea typeface="华文行楷" panose="020108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69637" name="文本框 69636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38" name="矩形 69637"/>
          <p:cNvSpPr/>
          <p:nvPr/>
        </p:nvSpPr>
        <p:spPr>
          <a:xfrm>
            <a:off x="323850" y="2781300"/>
            <a:ext cx="23161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solidFill>
                  <a:srgbClr val="FF66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3200">
                <a:solidFill>
                  <a:srgbClr val="FF6600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-2x</a:t>
            </a:r>
            <a:r>
              <a:rPr lang="en-US" altLang="zh-CN" sz="3200">
                <a:latin typeface="Times New Roman" panose="02020603050405020304" pitchFamily="18" charset="0"/>
              </a:rPr>
              <a:t>-1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39" name="文本框 69638"/>
          <p:cNvSpPr txBox="1"/>
          <p:nvPr/>
        </p:nvSpPr>
        <p:spPr>
          <a:xfrm>
            <a:off x="2627313" y="2795588"/>
            <a:ext cx="21605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0" name="矩形 69639"/>
          <p:cNvSpPr/>
          <p:nvPr/>
        </p:nvSpPr>
        <p:spPr>
          <a:xfrm>
            <a:off x="2189163" y="3340100"/>
            <a:ext cx="20193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=4x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+4x+1</a:t>
            </a:r>
            <a:endParaRPr lang="en-US" altLang="zh-CN" sz="3200" baseline="30000"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1" name="矩形 69640"/>
          <p:cNvSpPr/>
          <p:nvPr/>
        </p:nvSpPr>
        <p:spPr>
          <a:xfrm>
            <a:off x="2506663" y="2719388"/>
            <a:ext cx="11287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(-2x)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2" name="矩形 69641"/>
          <p:cNvSpPr/>
          <p:nvPr/>
        </p:nvSpPr>
        <p:spPr>
          <a:xfrm>
            <a:off x="3635375" y="2795588"/>
            <a:ext cx="3556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_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3" name="矩形 69642"/>
          <p:cNvSpPr/>
          <p:nvPr/>
        </p:nvSpPr>
        <p:spPr>
          <a:xfrm>
            <a:off x="3563938" y="2724150"/>
            <a:ext cx="2517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(-2x)</a:t>
            </a:r>
            <a:endParaRPr lang="en-US" altLang="zh-CN" sz="320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9644" name="矩形 69643"/>
          <p:cNvSpPr/>
          <p:nvPr/>
        </p:nvSpPr>
        <p:spPr>
          <a:xfrm>
            <a:off x="5829300" y="2724150"/>
            <a:ext cx="850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5" name="矩形 69644"/>
          <p:cNvSpPr/>
          <p:nvPr/>
        </p:nvSpPr>
        <p:spPr>
          <a:xfrm>
            <a:off x="3924300" y="272415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6" name="矩形 69645"/>
          <p:cNvSpPr/>
          <p:nvPr/>
        </p:nvSpPr>
        <p:spPr>
          <a:xfrm>
            <a:off x="5364163" y="2708275"/>
            <a:ext cx="692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·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7" name="矩形 69646"/>
          <p:cNvSpPr/>
          <p:nvPr/>
        </p:nvSpPr>
        <p:spPr>
          <a:xfrm>
            <a:off x="1004888" y="4868863"/>
            <a:ext cx="16954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-2x</a:t>
            </a:r>
            <a:r>
              <a:rPr lang="en-US" altLang="zh-CN" sz="3200">
                <a:latin typeface="Times New Roman" panose="02020603050405020304" pitchFamily="18" charset="0"/>
              </a:rPr>
              <a:t>-1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8" name="文本框 69647"/>
          <p:cNvSpPr txBox="1"/>
          <p:nvPr/>
        </p:nvSpPr>
        <p:spPr>
          <a:xfrm>
            <a:off x="4767263" y="4959350"/>
            <a:ext cx="21605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9" name="矩形 69648"/>
          <p:cNvSpPr/>
          <p:nvPr/>
        </p:nvSpPr>
        <p:spPr>
          <a:xfrm>
            <a:off x="2260600" y="5586413"/>
            <a:ext cx="20193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=4x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+4x+1</a:t>
            </a:r>
            <a:endParaRPr lang="en-US" altLang="zh-CN" sz="3200" baseline="30000"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50" name="矩形 69649"/>
          <p:cNvSpPr/>
          <p:nvPr/>
        </p:nvSpPr>
        <p:spPr>
          <a:xfrm>
            <a:off x="4427538" y="4865688"/>
            <a:ext cx="993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(2x)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51" name="矩形 69650"/>
          <p:cNvSpPr/>
          <p:nvPr/>
        </p:nvSpPr>
        <p:spPr>
          <a:xfrm>
            <a:off x="5175250" y="4814888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＋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52" name="矩形 69651"/>
          <p:cNvSpPr/>
          <p:nvPr/>
        </p:nvSpPr>
        <p:spPr>
          <a:xfrm>
            <a:off x="5076825" y="4873625"/>
            <a:ext cx="2517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2x</a:t>
            </a:r>
            <a:endParaRPr lang="en-US" altLang="zh-CN" sz="320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9653" name="矩形 69652"/>
          <p:cNvSpPr/>
          <p:nvPr/>
        </p:nvSpPr>
        <p:spPr>
          <a:xfrm>
            <a:off x="7537450" y="4873625"/>
            <a:ext cx="850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54" name="矩形 69653"/>
          <p:cNvSpPr/>
          <p:nvPr/>
        </p:nvSpPr>
        <p:spPr>
          <a:xfrm>
            <a:off x="5632450" y="4868863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55" name="矩形 69654"/>
          <p:cNvSpPr/>
          <p:nvPr/>
        </p:nvSpPr>
        <p:spPr>
          <a:xfrm>
            <a:off x="6659563" y="4868863"/>
            <a:ext cx="936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56" name="文本框 69655"/>
          <p:cNvSpPr txBox="1"/>
          <p:nvPr/>
        </p:nvSpPr>
        <p:spPr>
          <a:xfrm>
            <a:off x="0" y="4005263"/>
            <a:ext cx="35639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另一种解法：</a:t>
            </a:r>
            <a:endParaRPr lang="zh-CN" altLang="en-US" sz="32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57" name="矩形 69656"/>
          <p:cNvSpPr/>
          <p:nvPr/>
        </p:nvSpPr>
        <p:spPr>
          <a:xfrm>
            <a:off x="2555875" y="4865688"/>
            <a:ext cx="18319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2x</a:t>
            </a:r>
            <a:r>
              <a:rPr lang="zh-CN" altLang="en-US" sz="3200" dirty="0">
                <a:latin typeface="Times New Roman" panose="02020603050405020304" pitchFamily="18" charset="0"/>
              </a:rPr>
              <a:t>＋</a:t>
            </a:r>
            <a:r>
              <a:rPr lang="en-US" altLang="zh-CN" sz="3200">
                <a:latin typeface="Times New Roman" panose="02020603050405020304" pitchFamily="18" charset="0"/>
              </a:rPr>
              <a:t>1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9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69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9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9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69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40" grpId="0"/>
      <p:bldP spid="69641" grpId="0"/>
      <p:bldP spid="69642" grpId="0"/>
      <p:bldP spid="69643" grpId="0"/>
      <p:bldP spid="69644" grpId="0"/>
      <p:bldP spid="69645" grpId="0"/>
      <p:bldP spid="69646" grpId="0"/>
      <p:bldP spid="69647" grpId="0"/>
      <p:bldP spid="69649" grpId="0"/>
      <p:bldP spid="69650" grpId="0"/>
      <p:bldP spid="69651" grpId="0"/>
      <p:bldP spid="69652" grpId="0"/>
      <p:bldP spid="69653" grpId="0"/>
      <p:bldP spid="69654" grpId="0"/>
      <p:bldP spid="69655" grpId="0"/>
      <p:bldP spid="69656" grpId="0"/>
      <p:bldP spid="696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矩形 70657"/>
          <p:cNvSpPr/>
          <p:nvPr/>
        </p:nvSpPr>
        <p:spPr>
          <a:xfrm>
            <a:off x="323850" y="1773238"/>
            <a:ext cx="25590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(-2x-1)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70659" name="对象 70658"/>
          <p:cNvGraphicFramePr/>
          <p:nvPr/>
        </p:nvGraphicFramePr>
        <p:xfrm>
          <a:off x="4716463" y="1268413"/>
          <a:ext cx="3240087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88365" imgH="393700" progId="Equation.3">
                  <p:embed/>
                </p:oleObj>
              </mc:Choice>
              <mc:Fallback>
                <p:oleObj name="" r:id="rId1" imgW="888365" imgH="3937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16463" y="1268413"/>
                        <a:ext cx="3240087" cy="1435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0" name="矩形 70659"/>
          <p:cNvSpPr/>
          <p:nvPr/>
        </p:nvSpPr>
        <p:spPr>
          <a:xfrm>
            <a:off x="323850" y="836613"/>
            <a:ext cx="577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  <a:ea typeface="华文行楷" panose="020108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4000" dirty="0">
              <a:latin typeface="Times New Roman" panose="02020603050405020304" pitchFamily="18" charset="0"/>
              <a:ea typeface="华文行楷" panose="020108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70661" name="文本框 70660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0662" name="矩形 70661"/>
          <p:cNvSpPr/>
          <p:nvPr/>
        </p:nvSpPr>
        <p:spPr>
          <a:xfrm>
            <a:off x="323850" y="3068638"/>
            <a:ext cx="7032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solidFill>
                  <a:srgbClr val="FF66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3200">
                <a:solidFill>
                  <a:srgbClr val="FF66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graphicFrame>
        <p:nvGraphicFramePr>
          <p:cNvPr id="70663" name="对象 70662"/>
          <p:cNvGraphicFramePr/>
          <p:nvPr/>
        </p:nvGraphicFramePr>
        <p:xfrm>
          <a:off x="1116013" y="2852738"/>
          <a:ext cx="2089150" cy="1074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774065" imgH="393700" progId="Equation.3">
                  <p:embed/>
                </p:oleObj>
              </mc:Choice>
              <mc:Fallback>
                <p:oleObj name="" r:id="rId3" imgW="774065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6013" y="2852738"/>
                        <a:ext cx="2089150" cy="1074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4" name="对象 70663"/>
          <p:cNvGraphicFramePr/>
          <p:nvPr/>
        </p:nvGraphicFramePr>
        <p:xfrm>
          <a:off x="3132138" y="2781300"/>
          <a:ext cx="4608512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5" imgW="2019300" imgH="469900" progId="Equation.3">
                  <p:embed/>
                </p:oleObj>
              </mc:Choice>
              <mc:Fallback>
                <p:oleObj name="" r:id="rId5" imgW="2019300" imgH="4699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32138" y="2781300"/>
                        <a:ext cx="4608512" cy="1266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5" name="对象 70664"/>
          <p:cNvGraphicFramePr/>
          <p:nvPr/>
        </p:nvGraphicFramePr>
        <p:xfrm>
          <a:off x="3059113" y="4149725"/>
          <a:ext cx="2870200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1256665" imgH="393700" progId="Equation.3">
                  <p:embed/>
                </p:oleObj>
              </mc:Choice>
              <mc:Fallback>
                <p:oleObj name="" r:id="rId7" imgW="1256665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59113" y="4149725"/>
                        <a:ext cx="2870200" cy="1060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 noRot="1"/>
          </p:cNvSpPr>
          <p:nvPr>
            <p:ph type="title"/>
          </p:nvPr>
        </p:nvSpPr>
        <p:spPr>
          <a:xfrm>
            <a:off x="755650" y="549275"/>
            <a:ext cx="6870700" cy="628650"/>
          </a:xfrm>
        </p:spPr>
        <p:txBody>
          <a:bodyPr anchor="ctr"/>
          <a:p>
            <a:pPr marL="1117600" indent="-1117600" algn="l"/>
            <a:r>
              <a:rPr lang="zh-CN" altLang="en-US" sz="3200" b="1" dirty="0">
                <a:solidFill>
                  <a:srgbClr val="FF0000"/>
                </a:solidFill>
              </a:rPr>
              <a:t>五、知识运用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100" name="矩形 4099"/>
          <p:cNvSpPr/>
          <p:nvPr/>
        </p:nvSpPr>
        <p:spPr>
          <a:xfrm>
            <a:off x="684213" y="1311275"/>
            <a:ext cx="4608512" cy="519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2.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运用完全平方公式计算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4" name="矩形 4103"/>
          <p:cNvSpPr/>
          <p:nvPr/>
        </p:nvSpPr>
        <p:spPr>
          <a:xfrm>
            <a:off x="611188" y="2205038"/>
            <a:ext cx="10271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12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03" name="对象 4102"/>
          <p:cNvGraphicFramePr/>
          <p:nvPr/>
        </p:nvGraphicFramePr>
        <p:xfrm>
          <a:off x="1547813" y="2205038"/>
          <a:ext cx="2592387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295400" imgH="228600" progId="Equation.3">
                  <p:embed/>
                </p:oleObj>
              </mc:Choice>
              <mc:Fallback>
                <p:oleObj name="" r:id="rId1" imgW="1295400" imgH="2286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813" y="2205038"/>
                        <a:ext cx="2592387" cy="433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5" name="矩形 4104"/>
          <p:cNvSpPr/>
          <p:nvPr/>
        </p:nvSpPr>
        <p:spPr>
          <a:xfrm>
            <a:off x="4932363" y="2205038"/>
            <a:ext cx="9509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02" name="对象 4101"/>
          <p:cNvGraphicFramePr/>
          <p:nvPr/>
        </p:nvGraphicFramePr>
        <p:xfrm>
          <a:off x="6011863" y="2159000"/>
          <a:ext cx="1512887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609600" imgH="228600" progId="Equation.3">
                  <p:embed/>
                </p:oleObj>
              </mc:Choice>
              <mc:Fallback>
                <p:oleObj name="" r:id="rId3" imgW="609600" imgH="228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11863" y="2159000"/>
                        <a:ext cx="1512887" cy="541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6" name="矩形 4105"/>
          <p:cNvSpPr/>
          <p:nvPr/>
        </p:nvSpPr>
        <p:spPr>
          <a:xfrm>
            <a:off x="611188" y="2852738"/>
            <a:ext cx="10096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）</a:t>
            </a: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01" name="对象 4100"/>
          <p:cNvGraphicFramePr/>
          <p:nvPr/>
        </p:nvGraphicFramePr>
        <p:xfrm>
          <a:off x="1619250" y="2852738"/>
          <a:ext cx="720725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317500" imgH="203200" progId="Equation.3">
                  <p:embed/>
                </p:oleObj>
              </mc:Choice>
              <mc:Fallback>
                <p:oleObj name="" r:id="rId5" imgW="317500" imgH="2032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9250" y="2852738"/>
                        <a:ext cx="720725" cy="446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矩形 4106"/>
          <p:cNvSpPr/>
          <p:nvPr/>
        </p:nvSpPr>
        <p:spPr>
          <a:xfrm>
            <a:off x="4932363" y="2882900"/>
            <a:ext cx="9874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）</a:t>
            </a:r>
            <a:r>
              <a:rPr lang="zh-CN" altLang="en-US" sz="6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9" name="矩形 4108"/>
          <p:cNvSpPr/>
          <p:nvPr/>
        </p:nvSpPr>
        <p:spPr>
          <a:xfrm>
            <a:off x="0" y="33305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4108" name="对象 4107"/>
          <p:cNvGraphicFramePr/>
          <p:nvPr/>
        </p:nvGraphicFramePr>
        <p:xfrm>
          <a:off x="6227763" y="2873375"/>
          <a:ext cx="576262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254000" imgH="203200" progId="Equation.3">
                  <p:embed/>
                </p:oleObj>
              </mc:Choice>
              <mc:Fallback>
                <p:oleObj name="" r:id="rId7" imgW="254000" imgH="2032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227763" y="2873375"/>
                        <a:ext cx="576262" cy="442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2" name="矩形 4111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14" name="矩形 4113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16" name="矩形 4115"/>
          <p:cNvSpPr/>
          <p:nvPr/>
        </p:nvSpPr>
        <p:spPr>
          <a:xfrm>
            <a:off x="0" y="33305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18" name="矩形 4117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20" name="矩形 4119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4121" name="内容占位符 4120" descr="VA{%($UO5ZEOOBKEI3NZBEL"/>
          <p:cNvPicPr>
            <a:picLocks noRot="1" noChangeAspect="1"/>
          </p:cNvPicPr>
          <p:nvPr>
            <p:ph idx="1"/>
          </p:nvPr>
        </p:nvPicPr>
        <p:blipFill>
          <a:blip r:embed="rId9"/>
          <a:stretch>
            <a:fillRect/>
          </a:stretch>
        </p:blipFill>
        <p:spPr>
          <a:xfrm>
            <a:off x="611505" y="3421380"/>
            <a:ext cx="8229600" cy="2659063"/>
          </a:xfrm>
        </p:spPr>
      </p:pic>
      <p:sp>
        <p:nvSpPr>
          <p:cNvPr id="46091" name="文本框 46090"/>
          <p:cNvSpPr txBox="1"/>
          <p:nvPr/>
        </p:nvSpPr>
        <p:spPr>
          <a:xfrm>
            <a:off x="5236845" y="5882640"/>
            <a:ext cx="25577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还能怎么做？</a:t>
            </a:r>
            <a:endParaRPr lang="zh-CN" altLang="en-US" sz="32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1" grpId="0"/>
      <p:bldP spid="4609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4" name="矩形 5123"/>
          <p:cNvSpPr/>
          <p:nvPr/>
        </p:nvSpPr>
        <p:spPr>
          <a:xfrm>
            <a:off x="755650" y="404813"/>
            <a:ext cx="22050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(2)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原式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126" name="矩形 5125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25" name="对象 5124"/>
          <p:cNvGraphicFramePr/>
          <p:nvPr/>
        </p:nvGraphicFramePr>
        <p:xfrm>
          <a:off x="2916238" y="333375"/>
          <a:ext cx="1865312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647700" imgH="228600" progId="Equation.3">
                  <p:embed/>
                </p:oleObj>
              </mc:Choice>
              <mc:Fallback>
                <p:oleObj name="" r:id="rId1" imgW="647700" imgH="2286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16238" y="333375"/>
                        <a:ext cx="1865312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8" name="矩形 5127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27" name="对象 5126"/>
          <p:cNvGraphicFramePr/>
          <p:nvPr/>
        </p:nvGraphicFramePr>
        <p:xfrm>
          <a:off x="2771775" y="1125538"/>
          <a:ext cx="30416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965200" imgH="228600" progId="Equation.3">
                  <p:embed/>
                </p:oleObj>
              </mc:Choice>
              <mc:Fallback>
                <p:oleObj name="" r:id="rId3" imgW="965200" imgH="2286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71775" y="1125538"/>
                        <a:ext cx="304165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矩形 5128"/>
          <p:cNvSpPr/>
          <p:nvPr/>
        </p:nvSpPr>
        <p:spPr>
          <a:xfrm>
            <a:off x="827088" y="1989138"/>
            <a:ext cx="22050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(3)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原式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131" name="矩形 5130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0" name="对象 5129"/>
          <p:cNvGraphicFramePr/>
          <p:nvPr/>
        </p:nvGraphicFramePr>
        <p:xfrm>
          <a:off x="2916238" y="1917700"/>
          <a:ext cx="2074862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761365" imgH="228600" progId="Equation.3">
                  <p:embed/>
                </p:oleObj>
              </mc:Choice>
              <mc:Fallback>
                <p:oleObj name="" r:id="rId5" imgW="761365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16238" y="1917700"/>
                        <a:ext cx="2074862" cy="585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3" name="矩形 5132"/>
          <p:cNvSpPr/>
          <p:nvPr/>
        </p:nvSpPr>
        <p:spPr>
          <a:xfrm>
            <a:off x="0" y="30432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2" name="对象 5131"/>
          <p:cNvGraphicFramePr/>
          <p:nvPr/>
        </p:nvGraphicFramePr>
        <p:xfrm>
          <a:off x="2843213" y="2709863"/>
          <a:ext cx="360045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7" imgW="1383030" imgH="203200" progId="Equation.3">
                  <p:embed/>
                </p:oleObj>
              </mc:Choice>
              <mc:Fallback>
                <p:oleObj name="" r:id="rId7" imgW="1383030" imgH="2032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43213" y="2709863"/>
                        <a:ext cx="3600450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5" name="矩形 5134"/>
          <p:cNvSpPr/>
          <p:nvPr/>
        </p:nvSpPr>
        <p:spPr>
          <a:xfrm>
            <a:off x="0" y="30543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4" name="对象 5133"/>
          <p:cNvGraphicFramePr/>
          <p:nvPr/>
        </p:nvGraphicFramePr>
        <p:xfrm>
          <a:off x="2843213" y="3357563"/>
          <a:ext cx="3155950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9" imgW="1115695" imgH="177800" progId="Equation.3">
                  <p:embed/>
                </p:oleObj>
              </mc:Choice>
              <mc:Fallback>
                <p:oleObj name="" r:id="rId9" imgW="1115695" imgH="1778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43213" y="3357563"/>
                        <a:ext cx="3155950" cy="48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7" name="矩形 5136"/>
          <p:cNvSpPr/>
          <p:nvPr/>
        </p:nvSpPr>
        <p:spPr>
          <a:xfrm>
            <a:off x="0" y="30543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6" name="对象 5135"/>
          <p:cNvGraphicFramePr/>
          <p:nvPr/>
        </p:nvGraphicFramePr>
        <p:xfrm>
          <a:off x="2843213" y="4005263"/>
          <a:ext cx="14986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1" imgW="532765" imgH="177800" progId="Equation.3">
                  <p:embed/>
                </p:oleObj>
              </mc:Choice>
              <mc:Fallback>
                <p:oleObj name="" r:id="rId11" imgW="532765" imgH="1778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843213" y="4005263"/>
                        <a:ext cx="1498600" cy="48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8" name="矩形 5137"/>
          <p:cNvSpPr/>
          <p:nvPr/>
        </p:nvSpPr>
        <p:spPr>
          <a:xfrm>
            <a:off x="900113" y="4505325"/>
            <a:ext cx="22050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(4)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原式</a:t>
            </a:r>
            <a:r>
              <a:rPr lang="zh-CN" altLang="en-US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140" name="矩形 5139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9" name="对象 5138"/>
          <p:cNvGraphicFramePr/>
          <p:nvPr/>
        </p:nvGraphicFramePr>
        <p:xfrm>
          <a:off x="2987675" y="4510088"/>
          <a:ext cx="1863725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3" imgW="736600" imgH="228600" progId="Equation.3">
                  <p:embed/>
                </p:oleObj>
              </mc:Choice>
              <mc:Fallback>
                <p:oleObj name="" r:id="rId13" imgW="736600" imgH="2286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987675" y="4510088"/>
                        <a:ext cx="1863725" cy="550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2" name="矩形 5141"/>
          <p:cNvSpPr/>
          <p:nvPr/>
        </p:nvSpPr>
        <p:spPr>
          <a:xfrm>
            <a:off x="0" y="33305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41" name="对象 5140"/>
          <p:cNvGraphicFramePr/>
          <p:nvPr/>
        </p:nvGraphicFramePr>
        <p:xfrm>
          <a:off x="2916238" y="5084763"/>
          <a:ext cx="2865437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5" imgW="1332230" imgH="203200" progId="Equation.3">
                  <p:embed/>
                </p:oleObj>
              </mc:Choice>
              <mc:Fallback>
                <p:oleObj name="" r:id="rId15" imgW="1332230" imgH="2032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916238" y="5084763"/>
                        <a:ext cx="2865437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4" name="矩形 5143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43" name="对象 5142"/>
          <p:cNvGraphicFramePr/>
          <p:nvPr/>
        </p:nvGraphicFramePr>
        <p:xfrm>
          <a:off x="2916238" y="5589588"/>
          <a:ext cx="2505075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7" imgW="1090295" imgH="177800" progId="Equation.3">
                  <p:embed/>
                </p:oleObj>
              </mc:Choice>
              <mc:Fallback>
                <p:oleObj name="" r:id="rId17" imgW="1090295" imgH="1778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916238" y="5589588"/>
                        <a:ext cx="2505075" cy="392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6" name="矩形 5145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45" name="对象 5144"/>
          <p:cNvGraphicFramePr/>
          <p:nvPr/>
        </p:nvGraphicFramePr>
        <p:xfrm>
          <a:off x="2916238" y="6092825"/>
          <a:ext cx="920750" cy="34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9" imgW="456565" imgH="177800" progId="Equation.3">
                  <p:embed/>
                </p:oleObj>
              </mc:Choice>
              <mc:Fallback>
                <p:oleObj name="" r:id="rId19" imgW="456565" imgH="1778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916238" y="6092825"/>
                        <a:ext cx="920750" cy="344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  <p:bldP spid="5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矩形 71681"/>
          <p:cNvSpPr/>
          <p:nvPr/>
        </p:nvSpPr>
        <p:spPr>
          <a:xfrm>
            <a:off x="323850" y="1933575"/>
            <a:ext cx="17526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9.8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1683" name="矩形 71682"/>
          <p:cNvSpPr/>
          <p:nvPr/>
        </p:nvSpPr>
        <p:spPr>
          <a:xfrm>
            <a:off x="323850" y="1052513"/>
            <a:ext cx="577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  <a:ea typeface="华文行楷" panose="020108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4000" dirty="0">
              <a:latin typeface="Times New Roman" panose="02020603050405020304" pitchFamily="18" charset="0"/>
              <a:ea typeface="华文行楷" panose="020108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71684" name="文本框 71683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5" name="矩形 71684"/>
          <p:cNvSpPr/>
          <p:nvPr/>
        </p:nvSpPr>
        <p:spPr>
          <a:xfrm>
            <a:off x="3851275" y="1916113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1001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1686" name="文本框 71685"/>
          <p:cNvSpPr txBox="1"/>
          <p:nvPr/>
        </p:nvSpPr>
        <p:spPr>
          <a:xfrm>
            <a:off x="395288" y="3068638"/>
            <a:ext cx="6121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7" name="文本框 71686"/>
          <p:cNvSpPr txBox="1"/>
          <p:nvPr/>
        </p:nvSpPr>
        <p:spPr>
          <a:xfrm>
            <a:off x="395288" y="3040063"/>
            <a:ext cx="84248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6600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解</a:t>
            </a:r>
            <a:r>
              <a:rPr lang="en-US" altLang="zh-CN" sz="3200" b="1">
                <a:solidFill>
                  <a:srgbClr val="FF6600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:</a:t>
            </a:r>
            <a:r>
              <a:rPr lang="en-US" altLang="zh-CN" sz="3200" b="1"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1)  </a:t>
            </a:r>
            <a:r>
              <a:rPr lang="en-US" altLang="zh-CN" sz="32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9.8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8" name="矩形 71687"/>
          <p:cNvSpPr/>
          <p:nvPr/>
        </p:nvSpPr>
        <p:spPr>
          <a:xfrm>
            <a:off x="2344738" y="3703638"/>
            <a:ext cx="34528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=100-4+0.04=96.04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9" name="矩形 71688"/>
          <p:cNvSpPr/>
          <p:nvPr/>
        </p:nvSpPr>
        <p:spPr>
          <a:xfrm>
            <a:off x="2627313" y="2997200"/>
            <a:ext cx="16367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(10-0.2)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0" name="矩形 71689"/>
          <p:cNvSpPr/>
          <p:nvPr/>
        </p:nvSpPr>
        <p:spPr>
          <a:xfrm>
            <a:off x="4238625" y="3013075"/>
            <a:ext cx="3894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-2×10×0.2+0.2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1" name="文本框 71690"/>
          <p:cNvSpPr txBox="1"/>
          <p:nvPr/>
        </p:nvSpPr>
        <p:spPr>
          <a:xfrm>
            <a:off x="755650" y="4721225"/>
            <a:ext cx="34559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(2)  1001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2" name="矩形 71691"/>
          <p:cNvSpPr/>
          <p:nvPr/>
        </p:nvSpPr>
        <p:spPr>
          <a:xfrm>
            <a:off x="2335213" y="5373688"/>
            <a:ext cx="49720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=1000000+2000+1=1002001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3" name="矩形 71692"/>
          <p:cNvSpPr/>
          <p:nvPr/>
        </p:nvSpPr>
        <p:spPr>
          <a:xfrm>
            <a:off x="2700338" y="4721225"/>
            <a:ext cx="1835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(1000+1)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4" name="矩形 71693"/>
          <p:cNvSpPr/>
          <p:nvPr/>
        </p:nvSpPr>
        <p:spPr>
          <a:xfrm>
            <a:off x="4540250" y="4745038"/>
            <a:ext cx="41941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=1000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+2×1000×1+1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8" grpId="0"/>
      <p:bldP spid="71689" grpId="0"/>
      <p:bldP spid="71690" grpId="0"/>
      <p:bldP spid="71691" grpId="0"/>
      <p:bldP spid="71692" grpId="0"/>
      <p:bldP spid="71693" grpId="0"/>
      <p:bldP spid="716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文本框 72705"/>
          <p:cNvSpPr txBox="1"/>
          <p:nvPr/>
        </p:nvSpPr>
        <p:spPr>
          <a:xfrm>
            <a:off x="468313" y="404813"/>
            <a:ext cx="38877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考考你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07" name="文本框 72706"/>
          <p:cNvSpPr txBox="1"/>
          <p:nvPr/>
        </p:nvSpPr>
        <p:spPr>
          <a:xfrm>
            <a:off x="323850" y="1412875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a+b)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(-a-b)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相等吗？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08" name="文本框 72707"/>
          <p:cNvSpPr txBox="1"/>
          <p:nvPr/>
        </p:nvSpPr>
        <p:spPr>
          <a:xfrm>
            <a:off x="395288" y="3284538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2.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a-b)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(b-a)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相等吗？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09" name="文本框 72708"/>
          <p:cNvSpPr txBox="1"/>
          <p:nvPr/>
        </p:nvSpPr>
        <p:spPr>
          <a:xfrm>
            <a:off x="395288" y="5300663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3.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a-b)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-b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相等吗？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10" name="文本框 72709"/>
          <p:cNvSpPr txBox="1"/>
          <p:nvPr/>
        </p:nvSpPr>
        <p:spPr>
          <a:xfrm>
            <a:off x="1908175" y="2276475"/>
            <a:ext cx="15843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11" name="文本框 72710"/>
          <p:cNvSpPr txBox="1"/>
          <p:nvPr/>
        </p:nvSpPr>
        <p:spPr>
          <a:xfrm>
            <a:off x="1908175" y="4076700"/>
            <a:ext cx="15843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12" name="文本框 72711"/>
          <p:cNvSpPr txBox="1"/>
          <p:nvPr/>
        </p:nvSpPr>
        <p:spPr>
          <a:xfrm>
            <a:off x="1692275" y="5949950"/>
            <a:ext cx="2952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不一定相等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  <p:bldP spid="72708" grpId="0"/>
      <p:bldP spid="72709" grpId="0"/>
      <p:bldP spid="72710" grpId="0"/>
      <p:bldP spid="72711" grpId="0"/>
      <p:bldP spid="727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 noRot="1"/>
          </p:cNvSpPr>
          <p:nvPr>
            <p:ph type="title"/>
          </p:nvPr>
        </p:nvSpPr>
        <p:spPr>
          <a:xfrm>
            <a:off x="755650" y="496888"/>
            <a:ext cx="8064500" cy="1203325"/>
          </a:xfrm>
        </p:spPr>
        <p:txBody>
          <a:bodyPr anchor="ctr"/>
          <a:p>
            <a:pPr algn="l"/>
            <a:r>
              <a:rPr lang="zh-CN" altLang="en-US" sz="3200" b="1" dirty="0">
                <a:solidFill>
                  <a:srgbClr val="FF0000"/>
                </a:solidFill>
              </a:rPr>
              <a:t>六、巩固加强</a:t>
            </a:r>
            <a:b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   </a:t>
            </a:r>
            <a:b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</a:b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</a:rPr>
              <a:t>下面各式的计算错在哪里？应当怎样改正？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graphicFrame>
        <p:nvGraphicFramePr>
          <p:cNvPr id="6167" name="内容占位符 6166"/>
          <p:cNvGraphicFramePr/>
          <p:nvPr>
            <p:ph sz="half" idx="1"/>
          </p:nvPr>
        </p:nvGraphicFramePr>
        <p:xfrm>
          <a:off x="1116013" y="1957388"/>
          <a:ext cx="2808287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332230" imgH="254000" progId="Equation.3">
                  <p:embed/>
                </p:oleObj>
              </mc:Choice>
              <mc:Fallback>
                <p:oleObj name="" r:id="rId1" imgW="1332230" imgH="2540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16013" y="1957388"/>
                        <a:ext cx="2808287" cy="5349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矩形 6148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50" name="矩形 6149"/>
          <p:cNvSpPr/>
          <p:nvPr/>
        </p:nvSpPr>
        <p:spPr>
          <a:xfrm>
            <a:off x="1187450" y="2466975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漏掉积的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倍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改：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52" name="矩形 6151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6151" name="对象 6150"/>
          <p:cNvGraphicFramePr/>
          <p:nvPr/>
        </p:nvGraphicFramePr>
        <p:xfrm>
          <a:off x="3779838" y="2416175"/>
          <a:ext cx="345598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1473200" imgH="228600" progId="Equation.3">
                  <p:embed/>
                </p:oleObj>
              </mc:Choice>
              <mc:Fallback>
                <p:oleObj name="" r:id="rId3" imgW="1473200" imgH="2286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79838" y="2416175"/>
                        <a:ext cx="3455987" cy="50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4" name="矩形 6153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55" name="矩形 6154"/>
          <p:cNvSpPr/>
          <p:nvPr/>
        </p:nvSpPr>
        <p:spPr>
          <a:xfrm>
            <a:off x="2339975" y="3619500"/>
            <a:ext cx="47688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两数的平方和，减去积的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倍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改：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57" name="矩形 6156"/>
          <p:cNvSpPr/>
          <p:nvPr/>
        </p:nvSpPr>
        <p:spPr>
          <a:xfrm>
            <a:off x="0" y="30686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6156" name="对象 6155"/>
          <p:cNvGraphicFramePr/>
          <p:nvPr/>
        </p:nvGraphicFramePr>
        <p:xfrm>
          <a:off x="2484438" y="4076700"/>
          <a:ext cx="3816350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1473200" imgH="228600" progId="Equation.3">
                  <p:embed/>
                </p:oleObj>
              </mc:Choice>
              <mc:Fallback>
                <p:oleObj name="" r:id="rId5" imgW="1473200" imgH="2286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84438" y="4076700"/>
                        <a:ext cx="3816350" cy="56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78" name="组合 6177"/>
          <p:cNvGrpSpPr/>
          <p:nvPr/>
        </p:nvGrpSpPr>
        <p:grpSpPr>
          <a:xfrm>
            <a:off x="827088" y="4724400"/>
            <a:ext cx="7705725" cy="1290638"/>
            <a:chOff x="521" y="2980"/>
            <a:chExt cx="4854" cy="813"/>
          </a:xfrm>
        </p:grpSpPr>
        <p:sp>
          <p:nvSpPr>
            <p:cNvPr id="6158" name="矩形 6157"/>
            <p:cNvSpPr/>
            <p:nvPr/>
          </p:nvSpPr>
          <p:spPr>
            <a:xfrm>
              <a:off x="567" y="2980"/>
              <a:ext cx="267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defTabSz="0">
                <a:tabLst>
                  <a:tab pos="571500" algn="l"/>
                </a:tabLst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2. 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运用完全平方公式计算</a:t>
              </a:r>
              <a:endParaRPr lang="zh-CN" altLang="en-US" sz="28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163" name="矩形 6162"/>
            <p:cNvSpPr/>
            <p:nvPr/>
          </p:nvSpPr>
          <p:spPr>
            <a:xfrm>
              <a:off x="521" y="3430"/>
              <a:ext cx="54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 dirty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(1)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62" name="对象 6161"/>
            <p:cNvGraphicFramePr/>
            <p:nvPr/>
          </p:nvGraphicFramePr>
          <p:xfrm>
            <a:off x="975" y="3430"/>
            <a:ext cx="726" cy="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7" imgW="508000" imgH="228600" progId="Equation.3">
                    <p:embed/>
                  </p:oleObj>
                </mc:Choice>
                <mc:Fallback>
                  <p:oleObj name="" r:id="rId7" imgW="508000" imgH="228600" progId="Equation.3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975" y="3430"/>
                          <a:ext cx="726" cy="3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4" name="矩形 6163"/>
            <p:cNvSpPr/>
            <p:nvPr/>
          </p:nvSpPr>
          <p:spPr>
            <a:xfrm>
              <a:off x="1655" y="3430"/>
              <a:ext cx="54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 dirty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(2)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61" name="对象 6160"/>
            <p:cNvGraphicFramePr/>
            <p:nvPr/>
          </p:nvGraphicFramePr>
          <p:xfrm>
            <a:off x="2109" y="3430"/>
            <a:ext cx="680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9" imgW="508000" imgH="228600" progId="Equation.3">
                    <p:embed/>
                  </p:oleObj>
                </mc:Choice>
                <mc:Fallback>
                  <p:oleObj name="" r:id="rId9" imgW="508000" imgH="228600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2109" y="3430"/>
                          <a:ext cx="680" cy="2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5" name="矩形 6164"/>
            <p:cNvSpPr/>
            <p:nvPr/>
          </p:nvSpPr>
          <p:spPr>
            <a:xfrm>
              <a:off x="2835" y="3430"/>
              <a:ext cx="45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(3)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60" name="对象 6159"/>
            <p:cNvGraphicFramePr/>
            <p:nvPr/>
          </p:nvGraphicFramePr>
          <p:xfrm>
            <a:off x="3198" y="3430"/>
            <a:ext cx="816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11" imgW="660400" imgH="228600" progId="Equation.3">
                    <p:embed/>
                  </p:oleObj>
                </mc:Choice>
                <mc:Fallback>
                  <p:oleObj name="" r:id="rId11" imgW="660400" imgH="228600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198" y="3430"/>
                          <a:ext cx="816" cy="2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6" name="矩形 6165"/>
            <p:cNvSpPr/>
            <p:nvPr/>
          </p:nvSpPr>
          <p:spPr>
            <a:xfrm>
              <a:off x="4059" y="3430"/>
              <a:ext cx="45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(4)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59" name="对象 6158"/>
            <p:cNvGraphicFramePr/>
            <p:nvPr/>
          </p:nvGraphicFramePr>
          <p:xfrm>
            <a:off x="4468" y="3339"/>
            <a:ext cx="907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13" imgW="761365" imgH="393700" progId="Equation.3">
                    <p:embed/>
                  </p:oleObj>
                </mc:Choice>
                <mc:Fallback>
                  <p:oleObj name="" r:id="rId13" imgW="761365" imgH="393700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4468" y="3339"/>
                          <a:ext cx="907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174" name="内容占位符 6173"/>
          <p:cNvGraphicFramePr/>
          <p:nvPr>
            <p:ph sz="half" idx="2"/>
          </p:nvPr>
        </p:nvGraphicFramePr>
        <p:xfrm>
          <a:off x="1116013" y="3068638"/>
          <a:ext cx="3197225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5" imgW="1357630" imgH="254000" progId="Equation.3">
                  <p:embed/>
                </p:oleObj>
              </mc:Choice>
              <mc:Fallback>
                <p:oleObj name="" r:id="rId15" imgW="1357630" imgH="2540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116013" y="3068638"/>
                        <a:ext cx="3197225" cy="5349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93" name="矩形 7192"/>
          <p:cNvSpPr/>
          <p:nvPr/>
        </p:nvSpPr>
        <p:spPr>
          <a:xfrm>
            <a:off x="7451725" y="4508500"/>
            <a:ext cx="360363" cy="288925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2" name="矩形 7191"/>
          <p:cNvSpPr/>
          <p:nvPr/>
        </p:nvSpPr>
        <p:spPr>
          <a:xfrm>
            <a:off x="6659563" y="4508500"/>
            <a:ext cx="649287" cy="36036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1" name="矩形 7190"/>
          <p:cNvSpPr/>
          <p:nvPr/>
        </p:nvSpPr>
        <p:spPr>
          <a:xfrm>
            <a:off x="3132138" y="3500438"/>
            <a:ext cx="503237" cy="360362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0" name="矩形 7189"/>
          <p:cNvSpPr/>
          <p:nvPr/>
        </p:nvSpPr>
        <p:spPr>
          <a:xfrm>
            <a:off x="1835150" y="2781300"/>
            <a:ext cx="576263" cy="36036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9" name="矩形 7178"/>
          <p:cNvSpPr/>
          <p:nvPr/>
        </p:nvSpPr>
        <p:spPr>
          <a:xfrm>
            <a:off x="1116013" y="881063"/>
            <a:ext cx="2376487" cy="18589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0">
              <a:buFont typeface="宋体" panose="02010600030101010101" pitchFamily="2" charset="-122"/>
              <a:buChar char="▲"/>
              <a:tabLst>
                <a:tab pos="228600" algn="l"/>
              </a:tabLst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扩展延伸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defTabSz="0">
              <a:buFont typeface="宋体" panose="02010600030101010101" pitchFamily="2" charset="-122"/>
              <a:buChar char="▲"/>
              <a:tabLst>
                <a:tab pos="228600" algn="l"/>
              </a:tabLst>
            </a:pPr>
            <a:endParaRPr lang="zh-CN" altLang="en-US" sz="3200" dirty="0">
              <a:latin typeface="Arial" panose="020B0604020202020204" pitchFamily="34" charset="0"/>
            </a:endParaRPr>
          </a:p>
          <a:p>
            <a:pPr defTabSz="0" eaLnBrk="0" hangingPunct="0">
              <a:buAutoNum type="arabicPeriod"/>
              <a:tabLst>
                <a:tab pos="228600" algn="l"/>
              </a:tabLst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填空题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defTabSz="0" eaLnBrk="0" hangingPunct="0">
              <a:tabLst>
                <a:tab pos="228600" algn="l"/>
              </a:tabLst>
            </a:pP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(1)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如果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8" name="对象 7177"/>
          <p:cNvGraphicFramePr/>
          <p:nvPr/>
        </p:nvGraphicFramePr>
        <p:xfrm>
          <a:off x="2411413" y="2276475"/>
          <a:ext cx="1439862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" imgW="748665" imgH="203200" progId="Equation.3">
                  <p:embed/>
                </p:oleObj>
              </mc:Choice>
              <mc:Fallback>
                <p:oleObj name="" r:id="rId1" imgW="748665" imgH="2032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11413" y="2276475"/>
                        <a:ext cx="1439862" cy="374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0" name="矩形 7179"/>
          <p:cNvSpPr/>
          <p:nvPr/>
        </p:nvSpPr>
        <p:spPr>
          <a:xfrm>
            <a:off x="3708400" y="2259013"/>
            <a:ext cx="3402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是一个完全平方式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那么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7" name="对象 7176"/>
          <p:cNvGraphicFramePr/>
          <p:nvPr/>
        </p:nvGraphicFramePr>
        <p:xfrm>
          <a:off x="7019925" y="2420938"/>
          <a:ext cx="288925" cy="23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3" imgW="165100" imgH="139700" progId="Equation.3">
                  <p:embed/>
                </p:oleObj>
              </mc:Choice>
              <mc:Fallback>
                <p:oleObj name="" r:id="rId3" imgW="165100" imgH="1397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19925" y="2420938"/>
                        <a:ext cx="288925" cy="234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1" name="矩形 7180"/>
          <p:cNvSpPr/>
          <p:nvPr/>
        </p:nvSpPr>
        <p:spPr>
          <a:xfrm>
            <a:off x="7235825" y="2276475"/>
            <a:ext cx="11033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的值为</a:t>
            </a:r>
            <a:endParaRPr lang="zh-CN" altLang="en-US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6" name="对象 7175"/>
          <p:cNvGraphicFramePr/>
          <p:nvPr/>
        </p:nvGraphicFramePr>
        <p:xfrm>
          <a:off x="1763713" y="3500438"/>
          <a:ext cx="1203325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5" imgW="647700" imgH="228600" progId="Equation.3">
                  <p:embed/>
                </p:oleObj>
              </mc:Choice>
              <mc:Fallback>
                <p:oleObj name="" r:id="rId5" imgW="647700" imgH="2286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3713" y="3500438"/>
                        <a:ext cx="1203325" cy="404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2" name="矩形 7181"/>
          <p:cNvSpPr/>
          <p:nvPr/>
        </p:nvSpPr>
        <p:spPr>
          <a:xfrm>
            <a:off x="3059113" y="3429000"/>
            <a:ext cx="6826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 </a:t>
            </a:r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5" name="对象 7174"/>
          <p:cNvGraphicFramePr/>
          <p:nvPr/>
        </p:nvGraphicFramePr>
        <p:xfrm>
          <a:off x="3708400" y="3432175"/>
          <a:ext cx="1368425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7" imgW="647700" imgH="228600" progId="Equation.3">
                  <p:embed/>
                </p:oleObj>
              </mc:Choice>
              <mc:Fallback>
                <p:oleObj name="" r:id="rId7" imgW="647700" imgH="2286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08400" y="3432175"/>
                        <a:ext cx="1368425" cy="455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3" name="矩形 7182"/>
          <p:cNvSpPr/>
          <p:nvPr/>
        </p:nvSpPr>
        <p:spPr>
          <a:xfrm>
            <a:off x="1116013" y="4365625"/>
            <a:ext cx="110648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(3)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若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4" name="对象 7173"/>
          <p:cNvGraphicFramePr/>
          <p:nvPr/>
        </p:nvGraphicFramePr>
        <p:xfrm>
          <a:off x="2124075" y="4508500"/>
          <a:ext cx="194310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9" imgW="1040765" imgH="190500" progId="Equation.3">
                  <p:embed/>
                </p:oleObj>
              </mc:Choice>
              <mc:Fallback>
                <p:oleObj name="" r:id="rId9" imgW="1040765" imgH="1905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24075" y="4508500"/>
                        <a:ext cx="1943100" cy="341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对象 7171"/>
          <p:cNvGraphicFramePr/>
          <p:nvPr/>
        </p:nvGraphicFramePr>
        <p:xfrm>
          <a:off x="4140200" y="4437063"/>
          <a:ext cx="246062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11" imgW="1358900" imgH="228600" progId="Equation.3">
                  <p:embed/>
                </p:oleObj>
              </mc:Choice>
              <mc:Fallback>
                <p:oleObj name="" r:id="rId11" imgW="1358900" imgH="2286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140200" y="4437063"/>
                        <a:ext cx="2460625" cy="465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6" name="矩形 7185"/>
          <p:cNvSpPr/>
          <p:nvPr/>
        </p:nvSpPr>
        <p:spPr>
          <a:xfrm>
            <a:off x="6588125" y="4437063"/>
            <a:ext cx="1555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13 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87" name="矩形 7186"/>
          <p:cNvSpPr/>
          <p:nvPr/>
        </p:nvSpPr>
        <p:spPr>
          <a:xfrm>
            <a:off x="1116013" y="3429000"/>
            <a:ext cx="8001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(2) 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88" name="内容占位符 7187"/>
          <p:cNvGraphicFramePr/>
          <p:nvPr>
            <p:ph/>
          </p:nvPr>
        </p:nvGraphicFramePr>
        <p:xfrm>
          <a:off x="1817688" y="2781300"/>
          <a:ext cx="522287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3" imgW="266065" imgH="215900" progId="Equation.3">
                  <p:embed/>
                </p:oleObj>
              </mc:Choice>
              <mc:Fallback>
                <p:oleObj name="" r:id="rId13" imgW="266065" imgH="2159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817688" y="2781300"/>
                        <a:ext cx="522287" cy="3841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/>
      <p:bldP spid="71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6" name="矩形 8195"/>
          <p:cNvSpPr/>
          <p:nvPr/>
        </p:nvSpPr>
        <p:spPr>
          <a:xfrm>
            <a:off x="971550" y="579438"/>
            <a:ext cx="6048375" cy="8842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选择题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下列式子中，正确的个数为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</a:rPr>
              <a:t>(     ).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2" name="矩形 8201"/>
          <p:cNvSpPr/>
          <p:nvPr/>
        </p:nvSpPr>
        <p:spPr>
          <a:xfrm>
            <a:off x="0" y="21907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8201" name="对象 8200"/>
          <p:cNvGraphicFramePr/>
          <p:nvPr/>
        </p:nvGraphicFramePr>
        <p:xfrm>
          <a:off x="1258888" y="1484313"/>
          <a:ext cx="2881312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1320165" imgH="228600" progId="Equation.3">
                  <p:embed/>
                </p:oleObj>
              </mc:Choice>
              <mc:Fallback>
                <p:oleObj name="" r:id="rId1" imgW="1320165" imgH="228600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58888" y="1484313"/>
                        <a:ext cx="2881312" cy="47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0" name="对象 8199"/>
          <p:cNvGraphicFramePr/>
          <p:nvPr/>
        </p:nvGraphicFramePr>
        <p:xfrm>
          <a:off x="1258888" y="1963738"/>
          <a:ext cx="29527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3" imgW="1397000" imgH="228600" progId="Equation.3">
                  <p:embed/>
                </p:oleObj>
              </mc:Choice>
              <mc:Fallback>
                <p:oleObj name="" r:id="rId3" imgW="1397000" imgH="2286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58888" y="1963738"/>
                        <a:ext cx="2952750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9" name="对象 8198"/>
          <p:cNvGraphicFramePr/>
          <p:nvPr/>
        </p:nvGraphicFramePr>
        <p:xfrm>
          <a:off x="1258888" y="2492375"/>
          <a:ext cx="3457575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5" imgW="1701800" imgH="228600" progId="Equation.3">
                  <p:embed/>
                </p:oleObj>
              </mc:Choice>
              <mc:Fallback>
                <p:oleObj name="" r:id="rId5" imgW="1701800" imgH="228600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58888" y="2492375"/>
                        <a:ext cx="3457575" cy="439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对象 8197"/>
          <p:cNvGraphicFramePr/>
          <p:nvPr/>
        </p:nvGraphicFramePr>
        <p:xfrm>
          <a:off x="1258888" y="2997200"/>
          <a:ext cx="381793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7" imgW="1701800" imgH="228600" progId="Equation.3">
                  <p:embed/>
                </p:oleObj>
              </mc:Choice>
              <mc:Fallback>
                <p:oleObj name="" r:id="rId7" imgW="1701800" imgH="22860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58888" y="2997200"/>
                        <a:ext cx="3817937" cy="485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对象 8196"/>
          <p:cNvGraphicFramePr/>
          <p:nvPr/>
        </p:nvGraphicFramePr>
        <p:xfrm>
          <a:off x="1258888" y="3573463"/>
          <a:ext cx="4176712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9" imgW="2019300" imgH="228600" progId="Equation.3">
                  <p:embed/>
                </p:oleObj>
              </mc:Choice>
              <mc:Fallback>
                <p:oleObj name="" r:id="rId9" imgW="2019300" imgH="228600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58888" y="3573463"/>
                        <a:ext cx="4176712" cy="449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7" name="矩形 8206"/>
          <p:cNvSpPr/>
          <p:nvPr/>
        </p:nvSpPr>
        <p:spPr>
          <a:xfrm>
            <a:off x="1146175" y="4149725"/>
            <a:ext cx="46497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A. 1    B. 2     C. 3     D.4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8" name="文本框 8207"/>
          <p:cNvSpPr txBox="1"/>
          <p:nvPr/>
        </p:nvSpPr>
        <p:spPr>
          <a:xfrm>
            <a:off x="4787900" y="1052513"/>
            <a:ext cx="6477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9" name="文本框 8208"/>
          <p:cNvSpPr txBox="1"/>
          <p:nvPr/>
        </p:nvSpPr>
        <p:spPr>
          <a:xfrm>
            <a:off x="4356100" y="1412875"/>
            <a:ext cx="4333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√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0" name="文本框 8209"/>
          <p:cNvSpPr txBox="1"/>
          <p:nvPr/>
        </p:nvSpPr>
        <p:spPr>
          <a:xfrm>
            <a:off x="4427538" y="1844675"/>
            <a:ext cx="4333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√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1" name="文本框 8210"/>
          <p:cNvSpPr txBox="1"/>
          <p:nvPr/>
        </p:nvSpPr>
        <p:spPr>
          <a:xfrm>
            <a:off x="4572000" y="2420938"/>
            <a:ext cx="4333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√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2" name="文本框 8211"/>
          <p:cNvSpPr txBox="1"/>
          <p:nvPr/>
        </p:nvSpPr>
        <p:spPr>
          <a:xfrm>
            <a:off x="5146675" y="2997200"/>
            <a:ext cx="4333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X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3" name="文本框 8212"/>
          <p:cNvSpPr txBox="1"/>
          <p:nvPr/>
        </p:nvSpPr>
        <p:spPr>
          <a:xfrm>
            <a:off x="5578475" y="3573463"/>
            <a:ext cx="4333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X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/>
      <p:bldP spid="8209" grpId="0"/>
      <p:bldP spid="8210" grpId="0"/>
      <p:bldP spid="8211" grpId="0"/>
      <p:bldP spid="8212" grpId="0"/>
      <p:bldP spid="82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4756" name="组合 74755"/>
          <p:cNvGrpSpPr/>
          <p:nvPr/>
        </p:nvGrpSpPr>
        <p:grpSpPr>
          <a:xfrm>
            <a:off x="468313" y="692150"/>
            <a:ext cx="6697662" cy="1350963"/>
            <a:chOff x="657" y="2931"/>
            <a:chExt cx="4219" cy="851"/>
          </a:xfrm>
        </p:grpSpPr>
        <p:sp>
          <p:nvSpPr>
            <p:cNvPr id="74757" name="文本框 74756"/>
            <p:cNvSpPr txBox="1"/>
            <p:nvPr/>
          </p:nvSpPr>
          <p:spPr>
            <a:xfrm>
              <a:off x="657" y="2945"/>
              <a:ext cx="11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3.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计算</a:t>
              </a:r>
              <a:endPara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74758" name="对象 74757"/>
            <p:cNvGraphicFramePr/>
            <p:nvPr/>
          </p:nvGraphicFramePr>
          <p:xfrm>
            <a:off x="1429" y="2931"/>
            <a:ext cx="2948" cy="3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0" name="" r:id="rId1" imgW="2019300" imgH="266700" progId="Equation.3">
                    <p:embed/>
                  </p:oleObj>
                </mc:Choice>
                <mc:Fallback>
                  <p:oleObj name="" r:id="rId1" imgW="2019300" imgH="266700" progId="Equation.3">
                    <p:embed/>
                    <p:pic>
                      <p:nvPicPr>
                        <p:cNvPr id="0" name="图片 310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429" y="2931"/>
                          <a:ext cx="2948" cy="37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759" name="对象 74758"/>
            <p:cNvGraphicFramePr/>
            <p:nvPr/>
          </p:nvGraphicFramePr>
          <p:xfrm>
            <a:off x="1429" y="3385"/>
            <a:ext cx="3447" cy="3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1" name="" r:id="rId3" imgW="2209800" imgH="266700" progId="Equation.3">
                    <p:embed/>
                  </p:oleObj>
                </mc:Choice>
                <mc:Fallback>
                  <p:oleObj name="" r:id="rId3" imgW="2209800" imgH="266700" progId="Equation.3">
                    <p:embed/>
                    <p:pic>
                      <p:nvPicPr>
                        <p:cNvPr id="0" name="图片 311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429" y="3385"/>
                          <a:ext cx="3447" cy="3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6088" name="矩形 46087"/>
          <p:cNvSpPr/>
          <p:nvPr/>
        </p:nvSpPr>
        <p:spPr>
          <a:xfrm>
            <a:off x="6625590" y="650240"/>
            <a:ext cx="102425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4a+2</a:t>
            </a:r>
            <a:endParaRPr lang="en-US" altLang="zh-CN" sz="32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68855" y="2349500"/>
            <a:ext cx="20942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4x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-4xy-3y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32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框 46081"/>
          <p:cNvSpPr txBox="1"/>
          <p:nvPr/>
        </p:nvSpPr>
        <p:spPr>
          <a:xfrm>
            <a:off x="34925" y="44450"/>
            <a:ext cx="7127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七、小结：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6083" name="文本框 46082"/>
          <p:cNvSpPr txBox="1"/>
          <p:nvPr/>
        </p:nvSpPr>
        <p:spPr>
          <a:xfrm>
            <a:off x="179388" y="765175"/>
            <a:ext cx="89646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Wingdings" panose="05000000000000000000" pitchFamily="2" charset="2"/>
              </a:rPr>
              <a:t>本节课我们学习了什么？你知道了什么？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6084" name="文本框 46083"/>
          <p:cNvSpPr txBox="1"/>
          <p:nvPr/>
        </p:nvSpPr>
        <p:spPr>
          <a:xfrm>
            <a:off x="179388" y="5013325"/>
            <a:ext cx="9144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2.</a:t>
            </a:r>
            <a:r>
              <a:rPr lang="zh-CN" altLang="en-US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你在学习过程中</a:t>
            </a:r>
            <a:r>
              <a:rPr lang="en-US" altLang="zh-CN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你认为哪些地方容易出错</a:t>
            </a:r>
            <a:r>
              <a:rPr lang="en-US" altLang="zh-CN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提醒大家注意</a:t>
            </a:r>
            <a:r>
              <a:rPr lang="en-US" altLang="zh-CN" sz="36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!</a:t>
            </a:r>
            <a:endParaRPr lang="en-US" altLang="zh-CN" sz="36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6085" name="文本框 46084"/>
          <p:cNvSpPr txBox="1"/>
          <p:nvPr/>
        </p:nvSpPr>
        <p:spPr>
          <a:xfrm>
            <a:off x="395288" y="2349500"/>
            <a:ext cx="7705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32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6086" name="文本框 46085"/>
          <p:cNvSpPr txBox="1"/>
          <p:nvPr/>
        </p:nvSpPr>
        <p:spPr>
          <a:xfrm>
            <a:off x="684213" y="1628775"/>
            <a:ext cx="51133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(a+b)</a:t>
            </a:r>
            <a:r>
              <a:rPr lang="en-US" altLang="zh-CN" sz="32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=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　</a:t>
            </a:r>
            <a:r>
              <a:rPr lang="zh-CN" altLang="en-US" sz="3200" b="1" i="1" u="sng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　</a:t>
            </a:r>
            <a:endParaRPr lang="zh-CN" altLang="en-US" sz="3200" b="1" i="1" u="sng" dirty="0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6087" name="文本框 46086"/>
          <p:cNvSpPr txBox="1"/>
          <p:nvPr/>
        </p:nvSpPr>
        <p:spPr>
          <a:xfrm>
            <a:off x="684213" y="2492375"/>
            <a:ext cx="41767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(a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−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b)</a:t>
            </a:r>
            <a:r>
              <a:rPr lang="en-US" altLang="zh-CN" sz="32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 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endParaRPr lang="en-US" altLang="zh-CN" sz="32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88" name="矩形 46087"/>
          <p:cNvSpPr/>
          <p:nvPr/>
        </p:nvSpPr>
        <p:spPr>
          <a:xfrm>
            <a:off x="2124075" y="1625600"/>
            <a:ext cx="1930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+2ab+b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32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89" name="矩形 46088"/>
          <p:cNvSpPr/>
          <p:nvPr/>
        </p:nvSpPr>
        <p:spPr>
          <a:xfrm>
            <a:off x="2195513" y="2492375"/>
            <a:ext cx="19446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−2ab+b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32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90" name="文本框 46089"/>
          <p:cNvSpPr txBox="1"/>
          <p:nvPr/>
        </p:nvSpPr>
        <p:spPr>
          <a:xfrm>
            <a:off x="250825" y="3141663"/>
            <a:ext cx="69373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完全平方公式的文字叙述：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6091" name="文本框 46090"/>
          <p:cNvSpPr txBox="1"/>
          <p:nvPr/>
        </p:nvSpPr>
        <p:spPr>
          <a:xfrm>
            <a:off x="468313" y="3789363"/>
            <a:ext cx="81915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两个数的和（或差）的平方，等于它们的平方和，加上（或减去）它们的积的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倍。</a:t>
            </a:r>
            <a:endParaRPr lang="zh-CN" altLang="en-US" sz="32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6" grpId="0"/>
      <p:bldP spid="46087" grpId="0"/>
      <p:bldP spid="46088" grpId="0"/>
      <p:bldP spid="46089" grpId="0"/>
      <p:bldP spid="46090" grpId="0"/>
      <p:bldP spid="46091" grpId="0"/>
    </p:bldLst>
  </p:timing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1705</Words>
  <Application>WPS 演示</Application>
  <PresentationFormat>在屏幕上显示</PresentationFormat>
  <Paragraphs>346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47</vt:i4>
      </vt:variant>
      <vt:variant>
        <vt:lpstr>幻灯片标题</vt:lpstr>
      </vt:variant>
      <vt:variant>
        <vt:i4>19</vt:i4>
      </vt:variant>
    </vt:vector>
  </HeadingPairs>
  <TitlesOfParts>
    <vt:vector size="82" baseType="lpstr">
      <vt:lpstr>Arial</vt:lpstr>
      <vt:lpstr>宋体</vt:lpstr>
      <vt:lpstr>Wingdings</vt:lpstr>
      <vt:lpstr>华文行楷</vt:lpstr>
      <vt:lpstr>Times New Roman</vt:lpstr>
      <vt:lpstr>楷体_GB2312</vt:lpstr>
      <vt:lpstr>Book Antiqua</vt:lpstr>
      <vt:lpstr>华文中宋</vt:lpstr>
      <vt:lpstr>华文新魏</vt:lpstr>
      <vt:lpstr>黑体</vt:lpstr>
      <vt:lpstr>Lucida Sans Unicode</vt:lpstr>
      <vt:lpstr>Webdings</vt:lpstr>
      <vt:lpstr>微软雅黑</vt:lpstr>
      <vt:lpstr>Arial Unicode MS</vt:lpstr>
      <vt:lpstr>新宋体</vt:lpstr>
      <vt:lpstr>诗情画意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五、知识运用</vt:lpstr>
      <vt:lpstr>PowerPoint 演示文稿</vt:lpstr>
      <vt:lpstr>PowerPoint 演示文稿</vt:lpstr>
      <vt:lpstr>PowerPoint 演示文稿</vt:lpstr>
      <vt:lpstr>六、巩固加强     1.下面各式的计算错在哪里？应当怎样改正？</vt:lpstr>
      <vt:lpstr>PowerPoint 演示文稿</vt:lpstr>
      <vt:lpstr>PowerPoint 演示文稿</vt:lpstr>
      <vt:lpstr>PowerPoint 演示文稿</vt:lpstr>
      <vt:lpstr>PowerPoint 演示文稿</vt:lpstr>
    </vt:vector>
  </TitlesOfParts>
  <Company>BMV8DBMV8DBMV8DBMV8D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完全平方公式</dc:title>
  <dc:creator>BMV8DBMV8D</dc:creator>
  <cp:lastModifiedBy>WPS_134811978</cp:lastModifiedBy>
  <cp:revision>67</cp:revision>
  <dcterms:created xsi:type="dcterms:W3CDTF">2012-12-07T03:53:00Z</dcterms:created>
  <dcterms:modified xsi:type="dcterms:W3CDTF">2018-11-26T12:23:13Z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