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handoutMasterIdLst>
    <p:handoutMasterId r:id="rId20"/>
  </p:handoutMasterIdLst>
  <p:sldIdLst>
    <p:sldId id="257" r:id="rId3"/>
    <p:sldId id="272" r:id="rId4"/>
    <p:sldId id="260" r:id="rId5"/>
    <p:sldId id="258" r:id="rId6"/>
    <p:sldId id="262" r:id="rId7"/>
    <p:sldId id="263" r:id="rId8"/>
    <p:sldId id="271" r:id="rId9"/>
    <p:sldId id="273" r:id="rId11"/>
    <p:sldId id="274" r:id="rId12"/>
    <p:sldId id="275" r:id="rId13"/>
    <p:sldId id="276" r:id="rId14"/>
    <p:sldId id="286" r:id="rId15"/>
    <p:sldId id="259" r:id="rId16"/>
    <p:sldId id="268" r:id="rId17"/>
    <p:sldId id="269" r:id="rId18"/>
    <p:sldId id="270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60"/>
        <p:guide pos="3873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handoutMaster" Target="handoutMasters/handoutMaster1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marR="0" defTabSz="914400">
              <a:lnSpc>
                <a:spcPct val="130000"/>
              </a:lnSpc>
              <a:buClrTx/>
              <a:buSzTx/>
              <a:buFontTx/>
              <a:defRPr/>
            </a:pPr>
            <a:r>
              <a:rPr kumimoji="1" lang="zh-CN" altLang="en-US" noProof="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雄壮的军营生活</a:t>
            </a:r>
            <a:endParaRPr kumimoji="1" lang="zh-CN" altLang="en-US" kern="1200" cap="none" spc="0" normalizeH="0" baseline="0" noProof="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R="0" defTabSz="914400">
              <a:lnSpc>
                <a:spcPct val="130000"/>
              </a:lnSpc>
              <a:buClrTx/>
              <a:buSzTx/>
              <a:buFontTx/>
              <a:defRPr/>
            </a:pPr>
            <a:r>
              <a:rPr kumimoji="1" lang="zh-CN" altLang="en-US" noProof="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壮烈的战斗场面</a:t>
            </a:r>
            <a:endParaRPr kumimoji="1" lang="zh-CN" altLang="en-US" kern="1200" cap="none" spc="0" normalizeH="0" baseline="0" noProof="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R="0" defTabSz="914400">
              <a:lnSpc>
                <a:spcPct val="130000"/>
              </a:lnSpc>
              <a:buClrTx/>
              <a:buSzTx/>
              <a:buFontTx/>
              <a:defRPr/>
            </a:pPr>
            <a:r>
              <a:rPr kumimoji="1" lang="zh-CN" altLang="en-US" noProof="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豪壮的雄心壮志</a:t>
            </a:r>
            <a:endParaRPr kumimoji="1" lang="zh-CN" altLang="en-US" kern="1200" cap="none" spc="0" normalizeH="0" baseline="0" noProof="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dirty="0">
                <a:solidFill>
                  <a:schemeClr val="tx2"/>
                </a:solidFill>
                <a:sym typeface="+mn-ea"/>
              </a:rPr>
              <a:t>军营生活。</a:t>
            </a:r>
            <a:r>
              <a:rPr lang="zh-CN" altLang="en-US" dirty="0">
                <a:solidFill>
                  <a:srgbClr val="002060"/>
                </a:solidFill>
                <a:sym typeface="黑体" panose="02010609060101010101" pitchFamily="49" charset="-122"/>
              </a:rPr>
              <a:t>这几句，从号角连营、分食牛肉、翻奏战歌、检阅军队具体描绘渲染了军中的战斗生活气息，表现了官兵们昂扬的斗志。</a:t>
            </a:r>
            <a:endParaRPr lang="en-US" altLang="zh-CN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    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描绘战斗场面。</a:t>
            </a:r>
            <a:endParaRPr lang="zh-CN" altLang="en-US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    选取战场上最具典型特征的</a:t>
            </a:r>
            <a:r>
              <a:rPr lang="zh-CN" altLang="en-US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马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和</a:t>
            </a:r>
            <a:r>
              <a:rPr lang="zh-CN" altLang="en-US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弓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来写。</a:t>
            </a:r>
            <a:r>
              <a:rPr lang="zh-CN" altLang="en-US" b="1" noProof="0" dirty="0">
                <a:ln>
                  <a:noFill/>
                </a:ln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刻画了一个</a:t>
            </a:r>
            <a:r>
              <a:rPr lang="zh-CN" altLang="en-US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杀敌报国，冲锋陷阵的英雄形象。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indent="457200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抒发雄心壮志。</a:t>
            </a:r>
            <a:endParaRPr lang="zh-CN" altLang="en-US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pPr indent="457200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完成大业、赢取功名 ，洋溢着作者的</a:t>
            </a:r>
            <a:r>
              <a:rPr lang="zh-CN" altLang="en-US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爱国热情和雄心壮志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。</a:t>
            </a:r>
            <a:endParaRPr lang="zh-CN" altLang="en-US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kern="0" dirty="0">
                <a:solidFill>
                  <a:srgbClr val="000000"/>
                </a:solidFill>
                <a:latin typeface="Arial" panose="020B0604020202020204"/>
                <a:sym typeface="+mn-ea"/>
              </a:rPr>
              <a:t>借酒消愁，表达自己</a:t>
            </a:r>
            <a:r>
              <a:rPr lang="zh-CN" altLang="en-US" b="1" kern="0" dirty="0">
                <a:solidFill>
                  <a:srgbClr val="FF0066"/>
                </a:solidFill>
                <a:latin typeface="Arial" panose="020B0604020202020204"/>
                <a:sym typeface="+mn-ea"/>
              </a:rPr>
              <a:t>壮志未酬的抑郁、苦闷</a:t>
            </a:r>
            <a:r>
              <a:rPr lang="zh-CN" altLang="en-US" b="1" kern="0" dirty="0">
                <a:solidFill>
                  <a:srgbClr val="000000"/>
                </a:solidFill>
                <a:latin typeface="Arial" panose="020B0604020202020204"/>
                <a:sym typeface="+mn-ea"/>
              </a:rPr>
              <a:t>之情。</a:t>
            </a:r>
            <a:endParaRPr lang="zh-CN" altLang="en-US" b="1" kern="0" dirty="0">
              <a:solidFill>
                <a:srgbClr val="000000"/>
              </a:solidFill>
              <a:latin typeface="Arial" panose="020B0604020202020204"/>
            </a:endParaRPr>
          </a:p>
          <a:p>
            <a:r>
              <a:rPr lang="zh-CN" altLang="en-US" b="1" kern="0" dirty="0">
                <a:solidFill>
                  <a:srgbClr val="000000"/>
                </a:solidFill>
                <a:latin typeface="Arial" panose="020B0604020202020204"/>
                <a:sym typeface="+mn-ea"/>
              </a:rPr>
              <a:t>醉中入梦，对往昔豪壮军营生活的回忆</a:t>
            </a:r>
            <a:r>
              <a:rPr lang="zh-CN" altLang="en-US" b="1" kern="0" dirty="0">
                <a:solidFill>
                  <a:srgbClr val="0070C0"/>
                </a:solidFill>
                <a:latin typeface="Arial" panose="020B0604020202020204"/>
                <a:sym typeface="+mn-ea"/>
              </a:rPr>
              <a:t>只能梦中再现</a:t>
            </a:r>
            <a:r>
              <a:rPr lang="zh-CN" altLang="en-US" b="1" kern="0" dirty="0">
                <a:solidFill>
                  <a:srgbClr val="000000"/>
                </a:solidFill>
                <a:latin typeface="Arial" panose="020B0604020202020204"/>
                <a:sym typeface="+mn-ea"/>
              </a:rPr>
              <a:t>。</a:t>
            </a:r>
            <a:endParaRPr lang="zh-CN" altLang="en-US" b="1" kern="0" dirty="0">
              <a:solidFill>
                <a:srgbClr val="000000"/>
              </a:solidFill>
              <a:latin typeface="Arial" panose="020B0604020202020204"/>
              <a:sym typeface="+mn-ea"/>
            </a:endParaRPr>
          </a:p>
          <a:p>
            <a:r>
              <a:rPr lang="zh-CN" altLang="en-US" b="1" dirty="0">
                <a:solidFill>
                  <a:srgbClr val="000000"/>
                </a:solidFill>
                <a:sym typeface="+mn-ea"/>
              </a:rPr>
              <a:t>立功扬名的志愿未能实现，而人却老了。表达了诗人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渴望杀敌报国的雄心壮志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和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壮志未酬、报国无门的忧愤</a:t>
            </a:r>
            <a:r>
              <a:rPr lang="zh-CN" altLang="en-US" b="1" dirty="0">
                <a:solidFill>
                  <a:srgbClr val="000000"/>
                </a:solidFill>
                <a:sym typeface="+mn-ea"/>
              </a:rPr>
              <a:t>之情。</a:t>
            </a:r>
            <a:endParaRPr lang="zh-CN" altLang="en-US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62.xml"/><Relationship Id="rId2" Type="http://schemas.openxmlformats.org/officeDocument/2006/relationships/image" Target="../media/image1.jpeg"/><Relationship Id="rId1" Type="http://schemas.openxmlformats.org/officeDocument/2006/relationships/hyperlink" Target="../../../../../DOCUME~1/ADMINI~1/LOCALS~1/Temp/Rar$DI00.297/Rar$DI00.203/&#12298;&#30772;&#38453;&#23376;&#12299;FLASH&#35270;&#39057;&#27427;&#36175;1.swf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tags" Target="../tags/tag6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1" Type="http://schemas.openxmlformats.org/officeDocument/2006/relationships/hyperlink" Target="http://www.mcscn.net/294.aspx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1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 descr="sg11sp241">
            <a:hlinkClick r:id="rId1" action="ppaction://hlinkfile"/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08163" y="0"/>
            <a:ext cx="4716462" cy="6858000"/>
          </a:xfrm>
          <a:prstGeom prst="rect">
            <a:avLst/>
          </a:prstGeom>
          <a:noFill/>
        </p:spPr>
      </p:pic>
      <p:sp>
        <p:nvSpPr>
          <p:cNvPr id="238595" name="Text Box 3"/>
          <p:cNvSpPr txBox="1">
            <a:spLocks noChangeArrowheads="1"/>
          </p:cNvSpPr>
          <p:nvPr/>
        </p:nvSpPr>
        <p:spPr bwMode="auto">
          <a:xfrm>
            <a:off x="1524000" y="1052736"/>
            <a:ext cx="5148064" cy="409257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8000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破阵子</a:t>
            </a:r>
            <a:endParaRPr lang="zh-CN" altLang="en-US" sz="8000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36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为</a:t>
            </a:r>
            <a:r>
              <a:rPr lang="zh-CN" altLang="en-US" sz="3600" u="sng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陈同甫</a:t>
            </a:r>
            <a:r>
              <a:rPr lang="zh-CN" altLang="en-US" sz="36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赋</a:t>
            </a:r>
            <a:r>
              <a:rPr lang="zh-CN" altLang="en-US" sz="3600" u="sng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壮词</a:t>
            </a:r>
            <a:r>
              <a:rPr lang="zh-CN" altLang="en-US" sz="36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以寄之</a:t>
            </a:r>
            <a:endParaRPr lang="zh-CN" altLang="en-US" sz="36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3600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                       </a:t>
            </a:r>
            <a:endParaRPr lang="en-US" altLang="zh-CN" sz="3600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en-US" altLang="zh-CN" sz="3600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 </a:t>
            </a:r>
            <a:r>
              <a:rPr lang="zh-CN" altLang="en-US" sz="36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辛弃疾</a:t>
            </a:r>
            <a:endParaRPr lang="zh-CN" altLang="en-US" sz="36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 sz="3600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endParaRPr lang="en-US" altLang="zh-CN" sz="3600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8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8595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矩形 5121"/>
          <p:cNvSpPr/>
          <p:nvPr/>
        </p:nvSpPr>
        <p:spPr>
          <a:xfrm>
            <a:off x="704215" y="1306195"/>
            <a:ext cx="10892790" cy="50774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辛弃疾（１１４０－１２０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7</a:t>
            </a:r>
            <a:r>
              <a:rPr kumimoji="0" 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），</a:t>
            </a:r>
            <a:r>
              <a:rPr kumimoji="0" 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黑体" panose="02010609060101010101" pitchFamily="49" charset="-122"/>
              </a:rPr>
              <a:t>南宋爱国词人，</a:t>
            </a:r>
            <a:r>
              <a:rPr kumimoji="0" 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别号稼轩，山东济南人。以他“壮岁旌旗拥万夫”这样的豪语，抒写英雄之词，为后人留下了许多雄浑豪放、脍炙人口的词章。尤以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《</a:t>
            </a:r>
            <a:r>
              <a:rPr kumimoji="0" 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破阵子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·</a:t>
            </a:r>
            <a:r>
              <a:rPr kumimoji="0" 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为陈同甫赋壮词以寄之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》《</a:t>
            </a:r>
            <a:r>
              <a:rPr kumimoji="0" 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永遇乐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·</a:t>
            </a:r>
            <a:r>
              <a:rPr kumimoji="0" 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京口北固亭怀古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》《</a:t>
            </a:r>
            <a:r>
              <a:rPr kumimoji="0" 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水龙吟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·</a:t>
            </a:r>
            <a:r>
              <a:rPr kumimoji="0" 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登建安赏心亭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》《</a:t>
            </a:r>
            <a:r>
              <a:rPr kumimoji="0" 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菩萨蛮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·</a:t>
            </a:r>
            <a:r>
              <a:rPr kumimoji="0" 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书江西造口壁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》</a:t>
            </a:r>
            <a:r>
              <a:rPr kumimoji="0" 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等为最著名。辛弃疾是两宋词人中词作最多的作家，共有六百多首。        </a:t>
            </a:r>
            <a:endParaRPr kumimoji="0" 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4572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 辛词艺术风格以</a:t>
            </a:r>
            <a:r>
              <a:rPr kumimoji="0" lang="zh-CN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豪放</a:t>
            </a:r>
            <a:r>
              <a:rPr kumimoji="0" 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为主，不拘一格，沉郁、明快、激励、妩媚兼而 有之。作词不为格律所拘束，语言多有创新，善于熔铸经史诗文乃至民间口语入词，使词体散文化，丰富了词的表现力，大大地发展了宋词的思想内容和艺术风格，把苏轼开创的豪放词风推向了新的高峰，被后人并称为 “</a:t>
            </a:r>
            <a:r>
              <a:rPr kumimoji="0" lang="zh-CN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苏辛</a:t>
            </a:r>
            <a:r>
              <a:rPr kumimoji="0" 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”。</a:t>
            </a:r>
            <a:endParaRPr kumimoji="0" 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7172" name="单圆角矩形 5"/>
          <p:cNvSpPr/>
          <p:nvPr/>
        </p:nvSpPr>
        <p:spPr>
          <a:xfrm>
            <a:off x="1500188" y="153988"/>
            <a:ext cx="3724275" cy="769938"/>
          </a:xfrm>
          <a:custGeom>
            <a:avLst/>
            <a:gdLst>
              <a:gd name="txL" fmla="*/ 0 w 3816424"/>
              <a:gd name="txT" fmla="*/ 0 h 1263290"/>
              <a:gd name="txR" fmla="*/ 3816424 w 3816424"/>
              <a:gd name="txB" fmla="*/ 1263290 h 1263290"/>
            </a:gdLst>
            <a:ahLst/>
            <a:cxnLst>
              <a:cxn ang="0">
                <a:pos x="0" y="0"/>
              </a:cxn>
              <a:cxn ang="0">
                <a:pos x="3402671" y="0"/>
              </a:cxn>
              <a:cxn ang="0">
                <a:pos x="3816424" y="413753"/>
              </a:cxn>
              <a:cxn ang="0">
                <a:pos x="3816424" y="1263290"/>
              </a:cxn>
              <a:cxn ang="0">
                <a:pos x="0" y="1263290"/>
              </a:cxn>
              <a:cxn ang="0">
                <a:pos x="0" y="0"/>
              </a:cxn>
            </a:cxnLst>
            <a:rect l="txL" t="txT" r="txR" b="txB"/>
            <a:pathLst>
              <a:path w="3816424" h="1263290">
                <a:moveTo>
                  <a:pt x="0" y="0"/>
                </a:moveTo>
                <a:lnTo>
                  <a:pt x="3402671" y="0"/>
                </a:lnTo>
                <a:cubicBezTo>
                  <a:pt x="3631180" y="0"/>
                  <a:pt x="3816424" y="185244"/>
                  <a:pt x="3816424" y="413753"/>
                </a:cubicBezTo>
                <a:lnTo>
                  <a:pt x="3816424" y="1263290"/>
                </a:lnTo>
                <a:lnTo>
                  <a:pt x="0" y="12632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3" name="副标题 2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1927225" y="371475"/>
            <a:ext cx="3408363" cy="657225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None/>
              <a:defRPr/>
            </a:pPr>
            <a:r>
              <a:rPr kumimoji="0" lang="zh-CN" altLang="en-US" sz="3600" b="0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作者简介</a:t>
            </a:r>
            <a:endParaRPr kumimoji="0" lang="zh-CN" altLang="en-US" sz="3600" b="0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None/>
              <a:defRPr/>
            </a:pPr>
            <a:endParaRPr kumimoji="0" lang="zh-CN" altLang="en-US" sz="3600" b="0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None/>
              <a:defRPr/>
            </a:pPr>
            <a:endParaRPr kumimoji="0" lang="zh-CN" altLang="en-US" sz="36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26" name="矩形 6"/>
          <p:cNvSpPr/>
          <p:nvPr/>
        </p:nvSpPr>
        <p:spPr>
          <a:xfrm>
            <a:off x="1743075" y="476250"/>
            <a:ext cx="100013" cy="44767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>
              <a:buFont typeface="Arial" panose="020B0604020202020204" pitchFamily="34" charset="0"/>
            </a:pPr>
            <a:endParaRPr lang="zh-CN" altLang="en-US" dirty="0">
              <a:solidFill>
                <a:srgbClr val="FFFFFF"/>
              </a:solidFill>
              <a:latin typeface="Calibri" panose="020F0502020204030204" pitchFamily="34" charset="0"/>
              <a:ea typeface="幼圆" panose="02010509060101010101" pitchFamily="49" charset="-122"/>
            </a:endParaRPr>
          </a:p>
        </p:txBody>
      </p:sp>
      <p:pic>
        <p:nvPicPr>
          <p:cNvPr id="30727" name="图片 9" descr="图形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04400" y="225425"/>
            <a:ext cx="592138" cy="5921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154" name="Picture 2" descr="041121081600156">
            <a:hlinkClick r:id="rId1"/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</p:spPr>
      </p:pic>
      <p:sp>
        <p:nvSpPr>
          <p:cNvPr id="177156" name="Text Box 4"/>
          <p:cNvSpPr txBox="1">
            <a:spLocks noChangeArrowheads="1"/>
          </p:cNvSpPr>
          <p:nvPr/>
        </p:nvSpPr>
        <p:spPr bwMode="auto">
          <a:xfrm>
            <a:off x="1992313" y="2205038"/>
            <a:ext cx="8353425" cy="417703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lnSpc>
                <a:spcPct val="130000"/>
              </a:lnSpc>
              <a:spcBef>
                <a:spcPct val="50000"/>
              </a:spcBef>
            </a:pPr>
            <a:r>
              <a:rPr kumimoji="1" lang="zh-CN" altLang="en-US" sz="3200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他不得已而在上饶 带湖 </a:t>
            </a:r>
            <a:r>
              <a:rPr kumimoji="1"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赋闲家居</a:t>
            </a:r>
            <a:r>
              <a:rPr kumimoji="1" lang="zh-CN" altLang="en-US" sz="3200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。陈同甫，名亮，也是主张北伐的爱国志士，与辛弃疾是志同道合的朋友，二人经常有书信往来，诗词唱和。这首词就是寄给陈亮的。</a:t>
            </a:r>
            <a:endParaRPr kumimoji="1" lang="zh-CN" altLang="en-US" sz="3200" dirty="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>
              <a:lnSpc>
                <a:spcPct val="130000"/>
              </a:lnSpc>
              <a:spcBef>
                <a:spcPct val="50000"/>
              </a:spcBef>
            </a:pPr>
            <a:r>
              <a:rPr kumimoji="1" lang="zh-CN" altLang="en-US" sz="3200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kumimoji="1" lang="zh-CN" altLang="en-US" sz="3200" dirty="0">
                <a:solidFill>
                  <a:schemeClr val="tx1"/>
                </a:solidFill>
                <a:latin typeface="Times New Roman" panose="02020603050405020304"/>
                <a:ea typeface="楷体_GB2312" pitchFamily="49" charset="-122"/>
              </a:rPr>
              <a:t>“</a:t>
            </a:r>
            <a:r>
              <a:rPr kumimoji="1" lang="zh-CN" altLang="en-US" sz="3200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壮词</a:t>
            </a:r>
            <a:r>
              <a:rPr kumimoji="1" lang="zh-CN" altLang="en-US" sz="3200" dirty="0">
                <a:solidFill>
                  <a:schemeClr val="tx1"/>
                </a:solidFill>
                <a:latin typeface="Times New Roman" panose="02020603050405020304"/>
                <a:ea typeface="楷体_GB2312" pitchFamily="49" charset="-122"/>
              </a:rPr>
              <a:t>”</a:t>
            </a:r>
            <a:r>
              <a:rPr kumimoji="1" lang="zh-CN" altLang="en-US" sz="3200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 即内容、情感、形象、语言等方面都</a:t>
            </a:r>
            <a:r>
              <a:rPr kumimoji="1" lang="zh-CN" altLang="en-US" sz="3200" dirty="0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豪放、壮美</a:t>
            </a:r>
            <a:r>
              <a:rPr kumimoji="1" lang="zh-CN" altLang="en-US" sz="3200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的作品。 </a:t>
            </a:r>
            <a:endParaRPr kumimoji="1" lang="zh-CN" altLang="en-US" sz="3200" dirty="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7157" name="Text Box 5"/>
          <p:cNvSpPr txBox="1">
            <a:spLocks noChangeArrowheads="1"/>
          </p:cNvSpPr>
          <p:nvPr/>
        </p:nvSpPr>
        <p:spPr bwMode="auto">
          <a:xfrm>
            <a:off x="2154238" y="549275"/>
            <a:ext cx="3581400" cy="768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kumimoji="1" lang="zh-CN" altLang="en-US" sz="440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写作背景</a:t>
            </a:r>
            <a:endParaRPr kumimoji="1" lang="zh-CN" altLang="en-US" sz="440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77158" name="Rectangle 6"/>
          <p:cNvSpPr>
            <a:spLocks noChangeArrowheads="1"/>
          </p:cNvSpPr>
          <p:nvPr/>
        </p:nvSpPr>
        <p:spPr bwMode="auto">
          <a:xfrm>
            <a:off x="5232400" y="212725"/>
            <a:ext cx="5059680" cy="201104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30000"/>
              </a:lnSpc>
            </a:pPr>
            <a:r>
              <a:rPr kumimoji="1" lang="en-US" altLang="zh-CN" sz="32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rPr>
              <a:t>        </a:t>
            </a:r>
            <a:r>
              <a:rPr kumimoji="1" lang="zh-CN" altLang="en-US" sz="32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rPr>
              <a:t>淳熙八年（</a:t>
            </a:r>
            <a:r>
              <a:rPr kumimoji="1" lang="en-US" altLang="zh-CN" sz="32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rPr>
              <a:t>1181</a:t>
            </a:r>
            <a:r>
              <a:rPr kumimoji="1" lang="zh-CN" altLang="en-US" sz="32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rPr>
              <a:t>年），</a:t>
            </a:r>
            <a:endParaRPr kumimoji="1" lang="zh-CN" altLang="en-US" sz="3200">
              <a:solidFill>
                <a:schemeClr val="tx1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algn="l">
              <a:lnSpc>
                <a:spcPct val="130000"/>
              </a:lnSpc>
            </a:pPr>
            <a:r>
              <a:rPr kumimoji="1" lang="zh-CN" altLang="en-US" sz="32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rPr>
              <a:t>辛弃疾在两浙西路提点刑狱</a:t>
            </a:r>
            <a:endParaRPr kumimoji="1" lang="zh-CN" altLang="en-US" sz="3200">
              <a:solidFill>
                <a:schemeClr val="tx1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algn="l">
              <a:lnSpc>
                <a:spcPct val="130000"/>
              </a:lnSpc>
            </a:pPr>
            <a:r>
              <a:rPr kumimoji="1" lang="zh-CN" altLang="en-US" sz="32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rPr>
              <a:t>公事任上，被人弹劾罢官。</a:t>
            </a:r>
            <a:endParaRPr kumimoji="1" lang="zh-CN" altLang="en-US" sz="3200">
              <a:solidFill>
                <a:schemeClr val="tx1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156" grpId="0" bldLvl="0" animBg="1" autoUpdateAnimBg="0"/>
      <p:bldP spid="177158" grpId="0" bldLvl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/>
          <p:cNvSpPr>
            <a:spLocks noChangeArrowheads="1"/>
          </p:cNvSpPr>
          <p:nvPr/>
        </p:nvSpPr>
        <p:spPr bwMode="auto">
          <a:xfrm>
            <a:off x="1847850" y="549880"/>
            <a:ext cx="8353425" cy="550799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algn="l"/>
            <a:r>
              <a:rPr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陈亮来访稼轩，两人痛饮。谈起了时局形势。陈亮气愤异常，朝廷权贵只知歌舞升平，苟且偷安。中原沦陷已历经六十余年，再不北伐讨虏，收复失地，中原百姓就难见复国的一天了。提起中原百姓，辛弃疾不禁想起了当年在山东沂yí蒙山的战斗生活，想起了豪爽的耿京。便取出宝剑，递与陈亮看，并给他讲述耿京的事情。陈亮不禁赞道：“</a:t>
            </a:r>
            <a:r>
              <a:rPr lang="zh-CN" altLang="en-US" sz="3200" b="1" dirty="0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想不到草莽之中竟有如此豪杰！”</a:t>
            </a:r>
            <a:r>
              <a:rPr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大有恨不相识之感。酒至酣处，陈亮舞起宝剑，辛弃疾引吭高歌，歌的便是</a:t>
            </a:r>
            <a:r>
              <a:rPr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破阵子</a:t>
            </a:r>
            <a:r>
              <a:rPr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。 </a:t>
            </a:r>
            <a:endParaRPr lang="zh-CN" altLang="en-US" sz="3200" b="1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1553210" y="353695"/>
            <a:ext cx="8604448" cy="501586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000000"/>
                </a:solidFill>
                <a:ea typeface="楷体_GB2312" pitchFamily="49" charset="-122"/>
                <a:cs typeface="+mn-lt"/>
              </a:rPr>
              <a:t>破阵子</a:t>
            </a:r>
            <a:endParaRPr lang="zh-CN" altLang="en-US" sz="3200" b="1" dirty="0">
              <a:solidFill>
                <a:srgbClr val="000000"/>
              </a:solidFill>
              <a:ea typeface="楷体_GB2312" pitchFamily="49" charset="-122"/>
              <a:cs typeface="+mn-lt"/>
            </a:endParaRPr>
          </a:p>
          <a:p>
            <a:pPr algn="ctr"/>
            <a:r>
              <a:rPr lang="zh-CN" altLang="en-US" sz="3200" b="1" dirty="0">
                <a:solidFill>
                  <a:srgbClr val="000000"/>
                </a:solidFill>
                <a:ea typeface="楷体_GB2312" pitchFamily="49" charset="-122"/>
                <a:cs typeface="+mn-lt"/>
              </a:rPr>
              <a:t>为</a:t>
            </a:r>
            <a:r>
              <a:rPr lang="zh-CN" altLang="en-US" sz="3200" b="1" u="sng" dirty="0">
                <a:solidFill>
                  <a:srgbClr val="000000"/>
                </a:solidFill>
                <a:ea typeface="楷体_GB2312" pitchFamily="49" charset="-122"/>
                <a:cs typeface="+mn-lt"/>
              </a:rPr>
              <a:t>陈同甫</a:t>
            </a:r>
            <a:r>
              <a:rPr lang="zh-CN" altLang="en-US" sz="3200" b="1" dirty="0">
                <a:solidFill>
                  <a:srgbClr val="000000"/>
                </a:solidFill>
                <a:ea typeface="楷体_GB2312" pitchFamily="49" charset="-122"/>
                <a:cs typeface="+mn-lt"/>
              </a:rPr>
              <a:t>赋</a:t>
            </a:r>
            <a:r>
              <a:rPr lang="zh-CN" altLang="en-US" sz="3200" b="1" u="sng" dirty="0">
                <a:solidFill>
                  <a:srgbClr val="000000"/>
                </a:solidFill>
                <a:ea typeface="楷体_GB2312" pitchFamily="49" charset="-122"/>
                <a:cs typeface="+mn-lt"/>
              </a:rPr>
              <a:t>壮词</a:t>
            </a:r>
            <a:r>
              <a:rPr lang="zh-CN" altLang="en-US" sz="3200" b="1" dirty="0">
                <a:solidFill>
                  <a:srgbClr val="000000"/>
                </a:solidFill>
                <a:ea typeface="楷体_GB2312" pitchFamily="49" charset="-122"/>
                <a:cs typeface="+mn-lt"/>
              </a:rPr>
              <a:t>以寄之</a:t>
            </a:r>
            <a:endParaRPr lang="zh-CN" altLang="en-US" sz="3200" b="1" dirty="0">
              <a:solidFill>
                <a:srgbClr val="000000"/>
              </a:solidFill>
              <a:ea typeface="楷体_GB2312" pitchFamily="49" charset="-122"/>
              <a:cs typeface="+mn-lt"/>
            </a:endParaRPr>
          </a:p>
          <a:p>
            <a:pPr algn="ctr"/>
            <a:r>
              <a:rPr lang="zh-CN" altLang="en-US" sz="3200" b="1" dirty="0">
                <a:solidFill>
                  <a:srgbClr val="000000"/>
                </a:solidFill>
                <a:ea typeface="楷体_GB2312" pitchFamily="49" charset="-122"/>
                <a:cs typeface="+mn-lt"/>
              </a:rPr>
              <a:t>      辛弃疾（南宋）</a:t>
            </a:r>
            <a:endParaRPr lang="en-US" altLang="zh-CN" sz="3200" b="1" dirty="0">
              <a:solidFill>
                <a:srgbClr val="000000"/>
              </a:solidFill>
              <a:ea typeface="楷体_GB2312" pitchFamily="49" charset="-122"/>
              <a:cs typeface="+mn-lt"/>
            </a:endParaRPr>
          </a:p>
          <a:p>
            <a:endParaRPr lang="zh-CN" altLang="en-US" sz="3200" b="1" dirty="0">
              <a:solidFill>
                <a:srgbClr val="000000"/>
              </a:solidFill>
              <a:ea typeface="楷体_GB2312" pitchFamily="49" charset="-122"/>
              <a:cs typeface="+mn-lt"/>
            </a:endParaRPr>
          </a:p>
          <a:p>
            <a:pPr algn="l"/>
            <a:r>
              <a:rPr lang="zh-CN" altLang="en-US" sz="3200" b="1" dirty="0">
                <a:solidFill>
                  <a:srgbClr val="000000"/>
                </a:solidFill>
                <a:ea typeface="楷体_GB2312" pitchFamily="49" charset="-122"/>
                <a:cs typeface="+mn-lt"/>
              </a:rPr>
              <a:t>    醉里</a:t>
            </a:r>
            <a:r>
              <a:rPr lang="zh-CN" altLang="en-US" sz="3200" b="1" dirty="0">
                <a:solidFill>
                  <a:srgbClr val="FF0000"/>
                </a:solidFill>
                <a:ea typeface="楷体_GB2312" pitchFamily="49" charset="-122"/>
                <a:cs typeface="+mn-lt"/>
              </a:rPr>
              <a:t>挑</a:t>
            </a:r>
            <a:r>
              <a:rPr lang="zh-CN" altLang="en-US" sz="3200" b="1" dirty="0">
                <a:solidFill>
                  <a:srgbClr val="0070C0"/>
                </a:solidFill>
                <a:ea typeface="楷体_GB2312" pitchFamily="49" charset="-122"/>
                <a:cs typeface="+mn-lt"/>
              </a:rPr>
              <a:t>tiǎo</a:t>
            </a:r>
            <a:r>
              <a:rPr lang="zh-CN" altLang="en-US" sz="3200" b="1" dirty="0">
                <a:solidFill>
                  <a:srgbClr val="000000"/>
                </a:solidFill>
                <a:ea typeface="楷体_GB2312" pitchFamily="49" charset="-122"/>
                <a:cs typeface="+mn-lt"/>
              </a:rPr>
              <a:t>灯看剑，梦回吹角连营。八百里分</a:t>
            </a:r>
            <a:r>
              <a:rPr lang="zh-CN" altLang="en-US" sz="3200" b="1" dirty="0">
                <a:solidFill>
                  <a:srgbClr val="FF0000"/>
                </a:solidFill>
                <a:ea typeface="楷体_GB2312" pitchFamily="49" charset="-122"/>
                <a:cs typeface="+mn-lt"/>
              </a:rPr>
              <a:t>麾</a:t>
            </a:r>
            <a:r>
              <a:rPr lang="zh-CN" altLang="en-US" sz="3200" b="1" dirty="0">
                <a:solidFill>
                  <a:srgbClr val="0070C0"/>
                </a:solidFill>
                <a:ea typeface="楷体_GB2312" pitchFamily="49" charset="-122"/>
                <a:cs typeface="+mn-lt"/>
              </a:rPr>
              <a:t>huī</a:t>
            </a:r>
            <a:r>
              <a:rPr lang="zh-CN" altLang="en-US" sz="3200" b="1" dirty="0">
                <a:solidFill>
                  <a:srgbClr val="000000"/>
                </a:solidFill>
                <a:ea typeface="楷体_GB2312" pitchFamily="49" charset="-122"/>
                <a:cs typeface="+mn-lt"/>
              </a:rPr>
              <a:t>下</a:t>
            </a:r>
            <a:r>
              <a:rPr lang="zh-CN" altLang="en-US" sz="3200" b="1" dirty="0">
                <a:solidFill>
                  <a:srgbClr val="FF0000"/>
                </a:solidFill>
                <a:ea typeface="楷体_GB2312" pitchFamily="49" charset="-122"/>
                <a:cs typeface="+mn-lt"/>
              </a:rPr>
              <a:t>炙</a:t>
            </a:r>
            <a:r>
              <a:rPr lang="zh-CN" altLang="en-US" sz="3200" b="1" dirty="0">
                <a:solidFill>
                  <a:srgbClr val="0070C0"/>
                </a:solidFill>
                <a:ea typeface="楷体_GB2312" pitchFamily="49" charset="-122"/>
                <a:cs typeface="+mn-lt"/>
              </a:rPr>
              <a:t>zhì</a:t>
            </a:r>
            <a:r>
              <a:rPr lang="zh-CN" altLang="en-US" sz="3200" b="1" dirty="0">
                <a:solidFill>
                  <a:srgbClr val="000000"/>
                </a:solidFill>
                <a:ea typeface="楷体_GB2312" pitchFamily="49" charset="-122"/>
                <a:cs typeface="+mn-lt"/>
              </a:rPr>
              <a:t>，五十</a:t>
            </a:r>
            <a:r>
              <a:rPr lang="zh-CN" altLang="en-US" sz="3200" b="1" dirty="0">
                <a:solidFill>
                  <a:srgbClr val="FF0000"/>
                </a:solidFill>
                <a:ea typeface="楷体_GB2312" pitchFamily="49" charset="-122"/>
                <a:cs typeface="+mn-lt"/>
              </a:rPr>
              <a:t>弦</a:t>
            </a:r>
            <a:r>
              <a:rPr lang="zh-CN" altLang="en-US" sz="3200" b="1" dirty="0">
                <a:solidFill>
                  <a:srgbClr val="0070C0"/>
                </a:solidFill>
                <a:ea typeface="楷体_GB2312" pitchFamily="49" charset="-122"/>
                <a:cs typeface="+mn-lt"/>
              </a:rPr>
              <a:t>xián</a:t>
            </a:r>
            <a:r>
              <a:rPr lang="zh-CN" altLang="en-US" sz="3200" b="1" dirty="0">
                <a:solidFill>
                  <a:srgbClr val="000000"/>
                </a:solidFill>
                <a:ea typeface="楷体_GB2312" pitchFamily="49" charset="-122"/>
                <a:cs typeface="+mn-lt"/>
              </a:rPr>
              <a:t>翻</a:t>
            </a:r>
            <a:r>
              <a:rPr lang="zh-CN" altLang="en-US" sz="3200" b="1" dirty="0">
                <a:solidFill>
                  <a:srgbClr val="FF0000"/>
                </a:solidFill>
                <a:ea typeface="楷体_GB2312" pitchFamily="49" charset="-122"/>
                <a:cs typeface="+mn-lt"/>
              </a:rPr>
              <a:t>塞</a:t>
            </a:r>
            <a:r>
              <a:rPr lang="zh-CN" altLang="en-US" sz="3200" b="1" dirty="0">
                <a:solidFill>
                  <a:srgbClr val="0070C0"/>
                </a:solidFill>
                <a:ea typeface="楷体_GB2312" pitchFamily="49" charset="-122"/>
                <a:cs typeface="+mn-lt"/>
              </a:rPr>
              <a:t>sài</a:t>
            </a:r>
            <a:r>
              <a:rPr lang="zh-CN" altLang="en-US" sz="3200" b="1" dirty="0">
                <a:solidFill>
                  <a:srgbClr val="000000"/>
                </a:solidFill>
                <a:ea typeface="楷体_GB2312" pitchFamily="49" charset="-122"/>
                <a:cs typeface="+mn-lt"/>
              </a:rPr>
              <a:t>外声，沙场秋点兵。</a:t>
            </a:r>
            <a:endParaRPr lang="en-US" altLang="zh-CN" sz="3200" b="1" dirty="0">
              <a:solidFill>
                <a:srgbClr val="000000"/>
              </a:solidFill>
              <a:ea typeface="楷体_GB2312" pitchFamily="49" charset="-122"/>
              <a:cs typeface="+mn-lt"/>
            </a:endParaRPr>
          </a:p>
          <a:p>
            <a:pPr algn="l"/>
            <a:endParaRPr lang="en-US" altLang="zh-CN" sz="3200" b="1" dirty="0">
              <a:solidFill>
                <a:srgbClr val="000000"/>
              </a:solidFill>
              <a:ea typeface="楷体_GB2312" pitchFamily="49" charset="-122"/>
              <a:cs typeface="+mn-lt"/>
            </a:endParaRPr>
          </a:p>
          <a:p>
            <a:pPr algn="l"/>
            <a:r>
              <a:rPr lang="en-US" altLang="zh-CN" sz="3200" b="1" dirty="0">
                <a:solidFill>
                  <a:srgbClr val="000000"/>
                </a:solidFill>
                <a:ea typeface="楷体_GB2312" pitchFamily="49" charset="-122"/>
                <a:cs typeface="+mn-lt"/>
              </a:rPr>
              <a:t>    </a:t>
            </a:r>
            <a:r>
              <a:rPr lang="zh-CN" altLang="en-US" sz="3200" b="1" dirty="0">
                <a:solidFill>
                  <a:srgbClr val="000000"/>
                </a:solidFill>
                <a:ea typeface="楷体_GB2312" pitchFamily="49" charset="-122"/>
                <a:cs typeface="+mn-lt"/>
              </a:rPr>
              <a:t>马作</a:t>
            </a:r>
            <a:r>
              <a:rPr lang="zh-CN" altLang="en-US" sz="3200" b="1" dirty="0">
                <a:solidFill>
                  <a:srgbClr val="FF0000"/>
                </a:solidFill>
                <a:ea typeface="楷体_GB2312" pitchFamily="49" charset="-122"/>
                <a:cs typeface="+mn-lt"/>
              </a:rPr>
              <a:t>的卢</a:t>
            </a:r>
            <a:r>
              <a:rPr lang="zh-CN" altLang="en-US" sz="3200" b="1" dirty="0">
                <a:solidFill>
                  <a:srgbClr val="0070C0"/>
                </a:solidFill>
                <a:ea typeface="楷体_GB2312" pitchFamily="49" charset="-122"/>
                <a:cs typeface="+mn-lt"/>
              </a:rPr>
              <a:t>dí lú</a:t>
            </a:r>
            <a:r>
              <a:rPr lang="zh-CN" altLang="en-US" sz="3200" b="1" dirty="0">
                <a:solidFill>
                  <a:srgbClr val="000000"/>
                </a:solidFill>
                <a:ea typeface="楷体_GB2312" pitchFamily="49" charset="-122"/>
                <a:cs typeface="+mn-lt"/>
              </a:rPr>
              <a:t>飞快，弓如</a:t>
            </a:r>
            <a:r>
              <a:rPr lang="zh-CN" altLang="en-US" sz="3200" b="1" dirty="0">
                <a:solidFill>
                  <a:srgbClr val="FF0000"/>
                </a:solidFill>
                <a:ea typeface="楷体_GB2312" pitchFamily="49" charset="-122"/>
                <a:cs typeface="+mn-lt"/>
              </a:rPr>
              <a:t>霹雳</a:t>
            </a:r>
            <a:r>
              <a:rPr lang="zh-CN" altLang="en-US" sz="3200" b="1" dirty="0">
                <a:solidFill>
                  <a:srgbClr val="0070C0"/>
                </a:solidFill>
                <a:ea typeface="楷体_GB2312" pitchFamily="49" charset="-122"/>
                <a:cs typeface="+mn-lt"/>
              </a:rPr>
              <a:t>pī lì</a:t>
            </a:r>
            <a:r>
              <a:rPr lang="zh-CN" altLang="en-US" sz="3200" b="1" dirty="0">
                <a:solidFill>
                  <a:srgbClr val="000000"/>
                </a:solidFill>
                <a:ea typeface="楷体_GB2312" pitchFamily="49" charset="-122"/>
                <a:cs typeface="+mn-lt"/>
              </a:rPr>
              <a:t>弦惊。了却君王天下事，赢得生前身后名。可怜白发生！</a:t>
            </a:r>
            <a:endParaRPr lang="en-US" altLang="zh-CN" sz="3200" b="1" dirty="0">
              <a:solidFill>
                <a:srgbClr val="000000"/>
              </a:solidFill>
              <a:ea typeface="楷体_GB2312" pitchFamily="49" charset="-122"/>
              <a:cs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图片7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4932040" cy="3717032"/>
          </a:xfrm>
          <a:prstGeom prst="rect">
            <a:avLst/>
          </a:prstGeom>
        </p:spPr>
      </p:pic>
      <p:pic>
        <p:nvPicPr>
          <p:cNvPr id="5" name="图片 4" descr="图片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4032" y="3501008"/>
            <a:ext cx="4283968" cy="371669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60096" y="908720"/>
            <a:ext cx="3096344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dirty="0">
                <a:latin typeface="华文行楷" panose="02010800040101010101" pitchFamily="2" charset="-122"/>
                <a:ea typeface="华文行楷" panose="02010800040101010101" pitchFamily="2" charset="-122"/>
              </a:rPr>
              <a:t>读诗</a:t>
            </a:r>
            <a:endParaRPr lang="zh-CN" altLang="en-US" sz="66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23592" y="4365104"/>
            <a:ext cx="3528392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dirty="0">
                <a:latin typeface="华文行楷" panose="02010800040101010101" pitchFamily="2" charset="-122"/>
                <a:ea typeface="华文行楷" panose="02010800040101010101" pitchFamily="2" charset="-122"/>
              </a:rPr>
              <a:t>品诗</a:t>
            </a:r>
            <a:endParaRPr lang="zh-CN" altLang="en-US" sz="66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Rectangle 2"/>
          <p:cNvSpPr>
            <a:spLocks noGrp="1" noRot="1"/>
          </p:cNvSpPr>
          <p:nvPr>
            <p:ph type="title"/>
          </p:nvPr>
        </p:nvSpPr>
        <p:spPr>
          <a:xfrm>
            <a:off x="1212215" y="356235"/>
            <a:ext cx="10106025" cy="1969135"/>
          </a:xfrm>
        </p:spPr>
        <p:txBody>
          <a:bodyPr vert="horz" wrap="square" lIns="91440" tIns="45720" rIns="91440" bIns="45720" anchor="ctr"/>
          <a:p>
            <a:pPr algn="l" eaLnBrk="1" hangingPunct="1">
              <a:lnSpc>
                <a:spcPct val="110000"/>
              </a:lnSpc>
            </a:pPr>
            <a:r>
              <a:rPr lang="zh-CN" altLang="en-US" sz="4000" b="1" dirty="0">
                <a:solidFill>
                  <a:srgbClr val="000808"/>
                </a:solidFill>
                <a:ea typeface="黑体" panose="02010609060101010101" pitchFamily="49" charset="-122"/>
              </a:rPr>
              <a:t>词人自称这是一首</a:t>
            </a:r>
            <a:r>
              <a:rPr lang="en-US" altLang="zh-CN" sz="4000" b="1" dirty="0">
                <a:solidFill>
                  <a:srgbClr val="000808"/>
                </a:solidFill>
                <a:ea typeface="黑体" panose="02010609060101010101" pitchFamily="49" charset="-122"/>
              </a:rPr>
              <a:t>“</a:t>
            </a:r>
            <a:r>
              <a:rPr sz="4000" b="1" dirty="0">
                <a:solidFill>
                  <a:srgbClr val="FF0000"/>
                </a:solidFill>
                <a:ea typeface="黑体" panose="02010609060101010101" pitchFamily="49" charset="-122"/>
              </a:rPr>
              <a:t>壮</a:t>
            </a:r>
            <a:r>
              <a:rPr sz="4000" b="1" dirty="0">
                <a:solidFill>
                  <a:srgbClr val="000808"/>
                </a:solidFill>
                <a:ea typeface="黑体" panose="02010609060101010101" pitchFamily="49" charset="-122"/>
              </a:rPr>
              <a:t>词</a:t>
            </a:r>
            <a:r>
              <a:rPr lang="en-US" altLang="zh-CN" sz="4000" b="1" dirty="0">
                <a:solidFill>
                  <a:srgbClr val="000808"/>
                </a:solidFill>
                <a:ea typeface="黑体" panose="02010609060101010101" pitchFamily="49" charset="-122"/>
              </a:rPr>
              <a:t>”</a:t>
            </a:r>
            <a:r>
              <a:rPr sz="4000" b="1" dirty="0">
                <a:solidFill>
                  <a:srgbClr val="000808"/>
                </a:solidFill>
                <a:ea typeface="黑体" panose="02010609060101010101" pitchFamily="49" charset="-122"/>
              </a:rPr>
              <a:t>，请认真品读词作，说说你觉得从哪些地方能体现</a:t>
            </a:r>
            <a:r>
              <a:rPr lang="en-US" altLang="zh-CN" sz="4000" b="1" dirty="0">
                <a:solidFill>
                  <a:srgbClr val="000808"/>
                </a:solidFill>
                <a:ea typeface="黑体" panose="02010609060101010101" pitchFamily="49" charset="-122"/>
              </a:rPr>
              <a:t>“</a:t>
            </a:r>
            <a:r>
              <a:rPr sz="4000" b="1" dirty="0">
                <a:solidFill>
                  <a:srgbClr val="000808"/>
                </a:solidFill>
                <a:ea typeface="黑体" panose="02010609060101010101" pitchFamily="49" charset="-122"/>
              </a:rPr>
              <a:t>壮</a:t>
            </a:r>
            <a:r>
              <a:rPr lang="en-US" altLang="zh-CN" sz="4000" b="1" dirty="0">
                <a:solidFill>
                  <a:srgbClr val="000808"/>
                </a:solidFill>
                <a:ea typeface="黑体" panose="02010609060101010101" pitchFamily="49" charset="-122"/>
              </a:rPr>
              <a:t>”</a:t>
            </a:r>
            <a:r>
              <a:rPr sz="4000" b="1" dirty="0">
                <a:solidFill>
                  <a:srgbClr val="000808"/>
                </a:solidFill>
                <a:ea typeface="黑体" panose="02010609060101010101" pitchFamily="49" charset="-122"/>
              </a:rPr>
              <a:t>？</a:t>
            </a:r>
            <a:endParaRPr sz="4000" b="1" dirty="0">
              <a:solidFill>
                <a:srgbClr val="000808"/>
              </a:solidFill>
              <a:ea typeface="黑体" panose="02010609060101010101" pitchFamily="49" charset="-122"/>
            </a:endParaRPr>
          </a:p>
        </p:txBody>
      </p:sp>
      <p:sp>
        <p:nvSpPr>
          <p:cNvPr id="123906" name="Rectangle 2"/>
          <p:cNvSpPr>
            <a:spLocks noChangeArrowheads="1"/>
          </p:cNvSpPr>
          <p:nvPr/>
        </p:nvSpPr>
        <p:spPr bwMode="auto">
          <a:xfrm>
            <a:off x="2059623" y="3933825"/>
            <a:ext cx="869950" cy="9144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5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 panose="020B0604030504040204" pitchFamily="34" charset="0"/>
                <a:ea typeface="方正启体简体" pitchFamily="65" charset="-122"/>
                <a:cs typeface="+mn-cs"/>
              </a:rPr>
              <a:t>壮</a:t>
            </a:r>
            <a:endParaRPr kumimoji="1" lang="zh-CN" altLang="en-US" sz="54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ahoma" panose="020B0604030504040204" pitchFamily="34" charset="0"/>
              <a:ea typeface="方正启体简体" pitchFamily="65" charset="-122"/>
              <a:cs typeface="+mn-cs"/>
            </a:endParaRPr>
          </a:p>
        </p:txBody>
      </p:sp>
      <p:sp>
        <p:nvSpPr>
          <p:cNvPr id="123908" name="Text Box 4"/>
          <p:cNvSpPr txBox="1">
            <a:spLocks noChangeArrowheads="1"/>
          </p:cNvSpPr>
          <p:nvPr/>
        </p:nvSpPr>
        <p:spPr bwMode="auto">
          <a:xfrm>
            <a:off x="5167630" y="2691130"/>
            <a:ext cx="4258945" cy="33305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p>
            <a:pPr marR="0" defTabSz="914400">
              <a:lnSpc>
                <a:spcPct val="130000"/>
              </a:lnSpc>
              <a:buClrTx/>
              <a:buSzTx/>
              <a:buFontTx/>
              <a:defRPr/>
            </a:pPr>
            <a:r>
              <a:rPr kumimoji="1" lang="zh-CN" altLang="en-US" sz="5400" kern="1200" cap="none" spc="0" normalizeH="0" baseline="0" noProof="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的军营生活</a:t>
            </a:r>
            <a:endParaRPr kumimoji="1" lang="zh-CN" altLang="en-US" sz="5400" kern="1200" cap="none" spc="0" normalizeH="0" baseline="0" noProof="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R="0" defTabSz="914400">
              <a:lnSpc>
                <a:spcPct val="130000"/>
              </a:lnSpc>
              <a:buClrTx/>
              <a:buSzTx/>
              <a:buFontTx/>
              <a:defRPr/>
            </a:pPr>
            <a:r>
              <a:rPr kumimoji="1" lang="zh-CN" altLang="en-US" sz="5400" kern="1200" cap="none" spc="0" normalizeH="0" baseline="0" noProof="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的战斗场面</a:t>
            </a:r>
            <a:endParaRPr kumimoji="1" lang="zh-CN" altLang="en-US" sz="5400" kern="1200" cap="none" spc="0" normalizeH="0" baseline="0" noProof="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R="0" defTabSz="914400">
              <a:lnSpc>
                <a:spcPct val="130000"/>
              </a:lnSpc>
              <a:buClrTx/>
              <a:buSzTx/>
              <a:buFontTx/>
              <a:defRPr/>
            </a:pPr>
            <a:r>
              <a:rPr kumimoji="1" lang="zh-CN" altLang="en-US" sz="5400" kern="1200" cap="none" spc="0" normalizeH="0" baseline="0" noProof="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的雄心壮志</a:t>
            </a:r>
            <a:endParaRPr kumimoji="1" lang="zh-CN" altLang="en-US" sz="5400" kern="1200" cap="none" spc="0" normalizeH="0" baseline="0" noProof="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123909" name="AutoShape 5"/>
          <p:cNvSpPr/>
          <p:nvPr/>
        </p:nvSpPr>
        <p:spPr>
          <a:xfrm>
            <a:off x="3247390" y="3122295"/>
            <a:ext cx="187960" cy="2537460"/>
          </a:xfrm>
          <a:prstGeom prst="leftBrace">
            <a:avLst>
              <a:gd name="adj1" fmla="val 107998"/>
              <a:gd name="adj2" fmla="val 50000"/>
            </a:avLst>
          </a:prstGeom>
          <a:noFill/>
          <a:ln w="38100" cap="sq" cmpd="sng">
            <a:solidFill>
              <a:srgbClr val="0000FF"/>
            </a:solidFill>
            <a:prstDash val="solid"/>
            <a:headEnd type="none" w="sm" len="sm"/>
            <a:tailEnd type="none" w="sm" len="sm"/>
          </a:ln>
        </p:spPr>
        <p:txBody>
          <a:bodyPr wrap="none" anchor="ctr"/>
          <a:p>
            <a:pPr algn="ctr">
              <a:lnSpc>
                <a:spcPct val="100000"/>
              </a:lnSpc>
              <a:spcBef>
                <a:spcPct val="0"/>
              </a:spcBef>
            </a:pPr>
            <a:endParaRPr lang="zh-CN" altLang="zh-CN" sz="18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23910" name="Rectangle 6"/>
          <p:cNvSpPr>
            <a:spLocks noChangeArrowheads="1"/>
          </p:cNvSpPr>
          <p:nvPr/>
        </p:nvSpPr>
        <p:spPr bwMode="auto">
          <a:xfrm>
            <a:off x="3789045" y="3077845"/>
            <a:ext cx="1655763" cy="7016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00080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 panose="020B0604030504040204" pitchFamily="34" charset="0"/>
                <a:ea typeface="黑体" panose="02010609060101010101" pitchFamily="49" charset="-122"/>
                <a:cs typeface="+mn-cs"/>
              </a:rPr>
              <a:t>雄壮</a:t>
            </a:r>
            <a:endParaRPr kumimoji="1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000808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ahoma" panose="020B060403050404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3911" name="Rectangle 7"/>
          <p:cNvSpPr>
            <a:spLocks noChangeArrowheads="1"/>
          </p:cNvSpPr>
          <p:nvPr/>
        </p:nvSpPr>
        <p:spPr bwMode="auto">
          <a:xfrm>
            <a:off x="3826828" y="4123373"/>
            <a:ext cx="1871663" cy="701675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00080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 panose="020B0604030504040204" pitchFamily="34" charset="0"/>
                <a:ea typeface="黑体" panose="02010609060101010101" pitchFamily="49" charset="-122"/>
                <a:cs typeface="+mn-cs"/>
              </a:rPr>
              <a:t>壮烈</a:t>
            </a:r>
            <a:endParaRPr kumimoji="1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000808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ahoma" panose="020B060403050404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3912" name="Rectangle 8"/>
          <p:cNvSpPr>
            <a:spLocks noChangeArrowheads="1"/>
          </p:cNvSpPr>
          <p:nvPr/>
        </p:nvSpPr>
        <p:spPr bwMode="auto">
          <a:xfrm>
            <a:off x="3828415" y="5192078"/>
            <a:ext cx="2160588" cy="701675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00080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 panose="020B0604030504040204" pitchFamily="34" charset="0"/>
                <a:ea typeface="黑体" panose="02010609060101010101" pitchFamily="49" charset="-122"/>
                <a:cs typeface="+mn-cs"/>
              </a:rPr>
              <a:t>豪壮</a:t>
            </a:r>
            <a:endParaRPr kumimoji="1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000808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ahoma" panose="020B0604030504040204" pitchFamily="34" charset="0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3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23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3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3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3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6" grpId="0" bldLvl="0" animBg="1"/>
      <p:bldP spid="123908" grpId="0" bldLvl="0" animBg="1"/>
      <p:bldP spid="123909" grpId="0" bldLvl="0" animBg="1"/>
      <p:bldP spid="123910" grpId="0" bldLvl="0" animBg="1"/>
      <p:bldP spid="123911" grpId="0" bldLvl="0" animBg="1"/>
      <p:bldP spid="123912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24" name="文本框 10244"/>
          <p:cNvSpPr txBox="1"/>
          <p:nvPr/>
        </p:nvSpPr>
        <p:spPr>
          <a:xfrm>
            <a:off x="944245" y="514985"/>
            <a:ext cx="977074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梦回吹角连营。</a:t>
            </a:r>
            <a:r>
              <a:rPr lang="en-US" altLang="zh-CN" sz="3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黑体" panose="02010609060101010101" pitchFamily="49" charset="-122"/>
              </a:rPr>
              <a:t>八百里分麾下炙，五十弦翻塞外声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黑体" panose="02010609060101010101" pitchFamily="49" charset="-122"/>
              </a:rPr>
              <a:t>，</a:t>
            </a:r>
            <a:r>
              <a:rPr lang="en-US" altLang="zh-CN" sz="3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黑体" panose="02010609060101010101" pitchFamily="49" charset="-122"/>
              </a:rPr>
              <a:t>沙场秋点兵。</a:t>
            </a:r>
            <a:endParaRPr lang="en-US" altLang="zh-CN" sz="36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黑体" panose="02010609060101010101" pitchFamily="49" charset="-122"/>
            </a:endParaRPr>
          </a:p>
        </p:txBody>
      </p:sp>
      <p:sp>
        <p:nvSpPr>
          <p:cNvPr id="10246" name="文本框 10245"/>
          <p:cNvSpPr txBox="1"/>
          <p:nvPr/>
        </p:nvSpPr>
        <p:spPr>
          <a:xfrm>
            <a:off x="1461135" y="2552700"/>
            <a:ext cx="8737600" cy="304609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indent="609600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3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军营生活。</a:t>
            </a:r>
            <a:endParaRPr lang="zh-CN" altLang="en-US" sz="32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indent="609600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3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黑体" panose="02010609060101010101" pitchFamily="49" charset="-122"/>
              </a:rPr>
              <a:t>这几句，从号角连营、分食牛肉、翻奏战歌、检阅军队具体描绘渲染了军中的战斗生活气息，表现了官兵们</a:t>
            </a:r>
            <a:r>
              <a:rPr lang="zh-CN" altLang="en-US" sz="320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黑体" panose="02010609060101010101" pitchFamily="49" charset="-122"/>
              </a:rPr>
              <a:t>昂扬的斗志</a:t>
            </a:r>
            <a:r>
              <a:rPr lang="zh-CN" altLang="en-US" sz="3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黑体" panose="02010609060101010101" pitchFamily="49" charset="-122"/>
              </a:rPr>
              <a:t>。</a:t>
            </a:r>
            <a:endParaRPr lang="zh-CN" altLang="en-US" sz="32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1024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005330" y="592455"/>
            <a:ext cx="778446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马作的卢飞快，弓如霹雳弦惊。</a:t>
            </a:r>
            <a:endParaRPr lang="zh-CN" altLang="en-US" sz="36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42695" y="1357630"/>
            <a:ext cx="9667240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sym typeface="+mn-ea"/>
              </a:rPr>
              <a:t>“马作的卢飞快”：运用</a:t>
            </a:r>
            <a:r>
              <a:rPr lang="zh-CN" altLang="en-US" sz="320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ea"/>
                <a:sym typeface="+mn-ea"/>
              </a:rPr>
              <a:t>典故</a:t>
            </a:r>
            <a:r>
              <a:rPr lang="zh-CN" altLang="en-US" sz="32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sym typeface="+mn-ea"/>
              </a:rPr>
              <a:t>。“的卢”是古代著名的快马，相传一跃三丈，这里用来比喻战马都像的卢那样</a:t>
            </a:r>
            <a:r>
              <a:rPr lang="zh-CN" altLang="en-US" sz="320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ea"/>
                <a:sym typeface="+mn-ea"/>
              </a:rPr>
              <a:t>飞速奔驰</a:t>
            </a:r>
            <a:r>
              <a:rPr lang="zh-CN" altLang="en-US" sz="32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sym typeface="+mn-ea"/>
              </a:rPr>
              <a:t>。</a:t>
            </a:r>
            <a:endParaRPr lang="zh-CN" altLang="en-US" sz="320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sym typeface="+mn-ea"/>
            </a:endParaRPr>
          </a:p>
        </p:txBody>
      </p:sp>
      <p:sp>
        <p:nvSpPr>
          <p:cNvPr id="4" name="TextBox 2"/>
          <p:cNvSpPr txBox="1"/>
          <p:nvPr/>
        </p:nvSpPr>
        <p:spPr>
          <a:xfrm>
            <a:off x="1293495" y="3232785"/>
            <a:ext cx="9385300" cy="1753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rtlCol="0">
            <a:spAutoFit/>
          </a:bodyPr>
          <a:p>
            <a:r>
              <a:rPr lang="en-US" altLang="zh-CN" sz="36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    </a:t>
            </a:r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描绘战斗场面。</a:t>
            </a:r>
            <a:endParaRPr lang="zh-CN" altLang="en-US" sz="3600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    选取战场上最具典型特征的</a:t>
            </a:r>
            <a:r>
              <a:rPr lang="zh-CN" altLang="en-US" sz="36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马</a:t>
            </a:r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和</a:t>
            </a:r>
            <a:r>
              <a:rPr lang="zh-CN" altLang="en-US" sz="36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弓</a:t>
            </a:r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来写。</a:t>
            </a:r>
            <a:r>
              <a:rPr lang="zh-CN" altLang="en-US" sz="36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刻画了一个</a:t>
            </a:r>
            <a:r>
              <a:rPr lang="zh-CN" altLang="en-US" sz="36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杀敌报国，冲锋陷阵的英雄形象。</a:t>
            </a:r>
            <a:endParaRPr lang="zh-CN" altLang="en-US" sz="3600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4" name="矩形 12293"/>
          <p:cNvSpPr/>
          <p:nvPr/>
        </p:nvSpPr>
        <p:spPr>
          <a:xfrm>
            <a:off x="1475740" y="2247900"/>
            <a:ext cx="925068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indent="457200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抒发雄心壮志。</a:t>
            </a:r>
            <a:endParaRPr lang="zh-CN" altLang="en-US" sz="3200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pPr indent="457200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完成大业、赢取功名 ，洋溢着作者的</a:t>
            </a:r>
            <a:r>
              <a:rPr lang="zh-CN" altLang="en-US" sz="32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爱国热情和雄心壮志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。</a:t>
            </a:r>
            <a:endParaRPr lang="zh-CN" altLang="en-US" sz="3200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  <p:sp>
        <p:nvSpPr>
          <p:cNvPr id="36869" name="矩形 12294"/>
          <p:cNvSpPr/>
          <p:nvPr/>
        </p:nvSpPr>
        <p:spPr>
          <a:xfrm>
            <a:off x="2017395" y="812165"/>
            <a:ext cx="870902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了却君王天下事，赢得生前身后名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36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Rectangle 2"/>
          <p:cNvSpPr>
            <a:spLocks noGrp="1" noRot="1"/>
          </p:cNvSpPr>
          <p:nvPr>
            <p:ph type="title"/>
          </p:nvPr>
        </p:nvSpPr>
        <p:spPr>
          <a:xfrm>
            <a:off x="681990" y="517525"/>
            <a:ext cx="10931525" cy="1144905"/>
          </a:xfrm>
        </p:spPr>
        <p:txBody>
          <a:bodyPr vert="horz" wrap="square" lIns="91440" tIns="45720" rIns="91440" bIns="45720" anchor="ctr"/>
          <a:p>
            <a:pPr algn="l" eaLnBrk="1" hangingPunct="1">
              <a:lnSpc>
                <a:spcPct val="110000"/>
              </a:lnSpc>
            </a:pPr>
            <a:r>
              <a:rPr lang="zh-CN" altLang="en-US" sz="3600" b="1" dirty="0">
                <a:solidFill>
                  <a:srgbClr val="000808"/>
                </a:solidFill>
                <a:ea typeface="黑体" panose="02010609060101010101" pitchFamily="49" charset="-122"/>
              </a:rPr>
              <a:t>也有人说这首词读来令人悲伤，你觉得哪里体现</a:t>
            </a:r>
            <a:r>
              <a:rPr sz="3600" b="1" dirty="0">
                <a:solidFill>
                  <a:srgbClr val="000808"/>
                </a:solidFill>
                <a:ea typeface="黑体" panose="02010609060101010101" pitchFamily="49" charset="-122"/>
              </a:rPr>
              <a:t>？</a:t>
            </a:r>
            <a:endParaRPr sz="3600" b="1" dirty="0">
              <a:solidFill>
                <a:srgbClr val="000808"/>
              </a:solidFill>
              <a:ea typeface="黑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41705" y="2094865"/>
            <a:ext cx="3045460" cy="1568450"/>
          </a:xfrm>
          <a:prstGeom prst="rect">
            <a:avLst/>
          </a:prstGeom>
          <a:solidFill>
            <a:schemeClr val="tx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p>
            <a:pPr lvl="0"/>
            <a:r>
              <a:rPr lang="zh-CN" altLang="en-US" sz="3200" dirty="0">
                <a:ln w="18415" cmpd="sng">
                  <a:noFill/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醉里</a:t>
            </a:r>
            <a:r>
              <a:rPr lang="zh-CN" altLang="en-US" sz="320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挑灯看剑，</a:t>
            </a:r>
            <a:endParaRPr lang="zh-CN" altLang="en-US" sz="320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lvl="0"/>
            <a:endParaRPr lang="zh-CN" altLang="en-US" sz="320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lvl="0"/>
            <a:r>
              <a:rPr lang="zh-CN" altLang="en-US" sz="3200" dirty="0">
                <a:ln w="18415" cmpd="sng">
                  <a:noFill/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sym typeface="+mn-ea"/>
              </a:rPr>
              <a:t>梦回</a:t>
            </a:r>
            <a:r>
              <a:rPr lang="zh-CN" altLang="en-US" sz="320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sym typeface="+mn-ea"/>
              </a:rPr>
              <a:t>吹角连营。</a:t>
            </a:r>
            <a:endParaRPr lang="zh-CN" altLang="en-US" sz="320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楷体_GB2312" pitchFamily="49" charset="-122"/>
              <a:ea typeface="楷体_GB2312" pitchFamily="49" charset="-122"/>
              <a:sym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675505" y="1829435"/>
            <a:ext cx="6679565" cy="2306955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zh-CN" altLang="en-US" sz="3600" b="1" kern="0" dirty="0">
                <a:solidFill>
                  <a:srgbClr val="000000"/>
                </a:solidFill>
                <a:latin typeface="Arial" panose="020B0604020202020204"/>
              </a:rPr>
              <a:t>借酒消愁，表达自己</a:t>
            </a:r>
            <a:r>
              <a:rPr lang="zh-CN" altLang="en-US" sz="3600" b="1" kern="0" dirty="0">
                <a:solidFill>
                  <a:srgbClr val="FF0066"/>
                </a:solidFill>
                <a:latin typeface="Arial" panose="020B0604020202020204"/>
              </a:rPr>
              <a:t>壮志未酬的抑郁、苦闷</a:t>
            </a:r>
            <a:r>
              <a:rPr lang="zh-CN" altLang="en-US" sz="3600" b="1" kern="0" dirty="0">
                <a:solidFill>
                  <a:srgbClr val="000000"/>
                </a:solidFill>
                <a:latin typeface="Arial" panose="020B0604020202020204"/>
              </a:rPr>
              <a:t>之情。</a:t>
            </a:r>
            <a:endParaRPr lang="zh-CN" altLang="en-US" sz="3600" b="1" kern="0" dirty="0">
              <a:solidFill>
                <a:srgbClr val="000000"/>
              </a:solidFill>
              <a:latin typeface="Arial" panose="020B0604020202020204"/>
            </a:endParaRPr>
          </a:p>
          <a:p>
            <a:r>
              <a:rPr lang="zh-CN" altLang="en-US" sz="3600" b="1" kern="0" dirty="0">
                <a:solidFill>
                  <a:srgbClr val="000000"/>
                </a:solidFill>
                <a:latin typeface="Arial" panose="020B0604020202020204"/>
              </a:rPr>
              <a:t>醉中入梦，对往昔豪壮军营生活的回忆</a:t>
            </a:r>
            <a:r>
              <a:rPr lang="zh-CN" altLang="en-US" sz="3600" b="1" kern="0" dirty="0">
                <a:solidFill>
                  <a:srgbClr val="0070C0"/>
                </a:solidFill>
                <a:latin typeface="Arial" panose="020B0604020202020204"/>
              </a:rPr>
              <a:t>只能梦中再现</a:t>
            </a:r>
            <a:r>
              <a:rPr lang="zh-CN" altLang="en-US" sz="3600" b="1" kern="0" dirty="0">
                <a:solidFill>
                  <a:srgbClr val="000000"/>
                </a:solidFill>
                <a:latin typeface="Arial" panose="020B0604020202020204"/>
              </a:rPr>
              <a:t>。</a:t>
            </a:r>
            <a:endParaRPr lang="zh-CN" altLang="en-US" sz="3600" b="1" kern="0" dirty="0">
              <a:solidFill>
                <a:srgbClr val="000000"/>
              </a:solidFill>
              <a:latin typeface="Arial" panose="020B0604020202020204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41705" y="4946015"/>
            <a:ext cx="2734945" cy="583565"/>
          </a:xfrm>
          <a:prstGeom prst="rect">
            <a:avLst/>
          </a:prstGeom>
          <a:solidFill>
            <a:schemeClr val="tx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p>
            <a:pPr lvl="0" algn="l">
              <a:buClrTx/>
              <a:buSzTx/>
              <a:buFontTx/>
            </a:pPr>
            <a:r>
              <a:rPr lang="zh-CN" altLang="en-US" sz="3200" dirty="0">
                <a:ln w="18415" cmpd="sng">
                  <a:noFill/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sym typeface="+mn-ea"/>
              </a:rPr>
              <a:t>可怜白发生！</a:t>
            </a:r>
            <a:endParaRPr lang="zh-CN" altLang="en-US" sz="3200" dirty="0">
              <a:ln w="18415" cmpd="sng">
                <a:noFill/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楷体_GB2312" pitchFamily="49" charset="-122"/>
              <a:ea typeface="楷体_GB2312" pitchFamily="49" charset="-122"/>
              <a:sym typeface="+mn-ea"/>
            </a:endParaRPr>
          </a:p>
        </p:txBody>
      </p:sp>
      <p:sp>
        <p:nvSpPr>
          <p:cNvPr id="5" name="云形 4"/>
          <p:cNvSpPr/>
          <p:nvPr/>
        </p:nvSpPr>
        <p:spPr>
          <a:xfrm>
            <a:off x="995045" y="3785235"/>
            <a:ext cx="2886710" cy="98552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实写</a:t>
            </a:r>
            <a:endParaRPr lang="zh-CN" altLang="en-US" sz="36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675505" y="4477385"/>
            <a:ext cx="693801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6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立功扬名的志愿未能实现，而人却老了。表达了诗人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渴望杀敌报国的雄心壮志</a:t>
            </a:r>
            <a:r>
              <a:rPr lang="zh-CN" altLang="en-US" sz="36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和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壮志未酬、报国无门的忧愤</a:t>
            </a:r>
            <a:r>
              <a:rPr lang="zh-CN" altLang="en-US" sz="36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之情。</a:t>
            </a:r>
            <a:endParaRPr lang="zh-CN" altLang="en-US" sz="36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7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77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 bldLvl="0" animBg="1"/>
      <p:bldP spid="4" grpId="0" bldLvl="0" animBg="1"/>
      <p:bldP spid="5" grpId="0" bldLvl="0" animBg="1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矩形 14337"/>
          <p:cNvSpPr/>
          <p:nvPr/>
        </p:nvSpPr>
        <p:spPr>
          <a:xfrm>
            <a:off x="689610" y="134620"/>
            <a:ext cx="10856595" cy="655447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indent="457200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2800" dirty="0">
                <a:solidFill>
                  <a:srgbClr val="FF6600"/>
                </a:solidFill>
                <a:latin typeface="微软雅黑" panose="020B0503020204020204" charset="-122"/>
                <a:ea typeface="微软雅黑" panose="020B0503020204020204" charset="-122"/>
              </a:rPr>
              <a:t> 材料：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辛弃疾出生时，家乡已被金兵占领，北方人民的深重灾难在他童年生活中留下深深的印记。青年时代，词人就积极投身军事斗争，他集结两千余人起义，投奔抗金将领耿京部下，抗击敌人。在他率众投归南宋途中，辛弃疾亲自带领五十轻骑长驱直入金营，生擒叛徒张安国，立下卓著的功勋。回归南宋后，他历任湖北、江西、浙东等地安抚使，但朝廷没有再让他到抗金的前线。他一生反对和议、盼望早日恢复中原的主张，也未能为南宋小朝廷所采纳，而且两次被弹劾革职。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  <a:p>
            <a:pPr indent="457200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 从４２岁至６８岁的漫长岁月，词人主要在江西上饶一带的农村中度过，把满腔的忧国忧民的热情，都寄托在所写的词里。 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918" name="矩形 6"/>
          <p:cNvSpPr/>
          <p:nvPr/>
        </p:nvSpPr>
        <p:spPr>
          <a:xfrm>
            <a:off x="1743075" y="476250"/>
            <a:ext cx="100013" cy="44767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>
              <a:buFont typeface="Arial" panose="020B0604020202020204" pitchFamily="34" charset="0"/>
            </a:pPr>
            <a:endParaRPr lang="zh-CN" altLang="en-US" sz="2000" dirty="0">
              <a:solidFill>
                <a:srgbClr val="FFFFFF"/>
              </a:solidFill>
              <a:latin typeface="Calibri" panose="020F0502020204030204" pitchFamily="34" charset="0"/>
              <a:ea typeface="幼圆" panose="02010509060101010101" pitchFamily="49" charset="-122"/>
            </a:endParaRPr>
          </a:p>
        </p:txBody>
      </p:sp>
      <p:pic>
        <p:nvPicPr>
          <p:cNvPr id="38919" name="图片 9" descr="图形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04400" y="225425"/>
            <a:ext cx="592138" cy="5921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74725" y="182880"/>
            <a:ext cx="10318750" cy="62490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457200">
              <a:lnSpc>
                <a:spcPct val="130000"/>
              </a:lnSpc>
            </a:pPr>
            <a:r>
              <a:rPr lang="en-US" altLang="zh-CN" sz="2800"/>
              <a:t>  </a:t>
            </a:r>
            <a:r>
              <a:rPr lang="zh-CN" altLang="en-US" sz="2800"/>
              <a:t>宋绍兴三十一年（1161年），金主完颜亮大举南侵，在其后方的汉族人民由于不堪金人严苛的压榨，奋起反抗。二十一岁的辛弃疾也聚集了二千人，参加由耿京领导的一支声势浩大的起义军，并担任掌书记。当金人内部矛盾爆发，完颜亮在前线被部下所杀，金军向北撤退时，辛弃疾于绍兴三十二年（1162年）奉命南下与南宋朝廷联络。在他完成使命归来的途中，听到</a:t>
            </a:r>
            <a:r>
              <a:rPr lang="zh-CN" altLang="en-US" sz="2800">
                <a:solidFill>
                  <a:srgbClr val="0070C0"/>
                </a:solidFill>
              </a:rPr>
              <a:t>耿京被叛徒张安国所杀</a:t>
            </a:r>
            <a:r>
              <a:rPr lang="zh-CN" altLang="en-US" sz="2800"/>
              <a:t>、义军溃散的消息，便</a:t>
            </a:r>
            <a:r>
              <a:rPr lang="zh-CN" altLang="en-US" sz="2800">
                <a:solidFill>
                  <a:srgbClr val="FF0066"/>
                </a:solidFill>
              </a:rPr>
              <a:t>率领五十多人袭击几万人的敌营</a:t>
            </a:r>
            <a:r>
              <a:rPr lang="zh-CN" altLang="en-US" sz="2800"/>
              <a:t>，把叛徒擒拿带回建康，交给南宋朝廷处决。辛弃疾惊人的勇敢和果断，使他名重一时，“壮声英概，懦士为之兴起，圣天子一见三叹息”（洪迈《稼轩记》）。宋高宗便任命他为江阴签判，从此开始了他在南宋的仕宦生涯，这时他才二十三岁。</a:t>
            </a:r>
            <a:endParaRPr lang="zh-CN" altLang="en-US" sz="2800"/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3863752" y="260648"/>
            <a:ext cx="6048375" cy="521970"/>
          </a:xfrm>
          <a:prstGeom prst="rect">
            <a:avLst/>
          </a:prstGeom>
          <a:solidFill>
            <a:srgbClr val="FFFFFF">
              <a:alpha val="45000"/>
            </a:srgbClr>
          </a:solidFill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kern="1200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800" b="1" kern="1200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破阵子</a:t>
            </a:r>
            <a:r>
              <a:rPr lang="en-US" altLang="zh-CN" sz="2800" b="1" kern="1200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r>
              <a:rPr lang="zh-CN" altLang="en-US" sz="2800" b="1" kern="1200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为陈同甫赋壮词以寄之</a:t>
            </a:r>
            <a:r>
              <a:rPr lang="en-US" altLang="zh-CN" sz="2800" b="1" kern="1200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endParaRPr lang="en-US" altLang="zh-CN" sz="2800" b="1" kern="1200" dirty="0">
              <a:solidFill>
                <a:srgbClr val="0000CC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1919288" y="620713"/>
            <a:ext cx="1655762" cy="4399915"/>
          </a:xfrm>
          <a:prstGeom prst="rect">
            <a:avLst/>
          </a:prstGeom>
          <a:solidFill>
            <a:srgbClr val="FFFFFF">
              <a:alpha val="44000"/>
            </a:srgbClr>
          </a:solidFill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endParaRPr lang="en-US" altLang="zh-CN" sz="2800" b="1" kern="1200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kern="1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听号角</a:t>
            </a:r>
            <a:endParaRPr lang="zh-CN" altLang="en-US" sz="2800" b="1" kern="1200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kern="1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分麾下炙</a:t>
            </a:r>
            <a:endParaRPr lang="zh-CN" altLang="en-US" sz="2800" b="1" kern="1200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kern="1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听塞外声</a:t>
            </a:r>
            <a:endParaRPr lang="zh-CN" altLang="en-US" sz="2800" b="1" kern="1200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kern="1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沙场点兵</a:t>
            </a:r>
            <a:endParaRPr lang="zh-CN" altLang="en-US" sz="2800" b="1" kern="1200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kern="1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马快弦惊</a:t>
            </a:r>
            <a:endParaRPr lang="zh-CN" altLang="en-US" sz="2800" b="1" kern="1200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kern="1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建功立业</a:t>
            </a:r>
            <a:endParaRPr lang="zh-CN" altLang="en-US" sz="2800" b="1" kern="1200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1524000" y="5661025"/>
            <a:ext cx="2413000" cy="521970"/>
          </a:xfrm>
          <a:prstGeom prst="rect">
            <a:avLst/>
          </a:prstGeom>
          <a:solidFill>
            <a:srgbClr val="FFFFFF">
              <a:alpha val="45000"/>
            </a:srgbClr>
          </a:solidFill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kern="1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可怜白发生</a:t>
            </a:r>
            <a:endParaRPr lang="zh-CN" altLang="en-US" sz="2800" b="1" kern="1200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1514" name="AutoShape 10"/>
          <p:cNvSpPr/>
          <p:nvPr/>
        </p:nvSpPr>
        <p:spPr bwMode="auto">
          <a:xfrm>
            <a:off x="3575050" y="765175"/>
            <a:ext cx="574675" cy="3816350"/>
          </a:xfrm>
          <a:prstGeom prst="rightBrace">
            <a:avLst>
              <a:gd name="adj1" fmla="val 55341"/>
              <a:gd name="adj2" fmla="val 50000"/>
            </a:avLst>
          </a:prstGeom>
          <a:noFill/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800" b="1" kern="120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1516" name="AutoShape 12"/>
          <p:cNvSpPr>
            <a:spLocks noChangeArrowheads="1"/>
          </p:cNvSpPr>
          <p:nvPr/>
        </p:nvSpPr>
        <p:spPr bwMode="auto">
          <a:xfrm>
            <a:off x="4224338" y="2565400"/>
            <a:ext cx="3240087" cy="288925"/>
          </a:xfrm>
          <a:prstGeom prst="notchedRightArrow">
            <a:avLst>
              <a:gd name="adj1" fmla="val 50000"/>
              <a:gd name="adj2" fmla="val 280357"/>
            </a:avLst>
          </a:prstGeom>
          <a:solidFill>
            <a:srgbClr val="99CCFF"/>
          </a:solidFill>
          <a:ln w="9525" algn="ctr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800" b="1" kern="120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1517" name="Text Box 13"/>
          <p:cNvSpPr txBox="1">
            <a:spLocks noChangeArrowheads="1"/>
          </p:cNvSpPr>
          <p:nvPr/>
        </p:nvSpPr>
        <p:spPr bwMode="auto">
          <a:xfrm>
            <a:off x="4224338" y="1989138"/>
            <a:ext cx="3600450" cy="521970"/>
          </a:xfrm>
          <a:prstGeom prst="rect">
            <a:avLst/>
          </a:prstGeom>
          <a:solidFill>
            <a:srgbClr val="FFFFFF">
              <a:alpha val="49001"/>
            </a:srgbClr>
          </a:solidFill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kern="12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追忆往事，豪情满怀</a:t>
            </a:r>
            <a:endParaRPr lang="zh-CN" altLang="en-US" sz="2800" b="1" kern="120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1518" name="Text Box 14"/>
          <p:cNvSpPr txBox="1">
            <a:spLocks noChangeArrowheads="1"/>
          </p:cNvSpPr>
          <p:nvPr/>
        </p:nvSpPr>
        <p:spPr bwMode="auto">
          <a:xfrm>
            <a:off x="4943475" y="3141663"/>
            <a:ext cx="1008063" cy="521970"/>
          </a:xfrm>
          <a:prstGeom prst="rect">
            <a:avLst/>
          </a:prstGeom>
          <a:solidFill>
            <a:srgbClr val="CCECFF">
              <a:alpha val="49001"/>
            </a:srgbClr>
          </a:solidFill>
          <a:ln w="9525" algn="ctr">
            <a:solidFill>
              <a:srgbClr val="0033CC">
                <a:alpha val="47000"/>
              </a:srgbClr>
            </a:solidFill>
            <a:miter lim="800000"/>
          </a:ln>
          <a:effectLst/>
        </p:spPr>
        <p:txBody>
          <a:bodyPr>
            <a:spAutoFit/>
          </a:bodyPr>
          <a:lstStyle/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kern="1200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虚写</a:t>
            </a:r>
            <a:endParaRPr lang="zh-CN" altLang="en-US" sz="2800" b="1" kern="1200" dirty="0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1519" name="AutoShape 15"/>
          <p:cNvSpPr>
            <a:spLocks noChangeArrowheads="1"/>
          </p:cNvSpPr>
          <p:nvPr/>
        </p:nvSpPr>
        <p:spPr bwMode="auto">
          <a:xfrm>
            <a:off x="3719513" y="5876925"/>
            <a:ext cx="935037" cy="215900"/>
          </a:xfrm>
          <a:prstGeom prst="notchedRightArrow">
            <a:avLst>
              <a:gd name="adj1" fmla="val 50000"/>
              <a:gd name="adj2" fmla="val 108272"/>
            </a:avLst>
          </a:prstGeom>
          <a:solidFill>
            <a:srgbClr val="99CCFF"/>
          </a:solidFill>
          <a:ln w="9525" algn="ctr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800" b="1" kern="120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1520" name="Text Box 16"/>
          <p:cNvSpPr txBox="1">
            <a:spLocks noChangeArrowheads="1"/>
          </p:cNvSpPr>
          <p:nvPr/>
        </p:nvSpPr>
        <p:spPr bwMode="auto">
          <a:xfrm>
            <a:off x="4656138" y="5661025"/>
            <a:ext cx="3744912" cy="521970"/>
          </a:xfrm>
          <a:prstGeom prst="rect">
            <a:avLst/>
          </a:prstGeom>
          <a:solidFill>
            <a:srgbClr val="FFFFFF">
              <a:alpha val="50999"/>
            </a:srgbClr>
          </a:solidFill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回到现实，满腔悲愤</a:t>
            </a:r>
            <a:endParaRPr lang="zh-CN" altLang="en-US" sz="2800" b="1" kern="12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1521" name="Text Box 17"/>
          <p:cNvSpPr txBox="1">
            <a:spLocks noChangeArrowheads="1"/>
          </p:cNvSpPr>
          <p:nvPr/>
        </p:nvSpPr>
        <p:spPr bwMode="auto">
          <a:xfrm>
            <a:off x="4872038" y="5157788"/>
            <a:ext cx="1079500" cy="521970"/>
          </a:xfrm>
          <a:prstGeom prst="rect">
            <a:avLst/>
          </a:prstGeom>
          <a:solidFill>
            <a:srgbClr val="CCECFF">
              <a:alpha val="49001"/>
            </a:srgbClr>
          </a:solidFill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kern="1200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实写</a:t>
            </a:r>
            <a:endParaRPr lang="zh-CN" altLang="en-US" sz="2800" b="1" kern="1200" dirty="0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1525" name="Text Box 21"/>
          <p:cNvSpPr txBox="1">
            <a:spLocks noChangeArrowheads="1"/>
          </p:cNvSpPr>
          <p:nvPr/>
        </p:nvSpPr>
        <p:spPr bwMode="auto">
          <a:xfrm>
            <a:off x="6456363" y="3141663"/>
            <a:ext cx="1008062" cy="521970"/>
          </a:xfrm>
          <a:prstGeom prst="rect">
            <a:avLst/>
          </a:prstGeom>
          <a:solidFill>
            <a:srgbClr val="CCECFF">
              <a:alpha val="44000"/>
            </a:srgbClr>
          </a:solidFill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kern="1200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雄壮</a:t>
            </a:r>
            <a:endParaRPr lang="zh-CN" altLang="en-US" sz="2800" b="1" kern="1200" dirty="0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1526" name="Text Box 22"/>
          <p:cNvSpPr txBox="1">
            <a:spLocks noChangeArrowheads="1"/>
          </p:cNvSpPr>
          <p:nvPr/>
        </p:nvSpPr>
        <p:spPr bwMode="auto">
          <a:xfrm>
            <a:off x="6383338" y="5157788"/>
            <a:ext cx="1079500" cy="521970"/>
          </a:xfrm>
          <a:prstGeom prst="rect">
            <a:avLst/>
          </a:prstGeom>
          <a:solidFill>
            <a:srgbClr val="CCECFF">
              <a:alpha val="50999"/>
            </a:srgbClr>
          </a:solidFill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kern="120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悲壮</a:t>
            </a:r>
            <a:endParaRPr lang="zh-CN" altLang="en-US" sz="2800" b="1" kern="1200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1527" name="Line 23"/>
          <p:cNvSpPr>
            <a:spLocks noChangeShapeType="1"/>
          </p:cNvSpPr>
          <p:nvPr/>
        </p:nvSpPr>
        <p:spPr bwMode="auto">
          <a:xfrm>
            <a:off x="5448300" y="3644900"/>
            <a:ext cx="0" cy="15128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</p:spPr>
        <p:txBody>
          <a:bodyPr/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800" b="1" kern="120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1528" name="Text Box 24"/>
          <p:cNvSpPr txBox="1">
            <a:spLocks noChangeArrowheads="1"/>
          </p:cNvSpPr>
          <p:nvPr/>
        </p:nvSpPr>
        <p:spPr bwMode="auto">
          <a:xfrm>
            <a:off x="4943475" y="3933825"/>
            <a:ext cx="576263" cy="953135"/>
          </a:xfrm>
          <a:prstGeom prst="rect">
            <a:avLst/>
          </a:prstGeom>
          <a:solidFill>
            <a:srgbClr val="FFFFFF">
              <a:alpha val="52000"/>
            </a:srgbClr>
          </a:solidFill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kern="1200" dirty="0">
                <a:solidFill>
                  <a:srgbClr val="FFC000"/>
                </a:solidFill>
                <a:latin typeface="楷体_GB2312" pitchFamily="49" charset="-122"/>
                <a:ea typeface="楷体_GB2312" pitchFamily="49" charset="-122"/>
              </a:rPr>
              <a:t>结合</a:t>
            </a:r>
            <a:endParaRPr lang="zh-CN" altLang="en-US" sz="2800" b="1" kern="1200" dirty="0">
              <a:solidFill>
                <a:srgbClr val="FFC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1529" name="Text Box 25"/>
          <p:cNvSpPr txBox="1">
            <a:spLocks noChangeArrowheads="1"/>
          </p:cNvSpPr>
          <p:nvPr/>
        </p:nvSpPr>
        <p:spPr bwMode="auto">
          <a:xfrm>
            <a:off x="7030403" y="3860800"/>
            <a:ext cx="613410" cy="1081088"/>
          </a:xfrm>
          <a:prstGeom prst="rect">
            <a:avLst/>
          </a:prstGeom>
          <a:solidFill>
            <a:srgbClr val="FFFFFF">
              <a:alpha val="49001"/>
            </a:srgbClr>
          </a:solidFill>
          <a:ln w="9525" algn="ctr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kern="1200">
                <a:solidFill>
                  <a:srgbClr val="FFC000"/>
                </a:solidFill>
                <a:latin typeface="楷体_GB2312" pitchFamily="49" charset="-122"/>
                <a:ea typeface="楷体_GB2312" pitchFamily="49" charset="-122"/>
              </a:rPr>
              <a:t>反衬</a:t>
            </a:r>
            <a:endParaRPr lang="zh-CN" altLang="en-US" sz="2800" b="1" kern="1200">
              <a:solidFill>
                <a:srgbClr val="FFC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1530" name="Line 26"/>
          <p:cNvSpPr>
            <a:spLocks noChangeShapeType="1"/>
          </p:cNvSpPr>
          <p:nvPr/>
        </p:nvSpPr>
        <p:spPr bwMode="auto">
          <a:xfrm>
            <a:off x="6888163" y="3644900"/>
            <a:ext cx="0" cy="14398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</p:spPr>
        <p:txBody>
          <a:bodyPr/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800" b="1" kern="120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1531" name="Text Box 27"/>
          <p:cNvSpPr txBox="1">
            <a:spLocks noChangeArrowheads="1"/>
          </p:cNvSpPr>
          <p:nvPr/>
        </p:nvSpPr>
        <p:spPr bwMode="auto">
          <a:xfrm>
            <a:off x="8256588" y="3860800"/>
            <a:ext cx="1800225" cy="1168400"/>
          </a:xfrm>
          <a:prstGeom prst="rect">
            <a:avLst/>
          </a:prstGeom>
          <a:solidFill>
            <a:srgbClr val="FFFFFF">
              <a:alpha val="49001"/>
            </a:srgbClr>
          </a:solidFill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kern="12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感情跌宕</a:t>
            </a:r>
            <a:endParaRPr lang="zh-CN" altLang="en-US" sz="2800" b="1" kern="120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kern="12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震撼人心</a:t>
            </a:r>
            <a:endParaRPr lang="zh-CN" altLang="en-US" sz="2800" b="1" kern="120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1533" name="Line 29"/>
          <p:cNvSpPr>
            <a:spLocks noChangeShapeType="1"/>
          </p:cNvSpPr>
          <p:nvPr/>
        </p:nvSpPr>
        <p:spPr bwMode="auto">
          <a:xfrm>
            <a:off x="5951538" y="3357563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</p:spPr>
        <p:txBody>
          <a:bodyPr/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800" b="1" kern="120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1534" name="Line 30"/>
          <p:cNvSpPr>
            <a:spLocks noChangeShapeType="1"/>
          </p:cNvSpPr>
          <p:nvPr/>
        </p:nvSpPr>
        <p:spPr bwMode="auto">
          <a:xfrm>
            <a:off x="5951538" y="5445125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</p:spPr>
        <p:txBody>
          <a:bodyPr/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800" b="1" kern="120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1535" name="AutoShape 31"/>
          <p:cNvSpPr>
            <a:spLocks noChangeArrowheads="1"/>
          </p:cNvSpPr>
          <p:nvPr/>
        </p:nvSpPr>
        <p:spPr bwMode="auto">
          <a:xfrm>
            <a:off x="7680325" y="4365625"/>
            <a:ext cx="503238" cy="287338"/>
          </a:xfrm>
          <a:prstGeom prst="leftRightArrow">
            <a:avLst>
              <a:gd name="adj1" fmla="val 50000"/>
              <a:gd name="adj2" fmla="val 35028"/>
            </a:avLst>
          </a:prstGeom>
          <a:solidFill>
            <a:srgbClr val="66FF33"/>
          </a:solidFill>
          <a:ln w="9525" algn="ctr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800" b="1" kern="120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4" dur="2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9" dur="500"/>
                                        <p:tgtEl>
                                          <p:spTgt spid="21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500"/>
                                        <p:tgtEl>
                                          <p:spTgt spid="21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9" dur="500"/>
                                        <p:tgtEl>
                                          <p:spTgt spid="21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500"/>
                                        <p:tgtEl>
                                          <p:spTgt spid="21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1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21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3" dur="500"/>
                                        <p:tgtEl>
                                          <p:spTgt spid="21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2" grpId="0" bldLvl="0" animBg="1"/>
      <p:bldP spid="21513" grpId="0" bldLvl="0" animBg="1"/>
      <p:bldP spid="21514" grpId="0" bldLvl="0" animBg="1"/>
      <p:bldP spid="21516" grpId="0" bldLvl="0" animBg="1"/>
      <p:bldP spid="21517" grpId="0" bldLvl="0" animBg="1"/>
      <p:bldP spid="21518" grpId="0" bldLvl="0" animBg="1"/>
      <p:bldP spid="21519" grpId="0" bldLvl="0" animBg="1"/>
      <p:bldP spid="21520" grpId="0" bldLvl="0" animBg="1"/>
      <p:bldP spid="21521" grpId="0" bldLvl="0" animBg="1"/>
      <p:bldP spid="21525" grpId="0" bldLvl="0" animBg="1"/>
      <p:bldP spid="21526" grpId="0" bldLvl="0" animBg="1"/>
      <p:bldP spid="21527" grpId="0" bldLvl="0" animBg="1"/>
      <p:bldP spid="21528" grpId="0" bldLvl="0" animBg="1"/>
      <p:bldP spid="21529" grpId="0" bldLvl="0" animBg="1"/>
      <p:bldP spid="21530" grpId="0" bldLvl="0" animBg="1"/>
      <p:bldP spid="21531" grpId="0" bldLvl="0" animBg="1"/>
      <p:bldP spid="21533" grpId="0" bldLvl="0" animBg="1"/>
      <p:bldP spid="21534" grpId="0" bldLvl="0" animBg="1"/>
      <p:bldP spid="21535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991544" y="620688"/>
            <a:ext cx="3240360" cy="4831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清平乐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·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村居</a:t>
            </a:r>
            <a:endParaRPr lang="en-US" altLang="zh-CN" sz="2800" b="1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 南宋 辛弃疾 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　　茅檐低小，溪上青青草。醉里吴音相媚好，白发谁家翁媪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? </a:t>
            </a:r>
            <a:endParaRPr lang="en-US" altLang="zh-CN" sz="2800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sz="2800" b="1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　　大儿锄豆溪东，中儿正织鸡笼。最喜小儿亡赖，溪头卧剥莲蓬。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096000" y="404664"/>
            <a:ext cx="4572000" cy="5692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青玉案</a:t>
            </a:r>
            <a:r>
              <a:rPr lang="en-US" altLang="zh-CN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·</a:t>
            </a:r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元夕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辛弃疾 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　　东风夜放花千树， 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　　更吹落，星如雨。 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　　宝马雕车香满路。 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　　凤箫声动，玉壶光转，一夜鱼龙舞。 </a:t>
            </a:r>
            <a:endParaRPr lang="en-US" altLang="zh-CN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　　蛾儿雪柳黄金缕， 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　　笑语盈盈暗香去。 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　　众里寻他千百度， 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　　蓦然回首，那人却在，灯火阑珊处。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1734185" y="32385"/>
            <a:ext cx="4658360" cy="6585585"/>
          </a:xfrm>
          <a:prstGeom prst="rect">
            <a:avLst/>
          </a:prstGeom>
        </p:spPr>
        <p:txBody>
          <a:bodyPr wrap="square" rtlCol="0" anchor="t">
            <a:spAutoFit/>
          </a:bodyPr>
          <a:lstStyle/>
          <a:p>
            <a:pPr lvl="0" algn="ctr"/>
            <a:r>
              <a:rPr lang="zh-CN" altLang="en-US" sz="2400" b="1" dirty="0">
                <a:latin typeface="楷体_GB2312" pitchFamily="49" charset="-122"/>
                <a:ea typeface="楷体_GB2312" pitchFamily="49" charset="-122"/>
                <a:sym typeface="+mn-ea"/>
              </a:rPr>
              <a:t>摸鱼儿·更能消几番风雨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pPr lvl="0" algn="ctr"/>
            <a:r>
              <a:rPr lang="zh-CN" altLang="en-US" sz="2400" b="1" dirty="0">
                <a:latin typeface="楷体_GB2312" pitchFamily="49" charset="-122"/>
                <a:ea typeface="楷体_GB2312" pitchFamily="49" charset="-122"/>
                <a:sym typeface="+mn-ea"/>
              </a:rPr>
              <a:t>辛弃疾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pPr lvl="0" algn="l"/>
            <a:endParaRPr lang="zh-CN" altLang="en-US" sz="2000" b="1" dirty="0"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pPr lvl="0" algn="l"/>
            <a:endParaRPr lang="zh-CN" altLang="en-US" sz="1800" b="1" dirty="0"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pPr lvl="0" algn="l"/>
            <a:r>
              <a:rPr lang="zh-CN" altLang="en-US" sz="2400" b="1" dirty="0">
                <a:latin typeface="华文仿宋" panose="02010600040101010101" charset="-122"/>
                <a:ea typeface="华文仿宋" panose="02010600040101010101" charset="-122"/>
                <a:sym typeface="+mn-ea"/>
              </a:rPr>
              <a:t>    淳熙己亥，自湖北漕移湖南，同官王正之置酒小山亭，为赋。</a:t>
            </a:r>
            <a:endParaRPr lang="zh-CN" altLang="en-US" sz="2400" b="1" dirty="0">
              <a:latin typeface="华文仿宋" panose="02010600040101010101" charset="-122"/>
              <a:ea typeface="华文仿宋" panose="02010600040101010101" charset="-122"/>
              <a:sym typeface="+mn-ea"/>
            </a:endParaRPr>
          </a:p>
          <a:p>
            <a:pPr lvl="0" algn="l"/>
            <a:endParaRPr lang="zh-CN" altLang="en-US" sz="2400" b="1" dirty="0"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pPr lvl="0" algn="l"/>
            <a:r>
              <a:rPr lang="zh-CN" altLang="en-US" sz="2400" b="1" dirty="0">
                <a:latin typeface="楷体_GB2312" pitchFamily="49" charset="-122"/>
                <a:ea typeface="楷体_GB2312" pitchFamily="49" charset="-122"/>
                <a:sym typeface="+mn-ea"/>
              </a:rPr>
              <a:t>    更能消、几番风雨、匆匆春又归去。惜春长怕花开早，何况落红无数。春且住。见说道、天涯芳草无归路。怨春不语。算只有殷勤，画檐蛛网，尽日惹飞絮。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pPr lvl="0" algn="l"/>
            <a:r>
              <a:rPr lang="zh-CN" altLang="en-US" sz="2400" b="1" dirty="0">
                <a:latin typeface="楷体_GB2312" pitchFamily="49" charset="-122"/>
                <a:ea typeface="楷体_GB2312" pitchFamily="49" charset="-122"/>
                <a:sym typeface="+mn-ea"/>
              </a:rPr>
              <a:t>    长门事，准拟佳期又误。蛾眉曾有人妒。千金纵买相如赋，脉脉此情谁诉？君莫舞，君不见、玉环飞燕皆尘土！闲愁最苦。休去倚危栏，斜阳正在、烟柳断肠处。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511925" y="991235"/>
            <a:ext cx="3987800" cy="45218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20000"/>
              </a:lnSpc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菩萨蛮·金陵赏心亭为叶丞相赋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辛弃疾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    青山欲共高人语，联翩万马来无数。烟雨却低回，望来终不来。 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    人言头上发，总向愁中白。拍手笑沙鸥，一身都是愁。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、2、3、6、8、10、11、12、15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TIMING" val="|6.7"/>
</p:tagLst>
</file>

<file path=ppt/tags/tag63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2447</Words>
  <Application>WPS 演示</Application>
  <PresentationFormat>宽屏</PresentationFormat>
  <Paragraphs>152</Paragraphs>
  <Slides>16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35" baseType="lpstr">
      <vt:lpstr>Arial</vt:lpstr>
      <vt:lpstr>宋体</vt:lpstr>
      <vt:lpstr>Wingdings</vt:lpstr>
      <vt:lpstr>微软雅黑</vt:lpstr>
      <vt:lpstr>华文行楷</vt:lpstr>
      <vt:lpstr>楷体_GB2312</vt:lpstr>
      <vt:lpstr>新宋体</vt:lpstr>
      <vt:lpstr>黑体</vt:lpstr>
      <vt:lpstr>Calibri</vt:lpstr>
      <vt:lpstr>幼圆</vt:lpstr>
      <vt:lpstr>Times New Roman</vt:lpstr>
      <vt:lpstr>Times New Roman</vt:lpstr>
      <vt:lpstr>Tahoma</vt:lpstr>
      <vt:lpstr>方正启体简体</vt:lpstr>
      <vt:lpstr>隶书</vt:lpstr>
      <vt:lpstr>Arial</vt:lpstr>
      <vt:lpstr>华文仿宋</vt:lpstr>
      <vt:lpstr>Arial Unicode MS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词人自称这是一首“壮词”，请认真品读词作，说说你觉得从哪些地方能体现“壮”？</vt:lpstr>
      <vt:lpstr>PowerPoint 演示文稿</vt:lpstr>
      <vt:lpstr>PowerPoint 演示文稿</vt:lpstr>
      <vt:lpstr>PowerPoint 演示文稿</vt:lpstr>
      <vt:lpstr>也有人说这首词读来令人悲伤，你觉得哪里体现？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Young</cp:lastModifiedBy>
  <cp:revision>5</cp:revision>
  <dcterms:created xsi:type="dcterms:W3CDTF">2019-12-09T12:27:00Z</dcterms:created>
  <dcterms:modified xsi:type="dcterms:W3CDTF">2019-12-26T10:51:23Z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2052-11.3.0.8632</vt:lpwstr>
  </property>
</Properties>
</file>