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docx" ContentType="application/vnd.openxmlformats-officedocument.wordprocessingml.document"/>
  <Default Extension="png" ContentType="image/png"/>
  <Default Extension="wmf" ContentType="image/x-wmf"/>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Lst>
  <p:notesMasterIdLst>
    <p:notesMasterId r:id="rId7"/>
  </p:notesMasterIdLst>
  <p:handoutMasterIdLst>
    <p:handoutMasterId r:id="rId43"/>
  </p:handoutMasterIdLst>
  <p:sldIdLst>
    <p:sldId id="264" r:id="rId5"/>
    <p:sldId id="438" r:id="rId6"/>
    <p:sldId id="495" r:id="rId8"/>
    <p:sldId id="981" r:id="rId9"/>
    <p:sldId id="982" r:id="rId10"/>
    <p:sldId id="539" r:id="rId11"/>
    <p:sldId id="983" r:id="rId12"/>
    <p:sldId id="654" r:id="rId13"/>
    <p:sldId id="655" r:id="rId14"/>
    <p:sldId id="712" r:id="rId15"/>
    <p:sldId id="714" r:id="rId16"/>
    <p:sldId id="862" r:id="rId17"/>
    <p:sldId id="863" r:id="rId18"/>
    <p:sldId id="1018" r:id="rId19"/>
    <p:sldId id="713" r:id="rId20"/>
    <p:sldId id="716" r:id="rId21"/>
    <p:sldId id="718" r:id="rId22"/>
    <p:sldId id="719" r:id="rId23"/>
    <p:sldId id="1019" r:id="rId24"/>
    <p:sldId id="1020" r:id="rId25"/>
    <p:sldId id="1021" r:id="rId26"/>
    <p:sldId id="720" r:id="rId27"/>
    <p:sldId id="717" r:id="rId28"/>
    <p:sldId id="723" r:id="rId29"/>
    <p:sldId id="722" r:id="rId30"/>
    <p:sldId id="494" r:id="rId31"/>
    <p:sldId id="513" r:id="rId32"/>
    <p:sldId id="986" r:id="rId33"/>
    <p:sldId id="987" r:id="rId34"/>
    <p:sldId id="988" r:id="rId35"/>
    <p:sldId id="681" r:id="rId36"/>
    <p:sldId id="684" r:id="rId37"/>
    <p:sldId id="749" r:id="rId38"/>
    <p:sldId id="754" r:id="rId39"/>
    <p:sldId id="984" r:id="rId40"/>
    <p:sldId id="985" r:id="rId41"/>
    <p:sldId id="750" r:id="rId42"/>
  </p:sldIdLst>
  <p:sldSz cx="12190095" cy="6859270"/>
  <p:notesSz cx="6858000" cy="9144000"/>
  <p:custDataLst>
    <p:tags r:id="rId47"/>
  </p:custDataLst>
  <p:defaultTextStyle>
    <a:defPPr>
      <a:defRPr lang="zh-CN"/>
    </a:defPPr>
    <a:lvl1pPr marL="0" lvl="0"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FF"/>
    <a:srgbClr val="F2F2F2"/>
    <a:srgbClr val="E0E0E0"/>
    <a:srgbClr val="FF9933"/>
    <a:srgbClr val="D0DEF0"/>
    <a:srgbClr val="F5F5F5"/>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51"/>
    <p:restoredTop sz="68976" autoAdjust="0"/>
  </p:normalViewPr>
  <p:slideViewPr>
    <p:cSldViewPr snapToGrid="0" showGuides="1">
      <p:cViewPr varScale="1">
        <p:scale>
          <a:sx n="63" d="100"/>
          <a:sy n="63" d="100"/>
        </p:scale>
        <p:origin x="36" y="48"/>
      </p:cViewPr>
      <p:guideLst>
        <p:guide orient="horz" pos="920"/>
        <p:guide orient="horz" pos="286"/>
        <p:guide pos="3487"/>
      </p:guideLst>
    </p:cSldViewPr>
  </p:slideViewPr>
  <p:notesTextViewPr>
    <p:cViewPr>
      <p:scale>
        <a:sx n="3" d="2"/>
        <a:sy n="3" d="2"/>
      </p:scale>
      <p:origin x="0" y="-1760"/>
    </p:cViewPr>
  </p:notesTextViewPr>
  <p:sorterViewPr showFormatting="0">
    <p:cViewPr>
      <p:scale>
        <a:sx n="66" d="100"/>
        <a:sy n="66" d="100"/>
      </p:scale>
      <p:origin x="0" y="0"/>
    </p:cViewPr>
  </p:sorterViewPr>
  <p:gridSpacing cx="36004" cy="36004"/>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notesMaster" Target="notesMasters/notesMaster1.xml"/><Relationship Id="rId6" Type="http://schemas.openxmlformats.org/officeDocument/2006/relationships/slide" Target="slides/slide2.xml"/><Relationship Id="rId5" Type="http://schemas.openxmlformats.org/officeDocument/2006/relationships/slide" Target="slides/slide1.xml"/><Relationship Id="rId47" Type="http://schemas.openxmlformats.org/officeDocument/2006/relationships/tags" Target="tags/tag15.xml"/><Relationship Id="rId46" Type="http://schemas.openxmlformats.org/officeDocument/2006/relationships/tableStyles" Target="tableStyles.xml"/><Relationship Id="rId45" Type="http://schemas.openxmlformats.org/officeDocument/2006/relationships/viewProps" Target="viewProps.xml"/><Relationship Id="rId44" Type="http://schemas.openxmlformats.org/officeDocument/2006/relationships/presProps" Target="presProps.xml"/><Relationship Id="rId43" Type="http://schemas.openxmlformats.org/officeDocument/2006/relationships/handoutMaster" Target="handoutMasters/handoutMaster1.xml"/><Relationship Id="rId42" Type="http://schemas.openxmlformats.org/officeDocument/2006/relationships/slide" Target="slides/slide37.xml"/><Relationship Id="rId41" Type="http://schemas.openxmlformats.org/officeDocument/2006/relationships/slide" Target="slides/slide36.xml"/><Relationship Id="rId40" Type="http://schemas.openxmlformats.org/officeDocument/2006/relationships/slide" Target="slides/slide35.xml"/><Relationship Id="rId4" Type="http://schemas.openxmlformats.org/officeDocument/2006/relationships/slideMaster" Target="slideMasters/slideMaster3.xml"/><Relationship Id="rId39" Type="http://schemas.openxmlformats.org/officeDocument/2006/relationships/slide" Target="slides/slide34.xml"/><Relationship Id="rId38" Type="http://schemas.openxmlformats.org/officeDocument/2006/relationships/slide" Target="slides/slide33.xml"/><Relationship Id="rId37" Type="http://schemas.openxmlformats.org/officeDocument/2006/relationships/slide" Target="slides/slide32.xml"/><Relationship Id="rId36" Type="http://schemas.openxmlformats.org/officeDocument/2006/relationships/slide" Target="slides/slide31.xml"/><Relationship Id="rId35" Type="http://schemas.openxmlformats.org/officeDocument/2006/relationships/slide" Target="slides/slide30.xml"/><Relationship Id="rId34" Type="http://schemas.openxmlformats.org/officeDocument/2006/relationships/slide" Target="slides/slide29.xml"/><Relationship Id="rId33" Type="http://schemas.openxmlformats.org/officeDocument/2006/relationships/slide" Target="slides/slide28.xml"/><Relationship Id="rId32" Type="http://schemas.openxmlformats.org/officeDocument/2006/relationships/slide" Target="slides/slide27.xml"/><Relationship Id="rId31" Type="http://schemas.openxmlformats.org/officeDocument/2006/relationships/slide" Target="slides/slide26.xml"/><Relationship Id="rId30" Type="http://schemas.openxmlformats.org/officeDocument/2006/relationships/slide" Target="slides/slide25.xml"/><Relationship Id="rId3" Type="http://schemas.openxmlformats.org/officeDocument/2006/relationships/slideMaster" Target="slideMasters/slideMaster2.xml"/><Relationship Id="rId29" Type="http://schemas.openxmlformats.org/officeDocument/2006/relationships/slide" Target="slides/slide24.xml"/><Relationship Id="rId28" Type="http://schemas.openxmlformats.org/officeDocument/2006/relationships/slide" Target="slides/slide23.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6847" y="1143000"/>
            <a:ext cx="548430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地中海时代</a:t>
            </a:r>
            <a:endParaRPr lang="zh-CN" altLang="en-US"/>
          </a:p>
          <a:p>
            <a:r>
              <a:rPr lang="zh-CN" altLang="en-US"/>
              <a:t>民主制度建立在奴隶制的基础上</a:t>
            </a:r>
            <a:endParaRPr lang="zh-CN" altLang="en-US"/>
          </a:p>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nSpc>
                <a:spcPct val="130000"/>
              </a:lnSpc>
            </a:pPr>
            <a:r>
              <a:rPr lang="zh-CN" altLang="zh-CN" dirty="0">
                <a:latin typeface="宋体" panose="02010600030101010101" pitchFamily="2" charset="-122"/>
                <a:ea typeface="宋体" panose="02010600030101010101" pitchFamily="2" charset="-122"/>
                <a:sym typeface="宋体" panose="02010600030101010101" pitchFamily="2" charset="-122"/>
              </a:rPr>
              <a:t>古代希腊</a:t>
            </a:r>
            <a:r>
              <a:rPr lang="zh-CN" altLang="zh-CN" dirty="0">
                <a:solidFill>
                  <a:srgbClr val="FF0000"/>
                </a:solidFill>
                <a:latin typeface="宋体" panose="02010600030101010101" pitchFamily="2" charset="-122"/>
                <a:ea typeface="宋体" panose="02010600030101010101" pitchFamily="2" charset="-122"/>
                <a:sym typeface="宋体" panose="02010600030101010101" pitchFamily="2" charset="-122"/>
              </a:rPr>
              <a:t>以城市为中心的小国家</a:t>
            </a:r>
            <a:r>
              <a:rPr lang="zh-CN" altLang="zh-CN" dirty="0">
                <a:latin typeface="宋体" panose="02010600030101010101" pitchFamily="2" charset="-122"/>
                <a:ea typeface="宋体" panose="02010600030101010101" pitchFamily="2" charset="-122"/>
                <a:sym typeface="宋体" panose="02010600030101010101" pitchFamily="2" charset="-122"/>
              </a:rPr>
              <a:t>，雅典是其中最强大的城邦。城邦是具有</a:t>
            </a:r>
            <a:r>
              <a:rPr lang="zh-CN" altLang="zh-CN" dirty="0">
                <a:solidFill>
                  <a:srgbClr val="FF0000"/>
                </a:solidFill>
                <a:latin typeface="宋体" panose="02010600030101010101" pitchFamily="2" charset="-122"/>
                <a:ea typeface="宋体" panose="02010600030101010101" pitchFamily="2" charset="-122"/>
                <a:sym typeface="宋体" panose="02010600030101010101" pitchFamily="2" charset="-122"/>
              </a:rPr>
              <a:t>共同血缘和地域</a:t>
            </a:r>
            <a:r>
              <a:rPr lang="zh-CN" altLang="zh-CN" dirty="0">
                <a:latin typeface="宋体" panose="02010600030101010101" pitchFamily="2" charset="-122"/>
                <a:ea typeface="宋体" panose="02010600030101010101" pitchFamily="2" charset="-122"/>
                <a:sym typeface="宋体" panose="02010600030101010101" pitchFamily="2" charset="-122"/>
              </a:rPr>
              <a:t>的公民团体，是孕育古希腊文明的载体。</a:t>
            </a:r>
            <a:r>
              <a:rPr lang="zh-CN" altLang="en-US">
                <a:latin typeface="宋体" panose="02010600030101010101" pitchFamily="2" charset="-122"/>
                <a:ea typeface="宋体" panose="02010600030101010101" pitchFamily="2" charset="-122"/>
                <a:sym typeface="+mn-ea"/>
              </a:rPr>
              <a:t>古希腊城邦公民</a:t>
            </a:r>
            <a:r>
              <a:rPr lang="zh-CN" altLang="en-US">
                <a:solidFill>
                  <a:srgbClr val="FF0000"/>
                </a:solidFill>
                <a:latin typeface="宋体" panose="02010600030101010101" pitchFamily="2" charset="-122"/>
                <a:ea typeface="宋体" panose="02010600030101010101" pitchFamily="2" charset="-122"/>
                <a:sym typeface="+mn-ea"/>
              </a:rPr>
              <a:t>以维护城邦利益为最高利益追求。</a:t>
            </a:r>
            <a:r>
              <a:rPr lang="zh-CN" altLang="en-US">
                <a:latin typeface="宋体" panose="02010600030101010101" pitchFamily="2" charset="-122"/>
                <a:ea typeface="宋体" panose="02010600030101010101" pitchFamily="2" charset="-122"/>
                <a:sym typeface="+mn-ea"/>
              </a:rPr>
              <a:t>公民认识到自己是</a:t>
            </a:r>
            <a:r>
              <a:rPr lang="zh-CN" altLang="en-US">
                <a:solidFill>
                  <a:srgbClr val="FF0000"/>
                </a:solidFill>
                <a:latin typeface="宋体" panose="02010600030101010101" pitchFamily="2" charset="-122"/>
                <a:ea typeface="宋体" panose="02010600030101010101" pitchFamily="2" charset="-122"/>
                <a:sym typeface="+mn-ea"/>
              </a:rPr>
              <a:t>城邦的主人</a:t>
            </a:r>
            <a:r>
              <a:rPr lang="zh-CN" altLang="en-US">
                <a:latin typeface="宋体" panose="02010600030101010101" pitchFamily="2" charset="-122"/>
                <a:ea typeface="宋体" panose="02010600030101010101" pitchFamily="2" charset="-122"/>
                <a:sym typeface="+mn-ea"/>
              </a:rPr>
              <a:t>，因而</a:t>
            </a:r>
            <a:r>
              <a:rPr lang="zh-CN" altLang="en-US">
                <a:solidFill>
                  <a:srgbClr val="FF0000"/>
                </a:solidFill>
                <a:latin typeface="宋体" panose="02010600030101010101" pitchFamily="2" charset="-122"/>
                <a:ea typeface="宋体" panose="02010600030101010101" pitchFamily="2" charset="-122"/>
                <a:sym typeface="+mn-ea"/>
              </a:rPr>
              <a:t>积极参加</a:t>
            </a:r>
            <a:r>
              <a:rPr lang="zh-CN" altLang="en-US">
                <a:solidFill>
                  <a:srgbClr val="FF0000"/>
                </a:solidFill>
                <a:latin typeface="Arial" panose="020B0604020202020204" pitchFamily="34" charset="0"/>
                <a:ea typeface="宋体" panose="02010600030101010101" pitchFamily="2" charset="-122"/>
                <a:sym typeface="宋体" panose="02010600030101010101" pitchFamily="2" charset="-122"/>
              </a:rPr>
              <a:t>城邦的</a:t>
            </a:r>
            <a:r>
              <a:rPr lang="zh-CN" altLang="en-US">
                <a:solidFill>
                  <a:srgbClr val="FF0000"/>
                </a:solidFill>
                <a:latin typeface="宋体" panose="02010600030101010101" pitchFamily="2" charset="-122"/>
                <a:ea typeface="宋体" panose="02010600030101010101" pitchFamily="2" charset="-122"/>
                <a:sym typeface="+mn-ea"/>
              </a:rPr>
              <a:t>各种公共活动</a:t>
            </a:r>
            <a:r>
              <a:rPr lang="zh-CN" altLang="en-US">
                <a:latin typeface="宋体" panose="02010600030101010101" pitchFamily="2" charset="-122"/>
                <a:ea typeface="宋体" panose="02010600030101010101" pitchFamily="2" charset="-122"/>
                <a:sym typeface="+mn-ea"/>
              </a:rPr>
              <a:t>，同时促进如市政广场、公民大会会场、露天剧场、体育场、</a:t>
            </a:r>
            <a:r>
              <a:rPr lang="zh-CN" altLang="en-US">
                <a:latin typeface="Arial" panose="020B0604020202020204" pitchFamily="34" charset="0"/>
                <a:ea typeface="宋体" panose="02010600030101010101" pitchFamily="2" charset="-122"/>
                <a:sym typeface="+mn-ea"/>
              </a:rPr>
              <a:t>神庙</a:t>
            </a:r>
            <a:r>
              <a:rPr lang="zh-CN" altLang="en-US">
                <a:latin typeface="宋体" panose="02010600030101010101" pitchFamily="2" charset="-122"/>
                <a:ea typeface="宋体" panose="02010600030101010101" pitchFamily="2" charset="-122"/>
                <a:sym typeface="+mn-ea"/>
              </a:rPr>
              <a:t>等</a:t>
            </a:r>
            <a:r>
              <a:rPr lang="zh-CN" altLang="en-US">
                <a:solidFill>
                  <a:srgbClr val="FF0000"/>
                </a:solidFill>
                <a:latin typeface="宋体" panose="02010600030101010101" pitchFamily="2" charset="-122"/>
                <a:ea typeface="宋体" panose="02010600030101010101" pitchFamily="2" charset="-122"/>
                <a:sym typeface="+mn-ea"/>
              </a:rPr>
              <a:t>公共建筑</a:t>
            </a:r>
            <a:r>
              <a:rPr lang="zh-CN" altLang="en-US">
                <a:latin typeface="宋体" panose="02010600030101010101" pitchFamily="2" charset="-122"/>
                <a:ea typeface="宋体" panose="02010600030101010101" pitchFamily="2" charset="-122"/>
                <a:sym typeface="+mn-ea"/>
              </a:rPr>
              <a:t>的出现</a:t>
            </a:r>
            <a:endParaRPr lang="zh-CN" altLang="en-US"/>
          </a:p>
          <a:p>
            <a:pPr>
              <a:lnSpc>
                <a:spcPct val="130000"/>
              </a:lnSpc>
            </a:pPr>
            <a:endParaRPr lang="zh-CN" altLang="zh-CN" dirty="0">
              <a:latin typeface="宋体" panose="02010600030101010101" pitchFamily="2" charset="-122"/>
              <a:ea typeface="宋体" panose="02010600030101010101" pitchFamily="2" charset="-122"/>
              <a:sym typeface="宋体" panose="02010600030101010101" pitchFamily="2" charset="-122"/>
            </a:endParaRPr>
          </a:p>
          <a:p>
            <a:pPr>
              <a:lnSpc>
                <a:spcPct val="130000"/>
              </a:lnSpc>
            </a:pPr>
            <a:r>
              <a:rPr lang="zh-CN" altLang="en-US">
                <a:sym typeface="+mn-ea"/>
              </a:rPr>
              <a:t>城邦特点：小国寡民、独立自主</a:t>
            </a:r>
            <a:endParaRPr lang="zh-CN" altLang="en-US"/>
          </a:p>
          <a:p>
            <a:pPr>
              <a:lnSpc>
                <a:spcPct val="130000"/>
              </a:lnSpc>
            </a:pPr>
            <a:endParaRPr lang="zh-CN" altLang="en-US"/>
          </a:p>
          <a:p>
            <a:pPr>
              <a:lnSpc>
                <a:spcPct val="130000"/>
              </a:lnSpc>
            </a:pP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nSpc>
                <a:spcPct val="130000"/>
              </a:lnSpc>
            </a:pP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nSpc>
                <a:spcPct val="130000"/>
              </a:lnSpc>
            </a:pPr>
            <a:r>
              <a:rPr lang="zh-CN" altLang="zh-CN" dirty="0">
                <a:latin typeface="宋体" panose="02010600030101010101" pitchFamily="2" charset="-122"/>
                <a:ea typeface="宋体" panose="02010600030101010101" pitchFamily="2" charset="-122"/>
                <a:sym typeface="宋体" panose="02010600030101010101" pitchFamily="2" charset="-122"/>
              </a:rPr>
              <a:t>古代希腊</a:t>
            </a:r>
            <a:r>
              <a:rPr lang="zh-CN" altLang="zh-CN" dirty="0">
                <a:solidFill>
                  <a:srgbClr val="FF0000"/>
                </a:solidFill>
                <a:latin typeface="宋体" panose="02010600030101010101" pitchFamily="2" charset="-122"/>
                <a:ea typeface="宋体" panose="02010600030101010101" pitchFamily="2" charset="-122"/>
                <a:sym typeface="宋体" panose="02010600030101010101" pitchFamily="2" charset="-122"/>
              </a:rPr>
              <a:t>以城市为中心的小国家</a:t>
            </a:r>
            <a:r>
              <a:rPr lang="zh-CN" altLang="zh-CN" dirty="0">
                <a:latin typeface="宋体" panose="02010600030101010101" pitchFamily="2" charset="-122"/>
                <a:ea typeface="宋体" panose="02010600030101010101" pitchFamily="2" charset="-122"/>
                <a:sym typeface="宋体" panose="02010600030101010101" pitchFamily="2" charset="-122"/>
              </a:rPr>
              <a:t>，雅典是其中最强大的城邦。城邦是具有</a:t>
            </a:r>
            <a:r>
              <a:rPr lang="zh-CN" altLang="zh-CN" dirty="0">
                <a:solidFill>
                  <a:srgbClr val="FF0000"/>
                </a:solidFill>
                <a:latin typeface="宋体" panose="02010600030101010101" pitchFamily="2" charset="-122"/>
                <a:ea typeface="宋体" panose="02010600030101010101" pitchFamily="2" charset="-122"/>
                <a:sym typeface="宋体" panose="02010600030101010101" pitchFamily="2" charset="-122"/>
              </a:rPr>
              <a:t>共同血缘和地域</a:t>
            </a:r>
            <a:r>
              <a:rPr lang="zh-CN" altLang="zh-CN" dirty="0">
                <a:latin typeface="宋体" panose="02010600030101010101" pitchFamily="2" charset="-122"/>
                <a:ea typeface="宋体" panose="02010600030101010101" pitchFamily="2" charset="-122"/>
                <a:sym typeface="宋体" panose="02010600030101010101" pitchFamily="2" charset="-122"/>
              </a:rPr>
              <a:t>的公民团体，是孕育古希腊文明的载体。</a:t>
            </a:r>
            <a:r>
              <a:rPr lang="zh-CN" altLang="en-US">
                <a:latin typeface="宋体" panose="02010600030101010101" pitchFamily="2" charset="-122"/>
                <a:ea typeface="宋体" panose="02010600030101010101" pitchFamily="2" charset="-122"/>
                <a:sym typeface="+mn-ea"/>
              </a:rPr>
              <a:t>古希腊城邦公民</a:t>
            </a:r>
            <a:r>
              <a:rPr lang="zh-CN" altLang="en-US">
                <a:solidFill>
                  <a:srgbClr val="FF0000"/>
                </a:solidFill>
                <a:latin typeface="宋体" panose="02010600030101010101" pitchFamily="2" charset="-122"/>
                <a:ea typeface="宋体" panose="02010600030101010101" pitchFamily="2" charset="-122"/>
                <a:sym typeface="+mn-ea"/>
              </a:rPr>
              <a:t>以维护城邦利益为最高利益追求。</a:t>
            </a:r>
            <a:r>
              <a:rPr lang="zh-CN" altLang="en-US">
                <a:latin typeface="宋体" panose="02010600030101010101" pitchFamily="2" charset="-122"/>
                <a:ea typeface="宋体" panose="02010600030101010101" pitchFamily="2" charset="-122"/>
                <a:sym typeface="+mn-ea"/>
              </a:rPr>
              <a:t>公民认识到自己是</a:t>
            </a:r>
            <a:r>
              <a:rPr lang="zh-CN" altLang="en-US">
                <a:solidFill>
                  <a:srgbClr val="FF0000"/>
                </a:solidFill>
                <a:latin typeface="宋体" panose="02010600030101010101" pitchFamily="2" charset="-122"/>
                <a:ea typeface="宋体" panose="02010600030101010101" pitchFamily="2" charset="-122"/>
                <a:sym typeface="+mn-ea"/>
              </a:rPr>
              <a:t>城邦的主人</a:t>
            </a:r>
            <a:r>
              <a:rPr lang="zh-CN" altLang="en-US">
                <a:latin typeface="宋体" panose="02010600030101010101" pitchFamily="2" charset="-122"/>
                <a:ea typeface="宋体" panose="02010600030101010101" pitchFamily="2" charset="-122"/>
                <a:sym typeface="+mn-ea"/>
              </a:rPr>
              <a:t>，因而</a:t>
            </a:r>
            <a:r>
              <a:rPr lang="zh-CN" altLang="en-US">
                <a:solidFill>
                  <a:srgbClr val="FF0000"/>
                </a:solidFill>
                <a:latin typeface="宋体" panose="02010600030101010101" pitchFamily="2" charset="-122"/>
                <a:ea typeface="宋体" panose="02010600030101010101" pitchFamily="2" charset="-122"/>
                <a:sym typeface="+mn-ea"/>
              </a:rPr>
              <a:t>积极参加</a:t>
            </a:r>
            <a:r>
              <a:rPr lang="zh-CN" altLang="en-US">
                <a:solidFill>
                  <a:srgbClr val="FF0000"/>
                </a:solidFill>
                <a:latin typeface="Arial" panose="020B0604020202020204" pitchFamily="34" charset="0"/>
                <a:ea typeface="宋体" panose="02010600030101010101" pitchFamily="2" charset="-122"/>
                <a:sym typeface="宋体" panose="02010600030101010101" pitchFamily="2" charset="-122"/>
              </a:rPr>
              <a:t>城邦的</a:t>
            </a:r>
            <a:r>
              <a:rPr lang="zh-CN" altLang="en-US">
                <a:solidFill>
                  <a:srgbClr val="FF0000"/>
                </a:solidFill>
                <a:latin typeface="宋体" panose="02010600030101010101" pitchFamily="2" charset="-122"/>
                <a:ea typeface="宋体" panose="02010600030101010101" pitchFamily="2" charset="-122"/>
                <a:sym typeface="+mn-ea"/>
              </a:rPr>
              <a:t>各种公共活动</a:t>
            </a:r>
            <a:r>
              <a:rPr lang="zh-CN" altLang="en-US">
                <a:latin typeface="宋体" panose="02010600030101010101" pitchFamily="2" charset="-122"/>
                <a:ea typeface="宋体" panose="02010600030101010101" pitchFamily="2" charset="-122"/>
                <a:sym typeface="+mn-ea"/>
              </a:rPr>
              <a:t>，同时促进如市政广场、公民大会会场、露天剧场、体育场、</a:t>
            </a:r>
            <a:r>
              <a:rPr lang="zh-CN" altLang="en-US">
                <a:latin typeface="Arial" panose="020B0604020202020204" pitchFamily="34" charset="0"/>
                <a:ea typeface="宋体" panose="02010600030101010101" pitchFamily="2" charset="-122"/>
                <a:sym typeface="+mn-ea"/>
              </a:rPr>
              <a:t>神庙</a:t>
            </a:r>
            <a:r>
              <a:rPr lang="zh-CN" altLang="en-US">
                <a:latin typeface="宋体" panose="02010600030101010101" pitchFamily="2" charset="-122"/>
                <a:ea typeface="宋体" panose="02010600030101010101" pitchFamily="2" charset="-122"/>
                <a:sym typeface="+mn-ea"/>
              </a:rPr>
              <a:t>等</a:t>
            </a:r>
            <a:r>
              <a:rPr lang="zh-CN" altLang="en-US">
                <a:solidFill>
                  <a:srgbClr val="FF0000"/>
                </a:solidFill>
                <a:latin typeface="宋体" panose="02010600030101010101" pitchFamily="2" charset="-122"/>
                <a:ea typeface="宋体" panose="02010600030101010101" pitchFamily="2" charset="-122"/>
                <a:sym typeface="+mn-ea"/>
              </a:rPr>
              <a:t>公共建筑</a:t>
            </a:r>
            <a:r>
              <a:rPr lang="zh-CN" altLang="en-US">
                <a:latin typeface="宋体" panose="02010600030101010101" pitchFamily="2" charset="-122"/>
                <a:ea typeface="宋体" panose="02010600030101010101" pitchFamily="2" charset="-122"/>
                <a:sym typeface="+mn-ea"/>
              </a:rPr>
              <a:t>的出现</a:t>
            </a:r>
            <a:endParaRPr lang="zh-CN" altLang="en-US"/>
          </a:p>
          <a:p>
            <a:pPr>
              <a:lnSpc>
                <a:spcPct val="130000"/>
              </a:lnSpc>
            </a:pPr>
            <a:endParaRPr lang="zh-CN" altLang="zh-CN" dirty="0">
              <a:latin typeface="宋体" panose="02010600030101010101" pitchFamily="2" charset="-122"/>
              <a:ea typeface="宋体" panose="02010600030101010101" pitchFamily="2" charset="-122"/>
              <a:sym typeface="宋体" panose="02010600030101010101" pitchFamily="2" charset="-122"/>
            </a:endParaRPr>
          </a:p>
          <a:p>
            <a:pPr>
              <a:lnSpc>
                <a:spcPct val="130000"/>
              </a:lnSpc>
            </a:pPr>
            <a:r>
              <a:rPr lang="zh-CN" altLang="en-US">
                <a:sym typeface="+mn-ea"/>
              </a:rPr>
              <a:t>城邦特点：小国寡民、独立自主</a:t>
            </a:r>
            <a:endParaRPr lang="zh-CN" altLang="en-US"/>
          </a:p>
          <a:p>
            <a:pPr>
              <a:lnSpc>
                <a:spcPct val="130000"/>
              </a:lnSpc>
            </a:pPr>
            <a:endParaRPr lang="zh-CN" altLang="en-US"/>
          </a:p>
          <a:p>
            <a:pPr>
              <a:lnSpc>
                <a:spcPct val="130000"/>
              </a:lnSpc>
            </a:pP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7388" y="1143000"/>
            <a:ext cx="5483225" cy="3086100"/>
          </a:xfrm>
        </p:spPr>
      </p:sp>
      <p:sp>
        <p:nvSpPr>
          <p:cNvPr id="3" name="文本占位符 2"/>
          <p:cNvSpPr>
            <a:spLocks noGrp="1"/>
          </p:cNvSpPr>
          <p:nvPr>
            <p:ph type="body" idx="3"/>
          </p:nvPr>
        </p:nvSpPr>
        <p:spPr/>
        <p:txBody>
          <a:bodyPr/>
          <a:lstStyle/>
          <a:p>
            <a:r>
              <a:rPr lang="zh-CN" dirty="0"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可见，古希腊高度发达的商品经济是其民主政治形成的根本原因。</a:t>
            </a:r>
            <a:endParaRPr kumimoji="0" lang="zh-CN" b="0"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7388" y="1143000"/>
            <a:ext cx="5483225" cy="3086100"/>
          </a:xfrm>
        </p:spPr>
      </p:sp>
      <p:sp>
        <p:nvSpPr>
          <p:cNvPr id="3" name="文本占位符 2"/>
          <p:cNvSpPr>
            <a:spLocks noGrp="1"/>
          </p:cNvSpPr>
          <p:nvPr>
            <p:ph type="body" idx="3"/>
          </p:nvPr>
        </p:nvSpPr>
        <p:spPr/>
        <p:txBody>
          <a:bodyPr/>
          <a:lstStyle/>
          <a:p>
            <a:r>
              <a:rPr lang="zh-CN" altLang="en-US" dirty="0">
                <a:latin typeface="楷体" panose="02010609060101010101" charset="-122"/>
                <a:ea typeface="楷体" panose="02010609060101010101" charset="-122"/>
                <a:sym typeface="+mn-ea"/>
              </a:rPr>
              <a:t>雅典地域狭小，且常面临</a:t>
            </a:r>
            <a:r>
              <a:rPr lang="zh-CN" altLang="en-US" dirty="0">
                <a:solidFill>
                  <a:srgbClr val="FF0000"/>
                </a:solidFill>
                <a:latin typeface="楷体" panose="02010609060101010101" charset="-122"/>
                <a:ea typeface="楷体" panose="02010609060101010101" charset="-122"/>
                <a:sym typeface="+mn-ea"/>
              </a:rPr>
              <a:t>外邦</a:t>
            </a:r>
            <a:r>
              <a:rPr lang="zh-CN" altLang="en-US" dirty="0">
                <a:latin typeface="楷体" panose="02010609060101010101" charset="-122"/>
                <a:ea typeface="楷体" panose="02010609060101010101" charset="-122"/>
                <a:sym typeface="+mn-ea"/>
              </a:rPr>
              <a:t>威胁，</a:t>
            </a:r>
            <a:r>
              <a:rPr lang="zh-CN" altLang="en-US" dirty="0">
                <a:solidFill>
                  <a:srgbClr val="FF0000"/>
                </a:solidFill>
                <a:latin typeface="楷体" panose="02010609060101010101" charset="-122"/>
                <a:ea typeface="楷体" panose="02010609060101010101" charset="-122"/>
                <a:sym typeface="+mn-ea"/>
              </a:rPr>
              <a:t>军事冲突</a:t>
            </a:r>
            <a:r>
              <a:rPr lang="zh-CN" altLang="en-US" dirty="0">
                <a:latin typeface="楷体" panose="02010609060101010101" charset="-122"/>
                <a:ea typeface="楷体" panose="02010609060101010101" charset="-122"/>
                <a:sym typeface="+mn-ea"/>
              </a:rPr>
              <a:t>不断。而战争</a:t>
            </a:r>
            <a:r>
              <a:rPr lang="zh-CN" altLang="en-US" dirty="0">
                <a:solidFill>
                  <a:srgbClr val="FF0000"/>
                </a:solidFill>
                <a:latin typeface="楷体" panose="02010609060101010101" charset="-122"/>
                <a:ea typeface="楷体" panose="02010609060101010101" charset="-122"/>
                <a:sym typeface="+mn-ea"/>
              </a:rPr>
              <a:t>需要全体公民参与，下层公民想趁此扩大政治权利，</a:t>
            </a:r>
            <a:r>
              <a:rPr lang="zh-CN" altLang="en-US" dirty="0">
                <a:sym typeface="+mn-ea"/>
              </a:rPr>
              <a:t>在此情况下，各派贵族妥协，选择没有卷入矛盾的梭伦，赋予其改革法律的大权，以缓解错综复杂的社会矛盾。</a:t>
            </a:r>
            <a:endParaRPr lang="zh-CN" altLang="en-US" dirty="0"/>
          </a:p>
          <a:p>
            <a:endParaRPr lang="zh-CN" altLang="en-US" dirty="0"/>
          </a:p>
          <a:p>
            <a:r>
              <a:rPr lang="zh-CN" altLang="en-US" dirty="0"/>
              <a:t>财产等级制：</a:t>
            </a:r>
            <a:r>
              <a:rPr lang="zh-CN" altLang="en-US" b="1" dirty="0">
                <a:solidFill>
                  <a:srgbClr val="FF0000"/>
                </a:solidFill>
                <a:latin typeface="Arial" panose="020B0604020202020204" pitchFamily="34" charset="0"/>
                <a:ea typeface="宋体" panose="02010600030101010101" pitchFamily="2" charset="-122"/>
                <a:sym typeface="+mn-ea"/>
              </a:rPr>
              <a:t>为</a:t>
            </a:r>
            <a:r>
              <a:rPr lang="zh-CN" altLang="en-US" b="1" dirty="0">
                <a:solidFill>
                  <a:srgbClr val="FF0000"/>
                </a:solidFill>
                <a:latin typeface="微软雅黑" panose="020B0503020204020204" charset="-122"/>
                <a:ea typeface="微软雅黑" panose="020B0503020204020204" charset="-122"/>
                <a:sym typeface="+mn-ea"/>
              </a:rPr>
              <a:t>工商业奴隶主</a:t>
            </a:r>
            <a:r>
              <a:rPr lang="zh-CN" altLang="en-US" b="1" dirty="0">
                <a:solidFill>
                  <a:srgbClr val="FF0000"/>
                </a:solidFill>
                <a:latin typeface="Arial" panose="020B0604020202020204" pitchFamily="34" charset="0"/>
                <a:ea typeface="宋体" panose="02010600030101010101" pitchFamily="2" charset="-122"/>
                <a:sym typeface="+mn-ea"/>
              </a:rPr>
              <a:t>开辟了参政议政的途径，也使</a:t>
            </a:r>
            <a:r>
              <a:rPr lang="zh-CN" altLang="en-US" b="1" dirty="0">
                <a:solidFill>
                  <a:srgbClr val="FF0000"/>
                </a:solidFill>
                <a:latin typeface="微软雅黑" panose="020B0503020204020204" charset="-122"/>
                <a:ea typeface="微软雅黑" panose="020B0503020204020204" charset="-122"/>
                <a:sym typeface="+mn-ea"/>
              </a:rPr>
              <a:t>下层平民</a:t>
            </a:r>
            <a:r>
              <a:rPr lang="zh-CN" altLang="en-US" b="1" dirty="0">
                <a:solidFill>
                  <a:srgbClr val="FF0000"/>
                </a:solidFill>
                <a:latin typeface="Arial" panose="020B0604020202020204" pitchFamily="34" charset="0"/>
                <a:ea typeface="宋体" panose="02010600030101010101" pitchFamily="2" charset="-122"/>
                <a:sym typeface="+mn-ea"/>
              </a:rPr>
              <a:t>（小农和小手工业者）获得了一定的公民权利。</a:t>
            </a:r>
            <a:endParaRPr lang="zh-CN" altLang="en-US" b="1" dirty="0">
              <a:solidFill>
                <a:srgbClr val="FF0000"/>
              </a:solidFill>
              <a:latin typeface="Arial" panose="020B0604020202020204" pitchFamily="34" charset="0"/>
              <a:ea typeface="宋体" panose="02010600030101010101" pitchFamily="2" charset="-122"/>
              <a:sym typeface="+mn-ea"/>
            </a:endParaRPr>
          </a:p>
          <a:p>
            <a:endParaRPr lang="zh-CN" altLang="en-US" b="1" dirty="0">
              <a:solidFill>
                <a:srgbClr val="FF0000"/>
              </a:solidFill>
              <a:latin typeface="Arial" panose="020B0604020202020204" pitchFamily="34" charset="0"/>
              <a:ea typeface="宋体" panose="02010600030101010101" pitchFamily="2" charset="-122"/>
              <a:sym typeface="+mn-ea"/>
            </a:endParaRPr>
          </a:p>
          <a:p>
            <a:r>
              <a:rPr lang="zh-CN" altLang="zh-CN" dirty="0">
                <a:latin typeface="楷体" panose="02010609060101010101" charset="-122"/>
                <a:ea typeface="楷体" panose="02010609060101010101" charset="-122"/>
                <a:sym typeface="+mn-ea"/>
              </a:rPr>
              <a:t>抽签选举：打破贵族操纵选举的局面</a:t>
            </a:r>
            <a:endParaRPr lang="zh-CN" altLang="zh-CN" dirty="0">
              <a:latin typeface="楷体" panose="02010609060101010101" charset="-122"/>
              <a:ea typeface="楷体" panose="02010609060101010101" charset="-122"/>
              <a:sym typeface="+mn-ea"/>
            </a:endParaRPr>
          </a:p>
          <a:p>
            <a:endParaRPr lang="zh-CN" altLang="zh-CN" b="1" dirty="0">
              <a:solidFill>
                <a:srgbClr val="FF0000"/>
              </a:solidFill>
              <a:latin typeface="楷体" panose="02010609060101010101" charset="-122"/>
              <a:ea typeface="楷体" panose="02010609060101010101" charset="-122"/>
              <a:sym typeface="+mn-ea"/>
            </a:endParaRPr>
          </a:p>
          <a:p>
            <a:pPr>
              <a:lnSpc>
                <a:spcPct val="140000"/>
              </a:lnSpc>
            </a:pPr>
            <a:r>
              <a:rPr lang="zh-CN" altLang="en-US" b="1" dirty="0">
                <a:latin typeface="宋体" panose="02010600030101010101" pitchFamily="2" charset="-122"/>
                <a:ea typeface="宋体" panose="02010600030101010101" pitchFamily="2" charset="-122"/>
                <a:sym typeface="宋体" panose="02010600030101010101" pitchFamily="2" charset="-122"/>
              </a:rPr>
              <a:t>①积极作用：</a:t>
            </a:r>
            <a:r>
              <a:rPr lang="en-US" altLang="zh-CN" b="1" dirty="0">
                <a:latin typeface="宋体" panose="02010600030101010101" pitchFamily="2" charset="-122"/>
                <a:ea typeface="宋体" panose="02010600030101010101" pitchFamily="2" charset="-122"/>
                <a:sym typeface="宋体" panose="02010600030101010101" pitchFamily="2" charset="-122"/>
              </a:rPr>
              <a:t>A.</a:t>
            </a:r>
            <a:r>
              <a:rPr lang="zh-CN" altLang="en-US" b="1" dirty="0">
                <a:latin typeface="宋体" panose="02010600030101010101" pitchFamily="2" charset="-122"/>
                <a:ea typeface="宋体" panose="02010600030101010101" pitchFamily="2" charset="-122"/>
                <a:sym typeface="宋体" panose="02010600030101010101" pitchFamily="2" charset="-122"/>
              </a:rPr>
              <a:t>充分反映大多数雅典公民的意志，体现了人民主权的原则；</a:t>
            </a:r>
            <a:r>
              <a:rPr lang="en-US" altLang="zh-CN" b="1" dirty="0">
                <a:latin typeface="宋体" panose="02010600030101010101" pitchFamily="2" charset="-122"/>
                <a:ea typeface="宋体" panose="02010600030101010101" pitchFamily="2" charset="-122"/>
                <a:sym typeface="宋体" panose="02010600030101010101" pitchFamily="2" charset="-122"/>
              </a:rPr>
              <a:t>B.</a:t>
            </a:r>
            <a:r>
              <a:rPr lang="zh-CN" altLang="en-US" b="1" dirty="0">
                <a:latin typeface="宋体" panose="02010600030101010101" pitchFamily="2" charset="-122"/>
                <a:ea typeface="宋体" panose="02010600030101010101" pitchFamily="2" charset="-122"/>
                <a:sym typeface="宋体" panose="02010600030101010101" pitchFamily="2" charset="-122"/>
              </a:rPr>
              <a:t>防止个人专断，维护民主政治； </a:t>
            </a:r>
            <a:r>
              <a:rPr lang="en-US" altLang="zh-CN" b="1" dirty="0">
                <a:latin typeface="宋体" panose="02010600030101010101" pitchFamily="2" charset="-122"/>
                <a:ea typeface="宋体" panose="02010600030101010101" pitchFamily="2" charset="-122"/>
                <a:sym typeface="宋体" panose="02010600030101010101" pitchFamily="2" charset="-122"/>
              </a:rPr>
              <a:t>C.</a:t>
            </a:r>
            <a:r>
              <a:rPr lang="zh-CN" altLang="en-US" b="1" dirty="0">
                <a:latin typeface="宋体" panose="02010600030101010101" pitchFamily="2" charset="-122"/>
                <a:ea typeface="宋体" panose="02010600030101010101" pitchFamily="2" charset="-122"/>
                <a:sym typeface="宋体" panose="02010600030101010101" pitchFamily="2" charset="-122"/>
              </a:rPr>
              <a:t>避免了严重对抗的政治局面，有利于维护雅典公民内部的统一和团结。</a:t>
            </a:r>
            <a:endParaRPr lang="zh-CN" altLang="en-US" b="1" dirty="0">
              <a:latin typeface="宋体" panose="02010600030101010101" pitchFamily="2" charset="-122"/>
              <a:ea typeface="宋体" panose="02010600030101010101" pitchFamily="2" charset="-122"/>
              <a:sym typeface="宋体" panose="02010600030101010101" pitchFamily="2" charset="-122"/>
            </a:endParaRPr>
          </a:p>
          <a:p>
            <a:pPr>
              <a:lnSpc>
                <a:spcPct val="140000"/>
              </a:lnSpc>
            </a:pPr>
            <a:r>
              <a:rPr lang="zh-CN" altLang="en-US" b="1" dirty="0">
                <a:latin typeface="宋体" panose="02010600030101010101" pitchFamily="2" charset="-122"/>
                <a:ea typeface="宋体" panose="02010600030101010101" pitchFamily="2" charset="-122"/>
                <a:sym typeface="宋体" panose="02010600030101010101" pitchFamily="2" charset="-122"/>
              </a:rPr>
              <a:t>②局限性：</a:t>
            </a:r>
            <a:r>
              <a:rPr lang="zh-CN" altLang="en-US" b="1" dirty="0">
                <a:latin typeface="Arial" panose="020B0604020202020204" pitchFamily="34" charset="0"/>
                <a:ea typeface="宋体" panose="02010600030101010101" pitchFamily="2" charset="-122"/>
                <a:sym typeface="宋体" panose="02010600030101010101" pitchFamily="2" charset="-122"/>
              </a:rPr>
              <a:t>成为政治斗争</a:t>
            </a:r>
            <a:r>
              <a:rPr lang="zh-CN" altLang="en-US" b="1" dirty="0">
                <a:latin typeface="宋体" panose="02010600030101010101" pitchFamily="2" charset="-122"/>
                <a:ea typeface="宋体" panose="02010600030101010101" pitchFamily="2" charset="-122"/>
                <a:sym typeface="宋体" panose="02010600030101010101" pitchFamily="2" charset="-122"/>
              </a:rPr>
              <a:t>的工具</a:t>
            </a:r>
            <a:endParaRPr lang="zh-CN" altLang="en-US" b="1" dirty="0">
              <a:latin typeface="宋体" panose="02010600030101010101" pitchFamily="2" charset="-122"/>
              <a:ea typeface="宋体" panose="02010600030101010101" pitchFamily="2" charset="-122"/>
              <a:sym typeface="宋体" panose="02010600030101010101" pitchFamily="2" charset="-122"/>
            </a:endParaRPr>
          </a:p>
          <a:p>
            <a:endParaRPr lang="zh-CN" altLang="en-US" b="1" dirty="0">
              <a:solidFill>
                <a:srgbClr val="FF0000"/>
              </a:solidFill>
              <a:latin typeface="Arial" panose="020B0604020202020204" pitchFamily="34" charset="0"/>
              <a:ea typeface="宋体" panose="02010600030101010101" pitchFamily="2" charset="-122"/>
              <a:sym typeface="+mn-ea"/>
            </a:endParaRPr>
          </a:p>
          <a:p>
            <a:endParaRPr lang="zh-CN" altLang="en-US" dirty="0"/>
          </a:p>
          <a:p>
            <a:endParaRPr lang="zh-C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7388" y="1143000"/>
            <a:ext cx="5483225" cy="3086100"/>
          </a:xfrm>
        </p:spPr>
      </p:sp>
      <p:sp>
        <p:nvSpPr>
          <p:cNvPr id="3" name="文本占位符 2"/>
          <p:cNvSpPr>
            <a:spLocks noGrp="1"/>
          </p:cNvSpPr>
          <p:nvPr>
            <p:ph type="body" idx="3"/>
          </p:nvPr>
        </p:nvSpPr>
        <p:spPr/>
        <p:txBody>
          <a:bodyPr/>
          <a:lstStyle/>
          <a:p>
            <a:r>
              <a:rPr lang="zh-CN" altLang="en-US" b="1">
                <a:solidFill>
                  <a:srgbClr val="FF0000"/>
                </a:solidFill>
                <a:latin typeface="微软雅黑" panose="020B0503020204020204" charset="-122"/>
                <a:ea typeface="微软雅黑" panose="020B0503020204020204" charset="-122"/>
                <a:sym typeface="+mn-ea"/>
              </a:rPr>
              <a:t>工商业发展带来的经济繁荣；压榨（提洛同盟）盟友增加收入</a:t>
            </a:r>
            <a:endParaRPr lang="zh-CN" altLang="en-US" b="1" noProof="1">
              <a:solidFill>
                <a:srgbClr val="FF0000"/>
              </a:solidFill>
              <a:latin typeface="微软雅黑" panose="020B0503020204020204" charset="-122"/>
              <a:ea typeface="微软雅黑" panose="020B0503020204020204" charset="-122"/>
              <a:cs typeface="+mn-cs"/>
            </a:endParaRPr>
          </a:p>
          <a:p>
            <a:endParaRPr lang="zh-CN" altLang="en-US" b="1" noProof="1">
              <a:solidFill>
                <a:srgbClr val="FF0000"/>
              </a:solidFill>
              <a:latin typeface="微软雅黑" panose="020B0503020204020204" charset="-122"/>
              <a:ea typeface="微软雅黑" panose="020B0503020204020204" charset="-122"/>
              <a:cs typeface="+mn-cs"/>
            </a:endParaRPr>
          </a:p>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西方民主政治对的先河</a:t>
            </a:r>
            <a:endParaRPr lang="zh-CN" altLang="en-US"/>
          </a:p>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lvl="0">
              <a:lnSpc>
                <a:spcPct val="130000"/>
              </a:lnSpc>
            </a:pPr>
            <a:r>
              <a:rPr lang="en-US" altLang="zh-CN" b="1" dirty="0">
                <a:latin typeface="宋体" panose="02010600030101010101" pitchFamily="2" charset="-122"/>
                <a:sym typeface="宋体" panose="02010600030101010101" pitchFamily="2" charset="-122"/>
              </a:rPr>
              <a:t>1</a:t>
            </a:r>
            <a:r>
              <a:rPr lang="zh-CN" altLang="en-US" b="1" dirty="0">
                <a:latin typeface="宋体" panose="02010600030101010101" pitchFamily="2" charset="-122"/>
                <a:sym typeface="宋体" panose="02010600030101010101" pitchFamily="2" charset="-122"/>
              </a:rPr>
              <a:t>、从形式上分：习惯法；成文法：</a:t>
            </a:r>
            <a:endParaRPr lang="zh-CN" altLang="en-US" b="1" dirty="0">
              <a:latin typeface="宋体" panose="02010600030101010101" pitchFamily="2" charset="-122"/>
              <a:sym typeface="宋体" panose="02010600030101010101" pitchFamily="2" charset="-122"/>
            </a:endParaRPr>
          </a:p>
          <a:p>
            <a:pPr lvl="0">
              <a:lnSpc>
                <a:spcPct val="130000"/>
              </a:lnSpc>
            </a:pPr>
            <a:r>
              <a:rPr lang="en-US" altLang="zh-CN" b="1" dirty="0">
                <a:latin typeface="宋体" panose="02010600030101010101" pitchFamily="2" charset="-122"/>
                <a:sym typeface="宋体" panose="02010600030101010101" pitchFamily="2" charset="-122"/>
              </a:rPr>
              <a:t>2</a:t>
            </a:r>
            <a:r>
              <a:rPr lang="zh-CN" altLang="en-US" b="1" dirty="0">
                <a:latin typeface="宋体" panose="02010600030101010101" pitchFamily="2" charset="-122"/>
                <a:sym typeface="宋体" panose="02010600030101010101" pitchFamily="2" charset="-122"/>
              </a:rPr>
              <a:t>、从范围上分：公民法；万民法：</a:t>
            </a:r>
            <a:endParaRPr lang="zh-CN" altLang="en-US" b="1" dirty="0">
              <a:latin typeface="宋体" panose="02010600030101010101" pitchFamily="2" charset="-122"/>
              <a:sym typeface="宋体" panose="02010600030101010101" pitchFamily="2" charset="-122"/>
            </a:endParaRPr>
          </a:p>
          <a:p>
            <a:pPr lvl="0">
              <a:lnSpc>
                <a:spcPct val="130000"/>
              </a:lnSpc>
            </a:pPr>
            <a:endParaRPr lang="zh-CN" altLang="en-US" b="1" dirty="0">
              <a:latin typeface="宋体" panose="02010600030101010101" pitchFamily="2" charset="-122"/>
              <a:sym typeface="宋体" panose="02010600030101010101" pitchFamily="2" charset="-122"/>
            </a:endParaRPr>
          </a:p>
          <a:p>
            <a:pPr lvl="0">
              <a:lnSpc>
                <a:spcPct val="130000"/>
              </a:lnSpc>
            </a:pPr>
            <a:r>
              <a:rPr lang="zh-CN" altLang="en-US" dirty="0">
                <a:sym typeface="+mn-ea"/>
              </a:rPr>
              <a:t>罗马</a:t>
            </a:r>
            <a:r>
              <a:rPr lang="zh-CN" altLang="en-US" dirty="0">
                <a:solidFill>
                  <a:srgbClr val="FF0000"/>
                </a:solidFill>
                <a:latin typeface="宋体" panose="02010600030101010101" pitchFamily="2" charset="-122"/>
                <a:sym typeface="+mn-ea"/>
              </a:rPr>
              <a:t>对外扩张</a:t>
            </a:r>
            <a:r>
              <a:rPr lang="zh-CN" altLang="en-US" dirty="0">
                <a:sym typeface="+mn-ea"/>
              </a:rPr>
              <a:t>使民族矛盾凸显；商品经济和贸易发展，</a:t>
            </a:r>
            <a:r>
              <a:rPr lang="zh-CN" altLang="en-US" dirty="0">
                <a:sym typeface="+mn-ea"/>
              </a:rPr>
              <a:t>政治经济活动中产生新矛盾</a:t>
            </a:r>
            <a:endParaRPr lang="zh-CN" altLang="zh-CN" b="1">
              <a:latin typeface="黑体" panose="02010609060101010101" pitchFamily="2" charset="-122"/>
              <a:ea typeface="黑体" panose="02010609060101010101" pitchFamily="2" charset="-122"/>
            </a:endParaRPr>
          </a:p>
          <a:p>
            <a:pPr lvl="0">
              <a:lnSpc>
                <a:spcPct val="130000"/>
              </a:lnSpc>
            </a:pPr>
            <a:endParaRPr lang="zh-CN" altLang="zh-CN" b="1">
              <a:latin typeface="黑体" panose="02010609060101010101" pitchFamily="2" charset="-122"/>
              <a:ea typeface="黑体" panose="02010609060101010101" pitchFamily="2" charset="-122"/>
            </a:endParaRPr>
          </a:p>
          <a:p>
            <a:pPr lvl="0"/>
            <a:r>
              <a:rPr lang="zh-CN" altLang="zh-CN" b="1">
                <a:latin typeface="黑体" panose="02010609060101010101" pitchFamily="2" charset="-122"/>
                <a:ea typeface="黑体" panose="02010609060101010101" pitchFamily="2" charset="-122"/>
                <a:sym typeface="+mn-ea"/>
              </a:rPr>
              <a:t>公元</a:t>
            </a:r>
            <a:r>
              <a:rPr lang="en-US" altLang="zh-CN" b="1">
                <a:latin typeface="黑体" panose="02010609060101010101" pitchFamily="2" charset="-122"/>
                <a:ea typeface="黑体" panose="02010609060101010101" pitchFamily="2" charset="-122"/>
                <a:sym typeface="+mn-ea"/>
              </a:rPr>
              <a:t>3</a:t>
            </a:r>
            <a:r>
              <a:rPr lang="zh-CN" altLang="en-US" b="1">
                <a:latin typeface="黑体" panose="02010609060101010101" pitchFamily="2" charset="-122"/>
                <a:ea typeface="黑体" panose="02010609060101010101" pitchFamily="2" charset="-122"/>
                <a:sym typeface="+mn-ea"/>
              </a:rPr>
              <a:t>世纪，帝国境内自由民、内部公民与非公民的区别不复存在，万民法成为适应于罗马统治范围内</a:t>
            </a:r>
            <a:r>
              <a:rPr lang="zh-CN" altLang="en-US" b="1">
                <a:solidFill>
                  <a:srgbClr val="FF0000"/>
                </a:solidFill>
                <a:latin typeface="黑体" panose="02010609060101010101" pitchFamily="2" charset="-122"/>
                <a:ea typeface="黑体" panose="02010609060101010101" pitchFamily="2" charset="-122"/>
                <a:sym typeface="+mn-ea"/>
              </a:rPr>
              <a:t>一切自由民</a:t>
            </a:r>
            <a:r>
              <a:rPr lang="zh-CN" altLang="en-US" b="1">
                <a:latin typeface="黑体" panose="02010609060101010101" pitchFamily="2" charset="-122"/>
                <a:ea typeface="黑体" panose="02010609060101010101" pitchFamily="2" charset="-122"/>
                <a:sym typeface="+mn-ea"/>
              </a:rPr>
              <a:t>的法律。</a:t>
            </a:r>
            <a:endParaRPr lang="zh-CN" altLang="en-US" b="1">
              <a:latin typeface="黑体" panose="02010609060101010101" pitchFamily="2" charset="-122"/>
              <a:ea typeface="黑体" panose="02010609060101010101" pitchFamily="2" charset="-122"/>
            </a:endParaRPr>
          </a:p>
          <a:p>
            <a:pPr lvl="0"/>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公元前</a:t>
            </a:r>
            <a:r>
              <a:rPr lang="en-US" altLang="zh-CN"/>
              <a:t>509</a:t>
            </a:r>
            <a:r>
              <a:rPr lang="zh-CN" altLang="en-US"/>
              <a:t>年</a:t>
            </a:r>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7388" y="1143000"/>
            <a:ext cx="5483225" cy="3086100"/>
          </a:xfrm>
        </p:spPr>
      </p:sp>
      <p:sp>
        <p:nvSpPr>
          <p:cNvPr id="3" name="文本占位符 2"/>
          <p:cNvSpPr>
            <a:spLocks noGrp="1"/>
          </p:cNvSpPr>
          <p:nvPr>
            <p:ph type="body" idx="3"/>
          </p:nvPr>
        </p:nvSpPr>
        <p:spPr/>
        <p:txBody>
          <a:bodyPr/>
          <a:lstStyle/>
          <a:p>
            <a:r>
              <a:rPr lang="zh-CN" altLang="en-US"/>
              <a:t>公法主要是指调整国家与普通公民、组织之间关系以及国家机关及其组成人员之间关系的法律，如刑法，私法主要是调整普通公民，组织之间关系的法律，如民法</a:t>
            </a:r>
            <a:endParaRPr lang="zh-CN" altLang="en-US"/>
          </a:p>
          <a:p>
            <a:endParaRPr lang="zh-CN" altLang="en-US"/>
          </a:p>
          <a:p>
            <a:r>
              <a:rPr lang="zh-CN" b="1"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罗马法制精神在晚清的时候被传入到了中国，从思想上改变了中国人的观念，直接影响了公法与私法的区分</a:t>
            </a:r>
            <a:endParaRPr kumimoji="0" lang="zh-CN"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过分强调个人主观感受，忽视道德</a:t>
            </a:r>
            <a:endParaRPr lang="zh-CN" altLang="en-US"/>
          </a:p>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从建筑</a:t>
            </a:r>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ym typeface="+mn-ea"/>
              </a:rPr>
              <a:t>从建筑的样式看：明清故宫和皇帝的宝座高大雄伟，象征</a:t>
            </a:r>
            <a:r>
              <a:rPr lang="zh-CN" altLang="en-US"/>
              <a:t>皇权至上，中央集权，等级森严。</a:t>
            </a:r>
            <a:endParaRPr lang="zh-CN" altLang="en-US"/>
          </a:p>
          <a:p>
            <a:r>
              <a:rPr lang="zh-CN"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古希腊的半圆形的会场或剧院：具有开放性，能够实现舞台中央人物与观众，直接对话与沟通，促进人们表达自己的意愿或政治家的思想主张，体现了民主政治开放性的特点。</a:t>
            </a:r>
            <a:endParaRPr kumimoji="0" lang="zh-CN"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7388" y="1143000"/>
            <a:ext cx="5483225" cy="3086100"/>
          </a:xfrm>
        </p:spPr>
      </p:sp>
      <p:sp>
        <p:nvSpPr>
          <p:cNvPr id="3" name="文本占位符 2"/>
          <p:cNvSpPr>
            <a:spLocks noGrp="1"/>
          </p:cNvSpPr>
          <p:nvPr>
            <p:ph type="body" idx="3"/>
          </p:nvPr>
        </p:nvSpPr>
        <p:spPr/>
        <p:txBody>
          <a:bodyPr/>
          <a:lstStyle/>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从</a:t>
            </a:r>
            <a:r>
              <a:rPr lang="zh-CN" altLang="en-US" dirty="0">
                <a:ea typeface="宋体" panose="02010600030101010101" pitchFamily="2" charset="-122"/>
                <a:sym typeface="+mn-ea"/>
              </a:rPr>
              <a:t>唯物史观</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角度认识古代东西方思想文化的差异</a:t>
            </a:r>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古希腊数学家欧几里得数学著作：</a:t>
            </a:r>
            <a:r>
              <a:rPr lang="zh-CN" altLang="en-US">
                <a:sym typeface="+mn-ea"/>
              </a:rPr>
              <a:t>《几何原本》</a:t>
            </a:r>
            <a:endParaRPr lang="zh-CN" altLang="en-US">
              <a:sym typeface="+mn-ea"/>
            </a:endParaRPr>
          </a:p>
          <a:p>
            <a:r>
              <a:rPr lang="zh-CN" altLang="en-US"/>
              <a:t>古希腊著名医生和学者希波克拉底：《</a:t>
            </a:r>
            <a:r>
              <a:rPr lang="zh-CN" altLang="en-US">
                <a:sym typeface="+mn-ea"/>
              </a:rPr>
              <a:t>气质体液说</a:t>
            </a:r>
            <a:r>
              <a:rPr lang="zh-CN" altLang="en-US"/>
              <a:t>》</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endParaRPr lang="zh-CN" altLang="en-US"/>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endParaRPr lang="zh-CN" altLang="en-US"/>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endParaRPr lang="zh-CN" altLang="en-US"/>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slide" Target="../slides/slide26.xml"/><Relationship Id="rId13" Type="http://schemas.openxmlformats.org/officeDocument/2006/relationships/slide" Target="../slides/slide2.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slide" Target="../slides/slide1.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523800" name="矩形 11"/>
          <p:cNvSpPr/>
          <p:nvPr userDrawn="1"/>
        </p:nvSpPr>
        <p:spPr>
          <a:xfrm>
            <a:off x="1957388" y="1373188"/>
            <a:ext cx="7488237" cy="4852987"/>
          </a:xfrm>
          <a:prstGeom prst="rect">
            <a:avLst/>
          </a:prstGeom>
          <a:solidFill>
            <a:schemeClr val="tx1">
              <a:alpha val="10001"/>
            </a:schemeClr>
          </a:solidFill>
          <a:ln w="25400">
            <a:noFill/>
          </a:ln>
        </p:spPr>
        <p:txBody>
          <a:bodyPr lIns="91393" tIns="45696" rIns="91393" bIns="45696" anchor="ctr" anchorCtr="0"/>
          <a:lstStyle/>
          <a:p>
            <a:pPr lvl="0" algn="ctr" defTabSz="1217930">
              <a:lnSpc>
                <a:spcPct val="100000"/>
              </a:lnSpc>
            </a:pPr>
            <a:endParaRPr sz="2400" b="0" dirty="0">
              <a:solidFill>
                <a:srgbClr val="FFFFFF"/>
              </a:solidFill>
              <a:latin typeface="Arial" panose="020B0604020202020204" pitchFamily="34" charset="0"/>
              <a:ea typeface="黑体" panose="02010609060101010101" pitchFamily="2" charset="-122"/>
            </a:endParaRPr>
          </a:p>
        </p:txBody>
      </p:sp>
      <p:cxnSp>
        <p:nvCxnSpPr>
          <p:cNvPr id="13" name="直接连接符 9"/>
          <p:cNvCxnSpPr/>
          <p:nvPr/>
        </p:nvCxnSpPr>
        <p:spPr>
          <a:xfrm flipH="1">
            <a:off x="1924050" y="1270775"/>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1523806" name="文本框 25"/>
          <p:cNvSpPr txBox="1"/>
          <p:nvPr userDrawn="1"/>
        </p:nvSpPr>
        <p:spPr>
          <a:xfrm>
            <a:off x="2030413" y="3376613"/>
            <a:ext cx="5903912" cy="2671762"/>
          </a:xfrm>
          <a:prstGeom prst="rect">
            <a:avLst/>
          </a:prstGeom>
          <a:noFill/>
          <a:ln w="9525">
            <a:noFill/>
          </a:ln>
        </p:spPr>
        <p:txBody>
          <a:bodyPr lIns="91393" tIns="45696" rIns="91393" bIns="45696">
            <a:spAutoFit/>
          </a:bodyPr>
          <a:lstStyle/>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必备知识</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知道高考考什么</a:t>
            </a:r>
            <a:endParaRPr lang="zh-CN" altLang="en-US" sz="2600" b="0" dirty="0">
              <a:solidFill>
                <a:srgbClr val="595959"/>
              </a:solidFill>
              <a:latin typeface="黑体" panose="02010609060101010101" pitchFamily="2" charset="-122"/>
              <a:ea typeface="黑体" panose="02010609060101010101" pitchFamily="2" charset="-122"/>
            </a:endParaRP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考点突破</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提升能力怎么做</a:t>
            </a:r>
            <a:endParaRPr lang="zh-CN" altLang="en-US" sz="2600" b="0" dirty="0">
              <a:solidFill>
                <a:srgbClr val="595959"/>
              </a:solidFill>
              <a:latin typeface="黑体" panose="02010609060101010101" pitchFamily="2" charset="-122"/>
              <a:ea typeface="黑体" panose="02010609060101010101" pitchFamily="2" charset="-122"/>
            </a:endParaRP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研析真题</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知道高考怎么考</a:t>
            </a:r>
            <a:endParaRPr lang="zh-CN" altLang="en-US" sz="2600" b="0" dirty="0">
              <a:solidFill>
                <a:srgbClr val="595959"/>
              </a:solidFill>
              <a:latin typeface="黑体" panose="02010609060101010101" pitchFamily="2" charset="-122"/>
              <a:ea typeface="黑体" panose="02010609060101010101" pitchFamily="2" charset="-122"/>
            </a:endParaRP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情境探究</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学科素养培优</a:t>
            </a:r>
            <a:endParaRPr lang="zh-CN" altLang="en-US" sz="2600" b="0" dirty="0">
              <a:solidFill>
                <a:srgbClr val="595959"/>
              </a:solidFill>
              <a:latin typeface="黑体" panose="02010609060101010101" pitchFamily="2" charset="-122"/>
              <a:ea typeface="黑体" panose="02010609060101010101" pitchFamily="2" charset="-122"/>
            </a:endParaRP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专题能力提升练</a:t>
            </a:r>
            <a:endParaRPr lang="zh-CN" altLang="en-US" sz="2600" b="0" dirty="0">
              <a:solidFill>
                <a:srgbClr val="595959"/>
              </a:solidFill>
              <a:latin typeface="黑体" panose="02010609060101010101" pitchFamily="2" charset="-122"/>
              <a:ea typeface="黑体" panose="02010609060101010101" pitchFamily="2" charset="-122"/>
            </a:endParaRPr>
          </a:p>
        </p:txBody>
      </p:sp>
      <p:pic>
        <p:nvPicPr>
          <p:cNvPr id="1523814" name="Picture 23" descr="22"/>
          <p:cNvPicPr/>
          <p:nvPr userDrawn="1"/>
        </p:nvPicPr>
        <p:blipFill>
          <a:blip r:embed="rId12"/>
          <a:stretch>
            <a:fillRect/>
          </a:stretch>
        </p:blipFill>
        <p:spPr>
          <a:xfrm>
            <a:off x="6076950" y="4618038"/>
            <a:ext cx="520700" cy="331787"/>
          </a:xfrm>
          <a:prstGeom prst="rect">
            <a:avLst/>
          </a:prstGeom>
          <a:noFill/>
          <a:ln w="9525">
            <a:noFill/>
          </a:ln>
        </p:spPr>
      </p:pic>
      <p:pic>
        <p:nvPicPr>
          <p:cNvPr id="1523812" name="Picture 23" descr="22"/>
          <p:cNvPicPr/>
          <p:nvPr userDrawn="1"/>
        </p:nvPicPr>
        <p:blipFill>
          <a:blip r:embed="rId12"/>
          <a:stretch>
            <a:fillRect/>
          </a:stretch>
        </p:blipFill>
        <p:spPr>
          <a:xfrm>
            <a:off x="6056313" y="3573463"/>
            <a:ext cx="520700" cy="331787"/>
          </a:xfrm>
          <a:prstGeom prst="rect">
            <a:avLst/>
          </a:prstGeom>
          <a:noFill/>
          <a:ln w="9525">
            <a:noFill/>
          </a:ln>
        </p:spPr>
      </p:pic>
      <p:pic>
        <p:nvPicPr>
          <p:cNvPr id="1523813" name="Picture 23" descr="22"/>
          <p:cNvPicPr/>
          <p:nvPr userDrawn="1"/>
        </p:nvPicPr>
        <p:blipFill>
          <a:blip r:embed="rId12"/>
          <a:stretch>
            <a:fillRect/>
          </a:stretch>
        </p:blipFill>
        <p:spPr>
          <a:xfrm>
            <a:off x="6070600" y="4081463"/>
            <a:ext cx="520700" cy="331787"/>
          </a:xfrm>
          <a:prstGeom prst="rect">
            <a:avLst/>
          </a:prstGeom>
          <a:noFill/>
          <a:ln w="9525">
            <a:noFill/>
          </a:ln>
        </p:spPr>
      </p:pic>
      <p:sp>
        <p:nvSpPr>
          <p:cNvPr id="1523808" name="矩形 1523807">
            <a:hlinkClick r:id="rId13" action="ppaction://hlinksldjump"/>
          </p:cNvPr>
          <p:cNvSpPr/>
          <p:nvPr userDrawn="1"/>
        </p:nvSpPr>
        <p:spPr>
          <a:xfrm>
            <a:off x="2132013" y="3502025"/>
            <a:ext cx="4651375" cy="419100"/>
          </a:xfrm>
          <a:prstGeom prst="rect">
            <a:avLst/>
          </a:prstGeom>
          <a:solidFill>
            <a:srgbClr val="CC99FF">
              <a:alpha val="999"/>
            </a:srgbClr>
          </a:solidFill>
          <a:ln w="9525">
            <a:noFill/>
          </a:ln>
        </p:spPr>
        <p:txBody>
          <a:bodyPr/>
          <a:lstStyle/>
          <a:p>
            <a:endParaRPr lang="zh-CN" altLang="en-US"/>
          </a:p>
        </p:txBody>
      </p:sp>
      <p:sp>
        <p:nvSpPr>
          <p:cNvPr id="1523816" name="矩形 1523815">
            <a:hlinkClick r:id="" action="ppaction://noaction"/>
          </p:cNvPr>
          <p:cNvSpPr/>
          <p:nvPr userDrawn="1"/>
        </p:nvSpPr>
        <p:spPr>
          <a:xfrm>
            <a:off x="2068513" y="4568825"/>
            <a:ext cx="4587875" cy="419100"/>
          </a:xfrm>
          <a:prstGeom prst="rect">
            <a:avLst/>
          </a:prstGeom>
          <a:solidFill>
            <a:srgbClr val="CC99FF">
              <a:alpha val="999"/>
            </a:srgbClr>
          </a:solidFill>
          <a:ln w="9525">
            <a:noFill/>
          </a:ln>
        </p:spPr>
        <p:txBody>
          <a:bodyPr/>
          <a:lstStyle/>
          <a:p>
            <a:endParaRPr lang="zh-CN" altLang="en-US"/>
          </a:p>
        </p:txBody>
      </p:sp>
      <p:sp>
        <p:nvSpPr>
          <p:cNvPr id="1523817" name="矩形 1523816">
            <a:hlinkClick r:id="rId14" action="ppaction://hlinksldjump"/>
          </p:cNvPr>
          <p:cNvSpPr/>
          <p:nvPr userDrawn="1"/>
        </p:nvSpPr>
        <p:spPr>
          <a:xfrm>
            <a:off x="2068513" y="4048125"/>
            <a:ext cx="4651375" cy="419100"/>
          </a:xfrm>
          <a:prstGeom prst="rect">
            <a:avLst/>
          </a:prstGeom>
          <a:solidFill>
            <a:srgbClr val="CC99FF">
              <a:alpha val="999"/>
            </a:srgbClr>
          </a:solidFill>
          <a:ln w="9525">
            <a:noFill/>
          </a:ln>
        </p:spPr>
        <p:txBody>
          <a:bodyPr/>
          <a:lstStyle/>
          <a:p>
            <a:endParaRPr lang="zh-CN" altLang="en-US"/>
          </a:p>
        </p:txBody>
      </p:sp>
      <p:pic>
        <p:nvPicPr>
          <p:cNvPr id="1523821" name="Picture 23" descr="22"/>
          <p:cNvPicPr/>
          <p:nvPr userDrawn="1"/>
        </p:nvPicPr>
        <p:blipFill>
          <a:blip r:embed="rId12"/>
          <a:stretch>
            <a:fillRect/>
          </a:stretch>
        </p:blipFill>
        <p:spPr>
          <a:xfrm>
            <a:off x="5708650" y="5113338"/>
            <a:ext cx="520700" cy="331787"/>
          </a:xfrm>
          <a:prstGeom prst="rect">
            <a:avLst/>
          </a:prstGeom>
          <a:noFill/>
          <a:ln w="9525">
            <a:noFill/>
          </a:ln>
        </p:spPr>
      </p:pic>
      <p:sp>
        <p:nvSpPr>
          <p:cNvPr id="1523822" name="矩形 1523821">
            <a:hlinkClick r:id="" action="ppaction://noaction"/>
          </p:cNvPr>
          <p:cNvSpPr/>
          <p:nvPr userDrawn="1"/>
        </p:nvSpPr>
        <p:spPr>
          <a:xfrm>
            <a:off x="2005013" y="5076825"/>
            <a:ext cx="4562475" cy="419100"/>
          </a:xfrm>
          <a:prstGeom prst="rect">
            <a:avLst/>
          </a:prstGeom>
          <a:solidFill>
            <a:srgbClr val="CC99FF">
              <a:alpha val="999"/>
            </a:srgbClr>
          </a:solidFill>
          <a:ln w="9525">
            <a:noFill/>
          </a:ln>
        </p:spPr>
        <p:txBody>
          <a:bodyPr/>
          <a:lstStyle/>
          <a:p>
            <a:endParaRPr lang="zh-CN" altLang="en-US"/>
          </a:p>
        </p:txBody>
      </p:sp>
      <p:sp>
        <p:nvSpPr>
          <p:cNvPr id="1523824" name="矩形 1523823">
            <a:hlinkClick r:id="" action="ppaction://noaction"/>
          </p:cNvPr>
          <p:cNvSpPr/>
          <p:nvPr userDrawn="1"/>
        </p:nvSpPr>
        <p:spPr>
          <a:xfrm>
            <a:off x="1992313" y="5597525"/>
            <a:ext cx="4651375" cy="419100"/>
          </a:xfrm>
          <a:prstGeom prst="rect">
            <a:avLst/>
          </a:prstGeom>
          <a:solidFill>
            <a:srgbClr val="CC99FF">
              <a:alpha val="999"/>
            </a:srgbClr>
          </a:solidFill>
          <a:ln w="9525">
            <a:noFill/>
          </a:ln>
        </p:spPr>
        <p:txBody>
          <a:bodyPr/>
          <a:lstStyle/>
          <a:p>
            <a:endParaRPr lang="zh-CN" altLang="en-US"/>
          </a:p>
        </p:txBody>
      </p:sp>
      <p:pic>
        <p:nvPicPr>
          <p:cNvPr id="1523825" name="Picture 23" descr="22"/>
          <p:cNvPicPr/>
          <p:nvPr userDrawn="1"/>
        </p:nvPicPr>
        <p:blipFill>
          <a:blip r:embed="rId12"/>
          <a:stretch>
            <a:fillRect/>
          </a:stretch>
        </p:blipFill>
        <p:spPr>
          <a:xfrm>
            <a:off x="4489450" y="5659438"/>
            <a:ext cx="520700" cy="331787"/>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p:txStyles>
    <p:title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p:titleStyle>
    <p:bodyStyle>
      <a:lvl1pPr marL="228600" lvl="0" indent="-228600" algn="l" defTabSz="914400" rtl="0" eaLnBrk="1" fontAlgn="base" latinLnBrk="0" hangingPunct="1">
        <a:lnSpc>
          <a:spcPct val="90000"/>
        </a:lnSpc>
        <a:spcBef>
          <a:spcPts val="990"/>
        </a:spcBef>
        <a:spcAft>
          <a:spcPct val="0"/>
        </a:spcAft>
        <a:buFont typeface="Arial" panose="020B0604020202020204" pitchFamily="34" charset="0"/>
        <a:buChar char="•"/>
        <a:defRPr sz="2900" b="0" i="0" u="none" kern="1200" baseline="0">
          <a:solidFill>
            <a:schemeClr val="tx1"/>
          </a:solidFill>
          <a:latin typeface="+mn-lt"/>
          <a:ea typeface="+mn-ea"/>
          <a:cs typeface="+mn-cs"/>
        </a:defRPr>
      </a:lvl1pPr>
      <a:lvl2pPr marL="685800" lvl="1" indent="-228600" algn="l" defTabSz="914400" rtl="0" eaLnBrk="1" fontAlgn="base" latinLnBrk="0" hangingPunct="1">
        <a:lnSpc>
          <a:spcPct val="90000"/>
        </a:lnSpc>
        <a:spcBef>
          <a:spcPts val="500"/>
        </a:spcBef>
        <a:spcAft>
          <a:spcPct val="0"/>
        </a:spcAft>
        <a:buFont typeface="Arial" panose="020B0604020202020204" pitchFamily="34" charset="0"/>
        <a:buChar char="•"/>
        <a:defRPr sz="2400" b="0" i="0" u="none" kern="1200" baseline="0">
          <a:solidFill>
            <a:schemeClr val="tx1"/>
          </a:solidFill>
          <a:latin typeface="+mn-lt"/>
          <a:ea typeface="+mn-ea"/>
          <a:cs typeface="+mn-cs"/>
        </a:defRPr>
      </a:lvl2pPr>
      <a:lvl3pPr marL="1144905" lvl="2" indent="-230505" algn="l" defTabSz="914400" rtl="0" eaLnBrk="1" fontAlgn="base" latinLnBrk="0" hangingPunct="1">
        <a:lnSpc>
          <a:spcPct val="90000"/>
        </a:lnSpc>
        <a:spcBef>
          <a:spcPts val="500"/>
        </a:spcBef>
        <a:spcAft>
          <a:spcPct val="0"/>
        </a:spcAft>
        <a:buFont typeface="Arial" panose="020B0604020202020204" pitchFamily="34" charset="0"/>
        <a:buChar char="•"/>
        <a:defRPr sz="2100" b="0" i="0" u="none" kern="1200" baseline="0">
          <a:solidFill>
            <a:schemeClr val="tx1"/>
          </a:solidFill>
          <a:latin typeface="+mn-lt"/>
          <a:ea typeface="+mn-ea"/>
          <a:cs typeface="+mn-cs"/>
        </a:defRPr>
      </a:lvl3pPr>
      <a:lvl4pPr marL="1600200" lvl="3"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987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269187" name="矩形 2269186">
            <a:hlinkClick r:id="rId12" action="ppaction://hlinksldjump"/>
          </p:cNvPr>
          <p:cNvSpPr/>
          <p:nvPr userDrawn="1"/>
        </p:nvSpPr>
        <p:spPr>
          <a:xfrm>
            <a:off x="10223500" y="76200"/>
            <a:ext cx="1054100" cy="406400"/>
          </a:xfrm>
          <a:prstGeom prst="rect">
            <a:avLst/>
          </a:prstGeom>
          <a:solidFill>
            <a:srgbClr val="CC99FF">
              <a:alpha val="999"/>
            </a:srgbClr>
          </a:solidFill>
          <a:ln w="9525">
            <a:noFill/>
          </a:ln>
        </p:spPr>
        <p:txBody>
          <a:bodyPr/>
          <a:lstStyle/>
          <a:p>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p:txStyles>
    <p:title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p:titleStyle>
    <p:bodyStyle>
      <a:lvl1pPr marL="228600" lvl="0" indent="-228600" algn="l" defTabSz="914400" rtl="0" eaLnBrk="1" fontAlgn="base" latinLnBrk="0" hangingPunct="1">
        <a:lnSpc>
          <a:spcPct val="90000"/>
        </a:lnSpc>
        <a:spcBef>
          <a:spcPts val="990"/>
        </a:spcBef>
        <a:spcAft>
          <a:spcPct val="0"/>
        </a:spcAft>
        <a:buFont typeface="Arial" panose="020B0604020202020204" pitchFamily="34" charset="0"/>
        <a:buChar char="•"/>
        <a:defRPr sz="2900" b="0" i="0" u="none" kern="1200" baseline="0">
          <a:solidFill>
            <a:schemeClr val="tx1"/>
          </a:solidFill>
          <a:latin typeface="+mn-lt"/>
          <a:ea typeface="+mn-ea"/>
          <a:cs typeface="+mn-cs"/>
        </a:defRPr>
      </a:lvl1pPr>
      <a:lvl2pPr marL="685800" lvl="1" indent="-228600" algn="l" defTabSz="914400" rtl="0" eaLnBrk="1" fontAlgn="base" latinLnBrk="0" hangingPunct="1">
        <a:lnSpc>
          <a:spcPct val="90000"/>
        </a:lnSpc>
        <a:spcBef>
          <a:spcPts val="500"/>
        </a:spcBef>
        <a:spcAft>
          <a:spcPct val="0"/>
        </a:spcAft>
        <a:buFont typeface="Arial" panose="020B0604020202020204" pitchFamily="34" charset="0"/>
        <a:buChar char="•"/>
        <a:defRPr sz="2400" b="0" i="0" u="none" kern="1200" baseline="0">
          <a:solidFill>
            <a:schemeClr val="tx1"/>
          </a:solidFill>
          <a:latin typeface="+mn-lt"/>
          <a:ea typeface="+mn-ea"/>
          <a:cs typeface="+mn-cs"/>
        </a:defRPr>
      </a:lvl2pPr>
      <a:lvl3pPr marL="1144905" lvl="2" indent="-230505" algn="l" defTabSz="914400" rtl="0" eaLnBrk="1" fontAlgn="base" latinLnBrk="0" hangingPunct="1">
        <a:lnSpc>
          <a:spcPct val="90000"/>
        </a:lnSpc>
        <a:spcBef>
          <a:spcPts val="500"/>
        </a:spcBef>
        <a:spcAft>
          <a:spcPct val="0"/>
        </a:spcAft>
        <a:buFont typeface="Arial" panose="020B0604020202020204" pitchFamily="34" charset="0"/>
        <a:buChar char="•"/>
        <a:defRPr sz="2100" b="0" i="0" u="none" kern="1200" baseline="0">
          <a:solidFill>
            <a:schemeClr val="tx1"/>
          </a:solidFill>
          <a:latin typeface="+mn-lt"/>
          <a:ea typeface="+mn-ea"/>
          <a:cs typeface="+mn-cs"/>
        </a:defRPr>
      </a:lvl3pPr>
      <a:lvl4pPr marL="1600200" lvl="3"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987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269187" name="矩形 2269186">
            <a:hlinkClick r:id="" action="ppaction://noaction"/>
          </p:cNvPr>
          <p:cNvSpPr/>
          <p:nvPr userDrawn="1"/>
        </p:nvSpPr>
        <p:spPr>
          <a:xfrm>
            <a:off x="10223500" y="76200"/>
            <a:ext cx="1054100" cy="406400"/>
          </a:xfrm>
          <a:prstGeom prst="rect">
            <a:avLst/>
          </a:prstGeom>
          <a:solidFill>
            <a:srgbClr val="CC99FF">
              <a:alpha val="999"/>
            </a:srgbClr>
          </a:solidFill>
          <a:ln w="9525">
            <a:noFill/>
          </a:ln>
        </p:spPr>
        <p:txBody>
          <a:bodyPr/>
          <a:lstStyle/>
          <a:p>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p:txStyles>
    <p:title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p:titleStyle>
    <p:bodyStyle>
      <a:lvl1pPr marL="228600" lvl="0" indent="-228600" algn="l" defTabSz="914400" rtl="0" eaLnBrk="1" fontAlgn="base" latinLnBrk="0" hangingPunct="1">
        <a:lnSpc>
          <a:spcPct val="90000"/>
        </a:lnSpc>
        <a:spcBef>
          <a:spcPts val="990"/>
        </a:spcBef>
        <a:spcAft>
          <a:spcPct val="0"/>
        </a:spcAft>
        <a:buFont typeface="Arial" panose="020B0604020202020204" pitchFamily="34" charset="0"/>
        <a:buChar char="•"/>
        <a:defRPr sz="2900" b="0" i="0" u="none" kern="1200" baseline="0">
          <a:solidFill>
            <a:schemeClr val="tx1"/>
          </a:solidFill>
          <a:latin typeface="+mn-lt"/>
          <a:ea typeface="+mn-ea"/>
          <a:cs typeface="+mn-cs"/>
        </a:defRPr>
      </a:lvl1pPr>
      <a:lvl2pPr marL="685800" lvl="1" indent="-228600" algn="l" defTabSz="914400" rtl="0" eaLnBrk="1" fontAlgn="base" latinLnBrk="0" hangingPunct="1">
        <a:lnSpc>
          <a:spcPct val="90000"/>
        </a:lnSpc>
        <a:spcBef>
          <a:spcPts val="500"/>
        </a:spcBef>
        <a:spcAft>
          <a:spcPct val="0"/>
        </a:spcAft>
        <a:buFont typeface="Arial" panose="020B0604020202020204" pitchFamily="34" charset="0"/>
        <a:buChar char="•"/>
        <a:defRPr sz="2400" b="0" i="0" u="none" kern="1200" baseline="0">
          <a:solidFill>
            <a:schemeClr val="tx1"/>
          </a:solidFill>
          <a:latin typeface="+mn-lt"/>
          <a:ea typeface="+mn-ea"/>
          <a:cs typeface="+mn-cs"/>
        </a:defRPr>
      </a:lvl2pPr>
      <a:lvl3pPr marL="1144905" lvl="2" indent="-230505" algn="l" defTabSz="914400" rtl="0" eaLnBrk="1" fontAlgn="base" latinLnBrk="0" hangingPunct="1">
        <a:lnSpc>
          <a:spcPct val="90000"/>
        </a:lnSpc>
        <a:spcBef>
          <a:spcPts val="500"/>
        </a:spcBef>
        <a:spcAft>
          <a:spcPct val="0"/>
        </a:spcAft>
        <a:buFont typeface="Arial" panose="020B0604020202020204" pitchFamily="34" charset="0"/>
        <a:buChar char="•"/>
        <a:defRPr sz="2100" b="0" i="0" u="none" kern="1200" baseline="0">
          <a:solidFill>
            <a:schemeClr val="tx1"/>
          </a:solidFill>
          <a:latin typeface="+mn-lt"/>
          <a:ea typeface="+mn-ea"/>
          <a:cs typeface="+mn-cs"/>
        </a:defRPr>
      </a:lvl3pPr>
      <a:lvl4pPr marL="1600200" lvl="3"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987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8.xml"/><Relationship Id="rId2" Type="http://schemas.openxmlformats.org/officeDocument/2006/relationships/image" Target="../media/image2.wmf"/><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8.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8.xml"/><Relationship Id="rId1" Type="http://schemas.openxmlformats.org/officeDocument/2006/relationships/tags" Target="../tags/tag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5" Type="http://schemas.openxmlformats.org/officeDocument/2006/relationships/notesSlide" Target="../notesSlides/notesSlide9.xml"/><Relationship Id="rId4" Type="http://schemas.openxmlformats.org/officeDocument/2006/relationships/slideLayout" Target="../slideLayouts/slideLayout12.xml"/><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9.xml"/><Relationship Id="rId1" Type="http://schemas.openxmlformats.org/officeDocument/2006/relationships/image" Target="../media/image7.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8.xml"/><Relationship Id="rId1" Type="http://schemas.openxmlformats.org/officeDocument/2006/relationships/tags" Target="../tags/tag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5" Type="http://schemas.openxmlformats.org/officeDocument/2006/relationships/notesSlide" Target="../notesSlides/notesSlide14.xml"/><Relationship Id="rId4" Type="http://schemas.openxmlformats.org/officeDocument/2006/relationships/vmlDrawing" Target="../drawings/vmlDrawing1.vml"/><Relationship Id="rId3" Type="http://schemas.openxmlformats.org/officeDocument/2006/relationships/slideLayout" Target="../slideLayouts/slideLayout18.xml"/><Relationship Id="rId2" Type="http://schemas.openxmlformats.org/officeDocument/2006/relationships/image" Target="../media/image8.emf"/><Relationship Id="rId1" Type="http://schemas.openxmlformats.org/officeDocument/2006/relationships/package" Target="../embeddings/Document1.docx"/></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7.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8.xml"/><Relationship Id="rId1" Type="http://schemas.openxmlformats.org/officeDocument/2006/relationships/image" Target="../media/image9.png"/></Relationships>
</file>

<file path=ppt/slides/_rels/slide29.xml.rels><?xml version="1.0" encoding="UTF-8" standalone="yes"?>
<Relationships xmlns="http://schemas.openxmlformats.org/package/2006/relationships"><Relationship Id="rId4" Type="http://schemas.openxmlformats.org/officeDocument/2006/relationships/notesSlide" Target="../notesSlides/notesSlide16.xml"/><Relationship Id="rId3" Type="http://schemas.openxmlformats.org/officeDocument/2006/relationships/slideLayout" Target="../slideLayouts/slideLayout18.xml"/><Relationship Id="rId2" Type="http://schemas.openxmlformats.org/officeDocument/2006/relationships/image" Target="../media/image11.jpeg"/><Relationship Id="rId1" Type="http://schemas.openxmlformats.org/officeDocument/2006/relationships/image" Target="../media/image10.jpe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tags" Target="../tags/tag10.xml"/><Relationship Id="rId1" Type="http://schemas.openxmlformats.org/officeDocument/2006/relationships/tags" Target="../tags/tag9.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8.xml"/><Relationship Id="rId1" Type="http://schemas.openxmlformats.org/officeDocument/2006/relationships/tags" Target="../tags/tag11.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2.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ags" Target="../tags/tag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9" name="矩形 368658"/>
          <p:cNvSpPr/>
          <p:nvPr/>
        </p:nvSpPr>
        <p:spPr>
          <a:xfrm>
            <a:off x="2070100" y="1477963"/>
            <a:ext cx="6778625" cy="1665287"/>
          </a:xfrm>
          <a:prstGeom prst="rect">
            <a:avLst/>
          </a:prstGeom>
          <a:noFill/>
          <a:ln w="9525">
            <a:noFill/>
          </a:ln>
        </p:spPr>
        <p:txBody>
          <a:bodyPr lIns="117176" tIns="58589" rIns="117176" bIns="58589" anchor="ctr" anchorCtr="0">
            <a:spAutoFit/>
          </a:bodyPr>
          <a:lstStyle/>
          <a:p>
            <a:pPr defTabSz="1171575" eaLnBrk="0" hangingPunct="0">
              <a:lnSpc>
                <a:spcPct val="13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第三部分　世界史</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eaLnBrk="0" hangingPunct="0">
              <a:lnSpc>
                <a:spcPct val="130000"/>
              </a:lnSpc>
            </a:pPr>
            <a:r>
              <a:rPr lang="zh-CN" altLang="en-US" dirty="0">
                <a:latin typeface="宋体" panose="02010600030101010101" pitchFamily="2" charset="-122"/>
                <a:ea typeface="宋体" panose="02010600030101010101" pitchFamily="2" charset="-122"/>
                <a:cs typeface="Times New Roman" panose="02020603050405020304" pitchFamily="18" charset="0"/>
              </a:rPr>
              <a:t>第</a:t>
            </a:r>
            <a:r>
              <a:rPr lang="en-US" altLang="zh-CN">
                <a:latin typeface="宋体" panose="02010600030101010101" pitchFamily="2" charset="-122"/>
                <a:ea typeface="宋体" panose="02010600030101010101" pitchFamily="2" charset="-122"/>
                <a:cs typeface="Times New Roman" panose="02020603050405020304" pitchFamily="18" charset="0"/>
              </a:rPr>
              <a:t>8</a:t>
            </a:r>
            <a:r>
              <a:rPr lang="zh-CN" altLang="en-US" dirty="0">
                <a:latin typeface="宋体" panose="02010600030101010101" pitchFamily="2" charset="-122"/>
                <a:ea typeface="宋体" panose="02010600030101010101" pitchFamily="2" charset="-122"/>
                <a:cs typeface="Times New Roman" panose="02020603050405020304" pitchFamily="18" charset="0"/>
              </a:rPr>
              <a:t>讲　古代西方文明的源头</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古代希腊、罗马</a:t>
            </a:r>
            <a:endParaRPr lang="zh-CN" altLang="en-US">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5510" name="文本框 2325509"/>
          <p:cNvSpPr txBox="1"/>
          <p:nvPr/>
        </p:nvSpPr>
        <p:spPr>
          <a:xfrm>
            <a:off x="1370013" y="63500"/>
            <a:ext cx="46275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必备知识</a:t>
            </a:r>
            <a:r>
              <a:rPr lang="en-US" altLang="zh-CN" sz="2400">
                <a:solidFill>
                  <a:schemeClr val="bg1"/>
                </a:solidFill>
                <a:latin typeface="宋体" panose="02010600030101010101" pitchFamily="2" charset="-122"/>
                <a:ea typeface="Times New Roman" panose="02020603050405020304" pitchFamily="18" charset="0"/>
              </a:rPr>
              <a:t>•</a:t>
            </a: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知道高考考什么</a:t>
            </a:r>
            <a:endParaRPr lang="zh-CN" altLang="en-US" sz="2400" dirty="0">
              <a:solidFill>
                <a:schemeClr val="bg1"/>
              </a:solidFill>
              <a:latin typeface="宋体" panose="02010600030101010101" pitchFamily="2" charset="-122"/>
              <a:ea typeface="Times New Roman" panose="02020603050405020304" pitchFamily="18" charset="0"/>
            </a:endParaRPr>
          </a:p>
        </p:txBody>
      </p:sp>
      <p:sp>
        <p:nvSpPr>
          <p:cNvPr id="2325513" name="文本框 2325512"/>
          <p:cNvSpPr txBox="1"/>
          <p:nvPr/>
        </p:nvSpPr>
        <p:spPr>
          <a:xfrm>
            <a:off x="0" y="0"/>
            <a:ext cx="11634788" cy="712788"/>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连时空</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纵横贯通</a:t>
            </a:r>
            <a:endParaRPr lang="zh-CN" altLang="en-US" dirty="0">
              <a:solidFill>
                <a:srgbClr val="0000FF"/>
              </a:solidFill>
              <a:latin typeface="宋体" panose="02010600030101010101" pitchFamily="2" charset="-122"/>
              <a:ea typeface="Times New Roman" panose="02020603050405020304" pitchFamily="18" charset="0"/>
            </a:endParaRPr>
          </a:p>
        </p:txBody>
      </p:sp>
      <p:sp>
        <p:nvSpPr>
          <p:cNvPr id="2325518" name="矩形 2325517"/>
          <p:cNvSpPr/>
          <p:nvPr/>
        </p:nvSpPr>
        <p:spPr>
          <a:xfrm>
            <a:off x="1409700" y="654050"/>
            <a:ext cx="3111500" cy="0"/>
          </a:xfrm>
          <a:prstGeom prst="rect">
            <a:avLst/>
          </a:prstGeom>
          <a:noFill/>
          <a:ln w="9525">
            <a:noFill/>
          </a:ln>
        </p:spPr>
        <p:txBody>
          <a:bodyPr/>
          <a:lstStyle/>
          <a:p>
            <a:endParaRPr lang="zh-CN" altLang="en-US"/>
          </a:p>
        </p:txBody>
      </p:sp>
      <p:sp>
        <p:nvSpPr>
          <p:cNvPr id="2325519" name="矩形 2325518"/>
          <p:cNvSpPr/>
          <p:nvPr/>
        </p:nvSpPr>
        <p:spPr>
          <a:xfrm>
            <a:off x="1409700" y="654050"/>
            <a:ext cx="3111500" cy="0"/>
          </a:xfrm>
          <a:prstGeom prst="rect">
            <a:avLst/>
          </a:prstGeom>
          <a:noFill/>
          <a:ln w="9525">
            <a:noFill/>
          </a:ln>
        </p:spPr>
        <p:txBody>
          <a:bodyPr wrap="none" lIns="117235" tIns="58618" rIns="117235" bIns="58618" anchor="ctr" anchorCtr="0">
            <a:spAutoFit/>
          </a:bodyPr>
          <a:lstStyle/>
          <a:p>
            <a:pPr>
              <a:lnSpc>
                <a:spcPct val="100000"/>
              </a:lnSpc>
            </a:pPr>
            <a:endParaRPr sz="1800" b="0" dirty="0">
              <a:latin typeface="Arial" panose="020B0604020202020204" pitchFamily="34" charset="0"/>
              <a:ea typeface="宋体" panose="02010600030101010101" pitchFamily="2" charset="-122"/>
            </a:endParaRPr>
          </a:p>
        </p:txBody>
      </p:sp>
      <p:pic>
        <p:nvPicPr>
          <p:cNvPr id="2325548" name="图片 2325547"/>
          <p:cNvPicPr>
            <a:picLocks noChangeAspect="1"/>
          </p:cNvPicPr>
          <p:nvPr>
            <p:custDataLst>
              <p:tags r:id="rId1"/>
            </p:custDataLst>
          </p:nvPr>
        </p:nvPicPr>
        <p:blipFill>
          <a:blip r:embed="rId2"/>
          <a:stretch>
            <a:fillRect/>
          </a:stretch>
        </p:blipFill>
        <p:spPr>
          <a:xfrm>
            <a:off x="168275" y="654050"/>
            <a:ext cx="11672570" cy="6141720"/>
          </a:xfrm>
          <a:prstGeom prst="rect">
            <a:avLst/>
          </a:prstGeom>
          <a:noFill/>
          <a:ln w="9525">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1139" name="文本框 2651138"/>
          <p:cNvSpPr txBox="1"/>
          <p:nvPr/>
        </p:nvSpPr>
        <p:spPr>
          <a:xfrm>
            <a:off x="277495" y="264795"/>
            <a:ext cx="11634788" cy="1903413"/>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理主干</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知识为基</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一、雅典民主政治</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 </a:t>
            </a:r>
            <a:endParaRPr lang="zh-CN" altLang="en-US">
              <a:latin typeface="宋体" panose="02010600030101010101" pitchFamily="2" charset="-122"/>
              <a:ea typeface="Times New Roman" panose="02020603050405020304" pitchFamily="18" charset="0"/>
            </a:endParaRPr>
          </a:p>
        </p:txBody>
      </p:sp>
      <p:pic>
        <p:nvPicPr>
          <p:cNvPr id="2651141" name="21lslt109.jpg" descr="id:2147506511;FounderCES"/>
          <p:cNvPicPr>
            <a:picLocks noChangeAspect="1"/>
          </p:cNvPicPr>
          <p:nvPr/>
        </p:nvPicPr>
        <p:blipFill>
          <a:blip r:embed="rId1"/>
          <a:stretch>
            <a:fillRect/>
          </a:stretch>
        </p:blipFill>
        <p:spPr>
          <a:xfrm>
            <a:off x="1003935" y="1501140"/>
            <a:ext cx="9820910" cy="5358765"/>
          </a:xfrm>
          <a:prstGeom prst="rect">
            <a:avLst/>
          </a:prstGeom>
          <a:noFill/>
          <a:ln w="9525">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7218" name="文本框 2697217"/>
          <p:cNvSpPr txBox="1"/>
          <p:nvPr/>
        </p:nvSpPr>
        <p:spPr>
          <a:xfrm>
            <a:off x="220980" y="69215"/>
            <a:ext cx="13196888" cy="251714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形成条件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地理因素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相对隔绝的谷地和海岛地形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面向海洋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易形成相对隔绝的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endParaRPr lang="zh-CN" altLang="en-US">
              <a:solidFill>
                <a:srgbClr val="000000"/>
              </a:solidFill>
              <a:latin typeface="宋体" panose="02010600030101010101" pitchFamily="2" charset="-122"/>
              <a:ea typeface="Times New Roman" panose="02020603050405020304" pitchFamily="18" charset="0"/>
            </a:endParaRPr>
          </a:p>
        </p:txBody>
      </p:sp>
      <p:sp>
        <p:nvSpPr>
          <p:cNvPr id="2697222" name="文本框 2697221"/>
          <p:cNvSpPr txBox="1"/>
          <p:nvPr/>
        </p:nvSpPr>
        <p:spPr>
          <a:xfrm>
            <a:off x="10236518" y="600075"/>
            <a:ext cx="1609725" cy="716915"/>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城邦</a:t>
            </a:r>
            <a:endPar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endParaRPr>
          </a:p>
        </p:txBody>
      </p:sp>
      <p:sp>
        <p:nvSpPr>
          <p:cNvPr id="2697223" name="文本框 2697222"/>
          <p:cNvSpPr txBox="1"/>
          <p:nvPr/>
        </p:nvSpPr>
        <p:spPr>
          <a:xfrm>
            <a:off x="-50482" y="1201103"/>
            <a:ext cx="16097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政治</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16002" name="文本框 2816001"/>
          <p:cNvSpPr txBox="1"/>
          <p:nvPr/>
        </p:nvSpPr>
        <p:spPr>
          <a:xfrm>
            <a:off x="337185" y="1986915"/>
            <a:ext cx="11516995" cy="2886710"/>
          </a:xfrm>
          <a:prstGeom prst="rect">
            <a:avLst/>
          </a:prstGeom>
          <a:noFill/>
          <a:ln w="9525">
            <a:noFill/>
          </a:ln>
        </p:spPr>
        <p:txBody>
          <a:bodyPr wrap="square" lIns="117176" tIns="58589" rIns="117176" bIns="58589">
            <a:spAutoFit/>
          </a:bodyPr>
          <a:lstStyle/>
          <a:p>
            <a:pPr algn="just" defTabSz="1171575">
              <a:lnSpc>
                <a:spcPct val="150000"/>
              </a:lnSpc>
            </a:pPr>
            <a:r>
              <a:rPr sz="2400">
                <a:solidFill>
                  <a:srgbClr val="000000"/>
                </a:solidFill>
                <a:latin typeface="微软雅黑" panose="020B0503020204020204" charset="-122"/>
                <a:ea typeface="微软雅黑" panose="020B0503020204020204" charset="-122"/>
                <a:cs typeface="微软雅黑" panose="020B0503020204020204" charset="-122"/>
              </a:rPr>
              <a:t>希腊城邦国家建立</a:t>
            </a:r>
            <a:endParaRPr sz="2400">
              <a:solidFill>
                <a:srgbClr val="000000"/>
              </a:solidFill>
              <a:latin typeface="微软雅黑" panose="020B0503020204020204" charset="-122"/>
              <a:ea typeface="微软雅黑" panose="020B0503020204020204" charset="-122"/>
              <a:cs typeface="微软雅黑" panose="020B0503020204020204" charset="-122"/>
            </a:endParaRPr>
          </a:p>
          <a:p>
            <a:pPr algn="just" defTabSz="1171575">
              <a:lnSpc>
                <a:spcPct val="150000"/>
              </a:lnSpc>
            </a:pPr>
            <a:r>
              <a:rPr lang="en-US" sz="2400">
                <a:solidFill>
                  <a:srgbClr val="000000"/>
                </a:solidFill>
                <a:latin typeface="微软雅黑" panose="020B0503020204020204" charset="-122"/>
                <a:ea typeface="微软雅黑" panose="020B0503020204020204" charset="-122"/>
                <a:cs typeface="微软雅黑" panose="020B0503020204020204" charset="-122"/>
              </a:rPr>
              <a:t>       </a:t>
            </a:r>
            <a:r>
              <a:rPr sz="2400">
                <a:solidFill>
                  <a:srgbClr val="000000"/>
                </a:solidFill>
                <a:latin typeface="微软雅黑" panose="020B0503020204020204" charset="-122"/>
                <a:ea typeface="微软雅黑" panose="020B0503020204020204" charset="-122"/>
                <a:cs typeface="微软雅黑" panose="020B0503020204020204" charset="-122"/>
              </a:rPr>
              <a:t>古代希腊人以</a:t>
            </a:r>
            <a:r>
              <a:rPr sz="2400">
                <a:solidFill>
                  <a:srgbClr val="0000FF"/>
                </a:solidFill>
                <a:latin typeface="微软雅黑" panose="020B0503020204020204" charset="-122"/>
                <a:ea typeface="微软雅黑" panose="020B0503020204020204" charset="-122"/>
                <a:cs typeface="微软雅黑" panose="020B0503020204020204" charset="-122"/>
              </a:rPr>
              <a:t>移民方式</a:t>
            </a:r>
            <a:r>
              <a:rPr sz="2400">
                <a:solidFill>
                  <a:srgbClr val="000000"/>
                </a:solidFill>
                <a:latin typeface="微软雅黑" panose="020B0503020204020204" charset="-122"/>
                <a:ea typeface="微软雅黑" panose="020B0503020204020204" charset="-122"/>
                <a:cs typeface="微软雅黑" panose="020B0503020204020204" charset="-122"/>
              </a:rPr>
              <a:t>扩大影响。他们利用自己的组织能力、航海技术和武器，向地中海和黑海周边地区</a:t>
            </a:r>
            <a:r>
              <a:rPr sz="2400">
                <a:solidFill>
                  <a:srgbClr val="0000FF"/>
                </a:solidFill>
                <a:latin typeface="微软雅黑" panose="020B0503020204020204" charset="-122"/>
                <a:ea typeface="微软雅黑" panose="020B0503020204020204" charset="-122"/>
                <a:cs typeface="微软雅黑" panose="020B0503020204020204" charset="-122"/>
              </a:rPr>
              <a:t>殖民</a:t>
            </a:r>
            <a:r>
              <a:rPr sz="2400">
                <a:solidFill>
                  <a:srgbClr val="000000"/>
                </a:solidFill>
                <a:latin typeface="微软雅黑" panose="020B0503020204020204" charset="-122"/>
                <a:ea typeface="微软雅黑" panose="020B0503020204020204" charset="-122"/>
                <a:cs typeface="微软雅黑" panose="020B0503020204020204" charset="-122"/>
              </a:rPr>
              <a:t>。在200年左右的时间里，他们在东起黑海东岸、西到西班牙的广大地区</a:t>
            </a:r>
            <a:r>
              <a:rPr sz="2400">
                <a:solidFill>
                  <a:srgbClr val="0000FF"/>
                </a:solidFill>
                <a:latin typeface="微软雅黑" panose="020B0503020204020204" charset="-122"/>
                <a:ea typeface="微软雅黑" panose="020B0503020204020204" charset="-122"/>
                <a:cs typeface="微软雅黑" panose="020B0503020204020204" charset="-122"/>
              </a:rPr>
              <a:t>建立了数量众多的城邦国家。</a:t>
            </a:r>
            <a:endParaRPr sz="2400">
              <a:solidFill>
                <a:srgbClr val="0000FF"/>
              </a:solidFill>
              <a:latin typeface="微软雅黑" panose="020B0503020204020204" charset="-122"/>
              <a:ea typeface="微软雅黑" panose="020B0503020204020204" charset="-122"/>
              <a:cs typeface="微软雅黑" panose="020B0503020204020204" charset="-122"/>
            </a:endParaRPr>
          </a:p>
          <a:p>
            <a:pPr algn="r" defTabSz="1171575">
              <a:lnSpc>
                <a:spcPct val="150000"/>
              </a:lnSpc>
            </a:pPr>
            <a:r>
              <a:rPr sz="2400">
                <a:solidFill>
                  <a:srgbClr val="000000"/>
                </a:solidFill>
                <a:latin typeface="微软雅黑" panose="020B0503020204020204" charset="-122"/>
                <a:ea typeface="微软雅黑" panose="020B0503020204020204" charset="-122"/>
                <a:cs typeface="微软雅黑" panose="020B0503020204020204" charset="-122"/>
              </a:rPr>
              <a:t>——摘编自必修《中外历史纲要(下)》</a:t>
            </a:r>
            <a:endParaRPr sz="2400">
              <a:solidFill>
                <a:srgbClr val="000000"/>
              </a:solidFill>
              <a:latin typeface="微软雅黑" panose="020B0503020204020204" charset="-122"/>
              <a:ea typeface="微软雅黑" panose="020B0503020204020204" charset="-122"/>
              <a:cs typeface="微软雅黑" panose="020B0503020204020204" charset="-122"/>
            </a:endParaRPr>
          </a:p>
        </p:txBody>
      </p:sp>
      <p:sp>
        <p:nvSpPr>
          <p:cNvPr id="2" name="文本框 1"/>
          <p:cNvSpPr txBox="1"/>
          <p:nvPr/>
        </p:nvSpPr>
        <p:spPr>
          <a:xfrm>
            <a:off x="2352675" y="69215"/>
            <a:ext cx="9384665" cy="645160"/>
          </a:xfrm>
          <a:prstGeom prst="rect">
            <a:avLst/>
          </a:prstGeom>
          <a:noFill/>
          <a:ln w="9525">
            <a:noFill/>
          </a:ln>
        </p:spPr>
        <p:txBody>
          <a:bodyPr wrap="square" anchor="t" anchorCtr="0">
            <a:spAutoFit/>
          </a:bodyPr>
          <a:lstStyle/>
          <a:p>
            <a:pPr algn="l"/>
            <a:r>
              <a:rPr lang="zh-CN" altLang="en-US" sz="2400" b="1">
                <a:solidFill>
                  <a:srgbClr val="FF0000"/>
                </a:solidFill>
                <a:latin typeface="微软雅黑" panose="020B0503020204020204" charset="-122"/>
                <a:ea typeface="微软雅黑" panose="020B0503020204020204" charset="-122"/>
              </a:rPr>
              <a:t>城邦是</a:t>
            </a:r>
            <a:r>
              <a:rPr lang="zh-CN" altLang="en-US" sz="2400">
                <a:solidFill>
                  <a:srgbClr val="FF0000"/>
                </a:solidFill>
                <a:latin typeface="微软雅黑" panose="020B0503020204020204" charset="-122"/>
                <a:ea typeface="微软雅黑" panose="020B0503020204020204" charset="-122"/>
                <a:sym typeface="宋体" panose="02010600030101010101" pitchFamily="2" charset="-122"/>
              </a:rPr>
              <a:t>具有共同血缘和地域的公民团体。</a:t>
            </a:r>
            <a:endParaRPr lang="zh-CN" altLang="en-US" sz="2400" b="1">
              <a:solidFill>
                <a:srgbClr val="FF0000"/>
              </a:solidFill>
              <a:latin typeface="微软雅黑" panose="020B0503020204020204" charset="-122"/>
              <a:ea typeface="微软雅黑" panose="020B0503020204020204" charset="-122"/>
            </a:endParaRPr>
          </a:p>
        </p:txBody>
      </p:sp>
      <p:sp>
        <p:nvSpPr>
          <p:cNvPr id="3" name="文本框 2"/>
          <p:cNvSpPr txBox="1"/>
          <p:nvPr/>
        </p:nvSpPr>
        <p:spPr>
          <a:xfrm>
            <a:off x="7809865" y="69215"/>
            <a:ext cx="4036695" cy="645160"/>
          </a:xfrm>
          <a:prstGeom prst="rect">
            <a:avLst/>
          </a:prstGeom>
          <a:noFill/>
          <a:ln w="9525">
            <a:noFill/>
          </a:ln>
        </p:spPr>
        <p:txBody>
          <a:bodyPr wrap="square" anchor="t" anchorCtr="0">
            <a:spAutoFit/>
          </a:bodyPr>
          <a:lstStyle/>
          <a:p>
            <a:pPr algn="ctr"/>
            <a:r>
              <a:rPr lang="zh-CN" altLang="en-US" sz="2400" b="1">
                <a:solidFill>
                  <a:srgbClr val="FF0000"/>
                </a:solidFill>
                <a:latin typeface="微软雅黑" panose="020B0503020204020204" charset="-122"/>
                <a:ea typeface="微软雅黑" panose="020B0503020204020204" charset="-122"/>
              </a:rPr>
              <a:t>特点：小国寡民，独立自主</a:t>
            </a:r>
            <a:endParaRPr lang="zh-CN" altLang="en-US" sz="2400" b="1">
              <a:solidFill>
                <a:srgbClr val="FF0000"/>
              </a:solidFill>
              <a:latin typeface="微软雅黑" panose="020B0503020204020204" charset="-122"/>
              <a:ea typeface="微软雅黑" panose="020B0503020204020204" charset="-122"/>
            </a:endParaRPr>
          </a:p>
        </p:txBody>
      </p:sp>
      <p:sp>
        <p:nvSpPr>
          <p:cNvPr id="4" name="文本框 3"/>
          <p:cNvSpPr txBox="1"/>
          <p:nvPr/>
        </p:nvSpPr>
        <p:spPr>
          <a:xfrm>
            <a:off x="329565" y="5019040"/>
            <a:ext cx="11516995" cy="1778635"/>
          </a:xfrm>
          <a:prstGeom prst="rect">
            <a:avLst/>
          </a:prstGeom>
          <a:noFill/>
          <a:ln w="9525">
            <a:noFill/>
          </a:ln>
        </p:spPr>
        <p:txBody>
          <a:bodyPr wrap="square" lIns="117176" tIns="58589" rIns="117176" bIns="58589">
            <a:spAutoFit/>
          </a:bodyPr>
          <a:lstStyle/>
          <a:p>
            <a:pPr algn="just" defTabSz="1171575">
              <a:lnSpc>
                <a:spcPct val="150000"/>
              </a:lnSpc>
            </a:pPr>
            <a:r>
              <a:rPr sz="2400">
                <a:solidFill>
                  <a:srgbClr val="000000"/>
                </a:solidFill>
                <a:latin typeface="微软雅黑" panose="020B0503020204020204" charset="-122"/>
                <a:ea typeface="微软雅黑" panose="020B0503020204020204" charset="-122"/>
                <a:cs typeface="微软雅黑" panose="020B0503020204020204" charset="-122"/>
              </a:rPr>
              <a:t>古希腊海外贸易</a:t>
            </a:r>
            <a:endParaRPr sz="2400">
              <a:solidFill>
                <a:srgbClr val="000000"/>
              </a:solidFill>
              <a:latin typeface="微软雅黑" panose="020B0503020204020204" charset="-122"/>
              <a:ea typeface="微软雅黑" panose="020B0503020204020204" charset="-122"/>
              <a:cs typeface="微软雅黑" panose="020B0503020204020204" charset="-122"/>
            </a:endParaRPr>
          </a:p>
          <a:p>
            <a:pPr algn="just" defTabSz="1171575">
              <a:lnSpc>
                <a:spcPct val="150000"/>
              </a:lnSpc>
            </a:pPr>
            <a:r>
              <a:rPr lang="en-US" sz="2400">
                <a:solidFill>
                  <a:srgbClr val="000000"/>
                </a:solidFill>
                <a:latin typeface="微软雅黑" panose="020B0503020204020204" charset="-122"/>
                <a:ea typeface="微软雅黑" panose="020B0503020204020204" charset="-122"/>
                <a:cs typeface="微软雅黑" panose="020B0503020204020204" charset="-122"/>
              </a:rPr>
              <a:t>       </a:t>
            </a:r>
            <a:r>
              <a:rPr sz="2400">
                <a:solidFill>
                  <a:srgbClr val="000000"/>
                </a:solidFill>
                <a:latin typeface="微软雅黑" panose="020B0503020204020204" charset="-122"/>
                <a:ea typeface="微软雅黑" panose="020B0503020204020204" charset="-122"/>
                <a:cs typeface="微软雅黑" panose="020B0503020204020204" charset="-122"/>
              </a:rPr>
              <a:t>古希腊各城邦形成若干个商业中心，</a:t>
            </a:r>
            <a:r>
              <a:rPr sz="2400">
                <a:solidFill>
                  <a:srgbClr val="0000FF"/>
                </a:solidFill>
                <a:latin typeface="微软雅黑" panose="020B0503020204020204" charset="-122"/>
                <a:ea typeface="微软雅黑" panose="020B0503020204020204" charset="-122"/>
                <a:cs typeface="微软雅黑" panose="020B0503020204020204" charset="-122"/>
              </a:rPr>
              <a:t>海外贸易十分活跃</a:t>
            </a:r>
            <a:r>
              <a:rPr sz="2400">
                <a:solidFill>
                  <a:srgbClr val="000000"/>
                </a:solidFill>
                <a:latin typeface="微软雅黑" panose="020B0503020204020204" charset="-122"/>
                <a:ea typeface="微软雅黑" panose="020B0503020204020204" charset="-122"/>
                <a:cs typeface="微软雅黑" panose="020B0503020204020204" charset="-122"/>
              </a:rPr>
              <a:t>。</a:t>
            </a:r>
            <a:endParaRPr sz="2400">
              <a:solidFill>
                <a:srgbClr val="000000"/>
              </a:solidFill>
              <a:latin typeface="微软雅黑" panose="020B0503020204020204" charset="-122"/>
              <a:ea typeface="微软雅黑" panose="020B0503020204020204" charset="-122"/>
              <a:cs typeface="微软雅黑" panose="020B0503020204020204" charset="-122"/>
            </a:endParaRPr>
          </a:p>
          <a:p>
            <a:pPr algn="r" defTabSz="1171575">
              <a:lnSpc>
                <a:spcPct val="150000"/>
              </a:lnSpc>
            </a:pPr>
            <a:r>
              <a:rPr sz="2400">
                <a:solidFill>
                  <a:srgbClr val="000000"/>
                </a:solidFill>
                <a:latin typeface="微软雅黑" panose="020B0503020204020204" charset="-122"/>
                <a:ea typeface="微软雅黑" panose="020B0503020204020204" charset="-122"/>
                <a:cs typeface="微软雅黑" panose="020B0503020204020204" charset="-122"/>
              </a:rPr>
              <a:t>——选择性必修2《经济与社会生活》</a:t>
            </a:r>
            <a:endParaRPr sz="2400">
              <a:solidFill>
                <a:srgbClr val="000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charRg st="0" end="13"/>
                                            </p:txEl>
                                          </p:spTgt>
                                        </p:tgtEl>
                                        <p:attrNameLst>
                                          <p:attrName>style.visibility</p:attrName>
                                        </p:attrNameLst>
                                      </p:cBhvr>
                                      <p:to>
                                        <p:strVal val="visible"/>
                                      </p:to>
                                    </p:set>
                                    <p:anim calcmode="lin" valueType="num">
                                      <p:cBhvr additive="base">
                                        <p:cTn id="7" dur="500" fill="hold"/>
                                        <p:tgtEl>
                                          <p:spTgt spid="2">
                                            <p:txEl>
                                              <p:charRg st="0" end="1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charRg st="0" end="1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816002"/>
                                        </p:tgtEl>
                                        <p:attrNameLst>
                                          <p:attrName>style.visibility</p:attrName>
                                        </p:attrNameLst>
                                      </p:cBhvr>
                                      <p:to>
                                        <p:strVal val="visible"/>
                                      </p:to>
                                    </p:set>
                                    <p:anim calcmode="lin" valueType="num">
                                      <p:cBhvr additive="base">
                                        <p:cTn id="19" dur="500" fill="hold"/>
                                        <p:tgtEl>
                                          <p:spTgt spid="2816002"/>
                                        </p:tgtEl>
                                        <p:attrNameLst>
                                          <p:attrName>ppt_x</p:attrName>
                                        </p:attrNameLst>
                                      </p:cBhvr>
                                      <p:tavLst>
                                        <p:tav tm="0">
                                          <p:val>
                                            <p:strVal val="#ppt_x"/>
                                          </p:val>
                                        </p:tav>
                                        <p:tav tm="100000">
                                          <p:val>
                                            <p:strVal val="#ppt_x"/>
                                          </p:val>
                                        </p:tav>
                                      </p:tavLst>
                                    </p:anim>
                                    <p:anim calcmode="lin" valueType="num">
                                      <p:cBhvr additive="base">
                                        <p:cTn id="20" dur="500" fill="hold"/>
                                        <p:tgtEl>
                                          <p:spTgt spid="281600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6002"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02" name="文本框 2816001"/>
          <p:cNvSpPr txBox="1"/>
          <p:nvPr/>
        </p:nvSpPr>
        <p:spPr>
          <a:xfrm>
            <a:off x="336550" y="141605"/>
            <a:ext cx="11516995" cy="6764655"/>
          </a:xfrm>
          <a:prstGeom prst="rect">
            <a:avLst/>
          </a:prstGeom>
          <a:noFill/>
          <a:ln w="9525">
            <a:noFill/>
          </a:ln>
        </p:spPr>
        <p:txBody>
          <a:bodyPr wrap="square" lIns="117176" tIns="58589" rIns="117176" bIns="58589">
            <a:spAutoFit/>
          </a:bodyPr>
          <a:lstStyle/>
          <a:p>
            <a:pPr algn="just" defTabSz="1171575"/>
            <a:r>
              <a:rPr sz="2400" b="0">
                <a:solidFill>
                  <a:srgbClr val="000000"/>
                </a:solidFill>
                <a:latin typeface="微软雅黑" panose="020B0503020204020204" charset="-122"/>
                <a:ea typeface="微软雅黑" panose="020B0503020204020204" charset="-122"/>
                <a:cs typeface="微软雅黑" panose="020B0503020204020204" charset="-122"/>
              </a:rPr>
              <a:t>【八省联·湖南卷】希腊城邦建立后便开始向海外殖民：某一城邦（母邦）将部分公民迁移到海外某地另立家园，建立殖民城邦（子邦）。母邦和子邦地位平等，展开频繁的经济往来。这种海外殖民活动</a:t>
            </a:r>
            <a:endParaRPr sz="2400" b="0">
              <a:solidFill>
                <a:srgbClr val="000000"/>
              </a:solidFill>
              <a:latin typeface="微软雅黑" panose="020B0503020204020204" charset="-122"/>
              <a:ea typeface="微软雅黑" panose="020B0503020204020204" charset="-122"/>
              <a:cs typeface="微软雅黑" panose="020B0503020204020204" charset="-122"/>
            </a:endParaRPr>
          </a:p>
          <a:p>
            <a:pPr algn="just" defTabSz="1171575"/>
            <a:r>
              <a:rPr sz="2400" b="0">
                <a:solidFill>
                  <a:srgbClr val="000000"/>
                </a:solidFill>
                <a:latin typeface="微软雅黑" panose="020B0503020204020204" charset="-122"/>
                <a:ea typeface="微软雅黑" panose="020B0503020204020204" charset="-122"/>
                <a:cs typeface="微软雅黑" panose="020B0503020204020204" charset="-122"/>
              </a:rPr>
              <a:t>A．确立了工商业者的统治地位         	B．促使城邦体制走向解体</a:t>
            </a:r>
            <a:endParaRPr sz="2400" b="0">
              <a:solidFill>
                <a:srgbClr val="000000"/>
              </a:solidFill>
              <a:latin typeface="微软雅黑" panose="020B0503020204020204" charset="-122"/>
              <a:ea typeface="微软雅黑" panose="020B0503020204020204" charset="-122"/>
              <a:cs typeface="微软雅黑" panose="020B0503020204020204" charset="-122"/>
            </a:endParaRPr>
          </a:p>
          <a:p>
            <a:pPr algn="just" defTabSz="1171575"/>
            <a:r>
              <a:rPr sz="2400" b="0">
                <a:solidFill>
                  <a:srgbClr val="000000"/>
                </a:solidFill>
                <a:latin typeface="微软雅黑" panose="020B0503020204020204" charset="-122"/>
                <a:ea typeface="微软雅黑" panose="020B0503020204020204" charset="-122"/>
                <a:cs typeface="微软雅黑" panose="020B0503020204020204" charset="-122"/>
              </a:rPr>
              <a:t>C．有助于平民反对贵族的斗争	            D．导致贵族势力不断扩大</a:t>
            </a:r>
            <a:endParaRPr sz="2400" b="0">
              <a:solidFill>
                <a:srgbClr val="000000"/>
              </a:solidFill>
              <a:latin typeface="微软雅黑" panose="020B0503020204020204" charset="-122"/>
              <a:ea typeface="微软雅黑" panose="020B0503020204020204" charset="-122"/>
              <a:cs typeface="微软雅黑" panose="020B0503020204020204" charset="-122"/>
            </a:endParaRPr>
          </a:p>
          <a:p>
            <a:pPr algn="just" defTabSz="1171575"/>
            <a:endParaRPr sz="2400" b="0">
              <a:solidFill>
                <a:srgbClr val="000000"/>
              </a:solidFill>
              <a:latin typeface="微软雅黑" panose="020B0503020204020204" charset="-122"/>
              <a:ea typeface="微软雅黑" panose="020B0503020204020204" charset="-122"/>
              <a:cs typeface="微软雅黑" panose="020B0503020204020204" charset="-122"/>
            </a:endParaRPr>
          </a:p>
          <a:p>
            <a:pPr algn="just" defTabSz="1171575"/>
            <a:endParaRPr sz="2400" b="0">
              <a:solidFill>
                <a:srgbClr val="000000"/>
              </a:solidFill>
              <a:latin typeface="微软雅黑" panose="020B0503020204020204" charset="-122"/>
              <a:ea typeface="微软雅黑" panose="020B0503020204020204" charset="-122"/>
              <a:cs typeface="微软雅黑" panose="020B0503020204020204" charset="-122"/>
            </a:endParaRPr>
          </a:p>
          <a:p>
            <a:pPr algn="just" defTabSz="1171575"/>
            <a:r>
              <a:rPr lang="zh-CN" sz="2400" b="0">
                <a:solidFill>
                  <a:srgbClr val="000000"/>
                </a:solidFill>
                <a:latin typeface="微软雅黑" panose="020B0503020204020204" charset="-122"/>
                <a:ea typeface="微软雅黑" panose="020B0503020204020204" charset="-122"/>
                <a:cs typeface="微软雅黑" panose="020B0503020204020204" charset="-122"/>
                <a:sym typeface="+mn-ea"/>
              </a:rPr>
              <a:t>【</a:t>
            </a:r>
            <a:r>
              <a:rPr lang="en-US" altLang="zh-CN" sz="2400" b="0">
                <a:solidFill>
                  <a:srgbClr val="000000"/>
                </a:solidFill>
                <a:latin typeface="微软雅黑" panose="020B0503020204020204" charset="-122"/>
                <a:ea typeface="微软雅黑" panose="020B0503020204020204" charset="-122"/>
                <a:cs typeface="微软雅黑" panose="020B0503020204020204" charset="-122"/>
                <a:sym typeface="+mn-ea"/>
              </a:rPr>
              <a:t>2021</a:t>
            </a:r>
            <a:r>
              <a:rPr lang="zh-CN" altLang="en-US" sz="2400" b="0">
                <a:solidFill>
                  <a:srgbClr val="000000"/>
                </a:solidFill>
                <a:latin typeface="微软雅黑" panose="020B0503020204020204" charset="-122"/>
                <a:ea typeface="微软雅黑" panose="020B0503020204020204" charset="-122"/>
                <a:cs typeface="微软雅黑" panose="020B0503020204020204" charset="-122"/>
                <a:sym typeface="+mn-ea"/>
              </a:rPr>
              <a:t>珠海一模</a:t>
            </a:r>
            <a:r>
              <a:rPr lang="zh-CN" sz="2400" b="0">
                <a:solidFill>
                  <a:srgbClr val="000000"/>
                </a:solidFill>
                <a:latin typeface="微软雅黑" panose="020B0503020204020204" charset="-122"/>
                <a:ea typeface="微软雅黑" panose="020B0503020204020204" charset="-122"/>
                <a:cs typeface="微软雅黑" panose="020B0503020204020204" charset="-122"/>
                <a:sym typeface="+mn-ea"/>
              </a:rPr>
              <a:t>】</a:t>
            </a:r>
            <a:r>
              <a:rPr sz="2400" b="0">
                <a:solidFill>
                  <a:srgbClr val="000000"/>
                </a:solidFill>
                <a:latin typeface="微软雅黑" panose="020B0503020204020204" charset="-122"/>
                <a:ea typeface="微软雅黑" panose="020B0503020204020204" charset="-122"/>
                <a:cs typeface="微软雅黑" panose="020B0503020204020204" charset="-122"/>
                <a:sym typeface="+mn-ea"/>
              </a:rPr>
              <a:t>古代雅典海外殖民贸易把城市、土地与海洋相联系，国内普通百姓的经济实力普遍强大，壮大了对抗贵族的胆量，他们在社会中的独立自主能力和对政事的参与能力更为明显。这表明古代雅典</a:t>
            </a:r>
            <a:endParaRPr sz="2400" b="0">
              <a:solidFill>
                <a:srgbClr val="000000"/>
              </a:solidFill>
              <a:latin typeface="微软雅黑" panose="020B0503020204020204" charset="-122"/>
              <a:ea typeface="微软雅黑" panose="020B0503020204020204" charset="-122"/>
              <a:cs typeface="微软雅黑" panose="020B0503020204020204" charset="-122"/>
            </a:endParaRPr>
          </a:p>
          <a:p>
            <a:pPr algn="just" defTabSz="1171575"/>
            <a:r>
              <a:rPr sz="2400" b="0">
                <a:solidFill>
                  <a:srgbClr val="000000"/>
                </a:solidFill>
                <a:latin typeface="微软雅黑" panose="020B0503020204020204" charset="-122"/>
                <a:ea typeface="微软雅黑" panose="020B0503020204020204" charset="-122"/>
                <a:cs typeface="微软雅黑" panose="020B0503020204020204" charset="-122"/>
                <a:sym typeface="+mn-ea"/>
              </a:rPr>
              <a:t>A．海洋文明决定民主政治产生          </a:t>
            </a:r>
            <a:r>
              <a:rPr lang="en-US" sz="2400" b="0">
                <a:solidFill>
                  <a:srgbClr val="000000"/>
                </a:solidFill>
                <a:latin typeface="微软雅黑" panose="020B0503020204020204" charset="-122"/>
                <a:ea typeface="微软雅黑" panose="020B0503020204020204" charset="-122"/>
                <a:cs typeface="微软雅黑" panose="020B0503020204020204" charset="-122"/>
                <a:sym typeface="+mn-ea"/>
              </a:rPr>
              <a:t>   </a:t>
            </a:r>
            <a:r>
              <a:rPr sz="2400" b="0">
                <a:solidFill>
                  <a:srgbClr val="000000"/>
                </a:solidFill>
                <a:latin typeface="微软雅黑" panose="020B0503020204020204" charset="-122"/>
                <a:ea typeface="微软雅黑" panose="020B0503020204020204" charset="-122"/>
                <a:cs typeface="微软雅黑" panose="020B0503020204020204" charset="-122"/>
                <a:sym typeface="+mn-ea"/>
              </a:rPr>
              <a:t> B．人的地位在社会中日益凸显</a:t>
            </a:r>
            <a:endParaRPr sz="2400" b="0">
              <a:solidFill>
                <a:srgbClr val="000000"/>
              </a:solidFill>
              <a:latin typeface="微软雅黑" panose="020B0503020204020204" charset="-122"/>
              <a:ea typeface="微软雅黑" panose="020B0503020204020204" charset="-122"/>
              <a:cs typeface="微软雅黑" panose="020B0503020204020204" charset="-122"/>
            </a:endParaRPr>
          </a:p>
          <a:p>
            <a:pPr algn="just" defTabSz="1171575"/>
            <a:r>
              <a:rPr sz="2400" b="0">
                <a:solidFill>
                  <a:srgbClr val="000000"/>
                </a:solidFill>
                <a:latin typeface="微软雅黑" panose="020B0503020204020204" charset="-122"/>
                <a:ea typeface="微软雅黑" panose="020B0503020204020204" charset="-122"/>
                <a:cs typeface="微软雅黑" panose="020B0503020204020204" charset="-122"/>
                <a:sym typeface="+mn-ea"/>
              </a:rPr>
              <a:t>C．地缘环境激化公民与贵族的矛盾       D．商业发展有利于参政意识的增强</a:t>
            </a:r>
            <a:endParaRPr sz="2400" b="0">
              <a:solidFill>
                <a:srgbClr val="000000"/>
              </a:solidFill>
              <a:latin typeface="微软雅黑" panose="020B0503020204020204" charset="-122"/>
              <a:ea typeface="微软雅黑" panose="020B0503020204020204" charset="-122"/>
              <a:cs typeface="微软雅黑" panose="020B0503020204020204" charset="-122"/>
              <a:sym typeface="+mn-ea"/>
            </a:endParaRPr>
          </a:p>
        </p:txBody>
      </p:sp>
      <p:sp>
        <p:nvSpPr>
          <p:cNvPr id="4" name="文本框 3"/>
          <p:cNvSpPr txBox="1"/>
          <p:nvPr/>
        </p:nvSpPr>
        <p:spPr>
          <a:xfrm>
            <a:off x="336550" y="2269490"/>
            <a:ext cx="936625" cy="1014730"/>
          </a:xfrm>
          <a:prstGeom prst="rect">
            <a:avLst/>
          </a:prstGeom>
          <a:noFill/>
          <a:ln w="9525">
            <a:noFill/>
          </a:ln>
        </p:spPr>
        <p:txBody>
          <a:bodyPr wrap="square" anchor="t" anchorCtr="0">
            <a:spAutoFit/>
          </a:bodyPr>
          <a:lstStyle/>
          <a:p>
            <a:pPr algn="l"/>
            <a:r>
              <a:rPr lang="en-US" altLang="zh-CN" sz="4000" b="1">
                <a:solidFill>
                  <a:srgbClr val="FF0000"/>
                </a:solidFill>
                <a:latin typeface="微软雅黑" panose="020B0503020204020204" charset="-122"/>
                <a:ea typeface="微软雅黑" panose="020B0503020204020204" charset="-122"/>
              </a:rPr>
              <a:t>√</a:t>
            </a:r>
            <a:endParaRPr lang="en-US" altLang="zh-CN" sz="4000" b="1">
              <a:solidFill>
                <a:srgbClr val="FF0000"/>
              </a:solidFill>
              <a:latin typeface="微软雅黑" panose="020B0503020204020204" charset="-122"/>
              <a:ea typeface="微软雅黑" panose="020B0503020204020204" charset="-122"/>
            </a:endParaRPr>
          </a:p>
        </p:txBody>
      </p:sp>
      <p:sp>
        <p:nvSpPr>
          <p:cNvPr id="5" name="文本框 4"/>
          <p:cNvSpPr txBox="1"/>
          <p:nvPr/>
        </p:nvSpPr>
        <p:spPr>
          <a:xfrm>
            <a:off x="264160" y="3113405"/>
            <a:ext cx="11662410" cy="429895"/>
          </a:xfrm>
          <a:prstGeom prst="rect">
            <a:avLst/>
          </a:prstGeom>
          <a:noFill/>
        </p:spPr>
        <p:txBody>
          <a:bodyPr wrap="square" rtlCol="0" anchor="t">
            <a:spAutoFit/>
          </a:bodyPr>
          <a:lstStyle/>
          <a:p>
            <a:pPr>
              <a:lnSpc>
                <a:spcPct val="100000"/>
              </a:lnSpc>
            </a:pPr>
            <a:r>
              <a:rPr lang="zh-CN" altLang="en-US" sz="2200">
                <a:solidFill>
                  <a:srgbClr val="FF0000"/>
                </a:solidFill>
                <a:latin typeface="微软雅黑" panose="020B0503020204020204" charset="-122"/>
                <a:ea typeface="微软雅黑" panose="020B0503020204020204" charset="-122"/>
                <a:sym typeface="+mn-ea"/>
              </a:rPr>
              <a:t>新建立的城邦贵族势力较弱，公民可以利用新建立的城邦扩大自己的影响力，与贵族展开斗争。</a:t>
            </a:r>
            <a:endParaRPr lang="zh-CN" altLang="en-US" sz="2200">
              <a:solidFill>
                <a:srgbClr val="FF0000"/>
              </a:solidFill>
              <a:latin typeface="微软雅黑" panose="020B0503020204020204" charset="-122"/>
              <a:ea typeface="微软雅黑" panose="020B0503020204020204" charset="-122"/>
              <a:sym typeface="+mn-ea"/>
            </a:endParaRPr>
          </a:p>
        </p:txBody>
      </p:sp>
      <p:sp>
        <p:nvSpPr>
          <p:cNvPr id="6" name="文本框 5"/>
          <p:cNvSpPr txBox="1"/>
          <p:nvPr/>
        </p:nvSpPr>
        <p:spPr>
          <a:xfrm>
            <a:off x="372745" y="3616325"/>
            <a:ext cx="11443970" cy="429895"/>
          </a:xfrm>
          <a:prstGeom prst="rect">
            <a:avLst/>
          </a:prstGeom>
          <a:noFill/>
        </p:spPr>
        <p:txBody>
          <a:bodyPr wrap="square" rtlCol="0" anchor="t">
            <a:spAutoFit/>
          </a:bodyPr>
          <a:lstStyle/>
          <a:p>
            <a:pPr lvl="0" algn="l">
              <a:lnSpc>
                <a:spcPct val="100000"/>
              </a:lnSpc>
              <a:buClrTx/>
              <a:buSzTx/>
              <a:buFontTx/>
            </a:pPr>
            <a:r>
              <a:rPr lang="zh-CN" altLang="en-US" sz="2200">
                <a:solidFill>
                  <a:srgbClr val="FF0000"/>
                </a:solidFill>
                <a:latin typeface="微软雅黑" panose="020B0503020204020204" charset="-122"/>
                <a:ea typeface="微软雅黑" panose="020B0503020204020204" charset="-122"/>
                <a:sym typeface="+mn-ea"/>
              </a:rPr>
              <a:t>工商业发展</a:t>
            </a:r>
            <a:r>
              <a:rPr lang="en-US" altLang="zh-CN" sz="2200">
                <a:solidFill>
                  <a:srgbClr val="FF0000"/>
                </a:solidFill>
                <a:latin typeface="微软雅黑" panose="020B0503020204020204" charset="-122"/>
                <a:ea typeface="微软雅黑" panose="020B0503020204020204" charset="-122"/>
                <a:sym typeface="+mn-ea"/>
              </a:rPr>
              <a:t> → </a:t>
            </a:r>
            <a:r>
              <a:rPr lang="zh-CN" altLang="en-US" sz="2200">
                <a:solidFill>
                  <a:srgbClr val="FF0000"/>
                </a:solidFill>
                <a:latin typeface="微软雅黑" panose="020B0503020204020204" charset="-122"/>
                <a:ea typeface="微软雅黑" panose="020B0503020204020204" charset="-122"/>
                <a:sym typeface="+mn-ea"/>
              </a:rPr>
              <a:t>商人经济实力增强</a:t>
            </a:r>
            <a:r>
              <a:rPr lang="en-US" altLang="zh-CN" sz="2200">
                <a:solidFill>
                  <a:srgbClr val="FF0000"/>
                </a:solidFill>
                <a:latin typeface="微软雅黑" panose="020B0503020204020204" charset="-122"/>
                <a:ea typeface="微软雅黑" panose="020B0503020204020204" charset="-122"/>
                <a:sym typeface="+mn-ea"/>
              </a:rPr>
              <a:t> → </a:t>
            </a:r>
            <a:r>
              <a:rPr lang="zh-CN" altLang="en-US" sz="2200">
                <a:solidFill>
                  <a:srgbClr val="FF0000"/>
                </a:solidFill>
                <a:latin typeface="微软雅黑" panose="020B0503020204020204" charset="-122"/>
                <a:ea typeface="微软雅黑" panose="020B0503020204020204" charset="-122"/>
                <a:sym typeface="+mn-ea"/>
              </a:rPr>
              <a:t>参政的积极性提高</a:t>
            </a:r>
            <a:endParaRPr lang="zh-CN" altLang="en-US" sz="2200">
              <a:solidFill>
                <a:srgbClr val="FF0000"/>
              </a:solidFill>
              <a:latin typeface="微软雅黑" panose="020B0503020204020204" charset="-122"/>
              <a:ea typeface="微软雅黑" panose="020B0503020204020204" charset="-122"/>
              <a:sym typeface="+mn-ea"/>
            </a:endParaRPr>
          </a:p>
        </p:txBody>
      </p:sp>
      <p:sp>
        <p:nvSpPr>
          <p:cNvPr id="7" name="文本框 6"/>
          <p:cNvSpPr txBox="1"/>
          <p:nvPr/>
        </p:nvSpPr>
        <p:spPr>
          <a:xfrm>
            <a:off x="5720715" y="6073775"/>
            <a:ext cx="936625" cy="1014730"/>
          </a:xfrm>
          <a:prstGeom prst="rect">
            <a:avLst/>
          </a:prstGeom>
          <a:noFill/>
          <a:ln w="9525">
            <a:noFill/>
          </a:ln>
        </p:spPr>
        <p:txBody>
          <a:bodyPr wrap="square" anchor="t" anchorCtr="0">
            <a:spAutoFit/>
          </a:bodyPr>
          <a:lstStyle/>
          <a:p>
            <a:pPr algn="l"/>
            <a:r>
              <a:rPr lang="en-US" altLang="zh-CN" sz="4000" b="1">
                <a:solidFill>
                  <a:srgbClr val="FF0000"/>
                </a:solidFill>
                <a:latin typeface="微软雅黑" panose="020B0503020204020204" charset="-122"/>
                <a:ea typeface="微软雅黑" panose="020B0503020204020204" charset="-122"/>
              </a:rPr>
              <a:t>√</a:t>
            </a:r>
            <a:endParaRPr lang="en-US" altLang="zh-CN" sz="4000" b="1">
              <a:solidFill>
                <a:srgbClr val="FF000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7218" name="文本框 2697217"/>
          <p:cNvSpPr txBox="1"/>
          <p:nvPr/>
        </p:nvSpPr>
        <p:spPr>
          <a:xfrm>
            <a:off x="220980" y="69215"/>
            <a:ext cx="13196888" cy="431800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形成条件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地理因素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相对隔绝的谷地和海岛地形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面向海洋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易形成相对隔绝的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经济因素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形成以商品生产、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为主的多种经济形态并存的经济结构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形成的海洋文明培育了雅典人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的民主精神。</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社会因素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形成一定数量的平民阶层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平民与贵族的斗争</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成为民主政治形成的</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直接原因。</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697222" name="文本框 2697221"/>
          <p:cNvSpPr txBox="1"/>
          <p:nvPr/>
        </p:nvSpPr>
        <p:spPr>
          <a:xfrm>
            <a:off x="10236518" y="604203"/>
            <a:ext cx="16097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城邦</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697223" name="文本框 2697222"/>
          <p:cNvSpPr txBox="1"/>
          <p:nvPr/>
        </p:nvSpPr>
        <p:spPr>
          <a:xfrm>
            <a:off x="-50482" y="1201103"/>
            <a:ext cx="16097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政治</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697224" name="文本框 2697223"/>
          <p:cNvSpPr txBox="1"/>
          <p:nvPr/>
        </p:nvSpPr>
        <p:spPr>
          <a:xfrm>
            <a:off x="4334193" y="1798003"/>
            <a:ext cx="27971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海外贸易</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697225" name="文本框 2697224"/>
          <p:cNvSpPr txBox="1"/>
          <p:nvPr/>
        </p:nvSpPr>
        <p:spPr>
          <a:xfrm>
            <a:off x="3481705" y="2394903"/>
            <a:ext cx="51752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自由、进取、平等</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16002" name="文本框 2816001"/>
          <p:cNvSpPr txBox="1"/>
          <p:nvPr/>
        </p:nvSpPr>
        <p:spPr>
          <a:xfrm>
            <a:off x="210820" y="4257675"/>
            <a:ext cx="12930188" cy="2498725"/>
          </a:xfrm>
          <a:prstGeom prst="rect">
            <a:avLst/>
          </a:prstGeom>
          <a:noFill/>
          <a:ln w="9525">
            <a:noFill/>
          </a:ln>
        </p:spPr>
        <p:txBody>
          <a:bodyPr lIns="117176" tIns="58589" rIns="117176" bIns="58589">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政治因素</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奴隶制文明、</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确立</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取代君主制</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是民主政治形成</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的政治条件。</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思想因素</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海洋文明中形成的集体、平等、相对独立和自由的意识。</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个人因素</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希腊思想家、政治家的鼓动和改革。</a:t>
            </a:r>
            <a:endParaRPr lang="zh-CN" altLang="en-US" dirty="0">
              <a:solidFill>
                <a:srgbClr val="000000"/>
              </a:solidFill>
              <a:latin typeface="宋体" panose="02010600030101010101" pitchFamily="2" charset="-122"/>
              <a:ea typeface="Times New Roman" panose="02020603050405020304" pitchFamily="18" charset="0"/>
            </a:endParaRPr>
          </a:p>
        </p:txBody>
      </p:sp>
      <p:sp>
        <p:nvSpPr>
          <p:cNvPr id="2816003" name="文本框 2816002"/>
          <p:cNvSpPr txBox="1"/>
          <p:nvPr/>
        </p:nvSpPr>
        <p:spPr>
          <a:xfrm>
            <a:off x="3620770" y="4195763"/>
            <a:ext cx="25019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城邦制</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16004" name="文本框 2816003"/>
          <p:cNvSpPr txBox="1"/>
          <p:nvPr/>
        </p:nvSpPr>
        <p:spPr>
          <a:xfrm>
            <a:off x="5690870" y="4195763"/>
            <a:ext cx="25019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贵族制</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2352675" y="69215"/>
            <a:ext cx="9384665" cy="645160"/>
          </a:xfrm>
          <a:prstGeom prst="rect">
            <a:avLst/>
          </a:prstGeom>
          <a:noFill/>
          <a:ln w="9525">
            <a:noFill/>
          </a:ln>
        </p:spPr>
        <p:txBody>
          <a:bodyPr wrap="square" anchor="t" anchorCtr="0">
            <a:spAutoFit/>
          </a:bodyPr>
          <a:lstStyle/>
          <a:p>
            <a:pPr algn="l"/>
            <a:r>
              <a:rPr lang="zh-CN" altLang="en-US" sz="2400" b="1">
                <a:solidFill>
                  <a:srgbClr val="FF0000"/>
                </a:solidFill>
                <a:latin typeface="微软雅黑" panose="020B0503020204020204" charset="-122"/>
                <a:ea typeface="微软雅黑" panose="020B0503020204020204" charset="-122"/>
              </a:rPr>
              <a:t>城邦是</a:t>
            </a:r>
            <a:r>
              <a:rPr lang="zh-CN" altLang="en-US" sz="2400">
                <a:solidFill>
                  <a:srgbClr val="FF0000"/>
                </a:solidFill>
                <a:latin typeface="微软雅黑" panose="020B0503020204020204" charset="-122"/>
                <a:ea typeface="微软雅黑" panose="020B0503020204020204" charset="-122"/>
                <a:sym typeface="宋体" panose="02010600030101010101" pitchFamily="2" charset="-122"/>
              </a:rPr>
              <a:t>具有共同血缘和地域的公民团体。</a:t>
            </a:r>
            <a:endParaRPr lang="zh-CN" altLang="en-US" sz="2400" b="1">
              <a:solidFill>
                <a:srgbClr val="FF0000"/>
              </a:solidFill>
              <a:latin typeface="微软雅黑" panose="020B0503020204020204" charset="-122"/>
              <a:ea typeface="微软雅黑" panose="020B0503020204020204" charset="-122"/>
            </a:endParaRPr>
          </a:p>
        </p:txBody>
      </p:sp>
      <p:sp>
        <p:nvSpPr>
          <p:cNvPr id="3" name="文本框 2"/>
          <p:cNvSpPr txBox="1"/>
          <p:nvPr/>
        </p:nvSpPr>
        <p:spPr>
          <a:xfrm>
            <a:off x="7809865" y="69215"/>
            <a:ext cx="4036695" cy="645160"/>
          </a:xfrm>
          <a:prstGeom prst="rect">
            <a:avLst/>
          </a:prstGeom>
          <a:noFill/>
          <a:ln w="9525">
            <a:noFill/>
          </a:ln>
        </p:spPr>
        <p:txBody>
          <a:bodyPr wrap="square" anchor="t" anchorCtr="0">
            <a:spAutoFit/>
          </a:bodyPr>
          <a:lstStyle/>
          <a:p>
            <a:pPr algn="ctr"/>
            <a:r>
              <a:rPr lang="zh-CN" altLang="en-US" sz="2400" b="1">
                <a:solidFill>
                  <a:srgbClr val="FF0000"/>
                </a:solidFill>
                <a:latin typeface="微软雅黑" panose="020B0503020204020204" charset="-122"/>
                <a:ea typeface="微软雅黑" panose="020B0503020204020204" charset="-122"/>
              </a:rPr>
              <a:t>特点：小国寡民，独立自主</a:t>
            </a:r>
            <a:endParaRPr lang="zh-CN" altLang="en-US" sz="2400" b="1">
              <a:solidFill>
                <a:srgbClr val="FF000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874622" y="1090221"/>
          <a:ext cx="10080625" cy="5233035"/>
        </p:xfrm>
        <a:graphic>
          <a:graphicData uri="http://schemas.openxmlformats.org/drawingml/2006/table">
            <a:tbl>
              <a:tblPr/>
              <a:tblGrid>
                <a:gridCol w="1441450"/>
                <a:gridCol w="8639175"/>
              </a:tblGrid>
              <a:tr h="5233035">
                <a:tc>
                  <a:txBody>
                    <a:bodyPr/>
                    <a:lstStyle/>
                    <a:p>
                      <a:pPr marL="0" marR="0" lvl="0" indent="0" algn="ctr" defTabSz="914400" rtl="0" eaLnBrk="1" fontAlgn="base" latinLnBrk="0" hangingPunct="1">
                        <a:lnSpc>
                          <a:spcPct val="150000"/>
                        </a:lnSpc>
                        <a:spcBef>
                          <a:spcPct val="0"/>
                        </a:spcBef>
                        <a:spcAft>
                          <a:spcPct val="0"/>
                        </a:spcAft>
                        <a:buClrTx/>
                        <a:buSzTx/>
                        <a:buFontTx/>
                        <a:buNone/>
                      </a:pPr>
                      <a:r>
                        <a:rPr kumimoji="0" lang="zh-CN" sz="24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感悟</a:t>
                      </a:r>
                      <a:endParaRPr kumimoji="0" lang="zh-CN" sz="2400" b="0" i="0" u="none" strike="noStrike" cap="none" normalizeH="0" baseline="0" dirty="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pPr>
                      <a:r>
                        <a:rPr kumimoji="0" lang="zh-CN" sz="24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核心</a:t>
                      </a:r>
                      <a:endParaRPr kumimoji="0" lang="zh-CN" sz="2400" b="0"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pPr>
                      <a:r>
                        <a:rPr kumimoji="0" lang="zh-CN" sz="24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2" charset="-122"/>
                        </a:rPr>
                        <a:t>素养</a:t>
                      </a:r>
                      <a:endParaRPr kumimoji="0" lang="zh-CN" sz="2400" b="0"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45321" marR="4532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pPr>
                      <a:r>
                        <a:rPr kumimoji="0" lang="zh-CN" sz="24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唯物史观</a:t>
                      </a:r>
                      <a:r>
                        <a:rPr kumimoji="0" lang="en-US" altLang="zh-CN" sz="24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a:t>
                      </a:r>
                      <a:r>
                        <a:rPr kumimoji="0" lang="zh-CN" sz="24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古代希腊的民主政治建立在</a:t>
                      </a:r>
                      <a:r>
                        <a:rPr kumimoji="0" lang="en-US" altLang="zh-CN" sz="2400" b="1" i="0" u="sng" strike="noStrike" cap="none" normalizeH="0" baseline="0" dirty="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                           </a:t>
                      </a:r>
                      <a:r>
                        <a:rPr kumimoji="0" lang="zh-CN" sz="24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经济的基础之上</a:t>
                      </a:r>
                      <a:endParaRPr kumimoji="0" lang="zh-CN" sz="24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endParaRPr>
                    </a:p>
                    <a:p>
                      <a:pPr marL="0" marR="0" lvl="0" indent="0" algn="l" defTabSz="914400" rtl="0" eaLnBrk="1" fontAlgn="base" latinLnBrk="0" hangingPunct="1">
                        <a:lnSpc>
                          <a:spcPct val="150000"/>
                        </a:lnSpc>
                        <a:spcBef>
                          <a:spcPct val="0"/>
                        </a:spcBef>
                        <a:spcAft>
                          <a:spcPct val="0"/>
                        </a:spcAft>
                        <a:buClrTx/>
                        <a:buSzTx/>
                        <a:buFontTx/>
                        <a:buNone/>
                      </a:pPr>
                      <a:endParaRPr kumimoji="0" lang="zh-CN" sz="24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endParaRPr>
                    </a:p>
                    <a:p>
                      <a:pPr marL="0" marR="0" lvl="0" indent="0" algn="l" defTabSz="914400" rtl="0" eaLnBrk="1" fontAlgn="base" latinLnBrk="0" hangingPunct="1">
                        <a:lnSpc>
                          <a:spcPct val="150000"/>
                        </a:lnSpc>
                        <a:spcBef>
                          <a:spcPct val="0"/>
                        </a:spcBef>
                        <a:spcAft>
                          <a:spcPct val="0"/>
                        </a:spcAft>
                        <a:buClrTx/>
                        <a:buSzTx/>
                        <a:buFontTx/>
                        <a:buNone/>
                      </a:pPr>
                      <a:endParaRPr kumimoji="0" lang="zh-CN" sz="2400" b="0"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endParaRPr kumimoji="0" lang="zh-CN" sz="2400" b="0"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endParaRPr kumimoji="0" lang="zh-CN" sz="2400" b="0"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endParaRPr kumimoji="0" lang="zh-CN" sz="2400" b="0"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endParaRPr kumimoji="0" lang="zh-CN" sz="2400" b="0"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endParaRPr kumimoji="0" lang="zh-CN" sz="2400" b="0"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45321" marR="4532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 name="文本框 2"/>
          <p:cNvSpPr txBox="1"/>
          <p:nvPr/>
        </p:nvSpPr>
        <p:spPr>
          <a:xfrm>
            <a:off x="7952105" y="1090295"/>
            <a:ext cx="1843405" cy="691515"/>
          </a:xfrm>
          <a:prstGeom prst="rect">
            <a:avLst/>
          </a:prstGeom>
          <a:noFill/>
        </p:spPr>
        <p:txBody>
          <a:bodyPr wrap="none" rtlCol="0" anchor="t">
            <a:spAutoFit/>
          </a:bodyPr>
          <a:lstStyle/>
          <a:p>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奴隶制商品</a:t>
            </a:r>
            <a:endParaRPr lang="zh-CN" altLang="en-US"/>
          </a:p>
        </p:txBody>
      </p:sp>
      <p:sp>
        <p:nvSpPr>
          <p:cNvPr id="4" name="文本框 3"/>
          <p:cNvSpPr txBox="1"/>
          <p:nvPr/>
        </p:nvSpPr>
        <p:spPr>
          <a:xfrm>
            <a:off x="2382520" y="2445385"/>
            <a:ext cx="8468995" cy="598690"/>
          </a:xfrm>
          <a:prstGeom prst="rect">
            <a:avLst/>
          </a:prstGeom>
          <a:noFill/>
        </p:spPr>
        <p:txBody>
          <a:bodyPr wrap="square" rtlCol="0">
            <a:spAutoFit/>
          </a:bodyPr>
          <a:lstStyle/>
          <a:p>
            <a:pPr marL="0" marR="0" lvl="0" indent="0" algn="l" defTabSz="914400" rtl="0" eaLnBrk="1" fontAlgn="base" latinLnBrk="0" hangingPunct="1">
              <a:lnSpc>
                <a:spcPct val="150000"/>
              </a:lnSpc>
              <a:spcBef>
                <a:spcPct val="0"/>
              </a:spcBef>
              <a:spcAft>
                <a:spcPct val="0"/>
              </a:spcAft>
              <a:buClrTx/>
              <a:buSzTx/>
              <a:buFontTx/>
              <a:buNone/>
            </a:pPr>
            <a:r>
              <a:rPr lang="zh-CN" dirty="0"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经济基础决定上层建筑</a:t>
            </a:r>
            <a:r>
              <a:rPr lang="zh-CN" dirty="0"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a:t>
            </a:r>
            <a:endParaRPr lang="zh-CN" altLang="en-US" dirty="0"/>
          </a:p>
        </p:txBody>
      </p:sp>
      <p:sp>
        <p:nvSpPr>
          <p:cNvPr id="5" name="文本框 4"/>
          <p:cNvSpPr txBox="1"/>
          <p:nvPr/>
        </p:nvSpPr>
        <p:spPr>
          <a:xfrm>
            <a:off x="2382520" y="3227617"/>
            <a:ext cx="8468995" cy="2399183"/>
          </a:xfrm>
          <a:prstGeom prst="rect">
            <a:avLst/>
          </a:prstGeom>
          <a:noFill/>
        </p:spPr>
        <p:txBody>
          <a:bodyPr wrap="square" rtlCol="0">
            <a:spAutoFit/>
          </a:bodyPr>
          <a:lstStyle/>
          <a:p>
            <a:pPr marL="0" marR="0" lvl="0" indent="0" algn="l" defTabSz="914400" rtl="0" eaLnBrk="1" fontAlgn="base" latinLnBrk="0" hangingPunct="1">
              <a:lnSpc>
                <a:spcPct val="150000"/>
              </a:lnSpc>
              <a:spcBef>
                <a:spcPct val="0"/>
              </a:spcBef>
              <a:spcAft>
                <a:spcPct val="0"/>
              </a:spcAft>
              <a:buClrTx/>
              <a:buSzTx/>
              <a:buFontTx/>
              <a:buNone/>
            </a:pPr>
            <a:r>
              <a:rPr lang="zh-CN" dirty="0"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古代</a:t>
            </a:r>
            <a:r>
              <a:rPr lang="zh-CN" dirty="0"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希腊海外贸易特别发达，奴隶制商品经济发展。商品经济具有开放性、扩张性，有助于古希腊形成宽松自由的社会环境和平等互利的观念，这都有助于古希腊民主政治的建立。</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7026" name="文本框 2817025"/>
          <p:cNvSpPr txBox="1"/>
          <p:nvPr/>
        </p:nvSpPr>
        <p:spPr>
          <a:xfrm>
            <a:off x="266700" y="136525"/>
            <a:ext cx="11710988" cy="712788"/>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2.</a:t>
            </a:r>
            <a:r>
              <a:rPr lang="zh-CN" altLang="en-US" dirty="0">
                <a:latin typeface="宋体" panose="02010600030101010101" pitchFamily="2" charset="-122"/>
                <a:ea typeface="宋体" panose="02010600030101010101" pitchFamily="2" charset="-122"/>
                <a:cs typeface="Times New Roman" panose="02020603050405020304" pitchFamily="18" charset="0"/>
              </a:rPr>
              <a:t>确立过程</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graphicFrame>
        <p:nvGraphicFramePr>
          <p:cNvPr id="2817168" name="表格 2817167"/>
          <p:cNvGraphicFramePr/>
          <p:nvPr>
            <p:custDataLst>
              <p:tags r:id="rId1"/>
            </p:custDataLst>
          </p:nvPr>
        </p:nvGraphicFramePr>
        <p:xfrm>
          <a:off x="177800" y="922338"/>
          <a:ext cx="11644313" cy="5110876"/>
        </p:xfrm>
        <a:graphic>
          <a:graphicData uri="http://schemas.openxmlformats.org/drawingml/2006/table">
            <a:tbl>
              <a:tblPr>
                <a:tableStyleId>{5940675A-B579-460E-94D1-54222C63F5DA}</a:tableStyleId>
              </a:tblPr>
              <a:tblGrid>
                <a:gridCol w="1003300"/>
                <a:gridCol w="1957070"/>
                <a:gridCol w="5666105"/>
                <a:gridCol w="3017838"/>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dirty="0"/>
                        <a:t>阶段</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dirty="0"/>
                        <a:t>改革</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dirty="0"/>
                        <a:t>措施</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dirty="0"/>
                        <a:t>意义</a:t>
                      </a:r>
                      <a:endParaRPr lang="zh-CN" altLang="en-US" sz="2600" b="1" dirty="0">
                        <a:latin typeface="宋体" panose="02010600030101010101" pitchFamily="2" charset="-122"/>
                      </a:endParaRPr>
                    </a:p>
                  </a:txBody>
                  <a:tcPr marL="117235" marR="117235" marT="58618" marB="58618" anchor="ctr"/>
                </a:tc>
              </a:tr>
              <a:tr h="249682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dirty="0"/>
                        <a:t>奠基</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dirty="0"/>
                        <a:t>梭伦改革</a:t>
                      </a:r>
                      <a:r>
                        <a:rPr lang="en-US" altLang="zh-CN" sz="2600"/>
                        <a:t>(</a:t>
                      </a:r>
                      <a:r>
                        <a:rPr lang="zh-CN" altLang="en-US" sz="2600" dirty="0"/>
                        <a:t>公元前</a:t>
                      </a:r>
                      <a:r>
                        <a:rPr lang="en-US" altLang="zh-CN" sz="2600"/>
                        <a:t>6</a:t>
                      </a:r>
                      <a:r>
                        <a:rPr lang="zh-CN" altLang="en-US" sz="2600" dirty="0"/>
                        <a:t>世纪初</a:t>
                      </a:r>
                      <a:r>
                        <a:rPr lang="en-US" altLang="zh-CN" sz="2600"/>
                        <a:t>)</a:t>
                      </a:r>
                      <a:endParaRPr lang="zh-CN" altLang="en-US" sz="2600" b="1">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dirty="0"/>
                        <a:t>(1)</a:t>
                      </a:r>
                      <a:r>
                        <a:rPr lang="zh-CN" altLang="en-US" sz="2600" dirty="0"/>
                        <a:t>根据</a:t>
                      </a:r>
                      <a:r>
                        <a:rPr lang="en-US" altLang="zh-CN" sz="2600" dirty="0"/>
                        <a:t>_____</a:t>
                      </a:r>
                      <a:r>
                        <a:rPr lang="zh-CN" altLang="en-US" sz="2600" dirty="0"/>
                        <a:t>多寡</a:t>
                      </a:r>
                      <a:r>
                        <a:rPr lang="en-US" altLang="zh-CN" sz="2600" dirty="0"/>
                        <a:t>,</a:t>
                      </a:r>
                      <a:r>
                        <a:rPr lang="zh-CN" altLang="en-US" sz="2600" dirty="0"/>
                        <a:t>将公民分为四个</a:t>
                      </a:r>
                      <a:endParaRPr lang="zh-CN" altLang="en-US" sz="2600" dirty="0"/>
                    </a:p>
                    <a:p>
                      <a:pPr marL="0" lvl="0" indent="0">
                        <a:lnSpc>
                          <a:spcPct val="100000"/>
                        </a:lnSpc>
                        <a:spcBef>
                          <a:spcPct val="0"/>
                        </a:spcBef>
                        <a:buFontTx/>
                        <a:buNone/>
                      </a:pPr>
                      <a:r>
                        <a:rPr lang="zh-CN" altLang="en-US" sz="2600" dirty="0"/>
                        <a:t>等级</a:t>
                      </a:r>
                      <a:endParaRPr lang="zh-CN" altLang="en-US" sz="2600" dirty="0"/>
                    </a:p>
                    <a:p>
                      <a:pPr marL="0" lvl="0" indent="0" eaLnBrk="0" hangingPunct="0">
                        <a:lnSpc>
                          <a:spcPct val="100000"/>
                        </a:lnSpc>
                        <a:spcBef>
                          <a:spcPct val="0"/>
                        </a:spcBef>
                        <a:buFontTx/>
                        <a:buNone/>
                      </a:pPr>
                      <a:r>
                        <a:rPr lang="en-US" altLang="zh-CN" sz="2600" dirty="0"/>
                        <a:t>(2</a:t>
                      </a:r>
                      <a:r>
                        <a:rPr lang="en-US" altLang="zh-CN" sz="2600" dirty="0" smtClean="0"/>
                        <a:t>)___   ______</a:t>
                      </a:r>
                      <a:r>
                        <a:rPr lang="zh-CN" altLang="en-US" sz="2600" dirty="0"/>
                        <a:t>成为最高权力机关</a:t>
                      </a:r>
                      <a:r>
                        <a:rPr lang="en-US" altLang="zh-CN" sz="2600" dirty="0"/>
                        <a:t>;</a:t>
                      </a:r>
                      <a:r>
                        <a:rPr lang="zh-CN" altLang="en-US" sz="2600" dirty="0"/>
                        <a:t>建</a:t>
                      </a:r>
                      <a:endParaRPr lang="zh-CN" altLang="en-US" sz="2600" dirty="0"/>
                    </a:p>
                    <a:p>
                      <a:pPr marL="0" lvl="0" indent="0" eaLnBrk="0" hangingPunct="0">
                        <a:lnSpc>
                          <a:spcPct val="100000"/>
                        </a:lnSpc>
                        <a:spcBef>
                          <a:spcPct val="0"/>
                        </a:spcBef>
                        <a:buFontTx/>
                        <a:buNone/>
                      </a:pPr>
                      <a:r>
                        <a:rPr lang="zh-CN" altLang="en-US" sz="2600" dirty="0"/>
                        <a:t>立</a:t>
                      </a:r>
                      <a:r>
                        <a:rPr lang="en-US" altLang="zh-CN" sz="2600" dirty="0" smtClean="0"/>
                        <a:t>_____       ________;</a:t>
                      </a:r>
                      <a:r>
                        <a:rPr lang="zh-CN" altLang="en-US" sz="2600" dirty="0"/>
                        <a:t>建立公民陪审法</a:t>
                      </a:r>
                      <a:endParaRPr lang="zh-CN" altLang="en-US" sz="2600" dirty="0"/>
                    </a:p>
                    <a:p>
                      <a:pPr marL="0" lvl="0" indent="0" eaLnBrk="0" hangingPunct="0">
                        <a:lnSpc>
                          <a:spcPct val="100000"/>
                        </a:lnSpc>
                        <a:spcBef>
                          <a:spcPct val="0"/>
                        </a:spcBef>
                        <a:buFontTx/>
                        <a:buNone/>
                      </a:pPr>
                      <a:r>
                        <a:rPr lang="zh-CN" altLang="en-US" sz="2600" dirty="0"/>
                        <a:t>庭</a:t>
                      </a:r>
                      <a:endParaRPr lang="zh-CN" altLang="en-US" sz="2600" dirty="0"/>
                    </a:p>
                    <a:p>
                      <a:pPr marL="0" lvl="0" indent="0" eaLnBrk="0" hangingPunct="0">
                        <a:lnSpc>
                          <a:spcPct val="100000"/>
                        </a:lnSpc>
                        <a:spcBef>
                          <a:spcPct val="0"/>
                        </a:spcBef>
                        <a:buFontTx/>
                        <a:buNone/>
                      </a:pPr>
                      <a:r>
                        <a:rPr lang="en-US" altLang="zh-CN" sz="2600" dirty="0"/>
                        <a:t>(3)</a:t>
                      </a:r>
                      <a:r>
                        <a:rPr lang="zh-CN" altLang="en-US" sz="2600" dirty="0"/>
                        <a:t>废除</a:t>
                      </a:r>
                      <a:r>
                        <a:rPr lang="en-US" altLang="zh-CN" sz="2600" dirty="0"/>
                        <a:t>___________</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dirty="0"/>
                        <a:t>动摇了旧氏族贵族世袭特权</a:t>
                      </a:r>
                      <a:r>
                        <a:rPr lang="en-US" altLang="zh-CN" sz="2600"/>
                        <a:t>,</a:t>
                      </a:r>
                      <a:r>
                        <a:rPr lang="zh-CN" altLang="en-US" sz="2600" dirty="0"/>
                        <a:t>保障了公民的民主权利</a:t>
                      </a:r>
                      <a:r>
                        <a:rPr lang="en-US" altLang="zh-CN" sz="2600"/>
                        <a:t>,</a:t>
                      </a:r>
                      <a:r>
                        <a:rPr lang="zh-CN" altLang="en-US" sz="2600" dirty="0"/>
                        <a:t>为雅典民主政治奠定了基础</a:t>
                      </a:r>
                      <a:endParaRPr lang="zh-CN" altLang="en-US" sz="2600" b="1" dirty="0">
                        <a:solidFill>
                          <a:srgbClr val="FF0000"/>
                        </a:solidFill>
                        <a:latin typeface="微软雅黑" panose="020B0503020204020204" charset="-122"/>
                        <a:ea typeface="微软雅黑" panose="020B0503020204020204" charset="-122"/>
                      </a:endParaRPr>
                    </a:p>
                  </a:txBody>
                  <a:tcPr marL="117235" marR="117235" marT="58618" marB="58618" anchor="ctr"/>
                </a:tc>
              </a:tr>
              <a:tr h="210058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dirty="0"/>
                        <a:t>确立</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dirty="0"/>
                        <a:t>克利斯提尼改革</a:t>
                      </a:r>
                      <a:r>
                        <a:rPr lang="en-US" altLang="zh-CN" sz="2600"/>
                        <a:t>(</a:t>
                      </a:r>
                      <a:r>
                        <a:rPr lang="zh-CN" altLang="en-US" sz="2600" dirty="0"/>
                        <a:t>公元前</a:t>
                      </a:r>
                      <a:r>
                        <a:rPr lang="en-US" altLang="zh-CN" sz="2600"/>
                        <a:t>6</a:t>
                      </a:r>
                      <a:r>
                        <a:rPr lang="zh-CN" altLang="en-US" sz="2600" dirty="0"/>
                        <a:t>世纪末</a:t>
                      </a:r>
                      <a:r>
                        <a:rPr lang="en-US" altLang="zh-CN" sz="2600"/>
                        <a:t>)</a:t>
                      </a:r>
                      <a:endParaRPr lang="zh-CN" altLang="en-US" sz="2600" b="1">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a:t>(1)</a:t>
                      </a:r>
                      <a:r>
                        <a:rPr lang="zh-CN" altLang="en-US" sz="2600" dirty="0"/>
                        <a:t>建立十个地区部落，</a:t>
                      </a:r>
                      <a:r>
                        <a:rPr lang="zh-CN" altLang="en-US" sz="2400">
                          <a:sym typeface="宋体" panose="02010600030101010101" pitchFamily="2" charset="-122"/>
                        </a:rPr>
                        <a:t>取代血缘部落</a:t>
                      </a:r>
                      <a:endParaRPr lang="zh-CN" altLang="en-US" sz="2400" dirty="0"/>
                    </a:p>
                    <a:p>
                      <a:pPr marL="0" lvl="0" indent="0" eaLnBrk="0" hangingPunct="0">
                        <a:lnSpc>
                          <a:spcPct val="100000"/>
                        </a:lnSpc>
                        <a:spcBef>
                          <a:spcPct val="0"/>
                        </a:spcBef>
                        <a:buFontTx/>
                        <a:buNone/>
                      </a:pPr>
                      <a:r>
                        <a:rPr lang="en-US" altLang="zh-CN" sz="2600"/>
                        <a:t>(2)</a:t>
                      </a:r>
                      <a:r>
                        <a:rPr lang="zh-CN" altLang="en-US" sz="2600" dirty="0"/>
                        <a:t>设立</a:t>
                      </a:r>
                      <a:r>
                        <a:rPr lang="en-US" altLang="zh-CN" sz="2600"/>
                        <a:t>____</a:t>
                      </a:r>
                      <a:r>
                        <a:rPr lang="en-US" altLang="zh-CN" sz="2600">
                          <a:sym typeface="+mn-ea"/>
                        </a:rPr>
                        <a:t>___________</a:t>
                      </a:r>
                      <a:r>
                        <a:rPr lang="en-US" altLang="zh-CN" sz="2600"/>
                        <a:t>_________;</a:t>
                      </a:r>
                      <a:endParaRPr lang="en-US" altLang="zh-CN" sz="2600"/>
                    </a:p>
                    <a:p>
                      <a:pPr marL="0" lvl="0" indent="0" eaLnBrk="0" hangingPunct="0">
                        <a:lnSpc>
                          <a:spcPct val="100000"/>
                        </a:lnSpc>
                        <a:spcBef>
                          <a:spcPct val="0"/>
                        </a:spcBef>
                        <a:buFontTx/>
                        <a:buNone/>
                      </a:pPr>
                      <a:r>
                        <a:rPr lang="zh-CN" altLang="en-US" sz="2600" dirty="0"/>
                        <a:t>组成十将军委员会</a:t>
                      </a:r>
                      <a:r>
                        <a:rPr lang="en-US" altLang="zh-CN" sz="2600"/>
                        <a:t>;</a:t>
                      </a:r>
                      <a:r>
                        <a:rPr lang="zh-CN" altLang="en-US" sz="2600" dirty="0"/>
                        <a:t>继续扩大公民大会的权力</a:t>
                      </a:r>
                      <a:endParaRPr lang="zh-CN" altLang="en-US" sz="2600" dirty="0"/>
                    </a:p>
                    <a:p>
                      <a:pPr marL="0" lvl="0" indent="0" eaLnBrk="0" hangingPunct="0">
                        <a:lnSpc>
                          <a:spcPct val="100000"/>
                        </a:lnSpc>
                        <a:spcBef>
                          <a:spcPct val="0"/>
                        </a:spcBef>
                        <a:buFontTx/>
                        <a:buNone/>
                      </a:pPr>
                      <a:r>
                        <a:rPr lang="en-US" altLang="zh-CN" sz="2600"/>
                        <a:t>(3)</a:t>
                      </a:r>
                      <a:r>
                        <a:rPr lang="zh-CN" altLang="en-US" sz="2600" dirty="0"/>
                        <a:t>实行“</a:t>
                      </a:r>
                      <a:r>
                        <a:rPr lang="en-US" altLang="zh-CN" sz="2600"/>
                        <a:t>___________”</a:t>
                      </a:r>
                      <a:endParaRPr lang="zh-CN" altLang="en-US" sz="2600" b="1">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dirty="0"/>
                        <a:t>基本铲除了旧氏族贵族的政治特权</a:t>
                      </a:r>
                      <a:r>
                        <a:rPr lang="en-US" altLang="zh-CN" sz="2600" dirty="0"/>
                        <a:t>,</a:t>
                      </a:r>
                      <a:r>
                        <a:rPr lang="zh-CN" altLang="en-US" sz="2600" dirty="0"/>
                        <a:t>公民参政权空前扩大</a:t>
                      </a:r>
                      <a:r>
                        <a:rPr lang="en-US" altLang="zh-CN" sz="2600" dirty="0"/>
                        <a:t>,</a:t>
                      </a:r>
                      <a:r>
                        <a:rPr lang="zh-CN" altLang="en-US" sz="2600" dirty="0"/>
                        <a:t>雅典民主政治最终确立</a:t>
                      </a:r>
                      <a:endParaRPr lang="zh-CN" altLang="en-US" sz="2600" b="1" dirty="0">
                        <a:solidFill>
                          <a:srgbClr val="FF0000"/>
                        </a:solidFill>
                        <a:latin typeface="微软雅黑" panose="020B0503020204020204" charset="-122"/>
                        <a:ea typeface="微软雅黑" panose="020B0503020204020204" charset="-122"/>
                      </a:endParaRPr>
                    </a:p>
                  </a:txBody>
                  <a:tcPr marL="117235" marR="117235" marT="58618" marB="58618" anchor="ctr"/>
                </a:tc>
              </a:tr>
            </a:tbl>
          </a:graphicData>
        </a:graphic>
      </p:graphicFrame>
      <p:sp>
        <p:nvSpPr>
          <p:cNvPr id="2817169" name="文本框 2817168"/>
          <p:cNvSpPr txBox="1"/>
          <p:nvPr/>
        </p:nvSpPr>
        <p:spPr>
          <a:xfrm>
            <a:off x="3738880" y="1261905"/>
            <a:ext cx="19145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财产</a:t>
            </a:r>
            <a:endParaRPr lang="zh-CN" altLang="en-US" dirty="0">
              <a:solidFill>
                <a:srgbClr val="FF0000"/>
              </a:solidFill>
              <a:latin typeface="宋体" panose="02010600030101010101" pitchFamily="2" charset="-122"/>
              <a:ea typeface="宋体" panose="02010600030101010101" pitchFamily="2" charset="-122"/>
            </a:endParaRPr>
          </a:p>
        </p:txBody>
      </p:sp>
      <p:sp>
        <p:nvSpPr>
          <p:cNvPr id="2817170" name="文本框 2817169"/>
          <p:cNvSpPr txBox="1"/>
          <p:nvPr/>
        </p:nvSpPr>
        <p:spPr>
          <a:xfrm>
            <a:off x="2660411" y="2068672"/>
            <a:ext cx="33274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公民大会</a:t>
            </a:r>
            <a:endParaRPr lang="zh-CN" altLang="en-US" dirty="0">
              <a:solidFill>
                <a:srgbClr val="FF0000"/>
              </a:solidFill>
              <a:latin typeface="宋体" panose="02010600030101010101" pitchFamily="2" charset="-122"/>
              <a:ea typeface="宋体" panose="02010600030101010101" pitchFamily="2" charset="-122"/>
            </a:endParaRPr>
          </a:p>
        </p:txBody>
      </p:sp>
      <p:sp>
        <p:nvSpPr>
          <p:cNvPr id="2817171" name="文本框 2817170"/>
          <p:cNvSpPr txBox="1"/>
          <p:nvPr/>
        </p:nvSpPr>
        <p:spPr>
          <a:xfrm>
            <a:off x="2430780" y="2457768"/>
            <a:ext cx="47434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四百人议事会</a:t>
            </a:r>
            <a:endParaRPr lang="zh-CN" altLang="en-US" dirty="0">
              <a:solidFill>
                <a:srgbClr val="FF0000"/>
              </a:solidFill>
              <a:latin typeface="宋体" panose="02010600030101010101" pitchFamily="2" charset="-122"/>
              <a:ea typeface="宋体" panose="02010600030101010101" pitchFamily="2" charset="-122"/>
            </a:endParaRPr>
          </a:p>
        </p:txBody>
      </p:sp>
      <p:sp>
        <p:nvSpPr>
          <p:cNvPr id="2817172" name="文本框 2817171"/>
          <p:cNvSpPr txBox="1"/>
          <p:nvPr/>
        </p:nvSpPr>
        <p:spPr>
          <a:xfrm>
            <a:off x="3430588" y="3160713"/>
            <a:ext cx="40354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债务奴隶制</a:t>
            </a:r>
            <a:endParaRPr lang="zh-CN" altLang="en-US" dirty="0">
              <a:solidFill>
                <a:srgbClr val="FF0000"/>
              </a:solidFill>
              <a:latin typeface="宋体" panose="02010600030101010101" pitchFamily="2" charset="-122"/>
              <a:ea typeface="宋体" panose="02010600030101010101" pitchFamily="2" charset="-122"/>
            </a:endParaRPr>
          </a:p>
        </p:txBody>
      </p:sp>
      <p:sp>
        <p:nvSpPr>
          <p:cNvPr id="2817173" name="文本框 2817172"/>
          <p:cNvSpPr txBox="1"/>
          <p:nvPr/>
        </p:nvSpPr>
        <p:spPr>
          <a:xfrm>
            <a:off x="4135755" y="4126865"/>
            <a:ext cx="4743450" cy="716915"/>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五百人议事会</a:t>
            </a:r>
            <a:r>
              <a:rPr lang="zh-CN" altLang="en-US" dirty="0">
                <a:solidFill>
                  <a:srgbClr val="0000FF"/>
                </a:solidFill>
                <a:latin typeface="宋体" panose="02010600030101010101" pitchFamily="2" charset="-122"/>
                <a:ea typeface="宋体" panose="02010600030101010101" pitchFamily="2" charset="-122"/>
              </a:rPr>
              <a:t>（</a:t>
            </a:r>
            <a:r>
              <a:rPr lang="zh-CN" altLang="en-US">
                <a:solidFill>
                  <a:srgbClr val="0000FF"/>
                </a:solidFill>
                <a:ea typeface="宋体" panose="02010600030101010101" pitchFamily="2" charset="-122"/>
                <a:sym typeface="宋体" panose="02010600030101010101" pitchFamily="2" charset="-122"/>
              </a:rPr>
              <a:t>抽签选举</a:t>
            </a:r>
            <a:r>
              <a:rPr lang="zh-CN" altLang="en-US" dirty="0">
                <a:solidFill>
                  <a:srgbClr val="0000FF"/>
                </a:solidFill>
                <a:latin typeface="宋体" panose="02010600030101010101" pitchFamily="2" charset="-122"/>
                <a:ea typeface="宋体" panose="02010600030101010101" pitchFamily="2" charset="-122"/>
              </a:rPr>
              <a:t>）</a:t>
            </a:r>
            <a:endParaRPr lang="zh-CN" altLang="en-US" dirty="0">
              <a:solidFill>
                <a:srgbClr val="0000FF"/>
              </a:solidFill>
              <a:latin typeface="宋体" panose="02010600030101010101" pitchFamily="2" charset="-122"/>
              <a:ea typeface="宋体" panose="02010600030101010101" pitchFamily="2" charset="-122"/>
            </a:endParaRPr>
          </a:p>
        </p:txBody>
      </p:sp>
      <p:sp>
        <p:nvSpPr>
          <p:cNvPr id="2817174" name="文本框 2817173"/>
          <p:cNvSpPr txBox="1"/>
          <p:nvPr/>
        </p:nvSpPr>
        <p:spPr>
          <a:xfrm>
            <a:off x="3635693" y="5326698"/>
            <a:ext cx="40354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陶片放逐法</a:t>
            </a:r>
            <a:endParaRPr lang="zh-CN" altLang="en-US" dirty="0">
              <a:solidFill>
                <a:srgbClr val="FF0000"/>
              </a:solidFill>
              <a:latin typeface="宋体" panose="02010600030101010101" pitchFamily="2" charset="-122"/>
              <a:ea typeface="宋体" panose="02010600030101010101" pitchFamily="2" charset="-122"/>
            </a:endParaRPr>
          </a:p>
        </p:txBody>
      </p:sp>
      <p:sp>
        <p:nvSpPr>
          <p:cNvPr id="3" name="文本框 2"/>
          <p:cNvSpPr txBox="1"/>
          <p:nvPr/>
        </p:nvSpPr>
        <p:spPr>
          <a:xfrm>
            <a:off x="2275840" y="52070"/>
            <a:ext cx="9546590" cy="829945"/>
          </a:xfrm>
          <a:prstGeom prst="rect">
            <a:avLst/>
          </a:prstGeom>
          <a:solidFill>
            <a:schemeClr val="accent5">
              <a:alpha val="52000"/>
            </a:schemeClr>
          </a:solidFill>
        </p:spPr>
        <p:txBody>
          <a:bodyPr wrap="square" rtlCol="0" anchor="t">
            <a:spAutoFit/>
          </a:bodyPr>
          <a:lstStyle/>
          <a:p>
            <a:pPr>
              <a:lnSpc>
                <a:spcPct val="100000"/>
              </a:lnSpc>
            </a:pPr>
            <a:r>
              <a:rPr lang="zh-CN" altLang="en-US" sz="2400" b="1" noProof="1">
                <a:solidFill>
                  <a:srgbClr val="FF0000"/>
                </a:solidFill>
                <a:latin typeface="微软雅黑" panose="020B0503020204020204" charset="-122"/>
                <a:ea typeface="微软雅黑" panose="020B0503020204020204" charset="-122"/>
                <a:cs typeface="微软雅黑" panose="020B0503020204020204" charset="-122"/>
              </a:rPr>
              <a:t>背景：工商业的发展→</a:t>
            </a:r>
            <a:r>
              <a:rPr lang="zh-CN" altLang="en-US" sz="2400" b="1" noProof="1">
                <a:solidFill>
                  <a:srgbClr val="FF0000"/>
                </a:solidFill>
                <a:latin typeface="微软雅黑" panose="020B0503020204020204" charset="-122"/>
                <a:ea typeface="微软雅黑" panose="020B0503020204020204" charset="-122"/>
                <a:cs typeface="微软雅黑" panose="020B0503020204020204" charset="-122"/>
                <a:sym typeface="+mn-ea"/>
              </a:rPr>
              <a:t>形成了工商业奴隶主阶层→希望</a:t>
            </a:r>
            <a:r>
              <a:rPr lang="zh-CN" altLang="en-US" sz="2400">
                <a:solidFill>
                  <a:srgbClr val="FF0000"/>
                </a:solidFill>
                <a:latin typeface="微软雅黑" panose="020B0503020204020204" charset="-122"/>
                <a:ea typeface="微软雅黑" panose="020B0503020204020204" charset="-122"/>
                <a:sym typeface="+mn-ea"/>
              </a:rPr>
              <a:t>扩大政治权利</a:t>
            </a:r>
            <a:r>
              <a:rPr lang="zh-CN" altLang="en-US" sz="240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400" b="1" noProof="1">
                <a:solidFill>
                  <a:srgbClr val="FF0000"/>
                </a:solidFill>
                <a:latin typeface="微软雅黑" panose="020B0503020204020204" charset="-122"/>
                <a:ea typeface="微软雅黑" panose="020B0503020204020204" charset="-122"/>
                <a:cs typeface="微软雅黑" panose="020B0503020204020204" charset="-122"/>
              </a:rPr>
              <a:t>推动雅典政体的变更</a:t>
            </a:r>
            <a:endParaRPr lang="zh-CN" altLang="en-US" sz="2400" b="1" noProof="1">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2" name="文本框 1"/>
          <p:cNvSpPr txBox="1"/>
          <p:nvPr/>
        </p:nvSpPr>
        <p:spPr>
          <a:xfrm>
            <a:off x="223520" y="6152515"/>
            <a:ext cx="11797030" cy="460375"/>
          </a:xfrm>
          <a:prstGeom prst="rect">
            <a:avLst/>
          </a:prstGeom>
          <a:solidFill>
            <a:schemeClr val="accent5">
              <a:alpha val="52000"/>
            </a:schemeClr>
          </a:solidFill>
        </p:spPr>
        <p:txBody>
          <a:bodyPr wrap="square" rtlCol="0" anchor="t">
            <a:spAutoFit/>
          </a:bodyPr>
          <a:lstStyle/>
          <a:p>
            <a:pPr>
              <a:lnSpc>
                <a:spcPct val="100000"/>
              </a:lnSpc>
            </a:pPr>
            <a:r>
              <a:rPr lang="zh-CN" altLang="en-US" sz="2400" noProof="1">
                <a:solidFill>
                  <a:srgbClr val="FF0000"/>
                </a:solidFill>
                <a:latin typeface="微软雅黑" panose="020B0503020204020204" charset="-122"/>
                <a:ea typeface="微软雅黑" panose="020B0503020204020204" charset="-122"/>
              </a:rPr>
              <a:t>背景：希波战争使得（下层）公民的力量凸显；</a:t>
            </a:r>
            <a:r>
              <a:rPr lang="zh-CN" altLang="en-US" sz="2400" dirty="0">
                <a:solidFill>
                  <a:srgbClr val="FF0000"/>
                </a:solidFill>
                <a:latin typeface="微软雅黑" panose="020B0503020204020204" charset="-122"/>
                <a:ea typeface="微软雅黑" panose="020B0503020204020204" charset="-122"/>
                <a:sym typeface="+mn-ea"/>
              </a:rPr>
              <a:t>缓和城邦内部矛盾的需要</a:t>
            </a:r>
            <a:endParaRPr lang="en-US" altLang="zh-CN" sz="2400" noProof="1">
              <a:solidFill>
                <a:srgbClr val="FF000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2"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18206" name="表格 2818205"/>
          <p:cNvGraphicFramePr/>
          <p:nvPr>
            <p:custDataLst>
              <p:tags r:id="rId1"/>
            </p:custDataLst>
          </p:nvPr>
        </p:nvGraphicFramePr>
        <p:xfrm>
          <a:off x="273050" y="1798638"/>
          <a:ext cx="11644630" cy="3009900"/>
        </p:xfrm>
        <a:graphic>
          <a:graphicData uri="http://schemas.openxmlformats.org/drawingml/2006/table">
            <a:tbl>
              <a:tblPr>
                <a:tableStyleId>{5940675A-B579-460E-94D1-54222C63F5DA}</a:tableStyleId>
              </a:tblPr>
              <a:tblGrid>
                <a:gridCol w="1028700"/>
                <a:gridCol w="1739900"/>
                <a:gridCol w="5962015"/>
                <a:gridCol w="2913698"/>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dirty="0"/>
                        <a:t>阶段</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dirty="0"/>
                        <a:t>改革</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dirty="0"/>
                        <a:t>措施</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dirty="0"/>
                        <a:t>意义</a:t>
                      </a:r>
                      <a:endParaRPr lang="zh-CN" altLang="en-US" sz="2600" b="1" dirty="0">
                        <a:latin typeface="宋体" panose="02010600030101010101" pitchFamily="2" charset="-122"/>
                      </a:endParaRPr>
                    </a:p>
                  </a:txBody>
                  <a:tcPr marL="117235" marR="117235" marT="58618" marB="58618" anchor="ctr"/>
                </a:tc>
              </a:tr>
              <a:tr h="249682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dirty="0"/>
                        <a:t>顶峰</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dirty="0"/>
                        <a:t>伯利克里时期</a:t>
                      </a:r>
                      <a:r>
                        <a:rPr lang="en-US" altLang="zh-CN" sz="2600"/>
                        <a:t>(</a:t>
                      </a:r>
                      <a:r>
                        <a:rPr lang="zh-CN" altLang="en-US" sz="2600" dirty="0"/>
                        <a:t>公元前</a:t>
                      </a:r>
                      <a:r>
                        <a:rPr lang="en-US" altLang="zh-CN" sz="2600"/>
                        <a:t>5</a:t>
                      </a:r>
                      <a:r>
                        <a:rPr lang="zh-CN" altLang="en-US" sz="2600" dirty="0"/>
                        <a:t>世纪</a:t>
                      </a:r>
                      <a:r>
                        <a:rPr lang="en-US" altLang="zh-CN" sz="2600"/>
                        <a:t>)</a:t>
                      </a:r>
                      <a:endParaRPr lang="zh-CN" altLang="en-US" sz="2600" b="1">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dirty="0"/>
                        <a:t>(1)</a:t>
                      </a:r>
                      <a:r>
                        <a:rPr lang="zh-CN" altLang="en-US" sz="2600" dirty="0"/>
                        <a:t>所有</a:t>
                      </a:r>
                      <a:r>
                        <a:rPr lang="en-US" altLang="zh-CN" sz="2600" dirty="0" smtClean="0"/>
                        <a:t>____________ </a:t>
                      </a:r>
                      <a:r>
                        <a:rPr lang="zh-CN" altLang="en-US" sz="2600" dirty="0" smtClean="0"/>
                        <a:t>公民</a:t>
                      </a:r>
                      <a:r>
                        <a:rPr lang="zh-CN" altLang="en-US" sz="2600" dirty="0"/>
                        <a:t>可以担任几</a:t>
                      </a:r>
                      <a:endParaRPr lang="zh-CN" altLang="en-US" sz="2600" dirty="0"/>
                    </a:p>
                    <a:p>
                      <a:pPr marL="0" lvl="0" indent="0">
                        <a:lnSpc>
                          <a:spcPct val="100000"/>
                        </a:lnSpc>
                        <a:spcBef>
                          <a:spcPct val="0"/>
                        </a:spcBef>
                        <a:buFontTx/>
                        <a:buNone/>
                      </a:pPr>
                      <a:r>
                        <a:rPr lang="zh-CN" altLang="en-US" sz="2600" dirty="0"/>
                        <a:t>乎一切官职</a:t>
                      </a:r>
                      <a:endParaRPr lang="zh-CN" altLang="en-US" sz="2600" dirty="0"/>
                    </a:p>
                    <a:p>
                      <a:pPr marL="0" lvl="0" indent="0" eaLnBrk="0" hangingPunct="0">
                        <a:lnSpc>
                          <a:spcPct val="100000"/>
                        </a:lnSpc>
                        <a:spcBef>
                          <a:spcPct val="0"/>
                        </a:spcBef>
                        <a:buFontTx/>
                        <a:buNone/>
                      </a:pPr>
                      <a:r>
                        <a:rPr lang="en-US" altLang="zh-CN" sz="2600" dirty="0"/>
                        <a:t>(2)</a:t>
                      </a:r>
                      <a:r>
                        <a:rPr lang="zh-CN" altLang="en-US" sz="2600" dirty="0"/>
                        <a:t>五百人议事会的职能进一步扩大</a:t>
                      </a:r>
                      <a:r>
                        <a:rPr lang="en-US" altLang="zh-CN" sz="2600" dirty="0"/>
                        <a:t>;</a:t>
                      </a:r>
                      <a:endParaRPr lang="en-US" altLang="zh-CN" sz="2600" dirty="0"/>
                    </a:p>
                    <a:p>
                      <a:pPr marL="0" lvl="0" indent="0" eaLnBrk="0" hangingPunct="0">
                        <a:lnSpc>
                          <a:spcPct val="100000"/>
                        </a:lnSpc>
                        <a:spcBef>
                          <a:spcPct val="0"/>
                        </a:spcBef>
                        <a:buFontTx/>
                        <a:buNone/>
                      </a:pPr>
                      <a:r>
                        <a:rPr lang="en-US" altLang="zh-CN" sz="2600" dirty="0" smtClean="0"/>
                        <a:t>______________</a:t>
                      </a:r>
                      <a:r>
                        <a:rPr lang="zh-CN" altLang="en-US" sz="2600" dirty="0"/>
                        <a:t>成为</a:t>
                      </a:r>
                      <a:r>
                        <a:rPr lang="zh-CN" altLang="en-US" sz="2600" b="1" dirty="0">
                          <a:latin typeface="微软雅黑" panose="020B0503020204020204" charset="-122"/>
                          <a:ea typeface="微软雅黑" panose="020B0503020204020204" charset="-122"/>
                        </a:rPr>
                        <a:t>最高司法与监察机关</a:t>
                      </a:r>
                      <a:endParaRPr lang="zh-CN" altLang="en-US" sz="2600" b="1" dirty="0">
                        <a:latin typeface="微软雅黑" panose="020B0503020204020204" charset="-122"/>
                        <a:ea typeface="微软雅黑" panose="020B0503020204020204" charset="-122"/>
                      </a:endParaRPr>
                    </a:p>
                    <a:p>
                      <a:pPr marL="0" lvl="0" indent="0" eaLnBrk="0" hangingPunct="0">
                        <a:lnSpc>
                          <a:spcPct val="100000"/>
                        </a:lnSpc>
                        <a:spcBef>
                          <a:spcPct val="0"/>
                        </a:spcBef>
                        <a:buFontTx/>
                        <a:buNone/>
                      </a:pPr>
                      <a:r>
                        <a:rPr lang="en-US" altLang="zh-CN" sz="2600" dirty="0"/>
                        <a:t>(3)</a:t>
                      </a:r>
                      <a:r>
                        <a:rPr lang="zh-CN" altLang="en-US" sz="2600" dirty="0"/>
                        <a:t>向担任公职和参加政治活动的公</a:t>
                      </a:r>
                      <a:endParaRPr lang="zh-CN" altLang="en-US" sz="2600" dirty="0"/>
                    </a:p>
                    <a:p>
                      <a:pPr marL="0" lvl="0" indent="0" eaLnBrk="0" hangingPunct="0">
                        <a:lnSpc>
                          <a:spcPct val="100000"/>
                        </a:lnSpc>
                        <a:spcBef>
                          <a:spcPct val="0"/>
                        </a:spcBef>
                        <a:buFontTx/>
                        <a:buNone/>
                      </a:pPr>
                      <a:r>
                        <a:rPr lang="zh-CN" altLang="en-US" sz="2600" dirty="0"/>
                        <a:t>民发放工资</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dirty="0"/>
                        <a:t>雅典民主政治发</a:t>
                      </a:r>
                      <a:endParaRPr lang="zh-CN" altLang="en-US" sz="2600" dirty="0"/>
                    </a:p>
                    <a:p>
                      <a:pPr marL="0" lvl="0" indent="0">
                        <a:lnSpc>
                          <a:spcPct val="100000"/>
                        </a:lnSpc>
                        <a:spcBef>
                          <a:spcPct val="0"/>
                        </a:spcBef>
                        <a:buFontTx/>
                        <a:buNone/>
                      </a:pPr>
                      <a:r>
                        <a:rPr lang="zh-CN" altLang="en-US" sz="2600" dirty="0"/>
                        <a:t>展到顶峰</a:t>
                      </a:r>
                      <a:r>
                        <a:rPr lang="en-US" altLang="zh-CN" sz="2600" dirty="0"/>
                        <a:t>,</a:t>
                      </a:r>
                      <a:r>
                        <a:rPr lang="zh-CN" altLang="en-US" sz="2600" dirty="0"/>
                        <a:t>这一时</a:t>
                      </a:r>
                      <a:endParaRPr lang="zh-CN" altLang="en-US" sz="2600" dirty="0"/>
                    </a:p>
                    <a:p>
                      <a:pPr marL="0" lvl="0" indent="0">
                        <a:lnSpc>
                          <a:spcPct val="100000"/>
                        </a:lnSpc>
                        <a:spcBef>
                          <a:spcPct val="0"/>
                        </a:spcBef>
                        <a:buFontTx/>
                        <a:buNone/>
                      </a:pPr>
                      <a:r>
                        <a:rPr lang="zh-CN" altLang="en-US" sz="2600" dirty="0"/>
                        <a:t>期被称为雅典民主</a:t>
                      </a:r>
                      <a:endParaRPr lang="zh-CN" altLang="en-US" sz="2600" dirty="0"/>
                    </a:p>
                    <a:p>
                      <a:pPr marL="0" lvl="0" indent="0">
                        <a:lnSpc>
                          <a:spcPct val="100000"/>
                        </a:lnSpc>
                        <a:spcBef>
                          <a:spcPct val="0"/>
                        </a:spcBef>
                        <a:buFontTx/>
                        <a:buNone/>
                      </a:pPr>
                      <a:r>
                        <a:rPr lang="zh-CN" altLang="en-US" sz="2600" dirty="0"/>
                        <a:t>的“</a:t>
                      </a:r>
                      <a:r>
                        <a:rPr lang="en-US" altLang="zh-CN" sz="2600" dirty="0"/>
                        <a:t>_________”</a:t>
                      </a:r>
                      <a:endParaRPr lang="zh-CN" altLang="en-US" sz="2600" b="1" dirty="0">
                        <a:latin typeface="宋体" panose="02010600030101010101" pitchFamily="2" charset="-122"/>
                      </a:endParaRPr>
                    </a:p>
                  </a:txBody>
                  <a:tcPr marL="117235" marR="117235" marT="58618" marB="58618" anchor="ctr"/>
                </a:tc>
              </a:tr>
            </a:tbl>
          </a:graphicData>
        </a:graphic>
      </p:graphicFrame>
      <p:sp>
        <p:nvSpPr>
          <p:cNvPr id="2818203" name="文本框 2818202"/>
          <p:cNvSpPr txBox="1"/>
          <p:nvPr/>
        </p:nvSpPr>
        <p:spPr>
          <a:xfrm>
            <a:off x="3714115" y="2133918"/>
            <a:ext cx="23812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成年男性</a:t>
            </a:r>
            <a:endParaRPr lang="zh-CN" altLang="en-US" dirty="0">
              <a:solidFill>
                <a:srgbClr val="FF0000"/>
              </a:solidFill>
              <a:latin typeface="宋体" panose="02010600030101010101" pitchFamily="2" charset="-122"/>
              <a:ea typeface="宋体" panose="02010600030101010101" pitchFamily="2" charset="-122"/>
            </a:endParaRPr>
          </a:p>
        </p:txBody>
      </p:sp>
      <p:sp>
        <p:nvSpPr>
          <p:cNvPr id="2818204" name="文本框 2818203"/>
          <p:cNvSpPr txBox="1"/>
          <p:nvPr/>
        </p:nvSpPr>
        <p:spPr>
          <a:xfrm>
            <a:off x="2819604" y="3299619"/>
            <a:ext cx="23812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陪审法庭</a:t>
            </a:r>
            <a:endParaRPr lang="zh-CN" altLang="en-US" dirty="0">
              <a:solidFill>
                <a:srgbClr val="FF0000"/>
              </a:solidFill>
              <a:latin typeface="宋体" panose="02010600030101010101" pitchFamily="2" charset="-122"/>
              <a:ea typeface="宋体" panose="02010600030101010101" pitchFamily="2" charset="-122"/>
            </a:endParaRPr>
          </a:p>
        </p:txBody>
      </p:sp>
      <p:sp>
        <p:nvSpPr>
          <p:cNvPr id="2818205" name="文本框 2818204"/>
          <p:cNvSpPr txBox="1"/>
          <p:nvPr/>
        </p:nvSpPr>
        <p:spPr>
          <a:xfrm>
            <a:off x="9263380" y="3635058"/>
            <a:ext cx="23812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黄金时代</a:t>
            </a:r>
            <a:endParaRPr lang="zh-CN" altLang="en-US" dirty="0">
              <a:solidFill>
                <a:srgbClr val="FF0000"/>
              </a:solidFill>
              <a:latin typeface="宋体" panose="02010600030101010101" pitchFamily="2" charset="-122"/>
              <a:ea typeface="宋体" panose="02010600030101010101" pitchFamily="2" charset="-122"/>
            </a:endParaRPr>
          </a:p>
        </p:txBody>
      </p:sp>
      <p:sp>
        <p:nvSpPr>
          <p:cNvPr id="3" name="文本框 2"/>
          <p:cNvSpPr txBox="1"/>
          <p:nvPr/>
        </p:nvSpPr>
        <p:spPr>
          <a:xfrm>
            <a:off x="468630" y="468630"/>
            <a:ext cx="11253470" cy="1198880"/>
          </a:xfrm>
          <a:prstGeom prst="rect">
            <a:avLst/>
          </a:prstGeom>
          <a:solidFill>
            <a:schemeClr val="accent5">
              <a:alpha val="52000"/>
            </a:schemeClr>
          </a:solidFill>
        </p:spPr>
        <p:txBody>
          <a:bodyPr wrap="square" rtlCol="0">
            <a:spAutoFit/>
          </a:bodyPr>
          <a:lstStyle/>
          <a:p>
            <a:pPr algn="ctr"/>
            <a:r>
              <a:rPr lang="zh-CN" altLang="en-US" sz="2400" b="1" noProof="1">
                <a:solidFill>
                  <a:srgbClr val="FF0000"/>
                </a:solidFill>
                <a:latin typeface="微软雅黑" panose="020B0503020204020204" charset="-122"/>
                <a:ea typeface="微软雅黑" panose="020B0503020204020204" charset="-122"/>
                <a:cs typeface="+mn-cs"/>
              </a:rPr>
              <a:t>背景：希波战争</a:t>
            </a:r>
            <a:r>
              <a:rPr lang="zh-CN" altLang="en-US" sz="2400" b="1" noProof="1">
                <a:solidFill>
                  <a:srgbClr val="FF0000"/>
                </a:solidFill>
                <a:latin typeface="微软雅黑" panose="020B0503020204020204" charset="-122"/>
                <a:ea typeface="微软雅黑" panose="020B0503020204020204" charset="-122"/>
                <a:cs typeface="+mn-cs"/>
                <a:sym typeface="+mn-ea"/>
              </a:rPr>
              <a:t>使得（下层）公民的力量凸显；</a:t>
            </a:r>
            <a:r>
              <a:rPr lang="zh-CN" altLang="en-US" sz="2400" b="1" noProof="1">
                <a:solidFill>
                  <a:srgbClr val="FF0000"/>
                </a:solidFill>
                <a:latin typeface="微软雅黑" panose="020B0503020204020204" charset="-122"/>
                <a:ea typeface="微软雅黑" panose="020B0503020204020204" charset="-122"/>
                <a:cs typeface="+mn-cs"/>
              </a:rPr>
              <a:t>民主政治的发展；贵族地位被</a:t>
            </a:r>
            <a:r>
              <a:rPr lang="zh-CN" altLang="en-US" sz="2400" b="1" noProof="1">
                <a:solidFill>
                  <a:srgbClr val="FF0000"/>
                </a:solidFill>
                <a:latin typeface="微软雅黑" panose="020B0503020204020204" charset="-122"/>
                <a:ea typeface="微软雅黑" panose="020B0503020204020204" charset="-122"/>
                <a:cs typeface="+mn-cs"/>
                <a:sym typeface="+mn-ea"/>
              </a:rPr>
              <a:t>削弱；</a:t>
            </a:r>
            <a:endParaRPr lang="zh-CN" altLang="en-US" sz="2400" b="1" noProof="1">
              <a:solidFill>
                <a:srgbClr val="FF0000"/>
              </a:solidFill>
              <a:latin typeface="微软雅黑" panose="020B0503020204020204" charset="-122"/>
              <a:ea typeface="微软雅黑" panose="020B0503020204020204" charset="-122"/>
              <a:cs typeface="+mn-cs"/>
              <a:sym typeface="+mn-ea"/>
            </a:endParaRPr>
          </a:p>
          <a:p>
            <a:pPr algn="l"/>
            <a:r>
              <a:rPr lang="zh-CN" altLang="en-US" sz="2400">
                <a:solidFill>
                  <a:srgbClr val="FF0000"/>
                </a:solidFill>
                <a:latin typeface="微软雅黑" panose="020B0503020204020204" charset="-122"/>
                <a:ea typeface="微软雅黑" panose="020B0503020204020204" charset="-122"/>
                <a:sym typeface="+mn-ea"/>
              </a:rPr>
              <a:t>工商业发展带来的经济繁荣</a:t>
            </a:r>
            <a:endParaRPr lang="zh-CN" altLang="en-US" sz="2400" b="1" noProof="1">
              <a:solidFill>
                <a:srgbClr val="FF0000"/>
              </a:solidFill>
              <a:latin typeface="微软雅黑" panose="020B0503020204020204" charset="-122"/>
              <a:ea typeface="微软雅黑" panose="020B0503020204020204" charset="-122"/>
              <a:cs typeface="+mn-cs"/>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42" name="文本框 2877441"/>
          <p:cNvSpPr txBox="1"/>
          <p:nvPr/>
        </p:nvSpPr>
        <p:spPr>
          <a:xfrm>
            <a:off x="241300" y="809625"/>
            <a:ext cx="11710988" cy="368935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主要内容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公民大会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一切国家大事都由其讨论决定。</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五百人议事会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国家常设最高行政机关。</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公民陪审法庭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国家最高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与监察机关。</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国家一切官职向所有成年男性公民开放。</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突出特点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法律至上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公民意识。</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77465" name="文本框 2877464"/>
          <p:cNvSpPr txBox="1"/>
          <p:nvPr/>
        </p:nvSpPr>
        <p:spPr>
          <a:xfrm>
            <a:off x="2538413" y="1344613"/>
            <a:ext cx="31400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最高权力机关</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77466" name="文本框 2877465"/>
          <p:cNvSpPr txBox="1"/>
          <p:nvPr/>
        </p:nvSpPr>
        <p:spPr>
          <a:xfrm>
            <a:off x="4129088" y="2538413"/>
            <a:ext cx="12668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司法</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77467" name="文本框 2877466"/>
          <p:cNvSpPr txBox="1"/>
          <p:nvPr/>
        </p:nvSpPr>
        <p:spPr>
          <a:xfrm>
            <a:off x="1692275" y="3732213"/>
            <a:ext cx="43116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人民主权</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轮番而治</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1692275" y="4269740"/>
            <a:ext cx="1616710" cy="716915"/>
          </a:xfrm>
          <a:prstGeom prst="rect">
            <a:avLst/>
          </a:prstGeom>
          <a:noFill/>
          <a:ln w="9525">
            <a:noFill/>
          </a:ln>
        </p:spPr>
        <p:txBody>
          <a:bodyPr wrap="square" lIns="117235" tIns="58618" rIns="117235" bIns="58618" anchor="b" anchorCtr="1">
            <a:spAutoFit/>
          </a:bodyPr>
          <a:lstStyle/>
          <a:p>
            <a:pPr defTabSz="1171575"/>
            <a:r>
              <a:rPr lang="zh-CN" dirty="0" err="1">
                <a:solidFill>
                  <a:srgbClr val="FF0000"/>
                </a:solidFill>
                <a:latin typeface="微软雅黑" panose="020B0503020204020204" charset="-122"/>
                <a:ea typeface="微软雅黑" panose="020B0503020204020204" charset="-122"/>
                <a:cs typeface="Times New Roman" panose="02020603050405020304" pitchFamily="18" charset="0"/>
              </a:rPr>
              <a:t>补充特点：</a:t>
            </a:r>
            <a:endParaRPr lang="zh-CN" dirty="0" err="1">
              <a:solidFill>
                <a:srgbClr val="FF0000"/>
              </a:solidFill>
              <a:latin typeface="微软雅黑" panose="020B0503020204020204" charset="-122"/>
              <a:ea typeface="微软雅黑" panose="020B0503020204020204" charset="-122"/>
              <a:cs typeface="Times New Roman" panose="02020603050405020304" pitchFamily="18" charset="0"/>
            </a:endParaRPr>
          </a:p>
        </p:txBody>
      </p:sp>
      <p:sp>
        <p:nvSpPr>
          <p:cNvPr id="3" name="文本框 2"/>
          <p:cNvSpPr txBox="1"/>
          <p:nvPr/>
        </p:nvSpPr>
        <p:spPr>
          <a:xfrm>
            <a:off x="3403600" y="4269740"/>
            <a:ext cx="5227320" cy="716915"/>
          </a:xfrm>
          <a:prstGeom prst="rect">
            <a:avLst/>
          </a:prstGeom>
          <a:noFill/>
          <a:ln w="9525">
            <a:noFill/>
          </a:ln>
        </p:spPr>
        <p:txBody>
          <a:bodyPr wrap="square" lIns="117235" tIns="58618" rIns="117235" bIns="58618" anchor="b" anchorCtr="1">
            <a:spAutoFit/>
          </a:bodyPr>
          <a:p>
            <a:pPr defTabSz="1171575"/>
            <a:r>
              <a:rPr dirty="0" err="1">
                <a:solidFill>
                  <a:srgbClr val="FF0000"/>
                </a:solidFill>
                <a:latin typeface="微软雅黑" panose="020B0503020204020204" charset="-122"/>
                <a:ea typeface="微软雅黑" panose="020B0503020204020204" charset="-122"/>
                <a:cs typeface="Times New Roman" panose="02020603050405020304" pitchFamily="18" charset="0"/>
              </a:rPr>
              <a:t>抽签选举；权力制约；直接民主</a:t>
            </a:r>
            <a:endParaRPr dirty="0" err="1">
              <a:solidFill>
                <a:srgbClr val="FF0000"/>
              </a:solidFill>
              <a:latin typeface="微软雅黑" panose="020B0503020204020204" charset="-122"/>
              <a:ea typeface="微软雅黑" panose="020B0503020204020204"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77465"/>
                                        </p:tgtEl>
                                        <p:attrNameLst>
                                          <p:attrName>style.visibility</p:attrName>
                                        </p:attrNameLst>
                                      </p:cBhvr>
                                      <p:to>
                                        <p:strVal val="visible"/>
                                      </p:to>
                                    </p:set>
                                    <p:animEffect transition="in" filter="blinds(horizontal)">
                                      <p:cBhvr>
                                        <p:cTn id="7" dur="500"/>
                                        <p:tgtEl>
                                          <p:spTgt spid="287746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77466"/>
                                        </p:tgtEl>
                                        <p:attrNameLst>
                                          <p:attrName>style.visibility</p:attrName>
                                        </p:attrNameLst>
                                      </p:cBhvr>
                                      <p:to>
                                        <p:strVal val="visible"/>
                                      </p:to>
                                    </p:set>
                                    <p:animEffect transition="in" filter="blinds(horizontal)">
                                      <p:cBhvr>
                                        <p:cTn id="12" dur="500"/>
                                        <p:tgtEl>
                                          <p:spTgt spid="287746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877467"/>
                                        </p:tgtEl>
                                        <p:attrNameLst>
                                          <p:attrName>style.visibility</p:attrName>
                                        </p:attrNameLst>
                                      </p:cBhvr>
                                      <p:to>
                                        <p:strVal val="visible"/>
                                      </p:to>
                                    </p:set>
                                    <p:animEffect transition="in" filter="blinds(horizontal)">
                                      <p:cBhvr>
                                        <p:cTn id="17" dur="500"/>
                                        <p:tgtEl>
                                          <p:spTgt spid="287746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linds(horizontal)">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7465" grpId="0"/>
      <p:bldP spid="2877466" grpId="0"/>
      <p:bldP spid="2877467" grpId="0"/>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9490" name="文本框 2879489"/>
          <p:cNvSpPr txBox="1"/>
          <p:nvPr/>
        </p:nvSpPr>
        <p:spPr>
          <a:xfrm>
            <a:off x="241300" y="809625"/>
            <a:ext cx="12904788" cy="491807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历史评价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积极性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创造了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基础上的抽签选举、差额选举制、比例代表制等民主运</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作方式</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促进了雅典奴隶制文明的繁荣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对后世民主政治的实施和民主思想的传</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播起了推动作用。</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局限性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民主只属于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是少数人的民主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是小国寡民体制下的产</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容易导致国家权力的滥用和误用。</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实质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雅典民主政治是建立在奴隶制基础之上的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___</a:t>
            </a:r>
            <a:r>
              <a:rPr lang="zh-CN" altLang="en-US" dirty="0">
                <a:solidFill>
                  <a:schemeClr val="tx1"/>
                </a:solidFill>
                <a:latin typeface="宋体" panose="02010600030101010101" pitchFamily="2" charset="-122"/>
                <a:ea typeface="宋体" panose="02010600030101010101" pitchFamily="2" charset="-122"/>
                <a:cs typeface="Times New Roman" panose="02020603050405020304" pitchFamily="18" charset="0"/>
              </a:rPr>
              <a:t>少数人的民主</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及</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对奴隶的专政。</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79491" name="文本框 2879490"/>
          <p:cNvSpPr txBox="1"/>
          <p:nvPr/>
        </p:nvSpPr>
        <p:spPr>
          <a:xfrm>
            <a:off x="2713038" y="1344613"/>
            <a:ext cx="14573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法治</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79492" name="文本框 2879491"/>
          <p:cNvSpPr txBox="1"/>
          <p:nvPr/>
        </p:nvSpPr>
        <p:spPr>
          <a:xfrm>
            <a:off x="2963863" y="3135313"/>
            <a:ext cx="36099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成年男性公民</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79493" name="文本框 2879492"/>
          <p:cNvSpPr txBox="1"/>
          <p:nvPr/>
        </p:nvSpPr>
        <p:spPr>
          <a:xfrm>
            <a:off x="7035800" y="4329113"/>
            <a:ext cx="30734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奴隶主贵族</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2964180" y="2536825"/>
            <a:ext cx="2834640" cy="716915"/>
          </a:xfrm>
          <a:prstGeom prst="rect">
            <a:avLst/>
          </a:prstGeom>
          <a:noFill/>
          <a:ln w="9525">
            <a:noFill/>
          </a:ln>
        </p:spPr>
        <p:txBody>
          <a:bodyPr wrap="square" lIns="117235" tIns="58618" rIns="117235" bIns="58618" anchor="b" anchorCtr="1">
            <a:spAutoFit/>
          </a:bodyPr>
          <a:lstStyle/>
          <a:p>
            <a:pPr defTabSz="1171575"/>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对雅典的影响</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p:txBody>
      </p:sp>
      <p:sp>
        <p:nvSpPr>
          <p:cNvPr id="3" name="文本框 2"/>
          <p:cNvSpPr txBox="1"/>
          <p:nvPr/>
        </p:nvSpPr>
        <p:spPr>
          <a:xfrm>
            <a:off x="6279515" y="2536825"/>
            <a:ext cx="2834640" cy="716915"/>
          </a:xfrm>
          <a:prstGeom prst="rect">
            <a:avLst/>
          </a:prstGeom>
          <a:noFill/>
          <a:ln w="9525">
            <a:noFill/>
          </a:ln>
        </p:spPr>
        <p:txBody>
          <a:bodyPr wrap="square" lIns="117235" tIns="58618" rIns="117235" bIns="58618" anchor="b" anchorCtr="1">
            <a:spAutoFit/>
          </a:bodyPr>
          <a:lstStyle/>
          <a:p>
            <a:pPr defTabSz="1171575"/>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对后世的影响</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stretch>
            <a:fillRect/>
          </a:stretch>
        </p:blipFill>
        <p:spPr>
          <a:xfrm>
            <a:off x="312420" y="107315"/>
            <a:ext cx="11535410" cy="6563360"/>
          </a:xfrm>
          <a:prstGeom prst="rect">
            <a:avLst/>
          </a:prstGeom>
        </p:spPr>
      </p:pic>
      <p:pic>
        <p:nvPicPr>
          <p:cNvPr id="5" name="图片 4"/>
          <p:cNvPicPr>
            <a:picLocks noChangeAspect="1"/>
          </p:cNvPicPr>
          <p:nvPr/>
        </p:nvPicPr>
        <p:blipFill>
          <a:blip r:embed="rId2"/>
          <a:stretch>
            <a:fillRect/>
          </a:stretch>
        </p:blipFill>
        <p:spPr>
          <a:xfrm>
            <a:off x="1249045" y="3164205"/>
            <a:ext cx="1144270" cy="449580"/>
          </a:xfrm>
          <a:prstGeom prst="rect">
            <a:avLst/>
          </a:prstGeom>
        </p:spPr>
      </p:pic>
      <p:pic>
        <p:nvPicPr>
          <p:cNvPr id="6" name="图片 5"/>
          <p:cNvPicPr>
            <a:picLocks noChangeAspect="1"/>
          </p:cNvPicPr>
          <p:nvPr/>
        </p:nvPicPr>
        <p:blipFill>
          <a:blip r:embed="rId2"/>
          <a:stretch>
            <a:fillRect/>
          </a:stretch>
        </p:blipFill>
        <p:spPr>
          <a:xfrm>
            <a:off x="7304405" y="3164205"/>
            <a:ext cx="1144270" cy="449580"/>
          </a:xfrm>
          <a:prstGeom prst="rect">
            <a:avLst/>
          </a:prstGeom>
        </p:spPr>
      </p:pic>
      <p:pic>
        <p:nvPicPr>
          <p:cNvPr id="7" name="图片 6"/>
          <p:cNvPicPr>
            <a:picLocks noChangeAspect="1"/>
          </p:cNvPicPr>
          <p:nvPr/>
        </p:nvPicPr>
        <p:blipFill>
          <a:blip r:embed="rId2"/>
          <a:stretch>
            <a:fillRect/>
          </a:stretch>
        </p:blipFill>
        <p:spPr>
          <a:xfrm>
            <a:off x="4657725" y="5561965"/>
            <a:ext cx="1144270" cy="449580"/>
          </a:xfrm>
          <a:prstGeom prst="rect">
            <a:avLst/>
          </a:prstGeom>
        </p:spPr>
      </p:pic>
      <p:pic>
        <p:nvPicPr>
          <p:cNvPr id="8" name="图片 7"/>
          <p:cNvPicPr>
            <a:picLocks noChangeAspect="1"/>
          </p:cNvPicPr>
          <p:nvPr/>
        </p:nvPicPr>
        <p:blipFill>
          <a:blip r:embed="rId2"/>
          <a:stretch>
            <a:fillRect/>
          </a:stretch>
        </p:blipFill>
        <p:spPr>
          <a:xfrm>
            <a:off x="8091170" y="4439285"/>
            <a:ext cx="1053465" cy="449580"/>
          </a:xfrm>
          <a:prstGeom prst="rect">
            <a:avLst/>
          </a:prstGeom>
        </p:spPr>
      </p:pic>
      <p:pic>
        <p:nvPicPr>
          <p:cNvPr id="9" name="图片 8"/>
          <p:cNvPicPr>
            <a:picLocks noChangeAspect="1"/>
          </p:cNvPicPr>
          <p:nvPr/>
        </p:nvPicPr>
        <p:blipFill>
          <a:blip r:embed="rId2"/>
          <a:stretch>
            <a:fillRect/>
          </a:stretch>
        </p:blipFill>
        <p:spPr>
          <a:xfrm>
            <a:off x="7412990" y="5683885"/>
            <a:ext cx="2409190" cy="662305"/>
          </a:xfrm>
          <a:prstGeom prst="rect">
            <a:avLst/>
          </a:prstGeom>
        </p:spPr>
      </p:pic>
      <p:pic>
        <p:nvPicPr>
          <p:cNvPr id="10" name="图片 9"/>
          <p:cNvPicPr>
            <a:picLocks noChangeAspect="1"/>
          </p:cNvPicPr>
          <p:nvPr/>
        </p:nvPicPr>
        <p:blipFill>
          <a:blip r:embed="rId2"/>
          <a:stretch>
            <a:fillRect/>
          </a:stretch>
        </p:blipFill>
        <p:spPr>
          <a:xfrm>
            <a:off x="9821545" y="5021580"/>
            <a:ext cx="2025650" cy="1323975"/>
          </a:xfrm>
          <a:prstGeom prst="rect">
            <a:avLst/>
          </a:prstGeom>
        </p:spPr>
      </p:pic>
      <p:sp>
        <p:nvSpPr>
          <p:cNvPr id="12" name="文本框 11"/>
          <p:cNvSpPr txBox="1"/>
          <p:nvPr/>
        </p:nvSpPr>
        <p:spPr>
          <a:xfrm>
            <a:off x="2981325" y="6025515"/>
            <a:ext cx="3535680" cy="645160"/>
          </a:xfrm>
          <a:prstGeom prst="rect">
            <a:avLst/>
          </a:prstGeom>
          <a:noFill/>
        </p:spPr>
        <p:txBody>
          <a:bodyPr wrap="none" rtlCol="0" anchor="t">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700655" algn="l"/>
              </a:tabLst>
              <a:defRPr/>
            </a:pPr>
            <a:r>
              <a:rPr lang="zh-CN" sz="2400"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从零散到形成完整的体系</a:t>
            </a:r>
            <a:endParaRPr lang="zh-CN" sz="2400"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endParaRPr>
          </a:p>
        </p:txBody>
      </p:sp>
      <p:sp>
        <p:nvSpPr>
          <p:cNvPr id="2880514" name="文本框 2880513"/>
          <p:cNvSpPr txBox="1"/>
          <p:nvPr/>
        </p:nvSpPr>
        <p:spPr>
          <a:xfrm>
            <a:off x="224155" y="107315"/>
            <a:ext cx="11710988" cy="712788"/>
          </a:xfrm>
          <a:prstGeom prst="rect">
            <a:avLst/>
          </a:prstGeom>
          <a:noFill/>
          <a:ln w="9525">
            <a:noFill/>
          </a:ln>
        </p:spPr>
        <p:txBody>
          <a:bodyPr lIns="117176" tIns="58589" rIns="117176" bIns="58589">
            <a:spAutoFit/>
          </a:bodyPr>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二、罗马法</a:t>
            </a:r>
            <a:endParaRPr lang="zh-CN" altLang="en-US">
              <a:latin typeface="宋体" panose="02010600030101010101" pitchFamily="2" charset="-122"/>
              <a:ea typeface="Times New Roman" panose="02020603050405020304" pitchFamily="18" charset="0"/>
            </a:endParaRPr>
          </a:p>
        </p:txBody>
      </p:sp>
      <p:pic>
        <p:nvPicPr>
          <p:cNvPr id="2" name="图片 1"/>
          <p:cNvPicPr>
            <a:picLocks noChangeAspect="1"/>
          </p:cNvPicPr>
          <p:nvPr/>
        </p:nvPicPr>
        <p:blipFill>
          <a:blip r:embed="rId3"/>
          <a:stretch>
            <a:fillRect/>
          </a:stretch>
        </p:blipFill>
        <p:spPr>
          <a:xfrm>
            <a:off x="1892300" y="5423535"/>
            <a:ext cx="2315210" cy="432435"/>
          </a:xfrm>
          <a:prstGeom prst="rect">
            <a:avLst/>
          </a:prstGeom>
        </p:spPr>
      </p:pic>
      <p:pic>
        <p:nvPicPr>
          <p:cNvPr id="3" name="图片 2"/>
          <p:cNvPicPr>
            <a:picLocks noChangeAspect="1"/>
          </p:cNvPicPr>
          <p:nvPr/>
        </p:nvPicPr>
        <p:blipFill>
          <a:blip r:embed="rId2"/>
          <a:stretch>
            <a:fillRect/>
          </a:stretch>
        </p:blipFill>
        <p:spPr>
          <a:xfrm>
            <a:off x="7355840" y="5275580"/>
            <a:ext cx="934085" cy="4083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1+ppt_h/2"/>
                                          </p:val>
                                        </p:tav>
                                      </p:tavLst>
                                    </p:anim>
                                    <p:set>
                                      <p:cBhvr>
                                        <p:cTn id="8" dur="1" fill="hold">
                                          <p:stCondLst>
                                            <p:cond delay="499"/>
                                          </p:stCondLst>
                                        </p:cTn>
                                        <p:tgtEl>
                                          <p:spTgt spid="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6"/>
                                        </p:tgtEl>
                                        <p:attrNameLst>
                                          <p:attrName>ppt_x</p:attrName>
                                        </p:attrNameLst>
                                      </p:cBhvr>
                                      <p:tavLst>
                                        <p:tav tm="0">
                                          <p:val>
                                            <p:strVal val="ppt_x"/>
                                          </p:val>
                                        </p:tav>
                                        <p:tav tm="100000">
                                          <p:val>
                                            <p:strVal val="ppt_x"/>
                                          </p:val>
                                        </p:tav>
                                      </p:tavLst>
                                    </p:anim>
                                    <p:anim calcmode="lin" valueType="num">
                                      <p:cBhvr additive="base">
                                        <p:cTn id="13" dur="500"/>
                                        <p:tgtEl>
                                          <p:spTgt spid="6"/>
                                        </p:tgtEl>
                                        <p:attrNameLst>
                                          <p:attrName>ppt_y</p:attrName>
                                        </p:attrNameLst>
                                      </p:cBhvr>
                                      <p:tavLst>
                                        <p:tav tm="0">
                                          <p:val>
                                            <p:strVal val="ppt_y"/>
                                          </p:val>
                                        </p:tav>
                                        <p:tav tm="100000">
                                          <p:val>
                                            <p:strVal val="1+ppt_h/2"/>
                                          </p:val>
                                        </p:tav>
                                      </p:tavLst>
                                    </p:anim>
                                    <p:set>
                                      <p:cBhvr>
                                        <p:cTn id="14" dur="1" fill="hold">
                                          <p:stCondLst>
                                            <p:cond delay="499"/>
                                          </p:stCondLst>
                                        </p:cTn>
                                        <p:tgtEl>
                                          <p:spTgt spid="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nodeType="clickEffect">
                                  <p:stCondLst>
                                    <p:cond delay="0"/>
                                  </p:stCondLst>
                                  <p:childTnLst>
                                    <p:anim calcmode="lin" valueType="num">
                                      <p:cBhvr additive="base">
                                        <p:cTn id="18" dur="500"/>
                                        <p:tgtEl>
                                          <p:spTgt spid="2"/>
                                        </p:tgtEl>
                                        <p:attrNameLst>
                                          <p:attrName>ppt_x</p:attrName>
                                        </p:attrNameLst>
                                      </p:cBhvr>
                                      <p:tavLst>
                                        <p:tav tm="0">
                                          <p:val>
                                            <p:strVal val="ppt_x"/>
                                          </p:val>
                                        </p:tav>
                                        <p:tav tm="100000">
                                          <p:val>
                                            <p:strVal val="ppt_x"/>
                                          </p:val>
                                        </p:tav>
                                      </p:tavLst>
                                    </p:anim>
                                    <p:anim calcmode="lin" valueType="num">
                                      <p:cBhvr additive="base">
                                        <p:cTn id="19" dur="500"/>
                                        <p:tgtEl>
                                          <p:spTgt spid="2"/>
                                        </p:tgtEl>
                                        <p:attrNameLst>
                                          <p:attrName>ppt_y</p:attrName>
                                        </p:attrNameLst>
                                      </p:cBhvr>
                                      <p:tavLst>
                                        <p:tav tm="0">
                                          <p:val>
                                            <p:strVal val="ppt_y"/>
                                          </p:val>
                                        </p:tav>
                                        <p:tav tm="100000">
                                          <p:val>
                                            <p:strVal val="1+ppt_h/2"/>
                                          </p:val>
                                        </p:tav>
                                      </p:tavLst>
                                    </p:anim>
                                    <p:set>
                                      <p:cBhvr>
                                        <p:cTn id="20" dur="1" fill="hold">
                                          <p:stCondLst>
                                            <p:cond delay="499"/>
                                          </p:stCondLst>
                                        </p:cTn>
                                        <p:tgtEl>
                                          <p:spTgt spid="2"/>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500"/>
                                        <p:tgtEl>
                                          <p:spTgt spid="7"/>
                                        </p:tgtEl>
                                        <p:attrNameLst>
                                          <p:attrName>ppt_x</p:attrName>
                                        </p:attrNameLst>
                                      </p:cBhvr>
                                      <p:tavLst>
                                        <p:tav tm="0">
                                          <p:val>
                                            <p:strVal val="ppt_x"/>
                                          </p:val>
                                        </p:tav>
                                        <p:tav tm="100000">
                                          <p:val>
                                            <p:strVal val="ppt_x"/>
                                          </p:val>
                                        </p:tav>
                                      </p:tavLst>
                                    </p:anim>
                                    <p:anim calcmode="lin" valueType="num">
                                      <p:cBhvr additive="base">
                                        <p:cTn id="25" dur="500"/>
                                        <p:tgtEl>
                                          <p:spTgt spid="7"/>
                                        </p:tgtEl>
                                        <p:attrNameLst>
                                          <p:attrName>ppt_y</p:attrName>
                                        </p:attrNameLst>
                                      </p:cBhvr>
                                      <p:tavLst>
                                        <p:tav tm="0">
                                          <p:val>
                                            <p:strVal val="ppt_y"/>
                                          </p:val>
                                        </p:tav>
                                        <p:tav tm="100000">
                                          <p:val>
                                            <p:strVal val="1+ppt_h/2"/>
                                          </p:val>
                                        </p:tav>
                                      </p:tavLst>
                                    </p:anim>
                                    <p:set>
                                      <p:cBhvr>
                                        <p:cTn id="26" dur="1" fill="hold">
                                          <p:stCondLst>
                                            <p:cond delay="499"/>
                                          </p:stCondLst>
                                        </p:cTn>
                                        <p:tgtEl>
                                          <p:spTgt spid="7"/>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xit" presetSubtype="4" fill="hold" nodeType="clickEffect">
                                  <p:stCondLst>
                                    <p:cond delay="0"/>
                                  </p:stCondLst>
                                  <p:childTnLst>
                                    <p:anim calcmode="lin" valueType="num">
                                      <p:cBhvr additive="base">
                                        <p:cTn id="30" dur="500"/>
                                        <p:tgtEl>
                                          <p:spTgt spid="8"/>
                                        </p:tgtEl>
                                        <p:attrNameLst>
                                          <p:attrName>ppt_x</p:attrName>
                                        </p:attrNameLst>
                                      </p:cBhvr>
                                      <p:tavLst>
                                        <p:tav tm="0">
                                          <p:val>
                                            <p:strVal val="ppt_x"/>
                                          </p:val>
                                        </p:tav>
                                        <p:tav tm="100000">
                                          <p:val>
                                            <p:strVal val="ppt_x"/>
                                          </p:val>
                                        </p:tav>
                                      </p:tavLst>
                                    </p:anim>
                                    <p:anim calcmode="lin" valueType="num">
                                      <p:cBhvr additive="base">
                                        <p:cTn id="31" dur="500"/>
                                        <p:tgtEl>
                                          <p:spTgt spid="8"/>
                                        </p:tgtEl>
                                        <p:attrNameLst>
                                          <p:attrName>ppt_y</p:attrName>
                                        </p:attrNameLst>
                                      </p:cBhvr>
                                      <p:tavLst>
                                        <p:tav tm="0">
                                          <p:val>
                                            <p:strVal val="ppt_y"/>
                                          </p:val>
                                        </p:tav>
                                        <p:tav tm="100000">
                                          <p:val>
                                            <p:strVal val="1+ppt_h/2"/>
                                          </p:val>
                                        </p:tav>
                                      </p:tavLst>
                                    </p:anim>
                                    <p:set>
                                      <p:cBhvr>
                                        <p:cTn id="32" dur="1" fill="hold">
                                          <p:stCondLst>
                                            <p:cond delay="499"/>
                                          </p:stCondLst>
                                        </p:cTn>
                                        <p:tgtEl>
                                          <p:spTgt spid="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nodeType="clickEffect">
                                  <p:stCondLst>
                                    <p:cond delay="0"/>
                                  </p:stCondLst>
                                  <p:childTnLst>
                                    <p:anim calcmode="lin" valueType="num">
                                      <p:cBhvr additive="base">
                                        <p:cTn id="36" dur="500"/>
                                        <p:tgtEl>
                                          <p:spTgt spid="3"/>
                                        </p:tgtEl>
                                        <p:attrNameLst>
                                          <p:attrName>ppt_x</p:attrName>
                                        </p:attrNameLst>
                                      </p:cBhvr>
                                      <p:tavLst>
                                        <p:tav tm="0">
                                          <p:val>
                                            <p:strVal val="ppt_x"/>
                                          </p:val>
                                        </p:tav>
                                        <p:tav tm="100000">
                                          <p:val>
                                            <p:strVal val="ppt_x"/>
                                          </p:val>
                                        </p:tav>
                                      </p:tavLst>
                                    </p:anim>
                                    <p:anim calcmode="lin" valueType="num">
                                      <p:cBhvr additive="base">
                                        <p:cTn id="37" dur="500"/>
                                        <p:tgtEl>
                                          <p:spTgt spid="3"/>
                                        </p:tgtEl>
                                        <p:attrNameLst>
                                          <p:attrName>ppt_y</p:attrName>
                                        </p:attrNameLst>
                                      </p:cBhvr>
                                      <p:tavLst>
                                        <p:tav tm="0">
                                          <p:val>
                                            <p:strVal val="ppt_y"/>
                                          </p:val>
                                        </p:tav>
                                        <p:tav tm="100000">
                                          <p:val>
                                            <p:strVal val="1+ppt_h/2"/>
                                          </p:val>
                                        </p:tav>
                                      </p:tavLst>
                                    </p:anim>
                                    <p:set>
                                      <p:cBhvr>
                                        <p:cTn id="38" dur="1" fill="hold">
                                          <p:stCondLst>
                                            <p:cond delay="499"/>
                                          </p:stCondLst>
                                        </p:cTn>
                                        <p:tgtEl>
                                          <p:spTgt spid="3"/>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xit" presetSubtype="4" fill="hold" nodeType="clickEffect">
                                  <p:stCondLst>
                                    <p:cond delay="0"/>
                                  </p:stCondLst>
                                  <p:childTnLst>
                                    <p:anim calcmode="lin" valueType="num">
                                      <p:cBhvr additive="base">
                                        <p:cTn id="42" dur="500"/>
                                        <p:tgtEl>
                                          <p:spTgt spid="9"/>
                                        </p:tgtEl>
                                        <p:attrNameLst>
                                          <p:attrName>ppt_x</p:attrName>
                                        </p:attrNameLst>
                                      </p:cBhvr>
                                      <p:tavLst>
                                        <p:tav tm="0">
                                          <p:val>
                                            <p:strVal val="ppt_x"/>
                                          </p:val>
                                        </p:tav>
                                        <p:tav tm="100000">
                                          <p:val>
                                            <p:strVal val="ppt_x"/>
                                          </p:val>
                                        </p:tav>
                                      </p:tavLst>
                                    </p:anim>
                                    <p:anim calcmode="lin" valueType="num">
                                      <p:cBhvr additive="base">
                                        <p:cTn id="43" dur="500"/>
                                        <p:tgtEl>
                                          <p:spTgt spid="9"/>
                                        </p:tgtEl>
                                        <p:attrNameLst>
                                          <p:attrName>ppt_y</p:attrName>
                                        </p:attrNameLst>
                                      </p:cBhvr>
                                      <p:tavLst>
                                        <p:tav tm="0">
                                          <p:val>
                                            <p:strVal val="ppt_y"/>
                                          </p:val>
                                        </p:tav>
                                        <p:tav tm="100000">
                                          <p:val>
                                            <p:strVal val="1+ppt_h/2"/>
                                          </p:val>
                                        </p:tav>
                                      </p:tavLst>
                                    </p:anim>
                                    <p:set>
                                      <p:cBhvr>
                                        <p:cTn id="44" dur="1" fill="hold">
                                          <p:stCondLst>
                                            <p:cond delay="499"/>
                                          </p:stCondLst>
                                        </p:cTn>
                                        <p:tgtEl>
                                          <p:spTgt spid="9"/>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2" presetClass="exit" presetSubtype="4" fill="hold" nodeType="clickEffect">
                                  <p:stCondLst>
                                    <p:cond delay="0"/>
                                  </p:stCondLst>
                                  <p:childTnLst>
                                    <p:anim calcmode="lin" valueType="num">
                                      <p:cBhvr additive="base">
                                        <p:cTn id="48" dur="500"/>
                                        <p:tgtEl>
                                          <p:spTgt spid="10"/>
                                        </p:tgtEl>
                                        <p:attrNameLst>
                                          <p:attrName>ppt_x</p:attrName>
                                        </p:attrNameLst>
                                      </p:cBhvr>
                                      <p:tavLst>
                                        <p:tav tm="0">
                                          <p:val>
                                            <p:strVal val="ppt_x"/>
                                          </p:val>
                                        </p:tav>
                                        <p:tav tm="100000">
                                          <p:val>
                                            <p:strVal val="ppt_x"/>
                                          </p:val>
                                        </p:tav>
                                      </p:tavLst>
                                    </p:anim>
                                    <p:anim calcmode="lin" valueType="num">
                                      <p:cBhvr additive="base">
                                        <p:cTn id="49" dur="500"/>
                                        <p:tgtEl>
                                          <p:spTgt spid="10"/>
                                        </p:tgtEl>
                                        <p:attrNameLst>
                                          <p:attrName>ppt_y</p:attrName>
                                        </p:attrNameLst>
                                      </p:cBhvr>
                                      <p:tavLst>
                                        <p:tav tm="0">
                                          <p:val>
                                            <p:strVal val="ppt_y"/>
                                          </p:val>
                                        </p:tav>
                                        <p:tav tm="100000">
                                          <p:val>
                                            <p:strVal val="1+ppt_h/2"/>
                                          </p:val>
                                        </p:tav>
                                      </p:tavLst>
                                    </p:anim>
                                    <p:set>
                                      <p:cBhvr>
                                        <p:cTn id="50" dur="1" fill="hold">
                                          <p:stCondLst>
                                            <p:cond delay="499"/>
                                          </p:stCondLst>
                                        </p:cTn>
                                        <p:tgtEl>
                                          <p:spTgt spid="10"/>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ppt_x"/>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0754" name="文本框 2890753"/>
          <p:cNvSpPr txBox="1"/>
          <p:nvPr/>
        </p:nvSpPr>
        <p:spPr>
          <a:xfrm>
            <a:off x="731520" y="916940"/>
            <a:ext cx="11634788" cy="712788"/>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三</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归纳罗马法与罗马国家发展过程的关系</a:t>
            </a:r>
            <a:endParaRPr lang="zh-CN" altLang="en-US" dirty="0">
              <a:latin typeface="宋体" panose="02010600030101010101" pitchFamily="2" charset="-122"/>
              <a:ea typeface="Times New Roman" panose="02020603050405020304" pitchFamily="18" charset="0"/>
            </a:endParaRPr>
          </a:p>
        </p:txBody>
      </p:sp>
      <p:pic>
        <p:nvPicPr>
          <p:cNvPr id="2890756" name="21lslt114.jpg" descr="id:2147506578;FounderCES"/>
          <p:cNvPicPr>
            <a:picLocks noChangeAspect="1"/>
          </p:cNvPicPr>
          <p:nvPr/>
        </p:nvPicPr>
        <p:blipFill>
          <a:blip r:embed="rId1"/>
          <a:stretch>
            <a:fillRect/>
          </a:stretch>
        </p:blipFill>
        <p:spPr>
          <a:xfrm>
            <a:off x="2038985" y="1503045"/>
            <a:ext cx="8027670" cy="5203825"/>
          </a:xfrm>
          <a:prstGeom prst="rect">
            <a:avLst/>
          </a:prstGeom>
          <a:noFill/>
          <a:ln w="9525">
            <a:noFill/>
          </a:ln>
        </p:spPr>
      </p:pic>
      <p:sp>
        <p:nvSpPr>
          <p:cNvPr id="2703362" name="文本框 2703361"/>
          <p:cNvSpPr txBox="1"/>
          <p:nvPr/>
        </p:nvSpPr>
        <p:spPr>
          <a:xfrm>
            <a:off x="277495" y="200025"/>
            <a:ext cx="11634788" cy="716915"/>
          </a:xfrm>
          <a:prstGeom prst="rect">
            <a:avLst/>
          </a:prstGeom>
          <a:noFill/>
          <a:ln w="9525">
            <a:noFill/>
          </a:ln>
        </p:spPr>
        <p:txBody>
          <a:bodyPr lIns="117176" tIns="58589" rIns="117176" bIns="58589">
            <a:spAutoFit/>
          </a:bodyPr>
          <a:lstStyle/>
          <a:p>
            <a:pPr defTabSz="1171575">
              <a:buNone/>
            </a:pPr>
            <a:r>
              <a:rPr lang="en-US" altLang="zh-CN">
                <a:latin typeface="宋体" panose="02010600030101010101" pitchFamily="2" charset="-122"/>
                <a:ea typeface="NEU-BZ-S92" charset="-122"/>
              </a:rPr>
              <a:t>▶</a:t>
            </a:r>
            <a:r>
              <a:rPr lang="zh-CN" altLang="en-US">
                <a:solidFill>
                  <a:srgbClr val="0000FF"/>
                </a:solidFill>
                <a:latin typeface="宋体" panose="02010600030101010101" pitchFamily="2" charset="-122"/>
                <a:ea typeface="NEU-BZ-S92" charset="-122"/>
              </a:rPr>
              <a:t>【</a:t>
            </a:r>
            <a:r>
              <a:rPr lang="zh-CN" altLang="en-US" dirty="0">
                <a:solidFill>
                  <a:srgbClr val="0000FF"/>
                </a:solidFill>
                <a:latin typeface="宋体" panose="02010600030101010101" pitchFamily="2" charset="-122"/>
                <a:ea typeface="NEU-BZ-S92" charset="-122"/>
              </a:rPr>
              <a:t>串联总结</a:t>
            </a:r>
            <a:r>
              <a:rPr lang="zh-CN" altLang="en-US">
                <a:solidFill>
                  <a:srgbClr val="0000FF"/>
                </a:solidFill>
                <a:latin typeface="宋体" panose="02010600030101010101" pitchFamily="2" charset="-122"/>
                <a:ea typeface="NEU-BZ-S92" charset="-122"/>
              </a:rPr>
              <a:t>】</a:t>
            </a:r>
            <a:endParaRPr lang="zh-CN" altLang="en-US" dirty="0">
              <a:latin typeface="宋体" panose="02010600030101010101" pitchFamily="2" charset="-122"/>
              <a:ea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1618" name="文本框 2671617"/>
          <p:cNvSpPr txBox="1"/>
          <p:nvPr/>
        </p:nvSpPr>
        <p:spPr>
          <a:xfrm>
            <a:off x="271780" y="194945"/>
            <a:ext cx="11634788" cy="2498725"/>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考向二　罗马法</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析考点</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主题突破</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一、罗马法形成的条件</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 </a:t>
            </a:r>
            <a:endParaRPr lang="zh-CN" altLang="en-US" dirty="0">
              <a:latin typeface="宋体" panose="02010600030101010101" pitchFamily="2" charset="-122"/>
              <a:ea typeface="Times New Roman" panose="02020603050405020304" pitchFamily="18" charset="0"/>
            </a:endParaRPr>
          </a:p>
        </p:txBody>
      </p:sp>
      <p:graphicFrame>
        <p:nvGraphicFramePr>
          <p:cNvPr id="2671709" name="表格 2671708"/>
          <p:cNvGraphicFramePr/>
          <p:nvPr>
            <p:custDataLst>
              <p:tags r:id="rId1"/>
            </p:custDataLst>
          </p:nvPr>
        </p:nvGraphicFramePr>
        <p:xfrm>
          <a:off x="410528" y="2081848"/>
          <a:ext cx="11400790" cy="4550410"/>
        </p:xfrm>
        <a:graphic>
          <a:graphicData uri="http://schemas.openxmlformats.org/drawingml/2006/table">
            <a:tbl>
              <a:tblPr/>
              <a:tblGrid>
                <a:gridCol w="2223770"/>
                <a:gridCol w="9177020"/>
              </a:tblGrid>
              <a:tr h="106934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政治条件</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罗马政治统治的需要与法治传统的影响</a:t>
                      </a:r>
                      <a:r>
                        <a:rPr lang="en-US" altLang="zh-CN" sz="2600" b="1" dirty="0">
                          <a:latin typeface="宋体" panose="02010600030101010101" pitchFamily="2" charset="-122"/>
                        </a:rPr>
                        <a:t>,</a:t>
                      </a: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随着罗马对外扩张强有力地推行罗马法 </a:t>
                      </a:r>
                      <a:endParaRPr lang="zh-CN" altLang="en-US" sz="2600" b="1" dirty="0">
                        <a:solidFill>
                          <a:srgbClr val="FF0000"/>
                        </a:solidFill>
                        <a:latin typeface="微软雅黑" panose="020B0503020204020204" charset="-122"/>
                        <a:ea typeface="微软雅黑" panose="020B0503020204020204" charset="-122"/>
                        <a:cs typeface="微软雅黑" panose="020B0503020204020204"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325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社会条件</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平民和自由民的不断斗争</a:t>
                      </a:r>
                      <a:r>
                        <a:rPr lang="zh-CN" altLang="en-US" sz="2600" b="1">
                          <a:solidFill>
                            <a:srgbClr val="FF0000"/>
                          </a:solidFill>
                          <a:latin typeface="微软雅黑" panose="020B0503020204020204" charset="-122"/>
                          <a:ea typeface="微软雅黑" panose="020B0503020204020204" charset="-122"/>
                          <a:cs typeface="微软雅黑" panose="020B0503020204020204" charset="-122"/>
                        </a:rPr>
                        <a:t>，</a:t>
                      </a: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迫使统治者不断调整法律 </a:t>
                      </a:r>
                      <a:endParaRPr lang="zh-CN" altLang="en-US" sz="2600" b="1" dirty="0">
                        <a:solidFill>
                          <a:srgbClr val="FF0000"/>
                        </a:solidFill>
                        <a:latin typeface="微软雅黑" panose="020B0503020204020204" charset="-122"/>
                        <a:ea typeface="微软雅黑" panose="020B0503020204020204" charset="-122"/>
                        <a:cs typeface="微软雅黑" panose="020B0503020204020204"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325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经济条件</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罗马奴隶制经济的发展与繁荣 </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6870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思想条件</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古罗马人崇尚“自然法”思想（</a:t>
                      </a:r>
                      <a:r>
                        <a:rPr lang="zh-CN" sz="2600"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宣扬平等、人权、理性、法律至上、正义法理精神。</a:t>
                      </a:r>
                      <a:r>
                        <a:rPr lang="zh-CN" altLang="en-US" sz="2600" b="1" dirty="0">
                          <a:solidFill>
                            <a:srgbClr val="FF0000"/>
                          </a:solidFill>
                          <a:latin typeface="微软雅黑" panose="020B0503020204020204" charset="-122"/>
                          <a:ea typeface="微软雅黑" panose="020B0503020204020204" charset="-122"/>
                          <a:cs typeface="微软雅黑" panose="020B0503020204020204" charset="-122"/>
                        </a:rPr>
                        <a:t>） </a:t>
                      </a:r>
                      <a:endParaRPr lang="zh-CN" altLang="en-US" sz="2600" b="1" dirty="0">
                        <a:solidFill>
                          <a:srgbClr val="FF0000"/>
                        </a:solidFill>
                        <a:latin typeface="微软雅黑" panose="020B0503020204020204" charset="-122"/>
                        <a:ea typeface="微软雅黑" panose="020B0503020204020204" charset="-122"/>
                        <a:cs typeface="微软雅黑" panose="020B0503020204020204"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261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文化因素</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继承和发展了希腊的法律成果 </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325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技术因素</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罗马法的立法形式灵活多样</a:t>
                      </a:r>
                      <a:r>
                        <a:rPr lang="en-US" altLang="zh-CN" sz="2600" b="1" dirty="0">
                          <a:latin typeface="宋体" panose="02010600030101010101" pitchFamily="2" charset="-122"/>
                        </a:rPr>
                        <a:t>,</a:t>
                      </a:r>
                      <a:r>
                        <a:rPr lang="zh-CN" altLang="en-US" sz="2600" b="1" dirty="0">
                          <a:latin typeface="宋体" panose="02010600030101010101" pitchFamily="2" charset="-122"/>
                        </a:rPr>
                        <a:t>技术发达</a:t>
                      </a:r>
                      <a:r>
                        <a:rPr lang="en-US" altLang="zh-CN" sz="2600" b="1" dirty="0">
                          <a:latin typeface="宋体" panose="02010600030101010101" pitchFamily="2" charset="-122"/>
                        </a:rPr>
                        <a:t>,</a:t>
                      </a:r>
                      <a:r>
                        <a:rPr lang="zh-CN" altLang="en-US" sz="2600" b="1" dirty="0">
                          <a:latin typeface="宋体" panose="02010600030101010101" pitchFamily="2" charset="-122"/>
                        </a:rPr>
                        <a:t>重视法学家的作用 </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8466" name="文本框 2878465"/>
          <p:cNvSpPr txBox="1"/>
          <p:nvPr/>
        </p:nvSpPr>
        <p:spPr>
          <a:xfrm>
            <a:off x="241300" y="809625"/>
            <a:ext cx="12701588" cy="491807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演变历程</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起源</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从习惯法到成文法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背景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罗马共和国早期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贵族随心所欲地解释法律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损害平民利益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引起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的斗争。</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标志</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公元前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世纪中期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制定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特点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内容广泛</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条文明晰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审判、量刑皆有法可依。</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影响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一定程度上限制了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对法律的随意解释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保护了</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平民利益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标志着</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罗马</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的诞生。</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78489" name="文本框 2878488"/>
          <p:cNvSpPr txBox="1"/>
          <p:nvPr/>
        </p:nvSpPr>
        <p:spPr>
          <a:xfrm>
            <a:off x="10288588" y="1937385"/>
            <a:ext cx="1901825" cy="716915"/>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平民</a:t>
            </a:r>
            <a:endPar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endParaRPr>
          </a:p>
        </p:txBody>
      </p:sp>
      <p:sp>
        <p:nvSpPr>
          <p:cNvPr id="2878490" name="文本框 2878489"/>
          <p:cNvSpPr txBox="1"/>
          <p:nvPr/>
        </p:nvSpPr>
        <p:spPr>
          <a:xfrm>
            <a:off x="-363537" y="2538413"/>
            <a:ext cx="26066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与贵族</a:t>
            </a:r>
            <a:endPar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endParaRPr>
          </a:p>
        </p:txBody>
      </p:sp>
      <p:sp>
        <p:nvSpPr>
          <p:cNvPr id="2878491" name="文本框 2878490"/>
          <p:cNvSpPr txBox="1"/>
          <p:nvPr/>
        </p:nvSpPr>
        <p:spPr>
          <a:xfrm>
            <a:off x="4243388" y="3135313"/>
            <a:ext cx="40100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十二铜表法</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78492" name="文本框 2878491"/>
          <p:cNvSpPr txBox="1"/>
          <p:nvPr/>
        </p:nvSpPr>
        <p:spPr>
          <a:xfrm>
            <a:off x="3811588" y="4324985"/>
            <a:ext cx="1901825" cy="716915"/>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贵族</a:t>
            </a:r>
            <a:endParaRPr lang="zh-CN" altLang="en-US" dirty="0">
              <a:solidFill>
                <a:srgbClr val="FF0000"/>
              </a:solidFill>
              <a:latin typeface="微软雅黑" panose="020B0503020204020204" charset="-122"/>
              <a:ea typeface="微软雅黑" panose="020B0503020204020204" charset="-122"/>
            </a:endParaRPr>
          </a:p>
        </p:txBody>
      </p:sp>
      <p:sp>
        <p:nvSpPr>
          <p:cNvPr id="2878493" name="文本框 2878492"/>
          <p:cNvSpPr txBox="1"/>
          <p:nvPr/>
        </p:nvSpPr>
        <p:spPr>
          <a:xfrm>
            <a:off x="296863" y="4913313"/>
            <a:ext cx="26066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成文法</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1538" name="文本框 2881537"/>
          <p:cNvSpPr txBox="1"/>
          <p:nvPr/>
        </p:nvSpPr>
        <p:spPr>
          <a:xfrm>
            <a:off x="241300" y="809625"/>
            <a:ext cx="11710988" cy="712788"/>
          </a:xfrm>
          <a:prstGeom prst="rect">
            <a:avLst/>
          </a:prstGeom>
          <a:noFill/>
          <a:ln w="9525">
            <a:noFill/>
          </a:ln>
        </p:spPr>
        <p:txBody>
          <a:bodyPr lIns="117176" tIns="58589" rIns="117176" bIns="58589">
            <a:spAutoFit/>
          </a:bodyPr>
          <a:lstStyle/>
          <a:p>
            <a:pPr algn="just" defTabSz="1171575"/>
            <a:r>
              <a:rPr lang="en-US" altLang="zh-CN">
                <a:latin typeface="宋体" panose="02010600030101010101" pitchFamily="2" charset="-122"/>
                <a:ea typeface="宋体" panose="02010600030101010101" pitchFamily="2" charset="-122"/>
                <a:cs typeface="Times New Roman" panose="02020603050405020304" pitchFamily="18" charset="0"/>
              </a:rPr>
              <a:t> 2.</a:t>
            </a:r>
            <a:r>
              <a:rPr lang="zh-CN" altLang="en-US" dirty="0">
                <a:latin typeface="宋体" panose="02010600030101010101" pitchFamily="2" charset="-122"/>
                <a:ea typeface="宋体" panose="02010600030101010101" pitchFamily="2" charset="-122"/>
                <a:cs typeface="Times New Roman" panose="02020603050405020304" pitchFamily="18" charset="0"/>
              </a:rPr>
              <a:t>发展</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从公民法到万民法</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graphicFrame>
        <p:nvGraphicFramePr>
          <p:cNvPr id="2881625" name="表格 2881624"/>
          <p:cNvGraphicFramePr/>
          <p:nvPr>
            <p:custDataLst>
              <p:tags r:id="rId1"/>
            </p:custDataLst>
          </p:nvPr>
        </p:nvGraphicFramePr>
        <p:xfrm>
          <a:off x="508000" y="1792288"/>
          <a:ext cx="11188700" cy="3920251"/>
        </p:xfrm>
        <a:graphic>
          <a:graphicData uri="http://schemas.openxmlformats.org/drawingml/2006/table">
            <a:tbl>
              <a:tblPr>
                <a:tableStyleId>{5940675A-B579-460E-94D1-54222C63F5DA}</a:tableStyleId>
              </a:tblPr>
              <a:tblGrid>
                <a:gridCol w="1308100"/>
                <a:gridCol w="3479800"/>
                <a:gridCol w="2781300"/>
                <a:gridCol w="3619500"/>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buNone/>
                      </a:pP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背景</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适用范围</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特点</a:t>
                      </a:r>
                      <a:endParaRPr lang="zh-CN" altLang="en-US" sz="2600" b="1" dirty="0">
                        <a:latin typeface="宋体" panose="02010600030101010101" pitchFamily="2" charset="-122"/>
                      </a:endParaRPr>
                    </a:p>
                  </a:txBody>
                  <a:tcPr marL="117235" marR="117235" marT="58618" marB="58618" anchor="ctr"/>
                </a:tc>
              </a:tr>
              <a:tr h="130651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公民法</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cs typeface="宋体" panose="02010600030101010101" pitchFamily="2" charset="-122"/>
                        </a:rPr>
                        <a:t>罗马公民受到法律保护</a:t>
                      </a:r>
                      <a:r>
                        <a:rPr lang="en-US" altLang="zh-CN" sz="2600" b="1">
                          <a:latin typeface="宋体" panose="02010600030101010101" pitchFamily="2" charset="-122"/>
                          <a:cs typeface="宋体" panose="02010600030101010101" pitchFamily="2" charset="-122"/>
                        </a:rPr>
                        <a:t>,</a:t>
                      </a:r>
                      <a:r>
                        <a:rPr lang="zh-CN" altLang="en-US" sz="2600" b="1" dirty="0">
                          <a:latin typeface="宋体" panose="02010600030101010101" pitchFamily="2" charset="-122"/>
                          <a:cs typeface="宋体" panose="02010600030101010101" pitchFamily="2" charset="-122"/>
                        </a:rPr>
                        <a:t>享受法律赋予的权利</a:t>
                      </a:r>
                      <a:endParaRPr lang="zh-CN" altLang="en-US" sz="2600" b="1" dirty="0">
                        <a:latin typeface="宋体" panose="02010600030101010101" pitchFamily="2" charset="-122"/>
                        <a:cs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cs typeface="宋体" panose="02010600030101010101" pitchFamily="2" charset="-122"/>
                        </a:rPr>
                        <a:t>主要限于</a:t>
                      </a:r>
                      <a:r>
                        <a:rPr lang="en-US" altLang="zh-CN" sz="2600" b="1">
                          <a:latin typeface="宋体" panose="02010600030101010101" pitchFamily="2" charset="-122"/>
                          <a:cs typeface="宋体" panose="02010600030101010101" pitchFamily="2" charset="-122"/>
                        </a:rPr>
                        <a:t>_____</a:t>
                      </a:r>
                      <a:endParaRPr lang="en-US" altLang="zh-CN" sz="2600" b="1">
                        <a:latin typeface="宋体" panose="02010600030101010101" pitchFamily="2" charset="-122"/>
                        <a:cs typeface="宋体" panose="02010600030101010101" pitchFamily="2" charset="-122"/>
                      </a:endParaRPr>
                    </a:p>
                    <a:p>
                      <a:pPr marL="0" lvl="0" indent="0">
                        <a:lnSpc>
                          <a:spcPct val="100000"/>
                        </a:lnSpc>
                        <a:spcBef>
                          <a:spcPct val="0"/>
                        </a:spcBef>
                        <a:buFontTx/>
                        <a:buNone/>
                      </a:pPr>
                      <a:r>
                        <a:rPr lang="en-US" altLang="zh-CN" sz="2600" b="1">
                          <a:latin typeface="宋体" panose="02010600030101010101" pitchFamily="2" charset="-122"/>
                          <a:cs typeface="宋体" panose="02010600030101010101" pitchFamily="2" charset="-122"/>
                        </a:rPr>
                        <a:t>_____</a:t>
                      </a:r>
                      <a:endParaRPr lang="zh-CN" altLang="en-US" sz="2600" b="1">
                        <a:latin typeface="宋体" panose="02010600030101010101" pitchFamily="2" charset="-122"/>
                        <a:cs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cs typeface="宋体" panose="02010600030101010101" pitchFamily="2" charset="-122"/>
                        </a:rPr>
                        <a:t>注重形式</a:t>
                      </a:r>
                      <a:r>
                        <a:rPr lang="en-US" altLang="zh-CN" sz="2600" b="1" dirty="0">
                          <a:latin typeface="宋体" panose="02010600030101010101" pitchFamily="2" charset="-122"/>
                          <a:cs typeface="宋体" panose="02010600030101010101" pitchFamily="2" charset="-122"/>
                        </a:rPr>
                        <a:t>,</a:t>
                      </a:r>
                      <a:r>
                        <a:rPr lang="zh-CN" altLang="en-US" sz="2600" b="1" dirty="0">
                          <a:latin typeface="宋体" panose="02010600030101010101" pitchFamily="2" charset="-122"/>
                          <a:cs typeface="宋体" panose="02010600030101010101" pitchFamily="2" charset="-122"/>
                        </a:rPr>
                        <a:t>程序繁琐</a:t>
                      </a:r>
                      <a:r>
                        <a:rPr lang="en-US" altLang="zh-CN" sz="2600" b="1" dirty="0">
                          <a:latin typeface="宋体" panose="02010600030101010101" pitchFamily="2" charset="-122"/>
                          <a:cs typeface="宋体" panose="02010600030101010101" pitchFamily="2" charset="-122"/>
                        </a:rPr>
                        <a:t>,</a:t>
                      </a:r>
                      <a:endParaRPr lang="en-US" altLang="zh-CN" sz="2600" b="1" dirty="0">
                        <a:latin typeface="宋体" panose="02010600030101010101" pitchFamily="2" charset="-122"/>
                        <a:cs typeface="宋体" panose="02010600030101010101" pitchFamily="2" charset="-122"/>
                      </a:endParaRPr>
                    </a:p>
                    <a:p>
                      <a:pPr marL="0" lvl="0" indent="0">
                        <a:lnSpc>
                          <a:spcPct val="100000"/>
                        </a:lnSpc>
                        <a:spcBef>
                          <a:spcPct val="0"/>
                        </a:spcBef>
                        <a:buFontTx/>
                        <a:buNone/>
                      </a:pPr>
                      <a:r>
                        <a:rPr lang="zh-CN" altLang="en-US" sz="2600" b="1" dirty="0">
                          <a:latin typeface="宋体" panose="02010600030101010101" pitchFamily="2" charset="-122"/>
                          <a:cs typeface="宋体" panose="02010600030101010101" pitchFamily="2" charset="-122"/>
                        </a:rPr>
                        <a:t>缺乏灵活与变通</a:t>
                      </a:r>
                      <a:r>
                        <a:rPr lang="en-US" altLang="zh-CN" sz="2600" b="1" dirty="0">
                          <a:latin typeface="宋体" panose="02010600030101010101" pitchFamily="2" charset="-122"/>
                          <a:cs typeface="宋体" panose="02010600030101010101" pitchFamily="2" charset="-122"/>
                        </a:rPr>
                        <a:t>;</a:t>
                      </a:r>
                      <a:r>
                        <a:rPr lang="zh-CN" altLang="en-US" sz="2600" b="1" dirty="0">
                          <a:latin typeface="宋体" panose="02010600030101010101" pitchFamily="2" charset="-122"/>
                          <a:cs typeface="宋体" panose="02010600030101010101" pitchFamily="2" charset="-122"/>
                        </a:rPr>
                        <a:t>内</a:t>
                      </a:r>
                      <a:endParaRPr lang="zh-CN" altLang="en-US" sz="2600" b="1" dirty="0">
                        <a:latin typeface="宋体" panose="02010600030101010101" pitchFamily="2" charset="-122"/>
                        <a:cs typeface="宋体" panose="02010600030101010101" pitchFamily="2" charset="-122"/>
                      </a:endParaRPr>
                    </a:p>
                    <a:p>
                      <a:pPr marL="0" lvl="0" indent="0">
                        <a:lnSpc>
                          <a:spcPct val="100000"/>
                        </a:lnSpc>
                        <a:spcBef>
                          <a:spcPct val="0"/>
                        </a:spcBef>
                        <a:buFontTx/>
                        <a:buNone/>
                      </a:pPr>
                      <a:r>
                        <a:rPr lang="zh-CN" altLang="en-US" sz="2600" b="1" dirty="0">
                          <a:latin typeface="宋体" panose="02010600030101010101" pitchFamily="2" charset="-122"/>
                          <a:cs typeface="宋体" panose="02010600030101010101" pitchFamily="2" charset="-122"/>
                        </a:rPr>
                        <a:t>容不完善</a:t>
                      </a:r>
                      <a:endParaRPr lang="zh-CN" altLang="en-US" sz="2600" b="1" dirty="0">
                        <a:latin typeface="宋体" panose="02010600030101010101" pitchFamily="2" charset="-122"/>
                        <a:cs typeface="宋体" panose="02010600030101010101" pitchFamily="2" charset="-122"/>
                      </a:endParaRPr>
                    </a:p>
                  </a:txBody>
                  <a:tcPr marL="117235" marR="117235" marT="58618" marB="58618" anchor="ctr"/>
                </a:tc>
              </a:tr>
              <a:tr h="21002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万民法</a:t>
                      </a:r>
                      <a:endParaRPr lang="zh-CN" altLang="en-US" sz="26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cs typeface="宋体" panose="02010600030101010101" pitchFamily="2" charset="-122"/>
                        </a:rPr>
                        <a:t>罗马</a:t>
                      </a:r>
                      <a:r>
                        <a:rPr lang="zh-CN" altLang="en-US" sz="2600" b="1" dirty="0">
                          <a:solidFill>
                            <a:srgbClr val="FF0000"/>
                          </a:solidFill>
                          <a:latin typeface="宋体" panose="02010600030101010101" pitchFamily="2" charset="-122"/>
                          <a:cs typeface="宋体" panose="02010600030101010101" pitchFamily="2" charset="-122"/>
                          <a:sym typeface="+mn-ea"/>
                        </a:rPr>
                        <a:t>对外扩张</a:t>
                      </a:r>
                      <a:r>
                        <a:rPr lang="zh-CN" altLang="en-US" sz="2600" b="1" dirty="0">
                          <a:latin typeface="宋体" panose="02010600030101010101" pitchFamily="2" charset="-122"/>
                          <a:cs typeface="宋体" panose="02010600030101010101" pitchFamily="2" charset="-122"/>
                        </a:rPr>
                        <a:t>使民族矛盾凸显</a:t>
                      </a:r>
                      <a:r>
                        <a:rPr lang="en-US" altLang="zh-CN" sz="2600" b="1" dirty="0">
                          <a:latin typeface="宋体" panose="02010600030101010101" pitchFamily="2" charset="-122"/>
                          <a:cs typeface="宋体" panose="02010600030101010101" pitchFamily="2" charset="-122"/>
                        </a:rPr>
                        <a:t>;</a:t>
                      </a:r>
                      <a:r>
                        <a:rPr lang="zh-CN" altLang="en-US" sz="2600" b="1" dirty="0">
                          <a:latin typeface="宋体" panose="02010600030101010101" pitchFamily="2" charset="-122"/>
                          <a:cs typeface="宋体" panose="02010600030101010101" pitchFamily="2" charset="-122"/>
                        </a:rPr>
                        <a:t>商品经济和贸易发展</a:t>
                      </a:r>
                      <a:r>
                        <a:rPr lang="en-US" altLang="zh-CN" sz="2600" b="1" dirty="0">
                          <a:latin typeface="宋体" panose="02010600030101010101" pitchFamily="2" charset="-122"/>
                          <a:cs typeface="宋体" panose="02010600030101010101" pitchFamily="2" charset="-122"/>
                        </a:rPr>
                        <a:t>,</a:t>
                      </a:r>
                      <a:r>
                        <a:rPr lang="zh-CN" altLang="en-US" sz="2600" b="1" dirty="0">
                          <a:latin typeface="宋体" panose="02010600030101010101" pitchFamily="2" charset="-122"/>
                          <a:cs typeface="宋体" panose="02010600030101010101" pitchFamily="2" charset="-122"/>
                        </a:rPr>
                        <a:t>政治经济活动中产生新矛盾</a:t>
                      </a:r>
                      <a:endParaRPr lang="zh-CN" altLang="en-US" sz="2600" b="1" dirty="0">
                        <a:latin typeface="宋体" panose="02010600030101010101" pitchFamily="2" charset="-122"/>
                        <a:cs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适用于罗马统治</a:t>
                      </a:r>
                      <a:endParaRPr lang="zh-CN" altLang="en-US" sz="2600" b="1" dirty="0">
                        <a:latin typeface="宋体" panose="02010600030101010101" pitchFamily="2" charset="-122"/>
                      </a:endParaRPr>
                    </a:p>
                    <a:p>
                      <a:pPr marL="0" lvl="0" indent="0">
                        <a:lnSpc>
                          <a:spcPct val="100000"/>
                        </a:lnSpc>
                        <a:spcBef>
                          <a:spcPct val="0"/>
                        </a:spcBef>
                        <a:buFontTx/>
                        <a:buNone/>
                      </a:pPr>
                      <a:r>
                        <a:rPr lang="zh-CN" altLang="en-US" sz="2600" b="1" dirty="0">
                          <a:latin typeface="宋体" panose="02010600030101010101" pitchFamily="2" charset="-122"/>
                        </a:rPr>
                        <a:t>范围内的一切自</a:t>
                      </a:r>
                      <a:endParaRPr lang="zh-CN" altLang="en-US" sz="2600" b="1" dirty="0">
                        <a:latin typeface="宋体" panose="02010600030101010101" pitchFamily="2" charset="-122"/>
                      </a:endParaRPr>
                    </a:p>
                    <a:p>
                      <a:pPr marL="0" lvl="0" indent="0">
                        <a:lnSpc>
                          <a:spcPct val="100000"/>
                        </a:lnSpc>
                        <a:spcBef>
                          <a:spcPct val="0"/>
                        </a:spcBef>
                        <a:buFontTx/>
                        <a:buNone/>
                      </a:pPr>
                      <a:r>
                        <a:rPr lang="zh-CN" altLang="en-US" sz="2600" b="1" dirty="0">
                          <a:latin typeface="宋体" panose="02010600030101010101" pitchFamily="2" charset="-122"/>
                        </a:rPr>
                        <a:t>由民</a:t>
                      </a:r>
                      <a:endParaRPr lang="zh-CN" altLang="en-US" sz="2600" b="1" dirty="0">
                        <a:solidFill>
                          <a:srgbClr val="FF0000"/>
                        </a:solidFill>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cs typeface="宋体" panose="02010600030101010101" pitchFamily="2" charset="-122"/>
                        </a:rPr>
                        <a:t>不触动原有公民法体</a:t>
                      </a:r>
                      <a:endParaRPr lang="zh-CN" altLang="en-US" sz="2600" b="1" dirty="0">
                        <a:latin typeface="宋体" panose="02010600030101010101" pitchFamily="2" charset="-122"/>
                        <a:cs typeface="宋体" panose="02010600030101010101" pitchFamily="2" charset="-122"/>
                      </a:endParaRPr>
                    </a:p>
                    <a:p>
                      <a:pPr marL="0" lvl="0" indent="0">
                        <a:lnSpc>
                          <a:spcPct val="100000"/>
                        </a:lnSpc>
                        <a:spcBef>
                          <a:spcPct val="0"/>
                        </a:spcBef>
                        <a:buFontTx/>
                        <a:buNone/>
                      </a:pPr>
                      <a:r>
                        <a:rPr lang="zh-CN" altLang="en-US" sz="2600" b="1" dirty="0">
                          <a:latin typeface="宋体" panose="02010600030101010101" pitchFamily="2" charset="-122"/>
                          <a:cs typeface="宋体" panose="02010600030101010101" pitchFamily="2" charset="-122"/>
                        </a:rPr>
                        <a:t>系</a:t>
                      </a:r>
                      <a:r>
                        <a:rPr lang="en-US" altLang="zh-CN" sz="2600" b="1" dirty="0">
                          <a:latin typeface="宋体" panose="02010600030101010101" pitchFamily="2" charset="-122"/>
                          <a:cs typeface="宋体" panose="02010600030101010101" pitchFamily="2" charset="-122"/>
                        </a:rPr>
                        <a:t>;</a:t>
                      </a:r>
                      <a:r>
                        <a:rPr lang="zh-CN" altLang="en-US" sz="2600" b="1" dirty="0">
                          <a:latin typeface="宋体" panose="02010600030101010101" pitchFamily="2" charset="-122"/>
                          <a:cs typeface="宋体" panose="02010600030101010101" pitchFamily="2" charset="-122"/>
                        </a:rPr>
                        <a:t>简洁灵活</a:t>
                      </a:r>
                      <a:r>
                        <a:rPr lang="en-US" altLang="zh-CN" sz="2600" b="1" dirty="0">
                          <a:latin typeface="宋体" panose="02010600030101010101" pitchFamily="2" charset="-122"/>
                          <a:cs typeface="宋体" panose="02010600030101010101" pitchFamily="2" charset="-122"/>
                        </a:rPr>
                        <a:t>,</a:t>
                      </a:r>
                      <a:r>
                        <a:rPr lang="zh-CN" altLang="en-US" sz="2600" b="1" dirty="0">
                          <a:latin typeface="宋体" panose="02010600030101010101" pitchFamily="2" charset="-122"/>
                          <a:cs typeface="宋体" panose="02010600030101010101" pitchFamily="2" charset="-122"/>
                        </a:rPr>
                        <a:t>实用有</a:t>
                      </a:r>
                      <a:endParaRPr lang="zh-CN" altLang="en-US" sz="2600" b="1" dirty="0">
                        <a:latin typeface="宋体" panose="02010600030101010101" pitchFamily="2" charset="-122"/>
                        <a:cs typeface="宋体" panose="02010600030101010101" pitchFamily="2" charset="-122"/>
                      </a:endParaRPr>
                    </a:p>
                    <a:p>
                      <a:pPr marL="0" lvl="0" indent="0">
                        <a:lnSpc>
                          <a:spcPct val="100000"/>
                        </a:lnSpc>
                        <a:spcBef>
                          <a:spcPct val="0"/>
                        </a:spcBef>
                        <a:buFontTx/>
                        <a:buNone/>
                      </a:pPr>
                      <a:r>
                        <a:rPr lang="zh-CN" altLang="en-US" sz="2600" b="1" dirty="0">
                          <a:latin typeface="宋体" panose="02010600030101010101" pitchFamily="2" charset="-122"/>
                          <a:cs typeface="宋体" panose="02010600030101010101" pitchFamily="2" charset="-122"/>
                        </a:rPr>
                        <a:t>效</a:t>
                      </a:r>
                      <a:r>
                        <a:rPr lang="en-US" altLang="zh-CN" sz="2600" b="1" dirty="0">
                          <a:latin typeface="宋体" panose="02010600030101010101" pitchFamily="2" charset="-122"/>
                          <a:cs typeface="宋体" panose="02010600030101010101" pitchFamily="2" charset="-122"/>
                        </a:rPr>
                        <a:t>;</a:t>
                      </a:r>
                      <a:r>
                        <a:rPr lang="zh-CN" altLang="en-US" sz="2600" b="1" dirty="0">
                          <a:latin typeface="宋体" panose="02010600030101010101" pitchFamily="2" charset="-122"/>
                          <a:cs typeface="宋体" panose="02010600030101010101" pitchFamily="2" charset="-122"/>
                        </a:rPr>
                        <a:t>注重调解贸易和</a:t>
                      </a:r>
                      <a:endParaRPr lang="zh-CN" altLang="en-US" sz="2600" b="1" dirty="0">
                        <a:latin typeface="宋体" panose="02010600030101010101" pitchFamily="2" charset="-122"/>
                        <a:cs typeface="宋体" panose="02010600030101010101" pitchFamily="2" charset="-122"/>
                      </a:endParaRPr>
                    </a:p>
                    <a:p>
                      <a:pPr marL="0" lvl="0" indent="0">
                        <a:lnSpc>
                          <a:spcPct val="100000"/>
                        </a:lnSpc>
                        <a:spcBef>
                          <a:spcPct val="0"/>
                        </a:spcBef>
                        <a:buFontTx/>
                        <a:buNone/>
                      </a:pPr>
                      <a:r>
                        <a:rPr lang="zh-CN" altLang="en-US" sz="2600" b="1" dirty="0">
                          <a:latin typeface="宋体" panose="02010600030101010101" pitchFamily="2" charset="-122"/>
                          <a:cs typeface="宋体" panose="02010600030101010101" pitchFamily="2" charset="-122"/>
                        </a:rPr>
                        <a:t>财产等经济和民事纠</a:t>
                      </a:r>
                      <a:endParaRPr lang="zh-CN" altLang="en-US" sz="2600" b="1" dirty="0">
                        <a:latin typeface="宋体" panose="02010600030101010101" pitchFamily="2" charset="-122"/>
                        <a:cs typeface="宋体" panose="02010600030101010101" pitchFamily="2" charset="-122"/>
                      </a:endParaRPr>
                    </a:p>
                    <a:p>
                      <a:pPr marL="0" lvl="0" indent="0">
                        <a:lnSpc>
                          <a:spcPct val="100000"/>
                        </a:lnSpc>
                        <a:spcBef>
                          <a:spcPct val="0"/>
                        </a:spcBef>
                        <a:buFontTx/>
                        <a:buNone/>
                      </a:pPr>
                      <a:r>
                        <a:rPr lang="zh-CN" altLang="en-US" sz="2600" b="1" dirty="0">
                          <a:latin typeface="宋体" panose="02010600030101010101" pitchFamily="2" charset="-122"/>
                          <a:cs typeface="宋体" panose="02010600030101010101" pitchFamily="2" charset="-122"/>
                        </a:rPr>
                        <a:t>纷</a:t>
                      </a:r>
                      <a:endParaRPr lang="zh-CN" altLang="en-US" sz="2600" b="1" dirty="0">
                        <a:latin typeface="宋体" panose="02010600030101010101" pitchFamily="2" charset="-122"/>
                        <a:cs typeface="宋体" panose="02010600030101010101" pitchFamily="2" charset="-122"/>
                      </a:endParaRPr>
                    </a:p>
                  </a:txBody>
                  <a:tcPr marL="117235" marR="117235" marT="58618" marB="58618" anchor="ctr"/>
                </a:tc>
              </a:tr>
            </a:tbl>
          </a:graphicData>
        </a:graphic>
      </p:graphicFrame>
      <p:sp>
        <p:nvSpPr>
          <p:cNvPr id="2881626" name="文本框 2881625"/>
          <p:cNvSpPr txBox="1"/>
          <p:nvPr/>
        </p:nvSpPr>
        <p:spPr>
          <a:xfrm>
            <a:off x="6129338" y="2284413"/>
            <a:ext cx="20669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微软雅黑" panose="020B0503020204020204" charset="-122"/>
                <a:ea typeface="微软雅黑" panose="020B0503020204020204" charset="-122"/>
              </a:rPr>
              <a:t>罗马</a:t>
            </a:r>
            <a:endParaRPr lang="zh-CN" altLang="en-US" dirty="0">
              <a:solidFill>
                <a:srgbClr val="FF0000"/>
              </a:solidFill>
              <a:latin typeface="微软雅黑" panose="020B0503020204020204" charset="-122"/>
              <a:ea typeface="微软雅黑" panose="020B0503020204020204" charset="-122"/>
            </a:endParaRPr>
          </a:p>
        </p:txBody>
      </p:sp>
      <p:sp>
        <p:nvSpPr>
          <p:cNvPr id="2881627" name="文本框 2881626"/>
          <p:cNvSpPr txBox="1"/>
          <p:nvPr/>
        </p:nvSpPr>
        <p:spPr>
          <a:xfrm>
            <a:off x="4795838" y="2673985"/>
            <a:ext cx="2066925" cy="716915"/>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微软雅黑" panose="020B0503020204020204" charset="-122"/>
                <a:ea typeface="微软雅黑" panose="020B0503020204020204" charset="-122"/>
              </a:rPr>
              <a:t>公民</a:t>
            </a:r>
            <a:endParaRPr lang="zh-CN" altLang="en-US" dirty="0">
              <a:solidFill>
                <a:srgbClr val="FF000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81626"/>
                                        </p:tgtEl>
                                        <p:attrNameLst>
                                          <p:attrName>style.visibility</p:attrName>
                                        </p:attrNameLst>
                                      </p:cBhvr>
                                      <p:to>
                                        <p:strVal val="visible"/>
                                      </p:to>
                                    </p:set>
                                    <p:animEffect transition="in" filter="blinds(horizontal)">
                                      <p:cBhvr>
                                        <p:cTn id="7" dur="500"/>
                                        <p:tgtEl>
                                          <p:spTgt spid="288162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881627"/>
                                        </p:tgtEl>
                                        <p:attrNameLst>
                                          <p:attrName>style.visibility</p:attrName>
                                        </p:attrNameLst>
                                      </p:cBhvr>
                                      <p:to>
                                        <p:strVal val="visible"/>
                                      </p:to>
                                    </p:set>
                                    <p:animEffect transition="in" filter="blinds(horizontal)">
                                      <p:cBhvr>
                                        <p:cTn id="10" dur="500"/>
                                        <p:tgtEl>
                                          <p:spTgt spid="2881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1626" grpId="0"/>
      <p:bldP spid="288162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3586" name="文本框 2883585"/>
          <p:cNvSpPr txBox="1"/>
          <p:nvPr/>
        </p:nvSpPr>
        <p:spPr>
          <a:xfrm>
            <a:off x="241300" y="809625"/>
            <a:ext cx="12866688" cy="551815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完善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查士丁尼把历代罗马法加以系统化和法典化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汇编成</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标志着</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罗马法体系最终完成</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核心内容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保护私有财产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提倡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面前人人平等。</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评价</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维系统治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为国家权力提供法律依据</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稳定了社会秩序</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保护了统治阶级的政治和经济</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利益。</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有利于调整社会和经济生活中的纠纷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缓解社会矛盾。</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保护奴隶制度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维护</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对奴隶的剥削和压迫。</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83587" name="文本框 2883586"/>
          <p:cNvSpPr txBox="1"/>
          <p:nvPr/>
        </p:nvSpPr>
        <p:spPr>
          <a:xfrm>
            <a:off x="10053638" y="743585"/>
            <a:ext cx="1355725" cy="716915"/>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民法</a:t>
            </a:r>
            <a:endPar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endParaRPr>
          </a:p>
        </p:txBody>
      </p:sp>
      <p:sp>
        <p:nvSpPr>
          <p:cNvPr id="2883588" name="文本框 2883587"/>
          <p:cNvSpPr txBox="1"/>
          <p:nvPr/>
        </p:nvSpPr>
        <p:spPr>
          <a:xfrm>
            <a:off x="96838" y="1344613"/>
            <a:ext cx="13557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大全</a:t>
            </a:r>
            <a:endPar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endParaRPr>
          </a:p>
        </p:txBody>
      </p:sp>
      <p:sp>
        <p:nvSpPr>
          <p:cNvPr id="2883589" name="文本框 2883588"/>
          <p:cNvSpPr txBox="1"/>
          <p:nvPr/>
        </p:nvSpPr>
        <p:spPr>
          <a:xfrm>
            <a:off x="5075238" y="1941513"/>
            <a:ext cx="13557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法律</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3590" name="文本框 2883589"/>
          <p:cNvSpPr txBox="1"/>
          <p:nvPr/>
        </p:nvSpPr>
        <p:spPr>
          <a:xfrm>
            <a:off x="3338513" y="5510213"/>
            <a:ext cx="18573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奴隶主</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74754" name="文本框 3"/>
          <p:cNvSpPr txBox="1"/>
          <p:nvPr/>
        </p:nvSpPr>
        <p:spPr>
          <a:xfrm>
            <a:off x="8370253" y="1758950"/>
            <a:ext cx="8307387" cy="570865"/>
          </a:xfrm>
          <a:prstGeom prst="rect">
            <a:avLst/>
          </a:prstGeom>
          <a:noFill/>
          <a:ln w="9525">
            <a:noFill/>
          </a:ln>
        </p:spPr>
        <p:txBody>
          <a:bodyPr wrap="square" anchor="t" anchorCtr="0">
            <a:spAutoFit/>
          </a:bodyPr>
          <a:lstStyle/>
          <a:p>
            <a:pPr>
              <a:lnSpc>
                <a:spcPct val="130000"/>
              </a:lnSpc>
            </a:pPr>
            <a:r>
              <a:rPr lang="zh-CN" altLang="en-US" sz="2400" b="1" dirty="0">
                <a:solidFill>
                  <a:srgbClr val="0000FF"/>
                </a:solidFill>
                <a:latin typeface="微软雅黑" panose="020B0503020204020204" charset="-122"/>
                <a:ea typeface="微软雅黑" panose="020B0503020204020204" charset="-122"/>
                <a:sym typeface="宋体" panose="02010600030101010101" pitchFamily="2" charset="-122"/>
              </a:rPr>
              <a:t>罗马法的精神：</a:t>
            </a:r>
            <a:endParaRPr lang="zh-CN" altLang="en-US" sz="2400" b="1" dirty="0">
              <a:solidFill>
                <a:srgbClr val="0000FF"/>
              </a:solidFill>
              <a:latin typeface="微软雅黑" panose="020B0503020204020204" charset="-122"/>
              <a:ea typeface="微软雅黑" panose="020B0503020204020204" charset="-122"/>
              <a:sym typeface="宋体" panose="02010600030101010101" pitchFamily="2" charset="-122"/>
            </a:endParaRPr>
          </a:p>
        </p:txBody>
      </p:sp>
      <p:sp>
        <p:nvSpPr>
          <p:cNvPr id="74755" name="文本框 1"/>
          <p:cNvSpPr txBox="1"/>
          <p:nvPr/>
        </p:nvSpPr>
        <p:spPr>
          <a:xfrm>
            <a:off x="8370253" y="2250123"/>
            <a:ext cx="4033837" cy="1568450"/>
          </a:xfrm>
          <a:prstGeom prst="rect">
            <a:avLst/>
          </a:prstGeom>
          <a:noFill/>
          <a:ln w="9525">
            <a:noFill/>
          </a:ln>
        </p:spPr>
        <p:txBody>
          <a:bodyPr wrap="square" anchor="t" anchorCtr="0">
            <a:spAutoFit/>
          </a:bodyPr>
          <a:lstStyle/>
          <a:p>
            <a:pPr>
              <a:lnSpc>
                <a:spcPct val="100000"/>
              </a:lnSpc>
            </a:pPr>
            <a:r>
              <a:rPr lang="zh-CN" altLang="en-US" sz="2400" b="1">
                <a:solidFill>
                  <a:srgbClr val="0000FF"/>
                </a:solidFill>
                <a:latin typeface="微软雅黑" panose="020B0503020204020204" charset="-122"/>
                <a:ea typeface="微软雅黑" panose="020B0503020204020204" charset="-122"/>
                <a:cs typeface="微软雅黑" panose="020B0503020204020204" charset="-122"/>
              </a:rPr>
              <a:t>1、保护</a:t>
            </a:r>
            <a:r>
              <a:rPr lang="zh-CN" altLang="en-US" sz="2400" b="1">
                <a:solidFill>
                  <a:srgbClr val="0000FF"/>
                </a:solidFill>
                <a:latin typeface="微软雅黑" panose="020B0503020204020204" charset="-122"/>
                <a:ea typeface="微软雅黑" panose="020B0503020204020204" charset="-122"/>
                <a:cs typeface="微软雅黑" panose="020B0503020204020204" charset="-122"/>
                <a:sym typeface="宋体" panose="02010600030101010101" pitchFamily="2" charset="-122"/>
              </a:rPr>
              <a:t>私有财产</a:t>
            </a:r>
            <a:endParaRPr lang="zh-CN" altLang="en-US" sz="2400" b="1">
              <a:solidFill>
                <a:srgbClr val="0000FF"/>
              </a:solidFill>
              <a:latin typeface="微软雅黑" panose="020B0503020204020204" charset="-122"/>
              <a:ea typeface="微软雅黑" panose="020B0503020204020204" charset="-122"/>
              <a:cs typeface="微软雅黑" panose="020B0503020204020204" charset="-122"/>
            </a:endParaRPr>
          </a:p>
          <a:p>
            <a:pPr>
              <a:lnSpc>
                <a:spcPct val="100000"/>
              </a:lnSpc>
            </a:pPr>
            <a:r>
              <a:rPr lang="en-US" altLang="zh-CN" sz="2400" b="1">
                <a:solidFill>
                  <a:srgbClr val="0000FF"/>
                </a:solidFill>
                <a:latin typeface="微软雅黑" panose="020B0503020204020204" charset="-122"/>
                <a:ea typeface="微软雅黑" panose="020B0503020204020204" charset="-122"/>
                <a:cs typeface="微软雅黑" panose="020B0503020204020204" charset="-122"/>
              </a:rPr>
              <a:t>2</a:t>
            </a:r>
            <a:r>
              <a:rPr lang="zh-CN" altLang="en-US" sz="2400" b="1">
                <a:solidFill>
                  <a:srgbClr val="0000FF"/>
                </a:solidFill>
                <a:latin typeface="微软雅黑" panose="020B0503020204020204" charset="-122"/>
                <a:ea typeface="微软雅黑" panose="020B0503020204020204" charset="-122"/>
                <a:cs typeface="微软雅黑" panose="020B0503020204020204" charset="-122"/>
              </a:rPr>
              <a:t>、人文精神</a:t>
            </a:r>
            <a:endParaRPr lang="zh-CN" altLang="en-US" sz="2400" b="1">
              <a:solidFill>
                <a:srgbClr val="0000FF"/>
              </a:solidFill>
              <a:latin typeface="微软雅黑" panose="020B0503020204020204" charset="-122"/>
              <a:ea typeface="微软雅黑" panose="020B0503020204020204" charset="-122"/>
              <a:cs typeface="微软雅黑" panose="020B0503020204020204" charset="-122"/>
            </a:endParaRPr>
          </a:p>
          <a:p>
            <a:pPr>
              <a:lnSpc>
                <a:spcPct val="100000"/>
              </a:lnSpc>
            </a:pPr>
            <a:r>
              <a:rPr lang="en-US" altLang="zh-CN" sz="2400" b="1" dirty="0">
                <a:solidFill>
                  <a:srgbClr val="0000FF"/>
                </a:solidFill>
                <a:latin typeface="微软雅黑" panose="020B0503020204020204" charset="-122"/>
                <a:ea typeface="微软雅黑" panose="020B0503020204020204" charset="-122"/>
                <a:cs typeface="微软雅黑" panose="020B0503020204020204" charset="-122"/>
                <a:sym typeface="宋体" panose="02010600030101010101" pitchFamily="2" charset="-122"/>
              </a:rPr>
              <a:t>3</a:t>
            </a:r>
            <a:r>
              <a:rPr lang="zh-CN" altLang="en-US" sz="2400" b="1" dirty="0">
                <a:solidFill>
                  <a:srgbClr val="0000FF"/>
                </a:solidFill>
                <a:latin typeface="微软雅黑" panose="020B0503020204020204" charset="-122"/>
                <a:ea typeface="微软雅黑" panose="020B0503020204020204" charset="-122"/>
                <a:cs typeface="微软雅黑" panose="020B0503020204020204" charset="-122"/>
                <a:sym typeface="宋体" panose="02010600030101010101" pitchFamily="2" charset="-122"/>
              </a:rPr>
              <a:t>、</a:t>
            </a:r>
            <a:r>
              <a:rPr lang="zh-CN" altLang="zh-CN" sz="2400" b="1" dirty="0">
                <a:solidFill>
                  <a:srgbClr val="0000FF"/>
                </a:solidFill>
                <a:latin typeface="微软雅黑" panose="020B0503020204020204" charset="-122"/>
                <a:ea typeface="微软雅黑" panose="020B0503020204020204" charset="-122"/>
                <a:cs typeface="微软雅黑" panose="020B0503020204020204" charset="-122"/>
                <a:sym typeface="宋体" panose="02010600030101010101" pitchFamily="2" charset="-122"/>
              </a:rPr>
              <a:t>法律至上</a:t>
            </a:r>
            <a:endParaRPr lang="zh-CN" altLang="zh-CN" sz="2400" b="1" dirty="0">
              <a:solidFill>
                <a:srgbClr val="0000FF"/>
              </a:solidFill>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nSpc>
                <a:spcPct val="100000"/>
              </a:lnSpc>
            </a:pPr>
            <a:r>
              <a:rPr lang="zh-CN" altLang="zh-CN" sz="2400" b="1" dirty="0">
                <a:solidFill>
                  <a:srgbClr val="0000FF"/>
                </a:solidFill>
                <a:latin typeface="微软雅黑" panose="020B0503020204020204" charset="-122"/>
                <a:ea typeface="微软雅黑" panose="020B0503020204020204" charset="-122"/>
                <a:cs typeface="微软雅黑" panose="020B0503020204020204" charset="-122"/>
                <a:sym typeface="宋体" panose="02010600030101010101" pitchFamily="2" charset="-122"/>
              </a:rPr>
              <a:t>4、</a:t>
            </a:r>
            <a:r>
              <a:rPr lang="zh-CN" altLang="zh-CN" sz="2400" dirty="0">
                <a:solidFill>
                  <a:srgbClr val="0000FF"/>
                </a:solidFill>
                <a:latin typeface="微软雅黑" panose="020B0503020204020204" charset="-122"/>
                <a:ea typeface="微软雅黑" panose="020B0503020204020204" charset="-122"/>
                <a:cs typeface="微软雅黑" panose="020B0503020204020204" charset="-122"/>
                <a:sym typeface="宋体" panose="02010600030101010101" pitchFamily="2" charset="-122"/>
              </a:rPr>
              <a:t>蕴涵的自然法法律观念</a:t>
            </a:r>
            <a:endParaRPr lang="zh-CN" altLang="zh-CN" sz="2400" b="1" dirty="0">
              <a:solidFill>
                <a:srgbClr val="0000FF"/>
              </a:solidFill>
              <a:latin typeface="微软雅黑" panose="020B0503020204020204" charset="-122"/>
              <a:ea typeface="微软雅黑" panose="020B0503020204020204" charset="-122"/>
              <a:cs typeface="微软雅黑" panose="020B0503020204020204"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4754"/>
                                        </p:tgtEl>
                                        <p:attrNameLst>
                                          <p:attrName>style.visibility</p:attrName>
                                        </p:attrNameLst>
                                      </p:cBhvr>
                                      <p:to>
                                        <p:strVal val="visible"/>
                                      </p:to>
                                    </p:set>
                                    <p:anim calcmode="lin" valueType="num">
                                      <p:cBhvr additive="base">
                                        <p:cTn id="7" dur="500" fill="hold"/>
                                        <p:tgtEl>
                                          <p:spTgt spid="74754"/>
                                        </p:tgtEl>
                                        <p:attrNameLst>
                                          <p:attrName>ppt_x</p:attrName>
                                        </p:attrNameLst>
                                      </p:cBhvr>
                                      <p:tavLst>
                                        <p:tav tm="0">
                                          <p:val>
                                            <p:strVal val="#ppt_x"/>
                                          </p:val>
                                        </p:tav>
                                        <p:tav tm="100000">
                                          <p:val>
                                            <p:strVal val="#ppt_x"/>
                                          </p:val>
                                        </p:tav>
                                      </p:tavLst>
                                    </p:anim>
                                    <p:anim calcmode="lin" valueType="num">
                                      <p:cBhvr additive="base">
                                        <p:cTn id="8" dur="500" fill="hold"/>
                                        <p:tgtEl>
                                          <p:spTgt spid="7475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4755">
                                            <p:txEl>
                                              <p:pRg st="0" end="0"/>
                                            </p:txEl>
                                          </p:spTgt>
                                        </p:tgtEl>
                                        <p:attrNameLst>
                                          <p:attrName>style.visibility</p:attrName>
                                        </p:attrNameLst>
                                      </p:cBhvr>
                                      <p:to>
                                        <p:strVal val="visible"/>
                                      </p:to>
                                    </p:set>
                                    <p:anim calcmode="lin" valueType="num">
                                      <p:cBhvr additive="base">
                                        <p:cTn id="13" dur="500" fill="hold"/>
                                        <p:tgtEl>
                                          <p:spTgt spid="7475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47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4755">
                                            <p:txEl>
                                              <p:pRg st="1" end="1"/>
                                            </p:txEl>
                                          </p:spTgt>
                                        </p:tgtEl>
                                        <p:attrNameLst>
                                          <p:attrName>style.visibility</p:attrName>
                                        </p:attrNameLst>
                                      </p:cBhvr>
                                      <p:to>
                                        <p:strVal val="visible"/>
                                      </p:to>
                                    </p:set>
                                    <p:anim calcmode="lin" valueType="num">
                                      <p:cBhvr additive="base">
                                        <p:cTn id="19" dur="500" fill="hold"/>
                                        <p:tgtEl>
                                          <p:spTgt spid="74755">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475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4755">
                                            <p:txEl>
                                              <p:pRg st="2" end="2"/>
                                            </p:txEl>
                                          </p:spTgt>
                                        </p:tgtEl>
                                        <p:attrNameLst>
                                          <p:attrName>style.visibility</p:attrName>
                                        </p:attrNameLst>
                                      </p:cBhvr>
                                      <p:to>
                                        <p:strVal val="visible"/>
                                      </p:to>
                                    </p:set>
                                    <p:anim calcmode="lin" valueType="num">
                                      <p:cBhvr additive="base">
                                        <p:cTn id="25" dur="500" fill="hold"/>
                                        <p:tgtEl>
                                          <p:spTgt spid="7475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475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4755">
                                            <p:txEl>
                                              <p:pRg st="3" end="3"/>
                                            </p:txEl>
                                          </p:spTgt>
                                        </p:tgtEl>
                                        <p:attrNameLst>
                                          <p:attrName>style.visibility</p:attrName>
                                        </p:attrNameLst>
                                      </p:cBhvr>
                                      <p:to>
                                        <p:strVal val="visible"/>
                                      </p:to>
                                    </p:set>
                                    <p:anim calcmode="lin" valueType="num">
                                      <p:cBhvr additive="base">
                                        <p:cTn id="31" dur="500" fill="hold"/>
                                        <p:tgtEl>
                                          <p:spTgt spid="74755">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475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4" grpId="0"/>
      <p:bldP spid="74754" grpId="1"/>
      <p:bldP spid="74755"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4610" name="文本框 2884609"/>
          <p:cNvSpPr txBox="1"/>
          <p:nvPr/>
        </p:nvSpPr>
        <p:spPr>
          <a:xfrm>
            <a:off x="241300" y="308610"/>
            <a:ext cx="12879388" cy="371792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影响后世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欧洲历史上第一部比较系统完备的法律体系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近代欧美国家</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和</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司法产生了重要影响。</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成为近代</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资产阶级反对封建制度</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推进资本主义发展</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的有力武器。</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 </a:t>
            </a:r>
            <a:endParaRPr lang="zh-CN" altLang="en-US">
              <a:latin typeface="宋体" panose="02010600030101010101" pitchFamily="2" charset="-122"/>
              <a:ea typeface="Times New Roman" panose="02020603050405020304" pitchFamily="18" charset="0"/>
            </a:endParaRPr>
          </a:p>
        </p:txBody>
      </p:sp>
      <p:sp>
        <p:nvSpPr>
          <p:cNvPr id="2884612" name="文本框 2884611"/>
          <p:cNvSpPr txBox="1"/>
          <p:nvPr/>
        </p:nvSpPr>
        <p:spPr>
          <a:xfrm>
            <a:off x="9659938" y="843598"/>
            <a:ext cx="21431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立法</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3398520" y="1556385"/>
            <a:ext cx="8859520" cy="645160"/>
          </a:xfrm>
          <a:prstGeom prst="rect">
            <a:avLst/>
          </a:prstGeom>
          <a:noFill/>
        </p:spPr>
        <p:txBody>
          <a:bodyPr wrap="none" rtlCol="0" anchor="t">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700655" algn="l"/>
              </a:tabLst>
              <a:defRPr/>
            </a:pPr>
            <a:r>
              <a:rPr lang="zh-CN" altLang="zh-CN" sz="2400"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【《权利法案》、《独立宣言》和</a:t>
            </a:r>
            <a:r>
              <a:rPr lang="en-US" altLang="zh-CN" sz="2400"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1787</a:t>
            </a:r>
            <a:r>
              <a:rPr lang="zh-CN" altLang="en-US" sz="2400"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年宪法、《人权宣言》</a:t>
            </a:r>
            <a:r>
              <a:rPr lang="zh-CN" altLang="zh-CN" sz="2400"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a:t>
            </a:r>
            <a:endParaRPr lang="zh-CN" altLang="zh-CN" sz="2400"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5090" name="文本框 2905089"/>
          <p:cNvSpPr txBox="1"/>
          <p:nvPr/>
        </p:nvSpPr>
        <p:spPr>
          <a:xfrm>
            <a:off x="277495" y="1270635"/>
            <a:ext cx="11634788" cy="5518150"/>
          </a:xfrm>
          <a:prstGeom prst="rect">
            <a:avLst/>
          </a:prstGeom>
          <a:noFill/>
          <a:ln w="9525">
            <a:noFill/>
          </a:ln>
        </p:spPr>
        <p:txBody>
          <a:bodyPr lIns="117176" tIns="58589" rIns="117176" bIns="58589">
            <a:spAutoFit/>
          </a:bodyPr>
          <a:lstStyle/>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三、罗马法的特点和原则</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特点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地位</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罗马法是古罗马政治制度的核心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是欧洲历史上第一部比较系统完备的法律体系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是西方政治文明的源头之一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是世界文明的宝贵遗产。 </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形成</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罗马法由最初伸缩性很强的习惯法发展到成文法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随着罗马的扩张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又由公民法演变成适用于罗马统治范围内一切自由民的万民法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体现出</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与时俱进、适应时代和形势需要而演变</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的特点。</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4324985" y="2120900"/>
            <a:ext cx="1981200" cy="691515"/>
          </a:xfrm>
          <a:prstGeom prst="rect">
            <a:avLst/>
          </a:prstGeom>
          <a:noFill/>
        </p:spPr>
        <p:txBody>
          <a:bodyPr wrap="square" rtlCol="0">
            <a:spAutoFit/>
          </a:bodyPr>
          <a:lstStyle/>
          <a:p>
            <a:r>
              <a:rPr lang="zh-CN" altLang="en-US">
                <a:solidFill>
                  <a:srgbClr val="FF0000"/>
                </a:solidFill>
              </a:rPr>
              <a:t>【对古罗马】</a:t>
            </a:r>
            <a:endParaRPr lang="zh-CN" altLang="en-US">
              <a:solidFill>
                <a:srgbClr val="FF0000"/>
              </a:solidFill>
            </a:endParaRPr>
          </a:p>
        </p:txBody>
      </p:sp>
      <p:sp>
        <p:nvSpPr>
          <p:cNvPr id="3" name="文本框 2"/>
          <p:cNvSpPr txBox="1"/>
          <p:nvPr/>
        </p:nvSpPr>
        <p:spPr>
          <a:xfrm>
            <a:off x="7924165" y="1986915"/>
            <a:ext cx="2895600" cy="691515"/>
          </a:xfrm>
          <a:prstGeom prst="rect">
            <a:avLst/>
          </a:prstGeom>
          <a:noFill/>
        </p:spPr>
        <p:txBody>
          <a:bodyPr wrap="square" rtlCol="0">
            <a:spAutoFit/>
          </a:bodyPr>
          <a:lstStyle/>
          <a:p>
            <a:r>
              <a:rPr lang="zh-CN" altLang="en-US">
                <a:solidFill>
                  <a:srgbClr val="FF0000"/>
                </a:solidFill>
              </a:rPr>
              <a:t>【对欧洲法律】</a:t>
            </a:r>
            <a:endParaRPr lang="zh-CN" altLang="en-US">
              <a:solidFill>
                <a:srgbClr val="FF0000"/>
              </a:solidFill>
            </a:endParaRPr>
          </a:p>
        </p:txBody>
      </p:sp>
      <p:sp>
        <p:nvSpPr>
          <p:cNvPr id="4" name="文本框 3"/>
          <p:cNvSpPr txBox="1"/>
          <p:nvPr/>
        </p:nvSpPr>
        <p:spPr>
          <a:xfrm>
            <a:off x="3410585" y="3550920"/>
            <a:ext cx="2895600" cy="691515"/>
          </a:xfrm>
          <a:prstGeom prst="rect">
            <a:avLst/>
          </a:prstGeom>
          <a:noFill/>
        </p:spPr>
        <p:txBody>
          <a:bodyPr wrap="square" rtlCol="0">
            <a:spAutoFit/>
          </a:bodyPr>
          <a:lstStyle/>
          <a:p>
            <a:r>
              <a:rPr lang="zh-CN" altLang="en-US">
                <a:solidFill>
                  <a:srgbClr val="FF0000"/>
                </a:solidFill>
              </a:rPr>
              <a:t>【对西方政治文明】</a:t>
            </a:r>
            <a:endParaRPr lang="zh-CN" altLang="en-US">
              <a:solidFill>
                <a:srgbClr val="FF0000"/>
              </a:solidFill>
            </a:endParaRPr>
          </a:p>
        </p:txBody>
      </p:sp>
      <p:sp>
        <p:nvSpPr>
          <p:cNvPr id="5" name="文本框 4"/>
          <p:cNvSpPr txBox="1"/>
          <p:nvPr/>
        </p:nvSpPr>
        <p:spPr>
          <a:xfrm>
            <a:off x="7554595" y="3550920"/>
            <a:ext cx="2895600" cy="691515"/>
          </a:xfrm>
          <a:prstGeom prst="rect">
            <a:avLst/>
          </a:prstGeom>
          <a:noFill/>
        </p:spPr>
        <p:txBody>
          <a:bodyPr wrap="square" rtlCol="0">
            <a:spAutoFit/>
          </a:bodyPr>
          <a:lstStyle/>
          <a:p>
            <a:r>
              <a:rPr lang="zh-CN" altLang="en-US">
                <a:solidFill>
                  <a:srgbClr val="FF0000"/>
                </a:solidFill>
              </a:rPr>
              <a:t>【对世界】</a:t>
            </a:r>
            <a:endParaRPr lang="zh-CN" altLang="en-US">
              <a:solidFill>
                <a:srgbClr val="FF0000"/>
              </a:solidFill>
            </a:endParaRPr>
          </a:p>
        </p:txBody>
      </p:sp>
      <p:sp>
        <p:nvSpPr>
          <p:cNvPr id="6" name="文本框 5"/>
          <p:cNvSpPr txBox="1"/>
          <p:nvPr/>
        </p:nvSpPr>
        <p:spPr>
          <a:xfrm>
            <a:off x="514985" y="5922010"/>
            <a:ext cx="2895600" cy="691515"/>
          </a:xfrm>
          <a:prstGeom prst="rect">
            <a:avLst/>
          </a:prstGeom>
          <a:noFill/>
        </p:spPr>
        <p:txBody>
          <a:bodyPr wrap="square" rtlCol="0">
            <a:spAutoFit/>
          </a:bodyPr>
          <a:lstStyle/>
          <a:p>
            <a:r>
              <a:rPr lang="zh-CN" altLang="en-US">
                <a:solidFill>
                  <a:srgbClr val="FF0000"/>
                </a:solidFill>
              </a:rPr>
              <a:t>【启示</a:t>
            </a:r>
            <a:r>
              <a:rPr lang="en-US" altLang="zh-CN">
                <a:solidFill>
                  <a:srgbClr val="FF0000"/>
                </a:solidFill>
              </a:rPr>
              <a:t>/</a:t>
            </a:r>
            <a:r>
              <a:rPr lang="zh-CN" altLang="en-US">
                <a:solidFill>
                  <a:srgbClr val="FF0000"/>
                </a:solidFill>
                <a:ea typeface="宋体" panose="02010600030101010101" pitchFamily="2" charset="-122"/>
              </a:rPr>
              <a:t>认识</a:t>
            </a:r>
            <a:r>
              <a:rPr lang="zh-CN" altLang="en-US">
                <a:solidFill>
                  <a:srgbClr val="FF0000"/>
                </a:solidFill>
              </a:rPr>
              <a:t>】</a:t>
            </a:r>
            <a:endParaRPr lang="zh-CN" altLang="en-US">
              <a:solidFill>
                <a:srgbClr val="FF0000"/>
              </a:solidFill>
            </a:endParaRPr>
          </a:p>
        </p:txBody>
      </p:sp>
      <p:sp>
        <p:nvSpPr>
          <p:cNvPr id="2671618" name="文本框 2671617"/>
          <p:cNvSpPr txBox="1"/>
          <p:nvPr/>
        </p:nvSpPr>
        <p:spPr>
          <a:xfrm>
            <a:off x="277495" y="65405"/>
            <a:ext cx="11634788" cy="1316990"/>
          </a:xfrm>
          <a:prstGeom prst="rect">
            <a:avLst/>
          </a:prstGeom>
          <a:noFill/>
          <a:ln w="9525">
            <a:noFill/>
          </a:ln>
        </p:spPr>
        <p:txBody>
          <a:bodyPr lIns="117176" tIns="58589" rIns="117176" bIns="58589">
            <a:spAutoFit/>
          </a:bodyPr>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考向二　罗马法</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析考点</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主题突破</a:t>
            </a:r>
            <a:r>
              <a:rPr lang="zh-CN" altLang="en-US" dirty="0">
                <a:latin typeface="宋体" panose="02010600030101010101" pitchFamily="2" charset="-122"/>
                <a:ea typeface="宋体" panose="02010600030101010101" pitchFamily="2" charset="-122"/>
                <a:cs typeface="Times New Roman" panose="02020603050405020304" pitchFamily="18" charset="0"/>
              </a:rPr>
              <a:t> </a:t>
            </a:r>
            <a:endParaRPr lang="zh-CN" altLang="en-US" dirty="0">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4066" name="文本框 2904065"/>
          <p:cNvSpPr txBox="1"/>
          <p:nvPr/>
        </p:nvSpPr>
        <p:spPr>
          <a:xfrm>
            <a:off x="208280" y="297815"/>
            <a:ext cx="11634788" cy="6118225"/>
          </a:xfrm>
          <a:prstGeom prst="rect">
            <a:avLst/>
          </a:prstGeom>
          <a:noFill/>
          <a:ln w="9525">
            <a:noFill/>
          </a:ln>
        </p:spPr>
        <p:txBody>
          <a:bodyPr lIns="117176" tIns="58589" rIns="117176" bIns="58589">
            <a:spAutoFit/>
          </a:bodyPr>
          <a:lstStyle/>
          <a:p>
            <a:pPr defTabSz="1171575"/>
            <a:r>
              <a:rPr lang="zh-CN" altLang="en-US" dirty="0">
                <a:solidFill>
                  <a:srgbClr val="000000"/>
                </a:solidFill>
                <a:ea typeface="宋体" panose="02010600030101010101" pitchFamily="2" charset="-122"/>
                <a:cs typeface="Times New Roman" panose="02020603050405020304" pitchFamily="18" charset="0"/>
                <a:sym typeface="+mn-ea"/>
              </a:rPr>
              <a:t>三、罗马法的特点和原则</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ea typeface="宋体" panose="02010600030101010101" pitchFamily="2" charset="-122"/>
                <a:cs typeface="Times New Roman" panose="02020603050405020304" pitchFamily="18" charset="0"/>
                <a:sym typeface="+mn-ea"/>
              </a:rPr>
              <a:t>1.</a:t>
            </a:r>
            <a:r>
              <a:rPr lang="zh-CN" altLang="en-US" dirty="0">
                <a:solidFill>
                  <a:schemeClr val="tx1"/>
                </a:solidFill>
                <a:ea typeface="宋体" panose="02010600030101010101" pitchFamily="2" charset="-122"/>
                <a:cs typeface="Times New Roman" panose="02020603050405020304" pitchFamily="18" charset="0"/>
                <a:sym typeface="+mn-ea"/>
              </a:rPr>
              <a:t>特点</a:t>
            </a:r>
            <a:r>
              <a:rPr lang="en-US" altLang="zh-CN">
                <a:solidFill>
                  <a:schemeClr val="tx1"/>
                </a:solidFill>
                <a:ea typeface="宋体" panose="02010600030101010101" pitchFamily="2" charset="-122"/>
                <a:cs typeface="Times New Roman" panose="02020603050405020304" pitchFamily="18" charset="0"/>
                <a:sym typeface="+mn-ea"/>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内容</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维护罗马公民和自由民的社会地位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调整财产关系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规定奴隶制度和私有财产神圣不可侵犯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具有时代性的特征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内容丰富、体系完善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涉及政治、经济、思想等</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领域</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作用</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是维系国家和巩固统治的强有力的工具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影响后世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是欧洲大陆法系的基础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为近代西方法律制度的形成奠定基础。</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实质</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体现出统治者的意志和要求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对于被统治者而言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不可能真正实现法律面前人人平等。因此</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其实质是维护</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少数奴隶主</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利益的工具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属于奴隶制法律体系。</a:t>
            </a:r>
            <a:endParaRPr lang="zh-CN" altLang="en-US">
              <a:solidFill>
                <a:srgbClr val="000000"/>
              </a:solidFill>
              <a:latin typeface="宋体" panose="02010600030101010101" pitchFamily="2" charset="-122"/>
              <a:ea typeface="Times New Roman" panose="02020603050405020304" pitchFamily="18" charset="0"/>
            </a:endParaRPr>
          </a:p>
        </p:txBody>
      </p:sp>
      <p:sp>
        <p:nvSpPr>
          <p:cNvPr id="6" name="文本框 5"/>
          <p:cNvSpPr txBox="1"/>
          <p:nvPr/>
        </p:nvSpPr>
        <p:spPr>
          <a:xfrm>
            <a:off x="4169410" y="1037590"/>
            <a:ext cx="2895600" cy="691515"/>
          </a:xfrm>
          <a:prstGeom prst="rect">
            <a:avLst/>
          </a:prstGeom>
          <a:noFill/>
        </p:spPr>
        <p:txBody>
          <a:bodyPr wrap="square" rtlCol="0">
            <a:spAutoFit/>
          </a:bodyPr>
          <a:lstStyle/>
          <a:p>
            <a:r>
              <a:rPr lang="zh-CN" altLang="en-US">
                <a:solidFill>
                  <a:srgbClr val="FF0000"/>
                </a:solidFill>
              </a:rPr>
              <a:t>【</a:t>
            </a:r>
            <a:r>
              <a:rPr lang="zh-CN">
                <a:solidFill>
                  <a:srgbClr val="FF0000"/>
                </a:solidFill>
                <a:ea typeface="宋体" panose="02010600030101010101" pitchFamily="2" charset="-122"/>
              </a:rPr>
              <a:t>主体</a:t>
            </a:r>
            <a:r>
              <a:rPr lang="zh-CN" altLang="en-US">
                <a:solidFill>
                  <a:srgbClr val="FF0000"/>
                </a:solidFill>
              </a:rPr>
              <a:t>】</a:t>
            </a:r>
            <a:endParaRPr lang="zh-CN" altLang="en-US">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7138" name="文本框 2907137"/>
          <p:cNvSpPr txBox="1"/>
          <p:nvPr/>
        </p:nvSpPr>
        <p:spPr>
          <a:xfrm>
            <a:off x="0" y="0"/>
            <a:ext cx="11634788" cy="712788"/>
          </a:xfrm>
          <a:prstGeom prst="rect">
            <a:avLst/>
          </a:prstGeom>
          <a:noFill/>
          <a:ln w="9525">
            <a:noFill/>
          </a:ln>
        </p:spPr>
        <p:txBody>
          <a:bodyPr lIns="117176" tIns="58589" rIns="117176" bIns="58589">
            <a:spAutoFit/>
          </a:bodyPr>
          <a:lstStyle/>
          <a:p>
            <a:pPr algn="just"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　四、古代中国与古代罗马法律的区别</a:t>
            </a:r>
            <a:endParaRPr lang="zh-CN" altLang="en-US">
              <a:latin typeface="宋体" panose="02010600030101010101" pitchFamily="2" charset="-122"/>
              <a:ea typeface="Times New Roman" panose="02020603050405020304" pitchFamily="18" charset="0"/>
            </a:endParaRPr>
          </a:p>
        </p:txBody>
      </p:sp>
      <p:graphicFrame>
        <p:nvGraphicFramePr>
          <p:cNvPr id="2907275" name="表格 2907274"/>
          <p:cNvGraphicFramePr/>
          <p:nvPr>
            <p:custDataLst>
              <p:tags r:id="rId1"/>
            </p:custDataLst>
          </p:nvPr>
        </p:nvGraphicFramePr>
        <p:xfrm>
          <a:off x="396240" y="899795"/>
          <a:ext cx="11470640" cy="5412105"/>
        </p:xfrm>
        <a:graphic>
          <a:graphicData uri="http://schemas.openxmlformats.org/drawingml/2006/table">
            <a:tbl>
              <a:tblPr/>
              <a:tblGrid>
                <a:gridCol w="1846580"/>
                <a:gridCol w="4839970"/>
                <a:gridCol w="4784090"/>
              </a:tblGrid>
              <a:tr h="62230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20000"/>
                        </a:lnSpc>
                        <a:buNone/>
                      </a:pPr>
                      <a:endParaRPr lang="zh-CN" altLang="en-US" sz="2400" b="1" dirty="0"/>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lnSpc>
                          <a:spcPct val="120000"/>
                        </a:lnSpc>
                        <a:buNone/>
                      </a:pPr>
                      <a:r>
                        <a:rPr lang="zh-CN" altLang="en-US" sz="2400" b="1" dirty="0">
                          <a:latin typeface="宋体" panose="02010600030101010101" pitchFamily="2" charset="-122"/>
                          <a:ea typeface="宋体" panose="02010600030101010101" pitchFamily="2" charset="-122"/>
                        </a:rPr>
                        <a:t>古代中国法律</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lnSpc>
                          <a:spcPct val="120000"/>
                        </a:lnSpc>
                        <a:buNone/>
                      </a:pPr>
                      <a:r>
                        <a:rPr lang="zh-CN" altLang="en-US" sz="2400" b="1" dirty="0">
                          <a:latin typeface="宋体" panose="02010600030101010101" pitchFamily="2" charset="-122"/>
                          <a:ea typeface="宋体" panose="02010600030101010101" pitchFamily="2" charset="-122"/>
                        </a:rPr>
                        <a:t>古代罗马法律</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1665">
                <a:tc>
                  <a:txBody>
                    <a:bodyPr/>
                    <a:lstStyle/>
                    <a:p>
                      <a:pPr algn="ctr">
                        <a:lnSpc>
                          <a:spcPct val="120000"/>
                        </a:lnSpc>
                        <a:buNone/>
                      </a:pPr>
                      <a:r>
                        <a:rPr lang="zh-CN" altLang="en-US" sz="2400" b="1" dirty="0">
                          <a:latin typeface="宋体" panose="02010600030101010101" pitchFamily="2" charset="-122"/>
                          <a:ea typeface="宋体" panose="02010600030101010101" pitchFamily="2" charset="-122"/>
                        </a:rPr>
                        <a:t>法律观念</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nSpc>
                          <a:spcPct val="120000"/>
                        </a:lnSpc>
                        <a:buNone/>
                      </a:pPr>
                      <a:r>
                        <a:rPr lang="zh-CN" altLang="en-US" sz="2400" b="1" dirty="0">
                          <a:latin typeface="宋体" panose="02010600030101010101" pitchFamily="2" charset="-122"/>
                          <a:ea typeface="宋体" panose="02010600030101010101" pitchFamily="2" charset="-122"/>
                        </a:rPr>
                        <a:t>受</a:t>
                      </a:r>
                      <a:r>
                        <a:rPr lang="zh-CN" altLang="en-US" sz="2400" b="1" dirty="0">
                          <a:solidFill>
                            <a:srgbClr val="FF0000"/>
                          </a:solidFill>
                          <a:latin typeface="宋体" panose="02010600030101010101" pitchFamily="2" charset="-122"/>
                          <a:ea typeface="宋体" panose="02010600030101010101" pitchFamily="2" charset="-122"/>
                        </a:rPr>
                        <a:t>宗法群体</a:t>
                      </a:r>
                      <a:r>
                        <a:rPr lang="zh-CN" altLang="en-US" sz="2400" b="1" dirty="0">
                          <a:latin typeface="宋体" panose="02010600030101010101" pitchFamily="2" charset="-122"/>
                          <a:ea typeface="宋体" panose="02010600030101010101" pitchFamily="2" charset="-122"/>
                        </a:rPr>
                        <a:t>观念的影响</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nSpc>
                          <a:spcPct val="120000"/>
                        </a:lnSpc>
                        <a:buNone/>
                      </a:pPr>
                      <a:r>
                        <a:rPr lang="zh-CN" altLang="en-US" sz="2400" b="1" dirty="0">
                          <a:latin typeface="宋体" panose="02010600030101010101" pitchFamily="2" charset="-122"/>
                          <a:ea typeface="宋体" panose="02010600030101010101" pitchFamily="2" charset="-122"/>
                        </a:rPr>
                        <a:t>法律上承认</a:t>
                      </a:r>
                      <a:r>
                        <a:rPr lang="zh-CN" altLang="en-US" sz="2400" b="1" dirty="0">
                          <a:solidFill>
                            <a:srgbClr val="FF0000"/>
                          </a:solidFill>
                          <a:latin typeface="宋体" panose="02010600030101010101" pitchFamily="2" charset="-122"/>
                          <a:ea typeface="宋体" panose="02010600030101010101" pitchFamily="2" charset="-122"/>
                        </a:rPr>
                        <a:t>公民个人</a:t>
                      </a:r>
                      <a:r>
                        <a:rPr lang="zh-CN" altLang="en-US" sz="2400" b="1" dirty="0">
                          <a:latin typeface="宋体" panose="02010600030101010101" pitchFamily="2" charset="-122"/>
                          <a:ea typeface="宋体" panose="02010600030101010101" pitchFamily="2" charset="-122"/>
                        </a:rPr>
                        <a:t>权利</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02995">
                <a:tc>
                  <a:txBody>
                    <a:bodyPr/>
                    <a:lstStyle/>
                    <a:p>
                      <a:pPr algn="ctr">
                        <a:lnSpc>
                          <a:spcPct val="120000"/>
                        </a:lnSpc>
                        <a:buNone/>
                      </a:pPr>
                      <a:r>
                        <a:rPr lang="zh-CN" altLang="en-US" sz="2400" b="1" dirty="0">
                          <a:latin typeface="宋体" panose="02010600030101010101" pitchFamily="2" charset="-122"/>
                          <a:ea typeface="宋体" panose="02010600030101010101" pitchFamily="2" charset="-122"/>
                        </a:rPr>
                        <a:t>法律地位</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nSpc>
                          <a:spcPct val="120000"/>
                        </a:lnSpc>
                        <a:buNone/>
                      </a:pPr>
                      <a:r>
                        <a:rPr lang="zh-CN" altLang="en-US" sz="2400" b="1" dirty="0">
                          <a:latin typeface="宋体" panose="02010600030101010101" pitchFamily="2" charset="-122"/>
                          <a:ea typeface="宋体" panose="02010600030101010101" pitchFamily="2" charset="-122"/>
                        </a:rPr>
                        <a:t>君主专制的工具</a:t>
                      </a:r>
                      <a:r>
                        <a:rPr lang="en-US" altLang="zh-CN" sz="2400" b="1" dirty="0">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体现了明显的</a:t>
                      </a:r>
                      <a:r>
                        <a:rPr lang="zh-CN" altLang="en-US" sz="2400" b="1" dirty="0">
                          <a:solidFill>
                            <a:srgbClr val="FF0000"/>
                          </a:solidFill>
                          <a:latin typeface="宋体" panose="02010600030101010101" pitchFamily="2" charset="-122"/>
                          <a:ea typeface="宋体" panose="02010600030101010101" pitchFamily="2" charset="-122"/>
                        </a:rPr>
                        <a:t>人治</a:t>
                      </a:r>
                      <a:r>
                        <a:rPr lang="zh-CN" altLang="en-US" sz="2400" b="1" dirty="0">
                          <a:latin typeface="宋体" panose="02010600030101010101" pitchFamily="2" charset="-122"/>
                          <a:ea typeface="宋体" panose="02010600030101010101" pitchFamily="2" charset="-122"/>
                        </a:rPr>
                        <a:t>色彩</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nSpc>
                          <a:spcPct val="120000"/>
                        </a:lnSpc>
                        <a:buNone/>
                      </a:pPr>
                      <a:r>
                        <a:rPr lang="zh-CN" altLang="en-US" sz="2400" b="1" dirty="0">
                          <a:latin typeface="宋体" panose="02010600030101010101" pitchFamily="2" charset="-122"/>
                          <a:ea typeface="宋体" panose="02010600030101010101" pitchFamily="2" charset="-122"/>
                        </a:rPr>
                        <a:t>国家统治的根本</a:t>
                      </a:r>
                      <a:r>
                        <a:rPr lang="en-US" altLang="zh-CN" sz="2400" b="1">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体现了明显的</a:t>
                      </a:r>
                      <a:r>
                        <a:rPr lang="zh-CN" altLang="en-US" sz="2400" b="1" dirty="0">
                          <a:solidFill>
                            <a:srgbClr val="FF0000"/>
                          </a:solidFill>
                          <a:latin typeface="宋体" panose="02010600030101010101" pitchFamily="2" charset="-122"/>
                          <a:ea typeface="宋体" panose="02010600030101010101" pitchFamily="2" charset="-122"/>
                        </a:rPr>
                        <a:t>法治</a:t>
                      </a:r>
                      <a:r>
                        <a:rPr lang="zh-CN" altLang="en-US" sz="2400" b="1" dirty="0">
                          <a:latin typeface="宋体" panose="02010600030101010101" pitchFamily="2" charset="-122"/>
                          <a:ea typeface="宋体" panose="02010600030101010101" pitchFamily="2" charset="-122"/>
                        </a:rPr>
                        <a:t>色彩</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2300">
                <a:tc>
                  <a:txBody>
                    <a:bodyPr/>
                    <a:lstStyle/>
                    <a:p>
                      <a:pPr algn="ctr">
                        <a:lnSpc>
                          <a:spcPct val="120000"/>
                        </a:lnSpc>
                        <a:buNone/>
                      </a:pPr>
                      <a:r>
                        <a:rPr lang="zh-CN" altLang="en-US" sz="2400" b="1" dirty="0">
                          <a:latin typeface="宋体" panose="02010600030101010101" pitchFamily="2" charset="-122"/>
                          <a:ea typeface="宋体" panose="02010600030101010101" pitchFamily="2" charset="-122"/>
                        </a:rPr>
                        <a:t>法律结构</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nSpc>
                          <a:spcPct val="120000"/>
                        </a:lnSpc>
                        <a:buNone/>
                      </a:pPr>
                      <a:r>
                        <a:rPr lang="zh-CN" altLang="en-US" sz="2400" b="1" dirty="0">
                          <a:latin typeface="宋体" panose="02010600030101010101" pitchFamily="2" charset="-122"/>
                          <a:ea typeface="宋体" panose="02010600030101010101" pitchFamily="2" charset="-122"/>
                        </a:rPr>
                        <a:t>民刑不分</a:t>
                      </a:r>
                      <a:r>
                        <a:rPr lang="en-US" altLang="zh-CN" sz="2400" b="1">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以刑为主</a:t>
                      </a:r>
                      <a:endParaRPr lang="zh-CN" altLang="en-US" sz="2400" b="1" dirty="0">
                        <a:latin typeface="宋体" panose="02010600030101010101" pitchFamily="2" charset="-122"/>
                        <a:ea typeface="宋体" panose="02010600030101010101" pitchFamily="2" charset="-122"/>
                      </a:endParaRPr>
                    </a:p>
                    <a:p>
                      <a:pPr>
                        <a:lnSpc>
                          <a:spcPct val="120000"/>
                        </a:lnSpc>
                        <a:buNone/>
                      </a:pPr>
                      <a:r>
                        <a:rPr lang="zh-CN" altLang="en-US" sz="2400" b="1" dirty="0">
                          <a:solidFill>
                            <a:srgbClr val="0000FF"/>
                          </a:solidFill>
                          <a:latin typeface="微软雅黑" panose="020B0503020204020204" charset="-122"/>
                          <a:ea typeface="微软雅黑" panose="020B0503020204020204" charset="-122"/>
                        </a:rPr>
                        <a:t>（以德教为主要手段，辅以刑罚。）</a:t>
                      </a:r>
                      <a:endParaRPr lang="zh-CN" altLang="en-US" sz="2400" b="1" dirty="0">
                        <a:solidFill>
                          <a:srgbClr val="0000FF"/>
                        </a:solidFill>
                        <a:latin typeface="微软雅黑" panose="020B0503020204020204" charset="-122"/>
                        <a:ea typeface="微软雅黑" panose="020B0503020204020204"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nSpc>
                          <a:spcPct val="120000"/>
                        </a:lnSpc>
                        <a:buNone/>
                      </a:pPr>
                      <a:r>
                        <a:rPr lang="zh-CN" altLang="en-US" sz="2400" b="1" dirty="0">
                          <a:latin typeface="宋体" panose="02010600030101010101" pitchFamily="2" charset="-122"/>
                          <a:ea typeface="宋体" panose="02010600030101010101" pitchFamily="2" charset="-122"/>
                        </a:rPr>
                        <a:t>私法发达</a:t>
                      </a:r>
                      <a:r>
                        <a:rPr lang="en-US" altLang="zh-CN" sz="2400" b="1">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公法不发达</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11200">
                <a:tc>
                  <a:txBody>
                    <a:bodyPr/>
                    <a:lstStyle/>
                    <a:p>
                      <a:pPr algn="ctr">
                        <a:lnSpc>
                          <a:spcPct val="120000"/>
                        </a:lnSpc>
                        <a:buNone/>
                      </a:pPr>
                      <a:r>
                        <a:rPr lang="zh-CN" altLang="en-US" sz="2400" b="1" dirty="0">
                          <a:latin typeface="宋体" panose="02010600030101010101" pitchFamily="2" charset="-122"/>
                          <a:ea typeface="宋体" panose="02010600030101010101" pitchFamily="2" charset="-122"/>
                        </a:rPr>
                        <a:t>法学家地位</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nSpc>
                          <a:spcPct val="120000"/>
                        </a:lnSpc>
                        <a:buNone/>
                      </a:pPr>
                      <a:r>
                        <a:rPr lang="zh-CN" altLang="en-US" sz="2400" b="1" dirty="0">
                          <a:latin typeface="宋体" panose="02010600030101010101" pitchFamily="2" charset="-122"/>
                          <a:ea typeface="宋体" panose="02010600030101010101" pitchFamily="2" charset="-122"/>
                        </a:rPr>
                        <a:t>完全以官方为主导</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nSpc>
                          <a:spcPct val="120000"/>
                        </a:lnSpc>
                        <a:buNone/>
                      </a:pPr>
                      <a:r>
                        <a:rPr lang="zh-CN" altLang="en-US" sz="2400" b="1" dirty="0">
                          <a:latin typeface="宋体" panose="02010600030101010101" pitchFamily="2" charset="-122"/>
                          <a:ea typeface="宋体" panose="02010600030101010101" pitchFamily="2" charset="-122"/>
                        </a:rPr>
                        <a:t>法学家地位高</a:t>
                      </a:r>
                      <a:r>
                        <a:rPr lang="en-US" altLang="zh-CN" sz="2400" b="1">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部分法学家的法律学说有官方效力</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68425">
                <a:tc>
                  <a:txBody>
                    <a:bodyPr/>
                    <a:lstStyle/>
                    <a:p>
                      <a:pPr algn="ctr">
                        <a:lnSpc>
                          <a:spcPct val="120000"/>
                        </a:lnSpc>
                        <a:buNone/>
                      </a:pPr>
                      <a:r>
                        <a:rPr lang="zh-CN" altLang="en-US" sz="2400" b="1" dirty="0">
                          <a:latin typeface="宋体" panose="02010600030101010101" pitchFamily="2" charset="-122"/>
                          <a:ea typeface="宋体" panose="02010600030101010101" pitchFamily="2" charset="-122"/>
                        </a:rPr>
                        <a:t>历史影响</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nSpc>
                          <a:spcPct val="120000"/>
                        </a:lnSpc>
                        <a:buNone/>
                      </a:pPr>
                      <a:r>
                        <a:rPr lang="zh-CN" altLang="en-US" sz="2400" b="1" dirty="0">
                          <a:latin typeface="宋体" panose="02010600030101010101" pitchFamily="2" charset="-122"/>
                          <a:ea typeface="宋体" panose="02010600030101010101" pitchFamily="2" charset="-122"/>
                        </a:rPr>
                        <a:t>主要影响了日本、朝鲜、越南等</a:t>
                      </a:r>
                      <a:r>
                        <a:rPr lang="zh-CN" altLang="en-US" sz="2400" b="1" dirty="0">
                          <a:solidFill>
                            <a:srgbClr val="FF0000"/>
                          </a:solidFill>
                          <a:latin typeface="宋体" panose="02010600030101010101" pitchFamily="2" charset="-122"/>
                          <a:ea typeface="宋体" panose="02010600030101010101" pitchFamily="2" charset="-122"/>
                        </a:rPr>
                        <a:t>东亚、东南亚</a:t>
                      </a:r>
                      <a:r>
                        <a:rPr lang="zh-CN" altLang="en-US" sz="2400" b="1" dirty="0">
                          <a:latin typeface="宋体" panose="02010600030101010101" pitchFamily="2" charset="-122"/>
                          <a:ea typeface="宋体" panose="02010600030101010101" pitchFamily="2" charset="-122"/>
                        </a:rPr>
                        <a:t>国家</a:t>
                      </a:r>
                      <a:r>
                        <a:rPr lang="en-US" altLang="zh-CN" sz="2400" b="1">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从而形成了</a:t>
                      </a:r>
                      <a:r>
                        <a:rPr lang="zh-CN" altLang="en-US" sz="2400" b="1" dirty="0">
                          <a:solidFill>
                            <a:srgbClr val="FF0000"/>
                          </a:solidFill>
                          <a:latin typeface="宋体" panose="02010600030101010101" pitchFamily="2" charset="-122"/>
                          <a:ea typeface="宋体" panose="02010600030101010101" pitchFamily="2" charset="-122"/>
                        </a:rPr>
                        <a:t>中华法系</a:t>
                      </a:r>
                      <a:endParaRPr lang="zh-CN" altLang="en-US" sz="2400" b="1" dirty="0">
                        <a:solidFill>
                          <a:srgbClr val="FF0000"/>
                        </a:solidFill>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nSpc>
                          <a:spcPct val="120000"/>
                        </a:lnSpc>
                        <a:buNone/>
                      </a:pPr>
                      <a:r>
                        <a:rPr lang="zh-CN" altLang="en-US" sz="2400" b="1" dirty="0">
                          <a:latin typeface="宋体" panose="02010600030101010101" pitchFamily="2" charset="-122"/>
                          <a:ea typeface="宋体" panose="02010600030101010101" pitchFamily="2" charset="-122"/>
                        </a:rPr>
                        <a:t>积极影响了中世纪</a:t>
                      </a:r>
                      <a:r>
                        <a:rPr lang="zh-CN" altLang="en-US" sz="2400" b="1" dirty="0">
                          <a:solidFill>
                            <a:srgbClr val="FF0000"/>
                          </a:solidFill>
                          <a:latin typeface="宋体" panose="02010600030101010101" pitchFamily="2" charset="-122"/>
                          <a:ea typeface="宋体" panose="02010600030101010101" pitchFamily="2" charset="-122"/>
                        </a:rPr>
                        <a:t>欧洲</a:t>
                      </a:r>
                      <a:r>
                        <a:rPr lang="zh-CN" altLang="en-US" sz="2400" b="1" dirty="0">
                          <a:latin typeface="宋体" panose="02010600030101010101" pitchFamily="2" charset="-122"/>
                          <a:ea typeface="宋体" panose="02010600030101010101" pitchFamily="2" charset="-122"/>
                        </a:rPr>
                        <a:t>许多国家</a:t>
                      </a:r>
                      <a:r>
                        <a:rPr lang="en-US" altLang="zh-CN" sz="2400" b="1" dirty="0">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也对近代以来的法律和法学产生了重大影响</a:t>
                      </a:r>
                      <a:endParaRPr lang="zh-CN" altLang="en-US" sz="2400" b="1" dirty="0">
                        <a:latin typeface="宋体" panose="02010600030101010101" pitchFamily="2" charset="-122"/>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5634" name="文本框 2885633"/>
          <p:cNvSpPr txBox="1"/>
          <p:nvPr/>
        </p:nvSpPr>
        <p:spPr>
          <a:xfrm>
            <a:off x="186690" y="483235"/>
            <a:ext cx="13069888" cy="491807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智者学派</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背景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公元前</a:t>
            </a:r>
            <a:r>
              <a:rPr lang="en-US" altLang="zh-CN">
                <a:solidFill>
                  <a:srgbClr val="FF0000"/>
                </a:solidFill>
                <a:latin typeface="微软雅黑" panose="020B0503020204020204" charset="-122"/>
                <a:ea typeface="微软雅黑" panose="020B0503020204020204" charset="-122"/>
                <a:cs typeface="微软雅黑" panose="020B0503020204020204" charset="-122"/>
              </a:rPr>
              <a:t>5</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世纪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古希腊奴隶制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发展到顶峰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人在社会中的地位日益</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突出。</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奴隶制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的发达。</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雅典成为希腊政治和文化中心。</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人在社会中的地位日益突出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学者研究更加关注</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“人”本身</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代表人物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普罗塔戈拉等。</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85635" name="文本框 2885634"/>
          <p:cNvSpPr txBox="1"/>
          <p:nvPr/>
        </p:nvSpPr>
        <p:spPr>
          <a:xfrm>
            <a:off x="4231640" y="1615123"/>
            <a:ext cx="26035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民主政治</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5636" name="文本框 2885635"/>
          <p:cNvSpPr txBox="1"/>
          <p:nvPr/>
        </p:nvSpPr>
        <p:spPr>
          <a:xfrm>
            <a:off x="1358265" y="2808923"/>
            <a:ext cx="20510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工商业</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186690" y="5401310"/>
            <a:ext cx="11785600" cy="1291590"/>
          </a:xfrm>
          <a:prstGeom prst="rect">
            <a:avLst/>
          </a:prstGeom>
          <a:noFill/>
        </p:spPr>
        <p:txBody>
          <a:bodyPr wrap="square" rtlCol="0" anchor="t">
            <a:spAutoFit/>
          </a:bodyPr>
          <a:lstStyle/>
          <a:p>
            <a:r>
              <a:rPr lang="zh-CN" altLang="zh-CN"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古希腊早期人文思想渊源经历了</a:t>
            </a:r>
            <a:r>
              <a:rPr lang="en-US" altLang="zh-CN"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a:t>
            </a:r>
            <a:r>
              <a:rPr lang="zh-CN" altLang="zh-CN"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以神为中心</a:t>
            </a:r>
            <a:r>
              <a:rPr lang="en-US" altLang="zh-CN"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a:t>
            </a:r>
            <a:r>
              <a:rPr lang="zh-CN" altLang="zh-CN"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到</a:t>
            </a:r>
            <a:r>
              <a:rPr lang="en-US" altLang="zh-CN"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a:t>
            </a:r>
            <a:r>
              <a:rPr lang="zh-CN" altLang="zh-CN"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以自然为中心</a:t>
            </a:r>
            <a:r>
              <a:rPr lang="en-US" altLang="zh-CN"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a:t>
            </a:r>
            <a:r>
              <a:rPr lang="zh-CN" altLang="zh-CN"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再到</a:t>
            </a:r>
            <a:r>
              <a:rPr lang="en-US" altLang="zh-CN"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a:t>
            </a:r>
            <a:r>
              <a:rPr lang="zh-CN" altLang="zh-CN"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以人为中心</a:t>
            </a:r>
            <a:r>
              <a:rPr lang="en-US" altLang="zh-CN"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a:t>
            </a:r>
            <a:r>
              <a:rPr lang="zh-CN" altLang="zh-CN"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rPr>
              <a:t>三个阶段</a:t>
            </a:r>
            <a:endParaRPr lang="zh-CN" altLang="zh-CN" kern="10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sym typeface="+mn-ea"/>
            </a:endParaRPr>
          </a:p>
        </p:txBody>
      </p:sp>
      <p:sp>
        <p:nvSpPr>
          <p:cNvPr id="3" name="文本框 2"/>
          <p:cNvSpPr txBox="1"/>
          <p:nvPr/>
        </p:nvSpPr>
        <p:spPr>
          <a:xfrm>
            <a:off x="0" y="0"/>
            <a:ext cx="4500245" cy="691515"/>
          </a:xfrm>
          <a:prstGeom prst="rect">
            <a:avLst/>
          </a:prstGeom>
          <a:noFill/>
        </p:spPr>
        <p:txBody>
          <a:bodyPr wrap="none" rtlCol="0" anchor="t">
            <a:spAutoFit/>
          </a:bodyPr>
          <a:p>
            <a:r>
              <a:rPr lang="zh-CN" altLang="en-US" dirty="0">
                <a:ea typeface="宋体" panose="02010600030101010101" pitchFamily="2" charset="-122"/>
                <a:cs typeface="Times New Roman" panose="02020603050405020304" pitchFamily="18" charset="0"/>
                <a:sym typeface="+mn-ea"/>
              </a:rPr>
              <a:t>三、古代西方的人文主义精神</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85635"/>
                                        </p:tgtEl>
                                        <p:attrNameLst>
                                          <p:attrName>style.visibility</p:attrName>
                                        </p:attrNameLst>
                                      </p:cBhvr>
                                      <p:to>
                                        <p:strVal val="visible"/>
                                      </p:to>
                                    </p:set>
                                    <p:animEffect transition="in" filter="blinds(horizontal)">
                                      <p:cBhvr>
                                        <p:cTn id="7" dur="500"/>
                                        <p:tgtEl>
                                          <p:spTgt spid="288563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85636"/>
                                        </p:tgtEl>
                                        <p:attrNameLst>
                                          <p:attrName>style.visibility</p:attrName>
                                        </p:attrNameLst>
                                      </p:cBhvr>
                                      <p:to>
                                        <p:strVal val="visible"/>
                                      </p:to>
                                    </p:set>
                                    <p:animEffect transition="in" filter="blinds(horizontal)">
                                      <p:cBhvr>
                                        <p:cTn id="12" dur="500"/>
                                        <p:tgtEl>
                                          <p:spTgt spid="288563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5635" grpId="0"/>
      <p:bldP spid="2885636" grpId="0"/>
      <p:bldP spid="2" grpId="0"/>
      <p:bldP spid="2"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2562" name="文本框 2882561"/>
          <p:cNvSpPr txBox="1"/>
          <p:nvPr/>
        </p:nvSpPr>
        <p:spPr>
          <a:xfrm>
            <a:off x="241300" y="809625"/>
            <a:ext cx="13095288" cy="4284663"/>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研究主题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探索主题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人与人类社会。</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关注对象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关注人与人之间的关系、社会组织、风俗习惯和伦理规范等。</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思想观点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强调人的价值</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普罗塔戈拉提出“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反对迷信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强调自由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认为一切制度、法律和道德的兴废都要以人为尺度。</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社会道德标准不统一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每个人都应该有自己的判断标准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不应该强求一律。</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82563" name="文本框 2882562"/>
          <p:cNvSpPr txBox="1"/>
          <p:nvPr/>
        </p:nvSpPr>
        <p:spPr>
          <a:xfrm>
            <a:off x="5038725" y="3135313"/>
            <a:ext cx="37528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人是万物的尺度</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8706" name="文本框 2888705"/>
          <p:cNvSpPr txBox="1"/>
          <p:nvPr/>
        </p:nvSpPr>
        <p:spPr>
          <a:xfrm>
            <a:off x="241300" y="809625"/>
            <a:ext cx="11710988" cy="249872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影响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把人置于世界和社会的中心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树立了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和权威。</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推动了雅典民主思想的启蒙和解放。</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体现了希腊文化人文主义的本质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是西方人文主义思想的起源。</a:t>
            </a:r>
            <a:endPar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endParaRPr>
          </a:p>
        </p:txBody>
      </p:sp>
      <p:sp>
        <p:nvSpPr>
          <p:cNvPr id="2888707" name="文本框 2888706"/>
          <p:cNvSpPr txBox="1"/>
          <p:nvPr/>
        </p:nvSpPr>
        <p:spPr>
          <a:xfrm>
            <a:off x="5416550" y="1344613"/>
            <a:ext cx="26797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人的尊严</a:t>
            </a:r>
            <a:endParaRPr lang="zh-CN" altLang="en-US" dirty="0">
              <a:solidFill>
                <a:srgbClr val="FF0000"/>
              </a:solidFill>
              <a:latin typeface="宋体" panose="02010600030101010101" pitchFamily="2" charset="-122"/>
              <a:ea typeface="Times New Roman" panose="02020603050405020304" pitchFamily="18" charset="0"/>
            </a:endParaRPr>
          </a:p>
        </p:txBody>
      </p:sp>
      <p:graphicFrame>
        <p:nvGraphicFramePr>
          <p:cNvPr id="14339" name="对象 1"/>
          <p:cNvGraphicFramePr>
            <a:graphicFrameLocks noChangeAspect="1"/>
          </p:cNvGraphicFramePr>
          <p:nvPr/>
        </p:nvGraphicFramePr>
        <p:xfrm>
          <a:off x="382588" y="3843338"/>
          <a:ext cx="10899775" cy="390525"/>
        </p:xfrm>
        <a:graphic>
          <a:graphicData uri="http://schemas.openxmlformats.org/presentationml/2006/ole">
            <mc:AlternateContent xmlns:mc="http://schemas.openxmlformats.org/markup-compatibility/2006">
              <mc:Choice xmlns:v="urn:schemas-microsoft-com:vml" Requires="v">
                <p:oleObj spid="_x0000_s4106" name="" r:id="rId1" imgW="11021695" imgH="397510" progId="Word.Document.12">
                  <p:embed/>
                </p:oleObj>
              </mc:Choice>
              <mc:Fallback>
                <p:oleObj name="" r:id="rId1" imgW="11021695" imgH="397510" progId="Word.Document.12">
                  <p:embed/>
                  <p:pic>
                    <p:nvPicPr>
                      <p:cNvPr id="0" name="图片 3077"/>
                      <p:cNvPicPr/>
                      <p:nvPr/>
                    </p:nvPicPr>
                    <p:blipFill>
                      <a:blip r:embed="rId2"/>
                      <a:stretch>
                        <a:fillRect/>
                      </a:stretch>
                    </p:blipFill>
                    <p:spPr>
                      <a:xfrm>
                        <a:off x="382588" y="3843338"/>
                        <a:ext cx="10899775" cy="390525"/>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88707"/>
                                        </p:tgtEl>
                                        <p:attrNameLst>
                                          <p:attrName>style.visibility</p:attrName>
                                        </p:attrNameLst>
                                      </p:cBhvr>
                                      <p:to>
                                        <p:strVal val="visible"/>
                                      </p:to>
                                    </p:set>
                                    <p:animEffect transition="in" filter="blinds(horizontal)">
                                      <p:cBhvr>
                                        <p:cTn id="7" dur="500"/>
                                        <p:tgtEl>
                                          <p:spTgt spid="288870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4339"/>
                                        </p:tgtEl>
                                        <p:attrNameLst>
                                          <p:attrName>style.visibility</p:attrName>
                                        </p:attrNameLst>
                                      </p:cBhvr>
                                      <p:to>
                                        <p:strVal val="visible"/>
                                      </p:to>
                                    </p:set>
                                    <p:anim calcmode="lin" valueType="num">
                                      <p:cBhvr additive="base">
                                        <p:cTn id="12" dur="500" fill="hold"/>
                                        <p:tgtEl>
                                          <p:spTgt spid="14339"/>
                                        </p:tgtEl>
                                        <p:attrNameLst>
                                          <p:attrName>ppt_x</p:attrName>
                                        </p:attrNameLst>
                                      </p:cBhvr>
                                      <p:tavLst>
                                        <p:tav tm="0">
                                          <p:val>
                                            <p:strVal val="#ppt_x"/>
                                          </p:val>
                                        </p:tav>
                                        <p:tav tm="100000">
                                          <p:val>
                                            <p:strVal val="#ppt_x"/>
                                          </p:val>
                                        </p:tav>
                                      </p:tavLst>
                                    </p:anim>
                                    <p:anim calcmode="lin" valueType="num">
                                      <p:cBhvr additive="base">
                                        <p:cTn id="13" dur="500" fill="hold"/>
                                        <p:tgtEl>
                                          <p:spTgt spid="143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870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682" name="文本框 2887681"/>
          <p:cNvSpPr txBox="1"/>
          <p:nvPr/>
        </p:nvSpPr>
        <p:spPr>
          <a:xfrm>
            <a:off x="0" y="454025"/>
            <a:ext cx="11710988" cy="712788"/>
          </a:xfrm>
          <a:prstGeom prst="rect">
            <a:avLst/>
          </a:prstGeom>
          <a:noFill/>
          <a:ln w="9525">
            <a:noFill/>
          </a:ln>
        </p:spPr>
        <p:txBody>
          <a:bodyPr lIns="117176" tIns="58589" rIns="117176" bIns="58589">
            <a:spAutoFit/>
          </a:bodyPr>
          <a:lstStyle/>
          <a:p>
            <a:pPr algn="just" defTabSz="1171575"/>
            <a:r>
              <a:rPr lang="en-US" altLang="zh-CN">
                <a:latin typeface="宋体" panose="02010600030101010101" pitchFamily="2" charset="-122"/>
                <a:ea typeface="宋体" panose="02010600030101010101" pitchFamily="2" charset="-122"/>
                <a:cs typeface="Times New Roman" panose="02020603050405020304" pitchFamily="18" charset="0"/>
              </a:rPr>
              <a:t> (</a:t>
            </a:r>
            <a:r>
              <a:rPr lang="zh-CN" altLang="en-US" dirty="0">
                <a:latin typeface="宋体" panose="02010600030101010101" pitchFamily="2" charset="-122"/>
                <a:ea typeface="宋体" panose="02010600030101010101" pitchFamily="2" charset="-122"/>
                <a:cs typeface="Times New Roman" panose="02020603050405020304" pitchFamily="18" charset="0"/>
              </a:rPr>
              <a:t>二</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古希腊三大思想家</a:t>
            </a:r>
            <a:endParaRPr lang="zh-CN" altLang="en-US">
              <a:latin typeface="宋体" panose="02010600030101010101" pitchFamily="2" charset="-122"/>
              <a:ea typeface="Times New Roman" panose="02020603050405020304" pitchFamily="18" charset="0"/>
            </a:endParaRPr>
          </a:p>
        </p:txBody>
      </p:sp>
      <p:graphicFrame>
        <p:nvGraphicFramePr>
          <p:cNvPr id="2887803" name="表格 2887802"/>
          <p:cNvGraphicFramePr/>
          <p:nvPr>
            <p:custDataLst>
              <p:tags r:id="rId1"/>
            </p:custDataLst>
          </p:nvPr>
        </p:nvGraphicFramePr>
        <p:xfrm>
          <a:off x="306388" y="1244600"/>
          <a:ext cx="11403013" cy="5416550"/>
        </p:xfrm>
        <a:graphic>
          <a:graphicData uri="http://schemas.openxmlformats.org/drawingml/2006/table">
            <a:tbl>
              <a:tblPr>
                <a:tableStyleId>{5940675A-B579-460E-94D1-54222C63F5DA}</a:tableStyleId>
              </a:tblPr>
              <a:tblGrid>
                <a:gridCol w="1608455"/>
                <a:gridCol w="1514158"/>
                <a:gridCol w="5638800"/>
                <a:gridCol w="2641600"/>
              </a:tblGrid>
              <a:tr h="49688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latin typeface="宋体" panose="02010600030101010101" pitchFamily="2" charset="-122"/>
                        </a:rPr>
                        <a:t>人物</a:t>
                      </a:r>
                      <a:endParaRPr lang="zh-CN" altLang="en-US"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latin typeface="宋体" panose="02010600030101010101" pitchFamily="2" charset="-122"/>
                        </a:rPr>
                        <a:t>背景</a:t>
                      </a:r>
                      <a:endParaRPr lang="zh-CN" altLang="en-US"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latin typeface="宋体" panose="02010600030101010101" pitchFamily="2" charset="-122"/>
                        </a:rPr>
                        <a:t>思想主张</a:t>
                      </a:r>
                      <a:endParaRPr lang="zh-CN" altLang="en-US"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latin typeface="宋体" panose="02010600030101010101" pitchFamily="2" charset="-122"/>
                          <a:cs typeface="宋体" panose="02010600030101010101" pitchFamily="2" charset="-122"/>
                        </a:rPr>
                        <a:t>影响</a:t>
                      </a:r>
                      <a:r>
                        <a:rPr lang="en-US" altLang="zh-CN" b="1">
                          <a:latin typeface="宋体" panose="02010600030101010101" pitchFamily="2" charset="-122"/>
                          <a:cs typeface="宋体" panose="02010600030101010101" pitchFamily="2" charset="-122"/>
                        </a:rPr>
                        <a:t>(</a:t>
                      </a:r>
                      <a:r>
                        <a:rPr lang="zh-CN" altLang="en-US" b="1" dirty="0">
                          <a:latin typeface="宋体" panose="02010600030101010101" pitchFamily="2" charset="-122"/>
                          <a:cs typeface="宋体" panose="02010600030101010101" pitchFamily="2" charset="-122"/>
                        </a:rPr>
                        <a:t>地位</a:t>
                      </a:r>
                      <a:r>
                        <a:rPr lang="en-US" altLang="zh-CN" b="1">
                          <a:latin typeface="宋体" panose="02010600030101010101" pitchFamily="2" charset="-122"/>
                          <a:cs typeface="宋体" panose="02010600030101010101" pitchFamily="2" charset="-122"/>
                        </a:rPr>
                        <a:t>)</a:t>
                      </a:r>
                      <a:endParaRPr lang="zh-CN" altLang="en-US" b="1">
                        <a:latin typeface="宋体" panose="02010600030101010101" pitchFamily="2" charset="-122"/>
                        <a:cs typeface="宋体" panose="02010600030101010101" pitchFamily="2" charset="-122"/>
                      </a:endParaRPr>
                    </a:p>
                  </a:txBody>
                  <a:tcPr marL="117235" marR="117235" marT="58618" marB="58618" anchor="ctr"/>
                </a:tc>
              </a:tr>
              <a:tr h="240188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latin typeface="宋体" panose="02010600030101010101" pitchFamily="2" charset="-122"/>
                        </a:rPr>
                        <a:t>苏格拉底</a:t>
                      </a:r>
                      <a:endParaRPr lang="zh-CN" altLang="en-US" b="1" dirty="0">
                        <a:latin typeface="宋体" panose="02010600030101010101" pitchFamily="2" charset="-122"/>
                      </a:endParaRPr>
                    </a:p>
                  </a:txBody>
                  <a:tcPr marL="117235" marR="117235" marT="58618" marB="58618" anchor="ctr"/>
                </a:tc>
                <a:tc rowSpan="3">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latin typeface="宋体" panose="02010600030101010101" pitchFamily="2" charset="-122"/>
                          <a:cs typeface="宋体" panose="02010600030101010101" pitchFamily="2" charset="-122"/>
                        </a:rPr>
                        <a:t>公元前</a:t>
                      </a:r>
                      <a:r>
                        <a:rPr lang="en-US" altLang="zh-CN" b="1" dirty="0">
                          <a:latin typeface="宋体" panose="02010600030101010101" pitchFamily="2" charset="-122"/>
                          <a:cs typeface="宋体" panose="02010600030101010101" pitchFamily="2" charset="-122"/>
                        </a:rPr>
                        <a:t>5</a:t>
                      </a:r>
                      <a:r>
                        <a:rPr lang="zh-CN" altLang="en-US" b="1" dirty="0">
                          <a:latin typeface="宋体" panose="02010600030101010101" pitchFamily="2" charset="-122"/>
                          <a:cs typeface="宋体" panose="02010600030101010101" pitchFamily="2" charset="-122"/>
                        </a:rPr>
                        <a:t>世纪</a:t>
                      </a:r>
                      <a:endParaRPr lang="zh-CN" altLang="en-US" b="1" dirty="0">
                        <a:latin typeface="宋体" panose="02010600030101010101" pitchFamily="2" charset="-122"/>
                        <a:cs typeface="宋体" panose="02010600030101010101" pitchFamily="2" charset="-122"/>
                      </a:endParaRPr>
                    </a:p>
                    <a:p>
                      <a:pPr marL="0" lvl="0" indent="0" algn="ctr">
                        <a:lnSpc>
                          <a:spcPct val="100000"/>
                        </a:lnSpc>
                        <a:spcBef>
                          <a:spcPct val="0"/>
                        </a:spcBef>
                        <a:buFontTx/>
                        <a:buNone/>
                      </a:pPr>
                      <a:endParaRPr lang="zh-CN" altLang="en-US" b="1" dirty="0">
                        <a:latin typeface="宋体" panose="02010600030101010101" pitchFamily="2" charset="-122"/>
                        <a:cs typeface="宋体" panose="02010600030101010101" pitchFamily="2" charset="-122"/>
                      </a:endParaRPr>
                    </a:p>
                    <a:p>
                      <a:pPr marL="0" lvl="0" indent="0" algn="ctr">
                        <a:lnSpc>
                          <a:spcPct val="100000"/>
                        </a:lnSpc>
                        <a:spcBef>
                          <a:spcPct val="0"/>
                        </a:spcBef>
                        <a:buFontTx/>
                        <a:buNone/>
                      </a:pPr>
                      <a:r>
                        <a:rPr lang="zh-CN" altLang="en-US" b="1" dirty="0">
                          <a:latin typeface="宋体" panose="02010600030101010101" pitchFamily="2" charset="-122"/>
                          <a:cs typeface="宋体" panose="02010600030101010101" pitchFamily="2" charset="-122"/>
                        </a:rPr>
                        <a:t>雅典</a:t>
                      </a:r>
                      <a:r>
                        <a:rPr lang="zh-CN" altLang="en-US" b="1" dirty="0">
                          <a:solidFill>
                            <a:srgbClr val="FF0000"/>
                          </a:solidFill>
                          <a:latin typeface="宋体" panose="02010600030101010101" pitchFamily="2" charset="-122"/>
                          <a:cs typeface="宋体" panose="02010600030101010101" pitchFamily="2" charset="-122"/>
                        </a:rPr>
                        <a:t>民主政治之下社会世风日下、道德沦丧</a:t>
                      </a:r>
                      <a:endParaRPr lang="zh-CN" altLang="en-US" b="1" dirty="0">
                        <a:solidFill>
                          <a:srgbClr val="FF0000"/>
                        </a:solidFill>
                        <a:latin typeface="宋体" panose="02010600030101010101" pitchFamily="2" charset="-122"/>
                        <a:cs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b="1" dirty="0">
                          <a:latin typeface="宋体" panose="02010600030101010101" pitchFamily="2" charset="-122"/>
                          <a:cs typeface="宋体" panose="02010600030101010101" pitchFamily="2" charset="-122"/>
                        </a:rPr>
                        <a:t>(1)</a:t>
                      </a:r>
                      <a:r>
                        <a:rPr lang="zh-CN" altLang="en-US" b="1" dirty="0">
                          <a:latin typeface="宋体" panose="02010600030101010101" pitchFamily="2" charset="-122"/>
                          <a:cs typeface="宋体" panose="02010600030101010101" pitchFamily="2" charset="-122"/>
                        </a:rPr>
                        <a:t>倡导“有思想力的人是万物的</a:t>
                      </a:r>
                      <a:endParaRPr lang="zh-CN" altLang="en-US" b="1" dirty="0">
                        <a:latin typeface="宋体" panose="02010600030101010101" pitchFamily="2" charset="-122"/>
                        <a:cs typeface="宋体" panose="02010600030101010101" pitchFamily="2" charset="-122"/>
                      </a:endParaRPr>
                    </a:p>
                    <a:p>
                      <a:pPr marL="0" lvl="0" indent="0">
                        <a:lnSpc>
                          <a:spcPct val="100000"/>
                        </a:lnSpc>
                        <a:spcBef>
                          <a:spcPct val="0"/>
                        </a:spcBef>
                        <a:buFontTx/>
                        <a:buNone/>
                      </a:pPr>
                      <a:r>
                        <a:rPr lang="zh-CN" altLang="en-US" b="1" dirty="0">
                          <a:latin typeface="宋体" panose="02010600030101010101" pitchFamily="2" charset="-122"/>
                          <a:cs typeface="宋体" panose="02010600030101010101" pitchFamily="2" charset="-122"/>
                        </a:rPr>
                        <a:t>尺度”</a:t>
                      </a:r>
                      <a:r>
                        <a:rPr lang="en-US" altLang="zh-CN" b="1" dirty="0">
                          <a:latin typeface="宋体" panose="02010600030101010101" pitchFamily="2" charset="-122"/>
                          <a:cs typeface="宋体" panose="02010600030101010101" pitchFamily="2" charset="-122"/>
                        </a:rPr>
                        <a:t>;</a:t>
                      </a:r>
                      <a:endParaRPr lang="en-US" altLang="zh-CN" b="1" dirty="0">
                        <a:latin typeface="宋体" panose="02010600030101010101" pitchFamily="2" charset="-122"/>
                        <a:cs typeface="宋体" panose="02010600030101010101" pitchFamily="2" charset="-122"/>
                      </a:endParaRPr>
                    </a:p>
                    <a:p>
                      <a:pPr marL="0" lvl="0" indent="0" eaLnBrk="0" hangingPunct="0">
                        <a:lnSpc>
                          <a:spcPct val="100000"/>
                        </a:lnSpc>
                        <a:spcBef>
                          <a:spcPct val="0"/>
                        </a:spcBef>
                        <a:buFontTx/>
                        <a:buNone/>
                      </a:pPr>
                      <a:r>
                        <a:rPr lang="en-US" altLang="zh-CN" b="1" dirty="0">
                          <a:latin typeface="宋体" panose="02010600030101010101" pitchFamily="2" charset="-122"/>
                          <a:cs typeface="宋体" panose="02010600030101010101" pitchFamily="2" charset="-122"/>
                        </a:rPr>
                        <a:t>(2)</a:t>
                      </a:r>
                      <a:r>
                        <a:rPr lang="zh-CN" altLang="en-US" b="1" dirty="0">
                          <a:latin typeface="宋体" panose="02010600030101010101" pitchFamily="2" charset="-122"/>
                          <a:cs typeface="宋体" panose="02010600030101010101" pitchFamily="2" charset="-122"/>
                        </a:rPr>
                        <a:t>提出“</a:t>
                      </a:r>
                      <a:r>
                        <a:rPr lang="en-US" altLang="zh-CN" b="1" dirty="0" smtClean="0">
                          <a:latin typeface="宋体" panose="02010600030101010101" pitchFamily="2" charset="-122"/>
                          <a:cs typeface="宋体" panose="02010600030101010101" pitchFamily="2" charset="-122"/>
                        </a:rPr>
                        <a:t>_________________”</a:t>
                      </a:r>
                      <a:r>
                        <a:rPr lang="zh-CN" altLang="en-US" b="1" dirty="0">
                          <a:latin typeface="宋体" panose="02010600030101010101" pitchFamily="2" charset="-122"/>
                          <a:cs typeface="宋体" panose="02010600030101010101" pitchFamily="2" charset="-122"/>
                        </a:rPr>
                        <a:t>的思想</a:t>
                      </a:r>
                      <a:r>
                        <a:rPr lang="en-US" altLang="zh-CN" b="1" dirty="0">
                          <a:latin typeface="宋体" panose="02010600030101010101" pitchFamily="2" charset="-122"/>
                          <a:cs typeface="宋体" panose="02010600030101010101" pitchFamily="2" charset="-122"/>
                        </a:rPr>
                        <a:t>;</a:t>
                      </a:r>
                      <a:endParaRPr lang="en-US" altLang="zh-CN" b="1" dirty="0">
                        <a:latin typeface="宋体" panose="02010600030101010101" pitchFamily="2" charset="-122"/>
                        <a:cs typeface="宋体" panose="02010600030101010101" pitchFamily="2" charset="-122"/>
                      </a:endParaRPr>
                    </a:p>
                    <a:p>
                      <a:pPr marL="0" lvl="0" indent="0" eaLnBrk="0" hangingPunct="0">
                        <a:lnSpc>
                          <a:spcPct val="100000"/>
                        </a:lnSpc>
                        <a:spcBef>
                          <a:spcPct val="0"/>
                        </a:spcBef>
                        <a:buFontTx/>
                        <a:buNone/>
                      </a:pPr>
                      <a:r>
                        <a:rPr lang="en-US" altLang="zh-CN" b="1" dirty="0">
                          <a:latin typeface="宋体" panose="02010600030101010101" pitchFamily="2" charset="-122"/>
                          <a:cs typeface="宋体" panose="02010600030101010101" pitchFamily="2" charset="-122"/>
                        </a:rPr>
                        <a:t>(3)</a:t>
                      </a:r>
                      <a:r>
                        <a:rPr lang="zh-CN" altLang="en-US" b="1" dirty="0">
                          <a:latin typeface="宋体" panose="02010600030101010101" pitchFamily="2" charset="-122"/>
                          <a:cs typeface="宋体" panose="02010600030101010101" pitchFamily="2" charset="-122"/>
                        </a:rPr>
                        <a:t>提出善是人的内在灵魂</a:t>
                      </a:r>
                      <a:r>
                        <a:rPr lang="en-US" altLang="zh-CN" b="1" dirty="0">
                          <a:latin typeface="宋体" panose="02010600030101010101" pitchFamily="2" charset="-122"/>
                          <a:cs typeface="宋体" panose="02010600030101010101" pitchFamily="2" charset="-122"/>
                        </a:rPr>
                        <a:t>;</a:t>
                      </a:r>
                      <a:endParaRPr lang="en-US" altLang="zh-CN" b="1" dirty="0">
                        <a:latin typeface="宋体" panose="02010600030101010101" pitchFamily="2" charset="-122"/>
                        <a:cs typeface="宋体" panose="02010600030101010101" pitchFamily="2" charset="-122"/>
                      </a:endParaRPr>
                    </a:p>
                    <a:p>
                      <a:pPr marL="0" lvl="0" indent="0" eaLnBrk="0" hangingPunct="0">
                        <a:lnSpc>
                          <a:spcPct val="100000"/>
                        </a:lnSpc>
                        <a:spcBef>
                          <a:spcPct val="0"/>
                        </a:spcBef>
                        <a:buFontTx/>
                        <a:buNone/>
                      </a:pPr>
                      <a:r>
                        <a:rPr lang="en-US" altLang="zh-CN" b="1" dirty="0">
                          <a:latin typeface="宋体" panose="02010600030101010101" pitchFamily="2" charset="-122"/>
                          <a:cs typeface="宋体" panose="02010600030101010101" pitchFamily="2" charset="-122"/>
                        </a:rPr>
                        <a:t>(4)</a:t>
                      </a:r>
                      <a:r>
                        <a:rPr lang="zh-CN" altLang="en-US" b="1" dirty="0">
                          <a:latin typeface="宋体" panose="02010600030101010101" pitchFamily="2" charset="-122"/>
                          <a:cs typeface="宋体" panose="02010600030101010101" pitchFamily="2" charset="-122"/>
                        </a:rPr>
                        <a:t>教育可使人认识自己灵魂之内</a:t>
                      </a:r>
                      <a:endParaRPr lang="zh-CN" altLang="en-US" b="1" dirty="0">
                        <a:latin typeface="宋体" panose="02010600030101010101" pitchFamily="2" charset="-122"/>
                        <a:cs typeface="宋体" panose="02010600030101010101" pitchFamily="2" charset="-122"/>
                      </a:endParaRPr>
                    </a:p>
                    <a:p>
                      <a:pPr marL="0" lvl="0" indent="0" eaLnBrk="0" hangingPunct="0">
                        <a:lnSpc>
                          <a:spcPct val="100000"/>
                        </a:lnSpc>
                        <a:spcBef>
                          <a:spcPct val="0"/>
                        </a:spcBef>
                        <a:buFontTx/>
                        <a:buNone/>
                      </a:pPr>
                      <a:r>
                        <a:rPr lang="zh-CN" altLang="en-US" b="1" dirty="0">
                          <a:latin typeface="宋体" panose="02010600030101010101" pitchFamily="2" charset="-122"/>
                          <a:cs typeface="宋体" panose="02010600030101010101" pitchFamily="2" charset="-122"/>
                        </a:rPr>
                        <a:t>已有的美德</a:t>
                      </a:r>
                      <a:endParaRPr lang="zh-CN" altLang="en-US" b="1" dirty="0">
                        <a:latin typeface="宋体" panose="02010600030101010101" pitchFamily="2" charset="-122"/>
                        <a:cs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b="1" dirty="0">
                          <a:latin typeface="宋体" panose="02010600030101010101" pitchFamily="2" charset="-122"/>
                          <a:cs typeface="宋体" panose="02010600030101010101" pitchFamily="2" charset="-122"/>
                        </a:rPr>
                        <a:t>使哲学真正成</a:t>
                      </a:r>
                      <a:endParaRPr lang="zh-CN" altLang="en-US" b="1" dirty="0">
                        <a:latin typeface="宋体" panose="02010600030101010101" pitchFamily="2" charset="-122"/>
                        <a:cs typeface="宋体" panose="02010600030101010101" pitchFamily="2" charset="-122"/>
                      </a:endParaRPr>
                    </a:p>
                    <a:p>
                      <a:pPr marL="0" lvl="0" indent="0">
                        <a:lnSpc>
                          <a:spcPct val="100000"/>
                        </a:lnSpc>
                        <a:spcBef>
                          <a:spcPct val="0"/>
                        </a:spcBef>
                        <a:buFontTx/>
                        <a:buNone/>
                      </a:pPr>
                      <a:r>
                        <a:rPr lang="zh-CN" altLang="en-US" b="1" dirty="0">
                          <a:latin typeface="宋体" panose="02010600030101010101" pitchFamily="2" charset="-122"/>
                          <a:cs typeface="宋体" panose="02010600030101010101" pitchFamily="2" charset="-122"/>
                        </a:rPr>
                        <a:t>为一门研究</a:t>
                      </a:r>
                      <a:endParaRPr lang="zh-CN" altLang="en-US" b="1" dirty="0">
                        <a:latin typeface="宋体" panose="02010600030101010101" pitchFamily="2" charset="-122"/>
                        <a:cs typeface="宋体" panose="02010600030101010101" pitchFamily="2" charset="-122"/>
                      </a:endParaRPr>
                    </a:p>
                    <a:p>
                      <a:pPr marL="0" lvl="0" indent="0">
                        <a:lnSpc>
                          <a:spcPct val="100000"/>
                        </a:lnSpc>
                        <a:spcBef>
                          <a:spcPct val="0"/>
                        </a:spcBef>
                        <a:buFontTx/>
                        <a:buNone/>
                      </a:pPr>
                      <a:r>
                        <a:rPr lang="zh-CN" altLang="en-US" b="1" dirty="0">
                          <a:latin typeface="宋体" panose="02010600030101010101" pitchFamily="2" charset="-122"/>
                          <a:cs typeface="宋体" panose="02010600030101010101" pitchFamily="2" charset="-122"/>
                        </a:rPr>
                        <a:t>“人”的学问</a:t>
                      </a:r>
                      <a:r>
                        <a:rPr lang="en-US" altLang="zh-CN" b="1">
                          <a:latin typeface="宋体" panose="02010600030101010101" pitchFamily="2" charset="-122"/>
                          <a:cs typeface="宋体" panose="02010600030101010101" pitchFamily="2" charset="-122"/>
                        </a:rPr>
                        <a:t>,</a:t>
                      </a:r>
                      <a:endParaRPr lang="en-US" altLang="zh-CN" b="1">
                        <a:latin typeface="宋体" panose="02010600030101010101" pitchFamily="2" charset="-122"/>
                        <a:cs typeface="宋体" panose="02010600030101010101" pitchFamily="2" charset="-122"/>
                      </a:endParaRPr>
                    </a:p>
                    <a:p>
                      <a:pPr marL="0" lvl="0" indent="0">
                        <a:lnSpc>
                          <a:spcPct val="100000"/>
                        </a:lnSpc>
                        <a:spcBef>
                          <a:spcPct val="0"/>
                        </a:spcBef>
                        <a:buFontTx/>
                        <a:buNone/>
                      </a:pPr>
                      <a:r>
                        <a:rPr lang="zh-CN" altLang="en-US" b="1" dirty="0">
                          <a:latin typeface="宋体" panose="02010600030101010101" pitchFamily="2" charset="-122"/>
                          <a:cs typeface="宋体" panose="02010600030101010101" pitchFamily="2" charset="-122"/>
                        </a:rPr>
                        <a:t>影响深远</a:t>
                      </a:r>
                      <a:endParaRPr lang="zh-CN" altLang="en-US" b="1" dirty="0">
                        <a:latin typeface="宋体" panose="02010600030101010101" pitchFamily="2" charset="-122"/>
                        <a:cs typeface="宋体" panose="02010600030101010101" pitchFamily="2" charset="-122"/>
                      </a:endParaRPr>
                    </a:p>
                  </a:txBody>
                  <a:tcPr marL="117235" marR="117235" marT="58618" marB="58618" anchor="ctr"/>
                </a:tc>
              </a:tr>
              <a:tr h="125888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latin typeface="宋体" panose="02010600030101010101" pitchFamily="2" charset="-122"/>
                        </a:rPr>
                        <a:t>柏拉图</a:t>
                      </a:r>
                      <a:endParaRPr lang="zh-CN" altLang="en-US" b="1" dirty="0">
                        <a:latin typeface="宋体" panose="02010600030101010101" pitchFamily="2" charset="-122"/>
                      </a:endParaRPr>
                    </a:p>
                  </a:txBody>
                  <a:tcPr marL="117235" marR="117235" marT="58618" marB="58618" anchor="ctr"/>
                </a:tc>
                <a:tc vMerge="1">
                  <a:tcP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b="1" dirty="0">
                          <a:latin typeface="宋体" panose="02010600030101010101" pitchFamily="2" charset="-122"/>
                          <a:cs typeface="宋体" panose="02010600030101010101" pitchFamily="2" charset="-122"/>
                        </a:rPr>
                        <a:t>根据智慧品德对人进行明确分工</a:t>
                      </a:r>
                      <a:r>
                        <a:rPr lang="en-US" altLang="zh-CN" b="1">
                          <a:latin typeface="宋体" panose="02010600030101010101" pitchFamily="2" charset="-122"/>
                          <a:cs typeface="宋体" panose="02010600030101010101" pitchFamily="2" charset="-122"/>
                        </a:rPr>
                        <a:t>,</a:t>
                      </a:r>
                      <a:endParaRPr lang="en-US" altLang="zh-CN" b="1">
                        <a:latin typeface="宋体" panose="02010600030101010101" pitchFamily="2" charset="-122"/>
                        <a:cs typeface="宋体" panose="02010600030101010101" pitchFamily="2" charset="-122"/>
                      </a:endParaRPr>
                    </a:p>
                    <a:p>
                      <a:pPr marL="0" lvl="0" indent="0">
                        <a:lnSpc>
                          <a:spcPct val="100000"/>
                        </a:lnSpc>
                        <a:spcBef>
                          <a:spcPct val="0"/>
                        </a:spcBef>
                        <a:buFontTx/>
                        <a:buNone/>
                      </a:pPr>
                      <a:r>
                        <a:rPr lang="zh-CN" altLang="en-US" b="1" dirty="0">
                          <a:latin typeface="宋体" panose="02010600030101010101" pitchFamily="2" charset="-122"/>
                          <a:cs typeface="宋体" panose="02010600030101010101" pitchFamily="2" charset="-122"/>
                        </a:rPr>
                        <a:t>各司其职</a:t>
                      </a:r>
                      <a:r>
                        <a:rPr lang="en-US" altLang="zh-CN" b="1">
                          <a:latin typeface="宋体" panose="02010600030101010101" pitchFamily="2" charset="-122"/>
                          <a:cs typeface="宋体" panose="02010600030101010101" pitchFamily="2" charset="-122"/>
                        </a:rPr>
                        <a:t>;</a:t>
                      </a:r>
                      <a:r>
                        <a:rPr lang="zh-CN" altLang="en-US" b="1" dirty="0">
                          <a:latin typeface="宋体" panose="02010600030101010101" pitchFamily="2" charset="-122"/>
                          <a:cs typeface="宋体" panose="02010600030101010101" pitchFamily="2" charset="-122"/>
                        </a:rPr>
                        <a:t>鼓励人们独立理性思考</a:t>
                      </a:r>
                      <a:endParaRPr lang="zh-CN" altLang="en-US" b="1" dirty="0">
                        <a:latin typeface="宋体" panose="02010600030101010101" pitchFamily="2" charset="-122"/>
                        <a:cs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b="1" dirty="0">
                          <a:latin typeface="宋体" panose="02010600030101010101" pitchFamily="2" charset="-122"/>
                        </a:rPr>
                        <a:t>为理性主义的</a:t>
                      </a:r>
                      <a:endParaRPr lang="zh-CN" altLang="en-US" b="1" dirty="0">
                        <a:latin typeface="宋体" panose="02010600030101010101" pitchFamily="2" charset="-122"/>
                      </a:endParaRPr>
                    </a:p>
                    <a:p>
                      <a:pPr marL="0" lvl="0" indent="0">
                        <a:lnSpc>
                          <a:spcPct val="100000"/>
                        </a:lnSpc>
                        <a:spcBef>
                          <a:spcPct val="0"/>
                        </a:spcBef>
                        <a:buFontTx/>
                        <a:buNone/>
                      </a:pPr>
                      <a:r>
                        <a:rPr lang="zh-CN" altLang="en-US" b="1" dirty="0">
                          <a:latin typeface="宋体" panose="02010600030101010101" pitchFamily="2" charset="-122"/>
                        </a:rPr>
                        <a:t>发展奠定了基础</a:t>
                      </a:r>
                      <a:endParaRPr lang="zh-CN" altLang="en-US" b="1" dirty="0">
                        <a:latin typeface="宋体" panose="02010600030101010101" pitchFamily="2" charset="-122"/>
                      </a:endParaRPr>
                    </a:p>
                  </a:txBody>
                  <a:tcPr marL="117235" marR="117235" marT="58618" marB="58618" anchor="ctr"/>
                </a:tc>
              </a:tr>
              <a:tr h="125888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latin typeface="宋体" panose="02010600030101010101" pitchFamily="2" charset="-122"/>
                        </a:rPr>
                        <a:t>亚里士多德</a:t>
                      </a:r>
                      <a:endParaRPr lang="zh-CN" altLang="en-US" b="1" dirty="0">
                        <a:latin typeface="宋体" panose="02010600030101010101" pitchFamily="2" charset="-122"/>
                      </a:endParaRPr>
                    </a:p>
                  </a:txBody>
                  <a:tcPr marL="117235" marR="117235" marT="58618" marB="58618" anchor="ctr"/>
                </a:tc>
                <a:tc vMerge="1">
                  <a:tcP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b="1" dirty="0">
                          <a:latin typeface="宋体" panose="02010600030101010101" pitchFamily="2" charset="-122"/>
                          <a:cs typeface="宋体" panose="02010600030101010101" pitchFamily="2" charset="-122"/>
                        </a:rPr>
                        <a:t>关注自然界和人类生活</a:t>
                      </a:r>
                      <a:r>
                        <a:rPr lang="en-US" altLang="zh-CN" b="1">
                          <a:latin typeface="宋体" panose="02010600030101010101" pitchFamily="2" charset="-122"/>
                          <a:cs typeface="宋体" panose="02010600030101010101" pitchFamily="2" charset="-122"/>
                        </a:rPr>
                        <a:t>,</a:t>
                      </a:r>
                      <a:r>
                        <a:rPr lang="zh-CN" altLang="en-US" b="1" dirty="0">
                          <a:latin typeface="宋体" panose="02010600030101010101" pitchFamily="2" charset="-122"/>
                          <a:cs typeface="宋体" panose="02010600030101010101" pitchFamily="2" charset="-122"/>
                        </a:rPr>
                        <a:t>认为自然</a:t>
                      </a:r>
                      <a:endParaRPr lang="zh-CN" altLang="en-US" b="1" dirty="0">
                        <a:latin typeface="宋体" panose="02010600030101010101" pitchFamily="2" charset="-122"/>
                        <a:cs typeface="宋体" panose="02010600030101010101" pitchFamily="2" charset="-122"/>
                      </a:endParaRPr>
                    </a:p>
                    <a:p>
                      <a:pPr marL="0" lvl="0" indent="0">
                        <a:lnSpc>
                          <a:spcPct val="100000"/>
                        </a:lnSpc>
                        <a:spcBef>
                          <a:spcPct val="0"/>
                        </a:spcBef>
                        <a:buFontTx/>
                        <a:buNone/>
                      </a:pPr>
                      <a:r>
                        <a:rPr lang="zh-CN" altLang="en-US" b="1" dirty="0">
                          <a:latin typeface="宋体" panose="02010600030101010101" pitchFamily="2" charset="-122"/>
                          <a:cs typeface="宋体" panose="02010600030101010101" pitchFamily="2" charset="-122"/>
                        </a:rPr>
                        <a:t>界是客观的</a:t>
                      </a:r>
                      <a:r>
                        <a:rPr lang="en-US" altLang="zh-CN" b="1">
                          <a:latin typeface="宋体" panose="02010600030101010101" pitchFamily="2" charset="-122"/>
                          <a:cs typeface="宋体" panose="02010600030101010101" pitchFamily="2" charset="-122"/>
                        </a:rPr>
                        <a:t>,</a:t>
                      </a:r>
                      <a:r>
                        <a:rPr lang="zh-CN" altLang="en-US" b="1" dirty="0">
                          <a:latin typeface="宋体" panose="02010600030101010101" pitchFamily="2" charset="-122"/>
                          <a:cs typeface="宋体" panose="02010600030101010101" pitchFamily="2" charset="-122"/>
                        </a:rPr>
                        <a:t>强调在整个自然界中</a:t>
                      </a:r>
                      <a:r>
                        <a:rPr lang="en-US" altLang="zh-CN" b="1">
                          <a:latin typeface="宋体" panose="02010600030101010101" pitchFamily="2" charset="-122"/>
                          <a:cs typeface="宋体" panose="02010600030101010101" pitchFamily="2" charset="-122"/>
                        </a:rPr>
                        <a:t>,</a:t>
                      </a:r>
                      <a:endParaRPr lang="en-US" altLang="zh-CN" b="1">
                        <a:latin typeface="宋体" panose="02010600030101010101" pitchFamily="2" charset="-122"/>
                        <a:cs typeface="宋体" panose="02010600030101010101" pitchFamily="2" charset="-122"/>
                      </a:endParaRPr>
                    </a:p>
                    <a:p>
                      <a:pPr marL="0" lvl="0" indent="0">
                        <a:lnSpc>
                          <a:spcPct val="100000"/>
                        </a:lnSpc>
                        <a:spcBef>
                          <a:spcPct val="0"/>
                        </a:spcBef>
                        <a:buFontTx/>
                        <a:buNone/>
                      </a:pPr>
                      <a:r>
                        <a:rPr lang="zh-CN" altLang="en-US" b="1" dirty="0">
                          <a:latin typeface="宋体" panose="02010600030101010101" pitchFamily="2" charset="-122"/>
                          <a:cs typeface="宋体" panose="02010600030101010101" pitchFamily="2" charset="-122"/>
                        </a:rPr>
                        <a:t>人类是最高级的</a:t>
                      </a:r>
                      <a:r>
                        <a:rPr lang="en-US" altLang="zh-CN" b="1">
                          <a:latin typeface="宋体" panose="02010600030101010101" pitchFamily="2" charset="-122"/>
                          <a:cs typeface="宋体" panose="02010600030101010101" pitchFamily="2" charset="-122"/>
                        </a:rPr>
                        <a:t>;</a:t>
                      </a:r>
                      <a:r>
                        <a:rPr lang="zh-CN" altLang="en-US" b="1" dirty="0">
                          <a:latin typeface="宋体" panose="02010600030101010101" pitchFamily="2" charset="-122"/>
                          <a:cs typeface="宋体" panose="02010600030101010101" pitchFamily="2" charset="-122"/>
                        </a:rPr>
                        <a:t>创立</a:t>
                      </a:r>
                      <a:r>
                        <a:rPr lang="en-US" altLang="zh-CN" b="1">
                          <a:latin typeface="宋体" panose="02010600030101010101" pitchFamily="2" charset="-122"/>
                          <a:cs typeface="宋体" panose="02010600030101010101" pitchFamily="2" charset="-122"/>
                        </a:rPr>
                        <a:t>_______</a:t>
                      </a:r>
                      <a:endParaRPr lang="zh-CN" altLang="en-US" b="1">
                        <a:latin typeface="宋体" panose="02010600030101010101" pitchFamily="2" charset="-122"/>
                        <a:cs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b="1" dirty="0">
                          <a:latin typeface="宋体" panose="02010600030101010101" pitchFamily="2" charset="-122"/>
                        </a:rPr>
                        <a:t>把希腊哲学的</a:t>
                      </a:r>
                      <a:endParaRPr lang="zh-CN" altLang="en-US" b="1" dirty="0">
                        <a:latin typeface="宋体" panose="02010600030101010101" pitchFamily="2" charset="-122"/>
                      </a:endParaRPr>
                    </a:p>
                    <a:p>
                      <a:pPr marL="0" lvl="0" indent="0">
                        <a:lnSpc>
                          <a:spcPct val="100000"/>
                        </a:lnSpc>
                        <a:spcBef>
                          <a:spcPct val="0"/>
                        </a:spcBef>
                        <a:buFontTx/>
                        <a:buNone/>
                      </a:pPr>
                      <a:r>
                        <a:rPr lang="zh-CN" altLang="en-US" b="1" dirty="0">
                          <a:latin typeface="宋体" panose="02010600030101010101" pitchFamily="2" charset="-122"/>
                        </a:rPr>
                        <a:t>理性精神发展</a:t>
                      </a:r>
                      <a:endParaRPr lang="zh-CN" altLang="en-US" b="1" dirty="0">
                        <a:latin typeface="宋体" panose="02010600030101010101" pitchFamily="2" charset="-122"/>
                      </a:endParaRPr>
                    </a:p>
                    <a:p>
                      <a:pPr marL="0" lvl="0" indent="0">
                        <a:lnSpc>
                          <a:spcPct val="100000"/>
                        </a:lnSpc>
                        <a:spcBef>
                          <a:spcPct val="0"/>
                        </a:spcBef>
                        <a:buFontTx/>
                        <a:buNone/>
                      </a:pPr>
                      <a:r>
                        <a:rPr lang="zh-CN" altLang="en-US" b="1" dirty="0">
                          <a:latin typeface="宋体" panose="02010600030101010101" pitchFamily="2" charset="-122"/>
                        </a:rPr>
                        <a:t>到顶峰</a:t>
                      </a:r>
                      <a:endParaRPr lang="zh-CN" altLang="en-US" b="1" dirty="0">
                        <a:solidFill>
                          <a:srgbClr val="FF0000"/>
                        </a:solidFill>
                        <a:latin typeface="宋体" panose="02010600030101010101" pitchFamily="2" charset="-122"/>
                      </a:endParaRPr>
                    </a:p>
                  </a:txBody>
                  <a:tcPr marL="117235" marR="117235" marT="58618" marB="58618" anchor="ctr"/>
                </a:tc>
              </a:tr>
            </a:tbl>
          </a:graphicData>
        </a:graphic>
      </p:graphicFrame>
      <p:sp>
        <p:nvSpPr>
          <p:cNvPr id="2887805" name="文本框 2887804"/>
          <p:cNvSpPr txBox="1"/>
          <p:nvPr/>
        </p:nvSpPr>
        <p:spPr>
          <a:xfrm>
            <a:off x="4267105" y="2240648"/>
            <a:ext cx="3025775" cy="688975"/>
          </a:xfrm>
          <a:prstGeom prst="rect">
            <a:avLst/>
          </a:prstGeom>
          <a:noFill/>
          <a:ln w="9525">
            <a:noFill/>
          </a:ln>
        </p:spPr>
        <p:txBody>
          <a:bodyPr lIns="117235" tIns="58618" rIns="117235" bIns="58618" anchor="b" anchorCtr="1">
            <a:spAutoFit/>
          </a:bodyPr>
          <a:lstStyle/>
          <a:p>
            <a:pPr defTabSz="1171575"/>
            <a:r>
              <a:rPr lang="zh-CN" altLang="en-US" sz="2500" dirty="0">
                <a:solidFill>
                  <a:srgbClr val="FF0000"/>
                </a:solidFill>
                <a:latin typeface="宋体" panose="02010600030101010101" pitchFamily="2" charset="-122"/>
                <a:ea typeface="宋体" panose="02010600030101010101" pitchFamily="2" charset="-122"/>
              </a:rPr>
              <a:t>美德即知识</a:t>
            </a:r>
            <a:endParaRPr lang="zh-CN" altLang="en-US" sz="2500" dirty="0">
              <a:solidFill>
                <a:srgbClr val="FF0000"/>
              </a:solidFill>
              <a:latin typeface="宋体" panose="02010600030101010101" pitchFamily="2" charset="-122"/>
              <a:ea typeface="宋体" panose="02010600030101010101" pitchFamily="2" charset="-122"/>
            </a:endParaRPr>
          </a:p>
        </p:txBody>
      </p:sp>
      <p:sp>
        <p:nvSpPr>
          <p:cNvPr id="2887806" name="文本框 2887805"/>
          <p:cNvSpPr txBox="1"/>
          <p:nvPr/>
        </p:nvSpPr>
        <p:spPr>
          <a:xfrm>
            <a:off x="5950228" y="5956970"/>
            <a:ext cx="1971675" cy="688975"/>
          </a:xfrm>
          <a:prstGeom prst="rect">
            <a:avLst/>
          </a:prstGeom>
          <a:noFill/>
          <a:ln w="9525">
            <a:noFill/>
          </a:ln>
        </p:spPr>
        <p:txBody>
          <a:bodyPr lIns="117235" tIns="58618" rIns="117235" bIns="58618" anchor="b" anchorCtr="1">
            <a:spAutoFit/>
          </a:bodyPr>
          <a:lstStyle/>
          <a:p>
            <a:pPr defTabSz="1171575"/>
            <a:r>
              <a:rPr lang="zh-CN" altLang="en-US" sz="2500" dirty="0">
                <a:solidFill>
                  <a:srgbClr val="FF0000"/>
                </a:solidFill>
                <a:latin typeface="宋体" panose="02010600030101010101" pitchFamily="2" charset="-122"/>
                <a:ea typeface="宋体" panose="02010600030101010101" pitchFamily="2" charset="-122"/>
              </a:rPr>
              <a:t>逻辑学</a:t>
            </a:r>
            <a:endParaRPr lang="zh-CN" altLang="en-US" sz="2500" dirty="0">
              <a:solidFill>
                <a:srgbClr val="FF0000"/>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87805"/>
                                        </p:tgtEl>
                                        <p:attrNameLst>
                                          <p:attrName>style.visibility</p:attrName>
                                        </p:attrNameLst>
                                      </p:cBhvr>
                                      <p:to>
                                        <p:strVal val="visible"/>
                                      </p:to>
                                    </p:set>
                                    <p:animEffect transition="in" filter="blinds(horizontal)">
                                      <p:cBhvr>
                                        <p:cTn id="7" dur="500"/>
                                        <p:tgtEl>
                                          <p:spTgt spid="288780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87806"/>
                                        </p:tgtEl>
                                        <p:attrNameLst>
                                          <p:attrName>style.visibility</p:attrName>
                                        </p:attrNameLst>
                                      </p:cBhvr>
                                      <p:to>
                                        <p:strVal val="visible"/>
                                      </p:to>
                                    </p:set>
                                    <p:animEffect transition="in" filter="blinds(horizontal)">
                                      <p:cBhvr>
                                        <p:cTn id="12" dur="500"/>
                                        <p:tgtEl>
                                          <p:spTgt spid="28878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7805" grpId="0"/>
      <p:bldP spid="288780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7108" name="文本框 2607107"/>
          <p:cNvSpPr txBox="1"/>
          <p:nvPr/>
        </p:nvSpPr>
        <p:spPr>
          <a:xfrm>
            <a:off x="1370013" y="63500"/>
            <a:ext cx="39798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考点突破</a:t>
            </a:r>
            <a:r>
              <a:rPr lang="en-US" altLang="zh-CN" sz="2400">
                <a:solidFill>
                  <a:schemeClr val="bg1"/>
                </a:solidFill>
                <a:latin typeface="宋体" panose="02010600030101010101" pitchFamily="2" charset="-122"/>
                <a:ea typeface="Times New Roman" panose="02020603050405020304" pitchFamily="18" charset="0"/>
              </a:rPr>
              <a:t>•</a:t>
            </a: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提升能力怎么做</a:t>
            </a:r>
            <a:endParaRPr lang="zh-CN" altLang="en-US" sz="2400" dirty="0">
              <a:solidFill>
                <a:schemeClr val="bg1"/>
              </a:solidFill>
              <a:latin typeface="宋体" panose="02010600030101010101" pitchFamily="2" charset="-122"/>
              <a:ea typeface="Times New Roman" panose="02020603050405020304" pitchFamily="18" charset="0"/>
            </a:endParaRPr>
          </a:p>
        </p:txBody>
      </p:sp>
      <p:sp>
        <p:nvSpPr>
          <p:cNvPr id="2607114" name="文本框 2607113"/>
          <p:cNvSpPr txBox="1"/>
          <p:nvPr/>
        </p:nvSpPr>
        <p:spPr>
          <a:xfrm>
            <a:off x="152400" y="555625"/>
            <a:ext cx="11634788" cy="2196465"/>
          </a:xfrm>
          <a:prstGeom prst="rect">
            <a:avLst/>
          </a:prstGeom>
          <a:noFill/>
          <a:ln w="9525">
            <a:noFill/>
          </a:ln>
        </p:spPr>
        <p:txBody>
          <a:bodyPr lIns="117176" tIns="58589" rIns="117176" bIns="58589">
            <a:spAutoFit/>
          </a:bodyPr>
          <a:lstStyle/>
          <a:p>
            <a:pPr defTabSz="1171575">
              <a:lnSpc>
                <a:spcPct val="130000"/>
              </a:lnSpc>
            </a:pPr>
            <a:r>
              <a:rPr lang="zh-CN" altLang="en-US" dirty="0">
                <a:latin typeface="宋体" panose="02010600030101010101" pitchFamily="2" charset="-122"/>
                <a:ea typeface="宋体" panose="02010600030101010101" pitchFamily="2" charset="-122"/>
                <a:cs typeface="Times New Roman" panose="02020603050405020304" pitchFamily="18" charset="0"/>
              </a:rPr>
              <a:t>考向一　雅典民主政治</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30000"/>
              </a:lnSpc>
            </a:pP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析考点</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主题突破</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30000"/>
              </a:lnSpc>
            </a:pPr>
            <a:r>
              <a:rPr lang="zh-CN" altLang="en-US" dirty="0">
                <a:latin typeface="宋体" panose="02010600030101010101" pitchFamily="2" charset="-122"/>
                <a:ea typeface="宋体" panose="02010600030101010101" pitchFamily="2" charset="-122"/>
                <a:cs typeface="Times New Roman" panose="02020603050405020304" pitchFamily="18" charset="0"/>
              </a:rPr>
              <a:t>一、雅典民主制的运作方式及对西方民主政治的影响</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30000"/>
              </a:lnSpc>
            </a:pPr>
            <a:r>
              <a:rPr lang="en-US" altLang="zh-CN">
                <a:latin typeface="宋体" panose="02010600030101010101" pitchFamily="2" charset="-122"/>
                <a:ea typeface="宋体" panose="02010600030101010101" pitchFamily="2" charset="-122"/>
                <a:cs typeface="Times New Roman" panose="02020603050405020304" pitchFamily="18" charset="0"/>
              </a:rPr>
              <a:t>1.</a:t>
            </a:r>
            <a:r>
              <a:rPr lang="zh-CN" altLang="en-US" dirty="0">
                <a:latin typeface="宋体" panose="02010600030101010101" pitchFamily="2" charset="-122"/>
                <a:ea typeface="宋体" panose="02010600030101010101" pitchFamily="2" charset="-122"/>
                <a:cs typeface="Times New Roman" panose="02020603050405020304" pitchFamily="18" charset="0"/>
              </a:rPr>
              <a:t>雅典民主政治机构的运作方式</a:t>
            </a:r>
            <a:r>
              <a:rPr lang="en-US" altLang="zh-CN">
                <a:latin typeface="宋体" panose="02010600030101010101" pitchFamily="2" charset="-122"/>
                <a:ea typeface="宋体" panose="02010600030101010101" pitchFamily="2" charset="-122"/>
                <a:cs typeface="Times New Roman" panose="02020603050405020304" pitchFamily="18" charset="0"/>
              </a:rPr>
              <a:t>: </a:t>
            </a:r>
            <a:r>
              <a:rPr lang="zh-CN" altLang="en-US">
                <a:latin typeface="宋体" panose="02010600030101010101" pitchFamily="2" charset="-122"/>
                <a:ea typeface="宋体" panose="02010600030101010101" pitchFamily="2" charset="-122"/>
                <a:cs typeface="Times New Roman" panose="02020603050405020304" pitchFamily="18" charset="0"/>
              </a:rPr>
              <a:t>（略）</a:t>
            </a:r>
            <a:endParaRPr lang="zh-CN" altLang="en-US">
              <a:latin typeface="宋体" panose="02010600030101010101" pitchFamily="2" charset="-122"/>
              <a:ea typeface="宋体" panose="02010600030101010101" pitchFamily="2" charset="-122"/>
              <a:cs typeface="Times New Roman" panose="02020603050405020304" pitchFamily="18" charset="0"/>
            </a:endParaRPr>
          </a:p>
        </p:txBody>
      </p:sp>
      <p:graphicFrame>
        <p:nvGraphicFramePr>
          <p:cNvPr id="2607240" name="表格 2607239"/>
          <p:cNvGraphicFramePr/>
          <p:nvPr>
            <p:custDataLst>
              <p:tags r:id="rId1"/>
            </p:custDataLst>
          </p:nvPr>
        </p:nvGraphicFramePr>
        <p:xfrm>
          <a:off x="254000" y="2906713"/>
          <a:ext cx="11572875" cy="3756025"/>
        </p:xfrm>
        <a:graphic>
          <a:graphicData uri="http://schemas.openxmlformats.org/drawingml/2006/table">
            <a:tbl>
              <a:tblPr>
                <a:tableStyleId>{5940675A-B579-460E-94D1-54222C63F5DA}</a:tableStyleId>
              </a:tblPr>
              <a:tblGrid>
                <a:gridCol w="1528763"/>
                <a:gridCol w="2410460"/>
                <a:gridCol w="4420552"/>
                <a:gridCol w="3213100"/>
              </a:tblGrid>
              <a:tr h="48101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机构</a:t>
                      </a:r>
                      <a:endParaRPr lang="zh-CN" altLang="en-US" sz="24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产生方式或资格</a:t>
                      </a:r>
                      <a:endParaRPr lang="zh-CN" altLang="en-US" sz="24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主要职责</a:t>
                      </a:r>
                      <a:endParaRPr lang="zh-CN" altLang="en-US" sz="24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性质或地位</a:t>
                      </a:r>
                      <a:endParaRPr lang="zh-CN" altLang="en-US" sz="2400" b="1" dirty="0">
                        <a:latin typeface="宋体" panose="02010600030101010101" pitchFamily="2" charset="-122"/>
                      </a:endParaRPr>
                    </a:p>
                  </a:txBody>
                  <a:tcPr marL="117235" marR="117235" marT="58618" marB="58618" anchor="ctr"/>
                </a:tc>
              </a:tr>
              <a:tr h="12112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公民大会</a:t>
                      </a:r>
                      <a:endParaRPr lang="zh-CN" altLang="en-US" sz="24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全体公民参加</a:t>
                      </a:r>
                      <a:endParaRPr lang="zh-CN" altLang="en-US" sz="24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内政、外交、战争、和平、重要官员任免等一切国家大事</a:t>
                      </a:r>
                      <a:endParaRPr lang="zh-CN" altLang="en-US" sz="24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国家的最高权力机关</a:t>
                      </a:r>
                      <a:endParaRPr lang="zh-CN" altLang="en-US" sz="2400" b="1" dirty="0">
                        <a:latin typeface="宋体" panose="02010600030101010101" pitchFamily="2" charset="-122"/>
                      </a:endParaRPr>
                    </a:p>
                  </a:txBody>
                  <a:tcPr marL="117235" marR="117235" marT="58618" marB="58618" anchor="ctr"/>
                </a:tc>
              </a:tr>
              <a:tr h="12112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五百人</a:t>
                      </a:r>
                      <a:endParaRPr lang="zh-CN" altLang="en-US" sz="2400" b="1" dirty="0">
                        <a:latin typeface="宋体" panose="02010600030101010101" pitchFamily="2" charset="-122"/>
                      </a:endParaRPr>
                    </a:p>
                    <a:p>
                      <a:pPr marL="0" lvl="0" indent="0" algn="ctr" eaLnBrk="0" hangingPunct="0">
                        <a:lnSpc>
                          <a:spcPct val="100000"/>
                        </a:lnSpc>
                        <a:spcBef>
                          <a:spcPct val="0"/>
                        </a:spcBef>
                        <a:buFontTx/>
                        <a:buNone/>
                      </a:pPr>
                      <a:r>
                        <a:rPr lang="zh-CN" altLang="en-US" sz="2400" b="1" dirty="0">
                          <a:latin typeface="宋体" panose="02010600030101010101" pitchFamily="2" charset="-122"/>
                        </a:rPr>
                        <a:t>议事会</a:t>
                      </a:r>
                      <a:endParaRPr lang="zh-CN" altLang="en-US" sz="24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抽签产生</a:t>
                      </a:r>
                      <a:endParaRPr lang="zh-CN" altLang="en-US" sz="24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cs typeface="宋体" panose="02010600030101010101" pitchFamily="2" charset="-122"/>
                        </a:rPr>
                        <a:t>负责为公民大会准备提案并主持公民大会</a:t>
                      </a:r>
                      <a:r>
                        <a:rPr lang="en-US" altLang="zh-CN" sz="2400" b="1">
                          <a:latin typeface="宋体" panose="02010600030101010101" pitchFamily="2" charset="-122"/>
                          <a:cs typeface="宋体" panose="02010600030101010101" pitchFamily="2" charset="-122"/>
                        </a:rPr>
                        <a:t>,</a:t>
                      </a:r>
                      <a:r>
                        <a:rPr lang="zh-CN" altLang="en-US" sz="2400" b="1" dirty="0">
                          <a:latin typeface="宋体" panose="02010600030101010101" pitchFamily="2" charset="-122"/>
                          <a:cs typeface="宋体" panose="02010600030101010101" pitchFamily="2" charset="-122"/>
                        </a:rPr>
                        <a:t>监督官员执行大会决议</a:t>
                      </a:r>
                      <a:endParaRPr lang="zh-CN" altLang="en-US" sz="2400" b="1" dirty="0">
                        <a:latin typeface="宋体" panose="02010600030101010101" pitchFamily="2" charset="-122"/>
                        <a:cs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公民大会的附属机构</a:t>
                      </a:r>
                      <a:endParaRPr lang="zh-CN" altLang="en-US" sz="2400" b="1" dirty="0">
                        <a:latin typeface="宋体" panose="02010600030101010101" pitchFamily="2" charset="-122"/>
                      </a:endParaRPr>
                    </a:p>
                  </a:txBody>
                  <a:tcPr marL="117235" marR="117235" marT="58618" marB="58618" anchor="ctr"/>
                </a:tc>
              </a:tr>
              <a:tr h="84613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陪审法庭</a:t>
                      </a:r>
                      <a:endParaRPr lang="zh-CN" altLang="en-US" sz="24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抽签产生</a:t>
                      </a:r>
                      <a:endParaRPr lang="zh-CN" altLang="en-US" sz="24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负责各种诉讼</a:t>
                      </a:r>
                      <a:endParaRPr lang="zh-CN" altLang="en-US" sz="2400" b="1" dirty="0">
                        <a:latin typeface="宋体" panose="02010600030101010101" pitchFamily="2" charset="-122"/>
                      </a:endParaRPr>
                    </a:p>
                  </a:txBody>
                  <a:tcPr marL="117235" marR="117235" marT="58618" marB="58618" anchor="ct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日常司法机关和监督机关</a:t>
                      </a:r>
                      <a:endParaRPr lang="zh-CN" altLang="en-US" sz="2400" b="1" dirty="0">
                        <a:latin typeface="宋体" panose="02010600030101010101" pitchFamily="2" charset="-122"/>
                      </a:endParaRPr>
                    </a:p>
                  </a:txBody>
                  <a:tcPr marL="117235" marR="117235" marT="58618" marB="58618" anchor="ctr"/>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7762" name="文本框 2677761"/>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雅典民主政治对西方民主政治的影响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抽签选举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成为近代</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选举制</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的起源。</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人民主权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是近代以来</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主权在民</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思想的开端。</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任期制和按公民人数分配名额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是近代资产阶级代议制下</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任期制</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的渊源和</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比例代表制</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的开始。</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辩论行为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成为近代西方</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议会制的雏形</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公民大会、五百人议事会和陪审法庭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国家机构</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权力分立</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的组织形式的雏形。</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7762" name="文本框 2677761"/>
          <p:cNvSpPr txBox="1"/>
          <p:nvPr/>
        </p:nvSpPr>
        <p:spPr>
          <a:xfrm>
            <a:off x="0" y="0"/>
            <a:ext cx="11634788" cy="1316990"/>
          </a:xfrm>
          <a:prstGeom prst="rect">
            <a:avLst/>
          </a:prstGeom>
          <a:noFill/>
          <a:ln w="9525">
            <a:noFill/>
          </a:ln>
        </p:spPr>
        <p:txBody>
          <a:bodyPr lIns="117176" tIns="58589" rIns="117176" bIns="58589">
            <a:spAutoFit/>
          </a:bodyPr>
          <a:lstStyle/>
          <a:p>
            <a:pPr algn="just"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【补充】</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雅典民主政治</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对建筑的影响</a:t>
            </a:r>
            <a:endPar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a:solidFill>
                  <a:srgbClr val="000000"/>
                </a:solidFill>
                <a:latin typeface="宋体" panose="02010600030101010101" pitchFamily="2" charset="-122"/>
                <a:ea typeface="Times New Roman" panose="02020603050405020304" pitchFamily="18" charset="0"/>
              </a:rPr>
              <a:t>【原题】</a:t>
            </a:r>
            <a:endParaRPr lang="zh-CN" altLang="en-US">
              <a:solidFill>
                <a:srgbClr val="000000"/>
              </a:solidFill>
              <a:latin typeface="宋体" panose="02010600030101010101" pitchFamily="2" charset="-122"/>
              <a:ea typeface="Times New Roman" panose="02020603050405020304" pitchFamily="18" charset="0"/>
            </a:endParaRPr>
          </a:p>
        </p:txBody>
      </p:sp>
      <p:pic>
        <p:nvPicPr>
          <p:cNvPr id="2" name="图片 1"/>
          <p:cNvPicPr>
            <a:picLocks noChangeAspect="1"/>
          </p:cNvPicPr>
          <p:nvPr/>
        </p:nvPicPr>
        <p:blipFill>
          <a:blip r:embed="rId1"/>
          <a:stretch>
            <a:fillRect/>
          </a:stretch>
        </p:blipFill>
        <p:spPr>
          <a:xfrm>
            <a:off x="1318895" y="767715"/>
            <a:ext cx="10631170" cy="5953125"/>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7762" name="文本框 2677761"/>
          <p:cNvSpPr txBox="1"/>
          <p:nvPr/>
        </p:nvSpPr>
        <p:spPr>
          <a:xfrm>
            <a:off x="0" y="0"/>
            <a:ext cx="11898630" cy="2331720"/>
          </a:xfrm>
          <a:prstGeom prst="rect">
            <a:avLst/>
          </a:prstGeom>
          <a:noFill/>
          <a:ln w="9525">
            <a:noFill/>
          </a:ln>
        </p:spPr>
        <p:txBody>
          <a:bodyPr wrap="square" lIns="117176" tIns="58589" rIns="117176" bIns="58589">
            <a:spAutoFit/>
          </a:bodyPr>
          <a:lstStyle/>
          <a:p>
            <a:pPr algn="just" defTabSz="1171575">
              <a:lnSpc>
                <a:spcPct val="120000"/>
              </a:lnSpc>
            </a:pPr>
            <a:r>
              <a:rPr lang="zh-CN" altLang="en-US" sz="2400">
                <a:solidFill>
                  <a:srgbClr val="000000"/>
                </a:solidFill>
                <a:latin typeface="宋体" panose="02010600030101010101" pitchFamily="2" charset="-122"/>
                <a:ea typeface="Times New Roman" panose="02020603050405020304" pitchFamily="18" charset="0"/>
              </a:rPr>
              <a:t>【变式】材料一: 明清故宫建于北京城的中央，以南北为中轴线，坐北朝南，故宫城外是皇城，皇城外又有北京城，城城包围。</a:t>
            </a:r>
            <a:endParaRPr lang="zh-CN" altLang="en-US" sz="2400">
              <a:solidFill>
                <a:srgbClr val="000000"/>
              </a:solidFill>
              <a:latin typeface="宋体" panose="02010600030101010101" pitchFamily="2" charset="-122"/>
              <a:ea typeface="Times New Roman" panose="02020603050405020304" pitchFamily="18" charset="0"/>
            </a:endParaRPr>
          </a:p>
          <a:p>
            <a:pPr algn="just" defTabSz="1171575">
              <a:lnSpc>
                <a:spcPct val="120000"/>
              </a:lnSpc>
            </a:pPr>
            <a:r>
              <a:rPr lang="zh-CN" altLang="en-US" sz="2400">
                <a:solidFill>
                  <a:srgbClr val="000000"/>
                </a:solidFill>
                <a:latin typeface="宋体" panose="02010600030101010101" pitchFamily="2" charset="-122"/>
                <a:ea typeface="Times New Roman" panose="02020603050405020304" pitchFamily="18" charset="0"/>
              </a:rPr>
              <a:t>材料二 古希腊时期的雅典卫城，公民集会的场所被设计成半圆形的砖石建筑，并且是能够容纳几千人的剧院式结构，目的在于确保每一个参加者不仅能看到发言的人，也可以看见其他出席的人。</a:t>
            </a:r>
            <a:endParaRPr lang="zh-CN" altLang="en-US" sz="2400">
              <a:solidFill>
                <a:srgbClr val="000000"/>
              </a:solidFill>
              <a:latin typeface="宋体" panose="02010600030101010101" pitchFamily="2" charset="-122"/>
              <a:ea typeface="Times New Roman" panose="02020603050405020304" pitchFamily="18" charset="0"/>
            </a:endParaRPr>
          </a:p>
        </p:txBody>
      </p:sp>
      <p:pic>
        <p:nvPicPr>
          <p:cNvPr id="100001" name="图片 100001" descr="figure"/>
          <p:cNvPicPr>
            <a:picLocks noChangeAspect="1"/>
          </p:cNvPicPr>
          <p:nvPr/>
        </p:nvPicPr>
        <p:blipFill>
          <a:blip r:embed="rId1"/>
          <a:stretch>
            <a:fillRect/>
          </a:stretch>
        </p:blipFill>
        <p:spPr>
          <a:xfrm>
            <a:off x="291465" y="2331720"/>
            <a:ext cx="7261225" cy="3592195"/>
          </a:xfrm>
          <a:prstGeom prst="rect">
            <a:avLst/>
          </a:prstGeom>
        </p:spPr>
      </p:pic>
      <p:pic>
        <p:nvPicPr>
          <p:cNvPr id="100002" name="图片 100002" descr="figure"/>
          <p:cNvPicPr>
            <a:picLocks noChangeAspect="1"/>
          </p:cNvPicPr>
          <p:nvPr/>
        </p:nvPicPr>
        <p:blipFill>
          <a:blip r:embed="rId2"/>
          <a:stretch>
            <a:fillRect/>
          </a:stretch>
        </p:blipFill>
        <p:spPr>
          <a:xfrm>
            <a:off x="7552690" y="2035175"/>
            <a:ext cx="4345305" cy="3536950"/>
          </a:xfrm>
          <a:prstGeom prst="rect">
            <a:avLst/>
          </a:prstGeom>
        </p:spPr>
      </p:pic>
      <p:sp>
        <p:nvSpPr>
          <p:cNvPr id="100" name="文本框 99"/>
          <p:cNvSpPr txBox="1"/>
          <p:nvPr/>
        </p:nvSpPr>
        <p:spPr>
          <a:xfrm>
            <a:off x="7793990" y="5343525"/>
            <a:ext cx="4187190" cy="645160"/>
          </a:xfrm>
          <a:prstGeom prst="rect">
            <a:avLst/>
          </a:prstGeom>
          <a:noFill/>
          <a:ln w="9525">
            <a:noFill/>
          </a:ln>
        </p:spPr>
        <p:txBody>
          <a:bodyPr wrap="square">
            <a:spAutoFit/>
          </a:bodyPr>
          <a:lstStyle/>
          <a:p>
            <a:pPr algn="ctr"/>
            <a:r>
              <a:rPr lang="zh-CN" sz="2400">
                <a:ea typeface="宋体" panose="02010600030101010101" pitchFamily="2" charset="-122"/>
              </a:rPr>
              <a:t>古希腊时期的剧院遗址</a:t>
            </a:r>
            <a:endParaRPr lang="zh-CN" altLang="en-US" sz="2400">
              <a:ea typeface="宋体" panose="02010600030101010101" pitchFamily="2" charset="-122"/>
            </a:endParaRPr>
          </a:p>
        </p:txBody>
      </p:sp>
      <p:sp>
        <p:nvSpPr>
          <p:cNvPr id="3" name="文本框 2"/>
          <p:cNvSpPr txBox="1"/>
          <p:nvPr/>
        </p:nvSpPr>
        <p:spPr>
          <a:xfrm>
            <a:off x="0" y="5725160"/>
            <a:ext cx="12374880" cy="645160"/>
          </a:xfrm>
          <a:prstGeom prst="rect">
            <a:avLst/>
          </a:prstGeom>
          <a:noFill/>
        </p:spPr>
        <p:txBody>
          <a:bodyPr wrap="none" rtlCol="0" anchor="t">
            <a:spAutoFit/>
          </a:bodyPr>
          <a:lstStyle/>
          <a:p>
            <a:r>
              <a:rPr lang="zh-CN" altLang="en-US" sz="2400" b="0" dirty="0">
                <a:solidFill>
                  <a:srgbClr val="000404"/>
                </a:solidFill>
                <a:latin typeface="微软雅黑" panose="020B0503020204020204" charset="-122"/>
                <a:ea typeface="微软雅黑" panose="020B0503020204020204" charset="-122"/>
                <a:cs typeface="微软雅黑" panose="020B0503020204020204" charset="-122"/>
                <a:sym typeface="+mn-ea"/>
              </a:rPr>
              <a:t>提取材料中的信息，结合所学知识，从</a:t>
            </a:r>
            <a:r>
              <a:rPr lang="zh-CN" altLang="en-US" sz="2400" b="0" dirty="0">
                <a:solidFill>
                  <a:srgbClr val="FF0000"/>
                </a:solidFill>
                <a:latin typeface="微软雅黑" panose="020B0503020204020204" charset="-122"/>
                <a:ea typeface="微软雅黑" panose="020B0503020204020204" charset="-122"/>
                <a:cs typeface="微软雅黑" panose="020B0503020204020204" charset="-122"/>
                <a:sym typeface="+mn-ea"/>
              </a:rPr>
              <a:t>建筑与政治关系的角度</a:t>
            </a:r>
            <a:r>
              <a:rPr lang="zh-CN" altLang="en-US" sz="2400" b="0" dirty="0">
                <a:solidFill>
                  <a:srgbClr val="000404"/>
                </a:solidFill>
                <a:latin typeface="微软雅黑" panose="020B0503020204020204" charset="-122"/>
                <a:ea typeface="微软雅黑" panose="020B0503020204020204" charset="-122"/>
                <a:cs typeface="微软雅黑" panose="020B0503020204020204" charset="-122"/>
                <a:sym typeface="+mn-ea"/>
              </a:rPr>
              <a:t>进行</a:t>
            </a:r>
            <a:r>
              <a:rPr lang="zh-CN" altLang="en-US" sz="2400" b="0" dirty="0">
                <a:solidFill>
                  <a:srgbClr val="FF0000"/>
                </a:solidFill>
                <a:latin typeface="微软雅黑" panose="020B0503020204020204" charset="-122"/>
                <a:ea typeface="微软雅黑" panose="020B0503020204020204" charset="-122"/>
                <a:cs typeface="微软雅黑" panose="020B0503020204020204" charset="-122"/>
                <a:sym typeface="+mn-ea"/>
              </a:rPr>
              <a:t>古代中国和古希腊比较</a:t>
            </a:r>
            <a:r>
              <a:rPr lang="zh-CN" altLang="en-US" sz="2400" b="0" dirty="0">
                <a:solidFill>
                  <a:srgbClr val="000404"/>
                </a:solidFill>
                <a:latin typeface="微软雅黑" panose="020B0503020204020204" charset="-122"/>
                <a:ea typeface="微软雅黑" panose="020B0503020204020204" charset="-122"/>
                <a:cs typeface="微软雅黑" panose="020B0503020204020204" charset="-122"/>
                <a:sym typeface="+mn-ea"/>
              </a:rPr>
              <a:t>。</a:t>
            </a:r>
            <a:endParaRPr lang="zh-CN" altLang="en-US" sz="2400" b="0" dirty="0">
              <a:solidFill>
                <a:srgbClr val="000404"/>
              </a:solidFill>
              <a:latin typeface="微软雅黑" panose="020B0503020204020204" charset="-122"/>
              <a:ea typeface="微软雅黑" panose="020B0503020204020204" charset="-122"/>
              <a:cs typeface="微软雅黑" panose="020B0503020204020204" charset="-122"/>
              <a:sym typeface="+mn-ea"/>
            </a:endParaRPr>
          </a:p>
        </p:txBody>
      </p:sp>
      <p:sp>
        <p:nvSpPr>
          <p:cNvPr id="4" name="文本框 3"/>
          <p:cNvSpPr txBox="1"/>
          <p:nvPr/>
        </p:nvSpPr>
        <p:spPr>
          <a:xfrm>
            <a:off x="150495" y="6168390"/>
            <a:ext cx="10749280" cy="691515"/>
          </a:xfrm>
          <a:prstGeom prst="rect">
            <a:avLst/>
          </a:prstGeom>
          <a:noFill/>
        </p:spPr>
        <p:txBody>
          <a:bodyPr wrap="none" rtlCol="0" anchor="t">
            <a:spAutoFit/>
          </a:bodyPr>
          <a:lstStyle/>
          <a:p>
            <a:r>
              <a:rPr lang="zh-CN" altLang="en-US">
                <a:solidFill>
                  <a:srgbClr val="FF0000"/>
                </a:solidFill>
                <a:latin typeface="微软雅黑" panose="020B0503020204020204" charset="-122"/>
                <a:ea typeface="微软雅黑" panose="020B0503020204020204" charset="-122"/>
                <a:sym typeface="+mn-ea"/>
              </a:rPr>
              <a:t>明清故宫和皇帝的宝座高大雄伟，象征皇权至上，中央集权，等级森严。</a:t>
            </a:r>
            <a:endParaRPr lang="zh-CN" altLang="en-US">
              <a:solidFill>
                <a:srgbClr val="FF0000"/>
              </a:solidFill>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609600" y="433070"/>
          <a:ext cx="10885170" cy="5819140"/>
        </p:xfrm>
        <a:graphic>
          <a:graphicData uri="http://schemas.openxmlformats.org/drawingml/2006/table">
            <a:tbl>
              <a:tblPr/>
              <a:tblGrid>
                <a:gridCol w="1138555"/>
                <a:gridCol w="9746615"/>
              </a:tblGrid>
              <a:tr h="5819140">
                <a:tc>
                  <a:txBody>
                    <a:bodyPr/>
                    <a:lstStyle/>
                    <a:p>
                      <a:pPr marL="0" marR="0" lvl="0" indent="0" algn="ctr" defTabSz="914400" rtl="0" eaLnBrk="1" fontAlgn="base" latinLnBrk="0" hangingPunct="1">
                        <a:lnSpc>
                          <a:spcPct val="150000"/>
                        </a:lnSpc>
                        <a:spcBef>
                          <a:spcPct val="0"/>
                        </a:spcBef>
                        <a:spcAft>
                          <a:spcPct val="0"/>
                        </a:spcAft>
                        <a:buClrTx/>
                        <a:buSzTx/>
                        <a:buFontTx/>
                        <a:buNone/>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拓展</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教材</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宽度</a:t>
                      </a:r>
                      <a:endPar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endParaRPr>
                    </a:p>
                  </a:txBody>
                  <a:tcPr marL="33991" marR="3399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pPr>
                      <a:r>
                        <a:rPr kumimoji="0" lang="zh-CN" sz="2400" b="1" i="0" u="none" strike="noStrike" cap="none" normalizeH="0" baseline="0" smtClean="0">
                          <a:ln>
                            <a:noFill/>
                          </a:ln>
                          <a:solidFill>
                            <a:schemeClr val="tx1"/>
                          </a:solidFill>
                          <a:effectLst/>
                          <a:latin typeface="微软雅黑" panose="020B0503020204020204" charset="-122"/>
                          <a:ea typeface="微软雅黑" panose="020B0503020204020204" charset="-122"/>
                          <a:cs typeface="Times New Roman" panose="02020603050405020304" pitchFamily="18" charset="0"/>
                        </a:rPr>
                        <a:t>希腊民主政治与建筑风格的关系</a:t>
                      </a:r>
                      <a:endParaRPr kumimoji="0" lang="zh-CN" sz="2400" b="0" i="0" u="none" strike="noStrike" cap="none" normalizeH="0" baseline="0" smtClean="0">
                        <a:ln>
                          <a:noFill/>
                        </a:ln>
                        <a:solidFill>
                          <a:schemeClr val="tx1"/>
                        </a:solidFill>
                        <a:effectLst/>
                        <a:latin typeface="微软雅黑" panose="020B0503020204020204" charset="-122"/>
                        <a:ea typeface="微软雅黑" panose="020B0503020204020204"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(1)</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半圆形的会场或剧院：主要是能够让观众或民众看清楚舞台中央人物，能够实现舞台中央人物与观众或民众的直接对话与沟通，</a:t>
                      </a:r>
                      <a:r>
                        <a:rPr kumimoji="0" lang="zh-CN" sz="2400" b="1" i="0" u="none" strike="noStrike" cap="none" normalizeH="0" baseline="0" smtClean="0">
                          <a:ln>
                            <a:noFill/>
                          </a:ln>
                          <a:solidFill>
                            <a:srgbClr val="FF0000"/>
                          </a:solidFill>
                          <a:effectLst/>
                          <a:latin typeface="宋体" panose="02010600030101010101" pitchFamily="2" charset="-122"/>
                          <a:ea typeface="黑体" panose="02010609060101010101" pitchFamily="2" charset="-122"/>
                          <a:cs typeface="Courier New" panose="02070309020205020404" pitchFamily="49" charset="0"/>
                        </a:rPr>
                        <a:t>促进</a:t>
                      </a:r>
                      <a:r>
                        <a:rPr kumimoji="0" lang="zh-CN" sz="24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rPr>
                        <a:t>人们表达自己的意愿或政治家的思想主张，为</a:t>
                      </a:r>
                      <a:r>
                        <a:rPr kumimoji="0" lang="zh-CN" sz="2400" b="1" i="0" u="none" strike="noStrike" cap="none" normalizeH="0" baseline="0" smtClean="0">
                          <a:ln>
                            <a:noFill/>
                          </a:ln>
                          <a:solidFill>
                            <a:srgbClr val="FF0000"/>
                          </a:solidFill>
                          <a:effectLst/>
                          <a:latin typeface="微软雅黑" panose="020B0503020204020204" charset="-122"/>
                          <a:ea typeface="微软雅黑" panose="020B0503020204020204" charset="-122"/>
                          <a:cs typeface="Times New Roman" panose="02020603050405020304" pitchFamily="18" charset="0"/>
                        </a:rPr>
                        <a:t>希腊直接民主</a:t>
                      </a:r>
                      <a:r>
                        <a:rPr kumimoji="0" lang="zh-CN" sz="24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rPr>
                        <a:t>创造条件，所以雅典</a:t>
                      </a:r>
                      <a:r>
                        <a:rPr kumimoji="0" lang="zh-CN" sz="2400" b="1" i="0" u="none" strike="noStrike" cap="none" normalizeH="0" baseline="0" smtClean="0">
                          <a:ln>
                            <a:noFill/>
                          </a:ln>
                          <a:solidFill>
                            <a:srgbClr val="FF0000"/>
                          </a:solidFill>
                          <a:effectLst/>
                          <a:latin typeface="微软雅黑" panose="020B0503020204020204" charset="-122"/>
                          <a:ea typeface="微软雅黑" panose="020B0503020204020204" charset="-122"/>
                          <a:cs typeface="Times New Roman" panose="02020603050405020304" pitchFamily="18" charset="0"/>
                        </a:rPr>
                        <a:t>盛行辩论术、修辞学</a:t>
                      </a:r>
                      <a:r>
                        <a:rPr kumimoji="0" lang="zh-CN" sz="24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rPr>
                        <a:t>。</a:t>
                      </a:r>
                      <a:endParaRPr kumimoji="0" lang="zh-CN" sz="2400" b="1" i="0" u="none" strike="noStrike" cap="none" normalizeH="0" baseline="0" smtClean="0">
                        <a:ln>
                          <a:noFill/>
                        </a:ln>
                        <a:solidFill>
                          <a:srgbClr val="FF0000"/>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(2)</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建筑风格具有</a:t>
                      </a:r>
                      <a:r>
                        <a:rPr kumimoji="0" lang="zh-CN" sz="2400" b="1" i="0" u="none" strike="noStrike" cap="none" normalizeH="0" baseline="0" smtClean="0">
                          <a:ln>
                            <a:noFill/>
                          </a:ln>
                          <a:solidFill>
                            <a:srgbClr val="FF0000"/>
                          </a:solidFill>
                          <a:effectLst/>
                          <a:latin typeface="微软雅黑" panose="020B0503020204020204" charset="-122"/>
                          <a:ea typeface="微软雅黑" panose="020B0503020204020204" charset="-122"/>
                          <a:cs typeface="Times New Roman" panose="02020603050405020304" pitchFamily="18" charset="0"/>
                        </a:rPr>
                        <a:t>开放性</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，体现了</a:t>
                      </a:r>
                      <a:r>
                        <a:rPr kumimoji="0" lang="zh-CN" sz="2400" b="1" i="0" u="none" strike="noStrike" cap="none" normalizeH="0" baseline="0" smtClean="0">
                          <a:ln>
                            <a:noFill/>
                          </a:ln>
                          <a:solidFill>
                            <a:srgbClr val="FF0000"/>
                          </a:solidFill>
                          <a:effectLst/>
                          <a:latin typeface="微软雅黑" panose="020B0503020204020204" charset="-122"/>
                          <a:ea typeface="微软雅黑" panose="020B0503020204020204" charset="-122"/>
                          <a:cs typeface="Times New Roman" panose="02020603050405020304" pitchFamily="18" charset="0"/>
                        </a:rPr>
                        <a:t>民主政治开放性</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的特点。</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(3)</a:t>
                      </a:r>
                      <a:r>
                        <a:rPr kumimoji="0" lang="zh-CN" altLang="en-US"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总结升华？</a:t>
                      </a:r>
                      <a:endParaRPr kumimoji="0" lang="zh-CN" altLang="en-US"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endPar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endPar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endParaRPr>
                    </a:p>
                    <a:p>
                      <a:pPr marL="0" marR="0" lvl="0" indent="0" algn="l" defTabSz="914400" rtl="0" eaLnBrk="1" fontAlgn="base" latinLnBrk="0" hangingPunct="1">
                        <a:lnSpc>
                          <a:spcPct val="150000"/>
                        </a:lnSpc>
                        <a:spcBef>
                          <a:spcPct val="0"/>
                        </a:spcBef>
                        <a:spcAft>
                          <a:spcPct val="0"/>
                        </a:spcAft>
                        <a:buClrTx/>
                        <a:buSzTx/>
                        <a:buFontTx/>
                        <a:buNone/>
                      </a:pPr>
                      <a:endPar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endParaRPr>
                    </a:p>
                    <a:p>
                      <a:pPr marL="0" marR="0" lvl="0" indent="0" algn="l" defTabSz="914400" rtl="0" eaLnBrk="1" fontAlgn="base" latinLnBrk="0" hangingPunct="1">
                        <a:lnSpc>
                          <a:spcPct val="150000"/>
                        </a:lnSpc>
                        <a:spcBef>
                          <a:spcPct val="0"/>
                        </a:spcBef>
                        <a:spcAft>
                          <a:spcPct val="0"/>
                        </a:spcAft>
                        <a:buClrTx/>
                        <a:buSzTx/>
                        <a:buFontTx/>
                        <a:buNone/>
                      </a:pPr>
                      <a:endPar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endParaRPr>
                    </a:p>
                  </a:txBody>
                  <a:tcPr marL="33991" marR="3399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 name="文本框 2"/>
          <p:cNvSpPr txBox="1"/>
          <p:nvPr/>
        </p:nvSpPr>
        <p:spPr>
          <a:xfrm>
            <a:off x="1812925" y="4295140"/>
            <a:ext cx="9489440" cy="2009775"/>
          </a:xfrm>
          <a:prstGeom prst="rect">
            <a:avLst/>
          </a:prstGeom>
          <a:noFill/>
        </p:spPr>
        <p:txBody>
          <a:bodyPr wrap="square" rtlCol="0">
            <a:spAutoFit/>
          </a:bodyPr>
          <a:lstStyle/>
          <a:p>
            <a:pPr>
              <a:lnSpc>
                <a:spcPct val="130000"/>
              </a:lnSpc>
            </a:pPr>
            <a:r>
              <a:rPr lang="zh-CN" altLang="en-US" sz="2400">
                <a:solidFill>
                  <a:schemeClr val="tx1"/>
                </a:solidFill>
                <a:latin typeface="微软雅黑" panose="020B0503020204020204" charset="-122"/>
                <a:ea typeface="微软雅黑" panose="020B0503020204020204" charset="-122"/>
                <a:sym typeface="+mn-ea"/>
              </a:rPr>
              <a:t>历史上的一些建筑可视为</a:t>
            </a:r>
            <a:r>
              <a:rPr lang="zh-CN" altLang="en-US" sz="2400">
                <a:solidFill>
                  <a:srgbClr val="0000FF"/>
                </a:solidFill>
                <a:latin typeface="微软雅黑" panose="020B0503020204020204" charset="-122"/>
                <a:ea typeface="微软雅黑" panose="020B0503020204020204" charset="-122"/>
                <a:sym typeface="+mn-ea"/>
              </a:rPr>
              <a:t>物化的政治制度、直观的权力结构和有型的政治文化</a:t>
            </a:r>
            <a:r>
              <a:rPr lang="en-US" altLang="zh-CN" sz="2400">
                <a:solidFill>
                  <a:schemeClr val="tx1"/>
                </a:solidFill>
                <a:latin typeface="微软雅黑" panose="020B0503020204020204" charset="-122"/>
                <a:ea typeface="微软雅黑" panose="020B0503020204020204" charset="-122"/>
                <a:sym typeface="+mn-ea"/>
              </a:rPr>
              <a:t>/</a:t>
            </a:r>
            <a:r>
              <a:rPr lang="zh-CN" sz="240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sym typeface="+mn-ea"/>
              </a:rPr>
              <a:t>体</a:t>
            </a:r>
            <a:r>
              <a:rPr lang="zh-CN" sz="2400"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现一个</a:t>
            </a:r>
            <a:r>
              <a:rPr lang="zh-CN" sz="2400" smtClean="0">
                <a:ln>
                  <a:noFill/>
                </a:ln>
                <a:solidFill>
                  <a:srgbClr val="0000FF"/>
                </a:solidFill>
                <a:effectLst/>
                <a:latin typeface="微软雅黑" panose="020B0503020204020204" charset="-122"/>
                <a:ea typeface="微软雅黑" panose="020B0503020204020204" charset="-122"/>
                <a:cs typeface="Times New Roman" panose="02020603050405020304" pitchFamily="18" charset="0"/>
                <a:sym typeface="+mn-ea"/>
              </a:rPr>
              <a:t>国家文化的理念</a:t>
            </a:r>
            <a:r>
              <a:rPr lang="zh-CN" sz="2400"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，但是不可以说这一建筑风格或政治制度是当时最先进的建筑风格或政治制度，要</a:t>
            </a:r>
            <a:r>
              <a:rPr lang="zh-CN" sz="2400" smtClean="0">
                <a:ln>
                  <a:noFill/>
                </a:ln>
                <a:solidFill>
                  <a:srgbClr val="0000FF"/>
                </a:solidFill>
                <a:effectLst/>
                <a:latin typeface="微软雅黑" panose="020B0503020204020204" charset="-122"/>
                <a:ea typeface="微软雅黑" panose="020B0503020204020204" charset="-122"/>
                <a:cs typeface="Times New Roman" panose="02020603050405020304" pitchFamily="18" charset="0"/>
                <a:sym typeface="+mn-ea"/>
              </a:rPr>
              <a:t>尊重政治文明的多样性</a:t>
            </a:r>
            <a:r>
              <a:rPr lang="zh-CN" sz="2400"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a:t>
            </a:r>
            <a:endParaRPr kumimoji="0" lang="zh-CN" altLang="en-US"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4674" name="文本框 2844673"/>
          <p:cNvSpPr txBox="1"/>
          <p:nvPr/>
        </p:nvSpPr>
        <p:spPr>
          <a:xfrm>
            <a:off x="176530" y="0"/>
            <a:ext cx="11634788" cy="1316990"/>
          </a:xfrm>
          <a:prstGeom prst="rect">
            <a:avLst/>
          </a:prstGeom>
          <a:noFill/>
          <a:ln w="9525">
            <a:noFill/>
          </a:ln>
        </p:spPr>
        <p:txBody>
          <a:bodyPr lIns="117176" tIns="58589" rIns="117176" bIns="58589">
            <a:spAutoFit/>
          </a:bodyPr>
          <a:lstStyle/>
          <a:p>
            <a:pPr defTabSz="1171575">
              <a:lnSpc>
                <a:spcPct val="100000"/>
              </a:lnSpc>
            </a:pPr>
            <a:r>
              <a:rPr lang="zh-CN" altLang="en-US" dirty="0">
                <a:latin typeface="宋体" panose="02010600030101010101" pitchFamily="2" charset="-122"/>
                <a:ea typeface="宋体" panose="02010600030101010101" pitchFamily="2" charset="-122"/>
                <a:cs typeface="Times New Roman" panose="02020603050405020304" pitchFamily="18" charset="0"/>
              </a:rPr>
              <a:t>考向三　古代西方的人文主义精神</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00000"/>
              </a:lnSpc>
            </a:pP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析考点</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主题突破</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00000"/>
              </a:lnSpc>
            </a:pPr>
            <a:r>
              <a:rPr lang="zh-CN" altLang="en-US" dirty="0">
                <a:latin typeface="宋体" panose="02010600030101010101" pitchFamily="2" charset="-122"/>
                <a:ea typeface="宋体" panose="02010600030101010101" pitchFamily="2" charset="-122"/>
                <a:cs typeface="Times New Roman" panose="02020603050405020304" pitchFamily="18" charset="0"/>
              </a:rPr>
              <a:t>一、智者学派与苏格拉底思想的异同点</a:t>
            </a:r>
            <a:endParaRPr lang="zh-CN" altLang="en-US" dirty="0">
              <a:solidFill>
                <a:srgbClr val="0000FF"/>
              </a:solidFill>
              <a:latin typeface="宋体" panose="02010600030101010101" pitchFamily="2" charset="-122"/>
              <a:ea typeface="Times New Roman" panose="02020603050405020304" pitchFamily="18" charset="0"/>
            </a:endParaRPr>
          </a:p>
        </p:txBody>
      </p:sp>
      <p:graphicFrame>
        <p:nvGraphicFramePr>
          <p:cNvPr id="2844941" name="表格 2844940"/>
          <p:cNvGraphicFramePr/>
          <p:nvPr>
            <p:custDataLst>
              <p:tags r:id="rId1"/>
            </p:custDataLst>
          </p:nvPr>
        </p:nvGraphicFramePr>
        <p:xfrm>
          <a:off x="355283" y="1336675"/>
          <a:ext cx="11655425" cy="4338320"/>
        </p:xfrm>
        <a:graphic>
          <a:graphicData uri="http://schemas.openxmlformats.org/drawingml/2006/table">
            <a:tbl>
              <a:tblPr/>
              <a:tblGrid>
                <a:gridCol w="951230"/>
                <a:gridCol w="1517650"/>
                <a:gridCol w="4586605"/>
                <a:gridCol w="4599940"/>
              </a:tblGrid>
              <a:tr h="513080">
                <a:tc grid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比较项</a:t>
                      </a:r>
                      <a:endParaRPr lang="zh-CN" altLang="en-US" sz="24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智者学派</a:t>
                      </a:r>
                      <a:endParaRPr lang="zh-CN" altLang="en-US" sz="24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苏格拉底</a:t>
                      </a:r>
                      <a:endParaRPr lang="zh-CN" altLang="en-US" sz="24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28395">
                <a:tc rowSpan="3">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不同点</a:t>
                      </a:r>
                      <a:endParaRPr lang="zh-CN" altLang="en-US" sz="24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solidFill>
                            <a:srgbClr val="FF0000"/>
                          </a:solidFill>
                          <a:latin typeface="微软雅黑" panose="020B0503020204020204" charset="-122"/>
                          <a:ea typeface="微软雅黑" panose="020B0503020204020204" charset="-122"/>
                        </a:rPr>
                        <a:t>对道德的认识</a:t>
                      </a:r>
                      <a:endParaRPr lang="zh-CN" altLang="en-US" sz="2400" b="1" dirty="0">
                        <a:solidFill>
                          <a:srgbClr val="FF0000"/>
                        </a:solidFill>
                        <a:latin typeface="微软雅黑" panose="020B0503020204020204" charset="-122"/>
                        <a:ea typeface="微软雅黑" panose="020B0503020204020204"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强调</a:t>
                      </a:r>
                      <a:r>
                        <a:rPr lang="zh-CN" altLang="en-US" sz="2400" b="1" dirty="0">
                          <a:solidFill>
                            <a:srgbClr val="FF0000"/>
                          </a:solidFill>
                          <a:latin typeface="宋体" panose="02010600030101010101" pitchFamily="2" charset="-122"/>
                        </a:rPr>
                        <a:t>人的价值、人的决定作用</a:t>
                      </a:r>
                      <a:r>
                        <a:rPr lang="en-US" altLang="zh-CN" sz="2400" b="1" dirty="0">
                          <a:latin typeface="宋体" panose="02010600030101010101" pitchFamily="2" charset="-122"/>
                        </a:rPr>
                        <a:t>,</a:t>
                      </a:r>
                      <a:r>
                        <a:rPr lang="zh-CN" altLang="en-US" sz="2400" b="1" dirty="0">
                          <a:latin typeface="宋体" panose="02010600030101010101" pitchFamily="2" charset="-122"/>
                        </a:rPr>
                        <a:t>人是万物的尺度</a:t>
                      </a:r>
                      <a:r>
                        <a:rPr lang="en-US" altLang="zh-CN" sz="2400" b="1" dirty="0">
                          <a:latin typeface="宋体" panose="02010600030101010101" pitchFamily="2" charset="-122"/>
                        </a:rPr>
                        <a:t>,</a:t>
                      </a:r>
                      <a:r>
                        <a:rPr lang="zh-CN" altLang="en-US" sz="2400" b="1" dirty="0">
                          <a:latin typeface="宋体" panose="02010600030101010101" pitchFamily="2" charset="-122"/>
                        </a:rPr>
                        <a:t>各种知识是提高人的能力的基础</a:t>
                      </a:r>
                      <a:endParaRPr lang="zh-CN" altLang="en-US" sz="24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强调知识的作用</a:t>
                      </a:r>
                      <a:r>
                        <a:rPr lang="en-US" altLang="zh-CN" sz="2400" b="1">
                          <a:latin typeface="宋体" panose="02010600030101010101" pitchFamily="2" charset="-122"/>
                        </a:rPr>
                        <a:t>,</a:t>
                      </a:r>
                      <a:r>
                        <a:rPr lang="zh-CN" altLang="en-US" sz="2400" b="1" dirty="0">
                          <a:solidFill>
                            <a:srgbClr val="FF0000"/>
                          </a:solidFill>
                          <a:latin typeface="宋体" panose="02010600030101010101" pitchFamily="2" charset="-122"/>
                        </a:rPr>
                        <a:t>道德和知识合二为一</a:t>
                      </a:r>
                      <a:r>
                        <a:rPr lang="en-US" altLang="zh-CN" sz="2400" b="1">
                          <a:latin typeface="宋体" panose="02010600030101010101" pitchFamily="2" charset="-122"/>
                        </a:rPr>
                        <a:t>,</a:t>
                      </a:r>
                      <a:r>
                        <a:rPr lang="zh-CN" altLang="en-US" sz="2400" b="1" dirty="0">
                          <a:latin typeface="宋体" panose="02010600030101010101" pitchFamily="2" charset="-122"/>
                        </a:rPr>
                        <a:t>道德行为必须以知识为基础</a:t>
                      </a:r>
                      <a:endParaRPr lang="zh-CN" altLang="en-US" sz="24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05560">
                <a:tc vMerge="1">
                  <a:tcP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solidFill>
                            <a:srgbClr val="FF0000"/>
                          </a:solidFill>
                          <a:latin typeface="微软雅黑" panose="020B0503020204020204" charset="-122"/>
                          <a:ea typeface="微软雅黑" panose="020B0503020204020204" charset="-122"/>
                        </a:rPr>
                        <a:t>民主政治</a:t>
                      </a:r>
                      <a:endParaRPr lang="zh-CN" altLang="en-US" sz="2400" b="1" dirty="0">
                        <a:solidFill>
                          <a:srgbClr val="FF0000"/>
                        </a:solidFill>
                        <a:latin typeface="微软雅黑" panose="020B0503020204020204" charset="-122"/>
                        <a:ea typeface="微软雅黑" panose="020B0503020204020204"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主张民主政治</a:t>
                      </a:r>
                      <a:r>
                        <a:rPr lang="en-US" altLang="zh-CN" sz="2400" b="1">
                          <a:latin typeface="宋体" panose="02010600030101010101" pitchFamily="2" charset="-122"/>
                        </a:rPr>
                        <a:t>,</a:t>
                      </a:r>
                      <a:r>
                        <a:rPr lang="zh-CN" altLang="en-US" sz="2400" b="1" dirty="0">
                          <a:latin typeface="宋体" panose="02010600030101010101" pitchFamily="2" charset="-122"/>
                        </a:rPr>
                        <a:t>有些激进学者还提出城邦公民应该人人平等</a:t>
                      </a:r>
                      <a:endParaRPr lang="zh-CN" altLang="en-US" sz="24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主张</a:t>
                      </a:r>
                      <a:r>
                        <a:rPr lang="zh-CN" altLang="en-US" sz="2400" b="1" dirty="0">
                          <a:solidFill>
                            <a:srgbClr val="FF0000"/>
                          </a:solidFill>
                          <a:latin typeface="宋体" panose="02010600030101010101" pitchFamily="2" charset="-122"/>
                        </a:rPr>
                        <a:t>有知识、有德识的少数人治国</a:t>
                      </a:r>
                      <a:r>
                        <a:rPr lang="en-US" altLang="zh-CN" sz="2400" b="1" dirty="0">
                          <a:latin typeface="宋体" panose="02010600030101010101" pitchFamily="2" charset="-122"/>
                        </a:rPr>
                        <a:t>,</a:t>
                      </a:r>
                      <a:r>
                        <a:rPr lang="zh-CN" altLang="en-US" sz="2400" b="1" dirty="0">
                          <a:latin typeface="宋体" panose="02010600030101010101" pitchFamily="2" charset="-122"/>
                        </a:rPr>
                        <a:t>对雅典后期的激进民主政治表示强烈反对</a:t>
                      </a:r>
                      <a:endParaRPr lang="zh-CN" altLang="en-US" sz="24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05560">
                <a:tc vMerge="1">
                  <a:tcPr>
                    <a:lnL w="28575" cap="flat" cmpd="sng">
                      <a:solidFill>
                        <a:schemeClr val="tx1"/>
                      </a:solidFill>
                      <a:prstDash val="soli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a:txBody>
                    <a:bodyPr/>
                    <a:p>
                      <a:pPr marL="0" lvl="0" indent="0" algn="ctr">
                        <a:lnSpc>
                          <a:spcPct val="100000"/>
                        </a:lnSpc>
                        <a:spcBef>
                          <a:spcPct val="0"/>
                        </a:spcBef>
                        <a:buFontTx/>
                        <a:buNone/>
                      </a:pPr>
                      <a:r>
                        <a:rPr lang="zh-CN" altLang="en-US" sz="2400" b="1" dirty="0">
                          <a:solidFill>
                            <a:srgbClr val="FF0000"/>
                          </a:solidFill>
                          <a:latin typeface="微软雅黑" panose="020B0503020204020204" charset="-122"/>
                          <a:ea typeface="微软雅黑" panose="020B0503020204020204" charset="-122"/>
                          <a:sym typeface="+mn-ea"/>
                        </a:rPr>
                        <a:t>历史地位</a:t>
                      </a:r>
                      <a:endParaRPr lang="zh-CN" altLang="en-US" sz="2400" b="1" dirty="0">
                        <a:solidFill>
                          <a:srgbClr val="FF0000"/>
                        </a:solidFill>
                        <a:latin typeface="微软雅黑" panose="020B0503020204020204" charset="-122"/>
                        <a:ea typeface="微软雅黑" panose="020B0503020204020204" charset="-122"/>
                        <a:sym typeface="+mn-ea"/>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p>
                      <a:pPr marL="0" lvl="0" indent="0">
                        <a:lnSpc>
                          <a:spcPct val="100000"/>
                        </a:lnSpc>
                        <a:spcBef>
                          <a:spcPct val="0"/>
                        </a:spcBef>
                        <a:buFontTx/>
                        <a:buNone/>
                      </a:pPr>
                      <a:r>
                        <a:rPr lang="zh-CN" altLang="en-US" sz="2600" b="1" dirty="0">
                          <a:latin typeface="宋体" panose="02010600030101010101" pitchFamily="2" charset="-122"/>
                        </a:rPr>
                        <a:t>人类自我意识的</a:t>
                      </a:r>
                      <a:r>
                        <a:rPr lang="zh-CN" altLang="en-US" sz="2600" b="1" dirty="0">
                          <a:solidFill>
                            <a:srgbClr val="FF0000"/>
                          </a:solidFill>
                          <a:latin typeface="宋体" panose="02010600030101010101" pitchFamily="2" charset="-122"/>
                        </a:rPr>
                        <a:t>第一次觉醒</a:t>
                      </a:r>
                      <a:r>
                        <a:rPr lang="en-US" altLang="zh-CN" sz="2600" b="1">
                          <a:latin typeface="宋体" panose="02010600030101010101" pitchFamily="2" charset="-122"/>
                        </a:rPr>
                        <a:t>,</a:t>
                      </a:r>
                      <a:r>
                        <a:rPr lang="zh-CN" altLang="en-US" sz="2600" b="1" dirty="0">
                          <a:latin typeface="宋体" panose="02010600030101010101" pitchFamily="2" charset="-122"/>
                        </a:rPr>
                        <a:t>是西方人文精神的滥觞</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p>
                      <a:pPr marL="0" lvl="0" indent="0">
                        <a:lnSpc>
                          <a:spcPct val="100000"/>
                        </a:lnSpc>
                        <a:spcBef>
                          <a:spcPct val="0"/>
                        </a:spcBef>
                        <a:buFontTx/>
                        <a:buNone/>
                      </a:pPr>
                      <a:r>
                        <a:rPr lang="zh-CN" altLang="en-US" sz="2600" b="1" dirty="0">
                          <a:solidFill>
                            <a:srgbClr val="FF0000"/>
                          </a:solidFill>
                          <a:latin typeface="宋体" panose="02010600030101010101" pitchFamily="2" charset="-122"/>
                        </a:rPr>
                        <a:t>第一次在哲学意义上发现自我</a:t>
                      </a:r>
                      <a:r>
                        <a:rPr lang="en-US" altLang="zh-CN" sz="2600" b="1">
                          <a:latin typeface="宋体" panose="02010600030101010101" pitchFamily="2" charset="-122"/>
                        </a:rPr>
                        <a:t>,</a:t>
                      </a:r>
                      <a:r>
                        <a:rPr lang="zh-CN" altLang="en-US" sz="2600" b="1" dirty="0">
                          <a:solidFill>
                            <a:srgbClr val="FF0000"/>
                          </a:solidFill>
                          <a:latin typeface="宋体" panose="02010600030101010101" pitchFamily="2" charset="-122"/>
                        </a:rPr>
                        <a:t>使哲学真正成为研究“人”的学问</a:t>
                      </a:r>
                      <a:endParaRPr lang="zh-CN" altLang="en-US" sz="2600" b="1" dirty="0">
                        <a:solidFill>
                          <a:srgbClr val="FF0000"/>
                        </a:solidFill>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2845754" name="表格 2845753"/>
          <p:cNvGraphicFramePr/>
          <p:nvPr>
            <p:custDataLst>
              <p:tags r:id="rId2"/>
            </p:custDataLst>
          </p:nvPr>
        </p:nvGraphicFramePr>
        <p:xfrm>
          <a:off x="334328" y="5669915"/>
          <a:ext cx="11655425" cy="909320"/>
        </p:xfrm>
        <a:graphic>
          <a:graphicData uri="http://schemas.openxmlformats.org/drawingml/2006/table">
            <a:tbl>
              <a:tblPr/>
              <a:tblGrid>
                <a:gridCol w="2491740"/>
                <a:gridCol w="9163685"/>
              </a:tblGrid>
              <a:tr h="90932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相同点</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都体现</a:t>
                      </a:r>
                      <a:r>
                        <a:rPr lang="zh-CN" altLang="en-US" sz="2600" b="1" dirty="0">
                          <a:solidFill>
                            <a:srgbClr val="FF0000"/>
                          </a:solidFill>
                          <a:latin typeface="宋体" panose="02010600030101010101" pitchFamily="2" charset="-122"/>
                        </a:rPr>
                        <a:t>人文主义精神</a:t>
                      </a:r>
                      <a:r>
                        <a:rPr lang="en-US" altLang="zh-CN" sz="2600" b="1" dirty="0">
                          <a:latin typeface="宋体" panose="02010600030101010101" pitchFamily="2" charset="-122"/>
                        </a:rPr>
                        <a:t>,</a:t>
                      </a:r>
                      <a:r>
                        <a:rPr lang="zh-CN" altLang="en-US" sz="2600" b="1" dirty="0">
                          <a:latin typeface="宋体" panose="02010600030101010101" pitchFamily="2" charset="-122"/>
                        </a:rPr>
                        <a:t>把研究的领域由神和自然转向了人和人类社会</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7746" name="文本框 2847745"/>
          <p:cNvSpPr txBox="1"/>
          <p:nvPr/>
        </p:nvSpPr>
        <p:spPr>
          <a:xfrm>
            <a:off x="78105" y="90805"/>
            <a:ext cx="11634788" cy="712788"/>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二、古希腊人文主义精神与古代中国儒家思想的不同点 </a:t>
            </a:r>
            <a:endParaRPr lang="zh-CN" altLang="en-US">
              <a:latin typeface="宋体" panose="02010600030101010101" pitchFamily="2" charset="-122"/>
              <a:ea typeface="Times New Roman" panose="02020603050405020304" pitchFamily="18" charset="0"/>
            </a:endParaRPr>
          </a:p>
        </p:txBody>
      </p:sp>
      <p:graphicFrame>
        <p:nvGraphicFramePr>
          <p:cNvPr id="2847843" name="表格 2847842"/>
          <p:cNvGraphicFramePr/>
          <p:nvPr>
            <p:custDataLst>
              <p:tags r:id="rId1"/>
            </p:custDataLst>
          </p:nvPr>
        </p:nvGraphicFramePr>
        <p:xfrm>
          <a:off x="412750" y="832168"/>
          <a:ext cx="11317605" cy="5655945"/>
        </p:xfrm>
        <a:graphic>
          <a:graphicData uri="http://schemas.openxmlformats.org/drawingml/2006/table">
            <a:tbl>
              <a:tblPr/>
              <a:tblGrid>
                <a:gridCol w="2808605"/>
                <a:gridCol w="4067175"/>
                <a:gridCol w="4441825"/>
              </a:tblGrid>
              <a:tr h="60071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buNone/>
                      </a:pP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古希腊人文主义精神</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古代中国儒家思想</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2971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对人的属性的关注点</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强调“个体”的人</a:t>
                      </a:r>
                      <a:r>
                        <a:rPr lang="en-US" altLang="zh-CN" sz="2600" b="1">
                          <a:latin typeface="宋体" panose="02010600030101010101" pitchFamily="2" charset="-122"/>
                        </a:rPr>
                        <a:t>,</a:t>
                      </a:r>
                      <a:r>
                        <a:rPr lang="zh-CN" altLang="en-US" sz="2600" b="1" dirty="0">
                          <a:latin typeface="宋体" panose="02010600030101010101" pitchFamily="2" charset="-122"/>
                        </a:rPr>
                        <a:t>强调</a:t>
                      </a:r>
                      <a:r>
                        <a:rPr lang="zh-CN" altLang="en-US" sz="2600" b="1" dirty="0">
                          <a:solidFill>
                            <a:srgbClr val="FF0000"/>
                          </a:solidFill>
                          <a:latin typeface="宋体" panose="02010600030101010101" pitchFamily="2" charset="-122"/>
                        </a:rPr>
                        <a:t>个人</a:t>
                      </a:r>
                      <a:r>
                        <a:rPr lang="zh-CN" altLang="en-US" sz="2600" b="1" dirty="0">
                          <a:latin typeface="宋体" panose="02010600030101010101" pitchFamily="2" charset="-122"/>
                        </a:rPr>
                        <a:t>主观的感受</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强调“</a:t>
                      </a:r>
                      <a:r>
                        <a:rPr lang="zh-CN" altLang="en-US" sz="2600" b="1" dirty="0">
                          <a:solidFill>
                            <a:srgbClr val="FF0000"/>
                          </a:solidFill>
                          <a:latin typeface="宋体" panose="02010600030101010101" pitchFamily="2" charset="-122"/>
                        </a:rPr>
                        <a:t>社会</a:t>
                      </a:r>
                      <a:r>
                        <a:rPr lang="zh-CN" altLang="en-US" sz="2600" b="1" dirty="0">
                          <a:latin typeface="宋体" panose="02010600030101010101" pitchFamily="2" charset="-122"/>
                        </a:rPr>
                        <a:t>”的人</a:t>
                      </a:r>
                      <a:r>
                        <a:rPr lang="en-US" altLang="zh-CN" sz="2600" b="1">
                          <a:latin typeface="宋体" panose="02010600030101010101" pitchFamily="2" charset="-122"/>
                        </a:rPr>
                        <a:t>,</a:t>
                      </a:r>
                      <a:r>
                        <a:rPr lang="zh-CN" altLang="en-US" sz="2600" b="1" dirty="0">
                          <a:latin typeface="宋体" panose="02010600030101010101" pitchFamily="2" charset="-122"/>
                        </a:rPr>
                        <a:t>提倡人伦价值</a:t>
                      </a:r>
                      <a:r>
                        <a:rPr lang="en-US" altLang="zh-CN" sz="2600" b="1">
                          <a:latin typeface="宋体" panose="02010600030101010101" pitchFamily="2" charset="-122"/>
                        </a:rPr>
                        <a:t>,</a:t>
                      </a:r>
                      <a:r>
                        <a:rPr lang="zh-CN" altLang="en-US" sz="2600" b="1" dirty="0">
                          <a:latin typeface="宋体" panose="02010600030101010101" pitchFamily="2" charset="-122"/>
                        </a:rPr>
                        <a:t>强调每个人在社会人伦关系中的地位</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3098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处理个人与社会关系的着眼点</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强调</a:t>
                      </a:r>
                      <a:r>
                        <a:rPr lang="zh-CN" altLang="en-US" sz="2600" b="1" dirty="0">
                          <a:solidFill>
                            <a:srgbClr val="FF0000"/>
                          </a:solidFill>
                          <a:latin typeface="宋体" panose="02010600030101010101" pitchFamily="2" charset="-122"/>
                        </a:rPr>
                        <a:t>人的平等</a:t>
                      </a:r>
                      <a:r>
                        <a:rPr lang="en-US" altLang="zh-CN" sz="2600" b="1" dirty="0">
                          <a:latin typeface="宋体" panose="02010600030101010101" pitchFamily="2" charset="-122"/>
                        </a:rPr>
                        <a:t>,</a:t>
                      </a:r>
                      <a:r>
                        <a:rPr lang="zh-CN" altLang="en-US" sz="2600" b="1" dirty="0">
                          <a:latin typeface="宋体" panose="02010600030101010101" pitchFamily="2" charset="-122"/>
                        </a:rPr>
                        <a:t>反对教育、财产、种族方面的不平等</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强调</a:t>
                      </a:r>
                      <a:r>
                        <a:rPr lang="zh-CN" altLang="en-US" sz="2600" b="1" dirty="0">
                          <a:solidFill>
                            <a:srgbClr val="FF0000"/>
                          </a:solidFill>
                          <a:latin typeface="宋体" panose="02010600030101010101" pitchFamily="2" charset="-122"/>
                        </a:rPr>
                        <a:t>社会的等级秩序</a:t>
                      </a:r>
                      <a:r>
                        <a:rPr lang="en-US" altLang="zh-CN" sz="2600" b="1">
                          <a:latin typeface="宋体" panose="02010600030101010101" pitchFamily="2" charset="-122"/>
                        </a:rPr>
                        <a:t>,</a:t>
                      </a:r>
                      <a:r>
                        <a:rPr lang="zh-CN" altLang="en-US" sz="2600" b="1" dirty="0">
                          <a:latin typeface="宋体" panose="02010600030101010101" pitchFamily="2" charset="-122"/>
                        </a:rPr>
                        <a:t>高度重视伦理纲常</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99453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对自然科学的研究态度</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重视</a:t>
                      </a:r>
                      <a:r>
                        <a:rPr lang="zh-CN" altLang="en-US" sz="2600" b="1" dirty="0">
                          <a:solidFill>
                            <a:srgbClr val="FF0000"/>
                          </a:solidFill>
                          <a:latin typeface="宋体" panose="02010600030101010101" pitchFamily="2" charset="-122"/>
                        </a:rPr>
                        <a:t>自然科学的研究</a:t>
                      </a:r>
                      <a:r>
                        <a:rPr lang="zh-CN" altLang="en-US" sz="2600" b="1" dirty="0">
                          <a:latin typeface="宋体" panose="02010600030101010101" pitchFamily="2" charset="-122"/>
                        </a:rPr>
                        <a:t>。例如</a:t>
                      </a:r>
                      <a:r>
                        <a:rPr lang="en-US" altLang="zh-CN" sz="2600" b="1">
                          <a:latin typeface="宋体" panose="02010600030101010101" pitchFamily="2" charset="-122"/>
                        </a:rPr>
                        <a:t>,</a:t>
                      </a:r>
                      <a:r>
                        <a:rPr lang="zh-CN" altLang="en-US" sz="2600" b="1" dirty="0">
                          <a:latin typeface="宋体" panose="02010600030101010101" pitchFamily="2" charset="-122"/>
                        </a:rPr>
                        <a:t>亚里士多德在对自然的研究中讲究实事求是的科学思维方法</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强调</a:t>
                      </a:r>
                      <a:r>
                        <a:rPr lang="zh-CN" altLang="en-US" sz="2600" b="1" dirty="0">
                          <a:solidFill>
                            <a:srgbClr val="FF0000"/>
                          </a:solidFill>
                          <a:latin typeface="宋体" panose="02010600030101010101" pitchFamily="2" charset="-122"/>
                        </a:rPr>
                        <a:t>人与自然合二为一</a:t>
                      </a:r>
                      <a:r>
                        <a:rPr lang="en-US" altLang="zh-CN" sz="2600" b="1" dirty="0">
                          <a:solidFill>
                            <a:srgbClr val="FF0000"/>
                          </a:solidFill>
                          <a:latin typeface="宋体" panose="02010600030101010101" pitchFamily="2" charset="-122"/>
                        </a:rPr>
                        <a:t>,</a:t>
                      </a:r>
                      <a:r>
                        <a:rPr lang="zh-CN" altLang="en-US" sz="2600" b="1" dirty="0">
                          <a:solidFill>
                            <a:srgbClr val="FF0000"/>
                          </a:solidFill>
                          <a:latin typeface="宋体" panose="02010600030101010101" pitchFamily="2" charset="-122"/>
                        </a:rPr>
                        <a:t>讲究天人合一</a:t>
                      </a:r>
                      <a:r>
                        <a:rPr lang="en-US" altLang="zh-CN" sz="2600" b="1" dirty="0">
                          <a:latin typeface="宋体" panose="02010600030101010101" pitchFamily="2" charset="-122"/>
                        </a:rPr>
                        <a:t>,</a:t>
                      </a:r>
                      <a:r>
                        <a:rPr lang="zh-CN" altLang="en-US" sz="2600" b="1" dirty="0">
                          <a:latin typeface="宋体" panose="02010600030101010101" pitchFamily="2" charset="-122"/>
                        </a:rPr>
                        <a:t>注重将社会和人文问题作为研究的主题</a:t>
                      </a:r>
                      <a:r>
                        <a:rPr lang="en-US" altLang="zh-CN" sz="2600" b="1" dirty="0">
                          <a:latin typeface="宋体" panose="02010600030101010101" pitchFamily="2" charset="-122"/>
                        </a:rPr>
                        <a:t>,</a:t>
                      </a:r>
                      <a:r>
                        <a:rPr lang="zh-CN" altLang="en-US" sz="2600" b="1" dirty="0">
                          <a:latin typeface="宋体" panose="02010600030101010101" pitchFamily="2" charset="-122"/>
                        </a:rPr>
                        <a:t>忽视对自然科学的探究</a:t>
                      </a:r>
                      <a:endParaRPr lang="zh-CN" altLang="en-US" sz="2600" b="1" dirty="0">
                        <a:latin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02" name="文本框 2918401"/>
          <p:cNvSpPr txBox="1"/>
          <p:nvPr/>
        </p:nvSpPr>
        <p:spPr>
          <a:xfrm>
            <a:off x="277495" y="0"/>
            <a:ext cx="11634788" cy="71691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备选要点</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a:t>
            </a:r>
            <a:r>
              <a:rPr lang="zh-CN" altLang="en-US" dirty="0">
                <a:ea typeface="宋体" panose="02010600030101010101" pitchFamily="2" charset="-122"/>
                <a:sym typeface="+mn-ea"/>
              </a:rPr>
              <a:t>唯物史观</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角度认识古代东西方思想文化的</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差异</a:t>
            </a:r>
            <a:endPar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endParaRPr>
          </a:p>
        </p:txBody>
      </p:sp>
      <p:graphicFrame>
        <p:nvGraphicFramePr>
          <p:cNvPr id="2918469" name="表格 2918468"/>
          <p:cNvGraphicFramePr/>
          <p:nvPr>
            <p:custDataLst>
              <p:tags r:id="rId1"/>
            </p:custDataLst>
          </p:nvPr>
        </p:nvGraphicFramePr>
        <p:xfrm>
          <a:off x="362585" y="774700"/>
          <a:ext cx="11163300" cy="5957331"/>
        </p:xfrm>
        <a:graphic>
          <a:graphicData uri="http://schemas.openxmlformats.org/drawingml/2006/table">
            <a:tbl>
              <a:tblPr/>
              <a:tblGrid>
                <a:gridCol w="1697355"/>
                <a:gridCol w="9465945"/>
              </a:tblGrid>
              <a:tr h="555625">
                <a:tc>
                  <a:txBody>
                    <a:bodyPr/>
                    <a:lstStyle/>
                    <a:p>
                      <a:pPr algn="ctr">
                        <a:lnSpc>
                          <a:spcPct val="150000"/>
                        </a:lnSpc>
                        <a:buNone/>
                      </a:pPr>
                      <a:r>
                        <a:rPr lang="zh-CN" altLang="en-US" sz="2600" b="1" dirty="0">
                          <a:latin typeface="宋体" panose="02010600030101010101" pitchFamily="2" charset="-122"/>
                          <a:ea typeface="宋体" panose="02010600030101010101" pitchFamily="2" charset="-122"/>
                        </a:rPr>
                        <a:t>核心素养</a:t>
                      </a:r>
                      <a:endParaRPr lang="zh-CN" altLang="en-US" sz="2600" b="1" dirty="0">
                        <a:latin typeface="Arial" panose="020B0604020202020204" pitchFamily="34" charset="0"/>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lnSpc>
                          <a:spcPct val="150000"/>
                        </a:lnSpc>
                        <a:buNone/>
                      </a:pPr>
                      <a:r>
                        <a:rPr lang="zh-CN" altLang="en-US" sz="2600" b="1" dirty="0">
                          <a:latin typeface="宋体" panose="02010600030101010101" pitchFamily="2" charset="-122"/>
                          <a:ea typeface="宋体" panose="02010600030101010101" pitchFamily="2" charset="-122"/>
                        </a:rPr>
                        <a:t>解读素养</a:t>
                      </a:r>
                      <a:endParaRPr lang="zh-CN" altLang="en-US" sz="2600" b="1" dirty="0">
                        <a:latin typeface="Arial" panose="020B0604020202020204" pitchFamily="34" charset="0"/>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45735">
                <a:tc>
                  <a:txBody>
                    <a:bodyPr/>
                    <a:lstStyle/>
                    <a:p>
                      <a:pPr algn="ctr">
                        <a:lnSpc>
                          <a:spcPct val="150000"/>
                        </a:lnSpc>
                        <a:buNone/>
                      </a:pPr>
                      <a:r>
                        <a:rPr lang="zh-CN" altLang="en-US" sz="2600" b="1" dirty="0">
                          <a:latin typeface="宋体" panose="02010600030101010101" pitchFamily="2" charset="-122"/>
                          <a:ea typeface="宋体" panose="02010600030101010101" pitchFamily="2" charset="-122"/>
                        </a:rPr>
                        <a:t>唯物史观</a:t>
                      </a:r>
                      <a:endParaRPr lang="zh-CN" altLang="en-US" sz="2600" b="1" dirty="0">
                        <a:latin typeface="Arial" panose="020B0604020202020204" pitchFamily="34" charset="0"/>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nSpc>
                          <a:spcPct val="150000"/>
                        </a:lnSpc>
                        <a:buNone/>
                      </a:pPr>
                      <a:endParaRPr lang="zh-CN" altLang="en-US" sz="2600" b="1" dirty="0">
                        <a:latin typeface="宋体" panose="02010600030101010101" pitchFamily="2" charset="-122"/>
                        <a:ea typeface="宋体" panose="02010600030101010101" pitchFamily="2" charset="-122"/>
                        <a:cs typeface="Times New Roman" panose="02020603050405020304" pitchFamily="18" charset="0"/>
                      </a:endParaRPr>
                    </a:p>
                    <a:p>
                      <a:pPr>
                        <a:lnSpc>
                          <a:spcPct val="150000"/>
                        </a:lnSpc>
                        <a:buNone/>
                      </a:pPr>
                      <a:endParaRPr lang="zh-CN" altLang="en-US" sz="2600" b="1" dirty="0">
                        <a:latin typeface="宋体" panose="02010600030101010101" pitchFamily="2" charset="-122"/>
                        <a:ea typeface="宋体" panose="02010600030101010101" pitchFamily="2" charset="-122"/>
                        <a:cs typeface="Times New Roman" panose="02020603050405020304" pitchFamily="18" charset="0"/>
                      </a:endParaRPr>
                    </a:p>
                    <a:p>
                      <a:pPr>
                        <a:lnSpc>
                          <a:spcPct val="150000"/>
                        </a:lnSpc>
                        <a:buNone/>
                      </a:pPr>
                      <a:endParaRPr lang="zh-CN" altLang="en-US" sz="2600" b="1" dirty="0">
                        <a:latin typeface="宋体" panose="02010600030101010101" pitchFamily="2" charset="-122"/>
                        <a:ea typeface="宋体" panose="02010600030101010101" pitchFamily="2" charset="-122"/>
                        <a:cs typeface="Times New Roman" panose="02020603050405020304" pitchFamily="18" charset="0"/>
                      </a:endParaRPr>
                    </a:p>
                    <a:p>
                      <a:pPr>
                        <a:lnSpc>
                          <a:spcPct val="150000"/>
                        </a:lnSpc>
                        <a:buNone/>
                      </a:pPr>
                      <a:endParaRPr lang="zh-CN" altLang="en-US" sz="2600" b="1" dirty="0">
                        <a:latin typeface="宋体" panose="02010600030101010101" pitchFamily="2" charset="-122"/>
                        <a:ea typeface="宋体" panose="02010600030101010101" pitchFamily="2" charset="-122"/>
                        <a:cs typeface="Times New Roman" panose="02020603050405020304" pitchFamily="18" charset="0"/>
                      </a:endParaRPr>
                    </a:p>
                    <a:p>
                      <a:pPr>
                        <a:lnSpc>
                          <a:spcPct val="150000"/>
                        </a:lnSpc>
                        <a:buNone/>
                      </a:pPr>
                      <a:endParaRPr lang="zh-CN" altLang="en-US" sz="2600" b="1" dirty="0">
                        <a:latin typeface="宋体" panose="02010600030101010101" pitchFamily="2" charset="-122"/>
                        <a:ea typeface="宋体" panose="02010600030101010101" pitchFamily="2" charset="-122"/>
                        <a:cs typeface="Times New Roman" panose="02020603050405020304" pitchFamily="18" charset="0"/>
                      </a:endParaRPr>
                    </a:p>
                    <a:p>
                      <a:pPr eaLnBrk="0" hangingPunct="0">
                        <a:lnSpc>
                          <a:spcPct val="150000"/>
                        </a:lnSpc>
                        <a:buNone/>
                      </a:pPr>
                      <a:endParaRPr lang="zh-CN" altLang="en-US" sz="2600" b="1" dirty="0">
                        <a:latin typeface="Arial" panose="020B0604020202020204" pitchFamily="34" charset="0"/>
                        <a:ea typeface="宋体" panose="02010600030101010101" pitchFamily="2" charset="-122"/>
                      </a:endParaRPr>
                    </a:p>
                    <a:p>
                      <a:pPr eaLnBrk="0" hangingPunct="0">
                        <a:lnSpc>
                          <a:spcPct val="150000"/>
                        </a:lnSpc>
                        <a:buNone/>
                      </a:pPr>
                      <a:endParaRPr lang="zh-CN" altLang="en-US" sz="2600" b="1" dirty="0">
                        <a:latin typeface="Arial" panose="020B0604020202020204" pitchFamily="34" charset="0"/>
                        <a:ea typeface="宋体" panose="02010600030101010101" pitchFamily="2" charset="-122"/>
                      </a:endParaRPr>
                    </a:p>
                    <a:p>
                      <a:pPr eaLnBrk="0" hangingPunct="0">
                        <a:lnSpc>
                          <a:spcPct val="150000"/>
                        </a:lnSpc>
                        <a:buNone/>
                      </a:pPr>
                      <a:endParaRPr lang="zh-CN" altLang="en-US" sz="2600" b="1" dirty="0">
                        <a:latin typeface="Arial" panose="020B0604020202020204" pitchFamily="34" charset="0"/>
                        <a:ea typeface="宋体" panose="02010600030101010101" pitchFamily="2" charset="-122"/>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 name="文本框 1"/>
          <p:cNvSpPr txBox="1"/>
          <p:nvPr/>
        </p:nvSpPr>
        <p:spPr>
          <a:xfrm>
            <a:off x="2115820" y="1600200"/>
            <a:ext cx="9350375" cy="2491740"/>
          </a:xfrm>
          <a:prstGeom prst="rect">
            <a:avLst/>
          </a:prstGeom>
          <a:noFill/>
        </p:spPr>
        <p:txBody>
          <a:bodyPr wrap="square" rtlCol="0">
            <a:spAutoFit/>
          </a:bodyPr>
          <a:lstStyle/>
          <a:p>
            <a:r>
              <a:rPr lang="en-US" altLang="zh-CN" dirty="0">
                <a:ea typeface="宋体" panose="02010600030101010101" pitchFamily="2" charset="-122"/>
                <a:sym typeface="+mn-ea"/>
              </a:rPr>
              <a:t>(1)</a:t>
            </a:r>
            <a:r>
              <a:rPr lang="zh-CN" altLang="en-US" dirty="0">
                <a:solidFill>
                  <a:srgbClr val="FF0000"/>
                </a:solidFill>
                <a:latin typeface="微软雅黑" panose="020B0503020204020204" charset="-122"/>
                <a:ea typeface="微软雅黑" panose="020B0503020204020204" charset="-122"/>
                <a:sym typeface="+mn-ea"/>
              </a:rPr>
              <a:t>经济基础与上层建筑。</a:t>
            </a:r>
            <a:endParaRPr lang="zh-CN" altLang="en-US" dirty="0">
              <a:solidFill>
                <a:srgbClr val="FF0000"/>
              </a:solidFill>
              <a:latin typeface="微软雅黑" panose="020B0503020204020204" charset="-122"/>
              <a:ea typeface="微软雅黑" panose="020B0503020204020204" charset="-122"/>
              <a:sym typeface="+mn-ea"/>
            </a:endParaRPr>
          </a:p>
          <a:p>
            <a:r>
              <a:rPr lang="zh-CN" altLang="en-US" dirty="0">
                <a:ea typeface="宋体" panose="02010600030101010101" pitchFamily="2" charset="-122"/>
                <a:sym typeface="+mn-ea"/>
              </a:rPr>
              <a:t>中国古代自给自足的</a:t>
            </a:r>
            <a:r>
              <a:rPr lang="zh-CN" altLang="en-US" dirty="0">
                <a:solidFill>
                  <a:srgbClr val="0000FF"/>
                </a:solidFill>
                <a:ea typeface="宋体" panose="02010600030101010101" pitchFamily="2" charset="-122"/>
                <a:sym typeface="+mn-ea"/>
              </a:rPr>
              <a:t>小农经济</a:t>
            </a:r>
            <a:r>
              <a:rPr lang="zh-CN" altLang="en-US" dirty="0">
                <a:ea typeface="宋体" panose="02010600030101010101" pitchFamily="2" charset="-122"/>
                <a:sym typeface="+mn-ea"/>
              </a:rPr>
              <a:t>和</a:t>
            </a:r>
            <a:r>
              <a:rPr lang="zh-CN" altLang="en-US" dirty="0">
                <a:solidFill>
                  <a:srgbClr val="0000FF"/>
                </a:solidFill>
                <a:ea typeface="宋体" panose="02010600030101010101" pitchFamily="2" charset="-122"/>
                <a:sym typeface="+mn-ea"/>
              </a:rPr>
              <a:t>君主专制</a:t>
            </a:r>
            <a:r>
              <a:rPr lang="zh-CN" altLang="en-US" dirty="0">
                <a:ea typeface="宋体" panose="02010600030101010101" pitchFamily="2" charset="-122"/>
                <a:sym typeface="+mn-ea"/>
              </a:rPr>
              <a:t>的集权政治</a:t>
            </a:r>
            <a:r>
              <a:rPr lang="en-US" altLang="zh-CN" dirty="0">
                <a:ea typeface="宋体" panose="02010600030101010101" pitchFamily="2" charset="-122"/>
                <a:sym typeface="+mn-ea"/>
              </a:rPr>
              <a:t>,</a:t>
            </a:r>
            <a:r>
              <a:rPr lang="zh-CN" altLang="en-US" dirty="0">
                <a:ea typeface="宋体" panose="02010600030101010101" pitchFamily="2" charset="-122"/>
                <a:sym typeface="+mn-ea"/>
              </a:rPr>
              <a:t>影响了中国传统文化的发展</a:t>
            </a:r>
            <a:r>
              <a:rPr lang="en-US" altLang="zh-CN" dirty="0">
                <a:ea typeface="宋体" panose="02010600030101010101" pitchFamily="2" charset="-122"/>
                <a:sym typeface="+mn-ea"/>
              </a:rPr>
              <a:t>;</a:t>
            </a:r>
            <a:r>
              <a:rPr lang="zh-CN" altLang="en-US" dirty="0">
                <a:ea typeface="宋体" panose="02010600030101010101" pitchFamily="2" charset="-122"/>
                <a:sym typeface="+mn-ea"/>
              </a:rPr>
              <a:t>古代西方</a:t>
            </a:r>
            <a:r>
              <a:rPr lang="zh-CN" altLang="en-US" dirty="0">
                <a:solidFill>
                  <a:srgbClr val="0000FF"/>
                </a:solidFill>
                <a:ea typeface="宋体" panose="02010600030101010101" pitchFamily="2" charset="-122"/>
                <a:sym typeface="+mn-ea"/>
              </a:rPr>
              <a:t>商品经济和民主政治</a:t>
            </a:r>
            <a:r>
              <a:rPr lang="zh-CN" altLang="en-US" dirty="0">
                <a:ea typeface="宋体" panose="02010600030101010101" pitchFamily="2" charset="-122"/>
                <a:sym typeface="+mn-ea"/>
              </a:rPr>
              <a:t>，深刻影响西方</a:t>
            </a:r>
            <a:r>
              <a:rPr lang="en-US" altLang="zh-CN" dirty="0">
                <a:ea typeface="宋体" panose="02010600030101010101" pitchFamily="2" charset="-122"/>
                <a:sym typeface="+mn-ea"/>
              </a:rPr>
              <a:t>,</a:t>
            </a:r>
            <a:r>
              <a:rPr lang="zh-CN" altLang="en-US" dirty="0">
                <a:ea typeface="宋体" panose="02010600030101010101" pitchFamily="2" charset="-122"/>
                <a:sym typeface="+mn-ea"/>
              </a:rPr>
              <a:t>使其产生自由平等的民主意识。</a:t>
            </a:r>
            <a:endParaRPr lang="zh-CN" altLang="en-US" dirty="0"/>
          </a:p>
        </p:txBody>
      </p:sp>
      <p:sp>
        <p:nvSpPr>
          <p:cNvPr id="3" name="文本框 2"/>
          <p:cNvSpPr txBox="1"/>
          <p:nvPr/>
        </p:nvSpPr>
        <p:spPr>
          <a:xfrm>
            <a:off x="2175510" y="4091940"/>
            <a:ext cx="9350375" cy="2491740"/>
          </a:xfrm>
          <a:prstGeom prst="rect">
            <a:avLst/>
          </a:prstGeom>
          <a:noFill/>
        </p:spPr>
        <p:txBody>
          <a:bodyPr wrap="square" rtlCol="0">
            <a:spAutoFit/>
          </a:bodyPr>
          <a:lstStyle/>
          <a:p>
            <a:pPr eaLnBrk="0" hangingPunct="0">
              <a:lnSpc>
                <a:spcPct val="150000"/>
              </a:lnSpc>
              <a:buNone/>
            </a:pPr>
            <a:r>
              <a:rPr lang="en-US" altLang="zh-CN" dirty="0">
                <a:ea typeface="宋体" panose="02010600030101010101" pitchFamily="2" charset="-122"/>
                <a:sym typeface="+mn-ea"/>
              </a:rPr>
              <a:t>(2)</a:t>
            </a:r>
            <a:r>
              <a:rPr lang="zh-CN" altLang="en-US" dirty="0">
                <a:solidFill>
                  <a:srgbClr val="FF0000"/>
                </a:solidFill>
                <a:latin typeface="微软雅黑" panose="020B0503020204020204" charset="-122"/>
                <a:ea typeface="微软雅黑" panose="020B0503020204020204" charset="-122"/>
                <a:sym typeface="+mn-ea"/>
              </a:rPr>
              <a:t>社会存在与社会意识</a:t>
            </a:r>
            <a:r>
              <a:rPr lang="zh-CN" altLang="en-US" dirty="0">
                <a:ea typeface="宋体" panose="02010600030101010101" pitchFamily="2" charset="-122"/>
                <a:sym typeface="+mn-ea"/>
              </a:rPr>
              <a:t>。</a:t>
            </a:r>
            <a:endParaRPr lang="zh-CN" altLang="en-US" dirty="0">
              <a:ea typeface="宋体" panose="02010600030101010101" pitchFamily="2" charset="-122"/>
              <a:sym typeface="+mn-ea"/>
            </a:endParaRPr>
          </a:p>
          <a:p>
            <a:pPr eaLnBrk="0" hangingPunct="0">
              <a:lnSpc>
                <a:spcPct val="150000"/>
              </a:lnSpc>
              <a:buNone/>
            </a:pPr>
            <a:r>
              <a:rPr lang="zh-CN" altLang="en-US" dirty="0">
                <a:ea typeface="宋体" panose="02010600030101010101" pitchFamily="2" charset="-122"/>
                <a:sym typeface="+mn-ea"/>
              </a:rPr>
              <a:t>中国古代社会环境决定了在中国古代以</a:t>
            </a:r>
            <a:r>
              <a:rPr lang="zh-CN" altLang="en-US" dirty="0">
                <a:solidFill>
                  <a:srgbClr val="0000FF"/>
                </a:solidFill>
                <a:ea typeface="宋体" panose="02010600030101010101" pitchFamily="2" charset="-122"/>
                <a:sym typeface="+mn-ea"/>
              </a:rPr>
              <a:t>儒家为主的传统文化</a:t>
            </a:r>
            <a:r>
              <a:rPr lang="zh-CN" altLang="en-US" dirty="0">
                <a:ea typeface="宋体" panose="02010600030101010101" pitchFamily="2" charset="-122"/>
                <a:sym typeface="+mn-ea"/>
              </a:rPr>
              <a:t>占统治地位</a:t>
            </a:r>
            <a:r>
              <a:rPr lang="en-US" altLang="zh-CN" dirty="0">
                <a:ea typeface="宋体" panose="02010600030101010101" pitchFamily="2" charset="-122"/>
                <a:sym typeface="+mn-ea"/>
              </a:rPr>
              <a:t>;</a:t>
            </a:r>
            <a:r>
              <a:rPr lang="zh-CN" altLang="en-US" dirty="0">
                <a:ea typeface="宋体" panose="02010600030101010101" pitchFamily="2" charset="-122"/>
                <a:sym typeface="+mn-ea"/>
              </a:rPr>
              <a:t>西方开放、民主、自由的政治氛围及海外贸易的发达</a:t>
            </a:r>
            <a:r>
              <a:rPr lang="en-US" altLang="zh-CN" dirty="0">
                <a:ea typeface="宋体" panose="02010600030101010101" pitchFamily="2" charset="-122"/>
                <a:sym typeface="+mn-ea"/>
              </a:rPr>
              <a:t>,</a:t>
            </a:r>
            <a:r>
              <a:rPr lang="zh-CN" altLang="en-US" dirty="0">
                <a:ea typeface="宋体" panose="02010600030101010101" pitchFamily="2" charset="-122"/>
                <a:sym typeface="+mn-ea"/>
              </a:rPr>
              <a:t>铸就了古代</a:t>
            </a:r>
            <a:r>
              <a:rPr lang="zh-CN" altLang="en-US" dirty="0">
                <a:solidFill>
                  <a:srgbClr val="0000FF"/>
                </a:solidFill>
                <a:ea typeface="宋体" panose="02010600030101010101" pitchFamily="2" charset="-122"/>
                <a:sym typeface="+mn-ea"/>
              </a:rPr>
              <a:t>西方的人文精神</a:t>
            </a:r>
            <a:endParaRPr lang="zh-CN" altLang="en-US" dirty="0">
              <a:solidFill>
                <a:srgbClr val="0000FF"/>
              </a:solidFill>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nodeType="after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3540" name="表格 2923539"/>
          <p:cNvGraphicFramePr/>
          <p:nvPr>
            <p:custDataLst>
              <p:tags r:id="rId1"/>
            </p:custDataLst>
          </p:nvPr>
        </p:nvGraphicFramePr>
        <p:xfrm>
          <a:off x="406400" y="1708150"/>
          <a:ext cx="11163300" cy="3800632"/>
        </p:xfrm>
        <a:graphic>
          <a:graphicData uri="http://schemas.openxmlformats.org/drawingml/2006/table">
            <a:tbl>
              <a:tblPr/>
              <a:tblGrid>
                <a:gridCol w="1849438"/>
                <a:gridCol w="9313862"/>
              </a:tblGrid>
              <a:tr h="71120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50000"/>
                        </a:lnSpc>
                        <a:spcBef>
                          <a:spcPct val="0"/>
                        </a:spcBef>
                        <a:buFontTx/>
                        <a:buNone/>
                      </a:pPr>
                      <a:r>
                        <a:rPr lang="zh-CN" altLang="en-US" sz="2600" b="1" dirty="0">
                          <a:latin typeface="宋体" panose="02010600030101010101" pitchFamily="2" charset="-122"/>
                        </a:rPr>
                        <a:t>核心素养</a:t>
                      </a:r>
                      <a:endParaRPr lang="zh-CN" altLang="en-US" sz="2600" b="1" dirty="0">
                        <a:latin typeface="Arial" panose="020B0604020202020204" pitchFamily="34" charset="0"/>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50000"/>
                        </a:lnSpc>
                        <a:spcBef>
                          <a:spcPct val="0"/>
                        </a:spcBef>
                        <a:buFontTx/>
                        <a:buNone/>
                      </a:pPr>
                      <a:r>
                        <a:rPr lang="zh-CN" altLang="en-US" sz="2600" b="1" dirty="0">
                          <a:latin typeface="宋体" panose="02010600030101010101" pitchFamily="2" charset="-122"/>
                        </a:rPr>
                        <a:t>解读素养</a:t>
                      </a:r>
                      <a:endParaRPr lang="zh-CN" altLang="en-US" sz="2600" b="1" dirty="0">
                        <a:latin typeface="Arial" panose="020B0604020202020204" pitchFamily="34" charset="0"/>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0338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50000"/>
                        </a:lnSpc>
                        <a:spcBef>
                          <a:spcPct val="0"/>
                        </a:spcBef>
                        <a:buFontTx/>
                        <a:buNone/>
                      </a:pPr>
                      <a:r>
                        <a:rPr lang="zh-CN" altLang="en-US" sz="2600" b="1" dirty="0">
                          <a:latin typeface="宋体" panose="02010600030101010101" pitchFamily="2" charset="-122"/>
                        </a:rPr>
                        <a:t>家国情怀</a:t>
                      </a:r>
                      <a:endParaRPr lang="zh-CN" altLang="en-US" sz="2600" b="1" dirty="0">
                        <a:latin typeface="Arial" panose="020B0604020202020204" pitchFamily="34" charset="0"/>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50000"/>
                        </a:lnSpc>
                        <a:spcBef>
                          <a:spcPct val="0"/>
                        </a:spcBef>
                        <a:buFontTx/>
                        <a:buNone/>
                      </a:pPr>
                      <a:r>
                        <a:rPr lang="zh-CN" altLang="en-US" sz="2600" b="1" dirty="0">
                          <a:latin typeface="宋体" panose="02010600030101010101" pitchFamily="2" charset="-122"/>
                        </a:rPr>
                        <a:t>古代希腊是欧洲文明的发祥地</a:t>
                      </a:r>
                      <a:r>
                        <a:rPr lang="en-US" altLang="zh-CN" sz="2600" b="1" dirty="0">
                          <a:latin typeface="宋体" panose="02010600030101010101" pitchFamily="2" charset="-122"/>
                        </a:rPr>
                        <a:t>,</a:t>
                      </a:r>
                      <a:r>
                        <a:rPr lang="zh-CN" altLang="en-US" sz="2600" b="1" dirty="0">
                          <a:latin typeface="宋体" panose="02010600030101010101" pitchFamily="2" charset="-122"/>
                        </a:rPr>
                        <a:t>古代罗马将欧洲古代文明推向高峰。古代希腊、罗马文明与东方的中华文明各有千秋</a:t>
                      </a:r>
                      <a:r>
                        <a:rPr lang="en-US" altLang="zh-CN" sz="2600" b="1" dirty="0">
                          <a:latin typeface="宋体" panose="02010600030101010101" pitchFamily="2" charset="-122"/>
                        </a:rPr>
                        <a:t>,</a:t>
                      </a:r>
                      <a:endParaRPr lang="en-US" altLang="zh-CN" sz="2600" b="1" dirty="0">
                        <a:latin typeface="宋体" panose="02010600030101010101" pitchFamily="2" charset="-122"/>
                      </a:endParaRPr>
                    </a:p>
                    <a:p>
                      <a:pPr marL="0" lvl="0" indent="0">
                        <a:lnSpc>
                          <a:spcPct val="150000"/>
                        </a:lnSpc>
                        <a:spcBef>
                          <a:spcPct val="0"/>
                        </a:spcBef>
                        <a:buFontTx/>
                        <a:buNone/>
                      </a:pPr>
                      <a:endParaRPr lang="zh-CN" altLang="en-US" sz="2600" b="1" dirty="0">
                        <a:latin typeface="Arial" panose="020B0604020202020204" pitchFamily="34" charset="0"/>
                      </a:endParaRPr>
                    </a:p>
                    <a:p>
                      <a:pPr marL="0" lvl="0" indent="0">
                        <a:lnSpc>
                          <a:spcPct val="150000"/>
                        </a:lnSpc>
                        <a:spcBef>
                          <a:spcPct val="0"/>
                        </a:spcBef>
                        <a:buFontTx/>
                        <a:buNone/>
                      </a:pPr>
                      <a:endParaRPr lang="zh-CN" altLang="en-US" sz="2600" b="1" dirty="0">
                        <a:latin typeface="Arial" panose="020B0604020202020204" pitchFamily="34" charset="0"/>
                      </a:endParaRPr>
                    </a:p>
                    <a:p>
                      <a:pPr marL="0" lvl="0" indent="0">
                        <a:lnSpc>
                          <a:spcPct val="150000"/>
                        </a:lnSpc>
                        <a:spcBef>
                          <a:spcPct val="0"/>
                        </a:spcBef>
                        <a:buFontTx/>
                        <a:buNone/>
                      </a:pPr>
                      <a:endParaRPr lang="zh-CN" altLang="en-US" sz="2600" b="1" dirty="0">
                        <a:latin typeface="Arial" panose="020B0604020202020204" pitchFamily="34" charset="0"/>
                      </a:endParaRPr>
                    </a:p>
                  </a:txBody>
                  <a:tcPr marL="117235" marR="117235" marT="58618" marB="5861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918402" name="文本框 2918401"/>
          <p:cNvSpPr txBox="1"/>
          <p:nvPr/>
        </p:nvSpPr>
        <p:spPr>
          <a:xfrm>
            <a:off x="278130" y="559435"/>
            <a:ext cx="11634788" cy="71691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备选要点</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a:t>
            </a:r>
            <a:r>
              <a:rPr lang="zh-CN" altLang="en-US" dirty="0">
                <a:ea typeface="宋体" panose="02010600030101010101" pitchFamily="2" charset="-122"/>
                <a:sym typeface="+mn-ea"/>
              </a:rPr>
              <a:t>唯物史观</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角度认识古代东西方思想文化的</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差异</a:t>
            </a:r>
            <a:endPar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endParaRPr>
          </a:p>
        </p:txBody>
      </p:sp>
      <p:sp>
        <p:nvSpPr>
          <p:cNvPr id="2" name="文本框 1"/>
          <p:cNvSpPr txBox="1"/>
          <p:nvPr/>
        </p:nvSpPr>
        <p:spPr>
          <a:xfrm>
            <a:off x="2518410" y="3853815"/>
            <a:ext cx="8871585" cy="1291590"/>
          </a:xfrm>
          <a:prstGeom prst="rect">
            <a:avLst/>
          </a:prstGeom>
          <a:noFill/>
        </p:spPr>
        <p:txBody>
          <a:bodyPr wrap="square" rtlCol="0">
            <a:spAutoFit/>
          </a:bodyPr>
          <a:lstStyle/>
          <a:p>
            <a:r>
              <a:rPr lang="zh-CN" altLang="en-US" dirty="0">
                <a:solidFill>
                  <a:srgbClr val="FF0000"/>
                </a:solidFill>
                <a:sym typeface="+mn-ea"/>
              </a:rPr>
              <a:t>都为</a:t>
            </a:r>
            <a:r>
              <a:rPr lang="zh-CN" altLang="en-US" dirty="0">
                <a:solidFill>
                  <a:srgbClr val="FF0000"/>
                </a:solidFill>
                <a:latin typeface="微软雅黑" panose="020B0503020204020204" charset="-122"/>
                <a:ea typeface="微软雅黑" panose="020B0503020204020204" charset="-122"/>
                <a:sym typeface="+mn-ea"/>
              </a:rPr>
              <a:t>人类文明</a:t>
            </a:r>
            <a:r>
              <a:rPr lang="zh-CN" altLang="en-US" dirty="0">
                <a:solidFill>
                  <a:srgbClr val="FF0000"/>
                </a:solidFill>
                <a:sym typeface="+mn-ea"/>
              </a:rPr>
              <a:t>的发展作出了贡献</a:t>
            </a:r>
            <a:r>
              <a:rPr lang="en-US" altLang="zh-CN">
                <a:sym typeface="+mn-ea"/>
              </a:rPr>
              <a:t>,</a:t>
            </a:r>
            <a:r>
              <a:rPr lang="zh-CN" altLang="en-US" dirty="0">
                <a:sym typeface="+mn-ea"/>
              </a:rPr>
              <a:t>我们要理解</a:t>
            </a:r>
            <a:r>
              <a:rPr lang="zh-CN" altLang="en-US" dirty="0">
                <a:solidFill>
                  <a:srgbClr val="FF0000"/>
                </a:solidFill>
                <a:latin typeface="微软雅黑" panose="020B0503020204020204" charset="-122"/>
                <a:ea typeface="微软雅黑" panose="020B0503020204020204" charset="-122"/>
                <a:sym typeface="+mn-ea"/>
              </a:rPr>
              <a:t>历史发展的多样性，尊重不同文明</a:t>
            </a:r>
            <a:r>
              <a:rPr lang="zh-CN" altLang="en-US">
                <a:ea typeface="宋体" panose="02010600030101010101" pitchFamily="2" charset="-122"/>
                <a:sym typeface="+mn-ea"/>
              </a:rPr>
              <a:t>，</a:t>
            </a:r>
            <a:r>
              <a:rPr lang="zh-CN" altLang="en-US" dirty="0">
                <a:sym typeface="+mn-ea"/>
              </a:rPr>
              <a:t>认识东西方不同文明发展的影响。</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496175" y="1141600"/>
          <a:ext cx="11194415" cy="4974336"/>
        </p:xfrm>
        <a:graphic>
          <a:graphicData uri="http://schemas.openxmlformats.org/drawingml/2006/table">
            <a:tbl>
              <a:tblPr/>
              <a:tblGrid>
                <a:gridCol w="1233170"/>
                <a:gridCol w="9961245"/>
              </a:tblGrid>
              <a:tr h="4389120">
                <a:tc>
                  <a:txBody>
                    <a:bodyPr/>
                    <a:lstStyle/>
                    <a:p>
                      <a:pPr marL="0" marR="0" lvl="0" indent="0" algn="ctr" defTabSz="914400" rtl="0" eaLnBrk="1" fontAlgn="base" latinLnBrk="0" hangingPunct="1">
                        <a:lnSpc>
                          <a:spcPct val="170000"/>
                        </a:lnSpc>
                        <a:spcBef>
                          <a:spcPct val="0"/>
                        </a:spcBef>
                        <a:spcAft>
                          <a:spcPct val="0"/>
                        </a:spcAft>
                        <a:buClrTx/>
                        <a:buSzTx/>
                        <a:buFontTx/>
                        <a:buNone/>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中外</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ctr" defTabSz="914400" rtl="0" eaLnBrk="1" fontAlgn="base" latinLnBrk="0" hangingPunct="1">
                        <a:lnSpc>
                          <a:spcPct val="170000"/>
                        </a:lnSpc>
                        <a:spcBef>
                          <a:spcPct val="0"/>
                        </a:spcBef>
                        <a:spcAft>
                          <a:spcPct val="0"/>
                        </a:spcAft>
                        <a:buClrTx/>
                        <a:buSzTx/>
                        <a:buFontTx/>
                        <a:buNone/>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知识</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ctr" defTabSz="914400" rtl="0" eaLnBrk="1" fontAlgn="base" latinLnBrk="0" hangingPunct="1">
                        <a:lnSpc>
                          <a:spcPct val="170000"/>
                        </a:lnSpc>
                        <a:spcBef>
                          <a:spcPct val="0"/>
                        </a:spcBef>
                        <a:spcAft>
                          <a:spcPct val="0"/>
                        </a:spcAft>
                        <a:buClrTx/>
                        <a:buSzTx/>
                        <a:buFontTx/>
                        <a:buNone/>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关联</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33991" marR="3399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7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(1)</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都注重</a:t>
                      </a:r>
                      <a:r>
                        <a:rPr kumimoji="0" lang="en-US" altLang="zh-CN" sz="2400" b="1" i="0" u="sng"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            </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与</a:t>
                      </a:r>
                      <a:r>
                        <a:rPr lang="en-US" altLang="zh-CN" sz="2400" b="1" u="sng"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                      </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的关系，强调</a:t>
                      </a:r>
                      <a:r>
                        <a:rPr lang="en-US" altLang="zh-CN" sz="2400" b="1" u="sng"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                         </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a:t>
                      </a:r>
                      <a:endPar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endParaRPr>
                    </a:p>
                    <a:p>
                      <a:pPr marL="0" marR="0" lvl="0" indent="0" algn="l" defTabSz="914400" rtl="0" eaLnBrk="1" fontAlgn="base" latinLnBrk="0" hangingPunct="1">
                        <a:lnSpc>
                          <a:spcPct val="170000"/>
                        </a:lnSpc>
                        <a:spcBef>
                          <a:spcPct val="0"/>
                        </a:spcBef>
                        <a:spcAft>
                          <a:spcPct val="0"/>
                        </a:spcAft>
                        <a:buClrTx/>
                        <a:buSzTx/>
                        <a:buFontTx/>
                        <a:buNone/>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古希腊先主张</a:t>
                      </a: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a:t>
                      </a:r>
                      <a:r>
                        <a:rPr kumimoji="0" lang="zh-CN" altLang="en-US"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人是万物的尺度</a:t>
                      </a: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a:t>
                      </a:r>
                      <a:r>
                        <a:rPr kumimoji="0" lang="zh-CN" altLang="en-US"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a:t>
                      </a: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a:t>
                      </a:r>
                      <a:r>
                        <a:rPr kumimoji="0" lang="zh-CN" altLang="en-US"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有思想力的人是万物的尺度</a:t>
                      </a: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a:t>
                      </a:r>
                      <a:endPar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endParaRPr>
                    </a:p>
                    <a:p>
                      <a:pPr marL="0" marR="0" lvl="0" indent="0" algn="l" defTabSz="914400" rtl="0" eaLnBrk="1" fontAlgn="base" latinLnBrk="0" hangingPunct="1">
                        <a:lnSpc>
                          <a:spcPct val="170000"/>
                        </a:lnSpc>
                        <a:spcBef>
                          <a:spcPct val="0"/>
                        </a:spcBef>
                        <a:spcAft>
                          <a:spcPct val="0"/>
                        </a:spcAft>
                        <a:buClrTx/>
                        <a:buSzTx/>
                        <a:buFontTx/>
                        <a:buNone/>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孔子倡导</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仁者爱人</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，孟子的</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人性善</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，荀子的</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人性恶</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，董仲舒的</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三纲五常</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天人感应</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等。</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7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(2)</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都将</a:t>
                      </a:r>
                      <a:r>
                        <a:rPr lang="en-US" altLang="zh-CN" sz="2400" b="1" u="sng"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            </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看作政治的基础：</a:t>
                      </a:r>
                      <a:endPar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endParaRPr>
                    </a:p>
                    <a:p>
                      <a:pPr marL="0" marR="0" lvl="0" indent="0" algn="l" defTabSz="914400" rtl="0" eaLnBrk="1" fontAlgn="base" latinLnBrk="0" hangingPunct="1">
                        <a:lnSpc>
                          <a:spcPct val="170000"/>
                        </a:lnSpc>
                        <a:spcBef>
                          <a:spcPct val="0"/>
                        </a:spcBef>
                        <a:spcAft>
                          <a:spcPct val="0"/>
                        </a:spcAft>
                        <a:buClrTx/>
                        <a:buSzTx/>
                        <a:buFontTx/>
                        <a:buNone/>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古希腊先哲苏格拉底认为，要治理好城邦政治，就要改善人们的灵魂，培植好公民，以德教人，以德治人。</a:t>
                      </a:r>
                      <a:endPar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endParaRPr>
                    </a:p>
                    <a:p>
                      <a:pPr marL="0" marR="0" lvl="0" indent="0" algn="l" defTabSz="914400" rtl="0" eaLnBrk="1" fontAlgn="base" latinLnBrk="0" hangingPunct="1">
                        <a:lnSpc>
                          <a:spcPct val="170000"/>
                        </a:lnSpc>
                        <a:spcBef>
                          <a:spcPct val="0"/>
                        </a:spcBef>
                        <a:spcAft>
                          <a:spcPct val="0"/>
                        </a:spcAft>
                        <a:buClrTx/>
                        <a:buSzTx/>
                        <a:buFontTx/>
                        <a:buNone/>
                      </a:pPr>
                      <a:r>
                        <a:rPr lang="zh-CN" sz="2400"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儒家思想的核心是</a:t>
                      </a:r>
                      <a:r>
                        <a:rPr lang="en-US" sz="2400" b="1" smtClean="0">
                          <a:ln>
                            <a:noFill/>
                          </a:ln>
                          <a:effectLst/>
                          <a:latin typeface="宋体" panose="02010600030101010101" pitchFamily="2" charset="-122"/>
                          <a:ea typeface="黑体" panose="02010609060101010101" pitchFamily="2" charset="-122"/>
                          <a:cs typeface="Times New Roman" panose="02020603050405020304" pitchFamily="18" charset="0"/>
                          <a:sym typeface="+mn-ea"/>
                        </a:rPr>
                        <a:t>“</a:t>
                      </a:r>
                      <a:r>
                        <a:rPr lang="zh-CN" sz="2400"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仁</a:t>
                      </a:r>
                      <a:r>
                        <a:rPr lang="en-US" sz="2400" b="1" smtClean="0">
                          <a:ln>
                            <a:noFill/>
                          </a:ln>
                          <a:effectLst/>
                          <a:latin typeface="宋体" panose="02010600030101010101" pitchFamily="2" charset="-122"/>
                          <a:ea typeface="黑体" panose="02010609060101010101" pitchFamily="2" charset="-122"/>
                          <a:cs typeface="Times New Roman" panose="02020603050405020304" pitchFamily="18" charset="0"/>
                          <a:sym typeface="+mn-ea"/>
                        </a:rPr>
                        <a:t>”</a:t>
                      </a:r>
                      <a:r>
                        <a:rPr lang="zh-CN" sz="2400"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和</a:t>
                      </a:r>
                      <a:r>
                        <a:rPr lang="en-US" sz="2400" b="1" smtClean="0">
                          <a:ln>
                            <a:noFill/>
                          </a:ln>
                          <a:effectLst/>
                          <a:latin typeface="宋体" panose="02010600030101010101" pitchFamily="2" charset="-122"/>
                          <a:ea typeface="黑体" panose="02010609060101010101" pitchFamily="2" charset="-122"/>
                          <a:cs typeface="Times New Roman" panose="02020603050405020304" pitchFamily="18" charset="0"/>
                          <a:sym typeface="+mn-ea"/>
                        </a:rPr>
                        <a:t>“</a:t>
                      </a:r>
                      <a:r>
                        <a:rPr lang="zh-CN" sz="2400"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礼</a:t>
                      </a:r>
                      <a:r>
                        <a:rPr lang="en-US" sz="2400" b="1" smtClean="0">
                          <a:ln>
                            <a:noFill/>
                          </a:ln>
                          <a:effectLst/>
                          <a:latin typeface="宋体" panose="02010600030101010101" pitchFamily="2" charset="-122"/>
                          <a:ea typeface="黑体" panose="02010609060101010101" pitchFamily="2" charset="-122"/>
                          <a:cs typeface="Times New Roman" panose="02020603050405020304" pitchFamily="18" charset="0"/>
                          <a:sym typeface="+mn-ea"/>
                        </a:rPr>
                        <a:t>”</a:t>
                      </a:r>
                      <a:r>
                        <a:rPr lang="zh-CN" sz="2400"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的学说，要</a:t>
                      </a:r>
                      <a:r>
                        <a:rPr lang="en-US" sz="2400" b="1" smtClean="0">
                          <a:ln>
                            <a:noFill/>
                          </a:ln>
                          <a:effectLst/>
                          <a:latin typeface="宋体" panose="02010600030101010101" pitchFamily="2" charset="-122"/>
                          <a:ea typeface="黑体" panose="02010609060101010101" pitchFamily="2" charset="-122"/>
                          <a:cs typeface="Times New Roman" panose="02020603050405020304" pitchFamily="18" charset="0"/>
                          <a:sym typeface="+mn-ea"/>
                        </a:rPr>
                        <a:t>“</a:t>
                      </a:r>
                      <a:r>
                        <a:rPr lang="zh-CN" sz="2400"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克己复礼</a:t>
                      </a:r>
                      <a:r>
                        <a:rPr lang="en-US" sz="2400" b="1" smtClean="0">
                          <a:ln>
                            <a:noFill/>
                          </a:ln>
                          <a:effectLst/>
                          <a:latin typeface="宋体" panose="02010600030101010101" pitchFamily="2" charset="-122"/>
                          <a:ea typeface="黑体" panose="02010609060101010101" pitchFamily="2" charset="-122"/>
                          <a:cs typeface="Times New Roman" panose="02020603050405020304" pitchFamily="18" charset="0"/>
                          <a:sym typeface="+mn-ea"/>
                        </a:rPr>
                        <a:t>”“</a:t>
                      </a:r>
                      <a:r>
                        <a:rPr lang="zh-CN" sz="2400"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为政以德</a:t>
                      </a:r>
                      <a:r>
                        <a:rPr lang="en-US" sz="2400" b="1" smtClean="0">
                          <a:ln>
                            <a:noFill/>
                          </a:ln>
                          <a:effectLst/>
                          <a:latin typeface="宋体" panose="02010600030101010101" pitchFamily="2" charset="-122"/>
                          <a:ea typeface="黑体" panose="02010609060101010101" pitchFamily="2" charset="-122"/>
                          <a:cs typeface="Times New Roman" panose="02020603050405020304" pitchFamily="18" charset="0"/>
                          <a:sym typeface="+mn-ea"/>
                        </a:rPr>
                        <a:t>”</a:t>
                      </a:r>
                      <a:r>
                        <a:rPr lang="zh-CN" sz="2400"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txBody>
                  <a:tcPr marL="33991" marR="3399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847746" name="文本框 2847745"/>
          <p:cNvSpPr txBox="1"/>
          <p:nvPr/>
        </p:nvSpPr>
        <p:spPr>
          <a:xfrm>
            <a:off x="78740" y="173990"/>
            <a:ext cx="11634788" cy="716915"/>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【补充】</a:t>
            </a: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古代东西方人文精神的</a:t>
            </a:r>
            <a:r>
              <a:rPr lang="zh-CN"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sym typeface="+mn-ea"/>
              </a:rPr>
              <a:t>相同点</a:t>
            </a:r>
            <a:endParaRPr lang="zh-CN" altLang="en-US"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3" name="文本框 2"/>
          <p:cNvSpPr txBox="1"/>
          <p:nvPr/>
        </p:nvSpPr>
        <p:spPr>
          <a:xfrm>
            <a:off x="3211830" y="1049655"/>
            <a:ext cx="514985" cy="691515"/>
          </a:xfrm>
          <a:prstGeom prst="rect">
            <a:avLst/>
          </a:prstGeom>
          <a:noFill/>
        </p:spPr>
        <p:txBody>
          <a:bodyPr wrap="none" rtlCol="0" anchor="t">
            <a:spAutoFit/>
          </a:bodyPr>
          <a:lstStyle/>
          <a:p>
            <a:r>
              <a:rPr lang="zh-CN"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人</a:t>
            </a:r>
            <a:endParaRPr lang="zh-CN" altLang="en-US"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4" name="文本框 3"/>
          <p:cNvSpPr txBox="1"/>
          <p:nvPr/>
        </p:nvSpPr>
        <p:spPr>
          <a:xfrm>
            <a:off x="4407535" y="1049655"/>
            <a:ext cx="1511300" cy="691515"/>
          </a:xfrm>
          <a:prstGeom prst="rect">
            <a:avLst/>
          </a:prstGeom>
          <a:noFill/>
        </p:spPr>
        <p:txBody>
          <a:bodyPr wrap="none" rtlCol="0" anchor="t">
            <a:spAutoFit/>
          </a:bodyPr>
          <a:lstStyle/>
          <a:p>
            <a:pPr algn="l"/>
            <a:r>
              <a:rPr lang="zh-CN"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人类社会</a:t>
            </a:r>
            <a:endParaRPr lang="zh-CN" altLang="en-US"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5" name="文本框 4"/>
          <p:cNvSpPr txBox="1"/>
          <p:nvPr/>
        </p:nvSpPr>
        <p:spPr>
          <a:xfrm>
            <a:off x="7835265" y="1049655"/>
            <a:ext cx="1511300" cy="691515"/>
          </a:xfrm>
          <a:prstGeom prst="rect">
            <a:avLst/>
          </a:prstGeom>
          <a:noFill/>
        </p:spPr>
        <p:txBody>
          <a:bodyPr wrap="none" rtlCol="0" anchor="t">
            <a:spAutoFit/>
          </a:bodyPr>
          <a:lstStyle/>
          <a:p>
            <a:pPr algn="l"/>
            <a:r>
              <a:rPr lang="zh-CN"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人的价值</a:t>
            </a:r>
            <a:endParaRPr lang="zh-CN" altLang="en-US"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6" name="文本框 5"/>
          <p:cNvSpPr txBox="1"/>
          <p:nvPr/>
        </p:nvSpPr>
        <p:spPr>
          <a:xfrm>
            <a:off x="2861945" y="3543300"/>
            <a:ext cx="847090" cy="691515"/>
          </a:xfrm>
          <a:prstGeom prst="rect">
            <a:avLst/>
          </a:prstGeom>
          <a:noFill/>
        </p:spPr>
        <p:txBody>
          <a:bodyPr wrap="none" rtlCol="0" anchor="t">
            <a:spAutoFit/>
          </a:bodyPr>
          <a:lstStyle/>
          <a:p>
            <a:pPr algn="l"/>
            <a:r>
              <a:rPr lang="zh-CN"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道德</a:t>
            </a:r>
            <a:endParaRPr lang="zh-CN"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4" grpId="1"/>
      <p:bldP spid="5" grpId="0"/>
      <p:bldP spid="5" grpId="1"/>
      <p:bldP spid="6" grpId="0"/>
      <p:bldP spid="6" grpId="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custDataLst>
              <p:tags r:id="rId1"/>
            </p:custDataLst>
          </p:nvPr>
        </p:nvGraphicFramePr>
        <p:xfrm>
          <a:off x="856207" y="1292816"/>
          <a:ext cx="10817860" cy="3260090"/>
        </p:xfrm>
        <a:graphic>
          <a:graphicData uri="http://schemas.openxmlformats.org/drawingml/2006/table">
            <a:tbl>
              <a:tblPr/>
              <a:tblGrid>
                <a:gridCol w="1207770"/>
                <a:gridCol w="9610090"/>
              </a:tblGrid>
              <a:tr h="3260090">
                <a:tc>
                  <a:txBody>
                    <a:bodyPr/>
                    <a:lstStyle/>
                    <a:p>
                      <a:pPr marL="0" marR="0" lvl="0" indent="0" algn="ctr" defTabSz="914400" rtl="0" eaLnBrk="1" fontAlgn="base" latinLnBrk="0" hangingPunct="1">
                        <a:lnSpc>
                          <a:spcPct val="150000"/>
                        </a:lnSpc>
                        <a:spcBef>
                          <a:spcPct val="0"/>
                        </a:spcBef>
                        <a:spcAft>
                          <a:spcPct val="0"/>
                        </a:spcAft>
                        <a:buClrTx/>
                        <a:buSzTx/>
                        <a:buFontTx/>
                        <a:buNone/>
                      </a:pPr>
                      <a:r>
                        <a:rPr kumimoji="0" 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链接</a:t>
                      </a:r>
                      <a:endParaRPr kumimoji="0" lang="zh-CN" sz="28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pPr>
                      <a:r>
                        <a:rPr kumimoji="0" 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社会</a:t>
                      </a:r>
                      <a:endParaRPr kumimoji="0" lang="zh-CN" sz="2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pPr>
                      <a:r>
                        <a:rPr kumimoji="0" 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热点</a:t>
                      </a:r>
                      <a:endParaRPr kumimoji="0" 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endParaRPr>
                    </a:p>
                  </a:txBody>
                  <a:tcPr marL="33991" marR="3399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pPr>
                      <a:r>
                        <a:rPr kumimoji="0" lang="zh-CN" sz="28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rPr>
                        <a:t>传承人文精神，坚定文化自信</a:t>
                      </a:r>
                      <a:endParaRPr kumimoji="0" lang="zh-CN" sz="2800" b="0" i="0" u="none" strike="noStrike" cap="none" normalizeH="0" baseline="0" smtClean="0">
                        <a:ln>
                          <a:noFill/>
                        </a:ln>
                        <a:solidFill>
                          <a:srgbClr val="FF0000"/>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        </a:t>
                      </a:r>
                      <a:r>
                        <a:rPr kumimoji="0" 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人文精神是一种人类的自我关怀，是人的价值尺度在人的思想意识、思维习惯和心理活动中的历史积淀。</a:t>
                      </a:r>
                      <a:endParaRPr kumimoji="0" 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endParaRPr>
                    </a:p>
                    <a:p>
                      <a:pPr marL="0" marR="0" lvl="0" indent="0" algn="l" defTabSz="914400" rtl="0" eaLnBrk="1" fontAlgn="base" latinLnBrk="0" hangingPunct="1">
                        <a:lnSpc>
                          <a:spcPct val="15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        </a:t>
                      </a:r>
                      <a:r>
                        <a:rPr kumimoji="0" lang="zh-CN" sz="28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西方人文精神对我们今天</a:t>
                      </a:r>
                      <a:r>
                        <a:rPr kumimoji="0" lang="zh-CN" sz="28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rPr>
                        <a:t>坚定文化自信、推动社会主义文化繁荣，具有较好的历史借鉴功能。</a:t>
                      </a:r>
                      <a:endParaRPr kumimoji="0" lang="zh-CN" sz="28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endParaRPr>
                    </a:p>
                  </a:txBody>
                  <a:tcPr marL="33991" marR="3399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847746" name="文本框 2847745"/>
          <p:cNvSpPr txBox="1"/>
          <p:nvPr/>
        </p:nvSpPr>
        <p:spPr>
          <a:xfrm>
            <a:off x="78740" y="173990"/>
            <a:ext cx="11634788" cy="716915"/>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【补充】</a:t>
            </a: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古代东西方人文精神的</a:t>
            </a:r>
            <a:r>
              <a:rPr lang="zh-CN"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sym typeface="+mn-ea"/>
              </a:rPr>
              <a:t>相同点</a:t>
            </a:r>
            <a:endParaRPr lang="zh-CN" altLang="en-US"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9426" name="文本框 2919425"/>
          <p:cNvSpPr txBox="1"/>
          <p:nvPr/>
        </p:nvSpPr>
        <p:spPr>
          <a:xfrm>
            <a:off x="277495" y="0"/>
            <a:ext cx="11634788" cy="4879975"/>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三、古希腊、罗马文明是欧洲文明渊源的体现</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政治上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创造了一系列民主政治的运作方式</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为近现代西方民主政治制度所借鉴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法律制度也成为西方法律制度的蓝本。</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工商业、航海业和对外贸易发达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政府鼓励工商业的发展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这种面向海洋的经济形态成为欧洲工业文明的先声。</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思想上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重视人的价值和作用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尊重知识及开明开放的文化氛围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使其成为人文主义的渊源。</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科技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重视对自然和社会规律的探究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其科技成就影响着近代科技的发展。</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671195" y="4879975"/>
            <a:ext cx="10395585" cy="1753235"/>
          </a:xfrm>
          <a:prstGeom prst="rect">
            <a:avLst/>
          </a:prstGeom>
          <a:noFill/>
        </p:spPr>
        <p:txBody>
          <a:bodyPr wrap="square" rtlCol="0">
            <a:spAutoFit/>
          </a:bodyPr>
          <a:lstStyle/>
          <a:p>
            <a:r>
              <a:rPr lang="zh-CN" altLang="en-US" sz="2400">
                <a:latin typeface="微软雅黑" panose="020B0503020204020204" charset="-122"/>
                <a:ea typeface="微软雅黑" panose="020B0503020204020204" charset="-122"/>
                <a:sym typeface="+mn-ea"/>
              </a:rPr>
              <a:t>古希腊数学家欧几里得数学著作：《几何原本》</a:t>
            </a:r>
            <a:endParaRPr lang="zh-CN" altLang="en-US" sz="2400">
              <a:latin typeface="微软雅黑" panose="020B0503020204020204" charset="-122"/>
              <a:ea typeface="微软雅黑" panose="020B0503020204020204" charset="-122"/>
              <a:sym typeface="+mn-ea"/>
            </a:endParaRPr>
          </a:p>
          <a:p>
            <a:r>
              <a:rPr lang="zh-CN" altLang="en-US" sz="2400">
                <a:latin typeface="微软雅黑" panose="020B0503020204020204" charset="-122"/>
                <a:ea typeface="微软雅黑" panose="020B0503020204020204" charset="-122"/>
                <a:sym typeface="+mn-ea"/>
              </a:rPr>
              <a:t>古希腊著名医生和学者希波克拉底：《气质体液说》</a:t>
            </a:r>
            <a:endParaRPr lang="zh-CN" altLang="en-US" sz="2400">
              <a:latin typeface="微软雅黑" panose="020B0503020204020204" charset="-122"/>
              <a:ea typeface="微软雅黑" panose="020B0503020204020204" charset="-122"/>
            </a:endParaRPr>
          </a:p>
          <a:p>
            <a:endParaRPr lang="zh-CN" altLang="en-US" sz="240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tags/tag1.xml><?xml version="1.0" encoding="utf-8"?>
<p:tagLst xmlns:p="http://schemas.openxmlformats.org/presentationml/2006/main">
  <p:tag name="KSO_WM_UNIT_PLACING_PICTURE_USER_VIEWPORT" val="{&quot;height&quot;:9672,&quot;width&quot;:18382}"/>
</p:tagLst>
</file>

<file path=ppt/tags/tag2.xml><?xml version="1.0" encoding="utf-8"?>
<p:tagLst xmlns:p="http://schemas.openxmlformats.org/presentationml/2006/main">
  <p:tag name="KSO_WM_UNIT_TABLE_BEAUTIFY" val="smartTable{989a3a27-24b9-4474-b96e-df670dfd85a5}"/>
</p:tagLst>
</file>

<file path=ppt/tags/tag3.xml><?xml version="1.0" encoding="utf-8"?>
<p:tagLst xmlns:p="http://schemas.openxmlformats.org/presentationml/2006/main">
  <p:tag name="KSO_WM_UNIT_TABLE_BEAUTIFY" val="smartTable{5f43d62c-ea2c-4278-98de-80b3dbaf391f}"/>
</p:tagLst>
</file>

<file path=ppt/tags/tag4.xml><?xml version="1.0" encoding="utf-8"?>
<p:tagLst xmlns:p="http://schemas.openxmlformats.org/presentationml/2006/main">
  <p:tag name="KSO_WM_UNIT_TABLE_BEAUTIFY" val="smartTable{b5f4350b-1eaa-4703-ac75-3be14d21625c}"/>
  <p:tag name="TABLE_ENDDRAG_ORIGIN_RECT" val="897*358"/>
  <p:tag name="TABLE_ENDDRAG_RECT" val="32*163*897*358"/>
</p:tagLst>
</file>

<file path=ppt/tags/tag5.xml><?xml version="1.0" encoding="utf-8"?>
<p:tagLst xmlns:p="http://schemas.openxmlformats.org/presentationml/2006/main">
  <p:tag name="KSO_WM_UNIT_TABLE_BEAUTIFY" val="smartTable{b9bb803a-3881-45ba-8c64-34304dc64514}"/>
</p:tagLst>
</file>

<file path=ppt/tags/tag6.xml><?xml version="1.0" encoding="utf-8"?>
<p:tagLst xmlns:p="http://schemas.openxmlformats.org/presentationml/2006/main">
  <p:tag name="KSO_WM_UNIT_TABLE_BEAUTIFY" val="smartTable{b49918d4-9cc2-4492-a1ae-7b2c789216cf}"/>
  <p:tag name="TABLE_ENDDRAG_ORIGIN_RECT" val="903*445"/>
  <p:tag name="TABLE_ENDDRAG_RECT" val="31*70*903*445"/>
</p:tagLst>
</file>

<file path=ppt/tags/tag7.xml><?xml version="1.0" encoding="utf-8"?>
<p:tagLst xmlns:p="http://schemas.openxmlformats.org/presentationml/2006/main">
  <p:tag name="KSO_WM_UNIT_TABLE_BEAUTIFY" val="smartTable{507d0f38-ce8a-441c-a45c-d6f100b569f2}"/>
</p:tagLst>
</file>

<file path=ppt/tags/tag8.xml><?xml version="1.0" encoding="utf-8"?>
<p:tagLst xmlns:p="http://schemas.openxmlformats.org/presentationml/2006/main">
  <p:tag name="KSO_WM_UNIT_TABLE_BEAUTIFY" val="smartTable{6cae5175-30a8-4291-8135-54f1c2c64bee}"/>
</p:tagLst>
</file>

<file path=ppt/tags/tag9.xml><?xml version="1.0" encoding="utf-8"?>
<p:tagLst xmlns:p="http://schemas.openxmlformats.org/presentationml/2006/main">
  <p:tag name="KSO_WM_UNIT_TABLE_BEAUTIFY" val="smartTable{34ce12e5-469d-4b54-b60b-29a0105cf4e9}"/>
  <p:tag name="TABLE_ENDDRAG_ORIGIN_RECT" val="917*266"/>
  <p:tag name="TABLE_ENDDRAG_RECT" val="27*105*917*266"/>
</p:tagLst>
</file>

<file path=ppt/tags/tag10.xml><?xml version="1.0" encoding="utf-8"?>
<p:tagLst xmlns:p="http://schemas.openxmlformats.org/presentationml/2006/main">
  <p:tag name="KSO_WM_UNIT_TABLE_BEAUTIFY" val="smartTable{da68c281-6ce6-4aed-8efe-417dee501c76}"/>
</p:tagLst>
</file>

<file path=ppt/tags/tag11.xml><?xml version="1.0" encoding="utf-8"?>
<p:tagLst xmlns:p="http://schemas.openxmlformats.org/presentationml/2006/main">
  <p:tag name="KSO_WM_UNIT_TABLE_BEAUTIFY" val="smartTable{24e8d250-d05f-49a3-9a1a-8c1da3ce2a83}"/>
  <p:tag name="TABLE_ENDDRAG_ORIGIN_RECT" val="891*445"/>
  <p:tag name="TABLE_ENDDRAG_RECT" val="32*65*891*445"/>
</p:tagLst>
</file>

<file path=ppt/tags/tag12.xml><?xml version="1.0" encoding="utf-8"?>
<p:tagLst xmlns:p="http://schemas.openxmlformats.org/presentationml/2006/main">
  <p:tag name="KSO_WM_UNIT_TABLE_BEAUTIFY" val="smartTable{9d403986-4c60-4b82-b95a-251f65ce8daa}"/>
</p:tagLst>
</file>

<file path=ppt/tags/tag13.xml><?xml version="1.0" encoding="utf-8"?>
<p:tagLst xmlns:p="http://schemas.openxmlformats.org/presentationml/2006/main">
  <p:tag name="KSO_WM_UNIT_TABLE_BEAUTIFY" val="smartTable{57bc674a-4920-4805-92e2-7518809ad4ee}"/>
</p:tagLst>
</file>

<file path=ppt/tags/tag14.xml><?xml version="1.0" encoding="utf-8"?>
<p:tagLst xmlns:p="http://schemas.openxmlformats.org/presentationml/2006/main">
  <p:tag name="KSO_WM_UNIT_TABLE_BEAUTIFY" val="smartTable{e044807c-7cc2-40be-8f04-928b3b838bc4}"/>
</p:tagLst>
</file>

<file path=ppt/tags/tag15.xml><?xml version="1.0" encoding="utf-8"?>
<p:tagLst xmlns:p="http://schemas.openxmlformats.org/presentationml/2006/main">
  <p:tag name="ARTICULATE_PROJECT_OPEN" val="0"/>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a:ea typeface="宋体"/>
        <a:cs typeface=""/>
      </a:majorFont>
      <a:minorFont>
        <a:latin typeface="等线"/>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6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a:ea typeface="宋体"/>
        <a:cs typeface=""/>
      </a:majorFont>
      <a:minorFont>
        <a:latin typeface="等线"/>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a:ea typeface="宋体"/>
        <a:cs typeface=""/>
      </a:majorFont>
      <a:minorFont>
        <a:latin typeface="等线"/>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7198</Words>
  <Application>WPS 演示</Application>
  <PresentationFormat>自定义</PresentationFormat>
  <Paragraphs>718</Paragraphs>
  <Slides>37</Slides>
  <Notes>17</Notes>
  <HiddenSlides>0</HiddenSlides>
  <MMClips>0</MMClips>
  <ScaleCrop>false</ScaleCrop>
  <HeadingPairs>
    <vt:vector size="8" baseType="variant">
      <vt:variant>
        <vt:lpstr>已用的字体</vt:lpstr>
      </vt:variant>
      <vt:variant>
        <vt:i4>13</vt:i4>
      </vt:variant>
      <vt:variant>
        <vt:lpstr>主题</vt:lpstr>
      </vt:variant>
      <vt:variant>
        <vt:i4>3</vt:i4>
      </vt:variant>
      <vt:variant>
        <vt:lpstr>嵌入 OLE 服务器</vt:lpstr>
      </vt:variant>
      <vt:variant>
        <vt:i4>1</vt:i4>
      </vt:variant>
      <vt:variant>
        <vt:lpstr>幻灯片标题</vt:lpstr>
      </vt:variant>
      <vt:variant>
        <vt:i4>37</vt:i4>
      </vt:variant>
    </vt:vector>
  </HeadingPairs>
  <TitlesOfParts>
    <vt:vector size="54" baseType="lpstr">
      <vt:lpstr>Arial</vt:lpstr>
      <vt:lpstr>宋体</vt:lpstr>
      <vt:lpstr>Wingdings</vt:lpstr>
      <vt:lpstr>Times New Roman</vt:lpstr>
      <vt:lpstr>黑体</vt:lpstr>
      <vt:lpstr>微软雅黑</vt:lpstr>
      <vt:lpstr>Courier New</vt:lpstr>
      <vt:lpstr>等线</vt:lpstr>
      <vt:lpstr>楷体</vt:lpstr>
      <vt:lpstr>Arial Unicode MS</vt:lpstr>
      <vt:lpstr>Calibri</vt:lpstr>
      <vt:lpstr>NEU-BZ-S92</vt:lpstr>
      <vt:lpstr>等线 Light</vt:lpstr>
      <vt:lpstr>Office 主题​​</vt:lpstr>
      <vt:lpstr>6_Office 主题​​</vt:lpstr>
      <vt:lpstr>1_Office 主题​​</vt:lpstr>
      <vt:lpstr>Word.Document.12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世纪金榜</dc:title>
  <dc:creator>世纪金榜</dc:creator>
  <cp:lastModifiedBy>lenovo</cp:lastModifiedBy>
  <cp:revision>1328</cp:revision>
  <dcterms:created xsi:type="dcterms:W3CDTF">2021-05-01T14:09:00Z</dcterms:created>
  <dcterms:modified xsi:type="dcterms:W3CDTF">2021-05-05T07:51:10Z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y fmtid="{D5CDD505-2E9C-101B-9397-08002B2CF9AE}" pid="3" name="ICV">
    <vt:lpwstr>5A79FD48900743D3AA24706895734854</vt:lpwstr>
  </property>
  <property fmtid="{D5CDD505-2E9C-101B-9397-08002B2CF9AE}" pid="4" name="KSOProductBuildVer">
    <vt:lpwstr>2052-11.1.0.10463</vt:lpwstr>
  </property>
</Properties>
</file>