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3" r:id="rId7"/>
    <p:sldId id="261" r:id="rId8"/>
    <p:sldId id="266" r:id="rId9"/>
    <p:sldId id="262" r:id="rId10"/>
    <p:sldId id="264" r:id="rId11"/>
    <p:sldId id="265" r:id="rId12"/>
    <p:sldId id="267" r:id="rId13"/>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1" d="100"/>
          <a:sy n="111" d="100"/>
        </p:scale>
        <p:origin x="45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bg>
      <p:bgRef idx="1001">
        <a:schemeClr val="bg1"/>
      </p:bgRef>
    </p:bg>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9C344A1-3E3B-4D84-93B3-4F6C8FA3121B}"/>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14895917-90C5-42A5-AAEE-7DB82FE9A64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D7F05C0C-F6E9-43F2-9DB6-6973C6D78648}"/>
              </a:ext>
            </a:extLst>
          </p:cNvPr>
          <p:cNvSpPr>
            <a:spLocks noGrp="1"/>
          </p:cNvSpPr>
          <p:nvPr>
            <p:ph type="dt" sz="half" idx="10"/>
          </p:nvPr>
        </p:nvSpPr>
        <p:spPr/>
        <p:txBody>
          <a:bodyPr/>
          <a:lstStyle/>
          <a:p>
            <a:fld id="{9794AF60-B94B-4BE7-BBC3-8A3434D42AFD}" type="datetimeFigureOut">
              <a:rPr lang="zh-CN" altLang="en-US" smtClean="0"/>
              <a:t>2021/2/18</a:t>
            </a:fld>
            <a:endParaRPr lang="zh-CN" altLang="en-US"/>
          </a:p>
        </p:txBody>
      </p:sp>
      <p:sp>
        <p:nvSpPr>
          <p:cNvPr id="5" name="页脚占位符 4">
            <a:extLst>
              <a:ext uri="{FF2B5EF4-FFF2-40B4-BE49-F238E27FC236}">
                <a16:creationId xmlns:a16="http://schemas.microsoft.com/office/drawing/2014/main" id="{14A7ED24-21EF-45AD-863D-2F54C2E37562}"/>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F7308C65-606E-4ECD-90C0-5305D00B7A4A}"/>
              </a:ext>
            </a:extLst>
          </p:cNvPr>
          <p:cNvSpPr>
            <a:spLocks noGrp="1"/>
          </p:cNvSpPr>
          <p:nvPr>
            <p:ph type="sldNum" sz="quarter" idx="12"/>
          </p:nvPr>
        </p:nvSpPr>
        <p:spPr/>
        <p:txBody>
          <a:bodyPr/>
          <a:lstStyle/>
          <a:p>
            <a:fld id="{324A495A-57B9-4984-9722-D3973EE1B962}" type="slidenum">
              <a:rPr lang="zh-CN" altLang="en-US" smtClean="0"/>
              <a:t>‹#›</a:t>
            </a:fld>
            <a:endParaRPr lang="zh-CN" altLang="en-US"/>
          </a:p>
        </p:txBody>
      </p:sp>
    </p:spTree>
    <p:extLst>
      <p:ext uri="{BB962C8B-B14F-4D97-AF65-F5344CB8AC3E}">
        <p14:creationId xmlns:p14="http://schemas.microsoft.com/office/powerpoint/2010/main" val="2795848293"/>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bg>
      <p:bgRef idx="1001">
        <a:schemeClr val="bg1"/>
      </p:bgRef>
    </p:bg>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17AE8CA-4EB2-4C85-A74F-E4B53F6A522C}"/>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0A07D43E-CBF3-407F-86C9-8C25EF093B14}"/>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1759EDD2-3A05-4157-AE33-42BEF5FA130A}"/>
              </a:ext>
            </a:extLst>
          </p:cNvPr>
          <p:cNvSpPr>
            <a:spLocks noGrp="1"/>
          </p:cNvSpPr>
          <p:nvPr>
            <p:ph type="dt" sz="half" idx="10"/>
          </p:nvPr>
        </p:nvSpPr>
        <p:spPr/>
        <p:txBody>
          <a:bodyPr/>
          <a:lstStyle/>
          <a:p>
            <a:fld id="{9794AF60-B94B-4BE7-BBC3-8A3434D42AFD}" type="datetimeFigureOut">
              <a:rPr lang="zh-CN" altLang="en-US" smtClean="0"/>
              <a:t>2021/2/18</a:t>
            </a:fld>
            <a:endParaRPr lang="zh-CN" altLang="en-US"/>
          </a:p>
        </p:txBody>
      </p:sp>
      <p:sp>
        <p:nvSpPr>
          <p:cNvPr id="5" name="页脚占位符 4">
            <a:extLst>
              <a:ext uri="{FF2B5EF4-FFF2-40B4-BE49-F238E27FC236}">
                <a16:creationId xmlns:a16="http://schemas.microsoft.com/office/drawing/2014/main" id="{A419CC1E-80DB-45F9-9E20-69F11F3FAEF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10BB5741-4359-4429-B9BB-C6AE5AA49167}"/>
              </a:ext>
            </a:extLst>
          </p:cNvPr>
          <p:cNvSpPr>
            <a:spLocks noGrp="1"/>
          </p:cNvSpPr>
          <p:nvPr>
            <p:ph type="sldNum" sz="quarter" idx="12"/>
          </p:nvPr>
        </p:nvSpPr>
        <p:spPr/>
        <p:txBody>
          <a:bodyPr/>
          <a:lstStyle/>
          <a:p>
            <a:fld id="{324A495A-57B9-4984-9722-D3973EE1B962}" type="slidenum">
              <a:rPr lang="zh-CN" altLang="en-US" smtClean="0"/>
              <a:t>‹#›</a:t>
            </a:fld>
            <a:endParaRPr lang="zh-CN" altLang="en-US"/>
          </a:p>
        </p:txBody>
      </p:sp>
    </p:spTree>
    <p:extLst>
      <p:ext uri="{BB962C8B-B14F-4D97-AF65-F5344CB8AC3E}">
        <p14:creationId xmlns:p14="http://schemas.microsoft.com/office/powerpoint/2010/main" val="2856258568"/>
      </p:ext>
    </p:extLst>
  </p:cSld>
  <p:clrMapOvr>
    <a:overrideClrMapping bg1="dk1" tx1="lt1" bg2="dk2" tx2="lt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19A9C34-D249-4997-A8E7-7157BB2788FD}"/>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D2B17410-04FD-4FE2-B0AE-251A1EA6AC4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2D81E9B3-1082-4399-AE9E-E7F386F93318}"/>
              </a:ext>
            </a:extLst>
          </p:cNvPr>
          <p:cNvSpPr>
            <a:spLocks noGrp="1"/>
          </p:cNvSpPr>
          <p:nvPr>
            <p:ph type="dt" sz="half" idx="10"/>
          </p:nvPr>
        </p:nvSpPr>
        <p:spPr/>
        <p:txBody>
          <a:bodyPr/>
          <a:lstStyle/>
          <a:p>
            <a:fld id="{9794AF60-B94B-4BE7-BBC3-8A3434D42AFD}" type="datetimeFigureOut">
              <a:rPr lang="zh-CN" altLang="en-US" smtClean="0"/>
              <a:t>2021/2/18</a:t>
            </a:fld>
            <a:endParaRPr lang="zh-CN" altLang="en-US"/>
          </a:p>
        </p:txBody>
      </p:sp>
      <p:sp>
        <p:nvSpPr>
          <p:cNvPr id="5" name="页脚占位符 4">
            <a:extLst>
              <a:ext uri="{FF2B5EF4-FFF2-40B4-BE49-F238E27FC236}">
                <a16:creationId xmlns:a16="http://schemas.microsoft.com/office/drawing/2014/main" id="{6736557A-112F-480D-A563-F019075C2807}"/>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A05F7145-25AA-4844-9151-3E0BCD98C2DA}"/>
              </a:ext>
            </a:extLst>
          </p:cNvPr>
          <p:cNvSpPr>
            <a:spLocks noGrp="1"/>
          </p:cNvSpPr>
          <p:nvPr>
            <p:ph type="sldNum" sz="quarter" idx="12"/>
          </p:nvPr>
        </p:nvSpPr>
        <p:spPr/>
        <p:txBody>
          <a:bodyPr/>
          <a:lstStyle/>
          <a:p>
            <a:fld id="{324A495A-57B9-4984-9722-D3973EE1B962}" type="slidenum">
              <a:rPr lang="zh-CN" altLang="en-US" smtClean="0"/>
              <a:t>‹#›</a:t>
            </a:fld>
            <a:endParaRPr lang="zh-CN" altLang="en-US"/>
          </a:p>
        </p:txBody>
      </p:sp>
    </p:spTree>
    <p:extLst>
      <p:ext uri="{BB962C8B-B14F-4D97-AF65-F5344CB8AC3E}">
        <p14:creationId xmlns:p14="http://schemas.microsoft.com/office/powerpoint/2010/main" val="23034290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65B5C8D-039C-4EAB-B3DF-A6BF08BFB272}"/>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04FBC356-F6F7-48A0-A0FF-7E84BADCA2C1}"/>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id="{F070E634-6A8F-4385-B635-411469235FA3}"/>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a16="http://schemas.microsoft.com/office/drawing/2014/main" id="{AEF9D8EA-0F31-4AAD-BF9B-DC03F4DC3281}"/>
              </a:ext>
            </a:extLst>
          </p:cNvPr>
          <p:cNvSpPr>
            <a:spLocks noGrp="1"/>
          </p:cNvSpPr>
          <p:nvPr>
            <p:ph type="dt" sz="half" idx="10"/>
          </p:nvPr>
        </p:nvSpPr>
        <p:spPr/>
        <p:txBody>
          <a:bodyPr/>
          <a:lstStyle/>
          <a:p>
            <a:fld id="{9794AF60-B94B-4BE7-BBC3-8A3434D42AFD}" type="datetimeFigureOut">
              <a:rPr lang="zh-CN" altLang="en-US" smtClean="0"/>
              <a:t>2021/2/18</a:t>
            </a:fld>
            <a:endParaRPr lang="zh-CN" altLang="en-US"/>
          </a:p>
        </p:txBody>
      </p:sp>
      <p:sp>
        <p:nvSpPr>
          <p:cNvPr id="6" name="页脚占位符 5">
            <a:extLst>
              <a:ext uri="{FF2B5EF4-FFF2-40B4-BE49-F238E27FC236}">
                <a16:creationId xmlns:a16="http://schemas.microsoft.com/office/drawing/2014/main" id="{AFC2E53B-0121-4A9D-AACF-1C8ED0821E0E}"/>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999F343B-1CB6-443D-821C-938F2ABA84DD}"/>
              </a:ext>
            </a:extLst>
          </p:cNvPr>
          <p:cNvSpPr>
            <a:spLocks noGrp="1"/>
          </p:cNvSpPr>
          <p:nvPr>
            <p:ph type="sldNum" sz="quarter" idx="12"/>
          </p:nvPr>
        </p:nvSpPr>
        <p:spPr/>
        <p:txBody>
          <a:bodyPr/>
          <a:lstStyle/>
          <a:p>
            <a:fld id="{324A495A-57B9-4984-9722-D3973EE1B962}" type="slidenum">
              <a:rPr lang="zh-CN" altLang="en-US" smtClean="0"/>
              <a:t>‹#›</a:t>
            </a:fld>
            <a:endParaRPr lang="zh-CN" altLang="en-US"/>
          </a:p>
        </p:txBody>
      </p:sp>
    </p:spTree>
    <p:extLst>
      <p:ext uri="{BB962C8B-B14F-4D97-AF65-F5344CB8AC3E}">
        <p14:creationId xmlns:p14="http://schemas.microsoft.com/office/powerpoint/2010/main" val="16295404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88CCBEC-3717-4A75-9078-5C72EE8342F9}"/>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3638138E-9ACC-4E4B-96AD-0B330EC4CDE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id="{E6D68F4F-10A5-4509-9807-C0898B0FC18F}"/>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id="{CE66E1F0-8758-43C6-9EDE-8C2C17A14DB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id="{8774D42B-B197-487E-8340-D24419FBD40F}"/>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id="{8E0BF7BD-8840-4909-BA47-74D6991A6516}"/>
              </a:ext>
            </a:extLst>
          </p:cNvPr>
          <p:cNvSpPr>
            <a:spLocks noGrp="1"/>
          </p:cNvSpPr>
          <p:nvPr>
            <p:ph type="dt" sz="half" idx="10"/>
          </p:nvPr>
        </p:nvSpPr>
        <p:spPr/>
        <p:txBody>
          <a:bodyPr/>
          <a:lstStyle/>
          <a:p>
            <a:fld id="{9794AF60-B94B-4BE7-BBC3-8A3434D42AFD}" type="datetimeFigureOut">
              <a:rPr lang="zh-CN" altLang="en-US" smtClean="0"/>
              <a:t>2021/2/18</a:t>
            </a:fld>
            <a:endParaRPr lang="zh-CN" altLang="en-US"/>
          </a:p>
        </p:txBody>
      </p:sp>
      <p:sp>
        <p:nvSpPr>
          <p:cNvPr id="8" name="页脚占位符 7">
            <a:extLst>
              <a:ext uri="{FF2B5EF4-FFF2-40B4-BE49-F238E27FC236}">
                <a16:creationId xmlns:a16="http://schemas.microsoft.com/office/drawing/2014/main" id="{13E05DEE-6B85-402A-9A91-AB6E7264F541}"/>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2E03D860-C60C-4942-B5A1-7FE32E69B9AE}"/>
              </a:ext>
            </a:extLst>
          </p:cNvPr>
          <p:cNvSpPr>
            <a:spLocks noGrp="1"/>
          </p:cNvSpPr>
          <p:nvPr>
            <p:ph type="sldNum" sz="quarter" idx="12"/>
          </p:nvPr>
        </p:nvSpPr>
        <p:spPr/>
        <p:txBody>
          <a:bodyPr/>
          <a:lstStyle/>
          <a:p>
            <a:fld id="{324A495A-57B9-4984-9722-D3973EE1B962}" type="slidenum">
              <a:rPr lang="zh-CN" altLang="en-US" smtClean="0"/>
              <a:t>‹#›</a:t>
            </a:fld>
            <a:endParaRPr lang="zh-CN" altLang="en-US"/>
          </a:p>
        </p:txBody>
      </p:sp>
    </p:spTree>
    <p:extLst>
      <p:ext uri="{BB962C8B-B14F-4D97-AF65-F5344CB8AC3E}">
        <p14:creationId xmlns:p14="http://schemas.microsoft.com/office/powerpoint/2010/main" val="15701158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157B2B2-BE1E-4313-9600-6A437C6DB6F1}"/>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6DEAA04E-794E-4D12-983D-E2C94689EC73}"/>
              </a:ext>
            </a:extLst>
          </p:cNvPr>
          <p:cNvSpPr>
            <a:spLocks noGrp="1"/>
          </p:cNvSpPr>
          <p:nvPr>
            <p:ph type="dt" sz="half" idx="10"/>
          </p:nvPr>
        </p:nvSpPr>
        <p:spPr/>
        <p:txBody>
          <a:bodyPr/>
          <a:lstStyle/>
          <a:p>
            <a:fld id="{9794AF60-B94B-4BE7-BBC3-8A3434D42AFD}" type="datetimeFigureOut">
              <a:rPr lang="zh-CN" altLang="en-US" smtClean="0"/>
              <a:t>2021/2/18</a:t>
            </a:fld>
            <a:endParaRPr lang="zh-CN" altLang="en-US"/>
          </a:p>
        </p:txBody>
      </p:sp>
      <p:sp>
        <p:nvSpPr>
          <p:cNvPr id="4" name="页脚占位符 3">
            <a:extLst>
              <a:ext uri="{FF2B5EF4-FFF2-40B4-BE49-F238E27FC236}">
                <a16:creationId xmlns:a16="http://schemas.microsoft.com/office/drawing/2014/main" id="{0ADAF175-41D4-4202-ABE2-6C4ED4CC488F}"/>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5A6E266A-23D1-45EB-9235-C61515824625}"/>
              </a:ext>
            </a:extLst>
          </p:cNvPr>
          <p:cNvSpPr>
            <a:spLocks noGrp="1"/>
          </p:cNvSpPr>
          <p:nvPr>
            <p:ph type="sldNum" sz="quarter" idx="12"/>
          </p:nvPr>
        </p:nvSpPr>
        <p:spPr/>
        <p:txBody>
          <a:bodyPr/>
          <a:lstStyle/>
          <a:p>
            <a:fld id="{324A495A-57B9-4984-9722-D3973EE1B962}" type="slidenum">
              <a:rPr lang="zh-CN" altLang="en-US" smtClean="0"/>
              <a:t>‹#›</a:t>
            </a:fld>
            <a:endParaRPr lang="zh-CN" altLang="en-US"/>
          </a:p>
        </p:txBody>
      </p:sp>
    </p:spTree>
    <p:extLst>
      <p:ext uri="{BB962C8B-B14F-4D97-AF65-F5344CB8AC3E}">
        <p14:creationId xmlns:p14="http://schemas.microsoft.com/office/powerpoint/2010/main" val="3160572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915B6324-0F58-46FE-AF9D-59CCFFBF9B5A}"/>
              </a:ext>
            </a:extLst>
          </p:cNvPr>
          <p:cNvSpPr>
            <a:spLocks noGrp="1"/>
          </p:cNvSpPr>
          <p:nvPr>
            <p:ph type="dt" sz="half" idx="10"/>
          </p:nvPr>
        </p:nvSpPr>
        <p:spPr/>
        <p:txBody>
          <a:bodyPr/>
          <a:lstStyle/>
          <a:p>
            <a:fld id="{9794AF60-B94B-4BE7-BBC3-8A3434D42AFD}" type="datetimeFigureOut">
              <a:rPr lang="zh-CN" altLang="en-US" smtClean="0"/>
              <a:t>2021/2/18</a:t>
            </a:fld>
            <a:endParaRPr lang="zh-CN" altLang="en-US"/>
          </a:p>
        </p:txBody>
      </p:sp>
      <p:sp>
        <p:nvSpPr>
          <p:cNvPr id="3" name="页脚占位符 2">
            <a:extLst>
              <a:ext uri="{FF2B5EF4-FFF2-40B4-BE49-F238E27FC236}">
                <a16:creationId xmlns:a16="http://schemas.microsoft.com/office/drawing/2014/main" id="{014BB90D-A09B-4C1E-8BF5-1BCFB028F3F2}"/>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24E152CF-B07E-436F-8B4A-3D4B833E5FD6}"/>
              </a:ext>
            </a:extLst>
          </p:cNvPr>
          <p:cNvSpPr>
            <a:spLocks noGrp="1"/>
          </p:cNvSpPr>
          <p:nvPr>
            <p:ph type="sldNum" sz="quarter" idx="12"/>
          </p:nvPr>
        </p:nvSpPr>
        <p:spPr/>
        <p:txBody>
          <a:bodyPr/>
          <a:lstStyle/>
          <a:p>
            <a:fld id="{324A495A-57B9-4984-9722-D3973EE1B962}" type="slidenum">
              <a:rPr lang="zh-CN" altLang="en-US" smtClean="0"/>
              <a:t>‹#›</a:t>
            </a:fld>
            <a:endParaRPr lang="zh-CN" altLang="en-US"/>
          </a:p>
        </p:txBody>
      </p:sp>
    </p:spTree>
    <p:extLst>
      <p:ext uri="{BB962C8B-B14F-4D97-AF65-F5344CB8AC3E}">
        <p14:creationId xmlns:p14="http://schemas.microsoft.com/office/powerpoint/2010/main" val="33914463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90F30CC-E9DB-41A1-8A4E-FE9EA5A6512E}"/>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DA7A52DD-7F1C-42AB-BAFC-DD343A04516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id="{0192169D-F033-4840-AB60-C7BF2C100D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616CF7A4-4139-4008-A3DE-748949256B49}"/>
              </a:ext>
            </a:extLst>
          </p:cNvPr>
          <p:cNvSpPr>
            <a:spLocks noGrp="1"/>
          </p:cNvSpPr>
          <p:nvPr>
            <p:ph type="dt" sz="half" idx="10"/>
          </p:nvPr>
        </p:nvSpPr>
        <p:spPr/>
        <p:txBody>
          <a:bodyPr/>
          <a:lstStyle/>
          <a:p>
            <a:fld id="{9794AF60-B94B-4BE7-BBC3-8A3434D42AFD}" type="datetimeFigureOut">
              <a:rPr lang="zh-CN" altLang="en-US" smtClean="0"/>
              <a:t>2021/2/18</a:t>
            </a:fld>
            <a:endParaRPr lang="zh-CN" altLang="en-US"/>
          </a:p>
        </p:txBody>
      </p:sp>
      <p:sp>
        <p:nvSpPr>
          <p:cNvPr id="6" name="页脚占位符 5">
            <a:extLst>
              <a:ext uri="{FF2B5EF4-FFF2-40B4-BE49-F238E27FC236}">
                <a16:creationId xmlns:a16="http://schemas.microsoft.com/office/drawing/2014/main" id="{BCBE881D-7A7A-44FB-8037-1F858E4D50FB}"/>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92A077F9-C7DC-4FE7-8516-BC2A988C1081}"/>
              </a:ext>
            </a:extLst>
          </p:cNvPr>
          <p:cNvSpPr>
            <a:spLocks noGrp="1"/>
          </p:cNvSpPr>
          <p:nvPr>
            <p:ph type="sldNum" sz="quarter" idx="12"/>
          </p:nvPr>
        </p:nvSpPr>
        <p:spPr/>
        <p:txBody>
          <a:bodyPr/>
          <a:lstStyle/>
          <a:p>
            <a:fld id="{324A495A-57B9-4984-9722-D3973EE1B962}" type="slidenum">
              <a:rPr lang="zh-CN" altLang="en-US" smtClean="0"/>
              <a:t>‹#›</a:t>
            </a:fld>
            <a:endParaRPr lang="zh-CN" altLang="en-US"/>
          </a:p>
        </p:txBody>
      </p:sp>
    </p:spTree>
    <p:extLst>
      <p:ext uri="{BB962C8B-B14F-4D97-AF65-F5344CB8AC3E}">
        <p14:creationId xmlns:p14="http://schemas.microsoft.com/office/powerpoint/2010/main" val="9439054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C587B7F-738A-436D-90AD-FE3DE8676B79}"/>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48DFEE6F-B7BB-4A52-B36A-5E24CCE234D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6F0B9AE2-E1E0-4B96-9159-35C3848D113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E6C55D93-2B95-49C5-A624-EF253AC4EE9E}"/>
              </a:ext>
            </a:extLst>
          </p:cNvPr>
          <p:cNvSpPr>
            <a:spLocks noGrp="1"/>
          </p:cNvSpPr>
          <p:nvPr>
            <p:ph type="dt" sz="half" idx="10"/>
          </p:nvPr>
        </p:nvSpPr>
        <p:spPr/>
        <p:txBody>
          <a:bodyPr/>
          <a:lstStyle/>
          <a:p>
            <a:fld id="{9794AF60-B94B-4BE7-BBC3-8A3434D42AFD}" type="datetimeFigureOut">
              <a:rPr lang="zh-CN" altLang="en-US" smtClean="0"/>
              <a:t>2021/2/18</a:t>
            </a:fld>
            <a:endParaRPr lang="zh-CN" altLang="en-US"/>
          </a:p>
        </p:txBody>
      </p:sp>
      <p:sp>
        <p:nvSpPr>
          <p:cNvPr id="6" name="页脚占位符 5">
            <a:extLst>
              <a:ext uri="{FF2B5EF4-FFF2-40B4-BE49-F238E27FC236}">
                <a16:creationId xmlns:a16="http://schemas.microsoft.com/office/drawing/2014/main" id="{40B6D720-BD16-4223-AF0B-0AAD62625DCF}"/>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E3D42A03-5804-47CE-A687-CE485DB9F23C}"/>
              </a:ext>
            </a:extLst>
          </p:cNvPr>
          <p:cNvSpPr>
            <a:spLocks noGrp="1"/>
          </p:cNvSpPr>
          <p:nvPr>
            <p:ph type="sldNum" sz="quarter" idx="12"/>
          </p:nvPr>
        </p:nvSpPr>
        <p:spPr/>
        <p:txBody>
          <a:bodyPr/>
          <a:lstStyle/>
          <a:p>
            <a:fld id="{324A495A-57B9-4984-9722-D3973EE1B962}" type="slidenum">
              <a:rPr lang="zh-CN" altLang="en-US" smtClean="0"/>
              <a:t>‹#›</a:t>
            </a:fld>
            <a:endParaRPr lang="zh-CN" altLang="en-US"/>
          </a:p>
        </p:txBody>
      </p:sp>
    </p:spTree>
    <p:extLst>
      <p:ext uri="{BB962C8B-B14F-4D97-AF65-F5344CB8AC3E}">
        <p14:creationId xmlns:p14="http://schemas.microsoft.com/office/powerpoint/2010/main" val="30657571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A6AAB9D-3204-4EEE-B655-DCA9EDE08665}"/>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2553D3A6-EB54-44E3-BF8E-250C7513E34E}"/>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7B4DDD1E-6716-4EFC-896D-59BA90720A5E}"/>
              </a:ext>
            </a:extLst>
          </p:cNvPr>
          <p:cNvSpPr>
            <a:spLocks noGrp="1"/>
          </p:cNvSpPr>
          <p:nvPr>
            <p:ph type="dt" sz="half" idx="10"/>
          </p:nvPr>
        </p:nvSpPr>
        <p:spPr/>
        <p:txBody>
          <a:bodyPr/>
          <a:lstStyle/>
          <a:p>
            <a:fld id="{9794AF60-B94B-4BE7-BBC3-8A3434D42AFD}" type="datetimeFigureOut">
              <a:rPr lang="zh-CN" altLang="en-US" smtClean="0"/>
              <a:t>2021/2/18</a:t>
            </a:fld>
            <a:endParaRPr lang="zh-CN" altLang="en-US"/>
          </a:p>
        </p:txBody>
      </p:sp>
      <p:sp>
        <p:nvSpPr>
          <p:cNvPr id="5" name="页脚占位符 4">
            <a:extLst>
              <a:ext uri="{FF2B5EF4-FFF2-40B4-BE49-F238E27FC236}">
                <a16:creationId xmlns:a16="http://schemas.microsoft.com/office/drawing/2014/main" id="{561DAA07-EE62-4411-8F92-DEC184C3FD86}"/>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36C2E9E6-1F5C-4F8C-B40F-BB46289289F8}"/>
              </a:ext>
            </a:extLst>
          </p:cNvPr>
          <p:cNvSpPr>
            <a:spLocks noGrp="1"/>
          </p:cNvSpPr>
          <p:nvPr>
            <p:ph type="sldNum" sz="quarter" idx="12"/>
          </p:nvPr>
        </p:nvSpPr>
        <p:spPr/>
        <p:txBody>
          <a:bodyPr/>
          <a:lstStyle/>
          <a:p>
            <a:fld id="{324A495A-57B9-4984-9722-D3973EE1B962}" type="slidenum">
              <a:rPr lang="zh-CN" altLang="en-US" smtClean="0"/>
              <a:t>‹#›</a:t>
            </a:fld>
            <a:endParaRPr lang="zh-CN" altLang="en-US"/>
          </a:p>
        </p:txBody>
      </p:sp>
    </p:spTree>
    <p:extLst>
      <p:ext uri="{BB962C8B-B14F-4D97-AF65-F5344CB8AC3E}">
        <p14:creationId xmlns:p14="http://schemas.microsoft.com/office/powerpoint/2010/main" val="28502964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AEA59187-BD2D-418B-97DB-13814C29DA5F}"/>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0292623D-B992-4E3A-A11B-0079C9C07014}"/>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817213F9-1915-4360-A3E1-6B1BF9A353E4}"/>
              </a:ext>
            </a:extLst>
          </p:cNvPr>
          <p:cNvSpPr>
            <a:spLocks noGrp="1"/>
          </p:cNvSpPr>
          <p:nvPr>
            <p:ph type="dt" sz="half" idx="10"/>
          </p:nvPr>
        </p:nvSpPr>
        <p:spPr/>
        <p:txBody>
          <a:bodyPr/>
          <a:lstStyle/>
          <a:p>
            <a:fld id="{9794AF60-B94B-4BE7-BBC3-8A3434D42AFD}" type="datetimeFigureOut">
              <a:rPr lang="zh-CN" altLang="en-US" smtClean="0"/>
              <a:t>2021/2/18</a:t>
            </a:fld>
            <a:endParaRPr lang="zh-CN" altLang="en-US"/>
          </a:p>
        </p:txBody>
      </p:sp>
      <p:sp>
        <p:nvSpPr>
          <p:cNvPr id="5" name="页脚占位符 4">
            <a:extLst>
              <a:ext uri="{FF2B5EF4-FFF2-40B4-BE49-F238E27FC236}">
                <a16:creationId xmlns:a16="http://schemas.microsoft.com/office/drawing/2014/main" id="{F32013F2-DAE0-4075-8B3A-E9BFA4A1C455}"/>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6E5CD06B-7CE2-464E-9AC1-A33E7EAD0C74}"/>
              </a:ext>
            </a:extLst>
          </p:cNvPr>
          <p:cNvSpPr>
            <a:spLocks noGrp="1"/>
          </p:cNvSpPr>
          <p:nvPr>
            <p:ph type="sldNum" sz="quarter" idx="12"/>
          </p:nvPr>
        </p:nvSpPr>
        <p:spPr/>
        <p:txBody>
          <a:bodyPr/>
          <a:lstStyle/>
          <a:p>
            <a:fld id="{324A495A-57B9-4984-9722-D3973EE1B962}" type="slidenum">
              <a:rPr lang="zh-CN" altLang="en-US" smtClean="0"/>
              <a:t>‹#›</a:t>
            </a:fld>
            <a:endParaRPr lang="zh-CN" altLang="en-US"/>
          </a:p>
        </p:txBody>
      </p:sp>
    </p:spTree>
    <p:extLst>
      <p:ext uri="{BB962C8B-B14F-4D97-AF65-F5344CB8AC3E}">
        <p14:creationId xmlns:p14="http://schemas.microsoft.com/office/powerpoint/2010/main" val="27586791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3042C81A-1363-49BC-A4AB-D7749A07EDB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0CC4A502-71E7-40BB-80E6-68E84AB2C6F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28B5FC1D-31AF-41EC-A47F-E3356A82D0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94AF60-B94B-4BE7-BBC3-8A3434D42AFD}" type="datetimeFigureOut">
              <a:rPr lang="zh-CN" altLang="en-US" smtClean="0"/>
              <a:t>2021/2/18</a:t>
            </a:fld>
            <a:endParaRPr lang="zh-CN" altLang="en-US"/>
          </a:p>
        </p:txBody>
      </p:sp>
      <p:sp>
        <p:nvSpPr>
          <p:cNvPr id="5" name="页脚占位符 4">
            <a:extLst>
              <a:ext uri="{FF2B5EF4-FFF2-40B4-BE49-F238E27FC236}">
                <a16:creationId xmlns:a16="http://schemas.microsoft.com/office/drawing/2014/main" id="{E4E78C36-BAE4-41A4-BB6E-5A58141231E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533EAC48-B890-4311-BF40-27B0A839330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24A495A-57B9-4984-9722-D3973EE1B962}" type="slidenum">
              <a:rPr lang="zh-CN" altLang="en-US" smtClean="0"/>
              <a:t>‹#›</a:t>
            </a:fld>
            <a:endParaRPr lang="zh-CN" altLang="en-US"/>
          </a:p>
        </p:txBody>
      </p:sp>
    </p:spTree>
    <p:extLst>
      <p:ext uri="{BB962C8B-B14F-4D97-AF65-F5344CB8AC3E}">
        <p14:creationId xmlns:p14="http://schemas.microsoft.com/office/powerpoint/2010/main" val="17150454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2.jp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1624258-21A0-49BD-B8A2-E516BE463118}"/>
              </a:ext>
            </a:extLst>
          </p:cNvPr>
          <p:cNvSpPr>
            <a:spLocks noGrp="1"/>
          </p:cNvSpPr>
          <p:nvPr>
            <p:ph type="ctrTitle"/>
          </p:nvPr>
        </p:nvSpPr>
        <p:spPr/>
        <p:txBody>
          <a:bodyPr/>
          <a:lstStyle/>
          <a:p>
            <a:r>
              <a:rPr lang="zh-CN" altLang="en-US" dirty="0"/>
              <a:t>深圳一模讲评</a:t>
            </a:r>
            <a:br>
              <a:rPr lang="en-US" altLang="zh-CN" dirty="0"/>
            </a:br>
            <a:r>
              <a:rPr lang="en-US" altLang="zh-CN" dirty="0"/>
              <a:t>2020</a:t>
            </a:r>
            <a:r>
              <a:rPr lang="zh-CN" altLang="en-US" dirty="0"/>
              <a:t>年</a:t>
            </a:r>
          </a:p>
        </p:txBody>
      </p:sp>
      <p:sp>
        <p:nvSpPr>
          <p:cNvPr id="3" name="副标题 2">
            <a:extLst>
              <a:ext uri="{FF2B5EF4-FFF2-40B4-BE49-F238E27FC236}">
                <a16:creationId xmlns:a16="http://schemas.microsoft.com/office/drawing/2014/main" id="{1ECCAF98-66EB-46F5-8DFD-6B79E55DFC82}"/>
              </a:ext>
            </a:extLst>
          </p:cNvPr>
          <p:cNvSpPr>
            <a:spLocks noGrp="1"/>
          </p:cNvSpPr>
          <p:nvPr>
            <p:ph type="subTitle" idx="1"/>
          </p:nvPr>
        </p:nvSpPr>
        <p:spPr/>
        <p:txBody>
          <a:bodyPr/>
          <a:lstStyle/>
          <a:p>
            <a:endParaRPr lang="zh-CN" altLang="en-US"/>
          </a:p>
        </p:txBody>
      </p:sp>
    </p:spTree>
    <p:extLst>
      <p:ext uri="{BB962C8B-B14F-4D97-AF65-F5344CB8AC3E}">
        <p14:creationId xmlns:p14="http://schemas.microsoft.com/office/powerpoint/2010/main" val="25777921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F2532F1-86A3-482C-9796-F5CF091D4126}"/>
              </a:ext>
            </a:extLst>
          </p:cNvPr>
          <p:cNvSpPr>
            <a:spLocks noGrp="1"/>
          </p:cNvSpPr>
          <p:nvPr>
            <p:ph type="title"/>
          </p:nvPr>
        </p:nvSpPr>
        <p:spPr>
          <a:xfrm>
            <a:off x="838200" y="365126"/>
            <a:ext cx="10515600" cy="1187630"/>
          </a:xfrm>
        </p:spPr>
        <p:txBody>
          <a:bodyPr/>
          <a:lstStyle/>
          <a:p>
            <a:r>
              <a:rPr lang="en-US" altLang="zh-CN" dirty="0"/>
              <a:t>1.</a:t>
            </a:r>
            <a:r>
              <a:rPr lang="zh-CN" altLang="en-US" dirty="0"/>
              <a:t>常态受力分析</a:t>
            </a:r>
          </a:p>
        </p:txBody>
      </p:sp>
      <p:grpSp>
        <p:nvGrpSpPr>
          <p:cNvPr id="8" name="组合 7">
            <a:extLst>
              <a:ext uri="{FF2B5EF4-FFF2-40B4-BE49-F238E27FC236}">
                <a16:creationId xmlns:a16="http://schemas.microsoft.com/office/drawing/2014/main" id="{624019A4-A241-4D43-A432-48A1EFD5FED9}"/>
              </a:ext>
            </a:extLst>
          </p:cNvPr>
          <p:cNvGrpSpPr/>
          <p:nvPr/>
        </p:nvGrpSpPr>
        <p:grpSpPr>
          <a:xfrm>
            <a:off x="7979433" y="2337015"/>
            <a:ext cx="2596551" cy="3770485"/>
            <a:chOff x="5840083" y="2733090"/>
            <a:chExt cx="1421856" cy="2166714"/>
          </a:xfrm>
        </p:grpSpPr>
        <p:sp>
          <p:nvSpPr>
            <p:cNvPr id="7" name="矩形 6">
              <a:extLst>
                <a:ext uri="{FF2B5EF4-FFF2-40B4-BE49-F238E27FC236}">
                  <a16:creationId xmlns:a16="http://schemas.microsoft.com/office/drawing/2014/main" id="{CEB8CE0D-50C5-45F8-A427-080CF24EED58}"/>
                </a:ext>
              </a:extLst>
            </p:cNvPr>
            <p:cNvSpPr/>
            <p:nvPr/>
          </p:nvSpPr>
          <p:spPr>
            <a:xfrm>
              <a:off x="5840083" y="2733090"/>
              <a:ext cx="1421856" cy="2166714"/>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Group 19897">
              <a:extLst>
                <a:ext uri="{FF2B5EF4-FFF2-40B4-BE49-F238E27FC236}">
                  <a16:creationId xmlns:a16="http://schemas.microsoft.com/office/drawing/2014/main" id="{6726804C-632F-4D53-B9F8-161F452B8204}"/>
                </a:ext>
              </a:extLst>
            </p:cNvPr>
            <p:cNvGrpSpPr/>
            <p:nvPr/>
          </p:nvGrpSpPr>
          <p:grpSpPr>
            <a:xfrm>
              <a:off x="5907883" y="3046953"/>
              <a:ext cx="1286256" cy="1538988"/>
              <a:chOff x="6858" y="9144"/>
              <a:chExt cx="1286256" cy="1539240"/>
            </a:xfrm>
          </p:grpSpPr>
          <p:pic>
            <p:nvPicPr>
              <p:cNvPr id="5" name="Picture 24732">
                <a:extLst>
                  <a:ext uri="{FF2B5EF4-FFF2-40B4-BE49-F238E27FC236}">
                    <a16:creationId xmlns:a16="http://schemas.microsoft.com/office/drawing/2014/main" id="{572B616C-9374-4704-B5FE-415667A7033D}"/>
                  </a:ext>
                </a:extLst>
              </p:cNvPr>
              <p:cNvPicPr/>
              <p:nvPr/>
            </p:nvPicPr>
            <p:blipFill>
              <a:blip r:embed="rId2"/>
              <a:stretch>
                <a:fillRect/>
              </a:stretch>
            </p:blipFill>
            <p:spPr>
              <a:xfrm>
                <a:off x="6858" y="9144"/>
                <a:ext cx="1286256" cy="1225296"/>
              </a:xfrm>
              <a:prstGeom prst="rect">
                <a:avLst/>
              </a:prstGeom>
            </p:spPr>
          </p:pic>
          <p:pic>
            <p:nvPicPr>
              <p:cNvPr id="6" name="Picture 24733">
                <a:extLst>
                  <a:ext uri="{FF2B5EF4-FFF2-40B4-BE49-F238E27FC236}">
                    <a16:creationId xmlns:a16="http://schemas.microsoft.com/office/drawing/2014/main" id="{64E32F29-460F-4AFA-944A-5E1E8B3E7470}"/>
                  </a:ext>
                </a:extLst>
              </p:cNvPr>
              <p:cNvPicPr/>
              <p:nvPr/>
            </p:nvPicPr>
            <p:blipFill>
              <a:blip r:embed="rId3"/>
              <a:stretch>
                <a:fillRect/>
              </a:stretch>
            </p:blipFill>
            <p:spPr>
              <a:xfrm>
                <a:off x="159258" y="1231392"/>
                <a:ext cx="39624" cy="316992"/>
              </a:xfrm>
              <a:prstGeom prst="rect">
                <a:avLst/>
              </a:prstGeom>
            </p:spPr>
          </p:pic>
        </p:grpSp>
      </p:grpSp>
      <p:sp>
        <p:nvSpPr>
          <p:cNvPr id="9" name="文本框 8">
            <a:extLst>
              <a:ext uri="{FF2B5EF4-FFF2-40B4-BE49-F238E27FC236}">
                <a16:creationId xmlns:a16="http://schemas.microsoft.com/office/drawing/2014/main" id="{49A54437-D7A5-4240-B2AB-9FD72F7816BC}"/>
              </a:ext>
            </a:extLst>
          </p:cNvPr>
          <p:cNvSpPr txBox="1"/>
          <p:nvPr/>
        </p:nvSpPr>
        <p:spPr>
          <a:xfrm>
            <a:off x="681486" y="2251495"/>
            <a:ext cx="5141344" cy="523220"/>
          </a:xfrm>
          <a:prstGeom prst="rect">
            <a:avLst/>
          </a:prstGeom>
          <a:noFill/>
        </p:spPr>
        <p:txBody>
          <a:bodyPr wrap="square" rtlCol="0">
            <a:spAutoFit/>
          </a:bodyPr>
          <a:lstStyle/>
          <a:p>
            <a:r>
              <a:rPr lang="en-US" altLang="zh-CN" sz="2800" dirty="0">
                <a:effectLst/>
                <a:latin typeface="Times New Roman" panose="02020603050405020304" pitchFamily="18" charset="0"/>
                <a:ea typeface="宋体" panose="02010600030101010101" pitchFamily="2" charset="-122"/>
              </a:rPr>
              <a:t>D</a:t>
            </a:r>
            <a:r>
              <a:rPr lang="zh-CN" altLang="zh-CN" sz="2800" dirty="0">
                <a:effectLst/>
                <a:latin typeface="Times New Roman" panose="02020603050405020304" pitchFamily="18" charset="0"/>
                <a:ea typeface="宋体" panose="02010600030101010101" pitchFamily="2" charset="-122"/>
                <a:cs typeface="Times New Roman" panose="02020603050405020304" pitchFamily="18" charset="0"/>
              </a:rPr>
              <a:t>．</a:t>
            </a:r>
            <a:r>
              <a:rPr lang="en-US" altLang="zh-CN" sz="2800" i="1" dirty="0">
                <a:effectLst/>
                <a:latin typeface="Times New Roman" panose="02020603050405020304" pitchFamily="18" charset="0"/>
                <a:ea typeface="宋体" panose="02010600030101010101" pitchFamily="2" charset="-122"/>
              </a:rPr>
              <a:t>F</a:t>
            </a:r>
            <a:r>
              <a:rPr lang="en-US" altLang="zh-CN" sz="2800" baseline="-25000" dirty="0">
                <a:effectLst/>
                <a:latin typeface="Times New Roman" panose="02020603050405020304" pitchFamily="18" charset="0"/>
                <a:ea typeface="宋体" panose="02010600030101010101" pitchFamily="2" charset="-122"/>
              </a:rPr>
              <a:t>B </a:t>
            </a:r>
            <a:r>
              <a:rPr lang="zh-CN" altLang="zh-CN" sz="2800" dirty="0">
                <a:effectLst/>
                <a:latin typeface="Times New Roman" panose="02020603050405020304" pitchFamily="18" charset="0"/>
                <a:ea typeface="宋体" panose="02010600030101010101" pitchFamily="2" charset="-122"/>
                <a:cs typeface="Times New Roman" panose="02020603050405020304" pitchFamily="18" charset="0"/>
              </a:rPr>
              <a:t>与</a:t>
            </a:r>
            <a:r>
              <a:rPr lang="zh-CN" altLang="zh-CN" sz="2800" dirty="0">
                <a:effectLst/>
                <a:ea typeface="Times New Roman" panose="02020603050405020304" pitchFamily="18" charset="0"/>
              </a:rPr>
              <a:t> </a:t>
            </a:r>
            <a:r>
              <a:rPr lang="en-US" altLang="zh-CN" sz="2800" i="1" dirty="0">
                <a:effectLst/>
                <a:ea typeface="Times New Roman" panose="02020603050405020304" pitchFamily="18" charset="0"/>
              </a:rPr>
              <a:t>F</a:t>
            </a:r>
            <a:r>
              <a:rPr lang="en-US" altLang="zh-CN" sz="2800" baseline="-25000" dirty="0">
                <a:effectLst/>
                <a:ea typeface="Times New Roman" panose="02020603050405020304" pitchFamily="18" charset="0"/>
              </a:rPr>
              <a:t>C </a:t>
            </a:r>
            <a:r>
              <a:rPr lang="zh-CN" altLang="zh-CN" sz="2800" dirty="0">
                <a:effectLst/>
                <a:latin typeface="Times New Roman" panose="02020603050405020304" pitchFamily="18" charset="0"/>
                <a:ea typeface="宋体" panose="02010600030101010101" pitchFamily="2" charset="-122"/>
                <a:cs typeface="Times New Roman" panose="02020603050405020304" pitchFamily="18" charset="0"/>
              </a:rPr>
              <a:t>合力大小等于</a:t>
            </a:r>
            <a:r>
              <a:rPr lang="en-US" altLang="zh-CN" sz="2800" dirty="0">
                <a:effectLst/>
                <a:latin typeface="Times New Roman" panose="02020603050405020304" pitchFamily="18" charset="0"/>
                <a:ea typeface="宋体" panose="02010600030101010101" pitchFamily="2" charset="-122"/>
              </a:rPr>
              <a:t> 3</a:t>
            </a:r>
            <a:r>
              <a:rPr lang="en-US" altLang="zh-CN" sz="2800" i="1" dirty="0">
                <a:effectLst/>
                <a:latin typeface="Times New Roman" panose="02020603050405020304" pitchFamily="18" charset="0"/>
                <a:ea typeface="宋体" panose="02010600030101010101" pitchFamily="2" charset="-122"/>
              </a:rPr>
              <a:t>mg</a:t>
            </a:r>
            <a:endParaRPr lang="zh-CN" altLang="en-US" sz="2800" dirty="0"/>
          </a:p>
        </p:txBody>
      </p:sp>
      <p:sp>
        <p:nvSpPr>
          <p:cNvPr id="10" name="对话气泡: 椭圆形 9">
            <a:extLst>
              <a:ext uri="{FF2B5EF4-FFF2-40B4-BE49-F238E27FC236}">
                <a16:creationId xmlns:a16="http://schemas.microsoft.com/office/drawing/2014/main" id="{5A0551CF-2F0E-4EEB-9102-BA62278D444F}"/>
              </a:ext>
            </a:extLst>
          </p:cNvPr>
          <p:cNvSpPr/>
          <p:nvPr/>
        </p:nvSpPr>
        <p:spPr>
          <a:xfrm>
            <a:off x="2987617" y="3099875"/>
            <a:ext cx="2449902" cy="983411"/>
          </a:xfrm>
          <a:prstGeom prst="wedgeEllipseCallout">
            <a:avLst>
              <a:gd name="adj1" fmla="val -16433"/>
              <a:gd name="adj2" fmla="val -72588"/>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zh-CN" altLang="en-US" sz="2800" dirty="0">
                <a:solidFill>
                  <a:schemeClr val="bg1"/>
                </a:solidFill>
              </a:rPr>
              <a:t>精髓问法</a:t>
            </a:r>
          </a:p>
        </p:txBody>
      </p:sp>
    </p:spTree>
    <p:extLst>
      <p:ext uri="{BB962C8B-B14F-4D97-AF65-F5344CB8AC3E}">
        <p14:creationId xmlns:p14="http://schemas.microsoft.com/office/powerpoint/2010/main" val="2805779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1F190DC-BC4C-4D48-93FC-50FECC663AB7}"/>
              </a:ext>
            </a:extLst>
          </p:cNvPr>
          <p:cNvSpPr>
            <a:spLocks noGrp="1"/>
          </p:cNvSpPr>
          <p:nvPr>
            <p:ph type="title"/>
          </p:nvPr>
        </p:nvSpPr>
        <p:spPr/>
        <p:txBody>
          <a:bodyPr/>
          <a:lstStyle/>
          <a:p>
            <a:r>
              <a:rPr lang="zh-CN" altLang="en-US" dirty="0"/>
              <a:t>不能再错了！</a:t>
            </a:r>
          </a:p>
        </p:txBody>
      </p:sp>
      <p:grpSp>
        <p:nvGrpSpPr>
          <p:cNvPr id="9" name="组合 8">
            <a:extLst>
              <a:ext uri="{FF2B5EF4-FFF2-40B4-BE49-F238E27FC236}">
                <a16:creationId xmlns:a16="http://schemas.microsoft.com/office/drawing/2014/main" id="{1D9C6E55-891F-4016-AB74-FA962CF6988E}"/>
              </a:ext>
            </a:extLst>
          </p:cNvPr>
          <p:cNvGrpSpPr/>
          <p:nvPr/>
        </p:nvGrpSpPr>
        <p:grpSpPr>
          <a:xfrm>
            <a:off x="8622890" y="2330245"/>
            <a:ext cx="2340078" cy="3333136"/>
            <a:chOff x="3116826" y="3126658"/>
            <a:chExt cx="1612490" cy="2005781"/>
          </a:xfrm>
        </p:grpSpPr>
        <p:sp>
          <p:nvSpPr>
            <p:cNvPr id="8" name="矩形 7">
              <a:extLst>
                <a:ext uri="{FF2B5EF4-FFF2-40B4-BE49-F238E27FC236}">
                  <a16:creationId xmlns:a16="http://schemas.microsoft.com/office/drawing/2014/main" id="{FB076A6D-4129-46D1-B15A-1B1C514F7FB5}"/>
                </a:ext>
              </a:extLst>
            </p:cNvPr>
            <p:cNvSpPr/>
            <p:nvPr/>
          </p:nvSpPr>
          <p:spPr>
            <a:xfrm>
              <a:off x="3116826" y="3126658"/>
              <a:ext cx="1612490" cy="2005781"/>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Group 19900">
              <a:extLst>
                <a:ext uri="{FF2B5EF4-FFF2-40B4-BE49-F238E27FC236}">
                  <a16:creationId xmlns:a16="http://schemas.microsoft.com/office/drawing/2014/main" id="{3F0E75E2-764A-4677-9577-39BA2AF84873}"/>
                </a:ext>
              </a:extLst>
            </p:cNvPr>
            <p:cNvGrpSpPr/>
            <p:nvPr/>
          </p:nvGrpSpPr>
          <p:grpSpPr>
            <a:xfrm>
              <a:off x="3256321" y="3283666"/>
              <a:ext cx="1333500" cy="1352550"/>
              <a:chOff x="0" y="0"/>
              <a:chExt cx="1478280" cy="1817370"/>
            </a:xfrm>
          </p:grpSpPr>
          <p:pic>
            <p:nvPicPr>
              <p:cNvPr id="5" name="Picture 866">
                <a:extLst>
                  <a:ext uri="{FF2B5EF4-FFF2-40B4-BE49-F238E27FC236}">
                    <a16:creationId xmlns:a16="http://schemas.microsoft.com/office/drawing/2014/main" id="{2AE064C0-FE28-4ECE-BA3E-259D8BCC631D}"/>
                  </a:ext>
                </a:extLst>
              </p:cNvPr>
              <p:cNvPicPr/>
              <p:nvPr/>
            </p:nvPicPr>
            <p:blipFill>
              <a:blip r:embed="rId2"/>
              <a:stretch>
                <a:fillRect/>
              </a:stretch>
            </p:blipFill>
            <p:spPr>
              <a:xfrm>
                <a:off x="0" y="0"/>
                <a:ext cx="1478280" cy="1817370"/>
              </a:xfrm>
              <a:prstGeom prst="rect">
                <a:avLst/>
              </a:prstGeom>
            </p:spPr>
          </p:pic>
          <p:pic>
            <p:nvPicPr>
              <p:cNvPr id="6" name="Picture 868">
                <a:extLst>
                  <a:ext uri="{FF2B5EF4-FFF2-40B4-BE49-F238E27FC236}">
                    <a16:creationId xmlns:a16="http://schemas.microsoft.com/office/drawing/2014/main" id="{0123CD3C-C2D3-44EF-AC95-1A7964CC90F0}"/>
                  </a:ext>
                </a:extLst>
              </p:cNvPr>
              <p:cNvPicPr/>
              <p:nvPr/>
            </p:nvPicPr>
            <p:blipFill>
              <a:blip r:embed="rId3"/>
              <a:stretch>
                <a:fillRect/>
              </a:stretch>
            </p:blipFill>
            <p:spPr>
              <a:xfrm>
                <a:off x="1436370" y="1802130"/>
                <a:ext cx="15240" cy="3810"/>
              </a:xfrm>
              <a:prstGeom prst="rect">
                <a:avLst/>
              </a:prstGeom>
            </p:spPr>
          </p:pic>
        </p:grpSp>
      </p:grpSp>
    </p:spTree>
    <p:extLst>
      <p:ext uri="{BB962C8B-B14F-4D97-AF65-F5344CB8AC3E}">
        <p14:creationId xmlns:p14="http://schemas.microsoft.com/office/powerpoint/2010/main" val="720548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1F190DC-BC4C-4D48-93FC-50FECC663AB7}"/>
              </a:ext>
            </a:extLst>
          </p:cNvPr>
          <p:cNvSpPr>
            <a:spLocks noGrp="1"/>
          </p:cNvSpPr>
          <p:nvPr>
            <p:ph type="title"/>
          </p:nvPr>
        </p:nvSpPr>
        <p:spPr>
          <a:xfrm>
            <a:off x="838199" y="0"/>
            <a:ext cx="7116097" cy="1325563"/>
          </a:xfrm>
        </p:spPr>
        <p:txBody>
          <a:bodyPr/>
          <a:lstStyle/>
          <a:p>
            <a:r>
              <a:rPr lang="zh-CN" altLang="en-US" dirty="0"/>
              <a:t>回归物理知识，送分题</a:t>
            </a:r>
          </a:p>
        </p:txBody>
      </p:sp>
      <p:pic>
        <p:nvPicPr>
          <p:cNvPr id="7" name="图片 6">
            <a:extLst>
              <a:ext uri="{FF2B5EF4-FFF2-40B4-BE49-F238E27FC236}">
                <a16:creationId xmlns:a16="http://schemas.microsoft.com/office/drawing/2014/main" id="{6BFA0CFC-1D72-4D0D-A07C-33E5BE3231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05781" y="1481825"/>
            <a:ext cx="9624551" cy="5141884"/>
          </a:xfrm>
          <a:prstGeom prst="rect">
            <a:avLst/>
          </a:prstGeom>
        </p:spPr>
      </p:pic>
    </p:spTree>
    <p:extLst>
      <p:ext uri="{BB962C8B-B14F-4D97-AF65-F5344CB8AC3E}">
        <p14:creationId xmlns:p14="http://schemas.microsoft.com/office/powerpoint/2010/main" val="23294962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a:extLst>
              <a:ext uri="{FF2B5EF4-FFF2-40B4-BE49-F238E27FC236}">
                <a16:creationId xmlns:a16="http://schemas.microsoft.com/office/drawing/2014/main" id="{1F8A3E56-C5C8-4CAA-9BE0-EFF5192438AC}"/>
              </a:ext>
            </a:extLst>
          </p:cNvPr>
          <p:cNvGrpSpPr/>
          <p:nvPr/>
        </p:nvGrpSpPr>
        <p:grpSpPr>
          <a:xfrm>
            <a:off x="3982064" y="3112088"/>
            <a:ext cx="8052620" cy="2930013"/>
            <a:chOff x="3116825" y="3126658"/>
            <a:chExt cx="4050891" cy="1238865"/>
          </a:xfrm>
        </p:grpSpPr>
        <p:sp>
          <p:nvSpPr>
            <p:cNvPr id="8" name="矩形 7">
              <a:extLst>
                <a:ext uri="{FF2B5EF4-FFF2-40B4-BE49-F238E27FC236}">
                  <a16:creationId xmlns:a16="http://schemas.microsoft.com/office/drawing/2014/main" id="{FB076A6D-4129-46D1-B15A-1B1C514F7FB5}"/>
                </a:ext>
              </a:extLst>
            </p:cNvPr>
            <p:cNvSpPr/>
            <p:nvPr/>
          </p:nvSpPr>
          <p:spPr>
            <a:xfrm>
              <a:off x="3116825" y="3126658"/>
              <a:ext cx="4050891" cy="1238865"/>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Group 22806">
              <a:extLst>
                <a:ext uri="{FF2B5EF4-FFF2-40B4-BE49-F238E27FC236}">
                  <a16:creationId xmlns:a16="http://schemas.microsoft.com/office/drawing/2014/main" id="{61D681B1-8713-442B-8C7F-75C8A34D12F6}"/>
                </a:ext>
              </a:extLst>
            </p:cNvPr>
            <p:cNvGrpSpPr/>
            <p:nvPr/>
          </p:nvGrpSpPr>
          <p:grpSpPr>
            <a:xfrm>
              <a:off x="3199631" y="3200093"/>
              <a:ext cx="3609975" cy="1047750"/>
              <a:chOff x="0" y="0"/>
              <a:chExt cx="4354830" cy="1272540"/>
            </a:xfrm>
          </p:grpSpPr>
          <p:pic>
            <p:nvPicPr>
              <p:cNvPr id="5" name="Picture 920">
                <a:extLst>
                  <a:ext uri="{FF2B5EF4-FFF2-40B4-BE49-F238E27FC236}">
                    <a16:creationId xmlns:a16="http://schemas.microsoft.com/office/drawing/2014/main" id="{2D078EE9-3490-4322-A847-8A9F45EEF457}"/>
                  </a:ext>
                </a:extLst>
              </p:cNvPr>
              <p:cNvPicPr/>
              <p:nvPr/>
            </p:nvPicPr>
            <p:blipFill>
              <a:blip r:embed="rId2"/>
              <a:stretch>
                <a:fillRect/>
              </a:stretch>
            </p:blipFill>
            <p:spPr>
              <a:xfrm>
                <a:off x="0" y="0"/>
                <a:ext cx="4354830" cy="1245870"/>
              </a:xfrm>
              <a:prstGeom prst="rect">
                <a:avLst/>
              </a:prstGeom>
            </p:spPr>
          </p:pic>
          <p:pic>
            <p:nvPicPr>
              <p:cNvPr id="6" name="Picture 922">
                <a:extLst>
                  <a:ext uri="{FF2B5EF4-FFF2-40B4-BE49-F238E27FC236}">
                    <a16:creationId xmlns:a16="http://schemas.microsoft.com/office/drawing/2014/main" id="{3C6A8152-75A7-4D8B-AA1E-805CA6A2E485}"/>
                  </a:ext>
                </a:extLst>
              </p:cNvPr>
              <p:cNvPicPr/>
              <p:nvPr/>
            </p:nvPicPr>
            <p:blipFill>
              <a:blip r:embed="rId3"/>
              <a:stretch>
                <a:fillRect/>
              </a:stretch>
            </p:blipFill>
            <p:spPr>
              <a:xfrm>
                <a:off x="963930" y="1230630"/>
                <a:ext cx="7620" cy="41910"/>
              </a:xfrm>
              <a:prstGeom prst="rect">
                <a:avLst/>
              </a:prstGeom>
            </p:spPr>
          </p:pic>
        </p:grpSp>
      </p:grpSp>
      <p:sp>
        <p:nvSpPr>
          <p:cNvPr id="9" name="文本框 8">
            <a:extLst>
              <a:ext uri="{FF2B5EF4-FFF2-40B4-BE49-F238E27FC236}">
                <a16:creationId xmlns:a16="http://schemas.microsoft.com/office/drawing/2014/main" id="{42E54C90-6E19-454D-B557-F107D748634D}"/>
              </a:ext>
            </a:extLst>
          </p:cNvPr>
          <p:cNvSpPr txBox="1"/>
          <p:nvPr/>
        </p:nvSpPr>
        <p:spPr>
          <a:xfrm>
            <a:off x="314632" y="157138"/>
            <a:ext cx="11877367" cy="2792239"/>
          </a:xfrm>
          <a:prstGeom prst="rect">
            <a:avLst/>
          </a:prstGeom>
          <a:noFill/>
        </p:spPr>
        <p:txBody>
          <a:bodyPr wrap="square">
            <a:spAutoFit/>
          </a:bodyPr>
          <a:lstStyle/>
          <a:p>
            <a:pPr marL="6350" marR="107315" indent="-6350">
              <a:lnSpc>
                <a:spcPct val="150000"/>
              </a:lnSpc>
              <a:spcAft>
                <a:spcPts val="25"/>
              </a:spcAft>
            </a:pPr>
            <a:r>
              <a:rPr lang="en-US" altLang="zh-CN" sz="2400" kern="100" dirty="0">
                <a:effectLst/>
                <a:latin typeface="Times New Roman" panose="02020603050405020304" pitchFamily="18" charset="0"/>
                <a:ea typeface="宋体" panose="02010600030101010101" pitchFamily="2" charset="-122"/>
                <a:cs typeface="宋体" panose="02010600030101010101" pitchFamily="2" charset="-122"/>
              </a:rPr>
              <a:t>4</a:t>
            </a:r>
            <a:r>
              <a:rPr lang="zh-CN" altLang="zh-CN" sz="2400" kern="100" dirty="0">
                <a:effectLst/>
                <a:latin typeface="Times New Roman" panose="02020603050405020304" pitchFamily="18" charset="0"/>
                <a:ea typeface="宋体" panose="02010600030101010101" pitchFamily="2" charset="-122"/>
                <a:cs typeface="Times New Roman" panose="02020603050405020304" pitchFamily="18" charset="0"/>
              </a:rPr>
              <a:t>．如图甲所示，理想变压器原、副线圈匝数比为</a:t>
            </a:r>
            <a:r>
              <a:rPr lang="en-US" altLang="zh-CN" sz="2400" kern="100" dirty="0">
                <a:effectLst/>
                <a:latin typeface="Times New Roman" panose="02020603050405020304" pitchFamily="18" charset="0"/>
                <a:ea typeface="宋体" panose="02010600030101010101" pitchFamily="2" charset="-122"/>
                <a:cs typeface="宋体" panose="02010600030101010101" pitchFamily="2" charset="-122"/>
              </a:rPr>
              <a:t> 11:1</a:t>
            </a:r>
            <a:r>
              <a:rPr lang="zh-CN" altLang="zh-CN" sz="2400" kern="100" dirty="0">
                <a:effectLst/>
                <a:latin typeface="Times New Roman" panose="02020603050405020304" pitchFamily="18" charset="0"/>
                <a:ea typeface="宋体" panose="02010600030101010101" pitchFamily="2" charset="-122"/>
                <a:cs typeface="Times New Roman" panose="02020603050405020304" pitchFamily="18" charset="0"/>
              </a:rPr>
              <a:t>，原线圈接入如图乙所示的正弦式交变电流，</a:t>
            </a:r>
            <a:r>
              <a:rPr lang="zh-CN" altLang="zh-CN" sz="2400" kern="100" dirty="0">
                <a:effectLst/>
                <a:latin typeface="宋体" panose="02010600030101010101" pitchFamily="2" charset="-122"/>
                <a:ea typeface="Times New Roman" panose="02020603050405020304" pitchFamily="18" charset="0"/>
                <a:cs typeface="宋体" panose="02010600030101010101" pitchFamily="2" charset="-122"/>
              </a:rPr>
              <a:t> </a:t>
            </a:r>
            <a:r>
              <a:rPr lang="en-US" altLang="zh-CN" sz="2400" kern="100" dirty="0">
                <a:effectLst/>
                <a:latin typeface="Times New Roman" panose="02020603050405020304" pitchFamily="18" charset="0"/>
                <a:ea typeface="宋体" panose="02010600030101010101" pitchFamily="2" charset="-122"/>
                <a:cs typeface="宋体" panose="02010600030101010101" pitchFamily="2" charset="-122"/>
              </a:rPr>
              <a:t>A</a:t>
            </a:r>
            <a:r>
              <a:rPr lang="zh-CN" altLang="zh-CN" sz="2400" kern="100" dirty="0">
                <a:effectLst/>
                <a:latin typeface="Times New Roman" panose="02020603050405020304" pitchFamily="18" charset="0"/>
                <a:ea typeface="宋体" panose="02010600030101010101" pitchFamily="2" charset="-122"/>
                <a:cs typeface="Times New Roman" panose="02020603050405020304" pitchFamily="18" charset="0"/>
              </a:rPr>
              <a:t>、</a:t>
            </a:r>
            <a:r>
              <a:rPr lang="en-US" altLang="zh-CN" sz="2400" kern="100" dirty="0">
                <a:effectLst/>
                <a:latin typeface="Times New Roman" panose="02020603050405020304" pitchFamily="18" charset="0"/>
                <a:ea typeface="宋体" panose="02010600030101010101" pitchFamily="2" charset="-122"/>
                <a:cs typeface="宋体" panose="02010600030101010101" pitchFamily="2" charset="-122"/>
              </a:rPr>
              <a:t>V</a:t>
            </a:r>
            <a:r>
              <a:rPr lang="zh-CN" altLang="zh-CN" sz="2400" kern="100" dirty="0">
                <a:effectLst/>
                <a:latin typeface="Times New Roman" panose="02020603050405020304" pitchFamily="18" charset="0"/>
                <a:ea typeface="宋体" panose="02010600030101010101" pitchFamily="2" charset="-122"/>
                <a:cs typeface="Times New Roman" panose="02020603050405020304" pitchFamily="18" charset="0"/>
              </a:rPr>
              <a:t>均为理想电表，二极管</a:t>
            </a:r>
            <a:r>
              <a:rPr lang="zh-CN" altLang="zh-CN" sz="2400" kern="100" dirty="0">
                <a:effectLst/>
                <a:latin typeface="宋体" panose="02010600030101010101" pitchFamily="2" charset="-122"/>
                <a:ea typeface="Times New Roman" panose="02020603050405020304" pitchFamily="18" charset="0"/>
                <a:cs typeface="宋体" panose="02010600030101010101" pitchFamily="2" charset="-122"/>
              </a:rPr>
              <a:t> </a:t>
            </a:r>
            <a:r>
              <a:rPr lang="en-US" altLang="zh-CN" sz="2400" i="1" kern="100" dirty="0">
                <a:effectLst/>
                <a:latin typeface="宋体" panose="02010600030101010101" pitchFamily="2" charset="-122"/>
                <a:ea typeface="Times New Roman" panose="02020603050405020304" pitchFamily="18" charset="0"/>
                <a:cs typeface="宋体" panose="02010600030101010101" pitchFamily="2" charset="-122"/>
              </a:rPr>
              <a:t>D </a:t>
            </a:r>
            <a:r>
              <a:rPr lang="zh-CN" altLang="zh-CN" sz="2400" kern="100" dirty="0">
                <a:effectLst/>
                <a:latin typeface="Times New Roman" panose="02020603050405020304" pitchFamily="18" charset="0"/>
                <a:ea typeface="宋体" panose="02010600030101010101" pitchFamily="2" charset="-122"/>
                <a:cs typeface="Times New Roman" panose="02020603050405020304" pitchFamily="18" charset="0"/>
              </a:rPr>
              <a:t>正向电阻为零，反向电阻无穷大，</a:t>
            </a:r>
            <a:r>
              <a:rPr lang="en-US" altLang="zh-CN" sz="2400" i="1" kern="100" dirty="0">
                <a:effectLst/>
                <a:latin typeface="Times New Roman" panose="02020603050405020304" pitchFamily="18" charset="0"/>
                <a:ea typeface="宋体" panose="02010600030101010101" pitchFamily="2" charset="-122"/>
                <a:cs typeface="宋体" panose="02010600030101010101" pitchFamily="2" charset="-122"/>
              </a:rPr>
              <a:t>R </a:t>
            </a:r>
            <a:r>
              <a:rPr lang="zh-CN" altLang="zh-CN" sz="2400" kern="100" dirty="0">
                <a:effectLst/>
                <a:latin typeface="Times New Roman" panose="02020603050405020304" pitchFamily="18" charset="0"/>
                <a:ea typeface="宋体" panose="02010600030101010101" pitchFamily="2" charset="-122"/>
                <a:cs typeface="Times New Roman" panose="02020603050405020304" pitchFamily="18" charset="0"/>
              </a:rPr>
              <a:t>是定值电阻，</a:t>
            </a:r>
            <a:r>
              <a:rPr lang="en-US" altLang="zh-CN" sz="2400" i="1" kern="100" dirty="0">
                <a:effectLst/>
                <a:latin typeface="Times New Roman" panose="02020603050405020304" pitchFamily="18" charset="0"/>
                <a:ea typeface="宋体" panose="02010600030101010101" pitchFamily="2" charset="-122"/>
                <a:cs typeface="宋体" panose="02010600030101010101" pitchFamily="2" charset="-122"/>
              </a:rPr>
              <a:t>L </a:t>
            </a:r>
            <a:r>
              <a:rPr lang="zh-CN" altLang="zh-CN" sz="2400" kern="100" dirty="0">
                <a:effectLst/>
                <a:latin typeface="Times New Roman" panose="02020603050405020304" pitchFamily="18" charset="0"/>
                <a:ea typeface="宋体" panose="02010600030101010101" pitchFamily="2" charset="-122"/>
                <a:cs typeface="Times New Roman" panose="02020603050405020304" pitchFamily="18" charset="0"/>
              </a:rPr>
              <a:t>是灯泡，</a:t>
            </a:r>
            <a:r>
              <a:rPr lang="en-US" altLang="zh-CN" sz="2400" i="1" kern="100" dirty="0">
                <a:effectLst/>
                <a:latin typeface="Times New Roman" panose="02020603050405020304" pitchFamily="18" charset="0"/>
                <a:ea typeface="宋体" panose="02010600030101010101" pitchFamily="2" charset="-122"/>
                <a:cs typeface="宋体" panose="02010600030101010101" pitchFamily="2" charset="-122"/>
              </a:rPr>
              <a:t>R</a:t>
            </a:r>
            <a:r>
              <a:rPr lang="en-US" altLang="zh-CN" sz="2400" kern="100" baseline="-25000" dirty="0">
                <a:effectLst/>
                <a:latin typeface="Times New Roman" panose="02020603050405020304" pitchFamily="18" charset="0"/>
                <a:ea typeface="宋体" panose="02010600030101010101" pitchFamily="2" charset="-122"/>
                <a:cs typeface="宋体" panose="02010600030101010101" pitchFamily="2" charset="-122"/>
              </a:rPr>
              <a:t>t </a:t>
            </a:r>
            <a:r>
              <a:rPr lang="zh-CN" altLang="zh-CN" sz="2400" kern="100" dirty="0">
                <a:effectLst/>
                <a:latin typeface="Times New Roman" panose="02020603050405020304" pitchFamily="18" charset="0"/>
                <a:ea typeface="宋体" panose="02010600030101010101" pitchFamily="2" charset="-122"/>
                <a:cs typeface="Times New Roman" panose="02020603050405020304" pitchFamily="18" charset="0"/>
              </a:rPr>
              <a:t>是热敏电阻（电阻随温度升高而减小）。以下说法正确的是</a:t>
            </a:r>
            <a:endParaRPr lang="zh-CN" altLang="zh-CN" sz="2400" kern="100" dirty="0">
              <a:effectLst/>
              <a:latin typeface="宋体" panose="02010600030101010101" pitchFamily="2" charset="-122"/>
              <a:ea typeface="宋体" panose="02010600030101010101" pitchFamily="2" charset="-122"/>
              <a:cs typeface="宋体" panose="02010600030101010101" pitchFamily="2" charset="-122"/>
            </a:endParaRPr>
          </a:p>
          <a:p>
            <a:pPr marL="6350" marR="1209040" indent="266700">
              <a:lnSpc>
                <a:spcPct val="150000"/>
              </a:lnSpc>
              <a:spcAft>
                <a:spcPts val="25"/>
              </a:spcAft>
            </a:pPr>
            <a:r>
              <a:rPr lang="en-US" altLang="zh-CN" sz="2400" kern="100" dirty="0">
                <a:effectLst/>
                <a:latin typeface="Times New Roman" panose="02020603050405020304" pitchFamily="18" charset="0"/>
                <a:ea typeface="宋体" panose="02010600030101010101" pitchFamily="2" charset="-122"/>
                <a:cs typeface="宋体" panose="02010600030101010101" pitchFamily="2" charset="-122"/>
              </a:rPr>
              <a:t>A</a:t>
            </a:r>
            <a:r>
              <a:rPr lang="zh-CN" altLang="zh-CN" sz="2400" kern="100" dirty="0">
                <a:effectLst/>
                <a:latin typeface="Times New Roman" panose="02020603050405020304" pitchFamily="18" charset="0"/>
                <a:ea typeface="宋体" panose="02010600030101010101" pitchFamily="2" charset="-122"/>
                <a:cs typeface="Times New Roman" panose="02020603050405020304" pitchFamily="18" charset="0"/>
              </a:rPr>
              <a:t>．交变电流的频率为</a:t>
            </a:r>
            <a:r>
              <a:rPr lang="en-US" altLang="zh-CN" sz="2400" kern="100" dirty="0">
                <a:effectLst/>
                <a:latin typeface="Times New Roman" panose="02020603050405020304" pitchFamily="18" charset="0"/>
                <a:ea typeface="宋体" panose="02010600030101010101" pitchFamily="2" charset="-122"/>
                <a:cs typeface="宋体" panose="02010600030101010101" pitchFamily="2" charset="-122"/>
              </a:rPr>
              <a:t> 100Hz          B</a:t>
            </a:r>
            <a:r>
              <a:rPr lang="zh-CN" altLang="zh-CN" sz="2400" kern="100" dirty="0">
                <a:effectLst/>
                <a:latin typeface="Times New Roman" panose="02020603050405020304" pitchFamily="18" charset="0"/>
                <a:ea typeface="宋体" panose="02010600030101010101" pitchFamily="2" charset="-122"/>
                <a:cs typeface="Times New Roman" panose="02020603050405020304" pitchFamily="18" charset="0"/>
              </a:rPr>
              <a:t>．电压表的示数为</a:t>
            </a:r>
            <a:r>
              <a:rPr lang="en-US" altLang="zh-CN" sz="2400" kern="100" dirty="0">
                <a:effectLst/>
                <a:latin typeface="Times New Roman" panose="02020603050405020304" pitchFamily="18" charset="0"/>
                <a:ea typeface="宋体" panose="02010600030101010101" pitchFamily="2" charset="-122"/>
                <a:cs typeface="宋体" panose="02010600030101010101" pitchFamily="2" charset="-122"/>
              </a:rPr>
              <a:t> 10V </a:t>
            </a:r>
            <a:endParaRPr lang="zh-CN" altLang="zh-CN" sz="2400" kern="100" dirty="0">
              <a:effectLst/>
              <a:latin typeface="宋体" panose="02010600030101010101" pitchFamily="2" charset="-122"/>
              <a:ea typeface="宋体" panose="02010600030101010101" pitchFamily="2" charset="-122"/>
              <a:cs typeface="宋体" panose="02010600030101010101" pitchFamily="2" charset="-122"/>
            </a:endParaRPr>
          </a:p>
          <a:p>
            <a:pPr marL="6350" marR="107315" indent="266700">
              <a:lnSpc>
                <a:spcPct val="150000"/>
              </a:lnSpc>
              <a:spcAft>
                <a:spcPts val="25"/>
              </a:spcAft>
            </a:pPr>
            <a:r>
              <a:rPr lang="en-US" altLang="zh-CN" sz="2400" kern="100" dirty="0">
                <a:effectLst/>
                <a:latin typeface="Times New Roman" panose="02020603050405020304" pitchFamily="18" charset="0"/>
                <a:ea typeface="宋体" panose="02010600030101010101" pitchFamily="2" charset="-122"/>
                <a:cs typeface="宋体" panose="02010600030101010101" pitchFamily="2" charset="-122"/>
              </a:rPr>
              <a:t>C</a:t>
            </a:r>
            <a:r>
              <a:rPr lang="zh-CN" altLang="zh-CN" sz="2400" kern="100" dirty="0">
                <a:effectLst/>
                <a:latin typeface="Times New Roman" panose="02020603050405020304" pitchFamily="18" charset="0"/>
                <a:ea typeface="宋体" panose="02010600030101010101" pitchFamily="2" charset="-122"/>
                <a:cs typeface="Times New Roman" panose="02020603050405020304" pitchFamily="18" charset="0"/>
              </a:rPr>
              <a:t>．当温度升高时，灯泡</a:t>
            </a:r>
            <a:r>
              <a:rPr lang="zh-CN" altLang="zh-CN" sz="2400" kern="100" dirty="0">
                <a:effectLst/>
                <a:latin typeface="宋体" panose="02010600030101010101" pitchFamily="2" charset="-122"/>
                <a:ea typeface="Times New Roman" panose="02020603050405020304" pitchFamily="18" charset="0"/>
                <a:cs typeface="宋体" panose="02010600030101010101" pitchFamily="2" charset="-122"/>
              </a:rPr>
              <a:t> </a:t>
            </a:r>
            <a:r>
              <a:rPr lang="en-US" altLang="zh-CN" sz="2400" i="1" kern="100" dirty="0">
                <a:effectLst/>
                <a:latin typeface="宋体" panose="02010600030101010101" pitchFamily="2" charset="-122"/>
                <a:ea typeface="Times New Roman" panose="02020603050405020304" pitchFamily="18" charset="0"/>
                <a:cs typeface="宋体" panose="02010600030101010101" pitchFamily="2" charset="-122"/>
              </a:rPr>
              <a:t>L </a:t>
            </a:r>
            <a:r>
              <a:rPr lang="zh-CN" altLang="zh-CN" sz="2400" kern="100" dirty="0">
                <a:effectLst/>
                <a:latin typeface="Times New Roman" panose="02020603050405020304" pitchFamily="18" charset="0"/>
                <a:ea typeface="宋体" panose="02010600030101010101" pitchFamily="2" charset="-122"/>
                <a:cs typeface="Times New Roman" panose="02020603050405020304" pitchFamily="18" charset="0"/>
              </a:rPr>
              <a:t>变亮</a:t>
            </a:r>
            <a:r>
              <a:rPr lang="zh-CN" altLang="zh-CN" sz="2400" kern="100" dirty="0">
                <a:effectLst/>
                <a:latin typeface="宋体" panose="02010600030101010101" pitchFamily="2" charset="-122"/>
                <a:ea typeface="Times New Roman" panose="02020603050405020304" pitchFamily="18" charset="0"/>
                <a:cs typeface="宋体" panose="02010600030101010101" pitchFamily="2" charset="-122"/>
              </a:rPr>
              <a:t> </a:t>
            </a:r>
            <a:r>
              <a:rPr lang="en-US" altLang="zh-CN" sz="2400" kern="100" dirty="0">
                <a:effectLst/>
                <a:latin typeface="宋体" panose="02010600030101010101" pitchFamily="2" charset="-122"/>
                <a:ea typeface="Times New Roman" panose="02020603050405020304" pitchFamily="18" charset="0"/>
                <a:cs typeface="宋体" panose="02010600030101010101" pitchFamily="2" charset="-122"/>
              </a:rPr>
              <a:t>     D.</a:t>
            </a:r>
            <a:r>
              <a:rPr lang="zh-CN" altLang="zh-CN" sz="2400" kern="100" dirty="0">
                <a:effectLst/>
                <a:latin typeface="Times New Roman" panose="02020603050405020304" pitchFamily="18" charset="0"/>
                <a:ea typeface="宋体" panose="02010600030101010101" pitchFamily="2" charset="-122"/>
                <a:cs typeface="Times New Roman" panose="02020603050405020304" pitchFamily="18" charset="0"/>
              </a:rPr>
              <a:t>当温度降低时，理想变压器输入功率增大</a:t>
            </a:r>
            <a:r>
              <a:rPr lang="zh-CN" altLang="zh-CN" sz="2400" kern="100" dirty="0">
                <a:effectLst/>
                <a:latin typeface="宋体" panose="02010600030101010101" pitchFamily="2" charset="-122"/>
                <a:ea typeface="Times New Roman" panose="02020603050405020304" pitchFamily="18" charset="0"/>
                <a:cs typeface="宋体" panose="02010600030101010101" pitchFamily="2" charset="-122"/>
              </a:rPr>
              <a:t> </a:t>
            </a:r>
            <a:endParaRPr lang="zh-CN" altLang="zh-CN" sz="2400" kern="100" dirty="0">
              <a:effectLst/>
              <a:latin typeface="宋体" panose="02010600030101010101" pitchFamily="2" charset="-122"/>
              <a:ea typeface="宋体" panose="02010600030101010101" pitchFamily="2" charset="-122"/>
              <a:cs typeface="宋体" panose="02010600030101010101" pitchFamily="2" charset="-122"/>
            </a:endParaRPr>
          </a:p>
        </p:txBody>
      </p:sp>
      <p:sp>
        <p:nvSpPr>
          <p:cNvPr id="10" name="对话气泡: 椭圆形 9">
            <a:extLst>
              <a:ext uri="{FF2B5EF4-FFF2-40B4-BE49-F238E27FC236}">
                <a16:creationId xmlns:a16="http://schemas.microsoft.com/office/drawing/2014/main" id="{DD01A57C-DEA9-42E6-9354-C863E1B7ABFA}"/>
              </a:ext>
            </a:extLst>
          </p:cNvPr>
          <p:cNvSpPr/>
          <p:nvPr/>
        </p:nvSpPr>
        <p:spPr>
          <a:xfrm>
            <a:off x="157316" y="3117182"/>
            <a:ext cx="2449902" cy="983411"/>
          </a:xfrm>
          <a:prstGeom prst="wedgeEllipseCallout">
            <a:avLst>
              <a:gd name="adj1" fmla="val 100355"/>
              <a:gd name="adj2" fmla="val -136576"/>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altLang="zh-CN" sz="2800" dirty="0">
                <a:solidFill>
                  <a:schemeClr val="bg1"/>
                </a:solidFill>
              </a:rPr>
              <a:t>0.02s</a:t>
            </a:r>
            <a:r>
              <a:rPr lang="zh-CN" altLang="en-US" sz="2800" dirty="0">
                <a:solidFill>
                  <a:schemeClr val="bg1"/>
                </a:solidFill>
              </a:rPr>
              <a:t>对应</a:t>
            </a:r>
            <a:r>
              <a:rPr lang="en-US" altLang="zh-CN" sz="2800" dirty="0">
                <a:solidFill>
                  <a:schemeClr val="bg1"/>
                </a:solidFill>
              </a:rPr>
              <a:t>50Hz</a:t>
            </a:r>
            <a:endParaRPr lang="zh-CN" altLang="en-US" sz="2800" dirty="0">
              <a:solidFill>
                <a:schemeClr val="bg1"/>
              </a:solidFill>
            </a:endParaRPr>
          </a:p>
        </p:txBody>
      </p:sp>
      <p:sp>
        <p:nvSpPr>
          <p:cNvPr id="13" name="对话气泡: 椭圆形 12">
            <a:extLst>
              <a:ext uri="{FF2B5EF4-FFF2-40B4-BE49-F238E27FC236}">
                <a16:creationId xmlns:a16="http://schemas.microsoft.com/office/drawing/2014/main" id="{947F15C1-A0BD-4E00-9C23-C0F53FA32F6F}"/>
              </a:ext>
            </a:extLst>
          </p:cNvPr>
          <p:cNvSpPr/>
          <p:nvPr/>
        </p:nvSpPr>
        <p:spPr>
          <a:xfrm>
            <a:off x="718551" y="4100593"/>
            <a:ext cx="3034829" cy="1627718"/>
          </a:xfrm>
          <a:prstGeom prst="wedgeEllipseCallout">
            <a:avLst>
              <a:gd name="adj1" fmla="val 48399"/>
              <a:gd name="adj2" fmla="val -132952"/>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zh-CN" altLang="en-US" sz="2800" dirty="0">
                <a:solidFill>
                  <a:schemeClr val="bg1"/>
                </a:solidFill>
              </a:rPr>
              <a:t>串反并同的条件，把</a:t>
            </a:r>
            <a:r>
              <a:rPr lang="en-US" altLang="zh-CN" sz="2800" dirty="0">
                <a:solidFill>
                  <a:schemeClr val="bg1"/>
                </a:solidFill>
              </a:rPr>
              <a:t>R</a:t>
            </a:r>
            <a:r>
              <a:rPr lang="zh-CN" altLang="en-US" sz="2800" dirty="0">
                <a:solidFill>
                  <a:schemeClr val="bg1"/>
                </a:solidFill>
              </a:rPr>
              <a:t>看成内电阻</a:t>
            </a:r>
          </a:p>
        </p:txBody>
      </p:sp>
    </p:spTree>
    <p:extLst>
      <p:ext uri="{BB962C8B-B14F-4D97-AF65-F5344CB8AC3E}">
        <p14:creationId xmlns:p14="http://schemas.microsoft.com/office/powerpoint/2010/main" val="2828202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a:extLst>
              <a:ext uri="{FF2B5EF4-FFF2-40B4-BE49-F238E27FC236}">
                <a16:creationId xmlns:a16="http://schemas.microsoft.com/office/drawing/2014/main" id="{1F8A3E56-C5C8-4CAA-9BE0-EFF5192438AC}"/>
              </a:ext>
            </a:extLst>
          </p:cNvPr>
          <p:cNvGrpSpPr/>
          <p:nvPr/>
        </p:nvGrpSpPr>
        <p:grpSpPr>
          <a:xfrm>
            <a:off x="4139380" y="0"/>
            <a:ext cx="8052620" cy="2930013"/>
            <a:chOff x="3116825" y="3126658"/>
            <a:chExt cx="4050891" cy="1238865"/>
          </a:xfrm>
        </p:grpSpPr>
        <p:sp>
          <p:nvSpPr>
            <p:cNvPr id="8" name="矩形 7">
              <a:extLst>
                <a:ext uri="{FF2B5EF4-FFF2-40B4-BE49-F238E27FC236}">
                  <a16:creationId xmlns:a16="http://schemas.microsoft.com/office/drawing/2014/main" id="{FB076A6D-4129-46D1-B15A-1B1C514F7FB5}"/>
                </a:ext>
              </a:extLst>
            </p:cNvPr>
            <p:cNvSpPr/>
            <p:nvPr/>
          </p:nvSpPr>
          <p:spPr>
            <a:xfrm>
              <a:off x="3116825" y="3126658"/>
              <a:ext cx="4050891" cy="1238865"/>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Group 22806">
              <a:extLst>
                <a:ext uri="{FF2B5EF4-FFF2-40B4-BE49-F238E27FC236}">
                  <a16:creationId xmlns:a16="http://schemas.microsoft.com/office/drawing/2014/main" id="{61D681B1-8713-442B-8C7F-75C8A34D12F6}"/>
                </a:ext>
              </a:extLst>
            </p:cNvPr>
            <p:cNvGrpSpPr/>
            <p:nvPr/>
          </p:nvGrpSpPr>
          <p:grpSpPr>
            <a:xfrm>
              <a:off x="3199631" y="3200093"/>
              <a:ext cx="3609975" cy="1047750"/>
              <a:chOff x="0" y="0"/>
              <a:chExt cx="4354830" cy="1272540"/>
            </a:xfrm>
          </p:grpSpPr>
          <p:pic>
            <p:nvPicPr>
              <p:cNvPr id="5" name="Picture 920">
                <a:extLst>
                  <a:ext uri="{FF2B5EF4-FFF2-40B4-BE49-F238E27FC236}">
                    <a16:creationId xmlns:a16="http://schemas.microsoft.com/office/drawing/2014/main" id="{2D078EE9-3490-4322-A847-8A9F45EEF457}"/>
                  </a:ext>
                </a:extLst>
              </p:cNvPr>
              <p:cNvPicPr/>
              <p:nvPr/>
            </p:nvPicPr>
            <p:blipFill>
              <a:blip r:embed="rId2"/>
              <a:stretch>
                <a:fillRect/>
              </a:stretch>
            </p:blipFill>
            <p:spPr>
              <a:xfrm>
                <a:off x="0" y="0"/>
                <a:ext cx="4354830" cy="1245870"/>
              </a:xfrm>
              <a:prstGeom prst="rect">
                <a:avLst/>
              </a:prstGeom>
            </p:spPr>
          </p:pic>
          <p:pic>
            <p:nvPicPr>
              <p:cNvPr id="6" name="Picture 922">
                <a:extLst>
                  <a:ext uri="{FF2B5EF4-FFF2-40B4-BE49-F238E27FC236}">
                    <a16:creationId xmlns:a16="http://schemas.microsoft.com/office/drawing/2014/main" id="{3C6A8152-75A7-4D8B-AA1E-805CA6A2E485}"/>
                  </a:ext>
                </a:extLst>
              </p:cNvPr>
              <p:cNvPicPr/>
              <p:nvPr/>
            </p:nvPicPr>
            <p:blipFill>
              <a:blip r:embed="rId3"/>
              <a:stretch>
                <a:fillRect/>
              </a:stretch>
            </p:blipFill>
            <p:spPr>
              <a:xfrm>
                <a:off x="963930" y="1230630"/>
                <a:ext cx="7620" cy="41910"/>
              </a:xfrm>
              <a:prstGeom prst="rect">
                <a:avLst/>
              </a:prstGeom>
            </p:spPr>
          </p:pic>
        </p:grpSp>
      </p:grpSp>
      <p:sp>
        <p:nvSpPr>
          <p:cNvPr id="11" name="文本框 10">
            <a:extLst>
              <a:ext uri="{FF2B5EF4-FFF2-40B4-BE49-F238E27FC236}">
                <a16:creationId xmlns:a16="http://schemas.microsoft.com/office/drawing/2014/main" id="{5973A5E2-F46E-4649-A42D-19C26A59EA05}"/>
              </a:ext>
            </a:extLst>
          </p:cNvPr>
          <p:cNvSpPr txBox="1"/>
          <p:nvPr/>
        </p:nvSpPr>
        <p:spPr>
          <a:xfrm>
            <a:off x="248867" y="173680"/>
            <a:ext cx="2219030" cy="523220"/>
          </a:xfrm>
          <a:prstGeom prst="rect">
            <a:avLst/>
          </a:prstGeom>
          <a:noFill/>
        </p:spPr>
        <p:txBody>
          <a:bodyPr wrap="square" rtlCol="0">
            <a:spAutoFit/>
          </a:bodyPr>
          <a:lstStyle/>
          <a:p>
            <a:r>
              <a:rPr lang="en-US" altLang="zh-CN" sz="2800" dirty="0">
                <a:effectLst/>
                <a:latin typeface="Times New Roman" panose="02020603050405020304" pitchFamily="18" charset="0"/>
                <a:ea typeface="宋体" panose="02010600030101010101" pitchFamily="2" charset="-122"/>
              </a:rPr>
              <a:t>2</a:t>
            </a:r>
            <a:r>
              <a:rPr lang="zh-CN" altLang="en-US" sz="2800" dirty="0">
                <a:effectLst/>
                <a:latin typeface="Times New Roman" panose="02020603050405020304" pitchFamily="18" charset="0"/>
                <a:ea typeface="宋体" panose="02010600030101010101" pitchFamily="2" charset="-122"/>
              </a:rPr>
              <a:t>极管的影响</a:t>
            </a:r>
            <a:endParaRPr lang="zh-CN" altLang="en-US" sz="2800" dirty="0"/>
          </a:p>
        </p:txBody>
      </p:sp>
      <p:sp>
        <p:nvSpPr>
          <p:cNvPr id="2" name="矩形 1">
            <a:extLst>
              <a:ext uri="{FF2B5EF4-FFF2-40B4-BE49-F238E27FC236}">
                <a16:creationId xmlns:a16="http://schemas.microsoft.com/office/drawing/2014/main" id="{FBAF84A2-A83E-4FED-B5DF-336C15719721}"/>
              </a:ext>
            </a:extLst>
          </p:cNvPr>
          <p:cNvSpPr/>
          <p:nvPr/>
        </p:nvSpPr>
        <p:spPr>
          <a:xfrm>
            <a:off x="9438967" y="1465006"/>
            <a:ext cx="688259" cy="619433"/>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a:extLst>
              <a:ext uri="{FF2B5EF4-FFF2-40B4-BE49-F238E27FC236}">
                <a16:creationId xmlns:a16="http://schemas.microsoft.com/office/drawing/2014/main" id="{FEAF38E5-15CF-4E76-BA59-5FC13396ACAA}"/>
              </a:ext>
            </a:extLst>
          </p:cNvPr>
          <p:cNvSpPr txBox="1"/>
          <p:nvPr/>
        </p:nvSpPr>
        <p:spPr>
          <a:xfrm>
            <a:off x="248866" y="696900"/>
            <a:ext cx="3890514" cy="954107"/>
          </a:xfrm>
          <a:prstGeom prst="rect">
            <a:avLst/>
          </a:prstGeom>
          <a:noFill/>
        </p:spPr>
        <p:txBody>
          <a:bodyPr wrap="square" rtlCol="0">
            <a:spAutoFit/>
          </a:bodyPr>
          <a:lstStyle/>
          <a:p>
            <a:r>
              <a:rPr lang="zh-CN" altLang="en-US" sz="2800" dirty="0"/>
              <a:t>有效值的计算：</a:t>
            </a:r>
            <a:endParaRPr lang="en-US" altLang="zh-CN" sz="2800" dirty="0"/>
          </a:p>
          <a:p>
            <a:r>
              <a:rPr lang="zh-CN" altLang="en-US" sz="2800" dirty="0"/>
              <a:t>真实发热量</a:t>
            </a:r>
            <a:r>
              <a:rPr lang="en-US" altLang="zh-CN" sz="2800" dirty="0"/>
              <a:t>=</a:t>
            </a:r>
            <a:r>
              <a:rPr lang="zh-CN" altLang="en-US" sz="2800" dirty="0"/>
              <a:t>等效发热</a:t>
            </a:r>
          </a:p>
        </p:txBody>
      </p:sp>
      <mc:AlternateContent xmlns:mc="http://schemas.openxmlformats.org/markup-compatibility/2006" xmlns:a14="http://schemas.microsoft.com/office/drawing/2010/main">
        <mc:Choice Requires="a14">
          <p:sp>
            <p:nvSpPr>
              <p:cNvPr id="19" name="文本框 18">
                <a:extLst>
                  <a:ext uri="{FF2B5EF4-FFF2-40B4-BE49-F238E27FC236}">
                    <a16:creationId xmlns:a16="http://schemas.microsoft.com/office/drawing/2014/main" id="{B2DA5C13-0004-46E9-AF56-F5B5A920A1F1}"/>
                  </a:ext>
                </a:extLst>
              </p:cNvPr>
              <p:cNvSpPr txBox="1"/>
              <p:nvPr/>
            </p:nvSpPr>
            <p:spPr>
              <a:xfrm>
                <a:off x="248865" y="1615973"/>
                <a:ext cx="3890514" cy="1444563"/>
              </a:xfrm>
              <a:prstGeom prst="rect">
                <a:avLst/>
              </a:prstGeom>
              <a:noFill/>
            </p:spPr>
            <p:txBody>
              <a:bodyPr wrap="square" rtlCol="0">
                <a:spAutoFit/>
              </a:bodyPr>
              <a:lstStyle/>
              <a:p>
                <a:r>
                  <a:rPr lang="zh-CN" altLang="en-US" sz="2800" dirty="0"/>
                  <a:t>真实发热量</a:t>
                </a:r>
                <a:r>
                  <a:rPr lang="en-US" altLang="zh-CN" sz="2800" dirty="0"/>
                  <a:t>=Q</a:t>
                </a:r>
                <a:r>
                  <a:rPr lang="en-US" altLang="zh-CN" sz="2800" baseline="-25000" dirty="0"/>
                  <a:t>01</a:t>
                </a:r>
                <a:r>
                  <a:rPr lang="en-US" altLang="zh-CN" sz="2800" dirty="0"/>
                  <a:t>+0</a:t>
                </a:r>
              </a:p>
              <a:p>
                <a:r>
                  <a:rPr lang="en-US" altLang="zh-CN" sz="2800" dirty="0"/>
                  <a:t>Q</a:t>
                </a:r>
                <a:r>
                  <a:rPr lang="en-US" altLang="zh-CN" sz="2800" baseline="-25000" dirty="0"/>
                  <a:t>01</a:t>
                </a:r>
                <a:r>
                  <a:rPr lang="en-US" altLang="zh-CN" sz="2800" dirty="0"/>
                  <a:t>=</a:t>
                </a:r>
                <a14:m>
                  <m:oMath xmlns:m="http://schemas.openxmlformats.org/officeDocument/2006/math">
                    <m:f>
                      <m:fPr>
                        <m:ctrlPr>
                          <a:rPr lang="en-US" altLang="zh-CN" sz="2800" i="1" smtClean="0">
                            <a:latin typeface="Cambria Math" panose="02040503050406030204" pitchFamily="18" charset="0"/>
                          </a:rPr>
                        </m:ctrlPr>
                      </m:fPr>
                      <m:num>
                        <m:sSup>
                          <m:sSupPr>
                            <m:ctrlPr>
                              <a:rPr lang="en-US" altLang="zh-CN" sz="2800" i="1" smtClean="0">
                                <a:latin typeface="Cambria Math" panose="02040503050406030204" pitchFamily="18" charset="0"/>
                              </a:rPr>
                            </m:ctrlPr>
                          </m:sSupPr>
                          <m:e>
                            <m:d>
                              <m:dPr>
                                <m:ctrlPr>
                                  <a:rPr lang="en-US" altLang="zh-CN" sz="2800" i="1" smtClean="0">
                                    <a:latin typeface="Cambria Math" panose="02040503050406030204" pitchFamily="18" charset="0"/>
                                  </a:rPr>
                                </m:ctrlPr>
                              </m:dPr>
                              <m:e>
                                <m:f>
                                  <m:fPr>
                                    <m:ctrlPr>
                                      <a:rPr lang="en-US" altLang="zh-CN" sz="2800" i="1" smtClean="0">
                                        <a:latin typeface="Cambria Math" panose="02040503050406030204" pitchFamily="18" charset="0"/>
                                      </a:rPr>
                                    </m:ctrlPr>
                                  </m:fPr>
                                  <m:num>
                                    <m:r>
                                      <a:rPr lang="en-US" altLang="zh-CN" sz="2800" b="0" i="1" smtClean="0">
                                        <a:latin typeface="Cambria Math" panose="02040503050406030204" pitchFamily="18" charset="0"/>
                                      </a:rPr>
                                      <m:t>220</m:t>
                                    </m:r>
                                  </m:num>
                                  <m:den>
                                    <m:rad>
                                      <m:radPr>
                                        <m:degHide m:val="on"/>
                                        <m:ctrlPr>
                                          <a:rPr lang="en-US" altLang="zh-CN" sz="2800" i="1" smtClean="0">
                                            <a:latin typeface="Cambria Math" panose="02040503050406030204" pitchFamily="18" charset="0"/>
                                          </a:rPr>
                                        </m:ctrlPr>
                                      </m:radPr>
                                      <m:deg/>
                                      <m:e>
                                        <m:r>
                                          <a:rPr lang="en-US" altLang="zh-CN" sz="2800" b="0" i="1" smtClean="0">
                                            <a:latin typeface="Cambria Math" panose="02040503050406030204" pitchFamily="18" charset="0"/>
                                          </a:rPr>
                                          <m:t>2</m:t>
                                        </m:r>
                                      </m:e>
                                    </m:rad>
                                  </m:den>
                                </m:f>
                              </m:e>
                            </m:d>
                          </m:e>
                          <m:sup>
                            <m:r>
                              <a:rPr lang="en-US" altLang="zh-CN" sz="2800" b="0" i="1" smtClean="0">
                                <a:latin typeface="Cambria Math" panose="02040503050406030204" pitchFamily="18" charset="0"/>
                              </a:rPr>
                              <m:t>2</m:t>
                            </m:r>
                          </m:sup>
                        </m:sSup>
                      </m:num>
                      <m:den>
                        <m:r>
                          <a:rPr lang="en-US" altLang="zh-CN" sz="2800" b="0" i="1" smtClean="0">
                            <a:latin typeface="Cambria Math" panose="02040503050406030204" pitchFamily="18" charset="0"/>
                          </a:rPr>
                          <m:t>𝑅</m:t>
                        </m:r>
                      </m:den>
                    </m:f>
                    <m:r>
                      <a:rPr lang="en-US" altLang="zh-CN" sz="2800" b="0" i="1" smtClean="0">
                        <a:latin typeface="Cambria Math" panose="02040503050406030204" pitchFamily="18" charset="0"/>
                      </a:rPr>
                      <m:t>0.01</m:t>
                    </m:r>
                  </m:oMath>
                </a14:m>
                <a:endParaRPr lang="zh-CN" altLang="en-US" sz="2800" dirty="0"/>
              </a:p>
            </p:txBody>
          </p:sp>
        </mc:Choice>
        <mc:Fallback xmlns="">
          <p:sp>
            <p:nvSpPr>
              <p:cNvPr id="19" name="文本框 18">
                <a:extLst>
                  <a:ext uri="{FF2B5EF4-FFF2-40B4-BE49-F238E27FC236}">
                    <a16:creationId xmlns:a16="http://schemas.microsoft.com/office/drawing/2014/main" id="{B2DA5C13-0004-46E9-AF56-F5B5A920A1F1}"/>
                  </a:ext>
                </a:extLst>
              </p:cNvPr>
              <p:cNvSpPr txBox="1">
                <a:spLocks noRot="1" noChangeAspect="1" noMove="1" noResize="1" noEditPoints="1" noAdjustHandles="1" noChangeArrowheads="1" noChangeShapeType="1" noTextEdit="1"/>
              </p:cNvSpPr>
              <p:nvPr/>
            </p:nvSpPr>
            <p:spPr>
              <a:xfrm>
                <a:off x="248865" y="1615973"/>
                <a:ext cx="3890514" cy="1444563"/>
              </a:xfrm>
              <a:prstGeom prst="rect">
                <a:avLst/>
              </a:prstGeom>
              <a:blipFill>
                <a:blip r:embed="rId4"/>
                <a:stretch>
                  <a:fillRect l="-3292" t="-4641" b="-3797"/>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20" name="文本框 19">
                <a:extLst>
                  <a:ext uri="{FF2B5EF4-FFF2-40B4-BE49-F238E27FC236}">
                    <a16:creationId xmlns:a16="http://schemas.microsoft.com/office/drawing/2014/main" id="{65D5E1B1-EC2C-4969-9624-7E21B507E8D2}"/>
                  </a:ext>
                </a:extLst>
              </p:cNvPr>
              <p:cNvSpPr txBox="1"/>
              <p:nvPr/>
            </p:nvSpPr>
            <p:spPr>
              <a:xfrm>
                <a:off x="248865" y="3126804"/>
                <a:ext cx="4952400" cy="966931"/>
              </a:xfrm>
              <a:prstGeom prst="rect">
                <a:avLst/>
              </a:prstGeom>
              <a:noFill/>
            </p:spPr>
            <p:txBody>
              <a:bodyPr wrap="square" rtlCol="0">
                <a:spAutoFit/>
              </a:bodyPr>
              <a:lstStyle/>
              <a:p>
                <a:r>
                  <a:rPr lang="zh-CN" altLang="en-US" sz="2800" dirty="0"/>
                  <a:t>等效发热量</a:t>
                </a:r>
                <a:r>
                  <a:rPr lang="en-US" altLang="zh-CN" sz="2800" dirty="0"/>
                  <a:t>=</a:t>
                </a:r>
                <a14:m>
                  <m:oMath xmlns:m="http://schemas.openxmlformats.org/officeDocument/2006/math">
                    <m:f>
                      <m:fPr>
                        <m:ctrlPr>
                          <a:rPr lang="en-US" altLang="zh-CN" sz="2800" i="1" smtClean="0">
                            <a:latin typeface="Cambria Math" panose="02040503050406030204" pitchFamily="18" charset="0"/>
                          </a:rPr>
                        </m:ctrlPr>
                      </m:fPr>
                      <m:num>
                        <m:sSup>
                          <m:sSupPr>
                            <m:ctrlPr>
                              <a:rPr lang="en-US" altLang="zh-CN" sz="2800" i="1" smtClean="0">
                                <a:latin typeface="Cambria Math" panose="02040503050406030204" pitchFamily="18" charset="0"/>
                              </a:rPr>
                            </m:ctrlPr>
                          </m:sSupPr>
                          <m:e>
                            <m:d>
                              <m:dPr>
                                <m:ctrlPr>
                                  <a:rPr lang="en-US" altLang="zh-CN" sz="2800" i="1" smtClean="0">
                                    <a:latin typeface="Cambria Math" panose="02040503050406030204" pitchFamily="18" charset="0"/>
                                  </a:rPr>
                                </m:ctrlPr>
                              </m:dPr>
                              <m:e>
                                <m:sSub>
                                  <m:sSubPr>
                                    <m:ctrlPr>
                                      <a:rPr lang="en-US" altLang="zh-CN" sz="2800" i="1" smtClean="0">
                                        <a:latin typeface="Cambria Math" panose="02040503050406030204" pitchFamily="18" charset="0"/>
                                      </a:rPr>
                                    </m:ctrlPr>
                                  </m:sSubPr>
                                  <m:e>
                                    <m:r>
                                      <a:rPr lang="en-US" altLang="zh-CN" sz="2800" b="0" i="1" smtClean="0">
                                        <a:latin typeface="Cambria Math" panose="02040503050406030204" pitchFamily="18" charset="0"/>
                                      </a:rPr>
                                      <m:t>𝑈</m:t>
                                    </m:r>
                                  </m:e>
                                  <m:sub>
                                    <m:r>
                                      <a:rPr lang="zh-CN" altLang="en-US" sz="2800" i="1">
                                        <a:latin typeface="Cambria Math" panose="02040503050406030204" pitchFamily="18" charset="0"/>
                                      </a:rPr>
                                      <m:t>有</m:t>
                                    </m:r>
                                  </m:sub>
                                </m:sSub>
                              </m:e>
                            </m:d>
                          </m:e>
                          <m:sup>
                            <m:r>
                              <a:rPr lang="en-US" altLang="zh-CN" sz="2800" b="0" i="1" smtClean="0">
                                <a:latin typeface="Cambria Math" panose="02040503050406030204" pitchFamily="18" charset="0"/>
                              </a:rPr>
                              <m:t>2</m:t>
                            </m:r>
                          </m:sup>
                        </m:sSup>
                      </m:num>
                      <m:den>
                        <m:r>
                          <a:rPr lang="en-US" altLang="zh-CN" sz="2800" b="0" i="1" smtClean="0">
                            <a:latin typeface="Cambria Math" panose="02040503050406030204" pitchFamily="18" charset="0"/>
                          </a:rPr>
                          <m:t>𝑅</m:t>
                        </m:r>
                      </m:den>
                    </m:f>
                    <m:r>
                      <a:rPr lang="en-US" altLang="zh-CN" sz="2800" b="0" i="1" smtClean="0">
                        <a:latin typeface="Cambria Math" panose="02040503050406030204" pitchFamily="18" charset="0"/>
                      </a:rPr>
                      <m:t>0.02</m:t>
                    </m:r>
                  </m:oMath>
                </a14:m>
                <a:endParaRPr lang="zh-CN" altLang="en-US" sz="2800" dirty="0"/>
              </a:p>
            </p:txBody>
          </p:sp>
        </mc:Choice>
        <mc:Fallback xmlns="">
          <p:sp>
            <p:nvSpPr>
              <p:cNvPr id="20" name="文本框 19">
                <a:extLst>
                  <a:ext uri="{FF2B5EF4-FFF2-40B4-BE49-F238E27FC236}">
                    <a16:creationId xmlns:a16="http://schemas.microsoft.com/office/drawing/2014/main" id="{65D5E1B1-EC2C-4969-9624-7E21B507E8D2}"/>
                  </a:ext>
                </a:extLst>
              </p:cNvPr>
              <p:cNvSpPr txBox="1">
                <a:spLocks noRot="1" noChangeAspect="1" noMove="1" noResize="1" noEditPoints="1" noAdjustHandles="1" noChangeArrowheads="1" noChangeShapeType="1" noTextEdit="1"/>
              </p:cNvSpPr>
              <p:nvPr/>
            </p:nvSpPr>
            <p:spPr>
              <a:xfrm>
                <a:off x="248865" y="3126804"/>
                <a:ext cx="4952400" cy="966931"/>
              </a:xfrm>
              <a:prstGeom prst="rect">
                <a:avLst/>
              </a:prstGeom>
              <a:blipFill>
                <a:blip r:embed="rId5"/>
                <a:stretch>
                  <a:fillRect l="-2586" b="-7547"/>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21" name="文本框 20">
                <a:extLst>
                  <a:ext uri="{FF2B5EF4-FFF2-40B4-BE49-F238E27FC236}">
                    <a16:creationId xmlns:a16="http://schemas.microsoft.com/office/drawing/2014/main" id="{4FD7355F-DA49-4602-BCF5-3F20CC35701E}"/>
                  </a:ext>
                </a:extLst>
              </p:cNvPr>
              <p:cNvSpPr txBox="1"/>
              <p:nvPr/>
            </p:nvSpPr>
            <p:spPr>
              <a:xfrm>
                <a:off x="248865" y="4290526"/>
                <a:ext cx="3743032" cy="997581"/>
              </a:xfrm>
              <a:prstGeom prst="rect">
                <a:avLst/>
              </a:prstGeom>
              <a:noFill/>
            </p:spPr>
            <p:txBody>
              <a:bodyPr wrap="square" rtlCol="0">
                <a:spAutoFit/>
              </a:bodyPr>
              <a:lstStyle/>
              <a:p>
                <a14:m>
                  <m:oMath xmlns:m="http://schemas.openxmlformats.org/officeDocument/2006/math">
                    <m:f>
                      <m:fPr>
                        <m:ctrlPr>
                          <a:rPr lang="en-US" altLang="zh-CN" sz="2800" i="1" smtClean="0">
                            <a:latin typeface="Cambria Math" panose="02040503050406030204" pitchFamily="18" charset="0"/>
                          </a:rPr>
                        </m:ctrlPr>
                      </m:fPr>
                      <m:num>
                        <m:sSup>
                          <m:sSupPr>
                            <m:ctrlPr>
                              <a:rPr lang="en-US" altLang="zh-CN" sz="2800" i="1" smtClean="0">
                                <a:latin typeface="Cambria Math" panose="02040503050406030204" pitchFamily="18" charset="0"/>
                              </a:rPr>
                            </m:ctrlPr>
                          </m:sSupPr>
                          <m:e>
                            <m:d>
                              <m:dPr>
                                <m:ctrlPr>
                                  <a:rPr lang="en-US" altLang="zh-CN" sz="2800" i="1" smtClean="0">
                                    <a:latin typeface="Cambria Math" panose="02040503050406030204" pitchFamily="18" charset="0"/>
                                  </a:rPr>
                                </m:ctrlPr>
                              </m:dPr>
                              <m:e>
                                <m:f>
                                  <m:fPr>
                                    <m:ctrlPr>
                                      <a:rPr lang="en-US" altLang="zh-CN" sz="2800" i="1" smtClean="0">
                                        <a:latin typeface="Cambria Math" panose="02040503050406030204" pitchFamily="18" charset="0"/>
                                      </a:rPr>
                                    </m:ctrlPr>
                                  </m:fPr>
                                  <m:num>
                                    <m:r>
                                      <a:rPr lang="en-US" altLang="zh-CN" sz="2800" b="0" i="1" smtClean="0">
                                        <a:latin typeface="Cambria Math" panose="02040503050406030204" pitchFamily="18" charset="0"/>
                                      </a:rPr>
                                      <m:t>220</m:t>
                                    </m:r>
                                  </m:num>
                                  <m:den>
                                    <m:rad>
                                      <m:radPr>
                                        <m:degHide m:val="on"/>
                                        <m:ctrlPr>
                                          <a:rPr lang="en-US" altLang="zh-CN" sz="2800" i="1" smtClean="0">
                                            <a:latin typeface="Cambria Math" panose="02040503050406030204" pitchFamily="18" charset="0"/>
                                          </a:rPr>
                                        </m:ctrlPr>
                                      </m:radPr>
                                      <m:deg/>
                                      <m:e>
                                        <m:r>
                                          <a:rPr lang="en-US" altLang="zh-CN" sz="2800" b="0" i="1" smtClean="0">
                                            <a:latin typeface="Cambria Math" panose="02040503050406030204" pitchFamily="18" charset="0"/>
                                          </a:rPr>
                                          <m:t>2</m:t>
                                        </m:r>
                                      </m:e>
                                    </m:rad>
                                  </m:den>
                                </m:f>
                              </m:e>
                            </m:d>
                          </m:e>
                          <m:sup>
                            <m:r>
                              <a:rPr lang="en-US" altLang="zh-CN" sz="2800" b="0" i="1" smtClean="0">
                                <a:latin typeface="Cambria Math" panose="02040503050406030204" pitchFamily="18" charset="0"/>
                              </a:rPr>
                              <m:t>2</m:t>
                            </m:r>
                          </m:sup>
                        </m:sSup>
                      </m:num>
                      <m:den>
                        <m:r>
                          <a:rPr lang="en-US" altLang="zh-CN" sz="2800" b="0" i="1" smtClean="0">
                            <a:latin typeface="Cambria Math" panose="02040503050406030204" pitchFamily="18" charset="0"/>
                          </a:rPr>
                          <m:t>𝑅</m:t>
                        </m:r>
                      </m:den>
                    </m:f>
                    <m:r>
                      <a:rPr lang="en-US" altLang="zh-CN" sz="2800" b="0" i="1" smtClean="0">
                        <a:latin typeface="Cambria Math" panose="02040503050406030204" pitchFamily="18" charset="0"/>
                      </a:rPr>
                      <m:t>0.01 </m:t>
                    </m:r>
                  </m:oMath>
                </a14:m>
                <a:r>
                  <a:rPr lang="en-US" altLang="zh-CN" sz="2800" dirty="0"/>
                  <a:t>=</a:t>
                </a:r>
                <a14:m>
                  <m:oMath xmlns:m="http://schemas.openxmlformats.org/officeDocument/2006/math">
                    <m:f>
                      <m:fPr>
                        <m:ctrlPr>
                          <a:rPr lang="en-US" altLang="zh-CN" sz="2800" i="1" smtClean="0">
                            <a:latin typeface="Cambria Math" panose="02040503050406030204" pitchFamily="18" charset="0"/>
                          </a:rPr>
                        </m:ctrlPr>
                      </m:fPr>
                      <m:num>
                        <m:sSup>
                          <m:sSupPr>
                            <m:ctrlPr>
                              <a:rPr lang="en-US" altLang="zh-CN" sz="2800" i="1" smtClean="0">
                                <a:latin typeface="Cambria Math" panose="02040503050406030204" pitchFamily="18" charset="0"/>
                              </a:rPr>
                            </m:ctrlPr>
                          </m:sSupPr>
                          <m:e>
                            <m:d>
                              <m:dPr>
                                <m:ctrlPr>
                                  <a:rPr lang="en-US" altLang="zh-CN" sz="2800" i="1" smtClean="0">
                                    <a:latin typeface="Cambria Math" panose="02040503050406030204" pitchFamily="18" charset="0"/>
                                  </a:rPr>
                                </m:ctrlPr>
                              </m:dPr>
                              <m:e>
                                <m:sSub>
                                  <m:sSubPr>
                                    <m:ctrlPr>
                                      <a:rPr lang="en-US" altLang="zh-CN" sz="2800" i="1" smtClean="0">
                                        <a:latin typeface="Cambria Math" panose="02040503050406030204" pitchFamily="18" charset="0"/>
                                      </a:rPr>
                                    </m:ctrlPr>
                                  </m:sSubPr>
                                  <m:e>
                                    <m:r>
                                      <a:rPr lang="en-US" altLang="zh-CN" sz="2800" b="0" i="1" smtClean="0">
                                        <a:latin typeface="Cambria Math" panose="02040503050406030204" pitchFamily="18" charset="0"/>
                                      </a:rPr>
                                      <m:t>𝑈</m:t>
                                    </m:r>
                                  </m:e>
                                  <m:sub>
                                    <m:r>
                                      <a:rPr lang="zh-CN" altLang="en-US" sz="2800" i="1">
                                        <a:latin typeface="Cambria Math" panose="02040503050406030204" pitchFamily="18" charset="0"/>
                                      </a:rPr>
                                      <m:t>有</m:t>
                                    </m:r>
                                  </m:sub>
                                </m:sSub>
                              </m:e>
                            </m:d>
                          </m:e>
                          <m:sup>
                            <m:r>
                              <a:rPr lang="en-US" altLang="zh-CN" sz="2800" b="0" i="1" smtClean="0">
                                <a:latin typeface="Cambria Math" panose="02040503050406030204" pitchFamily="18" charset="0"/>
                              </a:rPr>
                              <m:t>2</m:t>
                            </m:r>
                          </m:sup>
                        </m:sSup>
                      </m:num>
                      <m:den>
                        <m:r>
                          <a:rPr lang="en-US" altLang="zh-CN" sz="2800" b="0" i="1" smtClean="0">
                            <a:latin typeface="Cambria Math" panose="02040503050406030204" pitchFamily="18" charset="0"/>
                          </a:rPr>
                          <m:t>𝑅</m:t>
                        </m:r>
                      </m:den>
                    </m:f>
                    <m:r>
                      <a:rPr lang="en-US" altLang="zh-CN" sz="2800" b="0" i="1" smtClean="0">
                        <a:latin typeface="Cambria Math" panose="02040503050406030204" pitchFamily="18" charset="0"/>
                      </a:rPr>
                      <m:t>0.02</m:t>
                    </m:r>
                  </m:oMath>
                </a14:m>
                <a:endParaRPr lang="zh-CN" altLang="en-US" sz="2800" dirty="0"/>
              </a:p>
            </p:txBody>
          </p:sp>
        </mc:Choice>
        <mc:Fallback xmlns="">
          <p:sp>
            <p:nvSpPr>
              <p:cNvPr id="21" name="文本框 20">
                <a:extLst>
                  <a:ext uri="{FF2B5EF4-FFF2-40B4-BE49-F238E27FC236}">
                    <a16:creationId xmlns:a16="http://schemas.microsoft.com/office/drawing/2014/main" id="{4FD7355F-DA49-4602-BCF5-3F20CC35701E}"/>
                  </a:ext>
                </a:extLst>
              </p:cNvPr>
              <p:cNvSpPr txBox="1">
                <a:spLocks noRot="1" noChangeAspect="1" noMove="1" noResize="1" noEditPoints="1" noAdjustHandles="1" noChangeArrowheads="1" noChangeShapeType="1" noTextEdit="1"/>
              </p:cNvSpPr>
              <p:nvPr/>
            </p:nvSpPr>
            <p:spPr>
              <a:xfrm>
                <a:off x="248865" y="4290526"/>
                <a:ext cx="3743032" cy="997581"/>
              </a:xfrm>
              <a:prstGeom prst="rect">
                <a:avLst/>
              </a:prstGeom>
              <a:blipFill>
                <a:blip r:embed="rId6"/>
                <a:stretch>
                  <a:fillRect b="-7975"/>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4236345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additive="base">
                                        <p:cTn id="17" dur="500" fill="hold"/>
                                        <p:tgtEl>
                                          <p:spTgt spid="18"/>
                                        </p:tgtEl>
                                        <p:attrNameLst>
                                          <p:attrName>ppt_x</p:attrName>
                                        </p:attrNameLst>
                                      </p:cBhvr>
                                      <p:tavLst>
                                        <p:tav tm="0">
                                          <p:val>
                                            <p:strVal val="#ppt_x"/>
                                          </p:val>
                                        </p:tav>
                                        <p:tav tm="100000">
                                          <p:val>
                                            <p:strVal val="#ppt_x"/>
                                          </p:val>
                                        </p:tav>
                                      </p:tavLst>
                                    </p:anim>
                                    <p:anim calcmode="lin" valueType="num">
                                      <p:cBhvr additive="base">
                                        <p:cTn id="1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500" fill="hold"/>
                                        <p:tgtEl>
                                          <p:spTgt spid="19"/>
                                        </p:tgtEl>
                                        <p:attrNameLst>
                                          <p:attrName>ppt_x</p:attrName>
                                        </p:attrNameLst>
                                      </p:cBhvr>
                                      <p:tavLst>
                                        <p:tav tm="0">
                                          <p:val>
                                            <p:strVal val="#ppt_x"/>
                                          </p:val>
                                        </p:tav>
                                        <p:tav tm="100000">
                                          <p:val>
                                            <p:strVal val="#ppt_x"/>
                                          </p:val>
                                        </p:tav>
                                      </p:tavLst>
                                    </p:anim>
                                    <p:anim calcmode="lin" valueType="num">
                                      <p:cBhvr additive="base">
                                        <p:cTn id="2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500" fill="hold"/>
                                        <p:tgtEl>
                                          <p:spTgt spid="20"/>
                                        </p:tgtEl>
                                        <p:attrNameLst>
                                          <p:attrName>ppt_x</p:attrName>
                                        </p:attrNameLst>
                                      </p:cBhvr>
                                      <p:tavLst>
                                        <p:tav tm="0">
                                          <p:val>
                                            <p:strVal val="#ppt_x"/>
                                          </p:val>
                                        </p:tav>
                                        <p:tav tm="100000">
                                          <p:val>
                                            <p:strVal val="#ppt_x"/>
                                          </p:val>
                                        </p:tav>
                                      </p:tavLst>
                                    </p:anim>
                                    <p:anim calcmode="lin" valueType="num">
                                      <p:cBhvr additive="base">
                                        <p:cTn id="30"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21"/>
                                        </p:tgtEl>
                                        <p:attrNameLst>
                                          <p:attrName>style.visibility</p:attrName>
                                        </p:attrNameLst>
                                      </p:cBhvr>
                                      <p:to>
                                        <p:strVal val="visible"/>
                                      </p:to>
                                    </p:set>
                                    <p:anim calcmode="lin" valueType="num">
                                      <p:cBhvr additive="base">
                                        <p:cTn id="35" dur="500" fill="hold"/>
                                        <p:tgtEl>
                                          <p:spTgt spid="21"/>
                                        </p:tgtEl>
                                        <p:attrNameLst>
                                          <p:attrName>ppt_x</p:attrName>
                                        </p:attrNameLst>
                                      </p:cBhvr>
                                      <p:tavLst>
                                        <p:tav tm="0">
                                          <p:val>
                                            <p:strVal val="#ppt_x"/>
                                          </p:val>
                                        </p:tav>
                                        <p:tav tm="100000">
                                          <p:val>
                                            <p:strVal val="#ppt_x"/>
                                          </p:val>
                                        </p:tav>
                                      </p:tavLst>
                                    </p:anim>
                                    <p:anim calcmode="lin" valueType="num">
                                      <p:cBhvr additive="base">
                                        <p:cTn id="36"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2" grpId="0" animBg="1"/>
      <p:bldP spid="18" grpId="0"/>
      <p:bldP spid="19" grpId="0"/>
      <p:bldP spid="20" grpId="0"/>
      <p:bldP spid="2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a:extLst>
              <a:ext uri="{FF2B5EF4-FFF2-40B4-BE49-F238E27FC236}">
                <a16:creationId xmlns:a16="http://schemas.microsoft.com/office/drawing/2014/main" id="{7302C885-9394-4793-BFAE-3DC1F3D7B931}"/>
              </a:ext>
            </a:extLst>
          </p:cNvPr>
          <p:cNvGrpSpPr/>
          <p:nvPr/>
        </p:nvGrpSpPr>
        <p:grpSpPr>
          <a:xfrm>
            <a:off x="7384026" y="881"/>
            <a:ext cx="4807974" cy="2784987"/>
            <a:chOff x="4733963" y="2713703"/>
            <a:chExt cx="2856540" cy="1514168"/>
          </a:xfrm>
        </p:grpSpPr>
        <p:sp>
          <p:nvSpPr>
            <p:cNvPr id="8" name="矩形 7">
              <a:extLst>
                <a:ext uri="{FF2B5EF4-FFF2-40B4-BE49-F238E27FC236}">
                  <a16:creationId xmlns:a16="http://schemas.microsoft.com/office/drawing/2014/main" id="{FB076A6D-4129-46D1-B15A-1B1C514F7FB5}"/>
                </a:ext>
              </a:extLst>
            </p:cNvPr>
            <p:cNvSpPr/>
            <p:nvPr/>
          </p:nvSpPr>
          <p:spPr>
            <a:xfrm>
              <a:off x="4733963" y="2713703"/>
              <a:ext cx="2856540" cy="1514168"/>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Group 22807">
              <a:extLst>
                <a:ext uri="{FF2B5EF4-FFF2-40B4-BE49-F238E27FC236}">
                  <a16:creationId xmlns:a16="http://schemas.microsoft.com/office/drawing/2014/main" id="{42C33139-DC04-4850-BEBC-3AB5CA68023B}"/>
                </a:ext>
              </a:extLst>
            </p:cNvPr>
            <p:cNvGrpSpPr/>
            <p:nvPr/>
          </p:nvGrpSpPr>
          <p:grpSpPr>
            <a:xfrm>
              <a:off x="4866706" y="2792984"/>
              <a:ext cx="2444116" cy="1270000"/>
              <a:chOff x="-5333" y="4064"/>
              <a:chExt cx="2444496" cy="1270000"/>
            </a:xfrm>
          </p:grpSpPr>
          <p:pic>
            <p:nvPicPr>
              <p:cNvPr id="5" name="Picture 24734">
                <a:extLst>
                  <a:ext uri="{FF2B5EF4-FFF2-40B4-BE49-F238E27FC236}">
                    <a16:creationId xmlns:a16="http://schemas.microsoft.com/office/drawing/2014/main" id="{42D589D9-1101-44B9-BB91-9BCD38954750}"/>
                  </a:ext>
                </a:extLst>
              </p:cNvPr>
              <p:cNvPicPr/>
              <p:nvPr/>
            </p:nvPicPr>
            <p:blipFill>
              <a:blip r:embed="rId2"/>
              <a:stretch>
                <a:fillRect/>
              </a:stretch>
            </p:blipFill>
            <p:spPr>
              <a:xfrm>
                <a:off x="-5333" y="4064"/>
                <a:ext cx="2444496" cy="1267968"/>
              </a:xfrm>
              <a:prstGeom prst="rect">
                <a:avLst/>
              </a:prstGeom>
            </p:spPr>
          </p:pic>
          <p:pic>
            <p:nvPicPr>
              <p:cNvPr id="6" name="Picture 1063">
                <a:extLst>
                  <a:ext uri="{FF2B5EF4-FFF2-40B4-BE49-F238E27FC236}">
                    <a16:creationId xmlns:a16="http://schemas.microsoft.com/office/drawing/2014/main" id="{FB593869-914D-488C-B9E9-815B5A251370}"/>
                  </a:ext>
                </a:extLst>
              </p:cNvPr>
              <p:cNvPicPr/>
              <p:nvPr/>
            </p:nvPicPr>
            <p:blipFill>
              <a:blip r:embed="rId3"/>
              <a:stretch>
                <a:fillRect/>
              </a:stretch>
            </p:blipFill>
            <p:spPr>
              <a:xfrm>
                <a:off x="668274" y="1271016"/>
                <a:ext cx="3048" cy="3048"/>
              </a:xfrm>
              <a:prstGeom prst="rect">
                <a:avLst/>
              </a:prstGeom>
            </p:spPr>
          </p:pic>
        </p:grpSp>
      </p:grpSp>
      <mc:AlternateContent xmlns:mc="http://schemas.openxmlformats.org/markup-compatibility/2006" xmlns:a14="http://schemas.microsoft.com/office/drawing/2010/main">
        <mc:Choice Requires="a14">
          <p:sp>
            <p:nvSpPr>
              <p:cNvPr id="7" name="文本框 6">
                <a:extLst>
                  <a:ext uri="{FF2B5EF4-FFF2-40B4-BE49-F238E27FC236}">
                    <a16:creationId xmlns:a16="http://schemas.microsoft.com/office/drawing/2014/main" id="{EDF946E5-C7DF-49DF-B4DC-FF150C062DEA}"/>
                  </a:ext>
                </a:extLst>
              </p:cNvPr>
              <p:cNvSpPr txBox="1"/>
              <p:nvPr/>
            </p:nvSpPr>
            <p:spPr>
              <a:xfrm>
                <a:off x="294968" y="265471"/>
                <a:ext cx="2546555" cy="531684"/>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p>
                        <m:sSupPr>
                          <m:ctrlPr>
                            <a:rPr lang="en-US" altLang="zh-CN" sz="2800" i="1" smtClean="0">
                              <a:latin typeface="Cambria Math" panose="02040503050406030204" pitchFamily="18" charset="0"/>
                            </a:rPr>
                          </m:ctrlPr>
                        </m:sSupPr>
                        <m:e>
                          <m:r>
                            <a:rPr lang="en-US" altLang="zh-CN" sz="2800" b="0" i="1" smtClean="0">
                              <a:latin typeface="Cambria Math" panose="02040503050406030204" pitchFamily="18" charset="0"/>
                            </a:rPr>
                            <m:t>𝑣</m:t>
                          </m:r>
                        </m:e>
                        <m:sup>
                          <m:r>
                            <a:rPr lang="en-US" altLang="zh-CN" sz="2800" b="0" i="1" smtClean="0">
                              <a:latin typeface="Cambria Math" panose="02040503050406030204" pitchFamily="18" charset="0"/>
                            </a:rPr>
                            <m:t>2</m:t>
                          </m:r>
                        </m:sup>
                      </m:sSup>
                      <m:r>
                        <a:rPr lang="en-US" altLang="zh-CN" sz="2800" b="0" i="1" smtClean="0">
                          <a:latin typeface="Cambria Math" panose="02040503050406030204" pitchFamily="18" charset="0"/>
                        </a:rPr>
                        <m:t>−</m:t>
                      </m:r>
                      <m:sSubSup>
                        <m:sSubSupPr>
                          <m:ctrlPr>
                            <a:rPr lang="en-US" altLang="zh-CN" sz="2800" b="0" i="1" smtClean="0">
                              <a:latin typeface="Cambria Math" panose="02040503050406030204" pitchFamily="18" charset="0"/>
                            </a:rPr>
                          </m:ctrlPr>
                        </m:sSubSupPr>
                        <m:e>
                          <m:r>
                            <a:rPr lang="en-US" altLang="zh-CN" sz="2800" b="0" i="1" smtClean="0">
                              <a:latin typeface="Cambria Math" panose="02040503050406030204" pitchFamily="18" charset="0"/>
                            </a:rPr>
                            <m:t>𝑣</m:t>
                          </m:r>
                        </m:e>
                        <m:sub>
                          <m:r>
                            <a:rPr lang="en-US" altLang="zh-CN" sz="2800" b="0" i="1" smtClean="0">
                              <a:latin typeface="Cambria Math" panose="02040503050406030204" pitchFamily="18" charset="0"/>
                            </a:rPr>
                            <m:t>0</m:t>
                          </m:r>
                        </m:sub>
                        <m:sup>
                          <m:r>
                            <a:rPr lang="en-US" altLang="zh-CN" sz="2800" b="0" i="1" smtClean="0">
                              <a:latin typeface="Cambria Math" panose="02040503050406030204" pitchFamily="18" charset="0"/>
                            </a:rPr>
                            <m:t>2</m:t>
                          </m:r>
                        </m:sup>
                      </m:sSubSup>
                      <m:r>
                        <a:rPr lang="en-US" altLang="zh-CN" sz="2800" b="0" i="1" smtClean="0">
                          <a:latin typeface="Cambria Math" panose="02040503050406030204" pitchFamily="18" charset="0"/>
                        </a:rPr>
                        <m:t>=2</m:t>
                      </m:r>
                      <m:r>
                        <a:rPr lang="en-US" altLang="zh-CN" sz="2800" b="0" i="1" smtClean="0">
                          <a:latin typeface="Cambria Math" panose="02040503050406030204" pitchFamily="18" charset="0"/>
                        </a:rPr>
                        <m:t>𝑎𝑥</m:t>
                      </m:r>
                    </m:oMath>
                  </m:oMathPara>
                </a14:m>
                <a:endParaRPr lang="zh-CN" altLang="en-US" sz="2800" dirty="0"/>
              </a:p>
            </p:txBody>
          </p:sp>
        </mc:Choice>
        <mc:Fallback xmlns="">
          <p:sp>
            <p:nvSpPr>
              <p:cNvPr id="7" name="文本框 6">
                <a:extLst>
                  <a:ext uri="{FF2B5EF4-FFF2-40B4-BE49-F238E27FC236}">
                    <a16:creationId xmlns:a16="http://schemas.microsoft.com/office/drawing/2014/main" id="{EDF946E5-C7DF-49DF-B4DC-FF150C062DEA}"/>
                  </a:ext>
                </a:extLst>
              </p:cNvPr>
              <p:cNvSpPr txBox="1">
                <a:spLocks noRot="1" noChangeAspect="1" noMove="1" noResize="1" noEditPoints="1" noAdjustHandles="1" noChangeArrowheads="1" noChangeShapeType="1" noTextEdit="1"/>
              </p:cNvSpPr>
              <p:nvPr/>
            </p:nvSpPr>
            <p:spPr>
              <a:xfrm>
                <a:off x="294968" y="265471"/>
                <a:ext cx="2546555" cy="531684"/>
              </a:xfrm>
              <a:prstGeom prst="rect">
                <a:avLst/>
              </a:prstGeom>
              <a:blipFill>
                <a:blip r:embed="rId4"/>
                <a:stretch>
                  <a:fillRect/>
                </a:stretch>
              </a:blipFill>
            </p:spPr>
            <p:txBody>
              <a:bodyPr/>
              <a:lstStyle/>
              <a:p>
                <a:r>
                  <a:rPr lang="zh-CN" altLang="en-US">
                    <a:noFill/>
                  </a:rPr>
                  <a:t> </a:t>
                </a:r>
              </a:p>
            </p:txBody>
          </p:sp>
        </mc:Fallback>
      </mc:AlternateContent>
      <p:sp>
        <p:nvSpPr>
          <p:cNvPr id="9" name="文本框 8">
            <a:extLst>
              <a:ext uri="{FF2B5EF4-FFF2-40B4-BE49-F238E27FC236}">
                <a16:creationId xmlns:a16="http://schemas.microsoft.com/office/drawing/2014/main" id="{85846BC5-5E19-42D6-A215-403EB8E5AEC4}"/>
              </a:ext>
            </a:extLst>
          </p:cNvPr>
          <p:cNvSpPr txBox="1"/>
          <p:nvPr/>
        </p:nvSpPr>
        <p:spPr>
          <a:xfrm>
            <a:off x="294969" y="870155"/>
            <a:ext cx="1042218" cy="523220"/>
          </a:xfrm>
          <a:prstGeom prst="rect">
            <a:avLst/>
          </a:prstGeom>
          <a:noFill/>
        </p:spPr>
        <p:txBody>
          <a:bodyPr wrap="square" rtlCol="0">
            <a:spAutoFit/>
          </a:bodyPr>
          <a:lstStyle/>
          <a:p>
            <a:r>
              <a:rPr lang="en-US" altLang="zh-CN" sz="2800" i="1" dirty="0">
                <a:latin typeface="Times New Roman" panose="02020603050405020304" pitchFamily="18" charset="0"/>
                <a:ea typeface="宋体" panose="02010600030101010101" pitchFamily="2" charset="-122"/>
                <a:cs typeface="Times New Roman" panose="02020603050405020304" pitchFamily="18" charset="0"/>
              </a:rPr>
              <a:t>k=2a</a:t>
            </a:r>
            <a:endParaRPr lang="zh-CN" altLang="en-US" sz="2800" i="1" dirty="0">
              <a:latin typeface="Times New Roman" panose="02020603050405020304" pitchFamily="18" charset="0"/>
              <a:ea typeface="宋体" panose="02010600030101010101" pitchFamily="2" charset="-122"/>
              <a:cs typeface="Times New Roman" panose="02020603050405020304" pitchFamily="18" charset="0"/>
            </a:endParaRPr>
          </a:p>
        </p:txBody>
      </p:sp>
      <p:sp>
        <p:nvSpPr>
          <p:cNvPr id="10" name="文本框 9">
            <a:extLst>
              <a:ext uri="{FF2B5EF4-FFF2-40B4-BE49-F238E27FC236}">
                <a16:creationId xmlns:a16="http://schemas.microsoft.com/office/drawing/2014/main" id="{5D01454C-AE87-4AF7-B1F1-A78199DDB6AB}"/>
              </a:ext>
            </a:extLst>
          </p:cNvPr>
          <p:cNvSpPr txBox="1"/>
          <p:nvPr/>
        </p:nvSpPr>
        <p:spPr>
          <a:xfrm>
            <a:off x="1430595" y="891930"/>
            <a:ext cx="1725560" cy="954107"/>
          </a:xfrm>
          <a:prstGeom prst="rect">
            <a:avLst/>
          </a:prstGeom>
          <a:noFill/>
        </p:spPr>
        <p:txBody>
          <a:bodyPr wrap="square" rtlCol="0">
            <a:spAutoFit/>
          </a:bodyPr>
          <a:lstStyle/>
          <a:p>
            <a:r>
              <a:rPr lang="en-US" altLang="zh-CN" sz="2800" i="1" dirty="0">
                <a:latin typeface="Times New Roman" panose="02020603050405020304" pitchFamily="18" charset="0"/>
                <a:ea typeface="宋体" panose="02010600030101010101" pitchFamily="2" charset="-122"/>
                <a:cs typeface="Times New Roman" panose="02020603050405020304" pitchFamily="18" charset="0"/>
              </a:rPr>
              <a:t>a</a:t>
            </a:r>
            <a:r>
              <a:rPr lang="en-US" altLang="zh-CN" sz="2800" i="1" baseline="-25000" dirty="0">
                <a:latin typeface="Times New Roman" panose="02020603050405020304" pitchFamily="18" charset="0"/>
                <a:ea typeface="宋体" panose="02010600030101010101" pitchFamily="2" charset="-122"/>
                <a:cs typeface="Times New Roman" panose="02020603050405020304" pitchFamily="18" charset="0"/>
              </a:rPr>
              <a:t>1</a:t>
            </a:r>
            <a:r>
              <a:rPr lang="en-US" altLang="zh-CN" sz="2800" i="1" dirty="0">
                <a:latin typeface="Times New Roman" panose="02020603050405020304" pitchFamily="18" charset="0"/>
                <a:ea typeface="宋体" panose="02010600030101010101" pitchFamily="2" charset="-122"/>
                <a:cs typeface="Times New Roman" panose="02020603050405020304" pitchFamily="18" charset="0"/>
              </a:rPr>
              <a:t>=1m/s</a:t>
            </a:r>
            <a:r>
              <a:rPr lang="en-US" altLang="zh-CN" sz="2800" i="1" baseline="30000" dirty="0">
                <a:latin typeface="Times New Roman" panose="02020603050405020304" pitchFamily="18" charset="0"/>
                <a:ea typeface="宋体" panose="02010600030101010101" pitchFamily="2" charset="-122"/>
                <a:cs typeface="Times New Roman" panose="02020603050405020304" pitchFamily="18" charset="0"/>
              </a:rPr>
              <a:t>2</a:t>
            </a:r>
          </a:p>
          <a:p>
            <a:r>
              <a:rPr lang="en-US" altLang="zh-CN" sz="2800" i="1" dirty="0">
                <a:latin typeface="Times New Roman" panose="02020603050405020304" pitchFamily="18" charset="0"/>
                <a:ea typeface="宋体" panose="02010600030101010101" pitchFamily="2" charset="-122"/>
                <a:cs typeface="Times New Roman" panose="02020603050405020304" pitchFamily="18" charset="0"/>
              </a:rPr>
              <a:t> a</a:t>
            </a:r>
            <a:r>
              <a:rPr lang="en-US" altLang="zh-CN" sz="2800" i="1" baseline="-25000" dirty="0">
                <a:latin typeface="Times New Roman" panose="02020603050405020304" pitchFamily="18" charset="0"/>
                <a:ea typeface="宋体" panose="02010600030101010101" pitchFamily="2" charset="-122"/>
                <a:cs typeface="Times New Roman" panose="02020603050405020304" pitchFamily="18" charset="0"/>
              </a:rPr>
              <a:t>2</a:t>
            </a:r>
            <a:r>
              <a:rPr lang="en-US" altLang="zh-CN" sz="2800" i="1" dirty="0">
                <a:latin typeface="Times New Roman" panose="02020603050405020304" pitchFamily="18" charset="0"/>
                <a:ea typeface="宋体" panose="02010600030101010101" pitchFamily="2" charset="-122"/>
                <a:cs typeface="Times New Roman" panose="02020603050405020304" pitchFamily="18" charset="0"/>
              </a:rPr>
              <a:t>=8m/s</a:t>
            </a:r>
            <a:r>
              <a:rPr lang="en-US" altLang="zh-CN" sz="2800" i="1" baseline="30000" dirty="0">
                <a:latin typeface="Times New Roman" panose="02020603050405020304" pitchFamily="18" charset="0"/>
                <a:ea typeface="宋体" panose="02010600030101010101" pitchFamily="2" charset="-122"/>
                <a:cs typeface="Times New Roman" panose="02020603050405020304" pitchFamily="18" charset="0"/>
              </a:rPr>
              <a:t>2</a:t>
            </a:r>
            <a:endParaRPr lang="zh-CN" altLang="en-US" sz="2800" i="1" baseline="30000" dirty="0">
              <a:latin typeface="Times New Roman" panose="02020603050405020304" pitchFamily="18" charset="0"/>
              <a:ea typeface="宋体" panose="02010600030101010101" pitchFamily="2" charset="-122"/>
              <a:cs typeface="Times New Roman" panose="02020603050405020304" pitchFamily="18" charset="0"/>
            </a:endParaRPr>
          </a:p>
        </p:txBody>
      </p:sp>
      <p:grpSp>
        <p:nvGrpSpPr>
          <p:cNvPr id="14" name="组合 13">
            <a:extLst>
              <a:ext uri="{FF2B5EF4-FFF2-40B4-BE49-F238E27FC236}">
                <a16:creationId xmlns:a16="http://schemas.microsoft.com/office/drawing/2014/main" id="{E83FA8B4-8E79-4942-AD97-EDE794E2AAF2}"/>
              </a:ext>
            </a:extLst>
          </p:cNvPr>
          <p:cNvGrpSpPr/>
          <p:nvPr/>
        </p:nvGrpSpPr>
        <p:grpSpPr>
          <a:xfrm>
            <a:off x="272844" y="4744517"/>
            <a:ext cx="722671" cy="1803994"/>
            <a:chOff x="845574" y="2713703"/>
            <a:chExt cx="722671" cy="1803994"/>
          </a:xfrm>
        </p:grpSpPr>
        <p:cxnSp>
          <p:nvCxnSpPr>
            <p:cNvPr id="12" name="直接箭头连接符 11">
              <a:extLst>
                <a:ext uri="{FF2B5EF4-FFF2-40B4-BE49-F238E27FC236}">
                  <a16:creationId xmlns:a16="http://schemas.microsoft.com/office/drawing/2014/main" id="{D1F5D640-8502-4DAA-9324-AA500839D6E6}"/>
                </a:ext>
              </a:extLst>
            </p:cNvPr>
            <p:cNvCxnSpPr/>
            <p:nvPr/>
          </p:nvCxnSpPr>
          <p:spPr>
            <a:xfrm>
              <a:off x="845574" y="2713703"/>
              <a:ext cx="0" cy="1573162"/>
            </a:xfrm>
            <a:prstGeom prst="straightConnector1">
              <a:avLst/>
            </a:prstGeom>
            <a:ln w="28575">
              <a:tailEnd type="triangle"/>
            </a:ln>
          </p:spPr>
          <p:style>
            <a:lnRef idx="1">
              <a:schemeClr val="accent4"/>
            </a:lnRef>
            <a:fillRef idx="0">
              <a:schemeClr val="accent4"/>
            </a:fillRef>
            <a:effectRef idx="0">
              <a:schemeClr val="accent4"/>
            </a:effectRef>
            <a:fontRef idx="minor">
              <a:schemeClr val="tx1"/>
            </a:fontRef>
          </p:style>
        </p:cxnSp>
        <p:sp>
          <p:nvSpPr>
            <p:cNvPr id="13" name="文本框 12">
              <a:extLst>
                <a:ext uri="{FF2B5EF4-FFF2-40B4-BE49-F238E27FC236}">
                  <a16:creationId xmlns:a16="http://schemas.microsoft.com/office/drawing/2014/main" id="{94941BA0-BEA2-47EB-AA3F-15229AF7A7AA}"/>
                </a:ext>
              </a:extLst>
            </p:cNvPr>
            <p:cNvSpPr txBox="1"/>
            <p:nvPr/>
          </p:nvSpPr>
          <p:spPr>
            <a:xfrm>
              <a:off x="919317" y="4056032"/>
              <a:ext cx="648928" cy="461665"/>
            </a:xfrm>
            <a:prstGeom prst="rect">
              <a:avLst/>
            </a:prstGeom>
            <a:noFill/>
          </p:spPr>
          <p:txBody>
            <a:bodyPr wrap="square" rtlCol="0">
              <a:spAutoFit/>
            </a:bodyPr>
            <a:lstStyle/>
            <a:p>
              <a:r>
                <a:rPr lang="en-US" altLang="zh-CN" sz="2400" i="1" dirty="0">
                  <a:latin typeface="Times New Roman" panose="02020603050405020304" pitchFamily="18" charset="0"/>
                  <a:cs typeface="Times New Roman" panose="02020603050405020304" pitchFamily="18" charset="0"/>
                </a:rPr>
                <a:t>mg</a:t>
              </a:r>
              <a:endParaRPr lang="zh-CN" altLang="en-US" sz="2400" i="1" dirty="0">
                <a:latin typeface="Times New Roman" panose="02020603050405020304" pitchFamily="18" charset="0"/>
                <a:cs typeface="Times New Roman" panose="02020603050405020304" pitchFamily="18" charset="0"/>
              </a:endParaRPr>
            </a:p>
          </p:txBody>
        </p:sp>
      </p:grpSp>
      <p:sp>
        <p:nvSpPr>
          <p:cNvPr id="15" name="文本框 14">
            <a:extLst>
              <a:ext uri="{FF2B5EF4-FFF2-40B4-BE49-F238E27FC236}">
                <a16:creationId xmlns:a16="http://schemas.microsoft.com/office/drawing/2014/main" id="{CAF51937-C608-489A-8985-74DB075E019F}"/>
              </a:ext>
            </a:extLst>
          </p:cNvPr>
          <p:cNvSpPr txBox="1"/>
          <p:nvPr/>
        </p:nvSpPr>
        <p:spPr>
          <a:xfrm>
            <a:off x="226141" y="1651819"/>
            <a:ext cx="1278193" cy="461665"/>
          </a:xfrm>
          <a:prstGeom prst="rect">
            <a:avLst/>
          </a:prstGeom>
          <a:noFill/>
        </p:spPr>
        <p:txBody>
          <a:bodyPr wrap="square" rtlCol="0">
            <a:spAutoFit/>
          </a:bodyPr>
          <a:lstStyle/>
          <a:p>
            <a:r>
              <a:rPr lang="zh-CN" altLang="en-US" sz="2400" dirty="0">
                <a:latin typeface="宋体" panose="02010600030101010101" pitchFamily="2" charset="-122"/>
                <a:ea typeface="宋体" panose="02010600030101010101" pitchFamily="2" charset="-122"/>
              </a:rPr>
              <a:t>整体法</a:t>
            </a:r>
          </a:p>
        </p:txBody>
      </p:sp>
      <p:sp>
        <p:nvSpPr>
          <p:cNvPr id="16" name="文本框 15">
            <a:extLst>
              <a:ext uri="{FF2B5EF4-FFF2-40B4-BE49-F238E27FC236}">
                <a16:creationId xmlns:a16="http://schemas.microsoft.com/office/drawing/2014/main" id="{E3F9E419-337D-4B01-BC67-76F1E9EE0110}"/>
              </a:ext>
            </a:extLst>
          </p:cNvPr>
          <p:cNvSpPr txBox="1"/>
          <p:nvPr/>
        </p:nvSpPr>
        <p:spPr>
          <a:xfrm>
            <a:off x="211396" y="2058954"/>
            <a:ext cx="1086462" cy="461665"/>
          </a:xfrm>
          <a:prstGeom prst="rect">
            <a:avLst/>
          </a:prstGeom>
          <a:noFill/>
        </p:spPr>
        <p:txBody>
          <a:bodyPr wrap="square" rtlCol="0">
            <a:spAutoFit/>
          </a:bodyPr>
          <a:lstStyle/>
          <a:p>
            <a:r>
              <a:rPr lang="zh-CN" altLang="en-US" sz="2400" dirty="0">
                <a:latin typeface="宋体" panose="02010600030101010101" pitchFamily="2" charset="-122"/>
                <a:ea typeface="宋体" panose="02010600030101010101" pitchFamily="2" charset="-122"/>
              </a:rPr>
              <a:t>过程</a:t>
            </a:r>
            <a:r>
              <a:rPr lang="en-US" altLang="zh-CN" sz="2400" dirty="0">
                <a:latin typeface="宋体" panose="02010600030101010101" pitchFamily="2" charset="-122"/>
                <a:ea typeface="宋体" panose="02010600030101010101" pitchFamily="2" charset="-122"/>
              </a:rPr>
              <a:t>2</a:t>
            </a:r>
            <a:endParaRPr lang="zh-CN" altLang="en-US" sz="2400" dirty="0">
              <a:latin typeface="宋体" panose="02010600030101010101" pitchFamily="2" charset="-122"/>
              <a:ea typeface="宋体" panose="02010600030101010101" pitchFamily="2" charset="-122"/>
            </a:endParaRPr>
          </a:p>
        </p:txBody>
      </p:sp>
      <p:grpSp>
        <p:nvGrpSpPr>
          <p:cNvPr id="17" name="组合 16">
            <a:extLst>
              <a:ext uri="{FF2B5EF4-FFF2-40B4-BE49-F238E27FC236}">
                <a16:creationId xmlns:a16="http://schemas.microsoft.com/office/drawing/2014/main" id="{F5F4BB75-F20B-4F39-95FA-81B4C11DFFC1}"/>
              </a:ext>
            </a:extLst>
          </p:cNvPr>
          <p:cNvGrpSpPr/>
          <p:nvPr/>
        </p:nvGrpSpPr>
        <p:grpSpPr>
          <a:xfrm>
            <a:off x="272846" y="3329123"/>
            <a:ext cx="1821424" cy="1415394"/>
            <a:chOff x="-280627" y="1932859"/>
            <a:chExt cx="1821424" cy="1415394"/>
          </a:xfrm>
        </p:grpSpPr>
        <p:cxnSp>
          <p:nvCxnSpPr>
            <p:cNvPr id="18" name="直接箭头连接符 17">
              <a:extLst>
                <a:ext uri="{FF2B5EF4-FFF2-40B4-BE49-F238E27FC236}">
                  <a16:creationId xmlns:a16="http://schemas.microsoft.com/office/drawing/2014/main" id="{9BB4C47D-35AC-4185-94B4-69EF85CA6864}"/>
                </a:ext>
              </a:extLst>
            </p:cNvPr>
            <p:cNvCxnSpPr>
              <a:cxnSpLocks/>
            </p:cNvCxnSpPr>
            <p:nvPr/>
          </p:nvCxnSpPr>
          <p:spPr>
            <a:xfrm flipV="1">
              <a:off x="-280627" y="2339994"/>
              <a:ext cx="1398637" cy="1008259"/>
            </a:xfrm>
            <a:prstGeom prst="straightConnector1">
              <a:avLst/>
            </a:prstGeom>
            <a:ln w="28575">
              <a:tailEnd type="triangle"/>
            </a:ln>
          </p:spPr>
          <p:style>
            <a:lnRef idx="1">
              <a:schemeClr val="accent4"/>
            </a:lnRef>
            <a:fillRef idx="0">
              <a:schemeClr val="accent4"/>
            </a:fillRef>
            <a:effectRef idx="0">
              <a:schemeClr val="accent4"/>
            </a:effectRef>
            <a:fontRef idx="minor">
              <a:schemeClr val="tx1"/>
            </a:fontRef>
          </p:style>
        </p:cxnSp>
        <p:sp>
          <p:nvSpPr>
            <p:cNvPr id="19" name="文本框 18">
              <a:extLst>
                <a:ext uri="{FF2B5EF4-FFF2-40B4-BE49-F238E27FC236}">
                  <a16:creationId xmlns:a16="http://schemas.microsoft.com/office/drawing/2014/main" id="{8EBF214E-2228-4F07-9054-36AA00322995}"/>
                </a:ext>
              </a:extLst>
            </p:cNvPr>
            <p:cNvSpPr txBox="1"/>
            <p:nvPr/>
          </p:nvSpPr>
          <p:spPr>
            <a:xfrm>
              <a:off x="1118010" y="1932859"/>
              <a:ext cx="422787" cy="461665"/>
            </a:xfrm>
            <a:prstGeom prst="rect">
              <a:avLst/>
            </a:prstGeom>
            <a:noFill/>
          </p:spPr>
          <p:txBody>
            <a:bodyPr wrap="square" rtlCol="0">
              <a:spAutoFit/>
            </a:bodyPr>
            <a:lstStyle/>
            <a:p>
              <a:r>
                <a:rPr lang="en-US" altLang="zh-CN" sz="2400" i="1" dirty="0">
                  <a:latin typeface="Times New Roman" panose="02020603050405020304" pitchFamily="18" charset="0"/>
                  <a:cs typeface="Times New Roman" panose="02020603050405020304" pitchFamily="18" charset="0"/>
                </a:rPr>
                <a:t>N</a:t>
              </a:r>
              <a:endParaRPr lang="zh-CN" altLang="en-US" sz="2400" i="1" dirty="0">
                <a:latin typeface="Times New Roman" panose="02020603050405020304" pitchFamily="18" charset="0"/>
                <a:cs typeface="Times New Roman" panose="02020603050405020304" pitchFamily="18" charset="0"/>
              </a:endParaRPr>
            </a:p>
          </p:txBody>
        </p:sp>
      </p:grpSp>
      <p:grpSp>
        <p:nvGrpSpPr>
          <p:cNvPr id="22" name="组合 21">
            <a:extLst>
              <a:ext uri="{FF2B5EF4-FFF2-40B4-BE49-F238E27FC236}">
                <a16:creationId xmlns:a16="http://schemas.microsoft.com/office/drawing/2014/main" id="{C8932803-A9A0-4AAE-AE70-CF767726CE72}"/>
              </a:ext>
            </a:extLst>
          </p:cNvPr>
          <p:cNvGrpSpPr/>
          <p:nvPr/>
        </p:nvGrpSpPr>
        <p:grpSpPr>
          <a:xfrm>
            <a:off x="272845" y="4744518"/>
            <a:ext cx="1025013" cy="774854"/>
            <a:chOff x="-1280246" y="3080807"/>
            <a:chExt cx="1025013" cy="774854"/>
          </a:xfrm>
        </p:grpSpPr>
        <p:cxnSp>
          <p:nvCxnSpPr>
            <p:cNvPr id="23" name="直接箭头连接符 22">
              <a:extLst>
                <a:ext uri="{FF2B5EF4-FFF2-40B4-BE49-F238E27FC236}">
                  <a16:creationId xmlns:a16="http://schemas.microsoft.com/office/drawing/2014/main" id="{1E0A57B6-05F7-44FF-A9C8-DE1B1D89EB9C}"/>
                </a:ext>
              </a:extLst>
            </p:cNvPr>
            <p:cNvCxnSpPr>
              <a:cxnSpLocks/>
            </p:cNvCxnSpPr>
            <p:nvPr/>
          </p:nvCxnSpPr>
          <p:spPr>
            <a:xfrm>
              <a:off x="-1280246" y="3080807"/>
              <a:ext cx="592392" cy="724069"/>
            </a:xfrm>
            <a:prstGeom prst="straightConnector1">
              <a:avLst/>
            </a:prstGeom>
            <a:ln w="28575">
              <a:tailEnd type="triangle"/>
            </a:ln>
          </p:spPr>
          <p:style>
            <a:lnRef idx="1">
              <a:schemeClr val="accent4"/>
            </a:lnRef>
            <a:fillRef idx="0">
              <a:schemeClr val="accent4"/>
            </a:fillRef>
            <a:effectRef idx="0">
              <a:schemeClr val="accent4"/>
            </a:effectRef>
            <a:fontRef idx="minor">
              <a:schemeClr val="tx1"/>
            </a:fontRef>
          </p:style>
        </p:cxnSp>
        <p:sp>
          <p:nvSpPr>
            <p:cNvPr id="24" name="文本框 23">
              <a:extLst>
                <a:ext uri="{FF2B5EF4-FFF2-40B4-BE49-F238E27FC236}">
                  <a16:creationId xmlns:a16="http://schemas.microsoft.com/office/drawing/2014/main" id="{8EC7C4E1-9385-4174-9C6C-3C8DFFC8F73C}"/>
                </a:ext>
              </a:extLst>
            </p:cNvPr>
            <p:cNvSpPr txBox="1"/>
            <p:nvPr/>
          </p:nvSpPr>
          <p:spPr>
            <a:xfrm>
              <a:off x="-601797" y="3393996"/>
              <a:ext cx="346564" cy="461665"/>
            </a:xfrm>
            <a:prstGeom prst="rect">
              <a:avLst/>
            </a:prstGeom>
            <a:noFill/>
          </p:spPr>
          <p:txBody>
            <a:bodyPr wrap="square" rtlCol="0">
              <a:spAutoFit/>
            </a:bodyPr>
            <a:lstStyle/>
            <a:p>
              <a:r>
                <a:rPr lang="en-US" altLang="zh-CN" sz="2400" i="1" dirty="0">
                  <a:latin typeface="Times New Roman" panose="02020603050405020304" pitchFamily="18" charset="0"/>
                  <a:cs typeface="Times New Roman" panose="02020603050405020304" pitchFamily="18" charset="0"/>
                </a:rPr>
                <a:t>f</a:t>
              </a:r>
              <a:endParaRPr lang="zh-CN" altLang="en-US" sz="2400" i="1" dirty="0">
                <a:latin typeface="Times New Roman" panose="02020603050405020304" pitchFamily="18" charset="0"/>
                <a:cs typeface="Times New Roman" panose="02020603050405020304" pitchFamily="18" charset="0"/>
              </a:endParaRPr>
            </a:p>
          </p:txBody>
        </p:sp>
      </p:grpSp>
      <mc:AlternateContent xmlns:mc="http://schemas.openxmlformats.org/markup-compatibility/2006" xmlns:a14="http://schemas.microsoft.com/office/drawing/2010/main">
        <mc:Choice Requires="a14">
          <p:sp>
            <p:nvSpPr>
              <p:cNvPr id="28" name="文本框 27">
                <a:extLst>
                  <a:ext uri="{FF2B5EF4-FFF2-40B4-BE49-F238E27FC236}">
                    <a16:creationId xmlns:a16="http://schemas.microsoft.com/office/drawing/2014/main" id="{8BED6045-DACC-49CB-8558-420BCB6D0AE3}"/>
                  </a:ext>
                </a:extLst>
              </p:cNvPr>
              <p:cNvSpPr txBox="1"/>
              <p:nvPr/>
            </p:nvSpPr>
            <p:spPr>
              <a:xfrm>
                <a:off x="1104912" y="1938920"/>
                <a:ext cx="3948869" cy="52322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US" altLang="zh-CN" sz="2800" b="0" i="1" smtClean="0">
                          <a:latin typeface="Cambria Math" panose="02040503050406030204" pitchFamily="18" charset="0"/>
                        </a:rPr>
                        <m:t>𝑔𝑠𝑖𝑛</m:t>
                      </m:r>
                      <m:r>
                        <a:rPr lang="zh-CN" altLang="en-US" sz="2800" b="0" i="1" smtClean="0">
                          <a:latin typeface="Cambria Math" panose="02040503050406030204" pitchFamily="18" charset="0"/>
                        </a:rPr>
                        <m:t>𝜃</m:t>
                      </m:r>
                      <m:r>
                        <a:rPr lang="en-US" altLang="zh-CN" sz="2800" b="0" i="1" smtClean="0">
                          <a:latin typeface="Cambria Math" panose="02040503050406030204" pitchFamily="18" charset="0"/>
                        </a:rPr>
                        <m:t>+</m:t>
                      </m:r>
                      <m:r>
                        <a:rPr lang="zh-CN" altLang="en-US" sz="2800" b="0" i="1" smtClean="0">
                          <a:latin typeface="Cambria Math" panose="02040503050406030204" pitchFamily="18" charset="0"/>
                        </a:rPr>
                        <m:t>𝜇</m:t>
                      </m:r>
                      <m:r>
                        <a:rPr lang="en-US" altLang="zh-CN" sz="2800" b="0" i="1" smtClean="0">
                          <a:latin typeface="Cambria Math" panose="02040503050406030204" pitchFamily="18" charset="0"/>
                        </a:rPr>
                        <m:t>𝑔𝑐𝑜𝑠</m:t>
                      </m:r>
                      <m:r>
                        <a:rPr lang="zh-CN" altLang="en-US" sz="2800" b="0" i="1" smtClean="0">
                          <a:latin typeface="Cambria Math" panose="02040503050406030204" pitchFamily="18" charset="0"/>
                        </a:rPr>
                        <m:t>𝜃</m:t>
                      </m:r>
                      <m:r>
                        <a:rPr lang="en-US" altLang="zh-CN" sz="2800" b="0" i="1" smtClean="0">
                          <a:latin typeface="Cambria Math" panose="02040503050406030204" pitchFamily="18" charset="0"/>
                        </a:rPr>
                        <m:t>=</m:t>
                      </m:r>
                      <m:sSub>
                        <m:sSubPr>
                          <m:ctrlPr>
                            <a:rPr lang="en-US" altLang="zh-CN" sz="2800" b="0" i="1" smtClean="0">
                              <a:latin typeface="Cambria Math" panose="02040503050406030204" pitchFamily="18" charset="0"/>
                            </a:rPr>
                          </m:ctrlPr>
                        </m:sSubPr>
                        <m:e>
                          <m:r>
                            <a:rPr lang="en-US" altLang="zh-CN" sz="2800" b="0" i="1" smtClean="0">
                              <a:latin typeface="Cambria Math" panose="02040503050406030204" pitchFamily="18" charset="0"/>
                            </a:rPr>
                            <m:t>𝑎</m:t>
                          </m:r>
                        </m:e>
                        <m:sub>
                          <m:r>
                            <a:rPr lang="en-US" altLang="zh-CN" sz="2800" b="0" i="1" smtClean="0">
                              <a:latin typeface="Cambria Math" panose="02040503050406030204" pitchFamily="18" charset="0"/>
                            </a:rPr>
                            <m:t>2</m:t>
                          </m:r>
                        </m:sub>
                      </m:sSub>
                    </m:oMath>
                  </m:oMathPara>
                </a14:m>
                <a:endParaRPr lang="zh-CN" altLang="en-US" sz="2800" dirty="0"/>
              </a:p>
            </p:txBody>
          </p:sp>
        </mc:Choice>
        <mc:Fallback xmlns="">
          <p:sp>
            <p:nvSpPr>
              <p:cNvPr id="28" name="文本框 27">
                <a:extLst>
                  <a:ext uri="{FF2B5EF4-FFF2-40B4-BE49-F238E27FC236}">
                    <a16:creationId xmlns:a16="http://schemas.microsoft.com/office/drawing/2014/main" id="{8BED6045-DACC-49CB-8558-420BCB6D0AE3}"/>
                  </a:ext>
                </a:extLst>
              </p:cNvPr>
              <p:cNvSpPr txBox="1">
                <a:spLocks noRot="1" noChangeAspect="1" noMove="1" noResize="1" noEditPoints="1" noAdjustHandles="1" noChangeArrowheads="1" noChangeShapeType="1" noTextEdit="1"/>
              </p:cNvSpPr>
              <p:nvPr/>
            </p:nvSpPr>
            <p:spPr>
              <a:xfrm>
                <a:off x="1104912" y="1938920"/>
                <a:ext cx="3948869" cy="523220"/>
              </a:xfrm>
              <a:prstGeom prst="rect">
                <a:avLst/>
              </a:prstGeom>
              <a:blipFill>
                <a:blip r:embed="rId5"/>
                <a:stretch>
                  <a:fillRect/>
                </a:stretch>
              </a:blipFill>
            </p:spPr>
            <p:txBody>
              <a:bodyPr/>
              <a:lstStyle/>
              <a:p>
                <a:r>
                  <a:rPr lang="zh-CN" altLang="en-US">
                    <a:noFill/>
                  </a:rPr>
                  <a:t> </a:t>
                </a:r>
              </a:p>
            </p:txBody>
          </p:sp>
        </mc:Fallback>
      </mc:AlternateContent>
      <p:sp>
        <p:nvSpPr>
          <p:cNvPr id="29" name="文本框 28">
            <a:extLst>
              <a:ext uri="{FF2B5EF4-FFF2-40B4-BE49-F238E27FC236}">
                <a16:creationId xmlns:a16="http://schemas.microsoft.com/office/drawing/2014/main" id="{176428A2-BCD6-4CC5-97A1-BC11C9413D07}"/>
              </a:ext>
            </a:extLst>
          </p:cNvPr>
          <p:cNvSpPr txBox="1"/>
          <p:nvPr/>
        </p:nvSpPr>
        <p:spPr>
          <a:xfrm>
            <a:off x="2298292" y="2744325"/>
            <a:ext cx="1086462" cy="461665"/>
          </a:xfrm>
          <a:prstGeom prst="rect">
            <a:avLst/>
          </a:prstGeom>
          <a:noFill/>
        </p:spPr>
        <p:txBody>
          <a:bodyPr wrap="square" rtlCol="0">
            <a:spAutoFit/>
          </a:bodyPr>
          <a:lstStyle/>
          <a:p>
            <a:r>
              <a:rPr lang="zh-CN" altLang="en-US" sz="2400" dirty="0">
                <a:latin typeface="宋体" panose="02010600030101010101" pitchFamily="2" charset="-122"/>
                <a:ea typeface="宋体" panose="02010600030101010101" pitchFamily="2" charset="-122"/>
              </a:rPr>
              <a:t>过程</a:t>
            </a:r>
            <a:r>
              <a:rPr lang="en-US" altLang="zh-CN" sz="2400" dirty="0">
                <a:latin typeface="宋体" panose="02010600030101010101" pitchFamily="2" charset="-122"/>
                <a:ea typeface="宋体" panose="02010600030101010101" pitchFamily="2" charset="-122"/>
              </a:rPr>
              <a:t>1</a:t>
            </a:r>
            <a:endParaRPr lang="zh-CN" altLang="en-US" sz="2400" dirty="0">
              <a:latin typeface="宋体" panose="02010600030101010101" pitchFamily="2" charset="-122"/>
              <a:ea typeface="宋体" panose="02010600030101010101" pitchFamily="2" charset="-122"/>
            </a:endParaRPr>
          </a:p>
        </p:txBody>
      </p:sp>
      <p:grpSp>
        <p:nvGrpSpPr>
          <p:cNvPr id="30" name="组合 29">
            <a:extLst>
              <a:ext uri="{FF2B5EF4-FFF2-40B4-BE49-F238E27FC236}">
                <a16:creationId xmlns:a16="http://schemas.microsoft.com/office/drawing/2014/main" id="{B8D51B6E-0BE7-4C60-9EC1-17D976A3B18D}"/>
              </a:ext>
            </a:extLst>
          </p:cNvPr>
          <p:cNvGrpSpPr/>
          <p:nvPr/>
        </p:nvGrpSpPr>
        <p:grpSpPr>
          <a:xfrm>
            <a:off x="2784988" y="4779544"/>
            <a:ext cx="722671" cy="1803994"/>
            <a:chOff x="845574" y="2713703"/>
            <a:chExt cx="722671" cy="1803994"/>
          </a:xfrm>
        </p:grpSpPr>
        <p:cxnSp>
          <p:nvCxnSpPr>
            <p:cNvPr id="31" name="直接箭头连接符 30">
              <a:extLst>
                <a:ext uri="{FF2B5EF4-FFF2-40B4-BE49-F238E27FC236}">
                  <a16:creationId xmlns:a16="http://schemas.microsoft.com/office/drawing/2014/main" id="{DA65B21D-7EA8-4A0F-9C2F-72A9FE731DC9}"/>
                </a:ext>
              </a:extLst>
            </p:cNvPr>
            <p:cNvCxnSpPr/>
            <p:nvPr/>
          </p:nvCxnSpPr>
          <p:spPr>
            <a:xfrm>
              <a:off x="845574" y="2713703"/>
              <a:ext cx="0" cy="1573162"/>
            </a:xfrm>
            <a:prstGeom prst="straightConnector1">
              <a:avLst/>
            </a:prstGeom>
            <a:ln w="28575">
              <a:tailEnd type="triangle"/>
            </a:ln>
          </p:spPr>
          <p:style>
            <a:lnRef idx="1">
              <a:schemeClr val="accent4"/>
            </a:lnRef>
            <a:fillRef idx="0">
              <a:schemeClr val="accent4"/>
            </a:fillRef>
            <a:effectRef idx="0">
              <a:schemeClr val="accent4"/>
            </a:effectRef>
            <a:fontRef idx="minor">
              <a:schemeClr val="tx1"/>
            </a:fontRef>
          </p:style>
        </p:cxnSp>
        <p:sp>
          <p:nvSpPr>
            <p:cNvPr id="32" name="文本框 31">
              <a:extLst>
                <a:ext uri="{FF2B5EF4-FFF2-40B4-BE49-F238E27FC236}">
                  <a16:creationId xmlns:a16="http://schemas.microsoft.com/office/drawing/2014/main" id="{B049CC43-2E93-46F2-AD2A-1F7B33B54C6C}"/>
                </a:ext>
              </a:extLst>
            </p:cNvPr>
            <p:cNvSpPr txBox="1"/>
            <p:nvPr/>
          </p:nvSpPr>
          <p:spPr>
            <a:xfrm>
              <a:off x="919317" y="4056032"/>
              <a:ext cx="648928" cy="461665"/>
            </a:xfrm>
            <a:prstGeom prst="rect">
              <a:avLst/>
            </a:prstGeom>
            <a:noFill/>
          </p:spPr>
          <p:txBody>
            <a:bodyPr wrap="square" rtlCol="0">
              <a:spAutoFit/>
            </a:bodyPr>
            <a:lstStyle/>
            <a:p>
              <a:r>
                <a:rPr lang="en-US" altLang="zh-CN" sz="2400" i="1" dirty="0">
                  <a:latin typeface="Times New Roman" panose="02020603050405020304" pitchFamily="18" charset="0"/>
                  <a:cs typeface="Times New Roman" panose="02020603050405020304" pitchFamily="18" charset="0"/>
                </a:rPr>
                <a:t>mg</a:t>
              </a:r>
              <a:endParaRPr lang="zh-CN" altLang="en-US" sz="2400" i="1" dirty="0">
                <a:latin typeface="Times New Roman" panose="02020603050405020304" pitchFamily="18" charset="0"/>
                <a:cs typeface="Times New Roman" panose="02020603050405020304" pitchFamily="18" charset="0"/>
              </a:endParaRPr>
            </a:p>
          </p:txBody>
        </p:sp>
      </p:grpSp>
      <p:grpSp>
        <p:nvGrpSpPr>
          <p:cNvPr id="33" name="组合 32">
            <a:extLst>
              <a:ext uri="{FF2B5EF4-FFF2-40B4-BE49-F238E27FC236}">
                <a16:creationId xmlns:a16="http://schemas.microsoft.com/office/drawing/2014/main" id="{B69B4EB8-3BA0-467B-97B2-890F3BFFC13F}"/>
              </a:ext>
            </a:extLst>
          </p:cNvPr>
          <p:cNvGrpSpPr/>
          <p:nvPr/>
        </p:nvGrpSpPr>
        <p:grpSpPr>
          <a:xfrm>
            <a:off x="2784990" y="3364150"/>
            <a:ext cx="1821424" cy="1415394"/>
            <a:chOff x="-280627" y="1932859"/>
            <a:chExt cx="1821424" cy="1415394"/>
          </a:xfrm>
        </p:grpSpPr>
        <p:cxnSp>
          <p:nvCxnSpPr>
            <p:cNvPr id="34" name="直接箭头连接符 33">
              <a:extLst>
                <a:ext uri="{FF2B5EF4-FFF2-40B4-BE49-F238E27FC236}">
                  <a16:creationId xmlns:a16="http://schemas.microsoft.com/office/drawing/2014/main" id="{791CB96D-4DDF-4C5F-82CB-2899C3489229}"/>
                </a:ext>
              </a:extLst>
            </p:cNvPr>
            <p:cNvCxnSpPr>
              <a:cxnSpLocks/>
            </p:cNvCxnSpPr>
            <p:nvPr/>
          </p:nvCxnSpPr>
          <p:spPr>
            <a:xfrm flipV="1">
              <a:off x="-280627" y="2339994"/>
              <a:ext cx="1398637" cy="1008259"/>
            </a:xfrm>
            <a:prstGeom prst="straightConnector1">
              <a:avLst/>
            </a:prstGeom>
            <a:ln w="28575">
              <a:tailEnd type="triangle"/>
            </a:ln>
          </p:spPr>
          <p:style>
            <a:lnRef idx="1">
              <a:schemeClr val="accent4"/>
            </a:lnRef>
            <a:fillRef idx="0">
              <a:schemeClr val="accent4"/>
            </a:fillRef>
            <a:effectRef idx="0">
              <a:schemeClr val="accent4"/>
            </a:effectRef>
            <a:fontRef idx="minor">
              <a:schemeClr val="tx1"/>
            </a:fontRef>
          </p:style>
        </p:cxnSp>
        <p:sp>
          <p:nvSpPr>
            <p:cNvPr id="35" name="文本框 34">
              <a:extLst>
                <a:ext uri="{FF2B5EF4-FFF2-40B4-BE49-F238E27FC236}">
                  <a16:creationId xmlns:a16="http://schemas.microsoft.com/office/drawing/2014/main" id="{DCE100E8-C04C-4F0D-AC6D-0CF07C76877F}"/>
                </a:ext>
              </a:extLst>
            </p:cNvPr>
            <p:cNvSpPr txBox="1"/>
            <p:nvPr/>
          </p:nvSpPr>
          <p:spPr>
            <a:xfrm>
              <a:off x="1118010" y="1932859"/>
              <a:ext cx="422787" cy="461665"/>
            </a:xfrm>
            <a:prstGeom prst="rect">
              <a:avLst/>
            </a:prstGeom>
            <a:noFill/>
          </p:spPr>
          <p:txBody>
            <a:bodyPr wrap="square" rtlCol="0">
              <a:spAutoFit/>
            </a:bodyPr>
            <a:lstStyle/>
            <a:p>
              <a:r>
                <a:rPr lang="en-US" altLang="zh-CN" sz="2400" i="1" dirty="0">
                  <a:latin typeface="Times New Roman" panose="02020603050405020304" pitchFamily="18" charset="0"/>
                  <a:cs typeface="Times New Roman" panose="02020603050405020304" pitchFamily="18" charset="0"/>
                </a:rPr>
                <a:t>N</a:t>
              </a:r>
              <a:endParaRPr lang="zh-CN" altLang="en-US" sz="2400" i="1" dirty="0">
                <a:latin typeface="Times New Roman" panose="02020603050405020304" pitchFamily="18" charset="0"/>
                <a:cs typeface="Times New Roman" panose="02020603050405020304" pitchFamily="18" charset="0"/>
              </a:endParaRPr>
            </a:p>
          </p:txBody>
        </p:sp>
      </p:grpSp>
      <p:grpSp>
        <p:nvGrpSpPr>
          <p:cNvPr id="36" name="组合 35">
            <a:extLst>
              <a:ext uri="{FF2B5EF4-FFF2-40B4-BE49-F238E27FC236}">
                <a16:creationId xmlns:a16="http://schemas.microsoft.com/office/drawing/2014/main" id="{F6AFF40D-BF67-45F6-AB92-D25A4D6B3207}"/>
              </a:ext>
            </a:extLst>
          </p:cNvPr>
          <p:cNvGrpSpPr/>
          <p:nvPr/>
        </p:nvGrpSpPr>
        <p:grpSpPr>
          <a:xfrm>
            <a:off x="2784989" y="4779545"/>
            <a:ext cx="1025013" cy="774854"/>
            <a:chOff x="-1280246" y="3080807"/>
            <a:chExt cx="1025013" cy="774854"/>
          </a:xfrm>
        </p:grpSpPr>
        <p:cxnSp>
          <p:nvCxnSpPr>
            <p:cNvPr id="37" name="直接箭头连接符 36">
              <a:extLst>
                <a:ext uri="{FF2B5EF4-FFF2-40B4-BE49-F238E27FC236}">
                  <a16:creationId xmlns:a16="http://schemas.microsoft.com/office/drawing/2014/main" id="{C966EA2C-CE7E-4CF9-B7B1-4D7782168783}"/>
                </a:ext>
              </a:extLst>
            </p:cNvPr>
            <p:cNvCxnSpPr>
              <a:cxnSpLocks/>
            </p:cNvCxnSpPr>
            <p:nvPr/>
          </p:nvCxnSpPr>
          <p:spPr>
            <a:xfrm>
              <a:off x="-1280246" y="3080807"/>
              <a:ext cx="592392" cy="724069"/>
            </a:xfrm>
            <a:prstGeom prst="straightConnector1">
              <a:avLst/>
            </a:prstGeom>
            <a:ln w="28575">
              <a:tailEnd type="triangle"/>
            </a:ln>
          </p:spPr>
          <p:style>
            <a:lnRef idx="1">
              <a:schemeClr val="accent4"/>
            </a:lnRef>
            <a:fillRef idx="0">
              <a:schemeClr val="accent4"/>
            </a:fillRef>
            <a:effectRef idx="0">
              <a:schemeClr val="accent4"/>
            </a:effectRef>
            <a:fontRef idx="minor">
              <a:schemeClr val="tx1"/>
            </a:fontRef>
          </p:style>
        </p:cxnSp>
        <p:sp>
          <p:nvSpPr>
            <p:cNvPr id="38" name="文本框 37">
              <a:extLst>
                <a:ext uri="{FF2B5EF4-FFF2-40B4-BE49-F238E27FC236}">
                  <a16:creationId xmlns:a16="http://schemas.microsoft.com/office/drawing/2014/main" id="{4EFA936C-182B-4F43-B07A-114634ACD1C3}"/>
                </a:ext>
              </a:extLst>
            </p:cNvPr>
            <p:cNvSpPr txBox="1"/>
            <p:nvPr/>
          </p:nvSpPr>
          <p:spPr>
            <a:xfrm>
              <a:off x="-601797" y="3393996"/>
              <a:ext cx="346564" cy="461665"/>
            </a:xfrm>
            <a:prstGeom prst="rect">
              <a:avLst/>
            </a:prstGeom>
            <a:noFill/>
          </p:spPr>
          <p:txBody>
            <a:bodyPr wrap="square" rtlCol="0">
              <a:spAutoFit/>
            </a:bodyPr>
            <a:lstStyle/>
            <a:p>
              <a:r>
                <a:rPr lang="en-US" altLang="zh-CN" sz="2400" i="1" dirty="0">
                  <a:latin typeface="Times New Roman" panose="02020603050405020304" pitchFamily="18" charset="0"/>
                  <a:cs typeface="Times New Roman" panose="02020603050405020304" pitchFamily="18" charset="0"/>
                </a:rPr>
                <a:t>f</a:t>
              </a:r>
              <a:endParaRPr lang="zh-CN" altLang="en-US" sz="2400" i="1" dirty="0">
                <a:latin typeface="Times New Roman" panose="02020603050405020304" pitchFamily="18" charset="0"/>
                <a:cs typeface="Times New Roman" panose="02020603050405020304" pitchFamily="18" charset="0"/>
              </a:endParaRPr>
            </a:p>
          </p:txBody>
        </p:sp>
      </p:grpSp>
      <p:grpSp>
        <p:nvGrpSpPr>
          <p:cNvPr id="39" name="组合 38">
            <a:extLst>
              <a:ext uri="{FF2B5EF4-FFF2-40B4-BE49-F238E27FC236}">
                <a16:creationId xmlns:a16="http://schemas.microsoft.com/office/drawing/2014/main" id="{EEA91EC9-5363-463B-A609-3093452EEA4C}"/>
              </a:ext>
            </a:extLst>
          </p:cNvPr>
          <p:cNvGrpSpPr/>
          <p:nvPr/>
        </p:nvGrpSpPr>
        <p:grpSpPr>
          <a:xfrm>
            <a:off x="2106539" y="3607754"/>
            <a:ext cx="678448" cy="1171790"/>
            <a:chOff x="-4470839" y="1752422"/>
            <a:chExt cx="678448" cy="1171790"/>
          </a:xfrm>
        </p:grpSpPr>
        <p:cxnSp>
          <p:nvCxnSpPr>
            <p:cNvPr id="40" name="直接箭头连接符 39">
              <a:extLst>
                <a:ext uri="{FF2B5EF4-FFF2-40B4-BE49-F238E27FC236}">
                  <a16:creationId xmlns:a16="http://schemas.microsoft.com/office/drawing/2014/main" id="{A18C5D16-9372-46D5-A80E-69D9D3A211FF}"/>
                </a:ext>
              </a:extLst>
            </p:cNvPr>
            <p:cNvCxnSpPr>
              <a:cxnSpLocks/>
            </p:cNvCxnSpPr>
            <p:nvPr/>
          </p:nvCxnSpPr>
          <p:spPr>
            <a:xfrm flipH="1" flipV="1">
              <a:off x="-4470839" y="2075121"/>
              <a:ext cx="678448" cy="849091"/>
            </a:xfrm>
            <a:prstGeom prst="straightConnector1">
              <a:avLst/>
            </a:prstGeom>
            <a:ln w="28575">
              <a:tailEnd type="triangle"/>
            </a:ln>
          </p:spPr>
          <p:style>
            <a:lnRef idx="1">
              <a:schemeClr val="accent4"/>
            </a:lnRef>
            <a:fillRef idx="0">
              <a:schemeClr val="accent4"/>
            </a:fillRef>
            <a:effectRef idx="0">
              <a:schemeClr val="accent4"/>
            </a:effectRef>
            <a:fontRef idx="minor">
              <a:schemeClr val="tx1"/>
            </a:fontRef>
          </p:style>
        </p:cxnSp>
        <p:sp>
          <p:nvSpPr>
            <p:cNvPr id="41" name="文本框 40">
              <a:extLst>
                <a:ext uri="{FF2B5EF4-FFF2-40B4-BE49-F238E27FC236}">
                  <a16:creationId xmlns:a16="http://schemas.microsoft.com/office/drawing/2014/main" id="{0BE0AC8E-CE53-427C-B309-3151AD95481E}"/>
                </a:ext>
              </a:extLst>
            </p:cNvPr>
            <p:cNvSpPr txBox="1"/>
            <p:nvPr/>
          </p:nvSpPr>
          <p:spPr>
            <a:xfrm>
              <a:off x="-4388457" y="1752422"/>
              <a:ext cx="346564" cy="461665"/>
            </a:xfrm>
            <a:prstGeom prst="rect">
              <a:avLst/>
            </a:prstGeom>
            <a:noFill/>
          </p:spPr>
          <p:txBody>
            <a:bodyPr wrap="square" rtlCol="0">
              <a:spAutoFit/>
            </a:bodyPr>
            <a:lstStyle/>
            <a:p>
              <a:r>
                <a:rPr lang="en-US" altLang="zh-CN" sz="2400" i="1" dirty="0">
                  <a:latin typeface="Times New Roman" panose="02020603050405020304" pitchFamily="18" charset="0"/>
                  <a:cs typeface="Times New Roman" panose="02020603050405020304" pitchFamily="18" charset="0"/>
                </a:rPr>
                <a:t>F</a:t>
              </a:r>
              <a:endParaRPr lang="zh-CN" altLang="en-US" sz="2400" i="1" dirty="0">
                <a:latin typeface="Times New Roman" panose="02020603050405020304" pitchFamily="18" charset="0"/>
                <a:cs typeface="Times New Roman" panose="02020603050405020304" pitchFamily="18" charset="0"/>
              </a:endParaRPr>
            </a:p>
          </p:txBody>
        </p:sp>
      </p:grpSp>
      <mc:AlternateContent xmlns:mc="http://schemas.openxmlformats.org/markup-compatibility/2006" xmlns:a14="http://schemas.microsoft.com/office/drawing/2010/main">
        <mc:Choice Requires="a14">
          <p:sp>
            <p:nvSpPr>
              <p:cNvPr id="44" name="文本框 43">
                <a:extLst>
                  <a:ext uri="{FF2B5EF4-FFF2-40B4-BE49-F238E27FC236}">
                    <a16:creationId xmlns:a16="http://schemas.microsoft.com/office/drawing/2014/main" id="{AE64925C-5FE8-4F7F-BE30-278A63C86BE4}"/>
                  </a:ext>
                </a:extLst>
              </p:cNvPr>
              <p:cNvSpPr txBox="1"/>
              <p:nvPr/>
            </p:nvSpPr>
            <p:spPr>
              <a:xfrm>
                <a:off x="3079346" y="2684335"/>
                <a:ext cx="5335831" cy="52322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m:rPr>
                          <m:sty m:val="p"/>
                        </m:rPr>
                        <a:rPr lang="en-US" altLang="zh-CN" sz="2800" b="0" i="0" smtClean="0">
                          <a:latin typeface="Cambria Math" panose="02040503050406030204" pitchFamily="18" charset="0"/>
                        </a:rPr>
                        <m:t>F</m:t>
                      </m:r>
                      <m:r>
                        <a:rPr lang="en-US" altLang="zh-CN" sz="2800" b="0" i="0" smtClean="0">
                          <a:latin typeface="Cambria Math" panose="02040503050406030204" pitchFamily="18" charset="0"/>
                        </a:rPr>
                        <m:t>−</m:t>
                      </m:r>
                      <m:r>
                        <a:rPr lang="en-US" altLang="zh-CN" sz="2800" b="0" i="1" smtClean="0">
                          <a:latin typeface="Cambria Math" panose="02040503050406030204" pitchFamily="18" charset="0"/>
                        </a:rPr>
                        <m:t>𝑚</m:t>
                      </m:r>
                      <m:r>
                        <a:rPr lang="en-US" altLang="zh-CN" sz="2800" b="0" i="1" smtClean="0">
                          <a:latin typeface="Cambria Math" panose="02040503050406030204" pitchFamily="18" charset="0"/>
                        </a:rPr>
                        <m:t>(</m:t>
                      </m:r>
                      <m:r>
                        <a:rPr lang="en-US" altLang="zh-CN" sz="2800" b="0" i="1" smtClean="0">
                          <a:latin typeface="Cambria Math" panose="02040503050406030204" pitchFamily="18" charset="0"/>
                        </a:rPr>
                        <m:t>𝑔𝑠𝑖𝑛</m:t>
                      </m:r>
                      <m:r>
                        <a:rPr lang="zh-CN" altLang="en-US" sz="2800" b="0" i="1" smtClean="0">
                          <a:latin typeface="Cambria Math" panose="02040503050406030204" pitchFamily="18" charset="0"/>
                        </a:rPr>
                        <m:t>𝜃</m:t>
                      </m:r>
                      <m:r>
                        <a:rPr lang="en-US" altLang="zh-CN" sz="2800" b="0" i="1" smtClean="0">
                          <a:latin typeface="Cambria Math" panose="02040503050406030204" pitchFamily="18" charset="0"/>
                        </a:rPr>
                        <m:t>+</m:t>
                      </m:r>
                      <m:r>
                        <a:rPr lang="zh-CN" altLang="en-US" sz="2800" b="0" i="1" smtClean="0">
                          <a:latin typeface="Cambria Math" panose="02040503050406030204" pitchFamily="18" charset="0"/>
                        </a:rPr>
                        <m:t>𝜇</m:t>
                      </m:r>
                      <m:r>
                        <a:rPr lang="en-US" altLang="zh-CN" sz="2800" b="0" i="1" smtClean="0">
                          <a:latin typeface="Cambria Math" panose="02040503050406030204" pitchFamily="18" charset="0"/>
                        </a:rPr>
                        <m:t>𝑔𝑐𝑜𝑠</m:t>
                      </m:r>
                      <m:r>
                        <a:rPr lang="zh-CN" altLang="en-US" sz="2800" b="0" i="1" smtClean="0">
                          <a:latin typeface="Cambria Math" panose="02040503050406030204" pitchFamily="18" charset="0"/>
                        </a:rPr>
                        <m:t>𝜃</m:t>
                      </m:r>
                      <m:r>
                        <a:rPr lang="en-US" altLang="zh-CN" sz="2800" b="0" i="1" smtClean="0">
                          <a:latin typeface="Cambria Math" panose="02040503050406030204" pitchFamily="18" charset="0"/>
                        </a:rPr>
                        <m:t>)=</m:t>
                      </m:r>
                      <m:r>
                        <a:rPr lang="en-US" altLang="zh-CN" sz="2800" b="0" i="1" smtClean="0">
                          <a:latin typeface="Cambria Math" panose="02040503050406030204" pitchFamily="18" charset="0"/>
                        </a:rPr>
                        <m:t>𝑚</m:t>
                      </m:r>
                      <m:sSub>
                        <m:sSubPr>
                          <m:ctrlPr>
                            <a:rPr lang="en-US" altLang="zh-CN" sz="2800" b="0" i="1" smtClean="0">
                              <a:latin typeface="Cambria Math" panose="02040503050406030204" pitchFamily="18" charset="0"/>
                            </a:rPr>
                          </m:ctrlPr>
                        </m:sSubPr>
                        <m:e>
                          <m:r>
                            <a:rPr lang="en-US" altLang="zh-CN" sz="2800" b="0" i="1" smtClean="0">
                              <a:latin typeface="Cambria Math" panose="02040503050406030204" pitchFamily="18" charset="0"/>
                            </a:rPr>
                            <m:t>𝑎</m:t>
                          </m:r>
                        </m:e>
                        <m:sub>
                          <m:r>
                            <a:rPr lang="en-US" altLang="zh-CN" sz="2800" b="0" i="1" smtClean="0">
                              <a:latin typeface="Cambria Math" panose="02040503050406030204" pitchFamily="18" charset="0"/>
                            </a:rPr>
                            <m:t>1</m:t>
                          </m:r>
                        </m:sub>
                      </m:sSub>
                    </m:oMath>
                  </m:oMathPara>
                </a14:m>
                <a:endParaRPr lang="zh-CN" altLang="en-US" sz="2800" dirty="0"/>
              </a:p>
            </p:txBody>
          </p:sp>
        </mc:Choice>
        <mc:Fallback xmlns="">
          <p:sp>
            <p:nvSpPr>
              <p:cNvPr id="44" name="文本框 43">
                <a:extLst>
                  <a:ext uri="{FF2B5EF4-FFF2-40B4-BE49-F238E27FC236}">
                    <a16:creationId xmlns:a16="http://schemas.microsoft.com/office/drawing/2014/main" id="{AE64925C-5FE8-4F7F-BE30-278A63C86BE4}"/>
                  </a:ext>
                </a:extLst>
              </p:cNvPr>
              <p:cNvSpPr txBox="1">
                <a:spLocks noRot="1" noChangeAspect="1" noMove="1" noResize="1" noEditPoints="1" noAdjustHandles="1" noChangeArrowheads="1" noChangeShapeType="1" noTextEdit="1"/>
              </p:cNvSpPr>
              <p:nvPr/>
            </p:nvSpPr>
            <p:spPr>
              <a:xfrm>
                <a:off x="3079346" y="2684335"/>
                <a:ext cx="5335831" cy="523220"/>
              </a:xfrm>
              <a:prstGeom prst="rect">
                <a:avLst/>
              </a:prstGeom>
              <a:blipFill>
                <a:blip r:embed="rId6"/>
                <a:stretch>
                  <a:fillRect/>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45" name="文本框 44">
                <a:extLst>
                  <a:ext uri="{FF2B5EF4-FFF2-40B4-BE49-F238E27FC236}">
                    <a16:creationId xmlns:a16="http://schemas.microsoft.com/office/drawing/2014/main" id="{385730F3-5278-479C-9A13-90E2B8A9E290}"/>
                  </a:ext>
                </a:extLst>
              </p:cNvPr>
              <p:cNvSpPr txBox="1"/>
              <p:nvPr/>
            </p:nvSpPr>
            <p:spPr>
              <a:xfrm>
                <a:off x="6329259" y="3771285"/>
                <a:ext cx="5056492" cy="830997"/>
              </a:xfrm>
              <a:prstGeom prst="rect">
                <a:avLst/>
              </a:prstGeom>
              <a:noFill/>
            </p:spPr>
            <p:txBody>
              <a:bodyPr wrap="square" rtlCol="0">
                <a:spAutoFit/>
              </a:bodyPr>
              <a:lstStyle/>
              <a:p>
                <a:r>
                  <a:rPr lang="zh-CN" altLang="en-US" sz="2400" dirty="0">
                    <a:latin typeface="宋体" panose="02010600030101010101" pitchFamily="2" charset="-122"/>
                    <a:ea typeface="宋体" panose="02010600030101010101" pitchFamily="2" charset="-122"/>
                  </a:rPr>
                  <a:t>两物体相对静止，即保持静摩擦力</a:t>
                </a:r>
                <a:endParaRPr lang="en-US" altLang="zh-CN" sz="2400" dirty="0">
                  <a:latin typeface="宋体" panose="02010600030101010101" pitchFamily="2" charset="-122"/>
                  <a:ea typeface="宋体" panose="02010600030101010101" pitchFamily="2" charset="-122"/>
                </a:endParaRPr>
              </a:p>
              <a:p>
                <a:r>
                  <a:rPr lang="zh-CN" altLang="en-US" sz="2400" dirty="0">
                    <a:latin typeface="宋体" panose="02010600030101010101" pitchFamily="2" charset="-122"/>
                    <a:ea typeface="宋体" panose="02010600030101010101" pitchFamily="2" charset="-122"/>
                  </a:rPr>
                  <a:t>条件</a:t>
                </a:r>
                <a14:m>
                  <m:oMath xmlns:m="http://schemas.openxmlformats.org/officeDocument/2006/math">
                    <m:r>
                      <a:rPr lang="zh-CN" altLang="en-US" sz="2400" i="1" smtClean="0">
                        <a:latin typeface="Cambria Math" panose="02040503050406030204" pitchFamily="18" charset="0"/>
                        <a:ea typeface="宋体" panose="02010600030101010101" pitchFamily="2" charset="-122"/>
                      </a:rPr>
                      <m:t>𝜇</m:t>
                    </m:r>
                    <m:r>
                      <a:rPr lang="en-US" altLang="zh-CN" sz="2400" i="1" smtClean="0">
                        <a:latin typeface="Cambria Math" panose="02040503050406030204" pitchFamily="18" charset="0"/>
                        <a:ea typeface="Cambria Math" panose="02040503050406030204" pitchFamily="18" charset="0"/>
                      </a:rPr>
                      <m:t>&gt;</m:t>
                    </m:r>
                    <m:r>
                      <m:rPr>
                        <m:sty m:val="p"/>
                      </m:rPr>
                      <a:rPr lang="en-US" altLang="zh-CN" sz="2400" b="0" i="0" smtClean="0">
                        <a:latin typeface="Cambria Math" panose="02040503050406030204" pitchFamily="18" charset="0"/>
                        <a:ea typeface="Cambria Math" panose="02040503050406030204" pitchFamily="18" charset="0"/>
                      </a:rPr>
                      <m:t>tan</m:t>
                    </m:r>
                    <m:r>
                      <m:rPr>
                        <m:sty m:val="p"/>
                      </m:rPr>
                      <a:rPr lang="el-GR" altLang="zh-CN" sz="2400" b="0" i="1" smtClean="0">
                        <a:latin typeface="Cambria Math" panose="02040503050406030204" pitchFamily="18" charset="0"/>
                        <a:ea typeface="Cambria Math" panose="02040503050406030204" pitchFamily="18" charset="0"/>
                      </a:rPr>
                      <m:t>θ</m:t>
                    </m:r>
                  </m:oMath>
                </a14:m>
                <a:endParaRPr lang="zh-CN" altLang="en-US" sz="2400" dirty="0">
                  <a:latin typeface="宋体" panose="02010600030101010101" pitchFamily="2" charset="-122"/>
                  <a:ea typeface="宋体" panose="02010600030101010101" pitchFamily="2" charset="-122"/>
                </a:endParaRPr>
              </a:p>
            </p:txBody>
          </p:sp>
        </mc:Choice>
        <mc:Fallback xmlns="">
          <p:sp>
            <p:nvSpPr>
              <p:cNvPr id="45" name="文本框 44">
                <a:extLst>
                  <a:ext uri="{FF2B5EF4-FFF2-40B4-BE49-F238E27FC236}">
                    <a16:creationId xmlns:a16="http://schemas.microsoft.com/office/drawing/2014/main" id="{385730F3-5278-479C-9A13-90E2B8A9E290}"/>
                  </a:ext>
                </a:extLst>
              </p:cNvPr>
              <p:cNvSpPr txBox="1">
                <a:spLocks noRot="1" noChangeAspect="1" noMove="1" noResize="1" noEditPoints="1" noAdjustHandles="1" noChangeArrowheads="1" noChangeShapeType="1" noTextEdit="1"/>
              </p:cNvSpPr>
              <p:nvPr/>
            </p:nvSpPr>
            <p:spPr>
              <a:xfrm>
                <a:off x="6329259" y="3771285"/>
                <a:ext cx="5056492" cy="830997"/>
              </a:xfrm>
              <a:prstGeom prst="rect">
                <a:avLst/>
              </a:prstGeom>
              <a:blipFill>
                <a:blip r:embed="rId7"/>
                <a:stretch>
                  <a:fillRect l="-1807" t="-5882" b="-13971"/>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451051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500" fill="hold"/>
                                        <p:tgtEl>
                                          <p:spTgt spid="15"/>
                                        </p:tgtEl>
                                        <p:attrNameLst>
                                          <p:attrName>ppt_x</p:attrName>
                                        </p:attrNameLst>
                                      </p:cBhvr>
                                      <p:tavLst>
                                        <p:tav tm="0">
                                          <p:val>
                                            <p:strVal val="#ppt_x"/>
                                          </p:val>
                                        </p:tav>
                                        <p:tav tm="100000">
                                          <p:val>
                                            <p:strVal val="#ppt_x"/>
                                          </p:val>
                                        </p:tav>
                                      </p:tavLst>
                                    </p:anim>
                                    <p:anim calcmode="lin" valueType="num">
                                      <p:cBhvr additive="base">
                                        <p:cTn id="2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fill="hold"/>
                                        <p:tgtEl>
                                          <p:spTgt spid="16"/>
                                        </p:tgtEl>
                                        <p:attrNameLst>
                                          <p:attrName>ppt_x</p:attrName>
                                        </p:attrNameLst>
                                      </p:cBhvr>
                                      <p:tavLst>
                                        <p:tav tm="0">
                                          <p:val>
                                            <p:strVal val="#ppt_x"/>
                                          </p:val>
                                        </p:tav>
                                        <p:tav tm="100000">
                                          <p:val>
                                            <p:strVal val="#ppt_x"/>
                                          </p:val>
                                        </p:tav>
                                      </p:tavLst>
                                    </p:anim>
                                    <p:anim calcmode="lin" valueType="num">
                                      <p:cBhvr additive="base">
                                        <p:cTn id="3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500" fill="hold"/>
                                        <p:tgtEl>
                                          <p:spTgt spid="14"/>
                                        </p:tgtEl>
                                        <p:attrNameLst>
                                          <p:attrName>ppt_x</p:attrName>
                                        </p:attrNameLst>
                                      </p:cBhvr>
                                      <p:tavLst>
                                        <p:tav tm="0">
                                          <p:val>
                                            <p:strVal val="#ppt_x"/>
                                          </p:val>
                                        </p:tav>
                                        <p:tav tm="100000">
                                          <p:val>
                                            <p:strVal val="#ppt_x"/>
                                          </p:val>
                                        </p:tav>
                                      </p:tavLst>
                                    </p:anim>
                                    <p:anim calcmode="lin" valueType="num">
                                      <p:cBhvr additive="base">
                                        <p:cTn id="38" dur="500" fill="hold"/>
                                        <p:tgtEl>
                                          <p:spTgt spid="14"/>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500" fill="hold"/>
                                        <p:tgtEl>
                                          <p:spTgt spid="17"/>
                                        </p:tgtEl>
                                        <p:attrNameLst>
                                          <p:attrName>ppt_x</p:attrName>
                                        </p:attrNameLst>
                                      </p:cBhvr>
                                      <p:tavLst>
                                        <p:tav tm="0">
                                          <p:val>
                                            <p:strVal val="#ppt_x"/>
                                          </p:val>
                                        </p:tav>
                                        <p:tav tm="100000">
                                          <p:val>
                                            <p:strVal val="#ppt_x"/>
                                          </p:val>
                                        </p:tav>
                                      </p:tavLst>
                                    </p:anim>
                                    <p:anim calcmode="lin" valueType="num">
                                      <p:cBhvr additive="base">
                                        <p:cTn id="42" dur="500" fill="hold"/>
                                        <p:tgtEl>
                                          <p:spTgt spid="17"/>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500" fill="hold"/>
                                        <p:tgtEl>
                                          <p:spTgt spid="22"/>
                                        </p:tgtEl>
                                        <p:attrNameLst>
                                          <p:attrName>ppt_x</p:attrName>
                                        </p:attrNameLst>
                                      </p:cBhvr>
                                      <p:tavLst>
                                        <p:tav tm="0">
                                          <p:val>
                                            <p:strVal val="#ppt_x"/>
                                          </p:val>
                                        </p:tav>
                                        <p:tav tm="100000">
                                          <p:val>
                                            <p:strVal val="#ppt_x"/>
                                          </p:val>
                                        </p:tav>
                                      </p:tavLst>
                                    </p:anim>
                                    <p:anim calcmode="lin" valueType="num">
                                      <p:cBhvr additive="base">
                                        <p:cTn id="46"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28"/>
                                        </p:tgtEl>
                                        <p:attrNameLst>
                                          <p:attrName>style.visibility</p:attrName>
                                        </p:attrNameLst>
                                      </p:cBhvr>
                                      <p:to>
                                        <p:strVal val="visible"/>
                                      </p:to>
                                    </p:set>
                                    <p:anim calcmode="lin" valueType="num">
                                      <p:cBhvr additive="base">
                                        <p:cTn id="51" dur="500" fill="hold"/>
                                        <p:tgtEl>
                                          <p:spTgt spid="28"/>
                                        </p:tgtEl>
                                        <p:attrNameLst>
                                          <p:attrName>ppt_x</p:attrName>
                                        </p:attrNameLst>
                                      </p:cBhvr>
                                      <p:tavLst>
                                        <p:tav tm="0">
                                          <p:val>
                                            <p:strVal val="#ppt_x"/>
                                          </p:val>
                                        </p:tav>
                                        <p:tav tm="100000">
                                          <p:val>
                                            <p:strVal val="#ppt_x"/>
                                          </p:val>
                                        </p:tav>
                                      </p:tavLst>
                                    </p:anim>
                                    <p:anim calcmode="lin" valueType="num">
                                      <p:cBhvr additive="base">
                                        <p:cTn id="52"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grpId="0" nodeType="clickEffect">
                                  <p:stCondLst>
                                    <p:cond delay="0"/>
                                  </p:stCondLst>
                                  <p:childTnLst>
                                    <p:set>
                                      <p:cBhvr>
                                        <p:cTn id="56" dur="1" fill="hold">
                                          <p:stCondLst>
                                            <p:cond delay="0"/>
                                          </p:stCondLst>
                                        </p:cTn>
                                        <p:tgtEl>
                                          <p:spTgt spid="29"/>
                                        </p:tgtEl>
                                        <p:attrNameLst>
                                          <p:attrName>style.visibility</p:attrName>
                                        </p:attrNameLst>
                                      </p:cBhvr>
                                      <p:to>
                                        <p:strVal val="visible"/>
                                      </p:to>
                                    </p:set>
                                    <p:anim calcmode="lin" valueType="num">
                                      <p:cBhvr additive="base">
                                        <p:cTn id="57" dur="500" fill="hold"/>
                                        <p:tgtEl>
                                          <p:spTgt spid="29"/>
                                        </p:tgtEl>
                                        <p:attrNameLst>
                                          <p:attrName>ppt_x</p:attrName>
                                        </p:attrNameLst>
                                      </p:cBhvr>
                                      <p:tavLst>
                                        <p:tav tm="0">
                                          <p:val>
                                            <p:strVal val="#ppt_x"/>
                                          </p:val>
                                        </p:tav>
                                        <p:tav tm="100000">
                                          <p:val>
                                            <p:strVal val="#ppt_x"/>
                                          </p:val>
                                        </p:tav>
                                      </p:tavLst>
                                    </p:anim>
                                    <p:anim calcmode="lin" valueType="num">
                                      <p:cBhvr additive="base">
                                        <p:cTn id="5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39"/>
                                        </p:tgtEl>
                                        <p:attrNameLst>
                                          <p:attrName>style.visibility</p:attrName>
                                        </p:attrNameLst>
                                      </p:cBhvr>
                                      <p:to>
                                        <p:strVal val="visible"/>
                                      </p:to>
                                    </p:set>
                                  </p:childTnLst>
                                </p:cTn>
                              </p:par>
                              <p:par>
                                <p:cTn id="63" presetID="1" presetClass="entr" presetSubtype="0" fill="hold" nodeType="withEffect">
                                  <p:stCondLst>
                                    <p:cond delay="0"/>
                                  </p:stCondLst>
                                  <p:childTnLst>
                                    <p:set>
                                      <p:cBhvr>
                                        <p:cTn id="64" dur="1" fill="hold">
                                          <p:stCondLst>
                                            <p:cond delay="0"/>
                                          </p:stCondLst>
                                        </p:cTn>
                                        <p:tgtEl>
                                          <p:spTgt spid="33"/>
                                        </p:tgtEl>
                                        <p:attrNameLst>
                                          <p:attrName>style.visibility</p:attrName>
                                        </p:attrNameLst>
                                      </p:cBhvr>
                                      <p:to>
                                        <p:strVal val="visible"/>
                                      </p:to>
                                    </p:set>
                                  </p:childTnLst>
                                </p:cTn>
                              </p:par>
                              <p:par>
                                <p:cTn id="65" presetID="1" presetClass="entr" presetSubtype="0" fill="hold" nodeType="withEffect">
                                  <p:stCondLst>
                                    <p:cond delay="0"/>
                                  </p:stCondLst>
                                  <p:childTnLst>
                                    <p:set>
                                      <p:cBhvr>
                                        <p:cTn id="66" dur="1" fill="hold">
                                          <p:stCondLst>
                                            <p:cond delay="0"/>
                                          </p:stCondLst>
                                        </p:cTn>
                                        <p:tgtEl>
                                          <p:spTgt spid="36"/>
                                        </p:tgtEl>
                                        <p:attrNameLst>
                                          <p:attrName>style.visibility</p:attrName>
                                        </p:attrNameLst>
                                      </p:cBhvr>
                                      <p:to>
                                        <p:strVal val="visible"/>
                                      </p:to>
                                    </p:set>
                                  </p:childTnLst>
                                </p:cTn>
                              </p:par>
                              <p:par>
                                <p:cTn id="67" presetID="1" presetClass="entr" presetSubtype="0" fill="hold" nodeType="withEffect">
                                  <p:stCondLst>
                                    <p:cond delay="0"/>
                                  </p:stCondLst>
                                  <p:childTnLst>
                                    <p:set>
                                      <p:cBhvr>
                                        <p:cTn id="68" dur="1" fill="hold">
                                          <p:stCondLst>
                                            <p:cond delay="0"/>
                                          </p:stCondLst>
                                        </p:cTn>
                                        <p:tgtEl>
                                          <p:spTgt spid="30"/>
                                        </p:tgtEl>
                                        <p:attrNameLst>
                                          <p:attrName>style.visibility</p:attrName>
                                        </p:attrNameLst>
                                      </p:cBhvr>
                                      <p:to>
                                        <p:strVal val="visible"/>
                                      </p:to>
                                    </p:set>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44"/>
                                        </p:tgtEl>
                                        <p:attrNameLst>
                                          <p:attrName>style.visibility</p:attrName>
                                        </p:attrNameLst>
                                      </p:cBhvr>
                                      <p:to>
                                        <p:strVal val="visible"/>
                                      </p:to>
                                    </p:set>
                                    <p:anim calcmode="lin" valueType="num">
                                      <p:cBhvr additive="base">
                                        <p:cTn id="73" dur="500" fill="hold"/>
                                        <p:tgtEl>
                                          <p:spTgt spid="44"/>
                                        </p:tgtEl>
                                        <p:attrNameLst>
                                          <p:attrName>ppt_x</p:attrName>
                                        </p:attrNameLst>
                                      </p:cBhvr>
                                      <p:tavLst>
                                        <p:tav tm="0">
                                          <p:val>
                                            <p:strVal val="#ppt_x"/>
                                          </p:val>
                                        </p:tav>
                                        <p:tav tm="100000">
                                          <p:val>
                                            <p:strVal val="#ppt_x"/>
                                          </p:val>
                                        </p:tav>
                                      </p:tavLst>
                                    </p:anim>
                                    <p:anim calcmode="lin" valueType="num">
                                      <p:cBhvr additive="base">
                                        <p:cTn id="74" dur="500" fill="hold"/>
                                        <p:tgtEl>
                                          <p:spTgt spid="44"/>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45"/>
                                        </p:tgtEl>
                                        <p:attrNameLst>
                                          <p:attrName>style.visibility</p:attrName>
                                        </p:attrNameLst>
                                      </p:cBhvr>
                                      <p:to>
                                        <p:strVal val="visible"/>
                                      </p:to>
                                    </p:set>
                                    <p:anim calcmode="lin" valueType="num">
                                      <p:cBhvr additive="base">
                                        <p:cTn id="79" dur="500" fill="hold"/>
                                        <p:tgtEl>
                                          <p:spTgt spid="45"/>
                                        </p:tgtEl>
                                        <p:attrNameLst>
                                          <p:attrName>ppt_x</p:attrName>
                                        </p:attrNameLst>
                                      </p:cBhvr>
                                      <p:tavLst>
                                        <p:tav tm="0">
                                          <p:val>
                                            <p:strVal val="#ppt_x"/>
                                          </p:val>
                                        </p:tav>
                                        <p:tav tm="100000">
                                          <p:val>
                                            <p:strVal val="#ppt_x"/>
                                          </p:val>
                                        </p:tav>
                                      </p:tavLst>
                                    </p:anim>
                                    <p:anim calcmode="lin" valueType="num">
                                      <p:cBhvr additive="base">
                                        <p:cTn id="80"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15" grpId="0"/>
      <p:bldP spid="16" grpId="0"/>
      <p:bldP spid="28" grpId="0"/>
      <p:bldP spid="29" grpId="0"/>
      <p:bldP spid="44" grpId="0"/>
      <p:bldP spid="4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894">
            <a:extLst>
              <a:ext uri="{FF2B5EF4-FFF2-40B4-BE49-F238E27FC236}">
                <a16:creationId xmlns:a16="http://schemas.microsoft.com/office/drawing/2014/main" id="{AD5B98B1-609F-41B5-BA9C-D9554DE98FE6}"/>
              </a:ext>
            </a:extLst>
          </p:cNvPr>
          <p:cNvPicPr/>
          <p:nvPr/>
        </p:nvPicPr>
        <p:blipFill>
          <a:blip r:embed="rId2"/>
          <a:stretch>
            <a:fillRect/>
          </a:stretch>
        </p:blipFill>
        <p:spPr>
          <a:xfrm>
            <a:off x="7748598" y="1469881"/>
            <a:ext cx="4443402" cy="2718702"/>
          </a:xfrm>
          <a:prstGeom prst="rect">
            <a:avLst/>
          </a:prstGeom>
        </p:spPr>
      </p:pic>
      <p:sp>
        <p:nvSpPr>
          <p:cNvPr id="6" name="文本框 5">
            <a:extLst>
              <a:ext uri="{FF2B5EF4-FFF2-40B4-BE49-F238E27FC236}">
                <a16:creationId xmlns:a16="http://schemas.microsoft.com/office/drawing/2014/main" id="{E03EF171-58DF-430A-AB67-0A78DC471A5C}"/>
              </a:ext>
            </a:extLst>
          </p:cNvPr>
          <p:cNvSpPr txBox="1"/>
          <p:nvPr/>
        </p:nvSpPr>
        <p:spPr>
          <a:xfrm>
            <a:off x="-2" y="0"/>
            <a:ext cx="12192002" cy="3265574"/>
          </a:xfrm>
          <a:prstGeom prst="rect">
            <a:avLst/>
          </a:prstGeom>
          <a:noFill/>
        </p:spPr>
        <p:txBody>
          <a:bodyPr wrap="square">
            <a:spAutoFit/>
          </a:bodyPr>
          <a:lstStyle/>
          <a:p>
            <a:pPr marL="6350" marR="107315" indent="-6350">
              <a:lnSpc>
                <a:spcPct val="150000"/>
              </a:lnSpc>
              <a:spcAft>
                <a:spcPts val="25"/>
              </a:spcAft>
            </a:pPr>
            <a:r>
              <a:rPr lang="zh-CN" altLang="zh-CN" sz="2000" kern="100" dirty="0">
                <a:effectLst/>
                <a:latin typeface="Times New Roman" panose="02020603050405020304" pitchFamily="18" charset="0"/>
                <a:ea typeface="宋体" panose="02010600030101010101" pitchFamily="2" charset="-122"/>
                <a:cs typeface="Times New Roman" panose="02020603050405020304" pitchFamily="18" charset="0"/>
              </a:rPr>
              <a:t>多</a:t>
            </a:r>
            <a:r>
              <a:rPr lang="en-US" altLang="zh-CN" sz="2000" kern="100" dirty="0">
                <a:effectLst/>
                <a:latin typeface="Times New Roman" panose="02020603050405020304" pitchFamily="18" charset="0"/>
                <a:ea typeface="宋体" panose="02010600030101010101" pitchFamily="2" charset="-122"/>
                <a:cs typeface="宋体" panose="02010600030101010101" pitchFamily="2" charset="-122"/>
              </a:rPr>
              <a:t>6</a:t>
            </a:r>
            <a:r>
              <a:rPr lang="zh-CN" altLang="zh-CN" sz="2000" kern="100" dirty="0">
                <a:effectLst/>
                <a:latin typeface="Times New Roman" panose="02020603050405020304" pitchFamily="18" charset="0"/>
                <a:ea typeface="宋体" panose="02010600030101010101" pitchFamily="2" charset="-122"/>
                <a:cs typeface="Times New Roman" panose="02020603050405020304" pitchFamily="18" charset="0"/>
              </a:rPr>
              <a:t>．如图所示，一光滑绝缘足够长的斜面与两个等量同种正点电荷连线的中垂面重合，</a:t>
            </a:r>
            <a:r>
              <a:rPr lang="en-US" altLang="zh-CN" sz="2000" kern="100" dirty="0">
                <a:effectLst/>
                <a:latin typeface="Times New Roman" panose="02020603050405020304" pitchFamily="18" charset="0"/>
                <a:ea typeface="宋体" panose="02010600030101010101" pitchFamily="2" charset="-122"/>
                <a:cs typeface="宋体" panose="02010600030101010101" pitchFamily="2" charset="-122"/>
              </a:rPr>
              <a:t>O </a:t>
            </a:r>
            <a:r>
              <a:rPr lang="zh-CN" altLang="zh-CN" sz="2000" kern="100" dirty="0">
                <a:effectLst/>
                <a:latin typeface="Times New Roman" panose="02020603050405020304" pitchFamily="18" charset="0"/>
                <a:ea typeface="宋体" panose="02010600030101010101" pitchFamily="2" charset="-122"/>
                <a:cs typeface="Times New Roman" panose="02020603050405020304" pitchFamily="18" charset="0"/>
              </a:rPr>
              <a:t>为两点电荷连线的中点。</a:t>
            </a:r>
            <a:r>
              <a:rPr lang="en-US" altLang="zh-CN" sz="2000" kern="100" dirty="0">
                <a:effectLst/>
                <a:latin typeface="Times New Roman" panose="02020603050405020304" pitchFamily="18" charset="0"/>
                <a:ea typeface="宋体" panose="02010600030101010101" pitchFamily="2" charset="-122"/>
                <a:cs typeface="宋体" panose="02010600030101010101" pitchFamily="2" charset="-122"/>
              </a:rPr>
              <a:t>A</a:t>
            </a:r>
            <a:r>
              <a:rPr lang="zh-CN" altLang="zh-CN" sz="2000" kern="100" dirty="0">
                <a:effectLst/>
                <a:latin typeface="Times New Roman" panose="02020603050405020304" pitchFamily="18" charset="0"/>
                <a:ea typeface="宋体" panose="02010600030101010101" pitchFamily="2" charset="-122"/>
                <a:cs typeface="Times New Roman" panose="02020603050405020304" pitchFamily="18" charset="0"/>
              </a:rPr>
              <a:t>、</a:t>
            </a:r>
            <a:r>
              <a:rPr lang="en-US" altLang="zh-CN" sz="2000" kern="100" dirty="0">
                <a:effectLst/>
                <a:latin typeface="Times New Roman" panose="02020603050405020304" pitchFamily="18" charset="0"/>
                <a:ea typeface="宋体" panose="02010600030101010101" pitchFamily="2" charset="-122"/>
                <a:cs typeface="宋体" panose="02010600030101010101" pitchFamily="2" charset="-122"/>
              </a:rPr>
              <a:t>B </a:t>
            </a:r>
            <a:r>
              <a:rPr lang="zh-CN" altLang="zh-CN" sz="2000" kern="100" dirty="0">
                <a:effectLst/>
                <a:latin typeface="Times New Roman" panose="02020603050405020304" pitchFamily="18" charset="0"/>
                <a:ea typeface="宋体" panose="02010600030101010101" pitchFamily="2" charset="-122"/>
                <a:cs typeface="Times New Roman" panose="02020603050405020304" pitchFamily="18" charset="0"/>
              </a:rPr>
              <a:t>为斜面上的两点，且</a:t>
            </a:r>
            <a:r>
              <a:rPr lang="en-US" altLang="zh-CN" sz="2000" kern="100" dirty="0">
                <a:effectLst/>
                <a:latin typeface="Times New Roman" panose="02020603050405020304" pitchFamily="18" charset="0"/>
                <a:ea typeface="宋体" panose="02010600030101010101" pitchFamily="2" charset="-122"/>
                <a:cs typeface="宋体" panose="02010600030101010101" pitchFamily="2" charset="-122"/>
              </a:rPr>
              <a:t> BO&gt;AO</a:t>
            </a:r>
            <a:r>
              <a:rPr lang="zh-CN" altLang="zh-CN" sz="2000" kern="100" dirty="0">
                <a:effectLst/>
                <a:latin typeface="Times New Roman" panose="02020603050405020304" pitchFamily="18" charset="0"/>
                <a:ea typeface="宋体" panose="02010600030101010101" pitchFamily="2" charset="-122"/>
                <a:cs typeface="Times New Roman" panose="02020603050405020304" pitchFamily="18" charset="0"/>
              </a:rPr>
              <a:t>。一个带电荷量为</a:t>
            </a:r>
            <a:r>
              <a:rPr lang="zh-CN" altLang="zh-CN" sz="2000" kern="100" dirty="0">
                <a:effectLst/>
                <a:latin typeface="宋体" panose="02010600030101010101" pitchFamily="2" charset="-122"/>
                <a:ea typeface="Times New Roman" panose="02020603050405020304" pitchFamily="18" charset="0"/>
                <a:cs typeface="宋体" panose="02010600030101010101" pitchFamily="2" charset="-122"/>
              </a:rPr>
              <a:t> </a:t>
            </a:r>
            <a:r>
              <a:rPr lang="en-US" altLang="zh-CN" sz="2000" i="1" kern="100" dirty="0">
                <a:effectLst/>
                <a:latin typeface="宋体" panose="02010600030101010101" pitchFamily="2" charset="-122"/>
                <a:ea typeface="Times New Roman" panose="02020603050405020304" pitchFamily="18" charset="0"/>
                <a:cs typeface="宋体" panose="02010600030101010101" pitchFamily="2" charset="-122"/>
              </a:rPr>
              <a:t>q</a:t>
            </a:r>
            <a:r>
              <a:rPr lang="zh-CN" altLang="zh-CN" sz="2000" kern="100" dirty="0">
                <a:effectLst/>
                <a:latin typeface="Times New Roman" panose="02020603050405020304" pitchFamily="18" charset="0"/>
                <a:ea typeface="宋体" panose="02010600030101010101" pitchFamily="2" charset="-122"/>
                <a:cs typeface="Times New Roman" panose="02020603050405020304" pitchFamily="18" charset="0"/>
              </a:rPr>
              <a:t>、质量为</a:t>
            </a:r>
            <a:r>
              <a:rPr lang="zh-CN" altLang="zh-CN" sz="2000" kern="100" dirty="0">
                <a:effectLst/>
                <a:latin typeface="宋体" panose="02010600030101010101" pitchFamily="2" charset="-122"/>
                <a:ea typeface="Times New Roman" panose="02020603050405020304" pitchFamily="18" charset="0"/>
                <a:cs typeface="宋体" panose="02010600030101010101" pitchFamily="2" charset="-122"/>
              </a:rPr>
              <a:t> </a:t>
            </a:r>
            <a:r>
              <a:rPr lang="en-US" altLang="zh-CN" sz="2000" i="1" kern="100" dirty="0">
                <a:effectLst/>
                <a:latin typeface="宋体" panose="02010600030101010101" pitchFamily="2" charset="-122"/>
                <a:ea typeface="Times New Roman" panose="02020603050405020304" pitchFamily="18" charset="0"/>
                <a:cs typeface="宋体" panose="02010600030101010101" pitchFamily="2" charset="-122"/>
              </a:rPr>
              <a:t>m</a:t>
            </a:r>
            <a:r>
              <a:rPr lang="zh-CN" altLang="zh-CN" sz="2000" kern="100" dirty="0">
                <a:effectLst/>
                <a:latin typeface="Times New Roman" panose="02020603050405020304" pitchFamily="18" charset="0"/>
                <a:ea typeface="宋体" panose="02010600030101010101" pitchFamily="2" charset="-122"/>
                <a:cs typeface="Times New Roman" panose="02020603050405020304" pitchFamily="18" charset="0"/>
              </a:rPr>
              <a:t>，可视为质点的小物块，从</a:t>
            </a:r>
            <a:r>
              <a:rPr lang="en-US" altLang="zh-CN" sz="2000" kern="100" dirty="0">
                <a:effectLst/>
                <a:latin typeface="Times New Roman" panose="02020603050405020304" pitchFamily="18" charset="0"/>
                <a:ea typeface="宋体" panose="02010600030101010101" pitchFamily="2" charset="-122"/>
                <a:cs typeface="宋体" panose="02010600030101010101" pitchFamily="2" charset="-122"/>
              </a:rPr>
              <a:t> A </a:t>
            </a:r>
            <a:r>
              <a:rPr lang="zh-CN" altLang="zh-CN" sz="2000" kern="100" dirty="0">
                <a:effectLst/>
                <a:latin typeface="Times New Roman" panose="02020603050405020304" pitchFamily="18" charset="0"/>
                <a:ea typeface="宋体" panose="02010600030101010101" pitchFamily="2" charset="-122"/>
                <a:cs typeface="Times New Roman" panose="02020603050405020304" pitchFamily="18" charset="0"/>
              </a:rPr>
              <a:t>点以初速度</a:t>
            </a:r>
            <a:r>
              <a:rPr lang="en-US" altLang="zh-CN" sz="2000" i="1" kern="100" dirty="0">
                <a:effectLst/>
                <a:latin typeface="Times New Roman" panose="02020603050405020304" pitchFamily="18" charset="0"/>
                <a:ea typeface="宋体" panose="02010600030101010101" pitchFamily="2" charset="-122"/>
                <a:cs typeface="宋体" panose="02010600030101010101" pitchFamily="2" charset="-122"/>
              </a:rPr>
              <a:t>v</a:t>
            </a:r>
            <a:r>
              <a:rPr lang="en-US" altLang="zh-CN" sz="2000" kern="100" baseline="-25000" dirty="0">
                <a:effectLst/>
                <a:latin typeface="Times New Roman" panose="02020603050405020304" pitchFamily="18" charset="0"/>
                <a:ea typeface="宋体" panose="02010600030101010101" pitchFamily="2" charset="-122"/>
                <a:cs typeface="宋体" panose="02010600030101010101" pitchFamily="2" charset="-122"/>
              </a:rPr>
              <a:t>0 </a:t>
            </a:r>
            <a:r>
              <a:rPr lang="zh-CN" altLang="zh-CN" sz="2000" kern="100" dirty="0">
                <a:effectLst/>
                <a:latin typeface="Times New Roman" panose="02020603050405020304" pitchFamily="18" charset="0"/>
                <a:ea typeface="宋体" panose="02010600030101010101" pitchFamily="2" charset="-122"/>
                <a:cs typeface="Times New Roman" panose="02020603050405020304" pitchFamily="18" charset="0"/>
              </a:rPr>
              <a:t>开始沿斜面下滑，到达</a:t>
            </a:r>
            <a:r>
              <a:rPr lang="en-US" altLang="zh-CN" sz="2000" kern="100" dirty="0">
                <a:effectLst/>
                <a:latin typeface="Times New Roman" panose="02020603050405020304" pitchFamily="18" charset="0"/>
                <a:ea typeface="宋体" panose="02010600030101010101" pitchFamily="2" charset="-122"/>
                <a:cs typeface="宋体" panose="02010600030101010101" pitchFamily="2" charset="-122"/>
              </a:rPr>
              <a:t> B </a:t>
            </a:r>
            <a:r>
              <a:rPr lang="zh-CN" altLang="zh-CN" sz="2000" kern="100" dirty="0">
                <a:effectLst/>
                <a:latin typeface="Times New Roman" panose="02020603050405020304" pitchFamily="18" charset="0"/>
                <a:ea typeface="宋体" panose="02010600030101010101" pitchFamily="2" charset="-122"/>
                <a:cs typeface="Times New Roman" panose="02020603050405020304" pitchFamily="18" charset="0"/>
              </a:rPr>
              <a:t>点速度恰好为零。（斜面对电场无影响）以下说法正确的是（</a:t>
            </a:r>
            <a:r>
              <a:rPr lang="en-US" altLang="zh-CN" sz="2000" kern="100" dirty="0">
                <a:effectLst/>
                <a:latin typeface="Times New Roman" panose="02020603050405020304" pitchFamily="18" charset="0"/>
                <a:ea typeface="宋体" panose="02010600030101010101" pitchFamily="2" charset="-122"/>
                <a:cs typeface="宋体" panose="02010600030101010101" pitchFamily="2" charset="-122"/>
              </a:rPr>
              <a:t>    </a:t>
            </a:r>
            <a:r>
              <a:rPr lang="zh-CN" altLang="zh-CN" sz="2000" kern="100" dirty="0">
                <a:effectLst/>
                <a:latin typeface="Times New Roman" panose="02020603050405020304" pitchFamily="18" charset="0"/>
                <a:ea typeface="宋体" panose="02010600030101010101" pitchFamily="2" charset="-122"/>
                <a:cs typeface="Times New Roman" panose="02020603050405020304" pitchFamily="18" charset="0"/>
              </a:rPr>
              <a:t>）</a:t>
            </a:r>
            <a:r>
              <a:rPr lang="zh-CN" altLang="zh-CN" sz="2000" kern="100" dirty="0">
                <a:effectLst/>
                <a:latin typeface="宋体" panose="02010600030101010101" pitchFamily="2" charset="-122"/>
                <a:ea typeface="Times New Roman" panose="02020603050405020304" pitchFamily="18" charset="0"/>
                <a:cs typeface="宋体" panose="02010600030101010101" pitchFamily="2" charset="-122"/>
              </a:rPr>
              <a:t> </a:t>
            </a:r>
            <a:endParaRPr lang="zh-CN" altLang="zh-CN" sz="2000" kern="100" dirty="0">
              <a:effectLst/>
              <a:latin typeface="宋体" panose="02010600030101010101" pitchFamily="2" charset="-122"/>
              <a:ea typeface="宋体" panose="02010600030101010101" pitchFamily="2" charset="-122"/>
              <a:cs typeface="宋体" panose="02010600030101010101" pitchFamily="2" charset="-122"/>
            </a:endParaRPr>
          </a:p>
          <a:p>
            <a:pPr marL="6350" marR="503555" indent="266700">
              <a:lnSpc>
                <a:spcPct val="150000"/>
              </a:lnSpc>
              <a:spcAft>
                <a:spcPts val="25"/>
              </a:spcAft>
            </a:pPr>
            <a:r>
              <a:rPr lang="en-US" altLang="zh-CN" sz="2000" kern="100" dirty="0">
                <a:effectLst/>
                <a:latin typeface="Times New Roman" panose="02020603050405020304" pitchFamily="18" charset="0"/>
                <a:ea typeface="宋体" panose="02010600030101010101" pitchFamily="2" charset="-122"/>
                <a:cs typeface="宋体" panose="02010600030101010101" pitchFamily="2" charset="-122"/>
              </a:rPr>
              <a:t>A</a:t>
            </a:r>
            <a:r>
              <a:rPr lang="zh-CN" altLang="zh-CN" sz="2000" kern="100" dirty="0">
                <a:effectLst/>
                <a:latin typeface="Times New Roman" panose="02020603050405020304" pitchFamily="18" charset="0"/>
                <a:ea typeface="宋体" panose="02010600030101010101" pitchFamily="2" charset="-122"/>
                <a:cs typeface="Times New Roman" panose="02020603050405020304" pitchFamily="18" charset="0"/>
              </a:rPr>
              <a:t>．小物块带正电，从</a:t>
            </a:r>
            <a:r>
              <a:rPr lang="en-US" altLang="zh-CN" sz="2000" kern="100" dirty="0">
                <a:effectLst/>
                <a:latin typeface="Times New Roman" panose="02020603050405020304" pitchFamily="18" charset="0"/>
                <a:ea typeface="宋体" panose="02010600030101010101" pitchFamily="2" charset="-122"/>
                <a:cs typeface="宋体" panose="02010600030101010101" pitchFamily="2" charset="-122"/>
              </a:rPr>
              <a:t> A </a:t>
            </a:r>
            <a:r>
              <a:rPr lang="zh-CN" altLang="zh-CN" sz="2000" kern="100" dirty="0">
                <a:effectLst/>
                <a:latin typeface="Times New Roman" panose="02020603050405020304" pitchFamily="18" charset="0"/>
                <a:ea typeface="宋体" panose="02010600030101010101" pitchFamily="2" charset="-122"/>
                <a:cs typeface="Times New Roman" panose="02020603050405020304" pitchFamily="18" charset="0"/>
              </a:rPr>
              <a:t>运动到</a:t>
            </a:r>
            <a:r>
              <a:rPr lang="en-US" altLang="zh-CN" sz="2000" kern="100" dirty="0">
                <a:effectLst/>
                <a:latin typeface="Times New Roman" panose="02020603050405020304" pitchFamily="18" charset="0"/>
                <a:ea typeface="宋体" panose="02010600030101010101" pitchFamily="2" charset="-122"/>
                <a:cs typeface="宋体" panose="02010600030101010101" pitchFamily="2" charset="-122"/>
              </a:rPr>
              <a:t> B </a:t>
            </a:r>
            <a:r>
              <a:rPr lang="zh-CN" altLang="zh-CN" sz="2000" kern="100" dirty="0">
                <a:effectLst/>
                <a:latin typeface="Times New Roman" panose="02020603050405020304" pitchFamily="18" charset="0"/>
                <a:ea typeface="宋体" panose="02010600030101010101" pitchFamily="2" charset="-122"/>
                <a:cs typeface="Times New Roman" panose="02020603050405020304" pitchFamily="18" charset="0"/>
              </a:rPr>
              <a:t>点，加速度先增大后减小</a:t>
            </a:r>
            <a:endParaRPr lang="zh-CN" altLang="zh-CN" sz="2000" kern="100" dirty="0">
              <a:effectLst/>
              <a:latin typeface="宋体" panose="02010600030101010101" pitchFamily="2" charset="-122"/>
              <a:ea typeface="宋体" panose="02010600030101010101" pitchFamily="2" charset="-122"/>
              <a:cs typeface="宋体" panose="02010600030101010101" pitchFamily="2" charset="-122"/>
            </a:endParaRPr>
          </a:p>
          <a:p>
            <a:pPr marL="6350" marR="503555" indent="266700">
              <a:lnSpc>
                <a:spcPct val="150000"/>
              </a:lnSpc>
              <a:spcAft>
                <a:spcPts val="25"/>
              </a:spcAft>
            </a:pPr>
            <a:r>
              <a:rPr lang="en-US" altLang="zh-CN" sz="2000" kern="100" dirty="0">
                <a:effectLst/>
                <a:latin typeface="Times New Roman" panose="02020603050405020304" pitchFamily="18" charset="0"/>
                <a:ea typeface="宋体" panose="02010600030101010101" pitchFamily="2" charset="-122"/>
                <a:cs typeface="宋体" panose="02010600030101010101" pitchFamily="2" charset="-122"/>
              </a:rPr>
              <a:t>B</a:t>
            </a:r>
            <a:r>
              <a:rPr lang="zh-CN" altLang="zh-CN" sz="2000" kern="100" dirty="0">
                <a:effectLst/>
                <a:latin typeface="Times New Roman" panose="02020603050405020304" pitchFamily="18" charset="0"/>
                <a:ea typeface="宋体" panose="02010600030101010101" pitchFamily="2" charset="-122"/>
                <a:cs typeface="Times New Roman" panose="02020603050405020304" pitchFamily="18" charset="0"/>
              </a:rPr>
              <a:t>．小物块带负电，从</a:t>
            </a:r>
            <a:r>
              <a:rPr lang="en-US" altLang="zh-CN" sz="2000" kern="100" dirty="0">
                <a:effectLst/>
                <a:latin typeface="Times New Roman" panose="02020603050405020304" pitchFamily="18" charset="0"/>
                <a:ea typeface="宋体" panose="02010600030101010101" pitchFamily="2" charset="-122"/>
                <a:cs typeface="宋体" panose="02010600030101010101" pitchFamily="2" charset="-122"/>
              </a:rPr>
              <a:t> A </a:t>
            </a:r>
            <a:r>
              <a:rPr lang="zh-CN" altLang="zh-CN" sz="2000" kern="100" dirty="0">
                <a:effectLst/>
                <a:latin typeface="Times New Roman" panose="02020603050405020304" pitchFamily="18" charset="0"/>
                <a:ea typeface="宋体" panose="02010600030101010101" pitchFamily="2" charset="-122"/>
                <a:cs typeface="Times New Roman" panose="02020603050405020304" pitchFamily="18" charset="0"/>
              </a:rPr>
              <a:t>运动到</a:t>
            </a:r>
            <a:r>
              <a:rPr lang="en-US" altLang="zh-CN" sz="2000" kern="100" dirty="0">
                <a:effectLst/>
                <a:latin typeface="Times New Roman" panose="02020603050405020304" pitchFamily="18" charset="0"/>
                <a:ea typeface="宋体" panose="02010600030101010101" pitchFamily="2" charset="-122"/>
                <a:cs typeface="宋体" panose="02010600030101010101" pitchFamily="2" charset="-122"/>
              </a:rPr>
              <a:t> B </a:t>
            </a:r>
            <a:r>
              <a:rPr lang="zh-CN" altLang="zh-CN" sz="2000" kern="100" dirty="0">
                <a:effectLst/>
                <a:latin typeface="Times New Roman" panose="02020603050405020304" pitchFamily="18" charset="0"/>
                <a:ea typeface="宋体" panose="02010600030101010101" pitchFamily="2" charset="-122"/>
                <a:cs typeface="Times New Roman" panose="02020603050405020304" pitchFamily="18" charset="0"/>
              </a:rPr>
              <a:t>点，电势能先减小后增大</a:t>
            </a:r>
            <a:r>
              <a:rPr lang="zh-CN" altLang="zh-CN" sz="2000" kern="100" dirty="0">
                <a:effectLst/>
                <a:latin typeface="宋体" panose="02010600030101010101" pitchFamily="2" charset="-122"/>
                <a:ea typeface="Times New Roman" panose="02020603050405020304" pitchFamily="18" charset="0"/>
                <a:cs typeface="宋体" panose="02010600030101010101" pitchFamily="2" charset="-122"/>
              </a:rPr>
              <a:t> </a:t>
            </a:r>
            <a:endParaRPr lang="zh-CN" altLang="zh-CN" sz="2000" kern="100" dirty="0">
              <a:effectLst/>
              <a:latin typeface="宋体" panose="02010600030101010101" pitchFamily="2" charset="-122"/>
              <a:ea typeface="宋体" panose="02010600030101010101" pitchFamily="2" charset="-122"/>
              <a:cs typeface="宋体" panose="02010600030101010101" pitchFamily="2" charset="-122"/>
            </a:endParaRPr>
          </a:p>
          <a:p>
            <a:pPr marL="6350" marR="76835" indent="266700">
              <a:lnSpc>
                <a:spcPct val="150000"/>
              </a:lnSpc>
              <a:spcAft>
                <a:spcPts val="25"/>
              </a:spcAft>
            </a:pPr>
            <a:r>
              <a:rPr lang="en-US" altLang="zh-CN" sz="2000" kern="100" dirty="0">
                <a:effectLst/>
                <a:latin typeface="Times New Roman" panose="02020603050405020304" pitchFamily="18" charset="0"/>
                <a:ea typeface="宋体" panose="02010600030101010101" pitchFamily="2" charset="-122"/>
                <a:cs typeface="宋体" panose="02010600030101010101" pitchFamily="2" charset="-122"/>
              </a:rPr>
              <a:t>C</a:t>
            </a:r>
            <a:r>
              <a:rPr lang="zh-CN" altLang="zh-CN" sz="2000" kern="100" dirty="0">
                <a:effectLst/>
                <a:latin typeface="Times New Roman" panose="02020603050405020304" pitchFamily="18" charset="0"/>
                <a:ea typeface="宋体" panose="02010600030101010101" pitchFamily="2" charset="-122"/>
                <a:cs typeface="Times New Roman" panose="02020603050405020304" pitchFamily="18" charset="0"/>
              </a:rPr>
              <a:t>．小物块运动到</a:t>
            </a:r>
            <a:r>
              <a:rPr lang="en-US" altLang="zh-CN" sz="2000" kern="100" dirty="0">
                <a:effectLst/>
                <a:latin typeface="Times New Roman" panose="02020603050405020304" pitchFamily="18" charset="0"/>
                <a:ea typeface="宋体" panose="02010600030101010101" pitchFamily="2" charset="-122"/>
                <a:cs typeface="宋体" panose="02010600030101010101" pitchFamily="2" charset="-122"/>
              </a:rPr>
              <a:t> O </a:t>
            </a:r>
            <a:r>
              <a:rPr lang="zh-CN" altLang="zh-CN" sz="2000" kern="100" dirty="0">
                <a:effectLst/>
                <a:latin typeface="Times New Roman" panose="02020603050405020304" pitchFamily="18" charset="0"/>
                <a:ea typeface="宋体" panose="02010600030101010101" pitchFamily="2" charset="-122"/>
                <a:cs typeface="Times New Roman" panose="02020603050405020304" pitchFamily="18" charset="0"/>
              </a:rPr>
              <a:t>点时具有最大速度</a:t>
            </a:r>
            <a:r>
              <a:rPr lang="zh-CN" altLang="zh-CN" sz="2000" kern="100" dirty="0">
                <a:effectLst/>
                <a:latin typeface="宋体" panose="02010600030101010101" pitchFamily="2" charset="-122"/>
                <a:ea typeface="Times New Roman" panose="02020603050405020304" pitchFamily="18" charset="0"/>
                <a:cs typeface="宋体" panose="02010600030101010101" pitchFamily="2" charset="-122"/>
              </a:rPr>
              <a:t> </a:t>
            </a:r>
            <a:endParaRPr lang="zh-CN" altLang="zh-CN" sz="2000" kern="100" dirty="0">
              <a:effectLst/>
              <a:latin typeface="宋体" panose="02010600030101010101" pitchFamily="2" charset="-122"/>
              <a:ea typeface="宋体" panose="02010600030101010101" pitchFamily="2" charset="-122"/>
              <a:cs typeface="宋体" panose="02010600030101010101" pitchFamily="2" charset="-122"/>
            </a:endParaRPr>
          </a:p>
          <a:p>
            <a:pPr marL="6350" marR="76835" indent="266700">
              <a:lnSpc>
                <a:spcPct val="150000"/>
              </a:lnSpc>
              <a:spcAft>
                <a:spcPts val="25"/>
              </a:spcAft>
            </a:pPr>
            <a:r>
              <a:rPr lang="en-US" altLang="zh-CN" sz="2000" kern="100" dirty="0">
                <a:effectLst/>
                <a:latin typeface="Times New Roman" panose="02020603050405020304" pitchFamily="18" charset="0"/>
                <a:ea typeface="宋体" panose="02010600030101010101" pitchFamily="2" charset="-122"/>
                <a:cs typeface="宋体" panose="02010600030101010101" pitchFamily="2" charset="-122"/>
              </a:rPr>
              <a:t>D</a:t>
            </a:r>
            <a:r>
              <a:rPr lang="zh-CN" altLang="zh-CN" sz="2000" kern="100" dirty="0">
                <a:effectLst/>
                <a:latin typeface="Times New Roman" panose="02020603050405020304" pitchFamily="18" charset="0"/>
                <a:ea typeface="宋体" panose="02010600030101010101" pitchFamily="2" charset="-122"/>
                <a:cs typeface="Times New Roman" panose="02020603050405020304" pitchFamily="18" charset="0"/>
              </a:rPr>
              <a:t>．小物块能回到</a:t>
            </a:r>
            <a:r>
              <a:rPr lang="en-US" altLang="zh-CN" sz="2000" kern="100" dirty="0">
                <a:effectLst/>
                <a:latin typeface="Times New Roman" panose="02020603050405020304" pitchFamily="18" charset="0"/>
                <a:ea typeface="宋体" panose="02010600030101010101" pitchFamily="2" charset="-122"/>
                <a:cs typeface="宋体" panose="02010600030101010101" pitchFamily="2" charset="-122"/>
              </a:rPr>
              <a:t> A </a:t>
            </a:r>
            <a:r>
              <a:rPr lang="zh-CN" altLang="zh-CN" sz="2000" kern="100" dirty="0">
                <a:effectLst/>
                <a:latin typeface="Times New Roman" panose="02020603050405020304" pitchFamily="18" charset="0"/>
                <a:ea typeface="宋体" panose="02010600030101010101" pitchFamily="2" charset="-122"/>
                <a:cs typeface="Times New Roman" panose="02020603050405020304" pitchFamily="18" charset="0"/>
              </a:rPr>
              <a:t>点，且速度等于</a:t>
            </a:r>
            <a:r>
              <a:rPr lang="en-US" altLang="zh-CN" sz="2000" i="1" kern="100" dirty="0">
                <a:effectLst/>
                <a:latin typeface="Times New Roman" panose="02020603050405020304" pitchFamily="18" charset="0"/>
                <a:ea typeface="宋体" panose="02010600030101010101" pitchFamily="2" charset="-122"/>
                <a:cs typeface="宋体" panose="02010600030101010101" pitchFamily="2" charset="-122"/>
              </a:rPr>
              <a:t>v</a:t>
            </a:r>
            <a:r>
              <a:rPr lang="en-US" altLang="zh-CN" sz="2000" kern="100" baseline="-25000" dirty="0">
                <a:effectLst/>
                <a:latin typeface="Times New Roman" panose="02020603050405020304" pitchFamily="18" charset="0"/>
                <a:ea typeface="宋体" panose="02010600030101010101" pitchFamily="2" charset="-122"/>
                <a:cs typeface="宋体" panose="02010600030101010101" pitchFamily="2" charset="-122"/>
              </a:rPr>
              <a:t>0</a:t>
            </a:r>
            <a:r>
              <a:rPr lang="en-US" altLang="zh-CN" sz="2000" kern="100" dirty="0">
                <a:effectLst/>
                <a:latin typeface="Times New Roman" panose="02020603050405020304" pitchFamily="18" charset="0"/>
                <a:ea typeface="宋体" panose="02010600030101010101" pitchFamily="2" charset="-122"/>
                <a:cs typeface="宋体" panose="02010600030101010101" pitchFamily="2" charset="-122"/>
              </a:rPr>
              <a:t> </a:t>
            </a:r>
            <a:endParaRPr lang="zh-CN" altLang="zh-CN" sz="2000" kern="100" dirty="0">
              <a:effectLst/>
              <a:latin typeface="宋体" panose="02010600030101010101" pitchFamily="2" charset="-122"/>
              <a:ea typeface="宋体" panose="02010600030101010101" pitchFamily="2" charset="-122"/>
              <a:cs typeface="宋体" panose="02010600030101010101" pitchFamily="2" charset="-122"/>
            </a:endParaRPr>
          </a:p>
        </p:txBody>
      </p:sp>
      <p:sp>
        <p:nvSpPr>
          <p:cNvPr id="5" name="文本框 4">
            <a:extLst>
              <a:ext uri="{FF2B5EF4-FFF2-40B4-BE49-F238E27FC236}">
                <a16:creationId xmlns:a16="http://schemas.microsoft.com/office/drawing/2014/main" id="{B3BD68E4-2AD4-4A67-9343-061DF1BE7D17}"/>
              </a:ext>
            </a:extLst>
          </p:cNvPr>
          <p:cNvSpPr txBox="1"/>
          <p:nvPr/>
        </p:nvSpPr>
        <p:spPr>
          <a:xfrm>
            <a:off x="511277" y="3667432"/>
            <a:ext cx="4689988" cy="461665"/>
          </a:xfrm>
          <a:prstGeom prst="rect">
            <a:avLst/>
          </a:prstGeom>
          <a:noFill/>
        </p:spPr>
        <p:txBody>
          <a:bodyPr wrap="square" rtlCol="0">
            <a:spAutoFit/>
          </a:bodyPr>
          <a:lstStyle/>
          <a:p>
            <a:pPr algn="l"/>
            <a:r>
              <a:rPr lang="zh-CN" altLang="en-US" sz="2400" dirty="0">
                <a:latin typeface="宋体" panose="02010600030101010101" pitchFamily="2" charset="-122"/>
                <a:ea typeface="宋体" panose="02010600030101010101" pitchFamily="2" charset="-122"/>
              </a:rPr>
              <a:t>简谐振动：平衡位置速度最大！</a:t>
            </a:r>
          </a:p>
        </p:txBody>
      </p:sp>
    </p:spTree>
    <p:extLst>
      <p:ext uri="{BB962C8B-B14F-4D97-AF65-F5344CB8AC3E}">
        <p14:creationId xmlns:p14="http://schemas.microsoft.com/office/powerpoint/2010/main" val="15563995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1F190DC-BC4C-4D48-93FC-50FECC663AB7}"/>
              </a:ext>
            </a:extLst>
          </p:cNvPr>
          <p:cNvSpPr>
            <a:spLocks noGrp="1"/>
          </p:cNvSpPr>
          <p:nvPr>
            <p:ph type="title"/>
          </p:nvPr>
        </p:nvSpPr>
        <p:spPr/>
        <p:txBody>
          <a:bodyPr/>
          <a:lstStyle/>
          <a:p>
            <a:endParaRPr lang="zh-CN" altLang="en-US"/>
          </a:p>
        </p:txBody>
      </p:sp>
      <p:grpSp>
        <p:nvGrpSpPr>
          <p:cNvPr id="3" name="组合 2">
            <a:extLst>
              <a:ext uri="{FF2B5EF4-FFF2-40B4-BE49-F238E27FC236}">
                <a16:creationId xmlns:a16="http://schemas.microsoft.com/office/drawing/2014/main" id="{BFCCB101-04D0-4E32-85D4-51E39567538D}"/>
              </a:ext>
            </a:extLst>
          </p:cNvPr>
          <p:cNvGrpSpPr/>
          <p:nvPr/>
        </p:nvGrpSpPr>
        <p:grpSpPr>
          <a:xfrm>
            <a:off x="6636773" y="2418736"/>
            <a:ext cx="3323303" cy="3087328"/>
            <a:chOff x="3116826" y="3126658"/>
            <a:chExt cx="1612490" cy="1573161"/>
          </a:xfrm>
        </p:grpSpPr>
        <p:sp>
          <p:nvSpPr>
            <p:cNvPr id="8" name="矩形 7">
              <a:extLst>
                <a:ext uri="{FF2B5EF4-FFF2-40B4-BE49-F238E27FC236}">
                  <a16:creationId xmlns:a16="http://schemas.microsoft.com/office/drawing/2014/main" id="{FB076A6D-4129-46D1-B15A-1B1C514F7FB5}"/>
                </a:ext>
              </a:extLst>
            </p:cNvPr>
            <p:cNvSpPr/>
            <p:nvPr/>
          </p:nvSpPr>
          <p:spPr>
            <a:xfrm>
              <a:off x="3116826" y="3126658"/>
              <a:ext cx="1612490" cy="1573161"/>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Group 21418">
              <a:extLst>
                <a:ext uri="{FF2B5EF4-FFF2-40B4-BE49-F238E27FC236}">
                  <a16:creationId xmlns:a16="http://schemas.microsoft.com/office/drawing/2014/main" id="{F4EB276A-AD0D-4CAD-96F2-FB51444A0229}"/>
                </a:ext>
              </a:extLst>
            </p:cNvPr>
            <p:cNvGrpSpPr/>
            <p:nvPr/>
          </p:nvGrpSpPr>
          <p:grpSpPr>
            <a:xfrm>
              <a:off x="3249561" y="3233448"/>
              <a:ext cx="1347020" cy="1359579"/>
              <a:chOff x="2286" y="1778"/>
              <a:chExt cx="1277112" cy="1298448"/>
            </a:xfrm>
          </p:grpSpPr>
          <p:pic>
            <p:nvPicPr>
              <p:cNvPr id="5" name="Picture 24736">
                <a:extLst>
                  <a:ext uri="{FF2B5EF4-FFF2-40B4-BE49-F238E27FC236}">
                    <a16:creationId xmlns:a16="http://schemas.microsoft.com/office/drawing/2014/main" id="{1D908F22-D80B-4743-A929-8AF6B21C6C22}"/>
                  </a:ext>
                </a:extLst>
              </p:cNvPr>
              <p:cNvPicPr/>
              <p:nvPr/>
            </p:nvPicPr>
            <p:blipFill>
              <a:blip r:embed="rId2"/>
              <a:stretch>
                <a:fillRect/>
              </a:stretch>
            </p:blipFill>
            <p:spPr>
              <a:xfrm>
                <a:off x="2286" y="1778"/>
                <a:ext cx="1277112" cy="1298448"/>
              </a:xfrm>
              <a:prstGeom prst="rect">
                <a:avLst/>
              </a:prstGeom>
            </p:spPr>
          </p:pic>
          <p:pic>
            <p:nvPicPr>
              <p:cNvPr id="6" name="Picture 1356">
                <a:extLst>
                  <a:ext uri="{FF2B5EF4-FFF2-40B4-BE49-F238E27FC236}">
                    <a16:creationId xmlns:a16="http://schemas.microsoft.com/office/drawing/2014/main" id="{6FEB35D9-694A-4D14-9154-76BCB1771794}"/>
                  </a:ext>
                </a:extLst>
              </p:cNvPr>
              <p:cNvPicPr/>
              <p:nvPr/>
            </p:nvPicPr>
            <p:blipFill>
              <a:blip r:embed="rId3"/>
              <a:stretch>
                <a:fillRect/>
              </a:stretch>
            </p:blipFill>
            <p:spPr>
              <a:xfrm>
                <a:off x="1271016" y="1295400"/>
                <a:ext cx="3810" cy="3810"/>
              </a:xfrm>
              <a:prstGeom prst="rect">
                <a:avLst/>
              </a:prstGeom>
            </p:spPr>
          </p:pic>
        </p:grpSp>
      </p:grpSp>
      <p:cxnSp>
        <p:nvCxnSpPr>
          <p:cNvPr id="9" name="直接连接符 8">
            <a:extLst>
              <a:ext uri="{FF2B5EF4-FFF2-40B4-BE49-F238E27FC236}">
                <a16:creationId xmlns:a16="http://schemas.microsoft.com/office/drawing/2014/main" id="{642DF344-8B02-46F9-B951-8BA05EFA3079}"/>
              </a:ext>
            </a:extLst>
          </p:cNvPr>
          <p:cNvCxnSpPr/>
          <p:nvPr/>
        </p:nvCxnSpPr>
        <p:spPr>
          <a:xfrm>
            <a:off x="7649496" y="2467903"/>
            <a:ext cx="0" cy="2369574"/>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0" name="直接连接符 9">
            <a:extLst>
              <a:ext uri="{FF2B5EF4-FFF2-40B4-BE49-F238E27FC236}">
                <a16:creationId xmlns:a16="http://schemas.microsoft.com/office/drawing/2014/main" id="{A76F8358-3F6E-4990-8883-DFDB9AE3D6FC}"/>
              </a:ext>
            </a:extLst>
          </p:cNvPr>
          <p:cNvCxnSpPr>
            <a:cxnSpLocks/>
          </p:cNvCxnSpPr>
          <p:nvPr/>
        </p:nvCxnSpPr>
        <p:spPr>
          <a:xfrm>
            <a:off x="7580670" y="2497388"/>
            <a:ext cx="1248698" cy="2340089"/>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15" name="椭圆 14">
            <a:extLst>
              <a:ext uri="{FF2B5EF4-FFF2-40B4-BE49-F238E27FC236}">
                <a16:creationId xmlns:a16="http://schemas.microsoft.com/office/drawing/2014/main" id="{AAA6CDD0-9247-4AA9-95F3-89988E80DCC0}"/>
              </a:ext>
            </a:extLst>
          </p:cNvPr>
          <p:cNvSpPr/>
          <p:nvPr/>
        </p:nvSpPr>
        <p:spPr>
          <a:xfrm>
            <a:off x="5698371" y="935077"/>
            <a:ext cx="3902250" cy="3902400"/>
          </a:xfrm>
          <a:prstGeom prst="ellipse">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3316696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5" name="文本框 4">
                <a:extLst>
                  <a:ext uri="{FF2B5EF4-FFF2-40B4-BE49-F238E27FC236}">
                    <a16:creationId xmlns:a16="http://schemas.microsoft.com/office/drawing/2014/main" id="{413FE406-1677-40C6-BC97-4F3AFAFCAB17}"/>
                  </a:ext>
                </a:extLst>
              </p:cNvPr>
              <p:cNvSpPr txBox="1"/>
              <p:nvPr/>
            </p:nvSpPr>
            <p:spPr>
              <a:xfrm>
                <a:off x="0" y="0"/>
                <a:ext cx="12192000" cy="3045770"/>
              </a:xfrm>
              <a:prstGeom prst="rect">
                <a:avLst/>
              </a:prstGeom>
              <a:noFill/>
            </p:spPr>
            <p:txBody>
              <a:bodyPr wrap="square">
                <a:spAutoFit/>
              </a:bodyPr>
              <a:lstStyle/>
              <a:p>
                <a:pPr marL="6350" marR="287020" indent="-6350" algn="just">
                  <a:lnSpc>
                    <a:spcPct val="150000"/>
                  </a:lnSpc>
                  <a:spcAft>
                    <a:spcPts val="25"/>
                  </a:spcAft>
                </a:pPr>
                <a:r>
                  <a:rPr lang="zh-CN" altLang="zh-CN" sz="2000" kern="100" dirty="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多</a:t>
                </a:r>
                <a:r>
                  <a:rPr lang="en-US" altLang="zh-CN" sz="2000" kern="100" dirty="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8</a:t>
                </a:r>
                <a:r>
                  <a:rPr lang="zh-CN" altLang="zh-CN" sz="2000" kern="100" dirty="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．如图所示，航天器和卫星分别在同一平面内的</a:t>
                </a:r>
                <a:r>
                  <a:rPr lang="en-US" altLang="zh-CN" sz="2000" kern="100" dirty="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1</a:t>
                </a:r>
                <a:r>
                  <a:rPr lang="zh-CN" altLang="zh-CN" sz="2000" kern="100" dirty="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lang="en-US" altLang="zh-CN" sz="2000" kern="100" dirty="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2 </a:t>
                </a:r>
                <a:r>
                  <a:rPr lang="zh-CN" altLang="zh-CN" sz="2000" kern="100" dirty="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轨道上绕地球做匀速圆周运动，其半径分别为</a:t>
                </a:r>
                <a:r>
                  <a:rPr lang="zh-CN" altLang="zh-CN" sz="2000" kern="1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altLang="zh-CN" sz="2000" i="1" kern="1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r</a:t>
                </a:r>
                <a:r>
                  <a:rPr lang="zh-CN" altLang="zh-CN" sz="2000" kern="100" dirty="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lang="en-US" altLang="zh-CN" sz="2000" kern="100" dirty="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2</a:t>
                </a:r>
                <a:r>
                  <a:rPr lang="en-US" altLang="zh-CN" sz="2000" i="1" kern="100" dirty="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r</a:t>
                </a:r>
                <a:r>
                  <a:rPr lang="zh-CN" altLang="zh-CN" sz="2000" kern="100" dirty="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，速率分别为</a:t>
                </a:r>
                <a:r>
                  <a:rPr lang="zh-CN" altLang="zh-CN" sz="2000" kern="1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altLang="zh-CN" sz="2000" i="1" kern="1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a:t>
                </a:r>
                <a:r>
                  <a:rPr lang="en-US" altLang="zh-CN" sz="2000" kern="100" baseline="-25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 </a:t>
                </a:r>
                <a:r>
                  <a:rPr lang="zh-CN" altLang="zh-CN" sz="2000" kern="100" dirty="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和</a:t>
                </a:r>
                <a:r>
                  <a:rPr lang="zh-CN" altLang="zh-CN" sz="2000" kern="1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altLang="zh-CN" sz="2000" i="1" kern="1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a:t>
                </a:r>
                <a:r>
                  <a:rPr lang="en-US" altLang="zh-CN" sz="2000" kern="100" baseline="-25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a:t>
                </a:r>
                <a:r>
                  <a:rPr lang="zh-CN" altLang="zh-CN" sz="2000" kern="100" dirty="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。航天器运动到</a:t>
                </a:r>
                <a:r>
                  <a:rPr lang="en-US" altLang="zh-CN" sz="2000" kern="100" dirty="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A </a:t>
                </a:r>
                <a:r>
                  <a:rPr lang="zh-CN" altLang="zh-CN" sz="2000" kern="100" dirty="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点时突然加速到</a:t>
                </a:r>
                <a:r>
                  <a:rPr lang="zh-CN" altLang="zh-CN" sz="2000" kern="1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altLang="zh-CN" sz="2000" i="1" kern="1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a:t>
                </a:r>
                <a:r>
                  <a:rPr lang="en-US" altLang="zh-CN" sz="2000" kern="100" baseline="-25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3 </a:t>
                </a:r>
                <a:r>
                  <a:rPr lang="zh-CN" altLang="zh-CN" sz="2000" kern="100" dirty="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后沿曲线运动，其轨迹与轨道</a:t>
                </a:r>
                <a:r>
                  <a:rPr lang="en-US" altLang="zh-CN" sz="2000" kern="100" dirty="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2 </a:t>
                </a:r>
                <a:r>
                  <a:rPr lang="zh-CN" altLang="zh-CN" sz="2000" kern="100" dirty="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交于</a:t>
                </a:r>
                <a:r>
                  <a:rPr lang="en-US" altLang="zh-CN" sz="2000" kern="100" dirty="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B </a:t>
                </a:r>
                <a:r>
                  <a:rPr lang="zh-CN" altLang="zh-CN" sz="2000" kern="100" dirty="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点，经过</a:t>
                </a:r>
                <a:r>
                  <a:rPr lang="en-US" altLang="zh-CN" sz="2000" kern="100" dirty="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B </a:t>
                </a:r>
                <a:r>
                  <a:rPr lang="zh-CN" altLang="zh-CN" sz="2000" kern="100" dirty="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点时速率和加速度分别为</a:t>
                </a:r>
                <a:r>
                  <a:rPr lang="zh-CN" altLang="zh-CN" sz="2000" kern="1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altLang="zh-CN" sz="2000" i="1" kern="1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a:t>
                </a:r>
                <a:r>
                  <a:rPr lang="en-US" altLang="zh-CN" sz="2000" kern="100" baseline="-25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4 </a:t>
                </a:r>
                <a:r>
                  <a:rPr lang="zh-CN" altLang="zh-CN" sz="2000" kern="100" dirty="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和</a:t>
                </a:r>
                <a:r>
                  <a:rPr lang="zh-CN" altLang="zh-CN" sz="2000" kern="1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altLang="zh-CN" sz="2000" i="1" kern="1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altLang="zh-CN" sz="2000" kern="100" baseline="-25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a:t>
                </a:r>
                <a:r>
                  <a:rPr lang="zh-CN" altLang="zh-CN" sz="2000" kern="100" dirty="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，卫星通过</a:t>
                </a:r>
                <a:r>
                  <a:rPr lang="en-US" altLang="zh-CN" sz="2000" kern="100" dirty="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B </a:t>
                </a:r>
                <a:r>
                  <a:rPr lang="zh-CN" altLang="zh-CN" sz="2000" kern="100" dirty="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点时加速度为</a:t>
                </a:r>
                <a:r>
                  <a:rPr lang="zh-CN" altLang="zh-CN" sz="2000" kern="1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altLang="zh-CN" sz="2000" i="1" kern="1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altLang="zh-CN" sz="2000" kern="100" baseline="-25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a:t>
                </a:r>
                <a:r>
                  <a:rPr lang="zh-CN" altLang="zh-CN" sz="2000" kern="100" dirty="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。已知地球的质量为</a:t>
                </a:r>
                <a:r>
                  <a:rPr lang="zh-CN" altLang="zh-CN" sz="2000" kern="1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altLang="zh-CN" sz="2000" i="1" kern="1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a:t>
                </a:r>
                <a:r>
                  <a:rPr lang="zh-CN" altLang="zh-CN" sz="2000" kern="100" dirty="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，质量为</a:t>
                </a:r>
                <a:r>
                  <a:rPr lang="zh-CN" altLang="zh-CN" sz="2000" kern="1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altLang="zh-CN" sz="2000" i="1" kern="1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 </a:t>
                </a:r>
                <a:r>
                  <a:rPr lang="zh-CN" altLang="zh-CN" sz="2000" kern="100" dirty="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的物体离地球中心距离为</a:t>
                </a:r>
                <a:r>
                  <a:rPr lang="zh-CN" altLang="zh-CN" sz="2000" kern="1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altLang="zh-CN" sz="2000" i="1" kern="1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r </a:t>
                </a:r>
                <a:r>
                  <a:rPr lang="zh-CN" altLang="zh-CN" sz="2000" kern="100" dirty="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时，系统的引力势能为</a:t>
                </a:r>
                <a14:m>
                  <m:oMath xmlns:m="http://schemas.openxmlformats.org/officeDocument/2006/math">
                    <m:r>
                      <a:rPr lang="en-US" altLang="zh-CN" sz="2000" i="1" kern="100">
                        <a:solidFill>
                          <a:schemeClr val="tx1"/>
                        </a:solidFill>
                        <a:effectLst/>
                        <a:latin typeface="Cambria Math" panose="02040503050406030204" pitchFamily="18" charset="0"/>
                        <a:ea typeface="宋体" panose="02010600030101010101" pitchFamily="2" charset="-122"/>
                        <a:cs typeface="Times New Roman" panose="02020603050405020304" pitchFamily="18" charset="0"/>
                      </a:rPr>
                      <m:t>−</m:t>
                    </m:r>
                    <m:r>
                      <a:rPr lang="en-US" altLang="zh-CN" sz="2000" i="1" kern="100">
                        <a:solidFill>
                          <a:schemeClr val="tx1"/>
                        </a:solidFill>
                        <a:effectLst/>
                        <a:latin typeface="Cambria Math" panose="02040503050406030204" pitchFamily="18" charset="0"/>
                        <a:ea typeface="宋体" panose="02010600030101010101" pitchFamily="2" charset="-122"/>
                        <a:cs typeface="Times New Roman" panose="02020603050405020304" pitchFamily="18" charset="0"/>
                      </a:rPr>
                      <m:t>𝐺</m:t>
                    </m:r>
                    <m:f>
                      <m:fPr>
                        <m:ctrlPr>
                          <a:rPr lang="zh-CN" altLang="zh-CN" sz="2000" i="1" kern="100">
                            <a:solidFill>
                              <a:schemeClr val="tx1"/>
                            </a:solidFill>
                            <a:effectLst/>
                            <a:latin typeface="Cambria Math" panose="02040503050406030204" pitchFamily="18" charset="0"/>
                            <a:ea typeface="Cambria Math" panose="02040503050406030204" pitchFamily="18" charset="0"/>
                            <a:cs typeface="Times New Roman" panose="02020603050405020304" pitchFamily="18" charset="0"/>
                          </a:rPr>
                        </m:ctrlPr>
                      </m:fPr>
                      <m:num>
                        <m:r>
                          <a:rPr lang="en-US" altLang="zh-CN" sz="2000" i="1" kern="100">
                            <a:solidFill>
                              <a:schemeClr val="tx1"/>
                            </a:solidFill>
                            <a:effectLst/>
                            <a:latin typeface="Cambria Math" panose="02040503050406030204" pitchFamily="18" charset="0"/>
                            <a:ea typeface="宋体" panose="02010600030101010101" pitchFamily="2" charset="-122"/>
                            <a:cs typeface="Times New Roman" panose="02020603050405020304" pitchFamily="18" charset="0"/>
                          </a:rPr>
                          <m:t>𝑀𝑚</m:t>
                        </m:r>
                      </m:num>
                      <m:den>
                        <m:r>
                          <a:rPr lang="en-US" altLang="zh-CN" sz="2000" i="1" kern="100">
                            <a:solidFill>
                              <a:schemeClr val="tx1"/>
                            </a:solidFill>
                            <a:effectLst/>
                            <a:latin typeface="Cambria Math" panose="02040503050406030204" pitchFamily="18" charset="0"/>
                            <a:ea typeface="宋体" panose="02010600030101010101" pitchFamily="2" charset="-122"/>
                            <a:cs typeface="Times New Roman" panose="02020603050405020304" pitchFamily="18" charset="0"/>
                          </a:rPr>
                          <m:t>𝑟</m:t>
                        </m:r>
                      </m:den>
                    </m:f>
                  </m:oMath>
                </a14:m>
                <a:r>
                  <a:rPr lang="zh-CN" altLang="zh-CN" sz="2000" kern="100" dirty="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（取物体离地球无穷远处引力势能为零），物体沿</a:t>
                </a:r>
                <a:r>
                  <a:rPr lang="en-US" altLang="zh-CN" sz="2000" kern="100" dirty="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AB </a:t>
                </a:r>
                <a:r>
                  <a:rPr lang="zh-CN" altLang="zh-CN" sz="2000" kern="100" dirty="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曲线运动时机械能为零。则下列说法正确的是（</a:t>
                </a:r>
                <a:r>
                  <a:rPr lang="en-US" altLang="zh-CN" sz="2000" kern="100" dirty="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a:t>
                </a:r>
                <a:r>
                  <a:rPr lang="zh-CN" altLang="zh-CN" sz="2000" kern="100" dirty="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altLang="zh-CN" sz="2000" kern="1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altLang="zh-CN" sz="2000" kern="100" dirty="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a:t>
                </a:r>
                <a14:m>
                  <m:oMath xmlns:m="http://schemas.openxmlformats.org/officeDocument/2006/math">
                    <m:sSub>
                      <m:sSubPr>
                        <m:ctrlPr>
                          <a:rPr lang="zh-CN" altLang="zh-CN" sz="2000" i="1" kern="100">
                            <a:solidFill>
                              <a:schemeClr val="tx1"/>
                            </a:solidFill>
                            <a:effectLst/>
                            <a:latin typeface="Cambria Math" panose="02040503050406030204" pitchFamily="18" charset="0"/>
                            <a:ea typeface="Cambria Math" panose="02040503050406030204" pitchFamily="18" charset="0"/>
                            <a:cs typeface="Times New Roman" panose="02020603050405020304" pitchFamily="18" charset="0"/>
                          </a:rPr>
                        </m:ctrlPr>
                      </m:sSubPr>
                      <m:e>
                        <m:r>
                          <a:rPr lang="en-US" altLang="zh-CN" sz="2000" i="1" kern="100">
                            <a:solidFill>
                              <a:schemeClr val="tx1"/>
                            </a:solidFill>
                            <a:effectLst/>
                            <a:latin typeface="Cambria Math" panose="02040503050406030204" pitchFamily="18" charset="0"/>
                            <a:ea typeface="宋体" panose="02010600030101010101" pitchFamily="2" charset="-122"/>
                            <a:cs typeface="Times New Roman" panose="02020603050405020304" pitchFamily="18" charset="0"/>
                          </a:rPr>
                          <m:t>𝑣</m:t>
                        </m:r>
                      </m:e>
                      <m:sub>
                        <m:r>
                          <a:rPr lang="en-US" altLang="zh-CN" sz="2000" i="1" kern="100">
                            <a:solidFill>
                              <a:schemeClr val="tx1"/>
                            </a:solidFill>
                            <a:effectLst/>
                            <a:latin typeface="Cambria Math" panose="02040503050406030204" pitchFamily="18" charset="0"/>
                            <a:ea typeface="宋体" panose="02010600030101010101" pitchFamily="2" charset="-122"/>
                            <a:cs typeface="Times New Roman" panose="02020603050405020304" pitchFamily="18" charset="0"/>
                          </a:rPr>
                          <m:t>3</m:t>
                        </m:r>
                      </m:sub>
                    </m:sSub>
                    <m:r>
                      <a:rPr lang="en-US" altLang="zh-CN" sz="2000" i="1" kern="100">
                        <a:solidFill>
                          <a:schemeClr val="tx1"/>
                        </a:solidFill>
                        <a:effectLst/>
                        <a:latin typeface="Cambria Math" panose="02040503050406030204" pitchFamily="18" charset="0"/>
                        <a:ea typeface="宋体" panose="02010600030101010101" pitchFamily="2" charset="-122"/>
                        <a:cs typeface="Times New Roman" panose="02020603050405020304" pitchFamily="18" charset="0"/>
                      </a:rPr>
                      <m:t>=</m:t>
                    </m:r>
                    <m:rad>
                      <m:radPr>
                        <m:degHide m:val="on"/>
                        <m:ctrlPr>
                          <a:rPr lang="zh-CN" altLang="zh-CN" sz="2000" i="1" kern="100">
                            <a:solidFill>
                              <a:schemeClr val="tx1"/>
                            </a:solidFill>
                            <a:effectLst/>
                            <a:latin typeface="Cambria Math" panose="02040503050406030204" pitchFamily="18" charset="0"/>
                            <a:ea typeface="Cambria Math" panose="02040503050406030204" pitchFamily="18" charset="0"/>
                            <a:cs typeface="Times New Roman" panose="02020603050405020304" pitchFamily="18" charset="0"/>
                          </a:rPr>
                        </m:ctrlPr>
                      </m:radPr>
                      <m:deg/>
                      <m:e>
                        <m:r>
                          <a:rPr lang="en-US" altLang="zh-CN" sz="2000" i="1" kern="100">
                            <a:solidFill>
                              <a:schemeClr val="tx1"/>
                            </a:solidFill>
                            <a:effectLst/>
                            <a:latin typeface="Cambria Math" panose="02040503050406030204" pitchFamily="18" charset="0"/>
                            <a:ea typeface="宋体" panose="02010600030101010101" pitchFamily="2" charset="-122"/>
                            <a:cs typeface="Times New Roman" panose="02020603050405020304" pitchFamily="18" charset="0"/>
                          </a:rPr>
                          <m:t>2</m:t>
                        </m:r>
                      </m:e>
                    </m:rad>
                    <m:sSub>
                      <m:sSubPr>
                        <m:ctrlPr>
                          <a:rPr lang="zh-CN" altLang="zh-CN" sz="2000" i="1" kern="100">
                            <a:solidFill>
                              <a:schemeClr val="tx1"/>
                            </a:solidFill>
                            <a:effectLst/>
                            <a:latin typeface="Cambria Math" panose="02040503050406030204" pitchFamily="18" charset="0"/>
                            <a:ea typeface="Cambria Math" panose="02040503050406030204" pitchFamily="18" charset="0"/>
                            <a:cs typeface="Times New Roman" panose="02020603050405020304" pitchFamily="18" charset="0"/>
                          </a:rPr>
                        </m:ctrlPr>
                      </m:sSubPr>
                      <m:e>
                        <m:r>
                          <a:rPr lang="en-US" altLang="zh-CN" sz="2000" i="1" kern="100">
                            <a:solidFill>
                              <a:schemeClr val="tx1"/>
                            </a:solidFill>
                            <a:effectLst/>
                            <a:latin typeface="Cambria Math" panose="02040503050406030204" pitchFamily="18" charset="0"/>
                            <a:ea typeface="宋体" panose="02010600030101010101" pitchFamily="2" charset="-122"/>
                            <a:cs typeface="Times New Roman" panose="02020603050405020304" pitchFamily="18" charset="0"/>
                          </a:rPr>
                          <m:t>𝑣</m:t>
                        </m:r>
                      </m:e>
                      <m:sub>
                        <m:r>
                          <a:rPr lang="en-US" altLang="zh-CN" sz="2000" i="1" kern="100">
                            <a:solidFill>
                              <a:schemeClr val="tx1"/>
                            </a:solidFill>
                            <a:effectLst/>
                            <a:latin typeface="Cambria Math" panose="02040503050406030204" pitchFamily="18" charset="0"/>
                            <a:ea typeface="宋体" panose="02010600030101010101" pitchFamily="2" charset="-122"/>
                            <a:cs typeface="Times New Roman" panose="02020603050405020304" pitchFamily="18" charset="0"/>
                          </a:rPr>
                          <m:t>1</m:t>
                        </m:r>
                      </m:sub>
                    </m:sSub>
                  </m:oMath>
                </a14:m>
                <a:r>
                  <a:rPr lang="en-US" altLang="zh-CN" sz="2000" kern="100" dirty="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B</a:t>
                </a:r>
                <a:r>
                  <a:rPr lang="en-US" altLang="zh-CN" sz="2000" i="1" kern="100" dirty="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.v</a:t>
                </a:r>
                <a:r>
                  <a:rPr lang="en-US" altLang="zh-CN" sz="2000" i="1" kern="100" baseline="-25000" dirty="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2</a:t>
                </a:r>
                <a:r>
                  <a:rPr lang="en-US" altLang="zh-CN" sz="2000" i="1" kern="100" dirty="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=v</a:t>
                </a:r>
                <a:r>
                  <a:rPr lang="en-US" altLang="zh-CN" sz="2000" i="1" kern="100" baseline="-25000" dirty="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4</a:t>
                </a:r>
                <a:r>
                  <a:rPr lang="en-US" altLang="zh-CN" sz="2000" i="1" kern="100" dirty="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C.a</a:t>
                </a:r>
                <a:r>
                  <a:rPr lang="en-US" altLang="zh-CN" sz="2000" i="1" kern="100" baseline="-25000" dirty="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a:t>
                </a:r>
                <a:r>
                  <a:rPr lang="en-US" altLang="zh-CN" sz="2000" i="1" kern="100" dirty="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&gt;a</a:t>
                </a:r>
                <a:r>
                  <a:rPr lang="en-US" altLang="zh-CN" sz="2000" i="1" kern="100" baseline="-25000" dirty="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2</a:t>
                </a:r>
                <a:r>
                  <a:rPr lang="en-US" altLang="zh-CN" sz="2000" kern="100" dirty="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D</a:t>
                </a:r>
                <a:r>
                  <a:rPr lang="zh-CN" altLang="zh-CN" sz="2000" kern="100" dirty="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．若航天器质量为</a:t>
                </a:r>
                <a:r>
                  <a:rPr lang="zh-CN" altLang="zh-CN" sz="2000" kern="1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altLang="zh-CN" sz="2000" i="1" kern="1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a:t>
                </a:r>
                <a:r>
                  <a:rPr lang="en-US" altLang="zh-CN" sz="2000" kern="100" baseline="-25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0</a:t>
                </a:r>
                <a:r>
                  <a:rPr lang="zh-CN" altLang="zh-CN" sz="2000" kern="100" dirty="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，由</a:t>
                </a:r>
                <a:r>
                  <a:rPr lang="en-US" altLang="zh-CN" sz="2000" kern="100" dirty="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A </a:t>
                </a:r>
                <a:r>
                  <a:rPr lang="zh-CN" altLang="zh-CN" sz="2000" kern="100" dirty="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点运动到</a:t>
                </a:r>
                <a:r>
                  <a:rPr lang="en-US" altLang="zh-CN" sz="2000" kern="100" dirty="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B </a:t>
                </a:r>
                <a:r>
                  <a:rPr lang="zh-CN" altLang="zh-CN" sz="2000" kern="100" dirty="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点的过程中地球对它的引力做功为</a:t>
                </a:r>
                <a14:m>
                  <m:oMath xmlns:m="http://schemas.openxmlformats.org/officeDocument/2006/math">
                    <m:r>
                      <a:rPr lang="en-US" altLang="zh-CN" sz="2000" i="1" kern="100">
                        <a:solidFill>
                          <a:schemeClr val="tx1"/>
                        </a:solidFill>
                        <a:effectLst/>
                        <a:latin typeface="Cambria Math" panose="02040503050406030204" pitchFamily="18" charset="0"/>
                        <a:ea typeface="宋体" panose="02010600030101010101" pitchFamily="2" charset="-122"/>
                        <a:cs typeface="Times New Roman" panose="02020603050405020304" pitchFamily="18" charset="0"/>
                      </a:rPr>
                      <m:t>−</m:t>
                    </m:r>
                    <m:sSub>
                      <m:sSubPr>
                        <m:ctrlPr>
                          <a:rPr lang="zh-CN" altLang="zh-CN" sz="2000" i="1" kern="100">
                            <a:solidFill>
                              <a:schemeClr val="tx1"/>
                            </a:solidFill>
                            <a:effectLst/>
                            <a:latin typeface="Cambria Math" panose="02040503050406030204" pitchFamily="18" charset="0"/>
                            <a:ea typeface="Cambria Math" panose="02040503050406030204" pitchFamily="18" charset="0"/>
                            <a:cs typeface="Times New Roman" panose="02020603050405020304" pitchFamily="18" charset="0"/>
                          </a:rPr>
                        </m:ctrlPr>
                      </m:sSubPr>
                      <m:e>
                        <m:r>
                          <a:rPr lang="en-US" altLang="zh-CN" sz="2000" i="1" kern="100">
                            <a:solidFill>
                              <a:schemeClr val="tx1"/>
                            </a:solidFill>
                            <a:effectLst/>
                            <a:latin typeface="Cambria Math" panose="02040503050406030204" pitchFamily="18" charset="0"/>
                            <a:ea typeface="宋体" panose="02010600030101010101" pitchFamily="2" charset="-122"/>
                            <a:cs typeface="Times New Roman" panose="02020603050405020304" pitchFamily="18" charset="0"/>
                          </a:rPr>
                          <m:t>𝑚</m:t>
                        </m:r>
                      </m:e>
                      <m:sub>
                        <m:r>
                          <a:rPr lang="en-US" altLang="zh-CN" sz="2000" i="1" kern="100">
                            <a:solidFill>
                              <a:schemeClr val="tx1"/>
                            </a:solidFill>
                            <a:effectLst/>
                            <a:latin typeface="Cambria Math" panose="02040503050406030204" pitchFamily="18" charset="0"/>
                            <a:ea typeface="宋体" panose="02010600030101010101" pitchFamily="2" charset="-122"/>
                            <a:cs typeface="Times New Roman" panose="02020603050405020304" pitchFamily="18" charset="0"/>
                          </a:rPr>
                          <m:t>0</m:t>
                        </m:r>
                      </m:sub>
                    </m:sSub>
                    <m:sSubSup>
                      <m:sSubSupPr>
                        <m:ctrlPr>
                          <a:rPr lang="zh-CN" altLang="zh-CN" sz="2000" i="1" kern="100">
                            <a:solidFill>
                              <a:schemeClr val="tx1"/>
                            </a:solidFill>
                            <a:effectLst/>
                            <a:latin typeface="Cambria Math" panose="02040503050406030204" pitchFamily="18" charset="0"/>
                            <a:ea typeface="Cambria Math" panose="02040503050406030204" pitchFamily="18" charset="0"/>
                            <a:cs typeface="Times New Roman" panose="02020603050405020304" pitchFamily="18" charset="0"/>
                          </a:rPr>
                        </m:ctrlPr>
                      </m:sSubSupPr>
                      <m:e>
                        <m:r>
                          <a:rPr lang="en-US" altLang="zh-CN" sz="2000" i="1" kern="100">
                            <a:solidFill>
                              <a:schemeClr val="tx1"/>
                            </a:solidFill>
                            <a:effectLst/>
                            <a:latin typeface="Cambria Math" panose="02040503050406030204" pitchFamily="18" charset="0"/>
                            <a:ea typeface="宋体" panose="02010600030101010101" pitchFamily="2" charset="-122"/>
                            <a:cs typeface="Times New Roman" panose="02020603050405020304" pitchFamily="18" charset="0"/>
                          </a:rPr>
                          <m:t>𝑣</m:t>
                        </m:r>
                      </m:e>
                      <m:sub>
                        <m:r>
                          <a:rPr lang="en-US" altLang="zh-CN" sz="2000" i="1" kern="100">
                            <a:solidFill>
                              <a:schemeClr val="tx1"/>
                            </a:solidFill>
                            <a:effectLst/>
                            <a:latin typeface="Cambria Math" panose="02040503050406030204" pitchFamily="18" charset="0"/>
                            <a:ea typeface="宋体" panose="02010600030101010101" pitchFamily="2" charset="-122"/>
                            <a:cs typeface="Times New Roman" panose="02020603050405020304" pitchFamily="18" charset="0"/>
                          </a:rPr>
                          <m:t>2</m:t>
                        </m:r>
                      </m:sub>
                      <m:sup>
                        <m:r>
                          <a:rPr lang="en-US" altLang="zh-CN" sz="2000" i="1" kern="100">
                            <a:solidFill>
                              <a:schemeClr val="tx1"/>
                            </a:solidFill>
                            <a:effectLst/>
                            <a:latin typeface="Cambria Math" panose="02040503050406030204" pitchFamily="18" charset="0"/>
                            <a:ea typeface="宋体" panose="02010600030101010101" pitchFamily="2" charset="-122"/>
                            <a:cs typeface="Times New Roman" panose="02020603050405020304" pitchFamily="18" charset="0"/>
                          </a:rPr>
                          <m:t>2</m:t>
                        </m:r>
                      </m:sup>
                    </m:sSubSup>
                  </m:oMath>
                </a14:m>
                <a:endParaRPr lang="zh-CN" altLang="zh-CN" sz="2000" kern="100" dirty="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p:txBody>
          </p:sp>
        </mc:Choice>
        <mc:Fallback xmlns="">
          <p:sp>
            <p:nvSpPr>
              <p:cNvPr id="5" name="文本框 4">
                <a:extLst>
                  <a:ext uri="{FF2B5EF4-FFF2-40B4-BE49-F238E27FC236}">
                    <a16:creationId xmlns:a16="http://schemas.microsoft.com/office/drawing/2014/main" id="{413FE406-1677-40C6-BC97-4F3AFAFCAB17}"/>
                  </a:ext>
                </a:extLst>
              </p:cNvPr>
              <p:cNvSpPr txBox="1">
                <a:spLocks noRot="1" noChangeAspect="1" noMove="1" noResize="1" noEditPoints="1" noAdjustHandles="1" noChangeArrowheads="1" noChangeShapeType="1" noTextEdit="1"/>
              </p:cNvSpPr>
              <p:nvPr/>
            </p:nvSpPr>
            <p:spPr>
              <a:xfrm>
                <a:off x="0" y="0"/>
                <a:ext cx="12192000" cy="3045770"/>
              </a:xfrm>
              <a:prstGeom prst="rect">
                <a:avLst/>
              </a:prstGeom>
              <a:blipFill>
                <a:blip r:embed="rId2"/>
                <a:stretch>
                  <a:fillRect l="-500" r="-200" b="-2600"/>
                </a:stretch>
              </a:blipFill>
            </p:spPr>
            <p:txBody>
              <a:bodyPr/>
              <a:lstStyle/>
              <a:p>
                <a:r>
                  <a:rPr lang="zh-CN" altLang="en-US">
                    <a:noFill/>
                  </a:rPr>
                  <a:t> </a:t>
                </a:r>
              </a:p>
            </p:txBody>
          </p:sp>
        </mc:Fallback>
      </mc:AlternateContent>
      <p:grpSp>
        <p:nvGrpSpPr>
          <p:cNvPr id="4" name="组合 3">
            <a:extLst>
              <a:ext uri="{FF2B5EF4-FFF2-40B4-BE49-F238E27FC236}">
                <a16:creationId xmlns:a16="http://schemas.microsoft.com/office/drawing/2014/main" id="{E8AA7EAB-1A2E-4282-AE70-3276853474AF}"/>
              </a:ext>
            </a:extLst>
          </p:cNvPr>
          <p:cNvGrpSpPr/>
          <p:nvPr/>
        </p:nvGrpSpPr>
        <p:grpSpPr>
          <a:xfrm>
            <a:off x="9202993" y="3136491"/>
            <a:ext cx="2389239" cy="2389239"/>
            <a:chOff x="10107562" y="2595716"/>
            <a:chExt cx="1612490" cy="1543665"/>
          </a:xfrm>
        </p:grpSpPr>
        <p:sp>
          <p:nvSpPr>
            <p:cNvPr id="8" name="矩形 7">
              <a:extLst>
                <a:ext uri="{FF2B5EF4-FFF2-40B4-BE49-F238E27FC236}">
                  <a16:creationId xmlns:a16="http://schemas.microsoft.com/office/drawing/2014/main" id="{FB076A6D-4129-46D1-B15A-1B1C514F7FB5}"/>
                </a:ext>
              </a:extLst>
            </p:cNvPr>
            <p:cNvSpPr/>
            <p:nvPr/>
          </p:nvSpPr>
          <p:spPr>
            <a:xfrm>
              <a:off x="10107562" y="2595716"/>
              <a:ext cx="1612490" cy="1543665"/>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 name="Picture 24735">
              <a:extLst>
                <a:ext uri="{FF2B5EF4-FFF2-40B4-BE49-F238E27FC236}">
                  <a16:creationId xmlns:a16="http://schemas.microsoft.com/office/drawing/2014/main" id="{F55ECB8E-B4B2-4194-A64D-932E2887214C}"/>
                </a:ext>
              </a:extLst>
            </p:cNvPr>
            <p:cNvPicPr/>
            <p:nvPr/>
          </p:nvPicPr>
          <p:blipFill>
            <a:blip r:embed="rId3"/>
            <a:stretch>
              <a:fillRect/>
            </a:stretch>
          </p:blipFill>
          <p:spPr>
            <a:xfrm>
              <a:off x="10238802" y="2687115"/>
              <a:ext cx="1350010" cy="1267460"/>
            </a:xfrm>
            <a:prstGeom prst="rect">
              <a:avLst/>
            </a:prstGeom>
          </p:spPr>
        </p:pic>
      </p:grpSp>
    </p:spTree>
    <p:extLst>
      <p:ext uri="{BB962C8B-B14F-4D97-AF65-F5344CB8AC3E}">
        <p14:creationId xmlns:p14="http://schemas.microsoft.com/office/powerpoint/2010/main" val="24372671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a:extLst>
              <a:ext uri="{FF2B5EF4-FFF2-40B4-BE49-F238E27FC236}">
                <a16:creationId xmlns:a16="http://schemas.microsoft.com/office/drawing/2014/main" id="{F3F60C00-C223-4487-9517-A147F3BFA0AE}"/>
              </a:ext>
            </a:extLst>
          </p:cNvPr>
          <p:cNvGrpSpPr/>
          <p:nvPr/>
        </p:nvGrpSpPr>
        <p:grpSpPr>
          <a:xfrm>
            <a:off x="8793006" y="4286062"/>
            <a:ext cx="1731219" cy="2005781"/>
            <a:chOff x="3116825" y="3126658"/>
            <a:chExt cx="1731219" cy="2005781"/>
          </a:xfrm>
        </p:grpSpPr>
        <p:sp>
          <p:nvSpPr>
            <p:cNvPr id="8" name="矩形 7">
              <a:extLst>
                <a:ext uri="{FF2B5EF4-FFF2-40B4-BE49-F238E27FC236}">
                  <a16:creationId xmlns:a16="http://schemas.microsoft.com/office/drawing/2014/main" id="{FB076A6D-4129-46D1-B15A-1B1C514F7FB5}"/>
                </a:ext>
              </a:extLst>
            </p:cNvPr>
            <p:cNvSpPr/>
            <p:nvPr/>
          </p:nvSpPr>
          <p:spPr>
            <a:xfrm>
              <a:off x="3116825" y="3126658"/>
              <a:ext cx="1731219" cy="2005781"/>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Picture 1656">
              <a:extLst>
                <a:ext uri="{FF2B5EF4-FFF2-40B4-BE49-F238E27FC236}">
                  <a16:creationId xmlns:a16="http://schemas.microsoft.com/office/drawing/2014/main" id="{7AD4152F-E12D-48D0-BF79-3CA3583AF5B4}"/>
                </a:ext>
              </a:extLst>
            </p:cNvPr>
            <p:cNvPicPr/>
            <p:nvPr/>
          </p:nvPicPr>
          <p:blipFill>
            <a:blip r:embed="rId2"/>
            <a:stretch>
              <a:fillRect/>
            </a:stretch>
          </p:blipFill>
          <p:spPr>
            <a:xfrm>
              <a:off x="3116825" y="3249438"/>
              <a:ext cx="1619885" cy="1760220"/>
            </a:xfrm>
            <a:prstGeom prst="rect">
              <a:avLst/>
            </a:prstGeom>
          </p:spPr>
        </p:pic>
      </p:grpSp>
      <p:sp>
        <p:nvSpPr>
          <p:cNvPr id="7" name="文本框 6">
            <a:extLst>
              <a:ext uri="{FF2B5EF4-FFF2-40B4-BE49-F238E27FC236}">
                <a16:creationId xmlns:a16="http://schemas.microsoft.com/office/drawing/2014/main" id="{A5C5002F-63E0-4388-A6C9-28B67407145A}"/>
              </a:ext>
            </a:extLst>
          </p:cNvPr>
          <p:cNvSpPr txBox="1"/>
          <p:nvPr/>
        </p:nvSpPr>
        <p:spPr>
          <a:xfrm>
            <a:off x="103517" y="506822"/>
            <a:ext cx="12088483" cy="2948243"/>
          </a:xfrm>
          <a:prstGeom prst="rect">
            <a:avLst/>
          </a:prstGeom>
          <a:noFill/>
        </p:spPr>
        <p:txBody>
          <a:bodyPr wrap="square">
            <a:spAutoFit/>
          </a:bodyPr>
          <a:lstStyle/>
          <a:p>
            <a:pPr marL="6350" marR="287020" indent="-6350" algn="just">
              <a:lnSpc>
                <a:spcPct val="150000"/>
              </a:lnSpc>
              <a:spcAft>
                <a:spcPts val="25"/>
              </a:spcAft>
            </a:pPr>
            <a:r>
              <a:rPr lang="en-US" altLang="zh-CN" sz="1800" kern="100" dirty="0">
                <a:effectLst/>
                <a:latin typeface="Times New Roman" panose="02020603050405020304" pitchFamily="18" charset="0"/>
                <a:ea typeface="宋体" panose="02010600030101010101" pitchFamily="2" charset="-122"/>
                <a:cs typeface="宋体" panose="02010600030101010101" pitchFamily="2" charset="-122"/>
              </a:rPr>
              <a:t>11</a:t>
            </a:r>
            <a:r>
              <a:rPr lang="zh-CN"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a:t>
            </a:r>
            <a:r>
              <a:rPr lang="en-US" altLang="zh-CN" sz="1800" kern="100" dirty="0">
                <a:effectLst/>
                <a:latin typeface="Times New Roman" panose="02020603050405020304" pitchFamily="18" charset="0"/>
                <a:ea typeface="宋体" panose="02010600030101010101" pitchFamily="2" charset="-122"/>
                <a:cs typeface="宋体" panose="02010600030101010101" pitchFamily="2" charset="-122"/>
              </a:rPr>
              <a:t>12 </a:t>
            </a:r>
            <a:r>
              <a:rPr lang="zh-CN"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分）如图所示，金属圆环轨道</a:t>
            </a:r>
            <a:r>
              <a:rPr lang="en-US" altLang="zh-CN" sz="1800" kern="100" dirty="0">
                <a:effectLst/>
                <a:latin typeface="Times New Roman" panose="02020603050405020304" pitchFamily="18" charset="0"/>
                <a:ea typeface="宋体" panose="02010600030101010101" pitchFamily="2" charset="-122"/>
                <a:cs typeface="宋体" panose="02010600030101010101" pitchFamily="2" charset="-122"/>
              </a:rPr>
              <a:t> MN</a:t>
            </a:r>
            <a:r>
              <a:rPr lang="zh-CN"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a:t>
            </a:r>
            <a:r>
              <a:rPr lang="en-US" altLang="zh-CN" sz="1800" kern="100" dirty="0">
                <a:effectLst/>
                <a:latin typeface="Times New Roman" panose="02020603050405020304" pitchFamily="18" charset="0"/>
                <a:ea typeface="宋体" panose="02010600030101010101" pitchFamily="2" charset="-122"/>
                <a:cs typeface="宋体" panose="02010600030101010101" pitchFamily="2" charset="-122"/>
              </a:rPr>
              <a:t>PQ </a:t>
            </a:r>
            <a:r>
              <a:rPr lang="zh-CN"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竖直放置，两环之间</a:t>
            </a:r>
            <a:r>
              <a:rPr lang="en-US" altLang="zh-CN" sz="1800" kern="100" dirty="0">
                <a:effectLst/>
                <a:latin typeface="Times New Roman" panose="02020603050405020304" pitchFamily="18" charset="0"/>
                <a:ea typeface="宋体" panose="02010600030101010101" pitchFamily="2" charset="-122"/>
                <a:cs typeface="宋体" panose="02010600030101010101" pitchFamily="2" charset="-122"/>
              </a:rPr>
              <a:t> ABDC </a:t>
            </a:r>
            <a:r>
              <a:rPr lang="zh-CN"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内（含边界）有垂直纸面向里的匀强磁场，磁感应强度为</a:t>
            </a:r>
            <a:r>
              <a:rPr lang="zh-CN" altLang="zh-CN" sz="1800" kern="100" dirty="0">
                <a:effectLst/>
                <a:latin typeface="宋体" panose="02010600030101010101" pitchFamily="2" charset="-122"/>
                <a:ea typeface="Times New Roman" panose="02020603050405020304" pitchFamily="18" charset="0"/>
                <a:cs typeface="宋体" panose="02010600030101010101" pitchFamily="2" charset="-122"/>
              </a:rPr>
              <a:t> </a:t>
            </a:r>
            <a:r>
              <a:rPr lang="en-US" altLang="zh-CN" sz="1800" i="1" kern="100" dirty="0">
                <a:effectLst/>
                <a:latin typeface="宋体" panose="02010600030101010101" pitchFamily="2" charset="-122"/>
                <a:ea typeface="Times New Roman" panose="02020603050405020304" pitchFamily="18" charset="0"/>
                <a:cs typeface="宋体" panose="02010600030101010101" pitchFamily="2" charset="-122"/>
              </a:rPr>
              <a:t>B</a:t>
            </a:r>
            <a:r>
              <a:rPr lang="en-US" altLang="zh-CN" sz="1800" kern="100" baseline="-25000" dirty="0">
                <a:effectLst/>
                <a:latin typeface="宋体" panose="02010600030101010101" pitchFamily="2" charset="-122"/>
                <a:ea typeface="Times New Roman" panose="02020603050405020304" pitchFamily="18" charset="0"/>
                <a:cs typeface="宋体" panose="02010600030101010101" pitchFamily="2" charset="-122"/>
              </a:rPr>
              <a:t>0</a:t>
            </a:r>
            <a:r>
              <a:rPr lang="zh-CN"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a:t>
            </a:r>
            <a:r>
              <a:rPr lang="en-US" altLang="zh-CN" sz="1800" kern="100" dirty="0">
                <a:effectLst/>
                <a:latin typeface="Times New Roman" panose="02020603050405020304" pitchFamily="18" charset="0"/>
                <a:ea typeface="宋体" panose="02010600030101010101" pitchFamily="2" charset="-122"/>
                <a:cs typeface="宋体" panose="02010600030101010101" pitchFamily="2" charset="-122"/>
              </a:rPr>
              <a:t>AB </a:t>
            </a:r>
            <a:r>
              <a:rPr lang="zh-CN"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水平且与圆心等高，</a:t>
            </a:r>
            <a:r>
              <a:rPr lang="en-US" altLang="zh-CN" sz="1800" kern="100" dirty="0">
                <a:effectLst/>
                <a:latin typeface="Times New Roman" panose="02020603050405020304" pitchFamily="18" charset="0"/>
                <a:ea typeface="宋体" panose="02010600030101010101" pitchFamily="2" charset="-122"/>
                <a:cs typeface="宋体" panose="02010600030101010101" pitchFamily="2" charset="-122"/>
              </a:rPr>
              <a:t>CD </a:t>
            </a:r>
            <a:r>
              <a:rPr lang="zh-CN"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竖直且延长线过圆心。电阻为</a:t>
            </a:r>
            <a:r>
              <a:rPr lang="zh-CN" altLang="zh-CN" sz="1800" kern="100" dirty="0">
                <a:effectLst/>
                <a:latin typeface="宋体" panose="02010600030101010101" pitchFamily="2" charset="-122"/>
                <a:ea typeface="Times New Roman" panose="02020603050405020304" pitchFamily="18" charset="0"/>
                <a:cs typeface="宋体" panose="02010600030101010101" pitchFamily="2" charset="-122"/>
              </a:rPr>
              <a:t> </a:t>
            </a:r>
            <a:r>
              <a:rPr lang="en-US" altLang="zh-CN" sz="1800" i="1" kern="100" dirty="0">
                <a:effectLst/>
                <a:latin typeface="宋体" panose="02010600030101010101" pitchFamily="2" charset="-122"/>
                <a:ea typeface="Times New Roman" panose="02020603050405020304" pitchFamily="18" charset="0"/>
                <a:cs typeface="宋体" panose="02010600030101010101" pitchFamily="2" charset="-122"/>
              </a:rPr>
              <a:t>r</a:t>
            </a:r>
            <a:r>
              <a:rPr lang="zh-CN"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，长为</a:t>
            </a:r>
            <a:r>
              <a:rPr lang="en-US" altLang="zh-CN" sz="1800" kern="100" dirty="0">
                <a:effectLst/>
                <a:latin typeface="Times New Roman" panose="02020603050405020304" pitchFamily="18" charset="0"/>
                <a:ea typeface="宋体" panose="02010600030101010101" pitchFamily="2" charset="-122"/>
                <a:cs typeface="宋体" panose="02010600030101010101" pitchFamily="2" charset="-122"/>
              </a:rPr>
              <a:t> 2</a:t>
            </a:r>
            <a:r>
              <a:rPr lang="en-US" altLang="zh-CN" sz="1800" i="1" kern="100" dirty="0">
                <a:effectLst/>
                <a:latin typeface="Times New Roman" panose="02020603050405020304" pitchFamily="18" charset="0"/>
                <a:ea typeface="宋体" panose="02010600030101010101" pitchFamily="2" charset="-122"/>
                <a:cs typeface="宋体" panose="02010600030101010101" pitchFamily="2" charset="-122"/>
              </a:rPr>
              <a:t>l </a:t>
            </a:r>
            <a:r>
              <a:rPr lang="zh-CN"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的轻质金属杆，一端套在内环</a:t>
            </a:r>
            <a:r>
              <a:rPr lang="en-US" altLang="zh-CN" sz="1800" kern="100" dirty="0">
                <a:effectLst/>
                <a:latin typeface="Times New Roman" panose="02020603050405020304" pitchFamily="18" charset="0"/>
                <a:ea typeface="宋体" panose="02010600030101010101" pitchFamily="2" charset="-122"/>
                <a:cs typeface="宋体" panose="02010600030101010101" pitchFamily="2" charset="-122"/>
              </a:rPr>
              <a:t> MN </a:t>
            </a:r>
            <a:r>
              <a:rPr lang="zh-CN"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上，另一端连接质量为</a:t>
            </a:r>
            <a:r>
              <a:rPr lang="zh-CN" altLang="zh-CN" sz="1800" kern="100" dirty="0">
                <a:effectLst/>
                <a:latin typeface="宋体" panose="02010600030101010101" pitchFamily="2" charset="-122"/>
                <a:ea typeface="Times New Roman" panose="02020603050405020304" pitchFamily="18" charset="0"/>
                <a:cs typeface="宋体" panose="02010600030101010101" pitchFamily="2" charset="-122"/>
              </a:rPr>
              <a:t> </a:t>
            </a:r>
            <a:r>
              <a:rPr lang="en-US" altLang="zh-CN" sz="1800" i="1" kern="100" dirty="0">
                <a:effectLst/>
                <a:latin typeface="宋体" panose="02010600030101010101" pitchFamily="2" charset="-122"/>
                <a:ea typeface="Times New Roman" panose="02020603050405020304" pitchFamily="18" charset="0"/>
                <a:cs typeface="宋体" panose="02010600030101010101" pitchFamily="2" charset="-122"/>
              </a:rPr>
              <a:t>m </a:t>
            </a:r>
            <a:r>
              <a:rPr lang="zh-CN"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的带孔金属球，球套在外环</a:t>
            </a:r>
            <a:r>
              <a:rPr lang="en-US" altLang="zh-CN" sz="1800" kern="100" dirty="0">
                <a:effectLst/>
                <a:latin typeface="Times New Roman" panose="02020603050405020304" pitchFamily="18" charset="0"/>
                <a:ea typeface="宋体" panose="02010600030101010101" pitchFamily="2" charset="-122"/>
                <a:cs typeface="宋体" panose="02010600030101010101" pitchFamily="2" charset="-122"/>
              </a:rPr>
              <a:t> PQ </a:t>
            </a:r>
            <a:r>
              <a:rPr lang="zh-CN"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上，且都与轨道接触良好。内圆半径</a:t>
            </a:r>
            <a:r>
              <a:rPr lang="zh-CN" altLang="zh-CN" sz="1800" kern="100" dirty="0">
                <a:effectLst/>
                <a:latin typeface="宋体" panose="02010600030101010101" pitchFamily="2" charset="-122"/>
                <a:ea typeface="Times New Roman" panose="02020603050405020304" pitchFamily="18" charset="0"/>
                <a:cs typeface="宋体" panose="02010600030101010101" pitchFamily="2" charset="-122"/>
              </a:rPr>
              <a:t> </a:t>
            </a:r>
            <a:r>
              <a:rPr lang="en-US" altLang="zh-CN" sz="1800" i="1" kern="100" dirty="0">
                <a:effectLst/>
                <a:latin typeface="宋体" panose="02010600030101010101" pitchFamily="2" charset="-122"/>
                <a:ea typeface="Times New Roman" panose="02020603050405020304" pitchFamily="18" charset="0"/>
                <a:cs typeface="宋体" panose="02010600030101010101" pitchFamily="2" charset="-122"/>
              </a:rPr>
              <a:t>r</a:t>
            </a:r>
            <a:r>
              <a:rPr lang="en-US" altLang="zh-CN" sz="1800" kern="100" baseline="-25000" dirty="0">
                <a:effectLst/>
                <a:latin typeface="宋体" panose="02010600030101010101" pitchFamily="2" charset="-122"/>
                <a:ea typeface="Times New Roman" panose="02020603050405020304" pitchFamily="18" charset="0"/>
                <a:cs typeface="宋体" panose="02010600030101010101" pitchFamily="2" charset="-122"/>
              </a:rPr>
              <a:t>1</a:t>
            </a:r>
            <a:r>
              <a:rPr lang="en-US" altLang="zh-CN" sz="1800" kern="100" dirty="0">
                <a:effectLst/>
                <a:latin typeface="宋体" panose="02010600030101010101" pitchFamily="2" charset="-122"/>
                <a:ea typeface="Times New Roman" panose="02020603050405020304" pitchFamily="18" charset="0"/>
                <a:cs typeface="宋体" panose="02010600030101010101" pitchFamily="2" charset="-122"/>
              </a:rPr>
              <a:t>=</a:t>
            </a:r>
            <a:r>
              <a:rPr lang="en-US" altLang="zh-CN" sz="1800" i="1" kern="100" dirty="0">
                <a:effectLst/>
                <a:latin typeface="宋体" panose="02010600030101010101" pitchFamily="2" charset="-122"/>
                <a:ea typeface="Times New Roman" panose="02020603050405020304" pitchFamily="18" charset="0"/>
                <a:cs typeface="宋体" panose="02010600030101010101" pitchFamily="2" charset="-122"/>
              </a:rPr>
              <a:t>l</a:t>
            </a:r>
            <a:r>
              <a:rPr lang="zh-CN"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，外圆半径</a:t>
            </a:r>
            <a:r>
              <a:rPr lang="zh-CN" altLang="zh-CN" sz="1800" kern="100" dirty="0">
                <a:effectLst/>
                <a:latin typeface="宋体" panose="02010600030101010101" pitchFamily="2" charset="-122"/>
                <a:ea typeface="Times New Roman" panose="02020603050405020304" pitchFamily="18" charset="0"/>
                <a:cs typeface="宋体" panose="02010600030101010101" pitchFamily="2" charset="-122"/>
              </a:rPr>
              <a:t> </a:t>
            </a:r>
            <a:r>
              <a:rPr lang="en-US" altLang="zh-CN" sz="1800" i="1" kern="100" dirty="0">
                <a:effectLst/>
                <a:latin typeface="宋体" panose="02010600030101010101" pitchFamily="2" charset="-122"/>
                <a:ea typeface="Times New Roman" panose="02020603050405020304" pitchFamily="18" charset="0"/>
                <a:cs typeface="宋体" panose="02010600030101010101" pitchFamily="2" charset="-122"/>
              </a:rPr>
              <a:t>r</a:t>
            </a:r>
            <a:r>
              <a:rPr lang="en-US" altLang="zh-CN" sz="1800" kern="100" baseline="-25000" dirty="0">
                <a:effectLst/>
                <a:latin typeface="宋体" panose="02010600030101010101" pitchFamily="2" charset="-122"/>
                <a:ea typeface="Times New Roman" panose="02020603050405020304" pitchFamily="18" charset="0"/>
                <a:cs typeface="宋体" panose="02010600030101010101" pitchFamily="2" charset="-122"/>
              </a:rPr>
              <a:t>2</a:t>
            </a:r>
            <a:r>
              <a:rPr lang="en-US" altLang="zh-CN" sz="1800" kern="100" dirty="0">
                <a:effectLst/>
                <a:latin typeface="宋体" panose="02010600030101010101" pitchFamily="2" charset="-122"/>
                <a:ea typeface="Times New Roman" panose="02020603050405020304" pitchFamily="18" charset="0"/>
                <a:cs typeface="宋体" panose="02010600030101010101" pitchFamily="2" charset="-122"/>
              </a:rPr>
              <a:t>=3</a:t>
            </a:r>
            <a:r>
              <a:rPr lang="en-US" altLang="zh-CN" sz="1800" i="1" kern="100" dirty="0">
                <a:effectLst/>
                <a:latin typeface="宋体" panose="02010600030101010101" pitchFamily="2" charset="-122"/>
                <a:ea typeface="Times New Roman" panose="02020603050405020304" pitchFamily="18" charset="0"/>
                <a:cs typeface="宋体" panose="02010600030101010101" pitchFamily="2" charset="-122"/>
              </a:rPr>
              <a:t>l</a:t>
            </a:r>
            <a:r>
              <a:rPr lang="zh-CN"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a:t>
            </a:r>
            <a:r>
              <a:rPr lang="en-US" altLang="zh-CN" sz="1800" kern="100" dirty="0">
                <a:effectLst/>
                <a:latin typeface="Times New Roman" panose="02020603050405020304" pitchFamily="18" charset="0"/>
                <a:ea typeface="宋体" panose="02010600030101010101" pitchFamily="2" charset="-122"/>
                <a:cs typeface="宋体" panose="02010600030101010101" pitchFamily="2" charset="-122"/>
              </a:rPr>
              <a:t>PM </a:t>
            </a:r>
            <a:r>
              <a:rPr lang="zh-CN"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间接有阻值为</a:t>
            </a:r>
            <a:r>
              <a:rPr lang="zh-CN" altLang="zh-CN" sz="1800" kern="100" dirty="0">
                <a:effectLst/>
                <a:latin typeface="宋体" panose="02010600030101010101" pitchFamily="2" charset="-122"/>
                <a:ea typeface="Times New Roman" panose="02020603050405020304" pitchFamily="18" charset="0"/>
                <a:cs typeface="宋体" panose="02010600030101010101" pitchFamily="2" charset="-122"/>
              </a:rPr>
              <a:t> </a:t>
            </a:r>
            <a:r>
              <a:rPr lang="en-US" altLang="zh-CN" sz="1800" i="1" kern="100" dirty="0">
                <a:effectLst/>
                <a:latin typeface="宋体" panose="02010600030101010101" pitchFamily="2" charset="-122"/>
                <a:ea typeface="Times New Roman" panose="02020603050405020304" pitchFamily="18" charset="0"/>
                <a:cs typeface="宋体" panose="02010600030101010101" pitchFamily="2" charset="-122"/>
              </a:rPr>
              <a:t>R </a:t>
            </a:r>
            <a:r>
              <a:rPr lang="zh-CN"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的电阻，让金属杆从</a:t>
            </a:r>
            <a:r>
              <a:rPr lang="en-US" altLang="zh-CN" sz="1800" kern="100" dirty="0">
                <a:effectLst/>
                <a:latin typeface="Times New Roman" panose="02020603050405020304" pitchFamily="18" charset="0"/>
                <a:ea typeface="宋体" panose="02010600030101010101" pitchFamily="2" charset="-122"/>
                <a:cs typeface="宋体" panose="02010600030101010101" pitchFamily="2" charset="-122"/>
              </a:rPr>
              <a:t> AB </a:t>
            </a:r>
            <a:r>
              <a:rPr lang="zh-CN"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处无初速释放，恰好到达</a:t>
            </a:r>
            <a:r>
              <a:rPr lang="en-US" altLang="zh-CN" sz="1800" kern="100" dirty="0">
                <a:effectLst/>
                <a:latin typeface="Times New Roman" panose="02020603050405020304" pitchFamily="18" charset="0"/>
                <a:ea typeface="宋体" panose="02010600030101010101" pitchFamily="2" charset="-122"/>
                <a:cs typeface="宋体" panose="02010600030101010101" pitchFamily="2" charset="-122"/>
              </a:rPr>
              <a:t> EF </a:t>
            </a:r>
            <a:r>
              <a:rPr lang="zh-CN"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处，</a:t>
            </a:r>
            <a:r>
              <a:rPr lang="en-US" altLang="zh-CN" sz="1800" kern="100" dirty="0">
                <a:effectLst/>
                <a:latin typeface="Times New Roman" panose="02020603050405020304" pitchFamily="18" charset="0"/>
                <a:ea typeface="宋体" panose="02010600030101010101" pitchFamily="2" charset="-122"/>
                <a:cs typeface="宋体" panose="02010600030101010101" pitchFamily="2" charset="-122"/>
              </a:rPr>
              <a:t>EF </a:t>
            </a:r>
            <a:r>
              <a:rPr lang="zh-CN"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到圆心的连线与竖直方向成</a:t>
            </a:r>
            <a:r>
              <a:rPr lang="en-US" altLang="zh-CN" sz="1800" i="1" kern="100" dirty="0">
                <a:effectLst/>
                <a:latin typeface="Times New Roman" panose="02020603050405020304" pitchFamily="18" charset="0"/>
                <a:ea typeface="宋体" panose="02010600030101010101" pitchFamily="2" charset="-122"/>
                <a:cs typeface="宋体" panose="02010600030101010101" pitchFamily="2" charset="-122"/>
              </a:rPr>
              <a:t>θ</a:t>
            </a:r>
            <a:r>
              <a:rPr lang="zh-CN"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角。其它电阻不计，忽略一切摩擦，重力加速度为</a:t>
            </a:r>
            <a:r>
              <a:rPr lang="zh-CN" altLang="zh-CN" sz="1800" kern="100" dirty="0">
                <a:effectLst/>
                <a:latin typeface="宋体" panose="02010600030101010101" pitchFamily="2" charset="-122"/>
                <a:ea typeface="Times New Roman" panose="02020603050405020304" pitchFamily="18" charset="0"/>
                <a:cs typeface="宋体" panose="02010600030101010101" pitchFamily="2" charset="-122"/>
              </a:rPr>
              <a:t> </a:t>
            </a:r>
            <a:r>
              <a:rPr lang="en-US" altLang="zh-CN" sz="1800" i="1" kern="100" dirty="0">
                <a:effectLst/>
                <a:latin typeface="宋体" panose="02010600030101010101" pitchFamily="2" charset="-122"/>
                <a:ea typeface="Times New Roman" panose="02020603050405020304" pitchFamily="18" charset="0"/>
                <a:cs typeface="宋体" panose="02010600030101010101" pitchFamily="2" charset="-122"/>
              </a:rPr>
              <a:t>g</a:t>
            </a:r>
            <a:r>
              <a:rPr lang="zh-CN"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。求：</a:t>
            </a:r>
            <a:r>
              <a:rPr lang="zh-CN" altLang="zh-CN" sz="1800" kern="100" dirty="0">
                <a:effectLst/>
                <a:latin typeface="宋体" panose="02010600030101010101" pitchFamily="2" charset="-122"/>
                <a:ea typeface="Times New Roman" panose="02020603050405020304" pitchFamily="18" charset="0"/>
                <a:cs typeface="宋体" panose="02010600030101010101" pitchFamily="2" charset="-122"/>
              </a:rPr>
              <a:t> </a:t>
            </a:r>
            <a:endParaRPr lang="zh-CN" altLang="zh-CN" sz="1800" kern="100" dirty="0">
              <a:effectLst/>
              <a:latin typeface="宋体" panose="02010600030101010101" pitchFamily="2" charset="-122"/>
              <a:ea typeface="宋体" panose="02010600030101010101" pitchFamily="2" charset="-122"/>
              <a:cs typeface="宋体" panose="02010600030101010101" pitchFamily="2" charset="-122"/>
            </a:endParaRPr>
          </a:p>
          <a:p>
            <a:pPr marL="266700" marR="107315" indent="-6350">
              <a:lnSpc>
                <a:spcPct val="150000"/>
              </a:lnSpc>
              <a:spcAft>
                <a:spcPts val="25"/>
              </a:spcAft>
            </a:pPr>
            <a:r>
              <a:rPr lang="en-US" altLang="zh-CN" sz="1800" kern="100" dirty="0">
                <a:effectLst/>
                <a:latin typeface="Times New Roman" panose="02020603050405020304" pitchFamily="18" charset="0"/>
                <a:ea typeface="宋体" panose="02010600030101010101" pitchFamily="2" charset="-122"/>
                <a:cs typeface="宋体" panose="02010600030101010101" pitchFamily="2" charset="-122"/>
              </a:rPr>
              <a:t>(1)</a:t>
            </a:r>
            <a:r>
              <a:rPr lang="zh-CN"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这一过程中通过电阻</a:t>
            </a:r>
            <a:r>
              <a:rPr lang="zh-CN" altLang="zh-CN" sz="1800" kern="100" dirty="0">
                <a:effectLst/>
                <a:latin typeface="宋体" panose="02010600030101010101" pitchFamily="2" charset="-122"/>
                <a:ea typeface="Times New Roman" panose="02020603050405020304" pitchFamily="18" charset="0"/>
                <a:cs typeface="宋体" panose="02010600030101010101" pitchFamily="2" charset="-122"/>
              </a:rPr>
              <a:t> </a:t>
            </a:r>
            <a:r>
              <a:rPr lang="en-US" altLang="zh-CN" sz="1800" i="1" kern="100" dirty="0">
                <a:effectLst/>
                <a:latin typeface="宋体" panose="02010600030101010101" pitchFamily="2" charset="-122"/>
                <a:ea typeface="Times New Roman" panose="02020603050405020304" pitchFamily="18" charset="0"/>
                <a:cs typeface="宋体" panose="02010600030101010101" pitchFamily="2" charset="-122"/>
              </a:rPr>
              <a:t>R </a:t>
            </a:r>
            <a:r>
              <a:rPr lang="zh-CN"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的电流方向和通过</a:t>
            </a:r>
            <a:r>
              <a:rPr lang="zh-CN" altLang="zh-CN" sz="1800" kern="100" dirty="0">
                <a:effectLst/>
                <a:latin typeface="宋体" panose="02010600030101010101" pitchFamily="2" charset="-122"/>
                <a:ea typeface="Times New Roman" panose="02020603050405020304" pitchFamily="18" charset="0"/>
                <a:cs typeface="宋体" panose="02010600030101010101" pitchFamily="2" charset="-122"/>
              </a:rPr>
              <a:t> </a:t>
            </a:r>
            <a:r>
              <a:rPr lang="en-US" altLang="zh-CN" sz="1800" i="1" kern="100" dirty="0">
                <a:effectLst/>
                <a:latin typeface="宋体" panose="02010600030101010101" pitchFamily="2" charset="-122"/>
                <a:ea typeface="Times New Roman" panose="02020603050405020304" pitchFamily="18" charset="0"/>
                <a:cs typeface="宋体" panose="02010600030101010101" pitchFamily="2" charset="-122"/>
              </a:rPr>
              <a:t>R </a:t>
            </a:r>
            <a:r>
              <a:rPr lang="zh-CN"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的电荷量</a:t>
            </a:r>
            <a:r>
              <a:rPr lang="zh-CN" altLang="zh-CN" sz="1800" kern="100" dirty="0">
                <a:effectLst/>
                <a:latin typeface="宋体" panose="02010600030101010101" pitchFamily="2" charset="-122"/>
                <a:ea typeface="Times New Roman" panose="02020603050405020304" pitchFamily="18" charset="0"/>
                <a:cs typeface="宋体" panose="02010600030101010101" pitchFamily="2" charset="-122"/>
              </a:rPr>
              <a:t> </a:t>
            </a:r>
            <a:r>
              <a:rPr lang="en-US" altLang="zh-CN" sz="1800" i="1" kern="100" dirty="0">
                <a:effectLst/>
                <a:latin typeface="宋体" panose="02010600030101010101" pitchFamily="2" charset="-122"/>
                <a:ea typeface="Times New Roman" panose="02020603050405020304" pitchFamily="18" charset="0"/>
                <a:cs typeface="宋体" panose="02010600030101010101" pitchFamily="2" charset="-122"/>
              </a:rPr>
              <a:t>q</a:t>
            </a:r>
            <a:r>
              <a:rPr lang="zh-CN"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a:t>
            </a:r>
            <a:r>
              <a:rPr lang="zh-CN" altLang="zh-CN" sz="1800" kern="100" dirty="0">
                <a:effectLst/>
                <a:latin typeface="宋体" panose="02010600030101010101" pitchFamily="2" charset="-122"/>
                <a:ea typeface="Times New Roman" panose="02020603050405020304" pitchFamily="18" charset="0"/>
                <a:cs typeface="宋体" panose="02010600030101010101" pitchFamily="2" charset="-122"/>
              </a:rPr>
              <a:t> </a:t>
            </a:r>
            <a:endParaRPr lang="zh-CN" altLang="zh-CN" sz="1800" kern="100" dirty="0">
              <a:effectLst/>
              <a:latin typeface="宋体" panose="02010600030101010101" pitchFamily="2" charset="-122"/>
              <a:ea typeface="宋体" panose="02010600030101010101" pitchFamily="2" charset="-122"/>
              <a:cs typeface="宋体" panose="02010600030101010101" pitchFamily="2" charset="-122"/>
            </a:endParaRPr>
          </a:p>
          <a:p>
            <a:pPr marL="266700" marR="107315" indent="-6350">
              <a:lnSpc>
                <a:spcPct val="150000"/>
              </a:lnSpc>
              <a:spcAft>
                <a:spcPts val="25"/>
              </a:spcAft>
            </a:pPr>
            <a:r>
              <a:rPr lang="en-US" altLang="zh-CN" sz="1800" kern="100" dirty="0">
                <a:effectLst/>
                <a:latin typeface="Times New Roman" panose="02020603050405020304" pitchFamily="18" charset="0"/>
                <a:ea typeface="宋体" panose="02010600030101010101" pitchFamily="2" charset="-122"/>
                <a:cs typeface="宋体" panose="02010600030101010101" pitchFamily="2" charset="-122"/>
              </a:rPr>
              <a:t>(2)</a:t>
            </a:r>
            <a:r>
              <a:rPr lang="zh-CN"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金属杆第一次即将离开磁场时，金属球的速率</a:t>
            </a:r>
            <a:r>
              <a:rPr lang="zh-CN" altLang="zh-CN" sz="1800" kern="100" dirty="0">
                <a:effectLst/>
                <a:latin typeface="宋体" panose="02010600030101010101" pitchFamily="2" charset="-122"/>
                <a:ea typeface="Times New Roman" panose="02020603050405020304" pitchFamily="18" charset="0"/>
                <a:cs typeface="宋体" panose="02010600030101010101" pitchFamily="2" charset="-122"/>
              </a:rPr>
              <a:t> </a:t>
            </a:r>
            <a:r>
              <a:rPr lang="en-US" altLang="zh-CN" sz="1800" i="1" kern="100" dirty="0">
                <a:effectLst/>
                <a:latin typeface="宋体" panose="02010600030101010101" pitchFamily="2" charset="-122"/>
                <a:ea typeface="Times New Roman" panose="02020603050405020304" pitchFamily="18" charset="0"/>
                <a:cs typeface="宋体" panose="02010600030101010101" pitchFamily="2" charset="-122"/>
              </a:rPr>
              <a:t>v </a:t>
            </a:r>
            <a:r>
              <a:rPr lang="zh-CN"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和</a:t>
            </a:r>
            <a:r>
              <a:rPr lang="zh-CN" altLang="zh-CN" sz="1800" kern="100" dirty="0">
                <a:effectLst/>
                <a:latin typeface="宋体" panose="02010600030101010101" pitchFamily="2" charset="-122"/>
                <a:ea typeface="Times New Roman" panose="02020603050405020304" pitchFamily="18" charset="0"/>
                <a:cs typeface="宋体" panose="02010600030101010101" pitchFamily="2" charset="-122"/>
              </a:rPr>
              <a:t> </a:t>
            </a:r>
            <a:r>
              <a:rPr lang="en-US" altLang="zh-CN" sz="1800" i="1" kern="100" dirty="0">
                <a:effectLst/>
                <a:latin typeface="宋体" panose="02010600030101010101" pitchFamily="2" charset="-122"/>
                <a:ea typeface="Times New Roman" panose="02020603050405020304" pitchFamily="18" charset="0"/>
                <a:cs typeface="宋体" panose="02010600030101010101" pitchFamily="2" charset="-122"/>
              </a:rPr>
              <a:t>R </a:t>
            </a:r>
            <a:r>
              <a:rPr lang="zh-CN"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两端的电压</a:t>
            </a:r>
            <a:r>
              <a:rPr lang="zh-CN" altLang="zh-CN" sz="1800" kern="100" dirty="0">
                <a:effectLst/>
                <a:latin typeface="宋体" panose="02010600030101010101" pitchFamily="2" charset="-122"/>
                <a:ea typeface="Times New Roman" panose="02020603050405020304" pitchFamily="18" charset="0"/>
                <a:cs typeface="宋体" panose="02010600030101010101" pitchFamily="2" charset="-122"/>
              </a:rPr>
              <a:t> </a:t>
            </a:r>
            <a:r>
              <a:rPr lang="en-US" altLang="zh-CN" sz="1800" i="1" kern="100" dirty="0">
                <a:effectLst/>
                <a:latin typeface="宋体" panose="02010600030101010101" pitchFamily="2" charset="-122"/>
                <a:ea typeface="Times New Roman" panose="02020603050405020304" pitchFamily="18" charset="0"/>
                <a:cs typeface="宋体" panose="02010600030101010101" pitchFamily="2" charset="-122"/>
              </a:rPr>
              <a:t>U</a:t>
            </a:r>
            <a:r>
              <a:rPr lang="zh-CN"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a:t>
            </a:r>
            <a:r>
              <a:rPr lang="zh-CN" altLang="zh-CN" sz="1800" kern="100" dirty="0">
                <a:effectLst/>
                <a:latin typeface="宋体" panose="02010600030101010101" pitchFamily="2" charset="-122"/>
                <a:ea typeface="Times New Roman" panose="02020603050405020304" pitchFamily="18" charset="0"/>
                <a:cs typeface="宋体" panose="02010600030101010101" pitchFamily="2" charset="-122"/>
              </a:rPr>
              <a:t> </a:t>
            </a:r>
            <a:endParaRPr lang="zh-CN" altLang="zh-CN" sz="1800" kern="100" dirty="0">
              <a:effectLst/>
              <a:latin typeface="宋体" panose="02010600030101010101" pitchFamily="2" charset="-122"/>
              <a:ea typeface="宋体" panose="02010600030101010101" pitchFamily="2" charset="-122"/>
              <a:cs typeface="宋体" panose="02010600030101010101" pitchFamily="2" charset="-122"/>
            </a:endParaRPr>
          </a:p>
        </p:txBody>
      </p:sp>
    </p:spTree>
    <p:extLst>
      <p:ext uri="{BB962C8B-B14F-4D97-AF65-F5344CB8AC3E}">
        <p14:creationId xmlns:p14="http://schemas.microsoft.com/office/powerpoint/2010/main" val="25227527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964">
            <a:extLst>
              <a:ext uri="{FF2B5EF4-FFF2-40B4-BE49-F238E27FC236}">
                <a16:creationId xmlns:a16="http://schemas.microsoft.com/office/drawing/2014/main" id="{2FF1604D-721A-4C33-ADB8-5C57C4A75E1E}"/>
              </a:ext>
            </a:extLst>
          </p:cNvPr>
          <p:cNvPicPr/>
          <p:nvPr/>
        </p:nvPicPr>
        <p:blipFill>
          <a:blip r:embed="rId2"/>
          <a:stretch>
            <a:fillRect/>
          </a:stretch>
        </p:blipFill>
        <p:spPr>
          <a:xfrm>
            <a:off x="7588370" y="4036287"/>
            <a:ext cx="4020820" cy="890270"/>
          </a:xfrm>
          <a:prstGeom prst="rect">
            <a:avLst/>
          </a:prstGeom>
        </p:spPr>
      </p:pic>
      <p:sp>
        <p:nvSpPr>
          <p:cNvPr id="6" name="文本框 5">
            <a:extLst>
              <a:ext uri="{FF2B5EF4-FFF2-40B4-BE49-F238E27FC236}">
                <a16:creationId xmlns:a16="http://schemas.microsoft.com/office/drawing/2014/main" id="{9F77481B-1740-40A6-A30D-925902D02C77}"/>
              </a:ext>
            </a:extLst>
          </p:cNvPr>
          <p:cNvSpPr txBox="1"/>
          <p:nvPr/>
        </p:nvSpPr>
        <p:spPr>
          <a:xfrm>
            <a:off x="207033" y="222151"/>
            <a:ext cx="11524891" cy="3363741"/>
          </a:xfrm>
          <a:prstGeom prst="rect">
            <a:avLst/>
          </a:prstGeom>
          <a:noFill/>
        </p:spPr>
        <p:txBody>
          <a:bodyPr wrap="square">
            <a:spAutoFit/>
          </a:bodyPr>
          <a:lstStyle/>
          <a:p>
            <a:pPr marL="100330" marR="107315" indent="-6350">
              <a:lnSpc>
                <a:spcPct val="150000"/>
              </a:lnSpc>
              <a:spcAft>
                <a:spcPts val="25"/>
              </a:spcAft>
            </a:pPr>
            <a:r>
              <a:rPr lang="en-US" altLang="zh-CN" sz="1800" kern="100" dirty="0">
                <a:effectLst/>
                <a:latin typeface="Times New Roman" panose="02020603050405020304" pitchFamily="18" charset="0"/>
                <a:ea typeface="宋体" panose="02010600030101010101" pitchFamily="2" charset="-122"/>
                <a:cs typeface="宋体" panose="02010600030101010101" pitchFamily="2" charset="-122"/>
              </a:rPr>
              <a:t>12</a:t>
            </a:r>
            <a:r>
              <a:rPr lang="zh-CN"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a:t>
            </a:r>
            <a:r>
              <a:rPr lang="en-US" altLang="zh-CN" sz="1800" kern="100" dirty="0">
                <a:effectLst/>
                <a:latin typeface="Times New Roman" panose="02020603050405020304" pitchFamily="18" charset="0"/>
                <a:ea typeface="宋体" panose="02010600030101010101" pitchFamily="2" charset="-122"/>
                <a:cs typeface="宋体" panose="02010600030101010101" pitchFamily="2" charset="-122"/>
              </a:rPr>
              <a:t>20 </a:t>
            </a:r>
            <a:r>
              <a:rPr lang="zh-CN"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分）如图所示，光滑水平面上有一被压缩的轻质弹簧，左端固定，质量为</a:t>
            </a:r>
            <a:r>
              <a:rPr lang="zh-CN" altLang="zh-CN" sz="1800" kern="100" dirty="0">
                <a:effectLst/>
                <a:latin typeface="宋体" panose="02010600030101010101" pitchFamily="2" charset="-122"/>
                <a:ea typeface="Times New Roman" panose="02020603050405020304" pitchFamily="18" charset="0"/>
                <a:cs typeface="宋体" panose="02010600030101010101" pitchFamily="2" charset="-122"/>
              </a:rPr>
              <a:t> </a:t>
            </a:r>
            <a:r>
              <a:rPr lang="en-US" altLang="zh-CN" sz="1800" i="1" kern="100" dirty="0">
                <a:effectLst/>
                <a:latin typeface="宋体" panose="02010600030101010101" pitchFamily="2" charset="-122"/>
                <a:ea typeface="Times New Roman" panose="02020603050405020304" pitchFamily="18" charset="0"/>
                <a:cs typeface="宋体" panose="02010600030101010101" pitchFamily="2" charset="-122"/>
              </a:rPr>
              <a:t>m</a:t>
            </a:r>
            <a:r>
              <a:rPr lang="en-US" altLang="zh-CN" sz="1800" kern="100" baseline="-25000" dirty="0">
                <a:effectLst/>
                <a:latin typeface="宋体" panose="02010600030101010101" pitchFamily="2" charset="-122"/>
                <a:ea typeface="Times New Roman" panose="02020603050405020304" pitchFamily="18" charset="0"/>
                <a:cs typeface="宋体" panose="02010600030101010101" pitchFamily="2" charset="-122"/>
              </a:rPr>
              <a:t>A</a:t>
            </a:r>
            <a:r>
              <a:rPr lang="en-US" altLang="zh-CN" sz="1800" kern="100" dirty="0">
                <a:effectLst/>
                <a:latin typeface="宋体" panose="02010600030101010101" pitchFamily="2" charset="-122"/>
                <a:ea typeface="Times New Roman" panose="02020603050405020304" pitchFamily="18" charset="0"/>
                <a:cs typeface="宋体" panose="02010600030101010101" pitchFamily="2" charset="-122"/>
              </a:rPr>
              <a:t>=1kg </a:t>
            </a:r>
            <a:r>
              <a:rPr lang="zh-CN"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的滑块</a:t>
            </a:r>
            <a:r>
              <a:rPr lang="en-US" altLang="zh-CN" sz="1800" kern="100" dirty="0">
                <a:effectLst/>
                <a:latin typeface="Times New Roman" panose="02020603050405020304" pitchFamily="18" charset="0"/>
                <a:ea typeface="宋体" panose="02010600030101010101" pitchFamily="2" charset="-122"/>
                <a:cs typeface="宋体" panose="02010600030101010101" pitchFamily="2" charset="-122"/>
              </a:rPr>
              <a:t> A </a:t>
            </a:r>
            <a:r>
              <a:rPr lang="zh-CN"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紧靠弹簧右端（不拴接），弹簧的弹性势能为</a:t>
            </a:r>
            <a:r>
              <a:rPr lang="zh-CN" altLang="zh-CN" sz="1800" kern="100" dirty="0">
                <a:effectLst/>
                <a:latin typeface="宋体" panose="02010600030101010101" pitchFamily="2" charset="-122"/>
                <a:ea typeface="Times New Roman" panose="02020603050405020304" pitchFamily="18" charset="0"/>
                <a:cs typeface="宋体" panose="02010600030101010101" pitchFamily="2" charset="-122"/>
              </a:rPr>
              <a:t> </a:t>
            </a:r>
            <a:r>
              <a:rPr lang="en-US" altLang="zh-CN" sz="1800" i="1" kern="100" dirty="0">
                <a:effectLst/>
                <a:latin typeface="宋体" panose="02010600030101010101" pitchFamily="2" charset="-122"/>
                <a:ea typeface="Times New Roman" panose="02020603050405020304" pitchFamily="18" charset="0"/>
                <a:cs typeface="宋体" panose="02010600030101010101" pitchFamily="2" charset="-122"/>
              </a:rPr>
              <a:t>E</a:t>
            </a:r>
            <a:r>
              <a:rPr lang="en-US" altLang="zh-CN" sz="1800" kern="100" dirty="0">
                <a:effectLst/>
                <a:latin typeface="宋体" panose="02010600030101010101" pitchFamily="2" charset="-122"/>
                <a:ea typeface="Times New Roman" panose="02020603050405020304" pitchFamily="18" charset="0"/>
                <a:cs typeface="宋体" panose="02010600030101010101" pitchFamily="2" charset="-122"/>
              </a:rPr>
              <a:t>p=32J</a:t>
            </a:r>
            <a:r>
              <a:rPr lang="zh-CN"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。质量为</a:t>
            </a:r>
            <a:r>
              <a:rPr lang="zh-CN" altLang="zh-CN" sz="1800" kern="100" dirty="0">
                <a:effectLst/>
                <a:latin typeface="宋体" panose="02010600030101010101" pitchFamily="2" charset="-122"/>
                <a:ea typeface="Times New Roman" panose="02020603050405020304" pitchFamily="18" charset="0"/>
                <a:cs typeface="宋体" panose="02010600030101010101" pitchFamily="2" charset="-122"/>
              </a:rPr>
              <a:t> </a:t>
            </a:r>
            <a:r>
              <a:rPr lang="en-US" altLang="zh-CN" sz="1800" i="1" kern="100" dirty="0" err="1">
                <a:effectLst/>
                <a:latin typeface="宋体" panose="02010600030101010101" pitchFamily="2" charset="-122"/>
                <a:ea typeface="Times New Roman" panose="02020603050405020304" pitchFamily="18" charset="0"/>
                <a:cs typeface="宋体" panose="02010600030101010101" pitchFamily="2" charset="-122"/>
              </a:rPr>
              <a:t>m</a:t>
            </a:r>
            <a:r>
              <a:rPr lang="en-US" altLang="zh-CN" sz="1800" kern="100" baseline="-25000" dirty="0" err="1">
                <a:effectLst/>
                <a:latin typeface="宋体" panose="02010600030101010101" pitchFamily="2" charset="-122"/>
                <a:ea typeface="Times New Roman" panose="02020603050405020304" pitchFamily="18" charset="0"/>
                <a:cs typeface="宋体" panose="02010600030101010101" pitchFamily="2" charset="-122"/>
              </a:rPr>
              <a:t>B</a:t>
            </a:r>
            <a:r>
              <a:rPr lang="en-US" altLang="zh-CN" sz="1800" kern="100" dirty="0">
                <a:effectLst/>
                <a:latin typeface="宋体" panose="02010600030101010101" pitchFamily="2" charset="-122"/>
                <a:ea typeface="Times New Roman" panose="02020603050405020304" pitchFamily="18" charset="0"/>
                <a:cs typeface="宋体" panose="02010600030101010101" pitchFamily="2" charset="-122"/>
              </a:rPr>
              <a:t>=1kg </a:t>
            </a:r>
            <a:r>
              <a:rPr lang="zh-CN"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的槽</a:t>
            </a:r>
            <a:r>
              <a:rPr lang="en-US" altLang="zh-CN" sz="1800" kern="100" dirty="0">
                <a:effectLst/>
                <a:latin typeface="Times New Roman" panose="02020603050405020304" pitchFamily="18" charset="0"/>
                <a:ea typeface="宋体" panose="02010600030101010101" pitchFamily="2" charset="-122"/>
                <a:cs typeface="宋体" panose="02010600030101010101" pitchFamily="2" charset="-122"/>
              </a:rPr>
              <a:t> B </a:t>
            </a:r>
            <a:r>
              <a:rPr lang="zh-CN"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静止放在水平面上，内壁间距为</a:t>
            </a:r>
            <a:r>
              <a:rPr lang="zh-CN" altLang="zh-CN" sz="1800" kern="100" dirty="0">
                <a:effectLst/>
                <a:latin typeface="宋体" panose="02010600030101010101" pitchFamily="2" charset="-122"/>
                <a:ea typeface="Times New Roman" panose="02020603050405020304" pitchFamily="18" charset="0"/>
                <a:cs typeface="宋体" panose="02010600030101010101" pitchFamily="2" charset="-122"/>
              </a:rPr>
              <a:t> </a:t>
            </a:r>
            <a:r>
              <a:rPr lang="en-US" altLang="zh-CN" sz="1800" i="1" kern="100" dirty="0">
                <a:effectLst/>
                <a:latin typeface="宋体" panose="02010600030101010101" pitchFamily="2" charset="-122"/>
                <a:ea typeface="Times New Roman" panose="02020603050405020304" pitchFamily="18" charset="0"/>
                <a:cs typeface="宋体" panose="02010600030101010101" pitchFamily="2" charset="-122"/>
              </a:rPr>
              <a:t>L</a:t>
            </a:r>
            <a:r>
              <a:rPr lang="en-US" altLang="zh-CN" sz="1800" kern="100" dirty="0">
                <a:effectLst/>
                <a:latin typeface="宋体" panose="02010600030101010101" pitchFamily="2" charset="-122"/>
                <a:ea typeface="Times New Roman" panose="02020603050405020304" pitchFamily="18" charset="0"/>
                <a:cs typeface="宋体" panose="02010600030101010101" pitchFamily="2" charset="-122"/>
              </a:rPr>
              <a:t>=0.6m</a:t>
            </a:r>
            <a:r>
              <a:rPr lang="zh-CN"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，槽内放有质量为</a:t>
            </a:r>
            <a:r>
              <a:rPr lang="zh-CN" altLang="zh-CN" sz="1800" kern="100" dirty="0">
                <a:effectLst/>
                <a:latin typeface="宋体" panose="02010600030101010101" pitchFamily="2" charset="-122"/>
                <a:ea typeface="Times New Roman" panose="02020603050405020304" pitchFamily="18" charset="0"/>
                <a:cs typeface="宋体" panose="02010600030101010101" pitchFamily="2" charset="-122"/>
              </a:rPr>
              <a:t> </a:t>
            </a:r>
            <a:r>
              <a:rPr lang="en-US" altLang="zh-CN" sz="1800" i="1" kern="100" dirty="0" err="1">
                <a:effectLst/>
                <a:latin typeface="宋体" panose="02010600030101010101" pitchFamily="2" charset="-122"/>
                <a:ea typeface="Times New Roman" panose="02020603050405020304" pitchFamily="18" charset="0"/>
                <a:cs typeface="宋体" panose="02010600030101010101" pitchFamily="2" charset="-122"/>
              </a:rPr>
              <a:t>m</a:t>
            </a:r>
            <a:r>
              <a:rPr lang="en-US" altLang="zh-CN" sz="1800" kern="100" baseline="-25000" dirty="0" err="1">
                <a:effectLst/>
                <a:latin typeface="宋体" panose="02010600030101010101" pitchFamily="2" charset="-122"/>
                <a:ea typeface="Times New Roman" panose="02020603050405020304" pitchFamily="18" charset="0"/>
                <a:cs typeface="宋体" panose="02010600030101010101" pitchFamily="2" charset="-122"/>
              </a:rPr>
              <a:t>C</a:t>
            </a:r>
            <a:r>
              <a:rPr lang="en-US" altLang="zh-CN" sz="1800" kern="100" dirty="0">
                <a:effectLst/>
                <a:latin typeface="宋体" panose="02010600030101010101" pitchFamily="2" charset="-122"/>
                <a:ea typeface="Times New Roman" panose="02020603050405020304" pitchFamily="18" charset="0"/>
                <a:cs typeface="宋体" panose="02010600030101010101" pitchFamily="2" charset="-122"/>
              </a:rPr>
              <a:t>=2kg </a:t>
            </a:r>
            <a:r>
              <a:rPr lang="zh-CN"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的滑块</a:t>
            </a:r>
            <a:r>
              <a:rPr lang="en-US" altLang="zh-CN" sz="1800" kern="100" dirty="0">
                <a:effectLst/>
                <a:latin typeface="Times New Roman" panose="02020603050405020304" pitchFamily="18" charset="0"/>
                <a:ea typeface="宋体" panose="02010600030101010101" pitchFamily="2" charset="-122"/>
                <a:cs typeface="宋体" panose="02010600030101010101" pitchFamily="2" charset="-122"/>
              </a:rPr>
              <a:t> C</a:t>
            </a:r>
            <a:r>
              <a:rPr lang="zh-CN"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（可视为质点），</a:t>
            </a:r>
            <a:r>
              <a:rPr lang="en-US" altLang="zh-CN" sz="1800" kern="100" dirty="0">
                <a:effectLst/>
                <a:latin typeface="Times New Roman" panose="02020603050405020304" pitchFamily="18" charset="0"/>
                <a:ea typeface="宋体" panose="02010600030101010101" pitchFamily="2" charset="-122"/>
                <a:cs typeface="宋体" panose="02010600030101010101" pitchFamily="2" charset="-122"/>
              </a:rPr>
              <a:t>C </a:t>
            </a:r>
            <a:r>
              <a:rPr lang="zh-CN"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到左侧壁的距离为</a:t>
            </a:r>
            <a:r>
              <a:rPr lang="zh-CN" altLang="zh-CN" sz="1800" kern="100" dirty="0">
                <a:effectLst/>
                <a:latin typeface="宋体" panose="02010600030101010101" pitchFamily="2" charset="-122"/>
                <a:ea typeface="Times New Roman" panose="02020603050405020304" pitchFamily="18" charset="0"/>
                <a:cs typeface="宋体" panose="02010600030101010101" pitchFamily="2" charset="-122"/>
              </a:rPr>
              <a:t> </a:t>
            </a:r>
            <a:r>
              <a:rPr lang="en-US" altLang="zh-CN" sz="1800" i="1" kern="100" dirty="0">
                <a:effectLst/>
                <a:latin typeface="宋体" panose="02010600030101010101" pitchFamily="2" charset="-122"/>
                <a:ea typeface="Times New Roman" panose="02020603050405020304" pitchFamily="18" charset="0"/>
                <a:cs typeface="宋体" panose="02010600030101010101" pitchFamily="2" charset="-122"/>
              </a:rPr>
              <a:t>d</a:t>
            </a:r>
            <a:r>
              <a:rPr lang="en-US" altLang="zh-CN" sz="1800" kern="100" dirty="0">
                <a:effectLst/>
                <a:latin typeface="宋体" panose="02010600030101010101" pitchFamily="2" charset="-122"/>
                <a:ea typeface="Times New Roman" panose="02020603050405020304" pitchFamily="18" charset="0"/>
                <a:cs typeface="宋体" panose="02010600030101010101" pitchFamily="2" charset="-122"/>
              </a:rPr>
              <a:t>=0.1m</a:t>
            </a:r>
            <a:r>
              <a:rPr lang="zh-CN"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，槽与滑块</a:t>
            </a:r>
            <a:r>
              <a:rPr lang="en-US" altLang="zh-CN" sz="1800" kern="100" dirty="0">
                <a:effectLst/>
                <a:latin typeface="Times New Roman" panose="02020603050405020304" pitchFamily="18" charset="0"/>
                <a:ea typeface="宋体" panose="02010600030101010101" pitchFamily="2" charset="-122"/>
                <a:cs typeface="宋体" panose="02010600030101010101" pitchFamily="2" charset="-122"/>
              </a:rPr>
              <a:t> C </a:t>
            </a:r>
            <a:r>
              <a:rPr lang="zh-CN"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之间的动摩擦因数</a:t>
            </a:r>
            <a:r>
              <a:rPr lang="en-US" altLang="zh-CN" sz="1800" kern="100" dirty="0">
                <a:effectLst/>
                <a:latin typeface="Times New Roman" panose="02020603050405020304" pitchFamily="18" charset="0"/>
                <a:ea typeface="宋体" panose="02010600030101010101" pitchFamily="2" charset="-122"/>
                <a:cs typeface="宋体" panose="02010600030101010101" pitchFamily="2" charset="-122"/>
              </a:rPr>
              <a:t>μ=0.1</a:t>
            </a:r>
            <a:r>
              <a:rPr lang="zh-CN"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。现释放弹簧，滑块</a:t>
            </a:r>
            <a:r>
              <a:rPr lang="en-US" altLang="zh-CN" sz="1800" kern="100" dirty="0">
                <a:effectLst/>
                <a:latin typeface="Times New Roman" panose="02020603050405020304" pitchFamily="18" charset="0"/>
                <a:ea typeface="宋体" panose="02010600030101010101" pitchFamily="2" charset="-122"/>
                <a:cs typeface="宋体" panose="02010600030101010101" pitchFamily="2" charset="-122"/>
              </a:rPr>
              <a:t> A </a:t>
            </a:r>
            <a:r>
              <a:rPr lang="zh-CN"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离开弹簧后与槽</a:t>
            </a:r>
            <a:r>
              <a:rPr lang="en-US" altLang="zh-CN" sz="1800" kern="100" dirty="0">
                <a:effectLst/>
                <a:latin typeface="Times New Roman" panose="02020603050405020304" pitchFamily="18" charset="0"/>
                <a:ea typeface="宋体" panose="02010600030101010101" pitchFamily="2" charset="-122"/>
                <a:cs typeface="宋体" panose="02010600030101010101" pitchFamily="2" charset="-122"/>
              </a:rPr>
              <a:t> B </a:t>
            </a:r>
            <a:r>
              <a:rPr lang="zh-CN"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发生正碰并粘连在一起。已知槽与滑块</a:t>
            </a:r>
            <a:r>
              <a:rPr lang="en-US" altLang="zh-CN" sz="1800" kern="100" dirty="0">
                <a:effectLst/>
                <a:latin typeface="Times New Roman" panose="02020603050405020304" pitchFamily="18" charset="0"/>
                <a:ea typeface="宋体" panose="02010600030101010101" pitchFamily="2" charset="-122"/>
                <a:cs typeface="宋体" panose="02010600030101010101" pitchFamily="2" charset="-122"/>
              </a:rPr>
              <a:t> C </a:t>
            </a:r>
            <a:r>
              <a:rPr lang="zh-CN"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发生的碰撞为弹性碰撞。求：</a:t>
            </a:r>
            <a:r>
              <a:rPr lang="zh-CN" altLang="zh-CN" sz="1800" kern="100" dirty="0">
                <a:effectLst/>
                <a:latin typeface="宋体" panose="02010600030101010101" pitchFamily="2" charset="-122"/>
                <a:ea typeface="Times New Roman" panose="02020603050405020304" pitchFamily="18" charset="0"/>
                <a:cs typeface="宋体" panose="02010600030101010101" pitchFamily="2" charset="-122"/>
              </a:rPr>
              <a:t> </a:t>
            </a:r>
            <a:endParaRPr lang="zh-CN" altLang="zh-CN" sz="1800" kern="100" dirty="0">
              <a:effectLst/>
              <a:latin typeface="宋体" panose="02010600030101010101" pitchFamily="2" charset="-122"/>
              <a:ea typeface="宋体" panose="02010600030101010101" pitchFamily="2" charset="-122"/>
              <a:cs typeface="宋体" panose="02010600030101010101" pitchFamily="2" charset="-122"/>
            </a:endParaRPr>
          </a:p>
          <a:p>
            <a:pPr marL="6350" marR="107315" indent="264160">
              <a:lnSpc>
                <a:spcPct val="150000"/>
              </a:lnSpc>
              <a:spcAft>
                <a:spcPts val="25"/>
              </a:spcAft>
            </a:pPr>
            <a:r>
              <a:rPr lang="en-US" altLang="zh-CN" sz="1800" kern="100" dirty="0">
                <a:effectLst/>
                <a:latin typeface="Times New Roman" panose="02020603050405020304" pitchFamily="18" charset="0"/>
                <a:ea typeface="宋体" panose="02010600030101010101" pitchFamily="2" charset="-122"/>
                <a:cs typeface="宋体" panose="02010600030101010101" pitchFamily="2" charset="-122"/>
              </a:rPr>
              <a:t>(1)</a:t>
            </a:r>
            <a:r>
              <a:rPr lang="zh-CN"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滑块</a:t>
            </a:r>
            <a:r>
              <a:rPr lang="en-US" altLang="zh-CN" sz="1800" kern="100" dirty="0">
                <a:effectLst/>
                <a:latin typeface="Times New Roman" panose="02020603050405020304" pitchFamily="18" charset="0"/>
                <a:ea typeface="宋体" panose="02010600030101010101" pitchFamily="2" charset="-122"/>
                <a:cs typeface="宋体" panose="02010600030101010101" pitchFamily="2" charset="-122"/>
              </a:rPr>
              <a:t> A </a:t>
            </a:r>
            <a:r>
              <a:rPr lang="zh-CN"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与槽碰撞前、后瞬间的速度大小；</a:t>
            </a:r>
            <a:r>
              <a:rPr lang="zh-CN" altLang="zh-CN" sz="1800" kern="100" dirty="0">
                <a:effectLst/>
                <a:latin typeface="宋体" panose="02010600030101010101" pitchFamily="2" charset="-122"/>
                <a:ea typeface="Times New Roman" panose="02020603050405020304" pitchFamily="18" charset="0"/>
                <a:cs typeface="宋体" panose="02010600030101010101" pitchFamily="2" charset="-122"/>
              </a:rPr>
              <a:t> </a:t>
            </a:r>
            <a:endParaRPr lang="zh-CN" altLang="zh-CN" sz="1800" kern="100" dirty="0">
              <a:effectLst/>
              <a:latin typeface="宋体" panose="02010600030101010101" pitchFamily="2" charset="-122"/>
              <a:ea typeface="宋体" panose="02010600030101010101" pitchFamily="2" charset="-122"/>
              <a:cs typeface="宋体" panose="02010600030101010101" pitchFamily="2" charset="-122"/>
            </a:endParaRPr>
          </a:p>
          <a:p>
            <a:pPr marL="6350" marR="107315" indent="264160">
              <a:lnSpc>
                <a:spcPct val="150000"/>
              </a:lnSpc>
              <a:spcAft>
                <a:spcPts val="25"/>
              </a:spcAft>
            </a:pPr>
            <a:r>
              <a:rPr lang="en-US" altLang="zh-CN" sz="1800" kern="100" dirty="0">
                <a:effectLst/>
                <a:latin typeface="Times New Roman" panose="02020603050405020304" pitchFamily="18" charset="0"/>
                <a:ea typeface="宋体" panose="02010600030101010101" pitchFamily="2" charset="-122"/>
                <a:cs typeface="宋体" panose="02010600030101010101" pitchFamily="2" charset="-122"/>
              </a:rPr>
              <a:t>(2)</a:t>
            </a:r>
            <a:r>
              <a:rPr lang="zh-CN"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槽与滑块</a:t>
            </a:r>
            <a:r>
              <a:rPr lang="en-US" altLang="zh-CN" sz="1800" kern="100" dirty="0">
                <a:effectLst/>
                <a:latin typeface="Times New Roman" panose="02020603050405020304" pitchFamily="18" charset="0"/>
                <a:ea typeface="宋体" panose="02010600030101010101" pitchFamily="2" charset="-122"/>
                <a:cs typeface="宋体" panose="02010600030101010101" pitchFamily="2" charset="-122"/>
              </a:rPr>
              <a:t> C </a:t>
            </a:r>
            <a:r>
              <a:rPr lang="zh-CN"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终的速度大小及滑块</a:t>
            </a:r>
            <a:r>
              <a:rPr lang="en-US" altLang="zh-CN" sz="1800" kern="100" dirty="0">
                <a:effectLst/>
                <a:latin typeface="Times New Roman" panose="02020603050405020304" pitchFamily="18" charset="0"/>
                <a:ea typeface="宋体" panose="02010600030101010101" pitchFamily="2" charset="-122"/>
                <a:cs typeface="宋体" panose="02010600030101010101" pitchFamily="2" charset="-122"/>
              </a:rPr>
              <a:t> C </a:t>
            </a:r>
            <a:r>
              <a:rPr lang="zh-CN"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与槽的左侧壁碰撞的次数；</a:t>
            </a:r>
            <a:r>
              <a:rPr lang="zh-CN" altLang="zh-CN" sz="1800" kern="100" dirty="0">
                <a:effectLst/>
                <a:latin typeface="宋体" panose="02010600030101010101" pitchFamily="2" charset="-122"/>
                <a:ea typeface="Times New Roman" panose="02020603050405020304" pitchFamily="18" charset="0"/>
                <a:cs typeface="宋体" panose="02010600030101010101" pitchFamily="2" charset="-122"/>
              </a:rPr>
              <a:t> </a:t>
            </a:r>
            <a:endParaRPr lang="zh-CN" altLang="zh-CN" sz="1800" kern="100" dirty="0">
              <a:effectLst/>
              <a:latin typeface="宋体" panose="02010600030101010101" pitchFamily="2" charset="-122"/>
              <a:ea typeface="宋体" panose="02010600030101010101" pitchFamily="2" charset="-122"/>
              <a:cs typeface="宋体" panose="02010600030101010101" pitchFamily="2" charset="-122"/>
            </a:endParaRPr>
          </a:p>
          <a:p>
            <a:pPr marL="6350" marR="107315" indent="264160">
              <a:lnSpc>
                <a:spcPct val="150000"/>
              </a:lnSpc>
              <a:spcAft>
                <a:spcPts val="25"/>
              </a:spcAft>
            </a:pPr>
            <a:r>
              <a:rPr lang="en-US" altLang="zh-CN" sz="1800" kern="100" dirty="0">
                <a:effectLst/>
                <a:latin typeface="Times New Roman" panose="02020603050405020304" pitchFamily="18" charset="0"/>
                <a:ea typeface="宋体" panose="02010600030101010101" pitchFamily="2" charset="-122"/>
                <a:cs typeface="宋体" panose="02010600030101010101" pitchFamily="2" charset="-122"/>
              </a:rPr>
              <a:t>(3)</a:t>
            </a:r>
            <a:r>
              <a:rPr lang="zh-CN"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从槽开始运动到槽和滑块</a:t>
            </a:r>
            <a:r>
              <a:rPr lang="en-US" altLang="zh-CN" sz="1800" kern="100" dirty="0">
                <a:effectLst/>
                <a:latin typeface="Times New Roman" panose="02020603050405020304" pitchFamily="18" charset="0"/>
                <a:ea typeface="宋体" panose="02010600030101010101" pitchFamily="2" charset="-122"/>
                <a:cs typeface="宋体" panose="02010600030101010101" pitchFamily="2" charset="-122"/>
              </a:rPr>
              <a:t> C </a:t>
            </a:r>
            <a:r>
              <a:rPr lang="zh-CN"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相对静止时各自对地的位移大小。</a:t>
            </a:r>
            <a:r>
              <a:rPr lang="zh-CN" altLang="zh-CN" sz="1800" kern="100" dirty="0">
                <a:effectLst/>
                <a:latin typeface="宋体" panose="02010600030101010101" pitchFamily="2" charset="-122"/>
                <a:ea typeface="Times New Roman" panose="02020603050405020304" pitchFamily="18" charset="0"/>
                <a:cs typeface="宋体" panose="02010600030101010101" pitchFamily="2" charset="-122"/>
              </a:rPr>
              <a:t> </a:t>
            </a:r>
            <a:endParaRPr lang="zh-CN" altLang="zh-CN" sz="1800" kern="100" dirty="0">
              <a:effectLst/>
              <a:latin typeface="宋体" panose="02010600030101010101" pitchFamily="2" charset="-122"/>
              <a:ea typeface="宋体" panose="02010600030101010101" pitchFamily="2" charset="-122"/>
              <a:cs typeface="宋体" panose="02010600030101010101" pitchFamily="2" charset="-122"/>
            </a:endParaRPr>
          </a:p>
        </p:txBody>
      </p:sp>
    </p:spTree>
    <p:extLst>
      <p:ext uri="{BB962C8B-B14F-4D97-AF65-F5344CB8AC3E}">
        <p14:creationId xmlns:p14="http://schemas.microsoft.com/office/powerpoint/2010/main" val="3544700837"/>
      </p:ext>
    </p:extLst>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lgn="l">
          <a:defRPr sz="2400" dirty="0" smtClean="0">
            <a:latin typeface="宋体" panose="02010600030101010101" pitchFamily="2" charset="-122"/>
            <a:ea typeface="宋体" panose="02010600030101010101" pitchFamily="2" charset="-122"/>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TotalTime>
  <Words>1036</Words>
  <Application>Microsoft Office PowerPoint</Application>
  <PresentationFormat>宽屏</PresentationFormat>
  <Paragraphs>50</Paragraphs>
  <Slides>12</Slides>
  <Notes>0</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12</vt:i4>
      </vt:variant>
    </vt:vector>
  </HeadingPairs>
  <TitlesOfParts>
    <vt:vector size="19" baseType="lpstr">
      <vt:lpstr>等线</vt:lpstr>
      <vt:lpstr>等线 Light</vt:lpstr>
      <vt:lpstr>宋体</vt:lpstr>
      <vt:lpstr>Arial</vt:lpstr>
      <vt:lpstr>Cambria Math</vt:lpstr>
      <vt:lpstr>Times New Roman</vt:lpstr>
      <vt:lpstr>Office 主题​​</vt:lpstr>
      <vt:lpstr>深圳一模讲评 2020年</vt:lpstr>
      <vt:lpstr>1.常态受力分析</vt:lpstr>
      <vt:lpstr>不能再错了！</vt:lpstr>
      <vt:lpstr>回归物理知识，送分题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深圳一模讲评 2020年</dc:title>
  <dc:creator>Administrator</dc:creator>
  <cp:lastModifiedBy>Administrator</cp:lastModifiedBy>
  <cp:revision>8</cp:revision>
  <dcterms:created xsi:type="dcterms:W3CDTF">2021-02-17T12:06:42Z</dcterms:created>
  <dcterms:modified xsi:type="dcterms:W3CDTF">2021-02-18T06:18:53Z</dcterms:modified>
</cp:coreProperties>
</file>